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embeddedFontLst>
    <p:embeddedFont>
      <p:font typeface="Open Sans SemiBold" panose="020B0604020202020204" charset="0"/>
      <p:regular r:id="rId29"/>
      <p:bold r:id="rId30"/>
      <p:italic r:id="rId31"/>
      <p:boldItalic r:id="rId32"/>
    </p:embeddedFont>
    <p:embeddedFont>
      <p:font typeface="Open Sans Medium" panose="020B0604020202020204" charset="0"/>
      <p:regular r:id="rId33"/>
      <p:bold r:id="rId34"/>
      <p:italic r:id="rId35"/>
      <p:boldItalic r:id="rId36"/>
    </p:embeddedFont>
    <p:embeddedFont>
      <p:font typeface="Work Sans SemiBold" panose="020B0604020202020204" charset="0"/>
      <p:regular r:id="rId37"/>
      <p:bold r:id="rId38"/>
      <p:italic r:id="rId39"/>
      <p:boldItalic r:id="rId40"/>
    </p:embeddedFont>
    <p:embeddedFont>
      <p:font typeface="Open Sans" panose="020B0604020202020204" charset="0"/>
      <p:regular r:id="rId41"/>
      <p:bold r:id="rId42"/>
      <p:italic r:id="rId43"/>
      <p:boldItalic r:id="rId44"/>
    </p:embeddedFont>
    <p:embeddedFont>
      <p:font typeface="Calibri" panose="020F0502020204030204" pitchFamily="34" charset="0"/>
      <p:regular r:id="rId45"/>
      <p:bold r:id="rId46"/>
      <p:italic r:id="rId47"/>
      <p:boldItalic r:id="rId48"/>
    </p:embeddedFont>
    <p:embeddedFont>
      <p:font typeface="Lato" panose="020B0604020202020204" charset="0"/>
      <p:regular r:id="rId49"/>
      <p:bold r:id="rId50"/>
      <p:italic r:id="rId51"/>
      <p:boldItalic r:id="rId52"/>
    </p:embeddedFont>
    <p:embeddedFont>
      <p:font typeface="Open Sans Light" panose="020B0604020202020204" charset="0"/>
      <p:regular r:id="rId53"/>
      <p:bold r:id="rId54"/>
      <p:italic r:id="rId55"/>
      <p:boldItalic r:id="rId56"/>
    </p:embeddedFont>
    <p:embeddedFont>
      <p:font typeface="Open Sans ExtraBold" panose="020B0604020202020204" charset="0"/>
      <p:bold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67"/>
      </p:cViewPr>
      <p:guideLst>
        <p:guide pos="576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font" Target="fonts/font22.fntdata"/><Relationship Id="rId55" Type="http://schemas.openxmlformats.org/officeDocument/2006/relationships/font" Target="fonts/font2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3" Type="http://schemas.openxmlformats.org/officeDocument/2006/relationships/font" Target="fonts/font25.fntdata"/><Relationship Id="rId58" Type="http://schemas.openxmlformats.org/officeDocument/2006/relationships/font" Target="fonts/font30.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56" Type="http://schemas.openxmlformats.org/officeDocument/2006/relationships/font" Target="fonts/font28.fntdata"/><Relationship Id="rId8" Type="http://schemas.openxmlformats.org/officeDocument/2006/relationships/slide" Target="slides/slide7.xml"/><Relationship Id="rId51" Type="http://schemas.openxmlformats.org/officeDocument/2006/relationships/font" Target="fonts/font2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3.fntdata"/><Relationship Id="rId54" Type="http://schemas.openxmlformats.org/officeDocument/2006/relationships/font" Target="fonts/font26.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font" Target="fonts/font21.fntdata"/><Relationship Id="rId57" Type="http://schemas.openxmlformats.org/officeDocument/2006/relationships/font" Target="fonts/font29.fntdata"/><Relationship Id="rId10" Type="http://schemas.openxmlformats.org/officeDocument/2006/relationships/slide" Target="slides/slide9.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font" Target="fonts/font24.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1fd9293caa_2_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g11fd9293caa_2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1fd9293caa_2_29: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s" sz="1000" b="1">
                <a:solidFill>
                  <a:schemeClr val="dk1"/>
                </a:solidFill>
                <a:highlight>
                  <a:srgbClr val="FFFFFF"/>
                </a:highlight>
                <a:latin typeface="Calibri"/>
                <a:ea typeface="Calibri"/>
                <a:cs typeface="Calibri"/>
                <a:sym typeface="Calibri"/>
              </a:rPr>
              <a:t>Contexto </a:t>
            </a:r>
            <a:endParaRPr sz="1000" b="1">
              <a:solidFill>
                <a:schemeClr val="dk1"/>
              </a:solidFill>
              <a:highlight>
                <a:srgbClr val="FFFFFF"/>
              </a:highlight>
              <a:latin typeface="Calibri"/>
              <a:ea typeface="Calibri"/>
              <a:cs typeface="Calibri"/>
              <a:sym typeface="Calibri"/>
            </a:endParaRPr>
          </a:p>
          <a:p>
            <a:pPr marL="457200" lvl="0" indent="-292100" algn="l" rtl="0">
              <a:lnSpc>
                <a:spcPct val="115000"/>
              </a:lnSpc>
              <a:spcBef>
                <a:spcPts val="0"/>
              </a:spcBef>
              <a:spcAft>
                <a:spcPts val="0"/>
              </a:spcAft>
              <a:buClr>
                <a:schemeClr val="dk1"/>
              </a:buClr>
              <a:buSzPts val="1000"/>
              <a:buFont typeface="Calibri"/>
              <a:buChar char="●"/>
            </a:pPr>
            <a:r>
              <a:rPr lang="es" sz="1000">
                <a:solidFill>
                  <a:schemeClr val="dk1"/>
                </a:solidFill>
                <a:highlight>
                  <a:srgbClr val="FFFFFF"/>
                </a:highlight>
                <a:latin typeface="Calibri"/>
                <a:ea typeface="Calibri"/>
                <a:cs typeface="Calibri"/>
                <a:sym typeface="Calibri"/>
              </a:rPr>
              <a:t>Los impactos económicos y sociales de esta pandemia son desiguales sobre las personas debido a un trasfondo de brechas estructurales (CEPAL, 2020), especialmente sobre mujeres. </a:t>
            </a:r>
            <a:endParaRPr sz="1000">
              <a:solidFill>
                <a:schemeClr val="dk1"/>
              </a:solidFill>
              <a:highlight>
                <a:srgbClr val="FFFFFF"/>
              </a:highlight>
              <a:latin typeface="Calibri"/>
              <a:ea typeface="Calibri"/>
              <a:cs typeface="Calibri"/>
              <a:sym typeface="Calibri"/>
            </a:endParaRPr>
          </a:p>
          <a:p>
            <a:pPr marL="457200" lvl="0" indent="-292100" algn="l" rtl="0">
              <a:lnSpc>
                <a:spcPct val="115000"/>
              </a:lnSpc>
              <a:spcBef>
                <a:spcPts val="0"/>
              </a:spcBef>
              <a:spcAft>
                <a:spcPts val="0"/>
              </a:spcAft>
              <a:buClr>
                <a:schemeClr val="dk1"/>
              </a:buClr>
              <a:buSzPts val="1000"/>
              <a:buFont typeface="Calibri"/>
              <a:buChar char="●"/>
            </a:pPr>
            <a:r>
              <a:rPr lang="es" sz="1000">
                <a:solidFill>
                  <a:schemeClr val="dk1"/>
                </a:solidFill>
                <a:highlight>
                  <a:srgbClr val="FFFFFF"/>
                </a:highlight>
                <a:latin typeface="Calibri"/>
                <a:ea typeface="Calibri"/>
                <a:cs typeface="Calibri"/>
                <a:sym typeface="Calibri"/>
              </a:rPr>
              <a:t>La crisis de COVID-19 hizo evidente la sobrecarga de trabajo de cuidados y trabajo doméstico no remunerado de las mujeres. En Chile las mujeres dedicaban con anterioridad a la pandemia en promedio seis horas más de tiempo al trabajo doméstico y de cuidados no remunerado que los hombres. </a:t>
            </a:r>
            <a:r>
              <a:rPr lang="es" sz="1000" b="1">
                <a:solidFill>
                  <a:schemeClr val="dk1"/>
                </a:solidFill>
                <a:highlight>
                  <a:srgbClr val="FFFFFF"/>
                </a:highlight>
                <a:latin typeface="Calibri"/>
                <a:ea typeface="Calibri"/>
                <a:cs typeface="Calibri"/>
                <a:sym typeface="Calibri"/>
              </a:rPr>
              <a:t>Lo que repercute negativamente en su participación en actividades remuneradas, acceso a la capacitación y toma de decisiones.</a:t>
            </a:r>
            <a:endParaRPr sz="1000">
              <a:solidFill>
                <a:schemeClr val="dk1"/>
              </a:solidFill>
              <a:highlight>
                <a:srgbClr val="FFFFFF"/>
              </a:highlight>
              <a:latin typeface="Calibri"/>
              <a:ea typeface="Calibri"/>
              <a:cs typeface="Calibri"/>
              <a:sym typeface="Calibri"/>
            </a:endParaRPr>
          </a:p>
          <a:p>
            <a:pPr marL="457200" lvl="0" indent="-292100" algn="l" rtl="0">
              <a:lnSpc>
                <a:spcPct val="115000"/>
              </a:lnSpc>
              <a:spcBef>
                <a:spcPts val="0"/>
              </a:spcBef>
              <a:spcAft>
                <a:spcPts val="0"/>
              </a:spcAft>
              <a:buClr>
                <a:schemeClr val="dk1"/>
              </a:buClr>
              <a:buSzPts val="1000"/>
              <a:buFont typeface="Calibri"/>
              <a:buChar char="●"/>
            </a:pPr>
            <a:r>
              <a:rPr lang="es" sz="1000">
                <a:solidFill>
                  <a:schemeClr val="dk1"/>
                </a:solidFill>
                <a:highlight>
                  <a:srgbClr val="FFFFFF"/>
                </a:highlight>
                <a:latin typeface="Calibri"/>
                <a:ea typeface="Calibri"/>
                <a:cs typeface="Calibri"/>
                <a:sym typeface="Calibri"/>
              </a:rPr>
              <a:t>Durante el 2021, en Chile hubo una caída en la tasa de participación laboral de las mujeres (41.2% trimestre abril- junio 2020) </a:t>
            </a:r>
            <a:endParaRPr sz="1000">
              <a:solidFill>
                <a:schemeClr val="dk1"/>
              </a:solidFill>
              <a:highlight>
                <a:srgbClr val="FFFFFF"/>
              </a:highlight>
              <a:latin typeface="Calibri"/>
              <a:ea typeface="Calibri"/>
              <a:cs typeface="Calibri"/>
              <a:sym typeface="Calibri"/>
            </a:endParaRPr>
          </a:p>
          <a:p>
            <a:pPr marL="457200" lvl="0" indent="-292100" algn="l" rtl="0">
              <a:lnSpc>
                <a:spcPct val="115000"/>
              </a:lnSpc>
              <a:spcBef>
                <a:spcPts val="0"/>
              </a:spcBef>
              <a:spcAft>
                <a:spcPts val="0"/>
              </a:spcAft>
              <a:buClr>
                <a:schemeClr val="dk1"/>
              </a:buClr>
              <a:buSzPts val="1000"/>
              <a:buFont typeface="Calibri"/>
              <a:buChar char="●"/>
            </a:pPr>
            <a:r>
              <a:rPr lang="es" sz="1000">
                <a:solidFill>
                  <a:schemeClr val="dk1"/>
                </a:solidFill>
                <a:highlight>
                  <a:srgbClr val="FFFFFF"/>
                </a:highlight>
                <a:latin typeface="Calibri"/>
                <a:ea typeface="Calibri"/>
                <a:cs typeface="Calibri"/>
                <a:sym typeface="Calibri"/>
              </a:rPr>
              <a:t>Adicionalmente, la pandemia por COVID-19 y las medidas de bloqueo han acelerado una transformación digital en todos los sectores económicos y debido a los estereotipos y patrones culturales vinculados a los roles de género, algunas mujeres en Chile no han adquirido las habilidades tecnológicas y de software necesarias para adaptarse fácilmente a esta transformación digital. </a:t>
            </a:r>
            <a:endParaRPr sz="1000">
              <a:solidFill>
                <a:schemeClr val="dk1"/>
              </a:solidFill>
              <a:highlight>
                <a:srgbClr val="FFFFFF"/>
              </a:highlight>
              <a:latin typeface="Calibri"/>
              <a:ea typeface="Calibri"/>
              <a:cs typeface="Calibri"/>
              <a:sym typeface="Calibri"/>
            </a:endParaRPr>
          </a:p>
          <a:p>
            <a:pPr marL="457200" lvl="0" indent="-292100" algn="l" rtl="0">
              <a:lnSpc>
                <a:spcPct val="115000"/>
              </a:lnSpc>
              <a:spcBef>
                <a:spcPts val="0"/>
              </a:spcBef>
              <a:spcAft>
                <a:spcPts val="0"/>
              </a:spcAft>
              <a:buClr>
                <a:schemeClr val="dk1"/>
              </a:buClr>
              <a:buSzPts val="1000"/>
              <a:buFont typeface="Calibri"/>
              <a:buChar char="●"/>
            </a:pPr>
            <a:r>
              <a:rPr lang="es" sz="1000">
                <a:solidFill>
                  <a:schemeClr val="dk1"/>
                </a:solidFill>
                <a:highlight>
                  <a:srgbClr val="FFFFFF"/>
                </a:highlight>
                <a:latin typeface="Calibri"/>
                <a:ea typeface="Calibri"/>
                <a:cs typeface="Calibri"/>
                <a:sym typeface="Calibri"/>
              </a:rPr>
              <a:t>Bajo este contexto el proyecto tiene por objetivo dar respuesta a los desafíos surgidos a consecuencia del COVID19 en Chile, especialmente a las mujeres en sectores afectados por la crisis para abordar las necesidades y problemáticas evidenciadas en el país como son la falta de competencias digitales para enfrentar el futuro del trabajo y las crisis en las tareas de cuidados </a:t>
            </a:r>
            <a:endParaRPr sz="10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148" name="Google Shape;148;g11fd9293caa_2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364a8c0cb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364a8c0cb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50000"/>
              </a:lnSpc>
              <a:spcBef>
                <a:spcPts val="0"/>
              </a:spcBef>
              <a:spcAft>
                <a:spcPts val="0"/>
              </a:spcAft>
              <a:buNone/>
            </a:pPr>
            <a:r>
              <a:rPr lang="es" sz="1000">
                <a:solidFill>
                  <a:schemeClr val="dk1"/>
                </a:solidFill>
                <a:latin typeface="Calibri"/>
                <a:ea typeface="Calibri"/>
                <a:cs typeface="Calibri"/>
                <a:sym typeface="Calibri"/>
              </a:rPr>
              <a:t>El Proyecto interagencial de respuesta inmediata para la reintegración económica sostenible de las mujeres en Chile , </a:t>
            </a:r>
            <a:r>
              <a:rPr lang="es" sz="1000" b="1">
                <a:solidFill>
                  <a:schemeClr val="dk1"/>
                </a:solidFill>
                <a:latin typeface="Calibri"/>
                <a:ea typeface="Calibri"/>
                <a:cs typeface="Calibri"/>
                <a:sym typeface="Calibri"/>
              </a:rPr>
              <a:t>Mujeres Emplea</a:t>
            </a:r>
            <a:r>
              <a:rPr lang="es" sz="1000">
                <a:solidFill>
                  <a:schemeClr val="dk1"/>
                </a:solidFill>
                <a:latin typeface="Calibri"/>
                <a:ea typeface="Calibri"/>
                <a:cs typeface="Calibri"/>
                <a:sym typeface="Calibri"/>
              </a:rPr>
              <a:t>, fue implementado por el Sistema de las Naciones Unidas en Chile, liderado por ONU Mujeres en coordinación con la Oficina de Coordinación Residente, la CEPAL, FAO, OIT; y en asociación con los Ministerios de la Mujer y Equidad de Género, del Trabajo y Previsión Social, de Desarrollo Social y Familia, y las Municipalidades de Renca, Padre las Casas y San Pedro de Atacama, además de diversas alianzas institucionales, públicas y privadas.</a:t>
            </a:r>
            <a:endParaRPr sz="10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s" sz="1000" b="1">
                <a:solidFill>
                  <a:schemeClr val="dk1"/>
                </a:solidFill>
                <a:latin typeface="Calibri"/>
                <a:ea typeface="Calibri"/>
                <a:cs typeface="Calibri"/>
                <a:sym typeface="Calibri"/>
              </a:rPr>
              <a:t>El proyecto contó con el patrocinio del Fondo Fiduciario de Socios Múltiples de las Naciones Unidas en respuesta a la COVID 19 -  UN COVID19 MPTF</a:t>
            </a:r>
            <a:endParaRPr sz="1000">
              <a:solidFill>
                <a:schemeClr val="dk1"/>
              </a:solidFill>
              <a:latin typeface="Calibri"/>
              <a:ea typeface="Calibri"/>
              <a:cs typeface="Calibri"/>
              <a:sym typeface="Calibri"/>
            </a:endParaRPr>
          </a:p>
          <a:p>
            <a:pPr marL="0" lvl="0" indent="0" algn="just" rtl="0">
              <a:lnSpc>
                <a:spcPct val="150000"/>
              </a:lnSpc>
              <a:spcBef>
                <a:spcPts val="0"/>
              </a:spcBef>
              <a:spcAft>
                <a:spcPts val="0"/>
              </a:spcAft>
              <a:buClr>
                <a:srgbClr val="E4E4E4"/>
              </a:buClr>
              <a:buSzPts val="1100"/>
              <a:buFont typeface="Montserrat"/>
              <a:buNone/>
            </a:pPr>
            <a:endParaRPr>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1fd9293caa_2_9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s" b="1" u="sng">
                <a:solidFill>
                  <a:schemeClr val="dk1"/>
                </a:solidFill>
                <a:latin typeface="Calibri"/>
                <a:ea typeface="Calibri"/>
                <a:cs typeface="Calibri"/>
                <a:sym typeface="Calibri"/>
              </a:rPr>
              <a:t>Público objetivo</a:t>
            </a:r>
            <a:endParaRPr b="1" u="sng">
              <a:solidFill>
                <a:schemeClr val="dk1"/>
              </a:solidFill>
              <a:latin typeface="Calibri"/>
              <a:ea typeface="Calibri"/>
              <a:cs typeface="Calibri"/>
              <a:sym typeface="Calibri"/>
            </a:endParaRPr>
          </a:p>
          <a:p>
            <a:pPr marL="0" lvl="0" indent="0" algn="l" rtl="0">
              <a:lnSpc>
                <a:spcPct val="90000"/>
              </a:lnSpc>
              <a:spcBef>
                <a:spcPts val="0"/>
              </a:spcBef>
              <a:spcAft>
                <a:spcPts val="0"/>
              </a:spcAft>
              <a:buClr>
                <a:schemeClr val="dk1"/>
              </a:buClr>
              <a:buSzPts val="1100"/>
              <a:buFont typeface="Arial"/>
              <a:buNone/>
            </a:pPr>
            <a:r>
              <a:rPr lang="es">
                <a:solidFill>
                  <a:schemeClr val="dk1"/>
                </a:solidFill>
                <a:latin typeface="Calibri"/>
                <a:ea typeface="Calibri"/>
                <a:cs typeface="Calibri"/>
                <a:sym typeface="Calibri"/>
              </a:rPr>
              <a:t>• Mujeres afectadas por una disminución en sus ingresos, que perdieron sus trabajos o negocios debido al impacto económico de la COVID-19.</a:t>
            </a:r>
            <a:endParaRPr>
              <a:solidFill>
                <a:schemeClr val="dk1"/>
              </a:solidFill>
              <a:latin typeface="Calibri"/>
              <a:ea typeface="Calibri"/>
              <a:cs typeface="Calibri"/>
              <a:sym typeface="Calibri"/>
            </a:endParaRPr>
          </a:p>
          <a:p>
            <a:pPr marL="0" lvl="0" indent="0" algn="l" rtl="0">
              <a:lnSpc>
                <a:spcPct val="90000"/>
              </a:lnSpc>
              <a:spcBef>
                <a:spcPts val="0"/>
              </a:spcBef>
              <a:spcAft>
                <a:spcPts val="0"/>
              </a:spcAft>
              <a:buClr>
                <a:schemeClr val="dk1"/>
              </a:buClr>
              <a:buSzPts val="1100"/>
              <a:buFont typeface="Arial"/>
              <a:buNone/>
            </a:pPr>
            <a:r>
              <a:rPr lang="es">
                <a:solidFill>
                  <a:schemeClr val="dk1"/>
                </a:solidFill>
                <a:latin typeface="Calibri"/>
                <a:ea typeface="Calibri"/>
                <a:cs typeface="Calibri"/>
                <a:sym typeface="Calibri"/>
              </a:rPr>
              <a:t>• Mujeres que debido a sus responsabilidades domésticas y de cuidado, enfrentaron desafíos para reintegrarse a la economía tanto como empleadas como emprendedoras; y</a:t>
            </a:r>
            <a:endParaRPr>
              <a:solidFill>
                <a:schemeClr val="dk1"/>
              </a:solidFill>
              <a:latin typeface="Calibri"/>
              <a:ea typeface="Calibri"/>
              <a:cs typeface="Calibri"/>
              <a:sym typeface="Calibri"/>
            </a:endParaRPr>
          </a:p>
          <a:p>
            <a:pPr marL="0" lvl="0" indent="0" algn="l" rtl="0">
              <a:lnSpc>
                <a:spcPct val="90000"/>
              </a:lnSpc>
              <a:spcBef>
                <a:spcPts val="0"/>
              </a:spcBef>
              <a:spcAft>
                <a:spcPts val="0"/>
              </a:spcAft>
              <a:buClr>
                <a:schemeClr val="dk1"/>
              </a:buClr>
              <a:buSzPts val="1100"/>
              <a:buFont typeface="Arial"/>
              <a:buNone/>
            </a:pPr>
            <a:r>
              <a:rPr lang="es">
                <a:solidFill>
                  <a:schemeClr val="dk1"/>
                </a:solidFill>
                <a:latin typeface="Calibri"/>
                <a:ea typeface="Calibri"/>
                <a:cs typeface="Calibri"/>
                <a:sym typeface="Calibri"/>
              </a:rPr>
              <a:t>• Mujeres interesadas en adquirir habilidades y conocimientos digitales y tecnológicos para ampliar su espectro laboral o mejorar sus negocios. </a:t>
            </a:r>
            <a:endParaRPr>
              <a:solidFill>
                <a:schemeClr val="dk1"/>
              </a:solidFill>
              <a:latin typeface="Calibri"/>
              <a:ea typeface="Calibri"/>
              <a:cs typeface="Calibri"/>
              <a:sym typeface="Calibri"/>
            </a:endParaRPr>
          </a:p>
          <a:p>
            <a:pPr marL="0" lvl="0" indent="0" algn="l" rtl="0">
              <a:lnSpc>
                <a:spcPct val="90000"/>
              </a:lnSpc>
              <a:spcBef>
                <a:spcPts val="1000"/>
              </a:spcBef>
              <a:spcAft>
                <a:spcPts val="0"/>
              </a:spcAft>
              <a:buClr>
                <a:schemeClr val="dk1"/>
              </a:buClr>
              <a:buSzPts val="1100"/>
              <a:buFont typeface="Arial"/>
              <a:buNone/>
            </a:pPr>
            <a:r>
              <a:rPr lang="es" b="1" u="sng">
                <a:solidFill>
                  <a:schemeClr val="dk1"/>
                </a:solidFill>
                <a:latin typeface="Calibri"/>
                <a:ea typeface="Calibri"/>
                <a:cs typeface="Calibri"/>
                <a:sym typeface="Calibri"/>
              </a:rPr>
              <a:t>Caracterización de las mujeres participantes</a:t>
            </a:r>
            <a:endParaRPr>
              <a:solidFill>
                <a:schemeClr val="dk1"/>
              </a:solidFill>
              <a:latin typeface="Calibri"/>
              <a:ea typeface="Calibri"/>
              <a:cs typeface="Calibri"/>
              <a:sym typeface="Calibri"/>
            </a:endParaRPr>
          </a:p>
          <a:p>
            <a:pPr marL="0" lvl="0" indent="0" algn="l" rtl="0">
              <a:lnSpc>
                <a:spcPct val="90000"/>
              </a:lnSpc>
              <a:spcBef>
                <a:spcPts val="1000"/>
              </a:spcBef>
              <a:spcAft>
                <a:spcPts val="0"/>
              </a:spcAft>
              <a:buNone/>
            </a:pPr>
            <a:r>
              <a:rPr lang="es">
                <a:solidFill>
                  <a:schemeClr val="dk1"/>
                </a:solidFill>
                <a:latin typeface="Calibri"/>
                <a:ea typeface="Calibri"/>
                <a:cs typeface="Calibri"/>
                <a:sym typeface="Calibri"/>
              </a:rPr>
              <a:t>Del total de mujeres que participaron:</a:t>
            </a:r>
            <a:endParaRPr>
              <a:solidFill>
                <a:schemeClr val="dk1"/>
              </a:solidFill>
              <a:latin typeface="Calibri"/>
              <a:ea typeface="Calibri"/>
              <a:cs typeface="Calibri"/>
              <a:sym typeface="Calibri"/>
            </a:endParaRPr>
          </a:p>
          <a:p>
            <a:pPr marL="914400" lvl="1" indent="-298450" algn="l" rtl="0">
              <a:lnSpc>
                <a:spcPct val="90000"/>
              </a:lnSpc>
              <a:spcBef>
                <a:spcPts val="1000"/>
              </a:spcBef>
              <a:spcAft>
                <a:spcPts val="0"/>
              </a:spcAft>
              <a:buClr>
                <a:schemeClr val="dk1"/>
              </a:buClr>
              <a:buSzPts val="1100"/>
              <a:buFont typeface="Calibri"/>
              <a:buChar char="-"/>
            </a:pPr>
            <a:r>
              <a:rPr lang="es">
                <a:solidFill>
                  <a:schemeClr val="dk1"/>
                </a:solidFill>
                <a:latin typeface="Calibri"/>
                <a:ea typeface="Calibri"/>
                <a:cs typeface="Calibri"/>
                <a:sym typeface="Calibri"/>
              </a:rPr>
              <a:t>70% son jefas de hogar,</a:t>
            </a:r>
            <a:endParaRPr>
              <a:solidFill>
                <a:schemeClr val="dk1"/>
              </a:solidFill>
              <a:latin typeface="Calibri"/>
              <a:ea typeface="Calibri"/>
              <a:cs typeface="Calibri"/>
              <a:sym typeface="Calibri"/>
            </a:endParaRPr>
          </a:p>
          <a:p>
            <a:pPr marL="914400" lvl="1" indent="-298450" algn="l" rtl="0">
              <a:lnSpc>
                <a:spcPct val="90000"/>
              </a:lnSpc>
              <a:spcBef>
                <a:spcPts val="0"/>
              </a:spcBef>
              <a:spcAft>
                <a:spcPts val="0"/>
              </a:spcAft>
              <a:buClr>
                <a:schemeClr val="dk1"/>
              </a:buClr>
              <a:buSzPts val="1100"/>
              <a:buFont typeface="Calibri"/>
              <a:buChar char="-"/>
            </a:pPr>
            <a:r>
              <a:rPr lang="es">
                <a:solidFill>
                  <a:schemeClr val="dk1"/>
                </a:solidFill>
                <a:latin typeface="Calibri"/>
                <a:ea typeface="Calibri"/>
                <a:cs typeface="Calibri"/>
                <a:sym typeface="Calibri"/>
              </a:rPr>
              <a:t>29% pertenecen a algún pueblo originario</a:t>
            </a:r>
            <a:endParaRPr>
              <a:solidFill>
                <a:schemeClr val="dk1"/>
              </a:solidFill>
              <a:latin typeface="Calibri"/>
              <a:ea typeface="Calibri"/>
              <a:cs typeface="Calibri"/>
              <a:sym typeface="Calibri"/>
            </a:endParaRPr>
          </a:p>
          <a:p>
            <a:pPr marL="914400" lvl="1" indent="-298450" algn="l" rtl="0">
              <a:lnSpc>
                <a:spcPct val="90000"/>
              </a:lnSpc>
              <a:spcBef>
                <a:spcPts val="0"/>
              </a:spcBef>
              <a:spcAft>
                <a:spcPts val="0"/>
              </a:spcAft>
              <a:buClr>
                <a:schemeClr val="dk1"/>
              </a:buClr>
              <a:buSzPts val="1100"/>
              <a:buFont typeface="Calibri"/>
              <a:buChar char="-"/>
            </a:pPr>
            <a:r>
              <a:rPr lang="es">
                <a:solidFill>
                  <a:schemeClr val="dk1"/>
                </a:solidFill>
                <a:latin typeface="Calibri"/>
                <a:ea typeface="Calibri"/>
                <a:cs typeface="Calibri"/>
                <a:sym typeface="Calibri"/>
              </a:rPr>
              <a:t>19% son mujeres migrantes </a:t>
            </a:r>
            <a:endParaRPr>
              <a:solidFill>
                <a:schemeClr val="dk1"/>
              </a:solidFill>
              <a:latin typeface="Calibri"/>
              <a:ea typeface="Calibri"/>
              <a:cs typeface="Calibri"/>
              <a:sym typeface="Calibri"/>
            </a:endParaRPr>
          </a:p>
          <a:p>
            <a:pPr marL="0" lvl="0" indent="0" algn="l" rtl="0">
              <a:lnSpc>
                <a:spcPct val="90000"/>
              </a:lnSpc>
              <a:spcBef>
                <a:spcPts val="1000"/>
              </a:spcBef>
              <a:spcAft>
                <a:spcPts val="0"/>
              </a:spcAft>
              <a:buNone/>
            </a:pPr>
            <a:r>
              <a:rPr lang="es">
                <a:solidFill>
                  <a:schemeClr val="dk1"/>
                </a:solidFill>
                <a:latin typeface="Calibri"/>
                <a:ea typeface="Calibri"/>
                <a:cs typeface="Calibri"/>
                <a:sym typeface="Calibri"/>
              </a:rPr>
              <a:t>Del total de las intervenciones, la </a:t>
            </a:r>
            <a:r>
              <a:rPr lang="es" b="1">
                <a:solidFill>
                  <a:schemeClr val="dk1"/>
                </a:solidFill>
                <a:latin typeface="Calibri"/>
                <a:ea typeface="Calibri"/>
                <a:cs typeface="Calibri"/>
                <a:sym typeface="Calibri"/>
              </a:rPr>
              <a:t>distribución geográfica</a:t>
            </a:r>
            <a:r>
              <a:rPr lang="es">
                <a:solidFill>
                  <a:schemeClr val="dk1"/>
                </a:solidFill>
                <a:latin typeface="Calibri"/>
                <a:ea typeface="Calibri"/>
                <a:cs typeface="Calibri"/>
                <a:sym typeface="Calibri"/>
              </a:rPr>
              <a:t> de las mujeres que participaron:</a:t>
            </a:r>
            <a:endParaRPr>
              <a:solidFill>
                <a:schemeClr val="dk1"/>
              </a:solidFill>
              <a:latin typeface="Calibri"/>
              <a:ea typeface="Calibri"/>
              <a:cs typeface="Calibri"/>
              <a:sym typeface="Calibri"/>
            </a:endParaRPr>
          </a:p>
          <a:p>
            <a:pPr marL="914400" lvl="1" indent="-298450" algn="l" rtl="0">
              <a:lnSpc>
                <a:spcPct val="90000"/>
              </a:lnSpc>
              <a:spcBef>
                <a:spcPts val="1000"/>
              </a:spcBef>
              <a:spcAft>
                <a:spcPts val="0"/>
              </a:spcAft>
              <a:buClr>
                <a:schemeClr val="dk1"/>
              </a:buClr>
              <a:buSzPts val="1100"/>
              <a:buFont typeface="Calibri"/>
              <a:buChar char="-"/>
            </a:pPr>
            <a:r>
              <a:rPr lang="es">
                <a:solidFill>
                  <a:schemeClr val="dk1"/>
                </a:solidFill>
                <a:latin typeface="Calibri"/>
                <a:ea typeface="Calibri"/>
                <a:cs typeface="Calibri"/>
                <a:sym typeface="Calibri"/>
              </a:rPr>
              <a:t>39% pertenecientes a la zona centro mayormente de la RM,</a:t>
            </a:r>
            <a:endParaRPr>
              <a:solidFill>
                <a:schemeClr val="dk1"/>
              </a:solidFill>
              <a:latin typeface="Calibri"/>
              <a:ea typeface="Calibri"/>
              <a:cs typeface="Calibri"/>
              <a:sym typeface="Calibri"/>
            </a:endParaRPr>
          </a:p>
          <a:p>
            <a:pPr marL="914400" lvl="1" indent="-298450" algn="l" rtl="0">
              <a:lnSpc>
                <a:spcPct val="90000"/>
              </a:lnSpc>
              <a:spcBef>
                <a:spcPts val="0"/>
              </a:spcBef>
              <a:spcAft>
                <a:spcPts val="0"/>
              </a:spcAft>
              <a:buClr>
                <a:schemeClr val="dk1"/>
              </a:buClr>
              <a:buSzPts val="1100"/>
              <a:buFont typeface="Calibri"/>
              <a:buChar char="-"/>
            </a:pPr>
            <a:r>
              <a:rPr lang="es">
                <a:solidFill>
                  <a:schemeClr val="dk1"/>
                </a:solidFill>
                <a:latin typeface="Calibri"/>
                <a:ea typeface="Calibri"/>
                <a:cs typeface="Calibri"/>
                <a:sym typeface="Calibri"/>
              </a:rPr>
              <a:t>31% pertenecientes a la zona sur, principalmente a la región de la Araucanía </a:t>
            </a:r>
            <a:endParaRPr>
              <a:solidFill>
                <a:schemeClr val="dk1"/>
              </a:solidFill>
              <a:latin typeface="Calibri"/>
              <a:ea typeface="Calibri"/>
              <a:cs typeface="Calibri"/>
              <a:sym typeface="Calibri"/>
            </a:endParaRPr>
          </a:p>
          <a:p>
            <a:pPr marL="914400" lvl="1" indent="-298450" algn="l" rtl="0">
              <a:lnSpc>
                <a:spcPct val="90000"/>
              </a:lnSpc>
              <a:spcBef>
                <a:spcPts val="0"/>
              </a:spcBef>
              <a:spcAft>
                <a:spcPts val="0"/>
              </a:spcAft>
              <a:buClr>
                <a:schemeClr val="dk1"/>
              </a:buClr>
              <a:buSzPts val="1100"/>
              <a:buFont typeface="Calibri"/>
              <a:buChar char="-"/>
            </a:pPr>
            <a:r>
              <a:rPr lang="es">
                <a:solidFill>
                  <a:schemeClr val="dk1"/>
                </a:solidFill>
                <a:latin typeface="Calibri"/>
                <a:ea typeface="Calibri"/>
                <a:cs typeface="Calibri"/>
                <a:sym typeface="Calibri"/>
              </a:rPr>
              <a:t>29% pertenecientes a la zona norte, principalmente a la región de Antofagasta </a:t>
            </a:r>
            <a:endParaRPr>
              <a:solidFill>
                <a:schemeClr val="dk1"/>
              </a:solidFill>
              <a:latin typeface="Calibri"/>
              <a:ea typeface="Calibri"/>
              <a:cs typeface="Calibri"/>
              <a:sym typeface="Calibri"/>
            </a:endParaRPr>
          </a:p>
          <a:p>
            <a:pPr marL="0" lvl="0" indent="0" algn="l" rtl="0">
              <a:lnSpc>
                <a:spcPct val="90000"/>
              </a:lnSpc>
              <a:spcBef>
                <a:spcPts val="1000"/>
              </a:spcBef>
              <a:spcAft>
                <a:spcPts val="0"/>
              </a:spcAft>
              <a:buNone/>
            </a:pPr>
            <a:r>
              <a:rPr lang="es">
                <a:solidFill>
                  <a:schemeClr val="dk1"/>
                </a:solidFill>
                <a:latin typeface="Calibri"/>
                <a:ea typeface="Calibri"/>
                <a:cs typeface="Calibri"/>
                <a:sym typeface="Calibri"/>
              </a:rPr>
              <a:t>En cuanto a </a:t>
            </a:r>
            <a:r>
              <a:rPr lang="es" b="1">
                <a:solidFill>
                  <a:schemeClr val="dk1"/>
                </a:solidFill>
                <a:latin typeface="Calibri"/>
                <a:ea typeface="Calibri"/>
                <a:cs typeface="Calibri"/>
                <a:sym typeface="Calibri"/>
              </a:rPr>
              <a:t>rango etario de las participantes</a:t>
            </a:r>
            <a:r>
              <a:rPr lang="es">
                <a:solidFill>
                  <a:schemeClr val="dk1"/>
                </a:solidFill>
                <a:latin typeface="Calibri"/>
                <a:ea typeface="Calibri"/>
                <a:cs typeface="Calibri"/>
                <a:sym typeface="Calibri"/>
              </a:rPr>
              <a:t>, la intervención tuvo una llegada especial en mujeres jóvenes:</a:t>
            </a:r>
            <a:endParaRPr>
              <a:solidFill>
                <a:schemeClr val="dk1"/>
              </a:solidFill>
              <a:latin typeface="Calibri"/>
              <a:ea typeface="Calibri"/>
              <a:cs typeface="Calibri"/>
              <a:sym typeface="Calibri"/>
            </a:endParaRPr>
          </a:p>
          <a:p>
            <a:pPr marL="457200" lvl="0" indent="-298450" algn="l" rtl="0">
              <a:lnSpc>
                <a:spcPct val="90000"/>
              </a:lnSpc>
              <a:spcBef>
                <a:spcPts val="1000"/>
              </a:spcBef>
              <a:spcAft>
                <a:spcPts val="0"/>
              </a:spcAft>
              <a:buClr>
                <a:schemeClr val="dk1"/>
              </a:buClr>
              <a:buSzPts val="1100"/>
              <a:buFont typeface="Calibri"/>
              <a:buChar char="-"/>
            </a:pPr>
            <a:r>
              <a:rPr lang="es">
                <a:solidFill>
                  <a:schemeClr val="dk1"/>
                </a:solidFill>
                <a:latin typeface="Calibri"/>
                <a:ea typeface="Calibri"/>
                <a:cs typeface="Calibri"/>
                <a:sym typeface="Calibri"/>
              </a:rPr>
              <a:t>37% declarò tener entre 30 y 39 años</a:t>
            </a:r>
            <a:endParaRPr>
              <a:solidFill>
                <a:schemeClr val="dk1"/>
              </a:solidFill>
              <a:latin typeface="Calibri"/>
              <a:ea typeface="Calibri"/>
              <a:cs typeface="Calibri"/>
              <a:sym typeface="Calibri"/>
            </a:endParaRPr>
          </a:p>
          <a:p>
            <a:pPr marL="457200" lvl="0" indent="-298450" algn="l" rtl="0">
              <a:lnSpc>
                <a:spcPct val="90000"/>
              </a:lnSpc>
              <a:spcBef>
                <a:spcPts val="0"/>
              </a:spcBef>
              <a:spcAft>
                <a:spcPts val="0"/>
              </a:spcAft>
              <a:buClr>
                <a:schemeClr val="dk1"/>
              </a:buClr>
              <a:buSzPts val="1100"/>
              <a:buFont typeface="Calibri"/>
              <a:buChar char="-"/>
            </a:pPr>
            <a:r>
              <a:rPr lang="es">
                <a:solidFill>
                  <a:schemeClr val="dk1"/>
                </a:solidFill>
                <a:latin typeface="Calibri"/>
                <a:ea typeface="Calibri"/>
                <a:cs typeface="Calibri"/>
                <a:sym typeface="Calibri"/>
              </a:rPr>
              <a:t>27% declarò tener entre 18 y 29 años</a:t>
            </a:r>
            <a:endParaRPr>
              <a:solidFill>
                <a:schemeClr val="dk1"/>
              </a:solidFill>
              <a:latin typeface="Calibri"/>
              <a:ea typeface="Calibri"/>
              <a:cs typeface="Calibri"/>
              <a:sym typeface="Calibri"/>
            </a:endParaRPr>
          </a:p>
          <a:p>
            <a:pPr marL="457200" lvl="0" indent="-298450" algn="l" rtl="0">
              <a:lnSpc>
                <a:spcPct val="90000"/>
              </a:lnSpc>
              <a:spcBef>
                <a:spcPts val="0"/>
              </a:spcBef>
              <a:spcAft>
                <a:spcPts val="0"/>
              </a:spcAft>
              <a:buClr>
                <a:schemeClr val="dk1"/>
              </a:buClr>
              <a:buSzPts val="1100"/>
              <a:buFont typeface="Calibri"/>
              <a:buChar char="-"/>
            </a:pPr>
            <a:r>
              <a:rPr lang="es">
                <a:solidFill>
                  <a:schemeClr val="dk1"/>
                </a:solidFill>
                <a:latin typeface="Calibri"/>
                <a:ea typeface="Calibri"/>
                <a:cs typeface="Calibri"/>
                <a:sym typeface="Calibri"/>
              </a:rPr>
              <a:t>26% declarò tener entre 40 y 49 años</a:t>
            </a:r>
            <a:endParaRPr>
              <a:solidFill>
                <a:schemeClr val="dk1"/>
              </a:solidFill>
              <a:latin typeface="Calibri"/>
              <a:ea typeface="Calibri"/>
              <a:cs typeface="Calibri"/>
              <a:sym typeface="Calibri"/>
            </a:endParaRPr>
          </a:p>
          <a:p>
            <a:pPr marL="457200" lvl="0" indent="-298450" algn="l" rtl="0">
              <a:lnSpc>
                <a:spcPct val="90000"/>
              </a:lnSpc>
              <a:spcBef>
                <a:spcPts val="0"/>
              </a:spcBef>
              <a:spcAft>
                <a:spcPts val="0"/>
              </a:spcAft>
              <a:buClr>
                <a:schemeClr val="dk1"/>
              </a:buClr>
              <a:buSzPts val="1100"/>
              <a:buFont typeface="Calibri"/>
              <a:buChar char="-"/>
            </a:pPr>
            <a:r>
              <a:rPr lang="es">
                <a:solidFill>
                  <a:schemeClr val="dk1"/>
                </a:solidFill>
                <a:latin typeface="Calibri"/>
                <a:ea typeface="Calibri"/>
                <a:cs typeface="Calibri"/>
                <a:sym typeface="Calibri"/>
              </a:rPr>
              <a:t>13% declarò tener entre 50 y 59 años</a:t>
            </a:r>
            <a:endParaRPr>
              <a:solidFill>
                <a:schemeClr val="dk1"/>
              </a:solidFill>
              <a:latin typeface="Calibri"/>
              <a:ea typeface="Calibri"/>
              <a:cs typeface="Calibri"/>
              <a:sym typeface="Calibri"/>
            </a:endParaRPr>
          </a:p>
          <a:p>
            <a:pPr marL="457200" lvl="0" indent="-298450" algn="l" rtl="0">
              <a:lnSpc>
                <a:spcPct val="90000"/>
              </a:lnSpc>
              <a:spcBef>
                <a:spcPts val="0"/>
              </a:spcBef>
              <a:spcAft>
                <a:spcPts val="0"/>
              </a:spcAft>
              <a:buClr>
                <a:schemeClr val="dk1"/>
              </a:buClr>
              <a:buSzPts val="1100"/>
              <a:buFont typeface="Calibri"/>
              <a:buChar char="-"/>
            </a:pPr>
            <a:r>
              <a:rPr lang="es">
                <a:solidFill>
                  <a:schemeClr val="dk1"/>
                </a:solidFill>
                <a:latin typeface="Calibri"/>
                <a:ea typeface="Calibri"/>
                <a:cs typeface="Calibri"/>
                <a:sym typeface="Calibri"/>
              </a:rPr>
              <a:t>Solamente un 2% declarò tener 60 años o más  </a:t>
            </a:r>
            <a:endParaRPr>
              <a:solidFill>
                <a:schemeClr val="dk1"/>
              </a:solidFill>
              <a:latin typeface="Calibri"/>
              <a:ea typeface="Calibri"/>
              <a:cs typeface="Calibri"/>
              <a:sym typeface="Calibri"/>
            </a:endParaRPr>
          </a:p>
        </p:txBody>
      </p:sp>
      <p:sp>
        <p:nvSpPr>
          <p:cNvPr id="179" name="Google Shape;179;g11fd9293caa_2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1fd9293caa_2_357: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El proyecto Mujeres Emplea se desarrolló considerando dos grandes ejes estratégicos: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AutoNum type="arabicPeriod"/>
            </a:pPr>
            <a:r>
              <a:rPr lang="es">
                <a:solidFill>
                  <a:schemeClr val="dk1"/>
                </a:solidFill>
                <a:highlight>
                  <a:srgbClr val="FFFFFF"/>
                </a:highlight>
                <a:latin typeface="Calibri"/>
                <a:ea typeface="Calibri"/>
                <a:cs typeface="Calibri"/>
                <a:sym typeface="Calibri"/>
              </a:rPr>
              <a:t>El primero orientado a desarrollar acciones, alianzas y procesos de formación para incentivar la participación económica de las mujeres en Chile.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AutoNum type="arabicPeriod"/>
            </a:pPr>
            <a:r>
              <a:rPr lang="es">
                <a:solidFill>
                  <a:schemeClr val="dk1"/>
                </a:solidFill>
                <a:highlight>
                  <a:srgbClr val="FFFFFF"/>
                </a:highlight>
                <a:latin typeface="Calibri"/>
                <a:ea typeface="Calibri"/>
                <a:cs typeface="Calibri"/>
                <a:sym typeface="Calibri"/>
              </a:rPr>
              <a:t>Mientras que el segundo eje, orientado a mejorar la accesibilidad de los servicios de cuidado a nivel comunitario como un elemento fundamental para garantizar la plena participación de las mujeres en el mundo laboral y acciones de concientización para reconocer las labores de cuidado y fomentar la corresponsabilidad.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14" name="Google Shape;214;g11fd9293caa_2_3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36210f2e5c_6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36210f2e5c_6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solidFill>
                  <a:schemeClr val="dk1"/>
                </a:solidFill>
              </a:rPr>
              <a:t>ODS abordados con el proyecto: </a:t>
            </a:r>
            <a:endParaRPr>
              <a:solidFill>
                <a:schemeClr val="dk1"/>
              </a:solidFill>
            </a:endParaRPr>
          </a:p>
          <a:p>
            <a:pPr marL="0" lvl="0" indent="0" algn="l" rtl="0">
              <a:spcBef>
                <a:spcPts val="0"/>
              </a:spcBef>
              <a:spcAft>
                <a:spcPts val="0"/>
              </a:spcAft>
              <a:buClr>
                <a:schemeClr val="dk1"/>
              </a:buClr>
              <a:buSzPts val="1100"/>
              <a:buFont typeface="Arial"/>
              <a:buNone/>
            </a:pPr>
            <a:r>
              <a:rPr lang="es">
                <a:solidFill>
                  <a:schemeClr val="dk1"/>
                </a:solidFill>
              </a:rPr>
              <a:t>5 Igualdad de género</a:t>
            </a:r>
            <a:endParaRPr>
              <a:solidFill>
                <a:schemeClr val="dk1"/>
              </a:solidFill>
            </a:endParaRPr>
          </a:p>
          <a:p>
            <a:pPr marL="0" lvl="0" indent="0" algn="l" rtl="0">
              <a:spcBef>
                <a:spcPts val="0"/>
              </a:spcBef>
              <a:spcAft>
                <a:spcPts val="0"/>
              </a:spcAft>
              <a:buClr>
                <a:schemeClr val="dk1"/>
              </a:buClr>
              <a:buSzPts val="1100"/>
              <a:buFont typeface="Arial"/>
              <a:buNone/>
            </a:pPr>
            <a:r>
              <a:rPr lang="es">
                <a:solidFill>
                  <a:schemeClr val="dk1"/>
                </a:solidFill>
              </a:rPr>
              <a:t>8 Trabajo decente y crecimiento económico</a:t>
            </a:r>
            <a:endParaRPr>
              <a:solidFill>
                <a:schemeClr val="dk1"/>
              </a:solidFill>
            </a:endParaRPr>
          </a:p>
          <a:p>
            <a:pPr marL="0" lvl="0" indent="0" algn="l" rtl="0">
              <a:spcBef>
                <a:spcPts val="0"/>
              </a:spcBef>
              <a:spcAft>
                <a:spcPts val="0"/>
              </a:spcAft>
              <a:buClr>
                <a:schemeClr val="dk1"/>
              </a:buClr>
              <a:buSzPts val="1100"/>
              <a:buFont typeface="Arial"/>
              <a:buNone/>
            </a:pPr>
            <a:r>
              <a:rPr lang="es">
                <a:solidFill>
                  <a:schemeClr val="dk1"/>
                </a:solidFill>
              </a:rPr>
              <a:t>9 Industria innovación e infraestructura</a:t>
            </a:r>
            <a:endParaRPr>
              <a:solidFill>
                <a:schemeClr val="dk1"/>
              </a:solidFill>
            </a:endParaRPr>
          </a:p>
          <a:p>
            <a:pPr marL="0" lvl="0" indent="0" algn="l" rtl="0">
              <a:spcBef>
                <a:spcPts val="0"/>
              </a:spcBef>
              <a:spcAft>
                <a:spcPts val="0"/>
              </a:spcAft>
              <a:buClr>
                <a:schemeClr val="dk1"/>
              </a:buClr>
              <a:buSzPts val="1100"/>
              <a:buFont typeface="Arial"/>
              <a:buNone/>
            </a:pPr>
            <a:r>
              <a:rPr lang="es">
                <a:solidFill>
                  <a:schemeClr val="dk1"/>
                </a:solidFill>
              </a:rPr>
              <a:t>17 Alianzas para lograr los objetivos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364a8c0cbb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1364a8c0cbb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just" rtl="0">
              <a:lnSpc>
                <a:spcPct val="115000"/>
              </a:lnSpc>
              <a:spcBef>
                <a:spcPts val="0"/>
              </a:spcBef>
              <a:spcAft>
                <a:spcPts val="0"/>
              </a:spcAft>
              <a:buNone/>
            </a:pPr>
            <a:r>
              <a:rPr lang="es">
                <a:solidFill>
                  <a:schemeClr val="dk1"/>
                </a:solidFill>
                <a:highlight>
                  <a:srgbClr val="FFFFFF"/>
                </a:highlight>
                <a:latin typeface="Calibri"/>
                <a:ea typeface="Calibri"/>
                <a:cs typeface="Calibri"/>
                <a:sym typeface="Calibri"/>
              </a:rPr>
              <a:t>Impacto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Con un alcance nacional, pero con especial foco en las tres comunas (región de Antofagasta, Araucanía y Metropolitana)  donde se desarrolló esta iniciativa,</a:t>
            </a:r>
            <a:r>
              <a:rPr lang="es" b="1">
                <a:solidFill>
                  <a:schemeClr val="dk1"/>
                </a:solidFill>
                <a:highlight>
                  <a:srgbClr val="FFFFFF"/>
                </a:highlight>
                <a:latin typeface="Calibri"/>
                <a:ea typeface="Calibri"/>
                <a:cs typeface="Calibri"/>
                <a:sym typeface="Calibri"/>
              </a:rPr>
              <a:t> más de 30.000 mujeres se beneficiaron</a:t>
            </a:r>
            <a:r>
              <a:rPr lang="es">
                <a:solidFill>
                  <a:schemeClr val="dk1"/>
                </a:solidFill>
                <a:highlight>
                  <a:srgbClr val="FFFFFF"/>
                </a:highlight>
                <a:latin typeface="Calibri"/>
                <a:ea typeface="Calibri"/>
                <a:cs typeface="Calibri"/>
                <a:sym typeface="Calibri"/>
              </a:rPr>
              <a:t> de las diferentes acciones impulsadas por Mujeres emplea, </a:t>
            </a:r>
            <a:r>
              <a:rPr lang="es" b="1">
                <a:solidFill>
                  <a:schemeClr val="dk1"/>
                </a:solidFill>
                <a:highlight>
                  <a:srgbClr val="FFFFFF"/>
                </a:highlight>
                <a:latin typeface="Calibri"/>
                <a:ea typeface="Calibri"/>
                <a:cs typeface="Calibri"/>
                <a:sym typeface="Calibri"/>
              </a:rPr>
              <a:t>logrando su activación para la integración económica</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Las mujeres no solo son las más afectadas por esta pandemia, sino que también son la columna vertebral de la recuperación en las comunidades.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Poner a las mujeres y las niñas en el centro de las economías dará lugar, fundamentalmente, a mejores resultados de desarrollo y más sostenibles para todos, apoyará una recuperación más rápida.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b="1">
                <a:solidFill>
                  <a:schemeClr val="dk1"/>
                </a:solidFill>
                <a:highlight>
                  <a:srgbClr val="FFFFFF"/>
                </a:highlight>
                <a:latin typeface="Calibri"/>
                <a:ea typeface="Calibri"/>
                <a:cs typeface="Calibri"/>
                <a:sym typeface="Calibri"/>
              </a:rPr>
              <a:t>Por lo que de manera indirecta se beneficiaron al</a:t>
            </a:r>
            <a:r>
              <a:rPr lang="es">
                <a:solidFill>
                  <a:schemeClr val="dk1"/>
                </a:solidFill>
                <a:highlight>
                  <a:srgbClr val="FFFFFF"/>
                </a:highlight>
                <a:latin typeface="Calibri"/>
                <a:ea typeface="Calibri"/>
                <a:cs typeface="Calibri"/>
                <a:sym typeface="Calibri"/>
              </a:rPr>
              <a:t>rededor de 295.916 personas (hijos e hijas, familias y comunidades, trabajadores/as)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136210f2e5c_6_5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136210f2e5c_6_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Mujeres Emplea, desarrolló un modelo exitoso en los que se complementan iniciativas de empleabilidad y emprendimiento y servicios de cuidado a nivel comunitario.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Como se observa en el siguiente modelo: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Paso 1: de manera inicial y prioritaria se debe lograr la </a:t>
            </a:r>
            <a:r>
              <a:rPr lang="es" b="1">
                <a:solidFill>
                  <a:schemeClr val="dk1"/>
                </a:solidFill>
                <a:highlight>
                  <a:srgbClr val="FFFFFF"/>
                </a:highlight>
                <a:latin typeface="Calibri"/>
                <a:ea typeface="Calibri"/>
                <a:cs typeface="Calibri"/>
                <a:sym typeface="Calibri"/>
              </a:rPr>
              <a:t>articulación con los gobiernos locales, </a:t>
            </a:r>
            <a:r>
              <a:rPr lang="es">
                <a:solidFill>
                  <a:schemeClr val="dk1"/>
                </a:solidFill>
                <a:highlight>
                  <a:srgbClr val="FFFFFF"/>
                </a:highlight>
                <a:latin typeface="Calibri"/>
                <a:ea typeface="Calibri"/>
                <a:cs typeface="Calibri"/>
                <a:sym typeface="Calibri"/>
              </a:rPr>
              <a:t>y garantizar el compromiso e involucramiento activo para desarrollar cada una de las acciones.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Paso 2: Convocatoria de las mujeres con alcance territorial, llamado a través de los municipios, organizaciones y colectivos de mujeres territoriales.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Paso 3: cursos de habilidades digitales para el empleo y/o emprendimiento, acorde a las necesidades de cada participante, en paralelo se inicia el proceso de mentorías y acompañamiento para el empoderamiento económico. </a:t>
            </a:r>
            <a:endParaRPr>
              <a:solidFill>
                <a:schemeClr val="dk1"/>
              </a:solidFill>
              <a:highlight>
                <a:srgbClr val="FFFFFF"/>
              </a:highlight>
              <a:latin typeface="Calibri"/>
              <a:ea typeface="Calibri"/>
              <a:cs typeface="Calibri"/>
              <a:sym typeface="Calibri"/>
            </a:endParaRPr>
          </a:p>
          <a:p>
            <a:pPr marL="457200" lvl="0" indent="-298450" algn="just"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Articulación con posibles empresas y/o, instituciones empleadoras quienes ofrecen espacios disponibles o cupos de prácticas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Paso 4: perfilamiento de participantes, acompañamiento, preparación de herramientas e incentivos para la búsqueda laboral activa.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Paso 5: incorporación laboral o realización de prácticas laborales.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Los  servicios de cuidado se plantean en este modelo como un eje transversal que debe estar presente desde el inicio de los cursos para garantizar la participación de las mujeres. </a:t>
            </a:r>
            <a:endParaRPr b="1">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136210f2e5c_6_15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Alianzas a nivel público y privado para las diferentes áreas de intervención del proyecto.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Destacar la importancia de la sinergia con otros proyectos e iniciativas de las Naciones Unidas: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Programa Tu Oportunidad y Programa Originarias y empresas WEPs de ONU Mujeres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Programa IMESUN (Inicie y mejore su negocio) de la OIT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MPTF Migraciones, programa conjunto del SNU liderado por OIT en coordinación con OIM y ACNUR.</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Proyecto Nodo del Sistema de las NU, liderado por el  PNUD en coordinación con FAO y OIT.</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270" name="Google Shape;270;g136210f2e5c_6_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1fd9293caa_2_20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g11fd9293caa_2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136210f2e5c_6_42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realizaron distintas instancias de formación para mujeres en habilidades digitales para las líneas dependiente e independiente. (Uso de herramientas digitales básicas y para el empleo, cyber seguridad, marketing, análisis de datos)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Teniendo un total de 4115 mujeres capacitadas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Entrega de 840 Dispositivos en alianza con Claro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Logros: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realizaron distintas instancias de formación para mujeres en habilidades digitales para las líneas dependiente e independiente. (Uso de herramientas digitales básicas y para el empleo, cyber seguridad, marketing digital, análisis de datos, etc)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Teniendo un total de 4115 mujeres capacitadas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Entrega de 840 Dispositivos en alianza con Claro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Igualmente, la se realiza un proceso de acompañamiento y mentorías para la incorporación laboral con la finalidad de: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Resignificación de las trayectorias personales y laborales, teniendo presente nuevas oportunidades hacia la empleabilidad.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Reconocimiento y fortalecimiento de sus competencias y capacidades.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Empoderamiento orientado a posibilitar espacios de transformación y de activación hacia el trabajo (autoestima, autonomía y autocuidado).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Establecimiento de la </a:t>
            </a:r>
            <a:r>
              <a:rPr lang="es" b="1">
                <a:solidFill>
                  <a:schemeClr val="dk1"/>
                </a:solidFill>
                <a:highlight>
                  <a:srgbClr val="FFFFFF"/>
                </a:highlight>
                <a:latin typeface="Calibri"/>
                <a:ea typeface="Calibri"/>
                <a:cs typeface="Calibri"/>
                <a:sym typeface="Calibri"/>
              </a:rPr>
              <a:t>Red de empleadores para la reintegración laboral y econ</a:t>
            </a:r>
            <a:r>
              <a:rPr lang="es" b="1">
                <a:solidFill>
                  <a:schemeClr val="dk1"/>
                </a:solidFill>
                <a:highlight>
                  <a:srgbClr val="FFFFFF"/>
                </a:highlight>
              </a:rPr>
              <a:t>ómica</a:t>
            </a:r>
            <a:r>
              <a:rPr lang="es" b="1">
                <a:solidFill>
                  <a:schemeClr val="dk1"/>
                </a:solidFill>
                <a:highlight>
                  <a:srgbClr val="FFFFFF"/>
                </a:highlight>
                <a:latin typeface="Calibri"/>
                <a:ea typeface="Calibri"/>
                <a:cs typeface="Calibri"/>
                <a:sym typeface="Calibri"/>
              </a:rPr>
              <a:t> de las mujeres </a:t>
            </a:r>
            <a:r>
              <a:rPr lang="es">
                <a:solidFill>
                  <a:schemeClr val="dk1"/>
                </a:solidFill>
                <a:highlight>
                  <a:srgbClr val="FFFFFF"/>
                </a:highlight>
                <a:latin typeface="Calibri"/>
                <a:ea typeface="Calibri"/>
                <a:cs typeface="Calibri"/>
                <a:sym typeface="Calibri"/>
              </a:rPr>
              <a:t>(+100 instituciones y programas públicos y privados) aquellos aliados estratégicos que permitieron la implementación exitosa del piloto, colaboraron en la implementación, ofrecieron espacios para que las mujeres puedan realizar prácticas y/o se inserten laboralmente. Igualmente apoyan a través de las diversas iniciativas del programa a empresas lideradas por mujeres.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700">
              <a:solidFill>
                <a:schemeClr val="dk1"/>
              </a:solidFill>
            </a:endParaRPr>
          </a:p>
          <a:p>
            <a:pPr marL="0" lvl="0" indent="0" algn="l" rtl="0">
              <a:spcBef>
                <a:spcPts val="0"/>
              </a:spcBef>
              <a:spcAft>
                <a:spcPts val="0"/>
              </a:spcAft>
              <a:buClr>
                <a:schemeClr val="dk1"/>
              </a:buClr>
              <a:buSzPts val="1100"/>
              <a:buFont typeface="Arial"/>
              <a:buNone/>
            </a:pPr>
            <a:endParaRPr/>
          </a:p>
        </p:txBody>
      </p:sp>
      <p:sp>
        <p:nvSpPr>
          <p:cNvPr id="306" name="Google Shape;306;g136210f2e5c_6_4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1364a8c0cbb_0_3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Plataforma Mujeres Emplea</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El sitio web que tiene como objetivo promover la empleabilidad y las oportunidades de emprendimiento mediante una plataforma digital de fácil navegación. </a:t>
            </a:r>
            <a:endParaRPr>
              <a:solidFill>
                <a:schemeClr val="dk1"/>
              </a:solidFill>
              <a:highlight>
                <a:srgbClr val="FFFFFF"/>
              </a:highlight>
              <a:latin typeface="Calibri"/>
              <a:ea typeface="Calibri"/>
              <a:cs typeface="Calibri"/>
              <a:sym typeface="Calibri"/>
            </a:endParaRPr>
          </a:p>
          <a:p>
            <a:pPr marL="45720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Alberga iniciativas públicas y privadas de trabajo para mujeres, además de conectar la demanda y oferta de empleos de distintas regiones, rubros y áreas del sector urbano y rural, en un mismo lugar.  </a:t>
            </a:r>
            <a:endParaRPr>
              <a:solidFill>
                <a:schemeClr val="dk1"/>
              </a:solidFill>
              <a:highlight>
                <a:srgbClr val="FFFFFF"/>
              </a:highlight>
              <a:latin typeface="Calibri"/>
              <a:ea typeface="Calibri"/>
              <a:cs typeface="Calibri"/>
              <a:sym typeface="Calibri"/>
            </a:endParaRPr>
          </a:p>
          <a:p>
            <a:pPr marL="45720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La plataforma, además, difunde programas de emprendimiento, oportunidades de financiamiento y convocatorias a fondos concursables para emprendedoras.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Plataforma Colaborativa Activa Empresarias </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457200" lvl="0" indent="0" algn="l" rtl="0">
              <a:lnSpc>
                <a:spcPct val="115000"/>
              </a:lnSpc>
              <a:spcBef>
                <a:spcPts val="0"/>
              </a:spcBef>
              <a:spcAft>
                <a:spcPts val="0"/>
              </a:spcAft>
              <a:buNone/>
            </a:pPr>
            <a:r>
              <a:rPr lang="es">
                <a:solidFill>
                  <a:schemeClr val="dk1"/>
                </a:solidFill>
                <a:highlight>
                  <a:srgbClr val="FFFFFF"/>
                </a:highlight>
                <a:latin typeface="Calibri"/>
                <a:ea typeface="Calibri"/>
                <a:cs typeface="Calibri"/>
                <a:sym typeface="Calibri"/>
              </a:rPr>
              <a:t>Activa Empresarias es una plataforma colaborativa que permite conectar la oferta de proveedoras con la demanda de grandes empresas nacionales e internacionales.  </a:t>
            </a:r>
            <a:endParaRPr>
              <a:solidFill>
                <a:schemeClr val="dk1"/>
              </a:solidFill>
              <a:highlight>
                <a:srgbClr val="FFFFFF"/>
              </a:highlight>
              <a:latin typeface="Calibri"/>
              <a:ea typeface="Calibri"/>
              <a:cs typeface="Calibri"/>
              <a:sym typeface="Calibri"/>
            </a:endParaRPr>
          </a:p>
          <a:p>
            <a:pPr marL="45720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r>
              <a:rPr lang="es" b="1">
                <a:solidFill>
                  <a:schemeClr val="dk1"/>
                </a:solidFill>
                <a:highlight>
                  <a:srgbClr val="FFFFFF"/>
                </a:highlight>
                <a:latin typeface="Calibri"/>
                <a:ea typeface="Calibri"/>
                <a:cs typeface="Calibri"/>
                <a:sym typeface="Calibri"/>
              </a:rPr>
              <a:t>Activa Empresarias es una iniciativa conjunta del Sistema de las Naciones Unidas, Corfo y ProChile.</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45720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Alianza bajo la cual se han desarrollado diferentes iniciativas de capacitación en materia de marketing digital, uso de programas gráficos para potenciar los emprendimientos, redes sociales, entre otros.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700">
              <a:solidFill>
                <a:schemeClr val="dk1"/>
              </a:solidFill>
            </a:endParaRPr>
          </a:p>
          <a:p>
            <a:pPr marL="0" lvl="0" indent="0" algn="l" rtl="0">
              <a:spcBef>
                <a:spcPts val="0"/>
              </a:spcBef>
              <a:spcAft>
                <a:spcPts val="0"/>
              </a:spcAft>
              <a:buClr>
                <a:schemeClr val="dk1"/>
              </a:buClr>
              <a:buSzPts val="1100"/>
              <a:buFont typeface="Arial"/>
              <a:buNone/>
            </a:pPr>
            <a:r>
              <a:rPr lang="es" sz="700">
                <a:solidFill>
                  <a:schemeClr val="dk1"/>
                </a:solidFill>
              </a:rPr>
              <a:t>  </a:t>
            </a:r>
            <a:endParaRPr>
              <a:solidFill>
                <a:schemeClr val="dk1"/>
              </a:solidFill>
            </a:endParaRPr>
          </a:p>
          <a:p>
            <a:pPr marL="0" lvl="0" indent="0" algn="l" rtl="0">
              <a:spcBef>
                <a:spcPts val="0"/>
              </a:spcBef>
              <a:spcAft>
                <a:spcPts val="0"/>
              </a:spcAft>
              <a:buNone/>
            </a:pPr>
            <a:endParaRPr/>
          </a:p>
        </p:txBody>
      </p:sp>
      <p:sp>
        <p:nvSpPr>
          <p:cNvPr id="327" name="Google Shape;327;g1364a8c0cbb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1364a8c0cbb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1364a8c0cbb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Sabemos que el diálogo social participativo es una herramienta fundamental para promover la igualdad de género en el mundo del trabajo, por ello el programa mujeres emplea desarrolló una serie de conversaciones con las mujeres de las comunas de Renca, Padre las Casas y San Pedro de Atacama.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None/>
            </a:pP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Espacios de escucha, permitieron identificar las necesidades de las participantes y los desafíos en materia de empleabilidad y emprendimiento en los territorios donde habitan.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136210f2e5c_6_24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dk1"/>
                </a:solidFill>
                <a:highlight>
                  <a:srgbClr val="FFFFFF"/>
                </a:highlight>
                <a:latin typeface="Calibri"/>
                <a:ea typeface="Calibri"/>
                <a:cs typeface="Calibri"/>
                <a:sym typeface="Calibri"/>
              </a:rPr>
              <a:t> Mujeres Emplea en colaboración con instituciones públicas y privadas participó de tres ferias laborales, las cuales tuvieron como objetivo ser un punto de encuentro entre las mujeres en búsqueda de empleo y las empresas reclutadoras.  Promoviendo así oportunidades de empleo. </a:t>
            </a:r>
            <a:endParaRPr/>
          </a:p>
        </p:txBody>
      </p:sp>
      <p:sp>
        <p:nvSpPr>
          <p:cNvPr id="363" name="Google Shape;363;g136210f2e5c_6_2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36210f2e5c_6_23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5" name="Google Shape;385;g136210f2e5c_6_2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1364a8c0cbb_2_17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Se brindó asistencia técnica al INE para la ENUT, para la implementación de un Módulo del Uso del Tiempo en la Encuesta Nacional de Empleo así como a los municipios en materia de corresponsabilidad (OIT y CEPAL).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En materia de promoción de la corresponsabilidad se realizaron en alianza con las municipalidades:</a:t>
            </a:r>
            <a:endParaRPr>
              <a:solidFill>
                <a:schemeClr val="dk1"/>
              </a:solidFill>
              <a:highlight>
                <a:srgbClr val="FFFFFF"/>
              </a:highlight>
              <a:latin typeface="Calibri"/>
              <a:ea typeface="Calibri"/>
              <a:cs typeface="Calibri"/>
              <a:sym typeface="Calibri"/>
            </a:endParaRPr>
          </a:p>
          <a:p>
            <a:pPr marL="457200" lvl="0" indent="-298450" algn="just"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 Entrega de 3 análisis cuali-cuantitativos.  </a:t>
            </a:r>
            <a:endParaRPr>
              <a:solidFill>
                <a:schemeClr val="dk1"/>
              </a:solidFill>
              <a:highlight>
                <a:srgbClr val="FFFFFF"/>
              </a:highlight>
              <a:latin typeface="Calibri"/>
              <a:ea typeface="Calibri"/>
              <a:cs typeface="Calibri"/>
              <a:sym typeface="Calibri"/>
            </a:endParaRPr>
          </a:p>
          <a:p>
            <a:pPr marL="457200" lvl="0" indent="-298450" algn="just"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 Implementación ciclo de talleres en materia de corresponsabilidad para funcionarios/as municipales con más de 50 funcionarios capacitados (Renca, Padre las Casas y San Pedro de Atacama). </a:t>
            </a:r>
            <a:endParaRPr>
              <a:solidFill>
                <a:schemeClr val="dk1"/>
              </a:solidFill>
              <a:highlight>
                <a:srgbClr val="FFFFFF"/>
              </a:highlight>
              <a:latin typeface="Calibri"/>
              <a:ea typeface="Calibri"/>
              <a:cs typeface="Calibri"/>
              <a:sym typeface="Calibri"/>
            </a:endParaRPr>
          </a:p>
          <a:p>
            <a:pPr marL="457200" lvl="0" indent="-298450" algn="just"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 Desarrollo de dos estrategias de trabajo en la materia a nivel comunitario para insertarse en los PLADECOS (San Pedro y Padre las Casas).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p:txBody>
      </p:sp>
      <p:sp>
        <p:nvSpPr>
          <p:cNvPr id="397" name="Google Shape;397;g1364a8c0cbb_2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137ceecb6a9_1_4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En articulación con la municipalidad, se amplió la guardería comunitaria de la Casa de la Mujer de Huamachuco. </a:t>
            </a:r>
            <a:endParaRPr>
              <a:solidFill>
                <a:schemeClr val="dk1"/>
              </a:solidFill>
              <a:highlight>
                <a:srgbClr val="FFFFFF"/>
              </a:highlight>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25 cupos para niños y niñas al día y alrededor de 20 madres usuarias. </a:t>
            </a:r>
            <a:endParaRPr>
              <a:solidFill>
                <a:schemeClr val="dk1"/>
              </a:solidFill>
              <a:highlight>
                <a:srgbClr val="FFFFFF"/>
              </a:highlight>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habilitó / equipó un espacio adicional y se mejoró la infraestructura de la Casa. </a:t>
            </a:r>
            <a:endParaRPr>
              <a:solidFill>
                <a:schemeClr val="dk1"/>
              </a:solidFill>
              <a:highlight>
                <a:srgbClr val="FFFFFF"/>
              </a:highlight>
              <a:latin typeface="Calibri"/>
              <a:ea typeface="Calibri"/>
              <a:cs typeface="Calibri"/>
              <a:sym typeface="Calibri"/>
            </a:endParaRPr>
          </a:p>
          <a:p>
            <a:pPr marL="914400" lvl="1"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capacitó y certificó a las cuidadoras de la casa.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En noviembre inició el trabajo de fortalecimiento del Programa 4 a 7 en la comuna de San Pedro de Atacama y en febrero en Padre las Casas. </a:t>
            </a:r>
            <a:endParaRPr>
              <a:solidFill>
                <a:schemeClr val="dk1"/>
              </a:solidFill>
              <a:highlight>
                <a:srgbClr val="FFFFFF"/>
              </a:highlight>
              <a:latin typeface="Calibri"/>
              <a:ea typeface="Calibri"/>
              <a:cs typeface="Calibri"/>
              <a:sym typeface="Calibri"/>
            </a:endParaRPr>
          </a:p>
          <a:p>
            <a:pPr marL="8001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habilitó un servicio de transporte para los niños y niñas </a:t>
            </a:r>
            <a:endParaRPr>
              <a:solidFill>
                <a:schemeClr val="dk1"/>
              </a:solidFill>
              <a:highlight>
                <a:srgbClr val="FFFFFF"/>
              </a:highlight>
              <a:latin typeface="Calibri"/>
              <a:ea typeface="Calibri"/>
              <a:cs typeface="Calibri"/>
              <a:sym typeface="Calibri"/>
            </a:endParaRPr>
          </a:p>
          <a:p>
            <a:pPr marL="8001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compraron materiales para el desarrollaron de talleres con pertinencia cultural </a:t>
            </a:r>
            <a:endParaRPr>
              <a:solidFill>
                <a:schemeClr val="dk1"/>
              </a:solidFill>
              <a:highlight>
                <a:srgbClr val="FFFFFF"/>
              </a:highlight>
              <a:latin typeface="Calibri"/>
              <a:ea typeface="Calibri"/>
              <a:cs typeface="Calibri"/>
              <a:sym typeface="Calibri"/>
            </a:endParaRPr>
          </a:p>
          <a:p>
            <a:pPr marL="8001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mejoró el equipamiento del servicio </a:t>
            </a:r>
            <a:endParaRPr>
              <a:solidFill>
                <a:schemeClr val="dk1"/>
              </a:solidFill>
              <a:highlight>
                <a:srgbClr val="FFFFFF"/>
              </a:highlight>
              <a:latin typeface="Calibri"/>
              <a:ea typeface="Calibri"/>
              <a:cs typeface="Calibri"/>
              <a:sym typeface="Calibri"/>
            </a:endParaRPr>
          </a:p>
          <a:p>
            <a:pPr marL="8001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contrató personal para fortalecer el servicio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En enero 2022, en alianza con Chile Valora y SENAMA, se inició un proceso de certificación de competencias de 300 mujeres cuidadoras primarias en las Regiones Metropolitana, Araucanía y   Antofagasta.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Se realizó un mapeo de la oferta de cuidados en las comunas. Se cuenta con un catastro de la oferta y brechas realizado para las tres comunas: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Renca</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Para 2021 se estima que </a:t>
            </a:r>
            <a:r>
              <a:rPr lang="es" b="1">
                <a:solidFill>
                  <a:schemeClr val="dk1"/>
                </a:solidFill>
                <a:highlight>
                  <a:srgbClr val="FFFFFF"/>
                </a:highlight>
                <a:latin typeface="Calibri"/>
                <a:ea typeface="Calibri"/>
                <a:cs typeface="Calibri"/>
                <a:sym typeface="Calibri"/>
              </a:rPr>
              <a:t>más de 50 mil personas</a:t>
            </a:r>
            <a:r>
              <a:rPr lang="es">
                <a:solidFill>
                  <a:schemeClr val="dk1"/>
                </a:solidFill>
                <a:highlight>
                  <a:srgbClr val="FFFFFF"/>
                </a:highlight>
                <a:latin typeface="Calibri"/>
                <a:ea typeface="Calibri"/>
                <a:cs typeface="Calibri"/>
                <a:sym typeface="Calibri"/>
              </a:rPr>
              <a:t> tienen entre 0 y 14 años y 65 años y más lo que supone una demanda permanente de cuidados.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Al 2035, a pesar del envejecimiento de la población, habrá una demanda importante de cuidado de niños y niñas. Por su parte, la transición demográfica hacia el envejecimiento generará nuevas demandas de cuidados para las personas adultas mayores de aquí al 2035 con una mayor proporción de personas de 80 años y más, principalmente mujeres.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La población que potencialmente requerirá de cuidados al 2035 ascendería a</a:t>
            </a:r>
            <a:r>
              <a:rPr lang="es" b="1">
                <a:solidFill>
                  <a:schemeClr val="dk1"/>
                </a:solidFill>
                <a:highlight>
                  <a:srgbClr val="FFFFFF"/>
                </a:highlight>
                <a:latin typeface="Calibri"/>
                <a:ea typeface="Calibri"/>
                <a:cs typeface="Calibri"/>
                <a:sym typeface="Calibri"/>
              </a:rPr>
              <a:t> más de 56.000</a:t>
            </a:r>
            <a:r>
              <a:rPr lang="es">
                <a:solidFill>
                  <a:schemeClr val="dk1"/>
                </a:solidFill>
                <a:highlight>
                  <a:srgbClr val="FFFFFF"/>
                </a:highlight>
                <a:latin typeface="Calibri"/>
                <a:ea typeface="Calibri"/>
                <a:cs typeface="Calibri"/>
                <a:sym typeface="Calibri"/>
              </a:rPr>
              <a:t>, lo que representa un 34,5% del total de la población de comuna. Esto es cerca de un 10% superior al número de personas que potencialmente requieren apoyo en 2021.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Padre las Casas</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Los números absolutos tanto de niños y niñas como las personas adultas mayores ha aumentado en el tiempo, lo que implica un alza de la demanda de cuidados para estos dos grupos poblacionales. Para 2022 se estima que </a:t>
            </a:r>
            <a:r>
              <a:rPr lang="es" b="1">
                <a:solidFill>
                  <a:schemeClr val="dk1"/>
                </a:solidFill>
                <a:highlight>
                  <a:srgbClr val="FFFFFF"/>
                </a:highlight>
                <a:latin typeface="Calibri"/>
                <a:ea typeface="Calibri"/>
                <a:cs typeface="Calibri"/>
                <a:sym typeface="Calibri"/>
              </a:rPr>
              <a:t>más de 27 mil personas</a:t>
            </a:r>
            <a:r>
              <a:rPr lang="es">
                <a:solidFill>
                  <a:schemeClr val="dk1"/>
                </a:solidFill>
                <a:highlight>
                  <a:srgbClr val="FFFFFF"/>
                </a:highlight>
                <a:latin typeface="Calibri"/>
                <a:ea typeface="Calibri"/>
                <a:cs typeface="Calibri"/>
                <a:sym typeface="Calibri"/>
              </a:rPr>
              <a:t> tienen entre 0 y 14 años y 65 años y más, lo que supone una demanda permanente de cuidados.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La población que potencialmente requerirá de cuidados al 2035 ascendería a</a:t>
            </a:r>
            <a:r>
              <a:rPr lang="es" b="1">
                <a:solidFill>
                  <a:schemeClr val="dk1"/>
                </a:solidFill>
                <a:highlight>
                  <a:srgbClr val="FFFFFF"/>
                </a:highlight>
                <a:latin typeface="Calibri"/>
                <a:ea typeface="Calibri"/>
                <a:cs typeface="Calibri"/>
                <a:sym typeface="Calibri"/>
              </a:rPr>
              <a:t> más de 32 mil</a:t>
            </a:r>
            <a:r>
              <a:rPr lang="es">
                <a:solidFill>
                  <a:schemeClr val="dk1"/>
                </a:solidFill>
                <a:highlight>
                  <a:srgbClr val="FFFFFF"/>
                </a:highlight>
                <a:latin typeface="Calibri"/>
                <a:ea typeface="Calibri"/>
                <a:cs typeface="Calibri"/>
                <a:sym typeface="Calibri"/>
              </a:rPr>
              <a:t>, lo que representa un 35,6% del total de la población de comuna. Esto es un 18,2% superior al número de personas que potencialmente requieren apoyo en 2022.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San Pedro de Atacama</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Los números absolutos tanto de niños y niñas como las personas adultas mayores ha aumentado en el tiempo, lo que implica un alza de la demanda de cuidados para estos dos grupos poblacionales. La transición demográfica hacia el envejecimiento generará nuevas demandas de cuidado para las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personas adultas mayores de aquí al 2035 con una proporción mayor de personas de 80 años y más, principalmente. La población que potencialmente requerirá de cuidados </a:t>
            </a:r>
            <a:r>
              <a:rPr lang="es" b="1">
                <a:solidFill>
                  <a:schemeClr val="dk1"/>
                </a:solidFill>
                <a:highlight>
                  <a:srgbClr val="FFFFFF"/>
                </a:highlight>
                <a:latin typeface="Calibri"/>
                <a:ea typeface="Calibri"/>
                <a:cs typeface="Calibri"/>
                <a:sym typeface="Calibri"/>
              </a:rPr>
              <a:t>al 2035 ascenderá a más de 3 mil, </a:t>
            </a:r>
            <a:r>
              <a:rPr lang="es">
                <a:solidFill>
                  <a:schemeClr val="dk1"/>
                </a:solidFill>
                <a:highlight>
                  <a:srgbClr val="FFFFFF"/>
                </a:highlight>
                <a:latin typeface="Calibri"/>
                <a:ea typeface="Calibri"/>
                <a:cs typeface="Calibri"/>
                <a:sym typeface="Calibri"/>
              </a:rPr>
              <a:t>lo que representa un 28,1% del total de la población de comuna. Esto es un 13,3% superior al número de personas que potencialmente requieren apoyo en 2021.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Recomendaciones transversales</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Planificar e implementar políticas de cuidados para las familias principalmente con personas menores de 15 años y mayores.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Necesario pensar a mediano y largo plazo en respuestas de cuidado que liberen el tiempo de las mujeres adultas que tendrán a su cargo </a:t>
            </a:r>
            <a:r>
              <a:rPr lang="es" b="1">
                <a:solidFill>
                  <a:schemeClr val="dk1"/>
                </a:solidFill>
                <a:highlight>
                  <a:srgbClr val="FFFFFF"/>
                </a:highlight>
                <a:latin typeface="Calibri"/>
                <a:ea typeface="Calibri"/>
                <a:cs typeface="Calibri"/>
                <a:sym typeface="Calibri"/>
              </a:rPr>
              <a:t>adultos mayores</a:t>
            </a:r>
            <a:r>
              <a:rPr lang="es">
                <a:solidFill>
                  <a:schemeClr val="dk1"/>
                </a:solidFill>
                <a:highlight>
                  <a:srgbClr val="FFFFFF"/>
                </a:highlight>
                <a:latin typeface="Calibri"/>
                <a:ea typeface="Calibri"/>
                <a:cs typeface="Calibri"/>
                <a:sym typeface="Calibri"/>
              </a:rPr>
              <a:t> muy probablemente con dificultades de movilidad y enfermedades crónicas.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b="1">
                <a:solidFill>
                  <a:schemeClr val="dk1"/>
                </a:solidFill>
                <a:highlight>
                  <a:srgbClr val="FFFFFF"/>
                </a:highlight>
                <a:latin typeface="Calibri"/>
                <a:ea typeface="Calibri"/>
                <a:cs typeface="Calibri"/>
                <a:sym typeface="Calibri"/>
              </a:rPr>
              <a:t>El aumento de la tasa de dependencia proyectada a 2035</a:t>
            </a:r>
            <a:r>
              <a:rPr lang="es">
                <a:solidFill>
                  <a:schemeClr val="dk1"/>
                </a:solidFill>
                <a:highlight>
                  <a:srgbClr val="FFFFFF"/>
                </a:highlight>
                <a:latin typeface="Calibri"/>
                <a:ea typeface="Calibri"/>
                <a:cs typeface="Calibri"/>
                <a:sym typeface="Calibri"/>
              </a:rPr>
              <a:t> deja en evidencia que se incrementará más aún la demanda de cuidados al interior de los hogares.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Tomar en cuenta las particularidades de la población para satisfacer las demandas de cuidado: tener una </a:t>
            </a:r>
            <a:r>
              <a:rPr lang="es" b="1">
                <a:solidFill>
                  <a:schemeClr val="dk1"/>
                </a:solidFill>
                <a:highlight>
                  <a:srgbClr val="FFFFFF"/>
                </a:highlight>
                <a:latin typeface="Calibri"/>
                <a:ea typeface="Calibri"/>
                <a:cs typeface="Calibri"/>
                <a:sym typeface="Calibri"/>
              </a:rPr>
              <a:t>propuesta interseccional</a:t>
            </a:r>
            <a:r>
              <a:rPr lang="es">
                <a:solidFill>
                  <a:schemeClr val="dk1"/>
                </a:solidFill>
                <a:highlight>
                  <a:srgbClr val="FFFFFF"/>
                </a:highlight>
                <a:latin typeface="Calibri"/>
                <a:ea typeface="Calibri"/>
                <a:cs typeface="Calibri"/>
                <a:sym typeface="Calibri"/>
              </a:rPr>
              <a:t>, con </a:t>
            </a:r>
            <a:r>
              <a:rPr lang="es" b="1">
                <a:solidFill>
                  <a:schemeClr val="dk1"/>
                </a:solidFill>
                <a:highlight>
                  <a:srgbClr val="FFFFFF"/>
                </a:highlight>
                <a:latin typeface="Calibri"/>
                <a:ea typeface="Calibri"/>
                <a:cs typeface="Calibri"/>
                <a:sym typeface="Calibri"/>
              </a:rPr>
              <a:t>pertinencia cultural e identidad</a:t>
            </a:r>
            <a:r>
              <a:rPr lang="es">
                <a:solidFill>
                  <a:schemeClr val="dk1"/>
                </a:solidFill>
                <a:highlight>
                  <a:srgbClr val="FFFFFF"/>
                </a:highlight>
                <a:latin typeface="Calibri"/>
                <a:ea typeface="Calibri"/>
                <a:cs typeface="Calibri"/>
                <a:sym typeface="Calibri"/>
              </a:rPr>
              <a:t>, que aborde los factores de la ruralidad y la cultura, y permita generar </a:t>
            </a:r>
            <a:r>
              <a:rPr lang="es" b="1">
                <a:solidFill>
                  <a:schemeClr val="dk1"/>
                </a:solidFill>
                <a:highlight>
                  <a:srgbClr val="FFFFFF"/>
                </a:highlight>
                <a:latin typeface="Calibri"/>
                <a:ea typeface="Calibri"/>
                <a:cs typeface="Calibri"/>
                <a:sym typeface="Calibri"/>
              </a:rPr>
              <a:t>confianza entre las comunidades y atender a las necesidades de las mujeres indígena de zonas rurales.</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800">
              <a:solidFill>
                <a:schemeClr val="dk1"/>
              </a:solidFill>
            </a:endParaRPr>
          </a:p>
          <a:p>
            <a:pPr marL="0" lvl="0" indent="0" algn="l" rtl="0">
              <a:spcBef>
                <a:spcPts val="0"/>
              </a:spcBef>
              <a:spcAft>
                <a:spcPts val="0"/>
              </a:spcAft>
              <a:buClr>
                <a:schemeClr val="dk1"/>
              </a:buClr>
              <a:buSzPts val="1100"/>
              <a:buFont typeface="Arial"/>
              <a:buNone/>
            </a:pPr>
            <a:endParaRPr sz="800">
              <a:solidFill>
                <a:schemeClr val="dk1"/>
              </a:solidFill>
            </a:endParaRPr>
          </a:p>
          <a:p>
            <a:pPr marL="0" lvl="0" indent="0" algn="l" rtl="0">
              <a:spcBef>
                <a:spcPts val="0"/>
              </a:spcBef>
              <a:spcAft>
                <a:spcPts val="0"/>
              </a:spcAft>
              <a:buClr>
                <a:schemeClr val="dk1"/>
              </a:buClr>
              <a:buSzPts val="1100"/>
              <a:buFont typeface="Arial"/>
              <a:buNone/>
            </a:pPr>
            <a:endParaRPr sz="800">
              <a:solidFill>
                <a:schemeClr val="dk1"/>
              </a:solidFill>
            </a:endParaRPr>
          </a:p>
          <a:p>
            <a:pPr marL="0" lvl="0" indent="0" algn="l" rtl="0">
              <a:spcBef>
                <a:spcPts val="0"/>
              </a:spcBef>
              <a:spcAft>
                <a:spcPts val="0"/>
              </a:spcAft>
              <a:buClr>
                <a:schemeClr val="dk1"/>
              </a:buClr>
              <a:buSzPts val="1100"/>
              <a:buFont typeface="Arial"/>
              <a:buNone/>
            </a:pPr>
            <a:endParaRPr sz="800">
              <a:solidFill>
                <a:schemeClr val="dk1"/>
              </a:solidFill>
            </a:endParaRPr>
          </a:p>
          <a:p>
            <a:pPr marL="0" lvl="0" indent="0" algn="l" rtl="0">
              <a:spcBef>
                <a:spcPts val="0"/>
              </a:spcBef>
              <a:spcAft>
                <a:spcPts val="0"/>
              </a:spcAft>
              <a:buNone/>
            </a:pPr>
            <a:endParaRPr/>
          </a:p>
        </p:txBody>
      </p:sp>
      <p:sp>
        <p:nvSpPr>
          <p:cNvPr id="416" name="Google Shape;416;g137ceecb6a9_1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136210f2e5c_6_10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136210f2e5c_6_10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364a8c0cbb_2_14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solidFill>
                  <a:schemeClr val="dk1"/>
                </a:solidFill>
                <a:highlight>
                  <a:srgbClr val="FFFFFF"/>
                </a:highlight>
                <a:latin typeface="Calibri"/>
                <a:ea typeface="Calibri"/>
                <a:cs typeface="Calibri"/>
                <a:sym typeface="Calibri"/>
              </a:rPr>
              <a:t>Entendiendo los desafíos respecto a la necesidad de la promoción de la corresponsabilidad en las tareas de cuidados, se realizaron talleres de capacitación y sensibilización sobre esta temática con distintos actores </a:t>
            </a:r>
            <a:r>
              <a:rPr lang="es" b="1">
                <a:solidFill>
                  <a:schemeClr val="dk1"/>
                </a:solidFill>
                <a:highlight>
                  <a:srgbClr val="FFFFFF"/>
                </a:highlight>
                <a:latin typeface="Calibri"/>
                <a:ea typeface="Calibri"/>
                <a:cs typeface="Calibri"/>
                <a:sym typeface="Calibri"/>
              </a:rPr>
              <a:t>(funcionarios municipales, organizaciones comunitarias, sector privado, mujeres trabajadoras de casa particular</a:t>
            </a:r>
            <a:r>
              <a:rPr lang="es">
                <a:solidFill>
                  <a:schemeClr val="dk1"/>
                </a:solidFill>
                <a:highlight>
                  <a:srgbClr val="FFFFFF"/>
                </a:highlight>
                <a:latin typeface="Calibri"/>
                <a:ea typeface="Calibri"/>
                <a:cs typeface="Calibri"/>
                <a:sym typeface="Calibri"/>
              </a:rPr>
              <a:t>) </a:t>
            </a:r>
            <a:endParaRPr/>
          </a:p>
        </p:txBody>
      </p:sp>
      <p:sp>
        <p:nvSpPr>
          <p:cNvPr id="472" name="Google Shape;472;g1364a8c0cbb_2_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1364a8c0cbb_2_19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alibri"/>
              <a:buChar char="-"/>
            </a:pPr>
            <a:r>
              <a:rPr lang="es" b="1">
                <a:solidFill>
                  <a:schemeClr val="dk1"/>
                </a:solidFill>
                <a:highlight>
                  <a:srgbClr val="FFFFFF"/>
                </a:highlight>
                <a:latin typeface="Calibri"/>
                <a:ea typeface="Calibri"/>
                <a:cs typeface="Calibri"/>
                <a:sym typeface="Calibri"/>
              </a:rPr>
              <a:t>Objetivo de la campaña: Avanzar hacia una transformación social en materia de corresponsabilidad de los cuidados y labores domésticas no remuneradas</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527.453 (Afluencia estimada diaria) en las estaciones de metro donde está presente la campaña.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Presencia en la vía pública y presencia territorial. Bandejón Gran Avenida, Pasos bajo nivel Lira y Santa Lucía. Bandejón Gran Avenida, pantallas cesfam entre otros.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492" name="Google Shape;492;g1364a8c0cbb_2_1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136210f2e5c_6_10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136210f2e5c_6_10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2100" algn="l" rtl="0">
              <a:spcBef>
                <a:spcPts val="0"/>
              </a:spcBef>
              <a:spcAft>
                <a:spcPts val="0"/>
              </a:spcAft>
              <a:buClr>
                <a:srgbClr val="595959"/>
              </a:buClr>
              <a:buSzPts val="1000"/>
              <a:buChar char="●"/>
            </a:pPr>
            <a:r>
              <a:rPr lang="es" sz="1000">
                <a:solidFill>
                  <a:srgbClr val="595959"/>
                </a:solidFill>
              </a:rPr>
              <a:t>Contribución Claro en alianza con program Tu Oportunidad (ONU Mujeres):  </a:t>
            </a:r>
            <a:r>
              <a:rPr lang="es" sz="1000" b="1">
                <a:solidFill>
                  <a:srgbClr val="595959"/>
                </a:solidFill>
              </a:rPr>
              <a:t>$624.000  dólares para </a:t>
            </a:r>
            <a:endParaRPr sz="1000" b="1">
              <a:solidFill>
                <a:srgbClr val="595959"/>
              </a:solidFill>
            </a:endParaRPr>
          </a:p>
          <a:p>
            <a:pPr marL="457200" lvl="0" indent="0" algn="l" rtl="0">
              <a:spcBef>
                <a:spcPts val="0"/>
              </a:spcBef>
              <a:spcAft>
                <a:spcPts val="0"/>
              </a:spcAft>
              <a:buClr>
                <a:schemeClr val="dk1"/>
              </a:buClr>
              <a:buSzPts val="1100"/>
              <a:buFont typeface="Arial"/>
              <a:buNone/>
            </a:pPr>
            <a:r>
              <a:rPr lang="es" sz="1000" b="1">
                <a:solidFill>
                  <a:srgbClr val="595959"/>
                </a:solidFill>
              </a:rPr>
              <a:t>840 mujeres. </a:t>
            </a:r>
            <a:r>
              <a:rPr lang="es" sz="1000">
                <a:solidFill>
                  <a:srgbClr val="595959"/>
                </a:solidFill>
              </a:rPr>
              <a:t>Cursos en habilidades digitales /Entrega notebook y tablets </a:t>
            </a:r>
            <a:endParaRPr sz="1000" b="1">
              <a:solidFill>
                <a:srgbClr val="595959"/>
              </a:solidFill>
            </a:endParaRPr>
          </a:p>
          <a:p>
            <a:pPr marL="457200" lvl="0" indent="-292100" algn="l" rtl="0">
              <a:spcBef>
                <a:spcPts val="0"/>
              </a:spcBef>
              <a:spcAft>
                <a:spcPts val="0"/>
              </a:spcAft>
              <a:buClr>
                <a:srgbClr val="595959"/>
              </a:buClr>
              <a:buSzPts val="1000"/>
              <a:buChar char="●"/>
            </a:pPr>
            <a:r>
              <a:rPr lang="es" sz="1000">
                <a:solidFill>
                  <a:srgbClr val="595959"/>
                </a:solidFill>
              </a:rPr>
              <a:t>Contribución Microsoft: </a:t>
            </a:r>
            <a:r>
              <a:rPr lang="es" sz="1000" b="1">
                <a:solidFill>
                  <a:srgbClr val="595959"/>
                </a:solidFill>
              </a:rPr>
              <a:t>$ 222.609 dólares</a:t>
            </a:r>
            <a:endParaRPr sz="1000" b="1">
              <a:solidFill>
                <a:srgbClr val="595959"/>
              </a:solidFill>
            </a:endParaRPr>
          </a:p>
          <a:p>
            <a:pPr marL="0" lvl="0" indent="457200" algn="l" rtl="0">
              <a:spcBef>
                <a:spcPts val="0"/>
              </a:spcBef>
              <a:spcAft>
                <a:spcPts val="0"/>
              </a:spcAft>
              <a:buClr>
                <a:schemeClr val="dk1"/>
              </a:buClr>
              <a:buSzPts val="1100"/>
              <a:buFont typeface="Arial"/>
              <a:buNone/>
            </a:pPr>
            <a:r>
              <a:rPr lang="es" sz="1000">
                <a:solidFill>
                  <a:srgbClr val="595959"/>
                </a:solidFill>
              </a:rPr>
              <a:t>400 mujeres. Cursos habilidades digitales/Licencias office.</a:t>
            </a:r>
            <a:endParaRPr sz="1000">
              <a:solidFill>
                <a:srgbClr val="595959"/>
              </a:solidFill>
            </a:endParaRPr>
          </a:p>
          <a:p>
            <a:pPr marL="457200" lvl="0" indent="-292100" algn="l" rtl="0">
              <a:spcBef>
                <a:spcPts val="0"/>
              </a:spcBef>
              <a:spcAft>
                <a:spcPts val="0"/>
              </a:spcAft>
              <a:buClr>
                <a:srgbClr val="595959"/>
              </a:buClr>
              <a:buSzPts val="1000"/>
              <a:buChar char="●"/>
            </a:pPr>
            <a:r>
              <a:rPr lang="es" sz="1000">
                <a:solidFill>
                  <a:srgbClr val="595959"/>
                </a:solidFill>
              </a:rPr>
              <a:t>Contribución Sence - ChileValora: </a:t>
            </a:r>
            <a:r>
              <a:rPr lang="es" sz="1000" b="1">
                <a:solidFill>
                  <a:srgbClr val="595959"/>
                </a:solidFill>
              </a:rPr>
              <a:t>$97.826 dólares</a:t>
            </a:r>
            <a:r>
              <a:rPr lang="es" sz="1000">
                <a:solidFill>
                  <a:srgbClr val="595959"/>
                </a:solidFill>
              </a:rPr>
              <a:t> (aproximadamente)</a:t>
            </a:r>
            <a:endParaRPr sz="1000">
              <a:solidFill>
                <a:srgbClr val="595959"/>
              </a:solidFill>
            </a:endParaRPr>
          </a:p>
          <a:p>
            <a:pPr marL="0" lvl="0" indent="457200" algn="l" rtl="0">
              <a:spcBef>
                <a:spcPts val="0"/>
              </a:spcBef>
              <a:spcAft>
                <a:spcPts val="0"/>
              </a:spcAft>
              <a:buClr>
                <a:schemeClr val="dk1"/>
              </a:buClr>
              <a:buSzPts val="1100"/>
              <a:buFont typeface="Arial"/>
              <a:buNone/>
            </a:pPr>
            <a:r>
              <a:rPr lang="es" sz="1000">
                <a:solidFill>
                  <a:srgbClr val="595959"/>
                </a:solidFill>
              </a:rPr>
              <a:t>300 certificaciones para cuidadoras primarias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1364a8c0cbb_2_2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1364a8c0cbb_2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2100" algn="l" rtl="0">
              <a:spcBef>
                <a:spcPts val="0"/>
              </a:spcBef>
              <a:spcAft>
                <a:spcPts val="0"/>
              </a:spcAft>
              <a:buClr>
                <a:srgbClr val="595959"/>
              </a:buClr>
              <a:buSzPts val="1000"/>
              <a:buChar char="●"/>
            </a:pPr>
            <a:r>
              <a:rPr lang="es" sz="1000">
                <a:solidFill>
                  <a:srgbClr val="595959"/>
                </a:solidFill>
                <a:highlight>
                  <a:schemeClr val="lt1"/>
                </a:highlight>
              </a:rPr>
              <a:t>Plataforma Mujeres Emplea - ONU Mujeres </a:t>
            </a:r>
            <a:endParaRPr sz="1000">
              <a:solidFill>
                <a:srgbClr val="595959"/>
              </a:solidFill>
              <a:highlight>
                <a:schemeClr val="lt1"/>
              </a:highlight>
            </a:endParaRPr>
          </a:p>
          <a:p>
            <a:pPr marL="457200" lvl="0" indent="-292100" algn="l" rtl="0">
              <a:spcBef>
                <a:spcPts val="0"/>
              </a:spcBef>
              <a:spcAft>
                <a:spcPts val="0"/>
              </a:spcAft>
              <a:buClr>
                <a:srgbClr val="595959"/>
              </a:buClr>
              <a:buSzPts val="1000"/>
              <a:buChar char="●"/>
            </a:pPr>
            <a:r>
              <a:rPr lang="es" sz="1000">
                <a:solidFill>
                  <a:srgbClr val="595959"/>
                </a:solidFill>
                <a:highlight>
                  <a:schemeClr val="lt1"/>
                </a:highlight>
              </a:rPr>
              <a:t>Plataforma Activa Empresarias - CORFO y PRoChile en alianza con ONU Mujeres </a:t>
            </a:r>
            <a:endParaRPr sz="1000">
              <a:solidFill>
                <a:srgbClr val="595959"/>
              </a:solidFill>
              <a:highlight>
                <a:schemeClr val="lt1"/>
              </a:highlight>
            </a:endParaRPr>
          </a:p>
          <a:p>
            <a:pPr marL="457200" lvl="0" indent="-292100" algn="l" rtl="0">
              <a:spcBef>
                <a:spcPts val="0"/>
              </a:spcBef>
              <a:spcAft>
                <a:spcPts val="0"/>
              </a:spcAft>
              <a:buClr>
                <a:srgbClr val="595959"/>
              </a:buClr>
              <a:buSzPts val="1000"/>
              <a:buChar char="●"/>
            </a:pPr>
            <a:r>
              <a:rPr lang="es" sz="1000">
                <a:solidFill>
                  <a:srgbClr val="595959"/>
                </a:solidFill>
                <a:highlight>
                  <a:schemeClr val="lt1"/>
                </a:highlight>
              </a:rPr>
              <a:t>Escalamiento para 34 comunas del Piloto Mujeres Emplea (formación, acompañamiento y cuidados) -  Gobierno Regional Metropolitano (en proceso)</a:t>
            </a:r>
            <a:endParaRPr sz="1000">
              <a:solidFill>
                <a:srgbClr val="595959"/>
              </a:solidFill>
              <a:highlight>
                <a:schemeClr val="lt1"/>
              </a:highlight>
            </a:endParaRPr>
          </a:p>
          <a:p>
            <a:pPr marL="457200" lvl="0" indent="0" algn="l" rtl="0">
              <a:spcBef>
                <a:spcPts val="0"/>
              </a:spcBef>
              <a:spcAft>
                <a:spcPts val="0"/>
              </a:spcAft>
              <a:buClr>
                <a:schemeClr val="dk1"/>
              </a:buClr>
              <a:buSzPts val="1100"/>
              <a:buFont typeface="Arial"/>
              <a:buNone/>
            </a:pPr>
            <a:r>
              <a:rPr lang="es" sz="1000" b="1">
                <a:solidFill>
                  <a:srgbClr val="595959"/>
                </a:solidFill>
                <a:highlight>
                  <a:schemeClr val="lt1"/>
                </a:highlight>
              </a:rPr>
              <a:t>Costo estimado $ 2.235.294 dólares </a:t>
            </a:r>
            <a:endParaRPr sz="1000" b="1">
              <a:solidFill>
                <a:srgbClr val="595959"/>
              </a:solidFill>
              <a:highlight>
                <a:schemeClr val="lt1"/>
              </a:highlight>
            </a:endParaRPr>
          </a:p>
          <a:p>
            <a:pPr marL="457200" lvl="0" indent="0" algn="l" rtl="0">
              <a:spcBef>
                <a:spcPts val="0"/>
              </a:spcBef>
              <a:spcAft>
                <a:spcPts val="0"/>
              </a:spcAft>
              <a:buClr>
                <a:schemeClr val="dk1"/>
              </a:buClr>
              <a:buSzPts val="1100"/>
              <a:buFont typeface="Arial"/>
              <a:buNone/>
            </a:pPr>
            <a:r>
              <a:rPr lang="es" sz="1000" b="1">
                <a:solidFill>
                  <a:srgbClr val="595959"/>
                </a:solidFill>
                <a:highlight>
                  <a:schemeClr val="lt1"/>
                </a:highlight>
              </a:rPr>
              <a:t>Programa aprobado por unanimidad en Comité de Innovación, pendiente aprobación en plenaria del Consejo del GORE</a:t>
            </a:r>
            <a:endParaRPr sz="1000" b="1">
              <a:solidFill>
                <a:srgbClr val="595959"/>
              </a:solidFill>
              <a:highlight>
                <a:schemeClr val="lt1"/>
              </a:highlight>
            </a:endParaRPr>
          </a:p>
          <a:p>
            <a:pPr marL="0" lvl="0" indent="0" algn="l" rtl="0">
              <a:spcBef>
                <a:spcPts val="0"/>
              </a:spcBef>
              <a:spcAft>
                <a:spcPts val="0"/>
              </a:spcAft>
              <a:buClr>
                <a:schemeClr val="dk1"/>
              </a:buClr>
              <a:buSzPts val="1100"/>
              <a:buFont typeface="Arial"/>
              <a:buNone/>
            </a:pPr>
            <a:endParaRPr sz="1400">
              <a:solidFill>
                <a:srgbClr val="595959"/>
              </a:solidFill>
              <a:highlight>
                <a:schemeClr val="lt1"/>
              </a:highlight>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136210f2e5c_6_5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136210f2e5c_6_5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1364a8c0cbb_2_27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alibri"/>
              <a:buChar char="●"/>
            </a:pPr>
            <a:r>
              <a:rPr lang="es" b="1">
                <a:solidFill>
                  <a:schemeClr val="dk1"/>
                </a:solidFill>
                <a:highlight>
                  <a:srgbClr val="FFFFFF"/>
                </a:highlight>
                <a:latin typeface="Calibri"/>
                <a:ea typeface="Calibri"/>
                <a:cs typeface="Calibri"/>
                <a:sym typeface="Calibri"/>
              </a:rPr>
              <a:t>Compromiso decidido de gobiernos nacional, locales, sector privado y organizaciones de trabajadores y empleadores.</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Priorizar el trabajo en el marco de iniciativas ya vigentes (No iniciar de Cero)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Necesidad de escuchar las motivaciones y necesidades de las mujeres.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Flexibilidad horaria para los cursos y talleres.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Importancia del apoyo y acompañamiento a las mujeres durante la intervención.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Generación de comunidad entre mujeres participantes.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Necesidad de implementar mentorías para emprendedoras.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Prácticas laborales dirigidas a mujeres jóvenes principalmente.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Necesidad de incentivar paralelamente el proceso de búsqueda activa de empleo.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Asegurar acceso a dispositivos y conexión a internet para cursos de habilidades digitales (caso de éxito en alianza con Claro). </a:t>
            </a:r>
            <a:endParaRPr>
              <a:solidFill>
                <a:schemeClr val="dk1"/>
              </a:solidFill>
              <a:highlight>
                <a:srgbClr val="FFFFFF"/>
              </a:highlight>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Distribución de mujeres de acuerdo a su nivel de habilidades digitales. Amplia brecha digital entre el público objetivo.  </a:t>
            </a:r>
            <a:endParaRPr>
              <a:solidFill>
                <a:schemeClr val="dk1"/>
              </a:solidFill>
              <a:highlight>
                <a:srgbClr val="FFFFFF"/>
              </a:highlight>
              <a:latin typeface="Calibri"/>
              <a:ea typeface="Calibri"/>
              <a:cs typeface="Calibri"/>
              <a:sym typeface="Calibri"/>
            </a:endParaRPr>
          </a:p>
          <a:p>
            <a:pPr marL="457200" lvl="0" indent="0" algn="l" rtl="0">
              <a:lnSpc>
                <a:spcPct val="150000"/>
              </a:lnSpc>
              <a:spcBef>
                <a:spcPts val="0"/>
              </a:spcBef>
              <a:spcAft>
                <a:spcPts val="0"/>
              </a:spcAft>
              <a:buNone/>
            </a:pPr>
            <a:endParaRPr b="1">
              <a:solidFill>
                <a:schemeClr val="dk1"/>
              </a:solidFill>
              <a:latin typeface="Open Sans"/>
              <a:ea typeface="Open Sans"/>
              <a:cs typeface="Open Sans"/>
              <a:sym typeface="Open Sans"/>
            </a:endParaRPr>
          </a:p>
          <a:p>
            <a:pPr marL="0" lvl="0" indent="0" algn="l" rtl="0">
              <a:spcBef>
                <a:spcPts val="0"/>
              </a:spcBef>
              <a:spcAft>
                <a:spcPts val="0"/>
              </a:spcAft>
              <a:buNone/>
            </a:pPr>
            <a:endParaRPr/>
          </a:p>
        </p:txBody>
      </p:sp>
      <p:sp>
        <p:nvSpPr>
          <p:cNvPr id="563" name="Google Shape;563;g1364a8c0cbb_2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1364a8c0cbb_2_28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Construcción de sistemas integrales de cuidados y la dinámica para su implementación</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La elaboración y articulación de políticas de cuidados, incorporando la perspectiva de derechos y género, implican la coordinación y articulación institucional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Creación y ampliación de servicios considerando los diferentes grupos de poblaciones objetivo, otorgando una oferta amplia con los requerimientos particulares que implica cada uno y que tiendan a la universalidad tanto en el acceso como en la calidad.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Regulación de los servicios, tanto públicos como privados, para que incorporen el enfoque de derechos humanos con énfasis en la perspectiva de género y de equidad territorial.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Formación para los y las cuidadoras remuneradas con cursos en diferentes niveles y con especializaciones por población y tipo de servicios, en conjunto con una validación a través de certificación de competencias laborales.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Levantamiento de datos estadísticos sobre cuentas satélite y uso del tiempo, lo que permite la medición de impactos en la reducción y redistribución del trabajo de cuidados no remunerado.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Comunicación para promover el cambio cultural en el que exista una distribución equitativa de las tareas del cuidado entre hombres y mujeres y fomente la corresponsabilidad social, donde todos los actores de la sociedad se hagan cargo de su sostenimiento.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b="1">
                <a:solidFill>
                  <a:schemeClr val="dk1"/>
                </a:solidFill>
                <a:highlight>
                  <a:srgbClr val="FFFFFF"/>
                </a:highlight>
                <a:latin typeface="Calibri"/>
                <a:ea typeface="Calibri"/>
                <a:cs typeface="Calibri"/>
                <a:sym typeface="Calibri"/>
              </a:rPr>
              <a:t>Sistemas integrales de cuidados</a:t>
            </a: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s">
                <a:solidFill>
                  <a:schemeClr val="dk1"/>
                </a:solidFill>
                <a:highlight>
                  <a:srgbClr val="FFFFFF"/>
                </a:highlight>
                <a:latin typeface="Calibri"/>
                <a:ea typeface="Calibri"/>
                <a:cs typeface="Calibri"/>
                <a:sym typeface="Calibri"/>
              </a:rPr>
              <a:t>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Articulación interinstitucional de la decisión política para pasar “de la lógica de los servicios a la lógica de las personas”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Construcción de una institucionalidad que asegure la gobernanza política del Sistema debe estar basada en una articulación interinstitucional que permita colocar en el centro los derechos de las personas, y que haga, además, un uso eficaz y eficiente de las capacidades instaladas en el Estado y la sociedad.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Gestión intersectorial de los componentes del Sistema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Participación social: el Sistema de Cuidados es el fruto de la corresponsabilidad entre Estado, mercado, familias y comunidad permite pensar en políticas que permitan pasar de “un Estado que cuida” a “una Sociedad que cuida”. </a:t>
            </a:r>
            <a:endParaRPr>
              <a:solidFill>
                <a:schemeClr val="dk1"/>
              </a:solidFill>
              <a:highlight>
                <a:srgbClr val="FFFFFF"/>
              </a:highlight>
              <a:latin typeface="Calibri"/>
              <a:ea typeface="Calibri"/>
              <a:cs typeface="Calibri"/>
              <a:sym typeface="Calibri"/>
            </a:endParaRPr>
          </a:p>
          <a:p>
            <a:pPr marL="685800" lvl="0" indent="-298450" algn="l" rtl="0">
              <a:lnSpc>
                <a:spcPct val="115000"/>
              </a:lnSpc>
              <a:spcBef>
                <a:spcPts val="0"/>
              </a:spcBef>
              <a:spcAft>
                <a:spcPts val="0"/>
              </a:spcAft>
              <a:buClr>
                <a:schemeClr val="dk1"/>
              </a:buClr>
              <a:buSzPts val="1100"/>
              <a:buFont typeface="Calibri"/>
              <a:buChar char="●"/>
            </a:pPr>
            <a:r>
              <a:rPr lang="es">
                <a:solidFill>
                  <a:schemeClr val="dk1"/>
                </a:solidFill>
                <a:highlight>
                  <a:srgbClr val="FFFFFF"/>
                </a:highlight>
                <a:latin typeface="Calibri"/>
                <a:ea typeface="Calibri"/>
                <a:cs typeface="Calibri"/>
                <a:sym typeface="Calibri"/>
              </a:rPr>
              <a:t>Participación y articulación a nivel local-territorial, donde los actores aporten desde la gestión en territorio al modelo de Sistema de Cuidados y, además permita coordinar la implementación de planes de cuidados a nivel local. </a:t>
            </a: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579" name="Google Shape;579;g1364a8c0cbb_2_2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1364a8c0cbb_2_30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7" name="Google Shape;587;g1364a8c0cbb_2_3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4725343" y="766975"/>
            <a:ext cx="1810800" cy="1804800"/>
          </a:xfrm>
          <a:prstGeom prst="rect">
            <a:avLst/>
          </a:prstGeom>
          <a:solidFill>
            <a:schemeClr val="lt1"/>
          </a:solidFill>
          <a:ln>
            <a:noFill/>
          </a:ln>
        </p:spPr>
      </p:sp>
      <p:sp>
        <p:nvSpPr>
          <p:cNvPr id="11" name="Google Shape;11;p2"/>
          <p:cNvSpPr>
            <a:spLocks noGrp="1"/>
          </p:cNvSpPr>
          <p:nvPr>
            <p:ph type="pic" idx="3"/>
          </p:nvPr>
        </p:nvSpPr>
        <p:spPr>
          <a:xfrm>
            <a:off x="6660244" y="766975"/>
            <a:ext cx="1810800" cy="1804800"/>
          </a:xfrm>
          <a:prstGeom prst="rect">
            <a:avLst/>
          </a:prstGeom>
          <a:solidFill>
            <a:schemeClr val="lt1"/>
          </a:solidFill>
          <a:ln>
            <a:noFill/>
          </a:ln>
        </p:spPr>
      </p:sp>
      <p:sp>
        <p:nvSpPr>
          <p:cNvPr id="12" name="Google Shape;12;p2"/>
          <p:cNvSpPr>
            <a:spLocks noGrp="1"/>
          </p:cNvSpPr>
          <p:nvPr>
            <p:ph type="pic" idx="4"/>
          </p:nvPr>
        </p:nvSpPr>
        <p:spPr>
          <a:xfrm>
            <a:off x="671460" y="2803800"/>
            <a:ext cx="3951600" cy="1681200"/>
          </a:xfrm>
          <a:prstGeom prst="rect">
            <a:avLst/>
          </a:prstGeom>
          <a:solidFill>
            <a:schemeClr val="lt1"/>
          </a:solidFill>
          <a:ln>
            <a:noFill/>
          </a:ln>
        </p:spPr>
      </p:sp>
      <p:sp>
        <p:nvSpPr>
          <p:cNvPr id="13" name="Google Shape;13;p2"/>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
        <p:nvSpPr>
          <p:cNvPr id="15" name="Google Shape;15;p3"/>
          <p:cNvSpPr>
            <a:spLocks noGrp="1"/>
          </p:cNvSpPr>
          <p:nvPr>
            <p:ph type="pic" idx="2"/>
          </p:nvPr>
        </p:nvSpPr>
        <p:spPr>
          <a:xfrm>
            <a:off x="0" y="0"/>
            <a:ext cx="9144000" cy="3543300"/>
          </a:xfrm>
          <a:prstGeom prst="rect">
            <a:avLst/>
          </a:prstGeom>
          <a:noFill/>
          <a:ln>
            <a:noFill/>
          </a:ln>
        </p:spPr>
      </p:sp>
      <p:sp>
        <p:nvSpPr>
          <p:cNvPr id="16" name="Google Shape;16;p3"/>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strike="noStrike" cap="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7"/>
        <p:cNvGrpSpPr/>
        <p:nvPr/>
      </p:nvGrpSpPr>
      <p:grpSpPr>
        <a:xfrm>
          <a:off x="0" y="0"/>
          <a:ext cx="0" cy="0"/>
          <a:chOff x="0" y="0"/>
          <a:chExt cx="0" cy="0"/>
        </a:xfrm>
      </p:grpSpPr>
      <p:sp>
        <p:nvSpPr>
          <p:cNvPr id="18" name="Google Shape;18;p4"/>
          <p:cNvSpPr>
            <a:spLocks noGrp="1"/>
          </p:cNvSpPr>
          <p:nvPr>
            <p:ph type="pic" idx="2"/>
          </p:nvPr>
        </p:nvSpPr>
        <p:spPr>
          <a:xfrm>
            <a:off x="0" y="0"/>
            <a:ext cx="9144000" cy="5143500"/>
          </a:xfrm>
          <a:prstGeom prst="rect">
            <a:avLst/>
          </a:prstGeom>
          <a:noFill/>
          <a:ln>
            <a:noFill/>
          </a:ln>
        </p:spPr>
      </p:sp>
      <p:sp>
        <p:nvSpPr>
          <p:cNvPr id="19" name="Google Shape;19;p4"/>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
        <p:cNvGrpSpPr/>
        <p:nvPr/>
      </p:nvGrpSpPr>
      <p:grpSpPr>
        <a:xfrm>
          <a:off x="0" y="0"/>
          <a:ext cx="0" cy="0"/>
          <a:chOff x="0" y="0"/>
          <a:chExt cx="0" cy="0"/>
        </a:xfrm>
      </p:grpSpPr>
      <p:sp>
        <p:nvSpPr>
          <p:cNvPr id="21" name="Google Shape;21;p5"/>
          <p:cNvSpPr>
            <a:spLocks noGrp="1"/>
          </p:cNvSpPr>
          <p:nvPr>
            <p:ph type="pic" idx="2"/>
          </p:nvPr>
        </p:nvSpPr>
        <p:spPr>
          <a:xfrm>
            <a:off x="0" y="0"/>
            <a:ext cx="2728800" cy="5143500"/>
          </a:xfrm>
          <a:prstGeom prst="rect">
            <a:avLst/>
          </a:prstGeom>
          <a:solidFill>
            <a:schemeClr val="lt1"/>
          </a:solidFill>
          <a:ln>
            <a:noFill/>
          </a:ln>
        </p:spPr>
      </p:sp>
      <p:sp>
        <p:nvSpPr>
          <p:cNvPr id="22" name="Google Shape;22;p5"/>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1_Title Slide">
  <p:cSld name="21_Title Slide">
    <p:spTree>
      <p:nvGrpSpPr>
        <p:cNvPr id="1" name="Shape 23"/>
        <p:cNvGrpSpPr/>
        <p:nvPr/>
      </p:nvGrpSpPr>
      <p:grpSpPr>
        <a:xfrm>
          <a:off x="0" y="0"/>
          <a:ext cx="0" cy="0"/>
          <a:chOff x="0" y="0"/>
          <a:chExt cx="0" cy="0"/>
        </a:xfrm>
      </p:grpSpPr>
      <p:sp>
        <p:nvSpPr>
          <p:cNvPr id="24" name="Google Shape;24;p6"/>
          <p:cNvSpPr>
            <a:spLocks noGrp="1"/>
          </p:cNvSpPr>
          <p:nvPr>
            <p:ph type="pic" idx="2"/>
          </p:nvPr>
        </p:nvSpPr>
        <p:spPr>
          <a:xfrm>
            <a:off x="1909194" y="3492669"/>
            <a:ext cx="972600" cy="972600"/>
          </a:xfrm>
          <a:prstGeom prst="rect">
            <a:avLst/>
          </a:prstGeom>
          <a:solidFill>
            <a:schemeClr val="lt1"/>
          </a:solidFill>
          <a:ln>
            <a:noFill/>
          </a:ln>
        </p:spPr>
      </p:sp>
      <p:sp>
        <p:nvSpPr>
          <p:cNvPr id="25" name="Google Shape;25;p6"/>
          <p:cNvSpPr>
            <a:spLocks noGrp="1"/>
          </p:cNvSpPr>
          <p:nvPr>
            <p:ph type="pic" idx="3"/>
          </p:nvPr>
        </p:nvSpPr>
        <p:spPr>
          <a:xfrm>
            <a:off x="824328" y="3492669"/>
            <a:ext cx="972600" cy="972600"/>
          </a:xfrm>
          <a:prstGeom prst="rect">
            <a:avLst/>
          </a:prstGeom>
          <a:solidFill>
            <a:schemeClr val="lt1"/>
          </a:solidFill>
          <a:ln>
            <a:noFill/>
          </a:ln>
        </p:spPr>
      </p:sp>
      <p:sp>
        <p:nvSpPr>
          <p:cNvPr id="26" name="Google Shape;26;p6"/>
          <p:cNvSpPr>
            <a:spLocks noGrp="1"/>
          </p:cNvSpPr>
          <p:nvPr>
            <p:ph type="pic" idx="4"/>
          </p:nvPr>
        </p:nvSpPr>
        <p:spPr>
          <a:xfrm>
            <a:off x="4484913" y="0"/>
            <a:ext cx="4659000" cy="5143500"/>
          </a:xfrm>
          <a:prstGeom prst="rect">
            <a:avLst/>
          </a:prstGeom>
          <a:solidFill>
            <a:schemeClr val="lt1"/>
          </a:solidFill>
          <a:ln>
            <a:noFill/>
          </a:ln>
        </p:spPr>
      </p:sp>
      <p:sp>
        <p:nvSpPr>
          <p:cNvPr id="27" name="Google Shape;27;p6"/>
          <p:cNvSpPr txBox="1">
            <a:spLocks noGrp="1"/>
          </p:cNvSpPr>
          <p:nvPr>
            <p:ph type="sldNum" idx="12"/>
          </p:nvPr>
        </p:nvSpPr>
        <p:spPr>
          <a:xfrm>
            <a:off x="21895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8"/>
        <p:cNvGrpSpPr/>
        <p:nvPr/>
      </p:nvGrpSpPr>
      <p:grpSpPr>
        <a:xfrm>
          <a:off x="0" y="0"/>
          <a:ext cx="0" cy="0"/>
          <a:chOff x="0" y="0"/>
          <a:chExt cx="0" cy="0"/>
        </a:xfrm>
      </p:grpSpPr>
      <p:sp>
        <p:nvSpPr>
          <p:cNvPr id="29" name="Google Shape;29;p7"/>
          <p:cNvSpPr>
            <a:spLocks noGrp="1"/>
          </p:cNvSpPr>
          <p:nvPr>
            <p:ph type="pic" idx="2"/>
          </p:nvPr>
        </p:nvSpPr>
        <p:spPr>
          <a:xfrm>
            <a:off x="2590799" y="1"/>
            <a:ext cx="2906400" cy="5143500"/>
          </a:xfrm>
          <a:prstGeom prst="rect">
            <a:avLst/>
          </a:prstGeom>
          <a:solidFill>
            <a:schemeClr val="lt1"/>
          </a:solidFill>
          <a:ln>
            <a:noFill/>
          </a:ln>
        </p:spPr>
      </p:sp>
      <p:sp>
        <p:nvSpPr>
          <p:cNvPr id="30" name="Google Shape;30;p7"/>
          <p:cNvSpPr>
            <a:spLocks noGrp="1"/>
          </p:cNvSpPr>
          <p:nvPr>
            <p:ph type="pic" idx="3"/>
          </p:nvPr>
        </p:nvSpPr>
        <p:spPr>
          <a:xfrm>
            <a:off x="0" y="0"/>
            <a:ext cx="2590800" cy="2571600"/>
          </a:xfrm>
          <a:prstGeom prst="rect">
            <a:avLst/>
          </a:prstGeom>
          <a:solidFill>
            <a:schemeClr val="lt1"/>
          </a:solidFill>
          <a:ln>
            <a:noFill/>
          </a:ln>
        </p:spPr>
      </p:sp>
      <p:sp>
        <p:nvSpPr>
          <p:cNvPr id="31" name="Google Shape;31;p7"/>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32"/>
        <p:cNvGrpSpPr/>
        <p:nvPr/>
      </p:nvGrpSpPr>
      <p:grpSpPr>
        <a:xfrm>
          <a:off x="0" y="0"/>
          <a:ext cx="0" cy="0"/>
          <a:chOff x="0" y="0"/>
          <a:chExt cx="0" cy="0"/>
        </a:xfrm>
      </p:grpSpPr>
      <p:sp>
        <p:nvSpPr>
          <p:cNvPr id="33" name="Google Shape;33;p8"/>
          <p:cNvSpPr>
            <a:spLocks noGrp="1"/>
          </p:cNvSpPr>
          <p:nvPr>
            <p:ph type="pic" idx="2"/>
          </p:nvPr>
        </p:nvSpPr>
        <p:spPr>
          <a:xfrm>
            <a:off x="3722915" y="827314"/>
            <a:ext cx="5421000" cy="3559500"/>
          </a:xfrm>
          <a:prstGeom prst="rect">
            <a:avLst/>
          </a:prstGeom>
          <a:solidFill>
            <a:schemeClr val="lt1"/>
          </a:solidFill>
          <a:ln>
            <a:noFill/>
          </a:ln>
        </p:spPr>
      </p:sp>
      <p:sp>
        <p:nvSpPr>
          <p:cNvPr id="34" name="Google Shape;34;p8"/>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35"/>
        <p:cNvGrpSpPr/>
        <p:nvPr/>
      </p:nvGrpSpPr>
      <p:grpSpPr>
        <a:xfrm>
          <a:off x="0" y="0"/>
          <a:ext cx="0" cy="0"/>
          <a:chOff x="0" y="0"/>
          <a:chExt cx="0" cy="0"/>
        </a:xfrm>
      </p:grpSpPr>
      <p:sp>
        <p:nvSpPr>
          <p:cNvPr id="36" name="Google Shape;36;p9"/>
          <p:cNvSpPr>
            <a:spLocks noGrp="1"/>
          </p:cNvSpPr>
          <p:nvPr>
            <p:ph type="pic" idx="2"/>
          </p:nvPr>
        </p:nvSpPr>
        <p:spPr>
          <a:xfrm>
            <a:off x="609600" y="1149302"/>
            <a:ext cx="1290300" cy="1290300"/>
          </a:xfrm>
          <a:prstGeom prst="rect">
            <a:avLst/>
          </a:prstGeom>
          <a:solidFill>
            <a:schemeClr val="lt1"/>
          </a:solidFill>
          <a:ln>
            <a:noFill/>
          </a:ln>
        </p:spPr>
      </p:sp>
      <p:sp>
        <p:nvSpPr>
          <p:cNvPr id="37" name="Google Shape;37;p9"/>
          <p:cNvSpPr>
            <a:spLocks noGrp="1"/>
          </p:cNvSpPr>
          <p:nvPr>
            <p:ph type="pic" idx="3"/>
          </p:nvPr>
        </p:nvSpPr>
        <p:spPr>
          <a:xfrm>
            <a:off x="4177107" y="-1"/>
            <a:ext cx="4966800" cy="5143500"/>
          </a:xfrm>
          <a:prstGeom prst="rect">
            <a:avLst/>
          </a:prstGeom>
          <a:noFill/>
          <a:ln>
            <a:noFill/>
          </a:ln>
        </p:spPr>
      </p:sp>
      <p:sp>
        <p:nvSpPr>
          <p:cNvPr id="38" name="Google Shape;38;p9"/>
          <p:cNvSpPr txBox="1">
            <a:spLocks noGrp="1"/>
          </p:cNvSpPr>
          <p:nvPr>
            <p:ph type="sldNum" idx="12"/>
          </p:nvPr>
        </p:nvSpPr>
        <p:spPr>
          <a:xfrm>
            <a:off x="317897" y="4635103"/>
            <a:ext cx="2057400" cy="273900"/>
          </a:xfrm>
          <a:prstGeom prst="rect">
            <a:avLst/>
          </a:prstGeom>
          <a:noFill/>
          <a:ln>
            <a:noFill/>
          </a:ln>
        </p:spPr>
        <p:txBody>
          <a:bodyPr spcFirstLastPara="1" wrap="square" lIns="68575" tIns="34275" rIns="68575" bIns="34275" anchor="ctr" anchorCtr="0">
            <a:noAutofit/>
          </a:bodyPr>
          <a:lstStyle>
            <a:lvl1pPr marL="0" marR="0" lvl="0"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l"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9"/>
        <p:cNvGrpSpPr/>
        <p:nvPr/>
      </p:nvGrpSpPr>
      <p:grpSpPr>
        <a:xfrm>
          <a:off x="0" y="0"/>
          <a:ext cx="0" cy="0"/>
          <a:chOff x="0" y="0"/>
          <a:chExt cx="0" cy="0"/>
        </a:xfrm>
      </p:grpSpPr>
      <p:sp>
        <p:nvSpPr>
          <p:cNvPr id="40" name="Google Shape;40;p10"/>
          <p:cNvSpPr>
            <a:spLocks noGrp="1"/>
          </p:cNvSpPr>
          <p:nvPr>
            <p:ph type="pic" idx="2"/>
          </p:nvPr>
        </p:nvSpPr>
        <p:spPr>
          <a:xfrm>
            <a:off x="5266521" y="1334353"/>
            <a:ext cx="1558500" cy="2316600"/>
          </a:xfrm>
          <a:prstGeom prst="rect">
            <a:avLst/>
          </a:prstGeom>
          <a:solidFill>
            <a:schemeClr val="lt1"/>
          </a:solidFill>
          <a:ln>
            <a:noFill/>
          </a:ln>
        </p:spPr>
      </p:sp>
      <p:sp>
        <p:nvSpPr>
          <p:cNvPr id="41" name="Google Shape;41;p10"/>
          <p:cNvSpPr>
            <a:spLocks noGrp="1"/>
          </p:cNvSpPr>
          <p:nvPr>
            <p:ph type="pic" idx="3"/>
          </p:nvPr>
        </p:nvSpPr>
        <p:spPr>
          <a:xfrm>
            <a:off x="7057221" y="1334353"/>
            <a:ext cx="1558500" cy="2316600"/>
          </a:xfrm>
          <a:prstGeom prst="rect">
            <a:avLst/>
          </a:prstGeom>
          <a:solidFill>
            <a:schemeClr val="lt1"/>
          </a:solidFill>
          <a:ln>
            <a:noFill/>
          </a:ln>
        </p:spPr>
      </p:sp>
      <p:sp>
        <p:nvSpPr>
          <p:cNvPr id="42" name="Google Shape;42;p10"/>
          <p:cNvSpPr>
            <a:spLocks noGrp="1"/>
          </p:cNvSpPr>
          <p:nvPr>
            <p:ph type="pic" idx="4"/>
          </p:nvPr>
        </p:nvSpPr>
        <p:spPr>
          <a:xfrm>
            <a:off x="3475821" y="1334353"/>
            <a:ext cx="1558500" cy="2316600"/>
          </a:xfrm>
          <a:prstGeom prst="rect">
            <a:avLst/>
          </a:prstGeom>
          <a:solidFill>
            <a:schemeClr val="lt1"/>
          </a:solidFill>
          <a:ln>
            <a:noFill/>
          </a:ln>
        </p:spPr>
      </p:sp>
      <p:sp>
        <p:nvSpPr>
          <p:cNvPr id="43" name="Google Shape;43;p10"/>
          <p:cNvSpPr>
            <a:spLocks noGrp="1"/>
          </p:cNvSpPr>
          <p:nvPr>
            <p:ph type="pic" idx="5"/>
          </p:nvPr>
        </p:nvSpPr>
        <p:spPr>
          <a:xfrm>
            <a:off x="1685121" y="1334353"/>
            <a:ext cx="1558500" cy="2316600"/>
          </a:xfrm>
          <a:prstGeom prst="rect">
            <a:avLst/>
          </a:prstGeom>
          <a:solidFill>
            <a:schemeClr val="lt1"/>
          </a:solidFill>
          <a:ln>
            <a:noFill/>
          </a:ln>
        </p:spPr>
      </p:sp>
      <p:sp>
        <p:nvSpPr>
          <p:cNvPr id="44" name="Google Shape;44;p10"/>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45"/>
        <p:cNvGrpSpPr/>
        <p:nvPr/>
      </p:nvGrpSpPr>
      <p:grpSpPr>
        <a:xfrm>
          <a:off x="0" y="0"/>
          <a:ext cx="0" cy="0"/>
          <a:chOff x="0" y="0"/>
          <a:chExt cx="0" cy="0"/>
        </a:xfrm>
      </p:grpSpPr>
      <p:sp>
        <p:nvSpPr>
          <p:cNvPr id="46" name="Google Shape;46;p11"/>
          <p:cNvSpPr>
            <a:spLocks noGrp="1"/>
          </p:cNvSpPr>
          <p:nvPr>
            <p:ph type="pic" idx="2"/>
          </p:nvPr>
        </p:nvSpPr>
        <p:spPr>
          <a:xfrm>
            <a:off x="3720935" y="2050677"/>
            <a:ext cx="1578300" cy="1578300"/>
          </a:xfrm>
          <a:prstGeom prst="rect">
            <a:avLst/>
          </a:prstGeom>
          <a:solidFill>
            <a:schemeClr val="lt1"/>
          </a:solidFill>
          <a:ln>
            <a:noFill/>
          </a:ln>
        </p:spPr>
      </p:sp>
      <p:sp>
        <p:nvSpPr>
          <p:cNvPr id="47" name="Google Shape;47;p11"/>
          <p:cNvSpPr>
            <a:spLocks noGrp="1"/>
          </p:cNvSpPr>
          <p:nvPr>
            <p:ph type="pic" idx="3"/>
          </p:nvPr>
        </p:nvSpPr>
        <p:spPr>
          <a:xfrm>
            <a:off x="6130636" y="2050677"/>
            <a:ext cx="1578300" cy="1578300"/>
          </a:xfrm>
          <a:prstGeom prst="rect">
            <a:avLst/>
          </a:prstGeom>
          <a:solidFill>
            <a:schemeClr val="lt1"/>
          </a:solidFill>
          <a:ln>
            <a:noFill/>
          </a:ln>
        </p:spPr>
      </p:sp>
      <p:sp>
        <p:nvSpPr>
          <p:cNvPr id="48" name="Google Shape;48;p11"/>
          <p:cNvSpPr>
            <a:spLocks noGrp="1"/>
          </p:cNvSpPr>
          <p:nvPr>
            <p:ph type="pic" idx="4"/>
          </p:nvPr>
        </p:nvSpPr>
        <p:spPr>
          <a:xfrm>
            <a:off x="1434935" y="2050677"/>
            <a:ext cx="1578300" cy="1578300"/>
          </a:xfrm>
          <a:prstGeom prst="rect">
            <a:avLst/>
          </a:prstGeom>
          <a:solidFill>
            <a:schemeClr val="lt1"/>
          </a:solidFill>
          <a:ln>
            <a:noFill/>
          </a:ln>
        </p:spPr>
      </p:sp>
      <p:sp>
        <p:nvSpPr>
          <p:cNvPr id="49" name="Google Shape;49;p11"/>
          <p:cNvSpPr>
            <a:spLocks noGrp="1"/>
          </p:cNvSpPr>
          <p:nvPr>
            <p:ph type="pic" idx="5"/>
          </p:nvPr>
        </p:nvSpPr>
        <p:spPr>
          <a:xfrm>
            <a:off x="0" y="1"/>
            <a:ext cx="9144000" cy="2721300"/>
          </a:xfrm>
          <a:prstGeom prst="rect">
            <a:avLst/>
          </a:prstGeom>
          <a:solidFill>
            <a:schemeClr val="lt1"/>
          </a:solidFill>
          <a:ln>
            <a:noFill/>
          </a:ln>
        </p:spPr>
      </p:sp>
      <p:sp>
        <p:nvSpPr>
          <p:cNvPr id="50" name="Google Shape;50;p11"/>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51"/>
        <p:cNvGrpSpPr/>
        <p:nvPr/>
      </p:nvGrpSpPr>
      <p:grpSpPr>
        <a:xfrm>
          <a:off x="0" y="0"/>
          <a:ext cx="0" cy="0"/>
          <a:chOff x="0" y="0"/>
          <a:chExt cx="0" cy="0"/>
        </a:xfrm>
      </p:grpSpPr>
      <p:sp>
        <p:nvSpPr>
          <p:cNvPr id="52" name="Google Shape;52;p12"/>
          <p:cNvSpPr>
            <a:spLocks noGrp="1"/>
          </p:cNvSpPr>
          <p:nvPr>
            <p:ph type="pic" idx="2"/>
          </p:nvPr>
        </p:nvSpPr>
        <p:spPr>
          <a:xfrm>
            <a:off x="3907972" y="3261218"/>
            <a:ext cx="3902700" cy="938400"/>
          </a:xfrm>
          <a:prstGeom prst="rect">
            <a:avLst/>
          </a:prstGeom>
          <a:solidFill>
            <a:schemeClr val="lt1"/>
          </a:solidFill>
          <a:ln>
            <a:noFill/>
          </a:ln>
        </p:spPr>
      </p:sp>
      <p:sp>
        <p:nvSpPr>
          <p:cNvPr id="53" name="Google Shape;53;p12"/>
          <p:cNvSpPr>
            <a:spLocks noGrp="1"/>
          </p:cNvSpPr>
          <p:nvPr>
            <p:ph type="pic" idx="3"/>
          </p:nvPr>
        </p:nvSpPr>
        <p:spPr>
          <a:xfrm>
            <a:off x="1390402" y="1169715"/>
            <a:ext cx="1852500" cy="1852500"/>
          </a:xfrm>
          <a:prstGeom prst="rect">
            <a:avLst/>
          </a:prstGeom>
          <a:solidFill>
            <a:schemeClr val="lt1"/>
          </a:solidFill>
          <a:ln>
            <a:noFill/>
          </a:ln>
        </p:spPr>
      </p:sp>
      <p:sp>
        <p:nvSpPr>
          <p:cNvPr id="54" name="Google Shape;54;p12"/>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55"/>
        <p:cNvGrpSpPr/>
        <p:nvPr/>
      </p:nvGrpSpPr>
      <p:grpSpPr>
        <a:xfrm>
          <a:off x="0" y="0"/>
          <a:ext cx="0" cy="0"/>
          <a:chOff x="0" y="0"/>
          <a:chExt cx="0" cy="0"/>
        </a:xfrm>
      </p:grpSpPr>
      <p:sp>
        <p:nvSpPr>
          <p:cNvPr id="56" name="Google Shape;56;p13"/>
          <p:cNvSpPr>
            <a:spLocks noGrp="1"/>
          </p:cNvSpPr>
          <p:nvPr>
            <p:ph type="pic" idx="2"/>
          </p:nvPr>
        </p:nvSpPr>
        <p:spPr>
          <a:xfrm>
            <a:off x="6055345" y="1271043"/>
            <a:ext cx="1469700" cy="1469700"/>
          </a:xfrm>
          <a:prstGeom prst="rect">
            <a:avLst/>
          </a:prstGeom>
          <a:solidFill>
            <a:schemeClr val="lt1"/>
          </a:solidFill>
          <a:ln>
            <a:noFill/>
          </a:ln>
        </p:spPr>
      </p:sp>
      <p:sp>
        <p:nvSpPr>
          <p:cNvPr id="57" name="Google Shape;57;p13"/>
          <p:cNvSpPr>
            <a:spLocks noGrp="1"/>
          </p:cNvSpPr>
          <p:nvPr>
            <p:ph type="pic" idx="3"/>
          </p:nvPr>
        </p:nvSpPr>
        <p:spPr>
          <a:xfrm>
            <a:off x="3434444" y="1271043"/>
            <a:ext cx="1469700" cy="1469700"/>
          </a:xfrm>
          <a:prstGeom prst="rect">
            <a:avLst/>
          </a:prstGeom>
          <a:solidFill>
            <a:schemeClr val="lt1"/>
          </a:solidFill>
          <a:ln>
            <a:noFill/>
          </a:ln>
        </p:spPr>
      </p:sp>
      <p:sp>
        <p:nvSpPr>
          <p:cNvPr id="58" name="Google Shape;58;p13"/>
          <p:cNvSpPr>
            <a:spLocks noGrp="1"/>
          </p:cNvSpPr>
          <p:nvPr>
            <p:ph type="pic" idx="4"/>
          </p:nvPr>
        </p:nvSpPr>
        <p:spPr>
          <a:xfrm>
            <a:off x="813544" y="1271043"/>
            <a:ext cx="1469700" cy="1469700"/>
          </a:xfrm>
          <a:prstGeom prst="rect">
            <a:avLst/>
          </a:prstGeom>
          <a:solidFill>
            <a:schemeClr val="lt1"/>
          </a:solidFill>
          <a:ln>
            <a:noFill/>
          </a:ln>
        </p:spPr>
      </p:sp>
      <p:sp>
        <p:nvSpPr>
          <p:cNvPr id="59" name="Google Shape;59;p13"/>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60"/>
        <p:cNvGrpSpPr/>
        <p:nvPr/>
      </p:nvGrpSpPr>
      <p:grpSpPr>
        <a:xfrm>
          <a:off x="0" y="0"/>
          <a:ext cx="0" cy="0"/>
          <a:chOff x="0" y="0"/>
          <a:chExt cx="0" cy="0"/>
        </a:xfrm>
      </p:grpSpPr>
      <p:sp>
        <p:nvSpPr>
          <p:cNvPr id="61" name="Google Shape;61;p14"/>
          <p:cNvSpPr>
            <a:spLocks noGrp="1"/>
          </p:cNvSpPr>
          <p:nvPr>
            <p:ph type="pic" idx="2"/>
          </p:nvPr>
        </p:nvSpPr>
        <p:spPr>
          <a:xfrm>
            <a:off x="6317672" y="0"/>
            <a:ext cx="2826300" cy="2756700"/>
          </a:xfrm>
          <a:prstGeom prst="rect">
            <a:avLst/>
          </a:prstGeom>
          <a:solidFill>
            <a:schemeClr val="lt1"/>
          </a:solidFill>
          <a:ln>
            <a:noFill/>
          </a:ln>
        </p:spPr>
      </p:sp>
      <p:sp>
        <p:nvSpPr>
          <p:cNvPr id="62" name="Google Shape;62;p14"/>
          <p:cNvSpPr>
            <a:spLocks noGrp="1"/>
          </p:cNvSpPr>
          <p:nvPr>
            <p:ph type="pic" idx="3"/>
          </p:nvPr>
        </p:nvSpPr>
        <p:spPr>
          <a:xfrm>
            <a:off x="1" y="2106385"/>
            <a:ext cx="3015300" cy="3037200"/>
          </a:xfrm>
          <a:prstGeom prst="rect">
            <a:avLst/>
          </a:prstGeom>
          <a:solidFill>
            <a:schemeClr val="lt1"/>
          </a:solidFill>
          <a:ln>
            <a:noFill/>
          </a:ln>
        </p:spPr>
      </p:sp>
      <p:sp>
        <p:nvSpPr>
          <p:cNvPr id="63" name="Google Shape;63;p14"/>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64"/>
        <p:cNvGrpSpPr/>
        <p:nvPr/>
      </p:nvGrpSpPr>
      <p:grpSpPr>
        <a:xfrm>
          <a:off x="0" y="0"/>
          <a:ext cx="0" cy="0"/>
          <a:chOff x="0" y="0"/>
          <a:chExt cx="0" cy="0"/>
        </a:xfrm>
      </p:grpSpPr>
      <p:sp>
        <p:nvSpPr>
          <p:cNvPr id="65" name="Google Shape;65;p15"/>
          <p:cNvSpPr>
            <a:spLocks noGrp="1"/>
          </p:cNvSpPr>
          <p:nvPr>
            <p:ph type="pic" idx="2"/>
          </p:nvPr>
        </p:nvSpPr>
        <p:spPr>
          <a:xfrm>
            <a:off x="4341065" y="920523"/>
            <a:ext cx="2270400" cy="3786000"/>
          </a:xfrm>
          <a:prstGeom prst="rect">
            <a:avLst/>
          </a:prstGeom>
          <a:solidFill>
            <a:schemeClr val="lt1"/>
          </a:solidFill>
          <a:ln>
            <a:noFill/>
          </a:ln>
        </p:spPr>
      </p:sp>
      <p:sp>
        <p:nvSpPr>
          <p:cNvPr id="66" name="Google Shape;66;p15"/>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3_Title Slide">
  <p:cSld name="23_Title Slide">
    <p:spTree>
      <p:nvGrpSpPr>
        <p:cNvPr id="1" name="Shape 67"/>
        <p:cNvGrpSpPr/>
        <p:nvPr/>
      </p:nvGrpSpPr>
      <p:grpSpPr>
        <a:xfrm>
          <a:off x="0" y="0"/>
          <a:ext cx="0" cy="0"/>
          <a:chOff x="0" y="0"/>
          <a:chExt cx="0" cy="0"/>
        </a:xfrm>
      </p:grpSpPr>
      <p:sp>
        <p:nvSpPr>
          <p:cNvPr id="68" name="Google Shape;68;p16"/>
          <p:cNvSpPr>
            <a:spLocks noGrp="1"/>
          </p:cNvSpPr>
          <p:nvPr>
            <p:ph type="pic" idx="2"/>
          </p:nvPr>
        </p:nvSpPr>
        <p:spPr>
          <a:xfrm>
            <a:off x="3142880" y="394853"/>
            <a:ext cx="2634600" cy="4748700"/>
          </a:xfrm>
          <a:prstGeom prst="rect">
            <a:avLst/>
          </a:prstGeom>
          <a:noFill/>
          <a:ln>
            <a:noFill/>
          </a:ln>
        </p:spPr>
      </p:sp>
      <p:sp>
        <p:nvSpPr>
          <p:cNvPr id="69" name="Google Shape;69;p16"/>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1pPr>
            <a:lvl2pPr marL="0" marR="0" lvl="1"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2pPr>
            <a:lvl3pPr marL="0" marR="0" lvl="2"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3pPr>
            <a:lvl4pPr marL="0" marR="0" lvl="3"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4pPr>
            <a:lvl5pPr marL="0" marR="0" lvl="4"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5pPr>
            <a:lvl6pPr marL="0" marR="0" lvl="5"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6pPr>
            <a:lvl7pPr marL="0" marR="0" lvl="6"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7pPr>
            <a:lvl8pPr marL="0" marR="0" lvl="7"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8pPr>
            <a:lvl9pPr marL="0" marR="0" lvl="8"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solidFill>
                <a:srgbClr val="898989"/>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5_Title Slide">
  <p:cSld name="25_Title Slide">
    <p:spTree>
      <p:nvGrpSpPr>
        <p:cNvPr id="1" name="Shape 70"/>
        <p:cNvGrpSpPr/>
        <p:nvPr/>
      </p:nvGrpSpPr>
      <p:grpSpPr>
        <a:xfrm>
          <a:off x="0" y="0"/>
          <a:ext cx="0" cy="0"/>
          <a:chOff x="0" y="0"/>
          <a:chExt cx="0" cy="0"/>
        </a:xfrm>
      </p:grpSpPr>
      <p:sp>
        <p:nvSpPr>
          <p:cNvPr id="71" name="Google Shape;71;p17"/>
          <p:cNvSpPr>
            <a:spLocks noGrp="1"/>
          </p:cNvSpPr>
          <p:nvPr>
            <p:ph type="pic" idx="2"/>
          </p:nvPr>
        </p:nvSpPr>
        <p:spPr>
          <a:xfrm>
            <a:off x="4657170" y="979715"/>
            <a:ext cx="1939200" cy="3527100"/>
          </a:xfrm>
          <a:prstGeom prst="rect">
            <a:avLst/>
          </a:prstGeom>
          <a:solidFill>
            <a:schemeClr val="lt1"/>
          </a:solidFill>
          <a:ln>
            <a:noFill/>
          </a:ln>
        </p:spPr>
      </p:sp>
      <p:sp>
        <p:nvSpPr>
          <p:cNvPr id="72" name="Google Shape;72;p17"/>
          <p:cNvSpPr>
            <a:spLocks noGrp="1"/>
          </p:cNvSpPr>
          <p:nvPr>
            <p:ph type="pic" idx="3"/>
          </p:nvPr>
        </p:nvSpPr>
        <p:spPr>
          <a:xfrm>
            <a:off x="601172" y="979715"/>
            <a:ext cx="1939200" cy="3527100"/>
          </a:xfrm>
          <a:prstGeom prst="rect">
            <a:avLst/>
          </a:prstGeom>
          <a:solidFill>
            <a:schemeClr val="lt1"/>
          </a:solidFill>
          <a:ln>
            <a:noFill/>
          </a:ln>
        </p:spPr>
      </p:sp>
      <p:sp>
        <p:nvSpPr>
          <p:cNvPr id="73" name="Google Shape;73;p17"/>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1pPr>
            <a:lvl2pPr marL="0" marR="0" lvl="1"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2pPr>
            <a:lvl3pPr marL="0" marR="0" lvl="2"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3pPr>
            <a:lvl4pPr marL="0" marR="0" lvl="3"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4pPr>
            <a:lvl5pPr marL="0" marR="0" lvl="4"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5pPr>
            <a:lvl6pPr marL="0" marR="0" lvl="5"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6pPr>
            <a:lvl7pPr marL="0" marR="0" lvl="6"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7pPr>
            <a:lvl8pPr marL="0" marR="0" lvl="7"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8pPr>
            <a:lvl9pPr marL="0" marR="0" lvl="8" indent="0" algn="r" rtl="0">
              <a:lnSpc>
                <a:spcPct val="100000"/>
              </a:lnSpc>
              <a:spcBef>
                <a:spcPts val="0"/>
              </a:spcBef>
              <a:spcAft>
                <a:spcPts val="0"/>
              </a:spcAft>
              <a:buClr>
                <a:srgbClr val="4E09B6"/>
              </a:buClr>
              <a:buSzPts val="1100"/>
              <a:buFont typeface="Lato"/>
              <a:buNone/>
              <a:defRPr sz="1100" b="0" i="0" u="none">
                <a:solidFill>
                  <a:srgbClr val="4E09B6"/>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solidFill>
                <a:srgbClr val="898989"/>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6_Title Slide">
  <p:cSld name="26_Title Slide">
    <p:spTree>
      <p:nvGrpSpPr>
        <p:cNvPr id="1" name="Shape 74"/>
        <p:cNvGrpSpPr/>
        <p:nvPr/>
      </p:nvGrpSpPr>
      <p:grpSpPr>
        <a:xfrm>
          <a:off x="0" y="0"/>
          <a:ext cx="0" cy="0"/>
          <a:chOff x="0" y="0"/>
          <a:chExt cx="0" cy="0"/>
        </a:xfrm>
      </p:grpSpPr>
      <p:sp>
        <p:nvSpPr>
          <p:cNvPr id="75" name="Google Shape;75;p18"/>
          <p:cNvSpPr>
            <a:spLocks noGrp="1"/>
          </p:cNvSpPr>
          <p:nvPr>
            <p:ph type="pic" idx="2"/>
          </p:nvPr>
        </p:nvSpPr>
        <p:spPr>
          <a:xfrm>
            <a:off x="6292544" y="2693184"/>
            <a:ext cx="2146500" cy="1931400"/>
          </a:xfrm>
          <a:prstGeom prst="rect">
            <a:avLst/>
          </a:prstGeom>
          <a:solidFill>
            <a:schemeClr val="lt1"/>
          </a:solidFill>
          <a:ln>
            <a:noFill/>
          </a:ln>
        </p:spPr>
      </p:sp>
      <p:sp>
        <p:nvSpPr>
          <p:cNvPr id="76" name="Google Shape;76;p18"/>
          <p:cNvSpPr>
            <a:spLocks noGrp="1"/>
          </p:cNvSpPr>
          <p:nvPr>
            <p:ph type="pic" idx="3"/>
          </p:nvPr>
        </p:nvSpPr>
        <p:spPr>
          <a:xfrm>
            <a:off x="3979718" y="768927"/>
            <a:ext cx="2146500" cy="1931400"/>
          </a:xfrm>
          <a:prstGeom prst="rect">
            <a:avLst/>
          </a:prstGeom>
          <a:solidFill>
            <a:schemeClr val="lt1"/>
          </a:solidFill>
          <a:ln>
            <a:noFill/>
          </a:ln>
        </p:spPr>
      </p:sp>
      <p:sp>
        <p:nvSpPr>
          <p:cNvPr id="77" name="Google Shape;77;p18"/>
          <p:cNvSpPr>
            <a:spLocks noGrp="1"/>
          </p:cNvSpPr>
          <p:nvPr>
            <p:ph type="pic" idx="4"/>
          </p:nvPr>
        </p:nvSpPr>
        <p:spPr>
          <a:xfrm>
            <a:off x="767494" y="768927"/>
            <a:ext cx="3045900" cy="4374600"/>
          </a:xfrm>
          <a:prstGeom prst="rect">
            <a:avLst/>
          </a:prstGeom>
          <a:solidFill>
            <a:schemeClr val="lt1"/>
          </a:solidFill>
          <a:ln>
            <a:noFill/>
          </a:ln>
        </p:spPr>
      </p:sp>
      <p:sp>
        <p:nvSpPr>
          <p:cNvPr id="78" name="Google Shape;78;p18"/>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1pPr>
            <a:lvl2pPr marL="0" marR="0" lvl="1"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2pPr>
            <a:lvl3pPr marL="0" marR="0" lvl="2"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3pPr>
            <a:lvl4pPr marL="0" marR="0" lvl="3"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4pPr>
            <a:lvl5pPr marL="0" marR="0" lvl="4"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5pPr>
            <a:lvl6pPr marL="0" marR="0" lvl="5"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6pPr>
            <a:lvl7pPr marL="0" marR="0" lvl="6"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7pPr>
            <a:lvl8pPr marL="0" marR="0" lvl="7"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8pPr>
            <a:lvl9pPr marL="0" marR="0" lvl="8" indent="0" algn="r" rtl="0">
              <a:lnSpc>
                <a:spcPct val="100000"/>
              </a:lnSpc>
              <a:spcBef>
                <a:spcPts val="0"/>
              </a:spcBef>
              <a:spcAft>
                <a:spcPts val="0"/>
              </a:spcAft>
              <a:buClr>
                <a:srgbClr val="7F7F7F"/>
              </a:buClr>
              <a:buSzPts val="1100"/>
              <a:buFont typeface="Lato"/>
              <a:buNone/>
              <a:defRPr sz="1100" b="0" i="0" u="none">
                <a:solidFill>
                  <a:srgbClr val="7F7F7F"/>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solidFill>
                <a:srgbClr val="898989"/>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7_Title Slide">
  <p:cSld name="27_Title Slide">
    <p:spTree>
      <p:nvGrpSpPr>
        <p:cNvPr id="1" name="Shape 79"/>
        <p:cNvGrpSpPr/>
        <p:nvPr/>
      </p:nvGrpSpPr>
      <p:grpSpPr>
        <a:xfrm>
          <a:off x="0" y="0"/>
          <a:ext cx="0" cy="0"/>
          <a:chOff x="0" y="0"/>
          <a:chExt cx="0" cy="0"/>
        </a:xfrm>
      </p:grpSpPr>
      <p:sp>
        <p:nvSpPr>
          <p:cNvPr id="80" name="Google Shape;80;p19"/>
          <p:cNvSpPr>
            <a:spLocks noGrp="1"/>
          </p:cNvSpPr>
          <p:nvPr>
            <p:ph type="pic" idx="2"/>
          </p:nvPr>
        </p:nvSpPr>
        <p:spPr>
          <a:xfrm>
            <a:off x="5569526" y="0"/>
            <a:ext cx="2784900" cy="5143500"/>
          </a:xfrm>
          <a:prstGeom prst="rect">
            <a:avLst/>
          </a:prstGeom>
          <a:solidFill>
            <a:schemeClr val="lt1"/>
          </a:solidFill>
          <a:ln>
            <a:noFill/>
          </a:ln>
        </p:spPr>
      </p:sp>
      <p:sp>
        <p:nvSpPr>
          <p:cNvPr id="81" name="Google Shape;81;p19"/>
          <p:cNvSpPr>
            <a:spLocks noGrp="1"/>
          </p:cNvSpPr>
          <p:nvPr>
            <p:ph type="pic" idx="3"/>
          </p:nvPr>
        </p:nvSpPr>
        <p:spPr>
          <a:xfrm>
            <a:off x="2784763" y="0"/>
            <a:ext cx="2784900" cy="5143500"/>
          </a:xfrm>
          <a:prstGeom prst="rect">
            <a:avLst/>
          </a:prstGeom>
          <a:solidFill>
            <a:schemeClr val="lt1"/>
          </a:solidFill>
          <a:ln>
            <a:noFill/>
          </a:ln>
        </p:spPr>
      </p:sp>
      <p:sp>
        <p:nvSpPr>
          <p:cNvPr id="82" name="Google Shape;82;p19"/>
          <p:cNvSpPr>
            <a:spLocks noGrp="1"/>
          </p:cNvSpPr>
          <p:nvPr>
            <p:ph type="pic" idx="4"/>
          </p:nvPr>
        </p:nvSpPr>
        <p:spPr>
          <a:xfrm>
            <a:off x="1" y="0"/>
            <a:ext cx="2784900" cy="5143500"/>
          </a:xfrm>
          <a:prstGeom prst="rect">
            <a:avLst/>
          </a:prstGeom>
          <a:solidFill>
            <a:schemeClr val="lt1"/>
          </a:solidFill>
          <a:ln>
            <a:noFill/>
          </a:ln>
        </p:spPr>
      </p:sp>
      <p:sp>
        <p:nvSpPr>
          <p:cNvPr id="83" name="Google Shape;83;p19"/>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1pPr>
            <a:lvl2pPr marL="0" marR="0" lvl="1"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2pPr>
            <a:lvl3pPr marL="0" marR="0" lvl="2"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3pPr>
            <a:lvl4pPr marL="0" marR="0" lvl="3"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4pPr>
            <a:lvl5pPr marL="0" marR="0" lvl="4"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5pPr>
            <a:lvl6pPr marL="0" marR="0" lvl="5"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6pPr>
            <a:lvl7pPr marL="0" marR="0" lvl="6"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7pPr>
            <a:lvl8pPr marL="0" marR="0" lvl="7"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8pPr>
            <a:lvl9pPr marL="0" marR="0" lvl="8" indent="0" algn="r"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solidFill>
                <a:srgbClr val="898989"/>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8_Title Slide">
  <p:cSld name="28_Title Slide">
    <p:spTree>
      <p:nvGrpSpPr>
        <p:cNvPr id="1" name="Shape 84"/>
        <p:cNvGrpSpPr/>
        <p:nvPr/>
      </p:nvGrpSpPr>
      <p:grpSpPr>
        <a:xfrm>
          <a:off x="0" y="0"/>
          <a:ext cx="0" cy="0"/>
          <a:chOff x="0" y="0"/>
          <a:chExt cx="0" cy="0"/>
        </a:xfrm>
      </p:grpSpPr>
      <p:sp>
        <p:nvSpPr>
          <p:cNvPr id="85" name="Google Shape;85;p20"/>
          <p:cNvSpPr>
            <a:spLocks noGrp="1"/>
          </p:cNvSpPr>
          <p:nvPr>
            <p:ph type="pic" idx="2"/>
          </p:nvPr>
        </p:nvSpPr>
        <p:spPr>
          <a:xfrm>
            <a:off x="5823857" y="2817902"/>
            <a:ext cx="3320100" cy="2325600"/>
          </a:xfrm>
          <a:prstGeom prst="rect">
            <a:avLst/>
          </a:prstGeom>
          <a:solidFill>
            <a:schemeClr val="lt1"/>
          </a:solidFill>
          <a:ln>
            <a:noFill/>
          </a:ln>
        </p:spPr>
      </p:sp>
      <p:sp>
        <p:nvSpPr>
          <p:cNvPr id="86" name="Google Shape;86;p20"/>
          <p:cNvSpPr>
            <a:spLocks noGrp="1"/>
          </p:cNvSpPr>
          <p:nvPr>
            <p:ph type="pic" idx="3"/>
          </p:nvPr>
        </p:nvSpPr>
        <p:spPr>
          <a:xfrm>
            <a:off x="762000" y="0"/>
            <a:ext cx="8382000" cy="2817900"/>
          </a:xfrm>
          <a:prstGeom prst="rect">
            <a:avLst/>
          </a:prstGeom>
          <a:solidFill>
            <a:schemeClr val="lt1"/>
          </a:solidFill>
          <a:ln>
            <a:noFill/>
          </a:ln>
        </p:spPr>
      </p:sp>
      <p:sp>
        <p:nvSpPr>
          <p:cNvPr id="87" name="Google Shape;87;p20"/>
          <p:cNvSpPr>
            <a:spLocks noGrp="1"/>
          </p:cNvSpPr>
          <p:nvPr>
            <p:ph type="pic" idx="4"/>
          </p:nvPr>
        </p:nvSpPr>
        <p:spPr>
          <a:xfrm>
            <a:off x="1216277" y="3139403"/>
            <a:ext cx="1132200" cy="1132200"/>
          </a:xfrm>
          <a:prstGeom prst="rect">
            <a:avLst/>
          </a:prstGeom>
          <a:solidFill>
            <a:schemeClr val="lt1"/>
          </a:solidFill>
          <a:ln>
            <a:noFill/>
          </a:ln>
        </p:spPr>
      </p:sp>
      <p:sp>
        <p:nvSpPr>
          <p:cNvPr id="88" name="Google Shape;88;p20"/>
          <p:cNvSpPr txBox="1">
            <a:spLocks noGrp="1"/>
          </p:cNvSpPr>
          <p:nvPr>
            <p:ph type="sldNum" idx="12"/>
          </p:nvPr>
        </p:nvSpPr>
        <p:spPr>
          <a:xfrm>
            <a:off x="217884" y="4635103"/>
            <a:ext cx="2057400" cy="273900"/>
          </a:xfrm>
          <a:prstGeom prst="rect">
            <a:avLst/>
          </a:prstGeom>
          <a:noFill/>
          <a:ln>
            <a:noFill/>
          </a:ln>
        </p:spPr>
        <p:txBody>
          <a:bodyPr spcFirstLastPara="1" wrap="square" lIns="68575" tIns="34275" rIns="68575" bIns="34275" anchor="ctr" anchorCtr="0">
            <a:noAutofit/>
          </a:bodyPr>
          <a:lstStyle>
            <a:lvl1pPr marL="0" marR="0" lvl="0"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1pPr>
            <a:lvl2pPr marL="0" marR="0" lvl="1"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2pPr>
            <a:lvl3pPr marL="0" marR="0" lvl="2"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3pPr>
            <a:lvl4pPr marL="0" marR="0" lvl="3"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4pPr>
            <a:lvl5pPr marL="0" marR="0" lvl="4"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5pPr>
            <a:lvl6pPr marL="0" marR="0" lvl="5"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6pPr>
            <a:lvl7pPr marL="0" marR="0" lvl="6"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7pPr>
            <a:lvl8pPr marL="0" marR="0" lvl="7"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8pPr>
            <a:lvl9pPr marL="0" marR="0" lvl="8" indent="0" algn="l" rtl="0">
              <a:lnSpc>
                <a:spcPct val="100000"/>
              </a:lnSpc>
              <a:spcBef>
                <a:spcPts val="0"/>
              </a:spcBef>
              <a:spcAft>
                <a:spcPts val="0"/>
              </a:spcAft>
              <a:buClr>
                <a:schemeClr val="lt1"/>
              </a:buClr>
              <a:buSzPts val="1100"/>
              <a:buFont typeface="Lato"/>
              <a:buNone/>
              <a:defRPr sz="1100" b="0" i="0" u="none">
                <a:solidFill>
                  <a:schemeClr val="lt1"/>
                </a:solidFill>
                <a:latin typeface="Lato"/>
                <a:ea typeface="Lato"/>
                <a:cs typeface="Lato"/>
                <a:sym typeface="Lato"/>
              </a:defRPr>
            </a:lvl9pPr>
          </a:lstStyle>
          <a:p>
            <a:pPr marL="0" lvl="0" indent="0" algn="l" rtl="0">
              <a:spcBef>
                <a:spcPts val="0"/>
              </a:spcBef>
              <a:spcAft>
                <a:spcPts val="0"/>
              </a:spcAft>
              <a:buNone/>
            </a:pPr>
            <a:fld id="{00000000-1234-1234-1234-123412341234}" type="slidenum">
              <a:rPr lang="es"/>
              <a:t>‹#›</a:t>
            </a:fld>
            <a:endParaRPr>
              <a:solidFill>
                <a:srgbClr val="898989"/>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8_Title Slide">
  <p:cSld name="18_Title Slide">
    <p:spTree>
      <p:nvGrpSpPr>
        <p:cNvPr id="1" name="Shape 89"/>
        <p:cNvGrpSpPr/>
        <p:nvPr/>
      </p:nvGrpSpPr>
      <p:grpSpPr>
        <a:xfrm>
          <a:off x="0" y="0"/>
          <a:ext cx="0" cy="0"/>
          <a:chOff x="0" y="0"/>
          <a:chExt cx="0" cy="0"/>
        </a:xfrm>
      </p:grpSpPr>
      <p:sp>
        <p:nvSpPr>
          <p:cNvPr id="90" name="Google Shape;90;p21"/>
          <p:cNvSpPr>
            <a:spLocks noGrp="1"/>
          </p:cNvSpPr>
          <p:nvPr>
            <p:ph type="pic" idx="2"/>
          </p:nvPr>
        </p:nvSpPr>
        <p:spPr>
          <a:xfrm>
            <a:off x="4062845" y="1"/>
            <a:ext cx="2470500" cy="5143500"/>
          </a:xfrm>
          <a:prstGeom prst="rect">
            <a:avLst/>
          </a:prstGeom>
          <a:noFill/>
          <a:ln>
            <a:noFill/>
          </a:ln>
        </p:spPr>
      </p:sp>
      <p:sp>
        <p:nvSpPr>
          <p:cNvPr id="91" name="Google Shape;91;p21"/>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9_Title Slide">
  <p:cSld name="19_Title Slide">
    <p:spTree>
      <p:nvGrpSpPr>
        <p:cNvPr id="1" name="Shape 92"/>
        <p:cNvGrpSpPr/>
        <p:nvPr/>
      </p:nvGrpSpPr>
      <p:grpSpPr>
        <a:xfrm>
          <a:off x="0" y="0"/>
          <a:ext cx="0" cy="0"/>
          <a:chOff x="0" y="0"/>
          <a:chExt cx="0" cy="0"/>
        </a:xfrm>
      </p:grpSpPr>
      <p:sp>
        <p:nvSpPr>
          <p:cNvPr id="93" name="Google Shape;93;p22"/>
          <p:cNvSpPr>
            <a:spLocks noGrp="1"/>
          </p:cNvSpPr>
          <p:nvPr>
            <p:ph type="pic" idx="2"/>
          </p:nvPr>
        </p:nvSpPr>
        <p:spPr>
          <a:xfrm>
            <a:off x="716501" y="849086"/>
            <a:ext cx="8427600" cy="1505100"/>
          </a:xfrm>
          <a:prstGeom prst="rect">
            <a:avLst/>
          </a:prstGeom>
          <a:solidFill>
            <a:schemeClr val="lt1"/>
          </a:solidFill>
          <a:ln>
            <a:noFill/>
          </a:ln>
        </p:spPr>
      </p:sp>
      <p:sp>
        <p:nvSpPr>
          <p:cNvPr id="94" name="Google Shape;94;p22"/>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0_Title Slide">
  <p:cSld name="20_Title Slide">
    <p:spTree>
      <p:nvGrpSpPr>
        <p:cNvPr id="1" name="Shape 95"/>
        <p:cNvGrpSpPr/>
        <p:nvPr/>
      </p:nvGrpSpPr>
      <p:grpSpPr>
        <a:xfrm>
          <a:off x="0" y="0"/>
          <a:ext cx="0" cy="0"/>
          <a:chOff x="0" y="0"/>
          <a:chExt cx="0" cy="0"/>
        </a:xfrm>
      </p:grpSpPr>
      <p:sp>
        <p:nvSpPr>
          <p:cNvPr id="96" name="Google Shape;96;p23"/>
          <p:cNvSpPr>
            <a:spLocks noGrp="1"/>
          </p:cNvSpPr>
          <p:nvPr>
            <p:ph type="pic" idx="2"/>
          </p:nvPr>
        </p:nvSpPr>
        <p:spPr>
          <a:xfrm>
            <a:off x="1" y="764469"/>
            <a:ext cx="1491300" cy="4379100"/>
          </a:xfrm>
          <a:prstGeom prst="rect">
            <a:avLst/>
          </a:prstGeom>
          <a:solidFill>
            <a:schemeClr val="lt1"/>
          </a:solidFill>
          <a:ln>
            <a:noFill/>
          </a:ln>
        </p:spPr>
      </p:sp>
      <p:sp>
        <p:nvSpPr>
          <p:cNvPr id="97" name="Google Shape;97;p23"/>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2_Title Slide">
  <p:cSld name="22_Title Slide">
    <p:spTree>
      <p:nvGrpSpPr>
        <p:cNvPr id="1" name="Shape 100"/>
        <p:cNvGrpSpPr/>
        <p:nvPr/>
      </p:nvGrpSpPr>
      <p:grpSpPr>
        <a:xfrm>
          <a:off x="0" y="0"/>
          <a:ext cx="0" cy="0"/>
          <a:chOff x="0" y="0"/>
          <a:chExt cx="0" cy="0"/>
        </a:xfrm>
      </p:grpSpPr>
      <p:sp>
        <p:nvSpPr>
          <p:cNvPr id="101" name="Google Shape;101;p25"/>
          <p:cNvSpPr>
            <a:spLocks noGrp="1"/>
          </p:cNvSpPr>
          <p:nvPr>
            <p:ph type="pic" idx="2"/>
          </p:nvPr>
        </p:nvSpPr>
        <p:spPr>
          <a:xfrm>
            <a:off x="2449284" y="2713262"/>
            <a:ext cx="2483100" cy="1953600"/>
          </a:xfrm>
          <a:prstGeom prst="rect">
            <a:avLst/>
          </a:prstGeom>
          <a:solidFill>
            <a:schemeClr val="lt1"/>
          </a:solidFill>
          <a:ln>
            <a:noFill/>
          </a:ln>
        </p:spPr>
      </p:sp>
      <p:sp>
        <p:nvSpPr>
          <p:cNvPr id="102" name="Google Shape;102;p25"/>
          <p:cNvSpPr>
            <a:spLocks noGrp="1"/>
          </p:cNvSpPr>
          <p:nvPr>
            <p:ph type="pic" idx="3"/>
          </p:nvPr>
        </p:nvSpPr>
        <p:spPr>
          <a:xfrm>
            <a:off x="2449284" y="609517"/>
            <a:ext cx="2483100" cy="1953600"/>
          </a:xfrm>
          <a:prstGeom prst="rect">
            <a:avLst/>
          </a:prstGeom>
          <a:solidFill>
            <a:schemeClr val="lt1"/>
          </a:solidFill>
          <a:ln>
            <a:noFill/>
          </a:ln>
        </p:spPr>
      </p:sp>
      <p:sp>
        <p:nvSpPr>
          <p:cNvPr id="103" name="Google Shape;103;p25"/>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9_Title Slide">
  <p:cSld name="29_Title Slide">
    <p:spTree>
      <p:nvGrpSpPr>
        <p:cNvPr id="1" name="Shape 104"/>
        <p:cNvGrpSpPr/>
        <p:nvPr/>
      </p:nvGrpSpPr>
      <p:grpSpPr>
        <a:xfrm>
          <a:off x="0" y="0"/>
          <a:ext cx="0" cy="0"/>
          <a:chOff x="0" y="0"/>
          <a:chExt cx="0" cy="0"/>
        </a:xfrm>
      </p:grpSpPr>
      <p:sp>
        <p:nvSpPr>
          <p:cNvPr id="105" name="Google Shape;105;p26"/>
          <p:cNvSpPr>
            <a:spLocks noGrp="1"/>
          </p:cNvSpPr>
          <p:nvPr>
            <p:ph type="pic" idx="2"/>
          </p:nvPr>
        </p:nvSpPr>
        <p:spPr>
          <a:xfrm>
            <a:off x="1048836" y="1326814"/>
            <a:ext cx="2493300" cy="2747100"/>
          </a:xfrm>
          <a:prstGeom prst="rect">
            <a:avLst/>
          </a:prstGeom>
          <a:solidFill>
            <a:schemeClr val="lt1"/>
          </a:solidFill>
          <a:ln>
            <a:noFill/>
          </a:ln>
        </p:spPr>
      </p:sp>
      <p:sp>
        <p:nvSpPr>
          <p:cNvPr id="106" name="Google Shape;106;p26"/>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0_Title Slide">
  <p:cSld name="30_Title Slide">
    <p:spTree>
      <p:nvGrpSpPr>
        <p:cNvPr id="1" name="Shape 107"/>
        <p:cNvGrpSpPr/>
        <p:nvPr/>
      </p:nvGrpSpPr>
      <p:grpSpPr>
        <a:xfrm>
          <a:off x="0" y="0"/>
          <a:ext cx="0" cy="0"/>
          <a:chOff x="0" y="0"/>
          <a:chExt cx="0" cy="0"/>
        </a:xfrm>
      </p:grpSpPr>
      <p:sp>
        <p:nvSpPr>
          <p:cNvPr id="108" name="Google Shape;108;p27"/>
          <p:cNvSpPr>
            <a:spLocks noGrp="1"/>
          </p:cNvSpPr>
          <p:nvPr>
            <p:ph type="pic" idx="2"/>
          </p:nvPr>
        </p:nvSpPr>
        <p:spPr>
          <a:xfrm>
            <a:off x="3277499" y="1383664"/>
            <a:ext cx="3910200" cy="2690100"/>
          </a:xfrm>
          <a:prstGeom prst="rect">
            <a:avLst/>
          </a:prstGeom>
          <a:solidFill>
            <a:schemeClr val="lt1"/>
          </a:solidFill>
          <a:ln>
            <a:noFill/>
          </a:ln>
        </p:spPr>
      </p:sp>
      <p:sp>
        <p:nvSpPr>
          <p:cNvPr id="109" name="Google Shape;109;p27"/>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1_Title Slide">
  <p:cSld name="31_Title Slide">
    <p:spTree>
      <p:nvGrpSpPr>
        <p:cNvPr id="1" name="Shape 110"/>
        <p:cNvGrpSpPr/>
        <p:nvPr/>
      </p:nvGrpSpPr>
      <p:grpSpPr>
        <a:xfrm>
          <a:off x="0" y="0"/>
          <a:ext cx="0" cy="0"/>
          <a:chOff x="0" y="0"/>
          <a:chExt cx="0" cy="0"/>
        </a:xfrm>
      </p:grpSpPr>
      <p:sp>
        <p:nvSpPr>
          <p:cNvPr id="111" name="Google Shape;111;p28"/>
          <p:cNvSpPr>
            <a:spLocks noGrp="1"/>
          </p:cNvSpPr>
          <p:nvPr>
            <p:ph type="pic" idx="2"/>
          </p:nvPr>
        </p:nvSpPr>
        <p:spPr>
          <a:xfrm>
            <a:off x="2602284" y="1345772"/>
            <a:ext cx="2671200" cy="2728200"/>
          </a:xfrm>
          <a:prstGeom prst="rect">
            <a:avLst/>
          </a:prstGeom>
          <a:solidFill>
            <a:schemeClr val="lt1"/>
          </a:solidFill>
          <a:ln>
            <a:noFill/>
          </a:ln>
        </p:spPr>
      </p:sp>
      <p:sp>
        <p:nvSpPr>
          <p:cNvPr id="112" name="Google Shape;112;p28"/>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2_Title Slide">
  <p:cSld name="32_Title Slide">
    <p:spTree>
      <p:nvGrpSpPr>
        <p:cNvPr id="1" name="Shape 113"/>
        <p:cNvGrpSpPr/>
        <p:nvPr/>
      </p:nvGrpSpPr>
      <p:grpSpPr>
        <a:xfrm>
          <a:off x="0" y="0"/>
          <a:ext cx="0" cy="0"/>
          <a:chOff x="0" y="0"/>
          <a:chExt cx="0" cy="0"/>
        </a:xfrm>
      </p:grpSpPr>
      <p:sp>
        <p:nvSpPr>
          <p:cNvPr id="114" name="Google Shape;114;p29"/>
          <p:cNvSpPr>
            <a:spLocks noGrp="1"/>
          </p:cNvSpPr>
          <p:nvPr>
            <p:ph type="pic" idx="2"/>
          </p:nvPr>
        </p:nvSpPr>
        <p:spPr>
          <a:xfrm>
            <a:off x="6037187" y="1383664"/>
            <a:ext cx="2319000" cy="2690100"/>
          </a:xfrm>
          <a:prstGeom prst="rect">
            <a:avLst/>
          </a:prstGeom>
          <a:solidFill>
            <a:schemeClr val="lt1"/>
          </a:solidFill>
          <a:ln>
            <a:noFill/>
          </a:ln>
          <a:effectLst>
            <a:outerShdw blurRad="342900" dist="38100" dir="2700000" algn="tl" rotWithShape="0">
              <a:srgbClr val="000000">
                <a:alpha val="40000"/>
              </a:srgbClr>
            </a:outerShdw>
          </a:effectLst>
        </p:spPr>
      </p:sp>
      <p:sp>
        <p:nvSpPr>
          <p:cNvPr id="115" name="Google Shape;115;p29"/>
          <p:cNvSpPr>
            <a:spLocks noGrp="1"/>
          </p:cNvSpPr>
          <p:nvPr>
            <p:ph type="pic" idx="3"/>
          </p:nvPr>
        </p:nvSpPr>
        <p:spPr>
          <a:xfrm>
            <a:off x="4226654" y="1807487"/>
            <a:ext cx="1236600" cy="1236600"/>
          </a:xfrm>
          <a:prstGeom prst="rect">
            <a:avLst/>
          </a:prstGeom>
          <a:solidFill>
            <a:schemeClr val="lt1"/>
          </a:solidFill>
          <a:ln>
            <a:noFill/>
          </a:ln>
        </p:spPr>
      </p:sp>
      <p:sp>
        <p:nvSpPr>
          <p:cNvPr id="116" name="Google Shape;116;p29"/>
          <p:cNvSpPr>
            <a:spLocks noGrp="1"/>
          </p:cNvSpPr>
          <p:nvPr>
            <p:ph type="pic" idx="4"/>
          </p:nvPr>
        </p:nvSpPr>
        <p:spPr>
          <a:xfrm>
            <a:off x="2560733" y="1807487"/>
            <a:ext cx="1236600" cy="1236600"/>
          </a:xfrm>
          <a:prstGeom prst="rect">
            <a:avLst/>
          </a:prstGeom>
          <a:solidFill>
            <a:schemeClr val="lt1"/>
          </a:solidFill>
          <a:ln>
            <a:noFill/>
          </a:ln>
        </p:spPr>
      </p:sp>
      <p:sp>
        <p:nvSpPr>
          <p:cNvPr id="117" name="Google Shape;117;p29"/>
          <p:cNvSpPr>
            <a:spLocks noGrp="1"/>
          </p:cNvSpPr>
          <p:nvPr>
            <p:ph type="pic" idx="5"/>
          </p:nvPr>
        </p:nvSpPr>
        <p:spPr>
          <a:xfrm>
            <a:off x="894813" y="1807487"/>
            <a:ext cx="1236600" cy="1236600"/>
          </a:xfrm>
          <a:prstGeom prst="rect">
            <a:avLst/>
          </a:prstGeom>
          <a:solidFill>
            <a:schemeClr val="lt1"/>
          </a:solidFill>
          <a:ln>
            <a:noFill/>
          </a:ln>
        </p:spPr>
      </p:sp>
      <p:sp>
        <p:nvSpPr>
          <p:cNvPr id="118" name="Google Shape;118;p29"/>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4_Title Slide">
  <p:cSld name="24_Title Slide">
    <p:spTree>
      <p:nvGrpSpPr>
        <p:cNvPr id="1" name="Shape 119"/>
        <p:cNvGrpSpPr/>
        <p:nvPr/>
      </p:nvGrpSpPr>
      <p:grpSpPr>
        <a:xfrm>
          <a:off x="0" y="0"/>
          <a:ext cx="0" cy="0"/>
          <a:chOff x="0" y="0"/>
          <a:chExt cx="0" cy="0"/>
        </a:xfrm>
      </p:grpSpPr>
      <p:sp>
        <p:nvSpPr>
          <p:cNvPr id="120" name="Google Shape;120;p30"/>
          <p:cNvSpPr>
            <a:spLocks noGrp="1"/>
          </p:cNvSpPr>
          <p:nvPr>
            <p:ph type="pic" idx="2"/>
          </p:nvPr>
        </p:nvSpPr>
        <p:spPr>
          <a:xfrm>
            <a:off x="1" y="0"/>
            <a:ext cx="3580800" cy="5143500"/>
          </a:xfrm>
          <a:prstGeom prst="rect">
            <a:avLst/>
          </a:prstGeom>
          <a:solidFill>
            <a:schemeClr val="lt1"/>
          </a:solidFill>
          <a:ln>
            <a:noFill/>
          </a:ln>
        </p:spPr>
      </p:sp>
      <p:sp>
        <p:nvSpPr>
          <p:cNvPr id="121" name="Google Shape;121;p30"/>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22"/>
        <p:cNvGrpSpPr/>
        <p:nvPr/>
      </p:nvGrpSpPr>
      <p:grpSpPr>
        <a:xfrm>
          <a:off x="0" y="0"/>
          <a:ext cx="0" cy="0"/>
          <a:chOff x="0" y="0"/>
          <a:chExt cx="0" cy="0"/>
        </a:xfrm>
      </p:grpSpPr>
      <p:sp>
        <p:nvSpPr>
          <p:cNvPr id="123" name="Google Shape;123;p31"/>
          <p:cNvSpPr>
            <a:spLocks noGrp="1"/>
          </p:cNvSpPr>
          <p:nvPr>
            <p:ph type="pic" idx="2"/>
          </p:nvPr>
        </p:nvSpPr>
        <p:spPr>
          <a:xfrm>
            <a:off x="2721427" y="-1"/>
            <a:ext cx="6422700" cy="5143500"/>
          </a:xfrm>
          <a:prstGeom prst="rect">
            <a:avLst/>
          </a:prstGeom>
          <a:solidFill>
            <a:schemeClr val="lt1"/>
          </a:solidFill>
          <a:ln>
            <a:noFill/>
          </a:ln>
        </p:spPr>
      </p:sp>
      <p:sp>
        <p:nvSpPr>
          <p:cNvPr id="124" name="Google Shape;124;p31"/>
          <p:cNvSpPr txBox="1">
            <a:spLocks noGrp="1"/>
          </p:cNvSpPr>
          <p:nvPr>
            <p:ph type="sldNum" idx="12"/>
          </p:nvPr>
        </p:nvSpPr>
        <p:spPr>
          <a:xfrm>
            <a:off x="317897" y="4635103"/>
            <a:ext cx="2057400" cy="273900"/>
          </a:xfrm>
          <a:prstGeom prst="rect">
            <a:avLst/>
          </a:prstGeom>
          <a:noFill/>
          <a:ln>
            <a:noFill/>
          </a:ln>
        </p:spPr>
        <p:txBody>
          <a:bodyPr spcFirstLastPara="1" wrap="square" lIns="68575" tIns="34275" rIns="68575" bIns="34275" anchor="ctr" anchorCtr="0">
            <a:noAutofit/>
          </a:bodyPr>
          <a:lstStyle>
            <a:lvl1pPr marL="0" marR="0" lvl="0"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l"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25"/>
        <p:cNvGrpSpPr/>
        <p:nvPr/>
      </p:nvGrpSpPr>
      <p:grpSpPr>
        <a:xfrm>
          <a:off x="0" y="0"/>
          <a:ext cx="0" cy="0"/>
          <a:chOff x="0" y="0"/>
          <a:chExt cx="0" cy="0"/>
        </a:xfrm>
      </p:grpSpPr>
      <p:sp>
        <p:nvSpPr>
          <p:cNvPr id="126" name="Google Shape;126;p32"/>
          <p:cNvSpPr>
            <a:spLocks noGrp="1"/>
          </p:cNvSpPr>
          <p:nvPr>
            <p:ph type="pic" idx="2"/>
          </p:nvPr>
        </p:nvSpPr>
        <p:spPr>
          <a:xfrm>
            <a:off x="5606144" y="1194483"/>
            <a:ext cx="3537900" cy="2841300"/>
          </a:xfrm>
          <a:prstGeom prst="rect">
            <a:avLst/>
          </a:prstGeom>
          <a:noFill/>
          <a:ln>
            <a:noFill/>
          </a:ln>
        </p:spPr>
      </p:sp>
      <p:sp>
        <p:nvSpPr>
          <p:cNvPr id="127" name="Google Shape;127;p32"/>
          <p:cNvSpPr>
            <a:spLocks noGrp="1"/>
          </p:cNvSpPr>
          <p:nvPr>
            <p:ph type="pic" idx="3"/>
          </p:nvPr>
        </p:nvSpPr>
        <p:spPr>
          <a:xfrm>
            <a:off x="1379141" y="1892968"/>
            <a:ext cx="1488600" cy="1488600"/>
          </a:xfrm>
          <a:prstGeom prst="rect">
            <a:avLst/>
          </a:prstGeom>
          <a:solidFill>
            <a:schemeClr val="lt1"/>
          </a:solidFill>
          <a:ln w="38100" cap="flat" cmpd="sng">
            <a:solidFill>
              <a:schemeClr val="lt1"/>
            </a:solidFill>
            <a:prstDash val="solid"/>
            <a:round/>
            <a:headEnd type="none" w="sm" len="sm"/>
            <a:tailEnd type="none" w="sm" len="sm"/>
          </a:ln>
        </p:spPr>
      </p:sp>
      <p:sp>
        <p:nvSpPr>
          <p:cNvPr id="128" name="Google Shape;128;p32"/>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29"/>
        <p:cNvGrpSpPr/>
        <p:nvPr/>
      </p:nvGrpSpPr>
      <p:grpSpPr>
        <a:xfrm>
          <a:off x="0" y="0"/>
          <a:ext cx="0" cy="0"/>
          <a:chOff x="0" y="0"/>
          <a:chExt cx="0" cy="0"/>
        </a:xfrm>
      </p:grpSpPr>
      <p:sp>
        <p:nvSpPr>
          <p:cNvPr id="130" name="Google Shape;130;p33"/>
          <p:cNvSpPr>
            <a:spLocks noGrp="1"/>
          </p:cNvSpPr>
          <p:nvPr>
            <p:ph type="pic" idx="2"/>
          </p:nvPr>
        </p:nvSpPr>
        <p:spPr>
          <a:xfrm>
            <a:off x="6838030" y="-1"/>
            <a:ext cx="2306100" cy="5143500"/>
          </a:xfrm>
          <a:prstGeom prst="rect">
            <a:avLst/>
          </a:prstGeom>
          <a:solidFill>
            <a:schemeClr val="lt1"/>
          </a:solidFill>
          <a:ln>
            <a:noFill/>
          </a:ln>
        </p:spPr>
      </p:sp>
      <p:sp>
        <p:nvSpPr>
          <p:cNvPr id="131" name="Google Shape;131;p33"/>
          <p:cNvSpPr txBox="1">
            <a:spLocks noGrp="1"/>
          </p:cNvSpPr>
          <p:nvPr>
            <p:ph type="sldNum" idx="12"/>
          </p:nvPr>
        </p:nvSpPr>
        <p:spPr>
          <a:xfrm>
            <a:off x="317897" y="4635103"/>
            <a:ext cx="2057400" cy="273900"/>
          </a:xfrm>
          <a:prstGeom prst="rect">
            <a:avLst/>
          </a:prstGeom>
          <a:noFill/>
          <a:ln>
            <a:noFill/>
          </a:ln>
        </p:spPr>
        <p:txBody>
          <a:bodyPr spcFirstLastPara="1" wrap="square" lIns="68575" tIns="34275" rIns="68575" bIns="34275" anchor="ctr" anchorCtr="0">
            <a:noAutofit/>
          </a:bodyPr>
          <a:lstStyle>
            <a:lvl1pPr marL="0" marR="0" lvl="0"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l"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32"/>
        <p:cNvGrpSpPr/>
        <p:nvPr/>
      </p:nvGrpSpPr>
      <p:grpSpPr>
        <a:xfrm>
          <a:off x="0" y="0"/>
          <a:ext cx="0" cy="0"/>
          <a:chOff x="0" y="0"/>
          <a:chExt cx="0" cy="0"/>
        </a:xfrm>
      </p:grpSpPr>
      <p:sp>
        <p:nvSpPr>
          <p:cNvPr id="133" name="Google Shape;133;p34"/>
          <p:cNvSpPr>
            <a:spLocks noGrp="1"/>
          </p:cNvSpPr>
          <p:nvPr>
            <p:ph type="pic" idx="2"/>
          </p:nvPr>
        </p:nvSpPr>
        <p:spPr>
          <a:xfrm>
            <a:off x="4177107" y="-1"/>
            <a:ext cx="4966800" cy="5143500"/>
          </a:xfrm>
          <a:prstGeom prst="rect">
            <a:avLst/>
          </a:prstGeom>
          <a:noFill/>
          <a:ln>
            <a:noFill/>
          </a:ln>
        </p:spPr>
      </p:sp>
      <p:sp>
        <p:nvSpPr>
          <p:cNvPr id="134" name="Google Shape;134;p34"/>
          <p:cNvSpPr txBox="1">
            <a:spLocks noGrp="1"/>
          </p:cNvSpPr>
          <p:nvPr>
            <p:ph type="sldNum" idx="12"/>
          </p:nvPr>
        </p:nvSpPr>
        <p:spPr>
          <a:xfrm>
            <a:off x="317897" y="4635103"/>
            <a:ext cx="2057400" cy="273900"/>
          </a:xfrm>
          <a:prstGeom prst="rect">
            <a:avLst/>
          </a:prstGeom>
          <a:noFill/>
          <a:ln>
            <a:noFill/>
          </a:ln>
        </p:spPr>
        <p:txBody>
          <a:bodyPr spcFirstLastPara="1" wrap="square" lIns="68575" tIns="34275" rIns="68575" bIns="34275" anchor="ctr" anchorCtr="0">
            <a:noAutofit/>
          </a:bodyPr>
          <a:lstStyle>
            <a:lvl1pPr marL="0" marR="0" lvl="0"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l"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l" rtl="0">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720275" y="1371694"/>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6837759" y="463510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1pPr>
            <a:lvl2pPr marL="0" marR="0" lvl="1"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2pPr>
            <a:lvl3pPr marL="0" marR="0" lvl="2"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3pPr>
            <a:lvl4pPr marL="0" marR="0" lvl="3"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4pPr>
            <a:lvl5pPr marL="0" marR="0" lvl="4"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5pPr>
            <a:lvl6pPr marL="0" marR="0" lvl="5"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6pPr>
            <a:lvl7pPr marL="0" marR="0" lvl="6"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7pPr>
            <a:lvl8pPr marL="0" marR="0" lvl="7"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8pPr>
            <a:lvl9pPr marL="0" marR="0" lvl="8" indent="0" algn="r" rtl="0">
              <a:lnSpc>
                <a:spcPct val="100000"/>
              </a:lnSpc>
              <a:spcBef>
                <a:spcPts val="0"/>
              </a:spcBef>
              <a:spcAft>
                <a:spcPts val="0"/>
              </a:spcAft>
              <a:buClr>
                <a:srgbClr val="898989"/>
              </a:buClr>
              <a:buSzPts val="1100"/>
              <a:buFont typeface="Lato"/>
              <a:buNone/>
              <a:defRPr sz="1100" b="0" i="0" u="none">
                <a:solidFill>
                  <a:srgbClr val="898989"/>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s"/>
              <a:t>‹#›</a:t>
            </a:fld>
            <a:endParaRPr>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jpg"/><Relationship Id="rId7"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jp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3.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9.jpg"/><Relationship Id="rId4" Type="http://schemas.openxmlformats.org/officeDocument/2006/relationships/image" Target="../media/image48.jp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png"/><Relationship Id="rId7"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7.jpg"/></Relationships>
</file>

<file path=ppt/slides/_rels/slide1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jpg"/><Relationship Id="rId7"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60.png"/><Relationship Id="rId10" Type="http://schemas.openxmlformats.org/officeDocument/2006/relationships/image" Target="../media/image64.jpg"/><Relationship Id="rId4" Type="http://schemas.openxmlformats.org/officeDocument/2006/relationships/image" Target="../media/image59.jpg"/><Relationship Id="rId9" Type="http://schemas.openxmlformats.org/officeDocument/2006/relationships/image" Target="../media/image6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66.png"/><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png"/><Relationship Id="rId7"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5.png"/><Relationship Id="rId9" Type="http://schemas.openxmlformats.org/officeDocument/2006/relationships/image" Target="../media/image71.jp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png"/><Relationship Id="rId7"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5.png"/><Relationship Id="rId10" Type="http://schemas.openxmlformats.org/officeDocument/2006/relationships/image" Target="../media/image38.png"/><Relationship Id="rId4" Type="http://schemas.openxmlformats.org/officeDocument/2006/relationships/image" Target="../media/image5.png"/><Relationship Id="rId9"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77.png"/><Relationship Id="rId5" Type="http://schemas.openxmlformats.org/officeDocument/2006/relationships/image" Target="../media/image5.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4.png"/><Relationship Id="rId7"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37.png"/><Relationship Id="rId10" Type="http://schemas.openxmlformats.org/officeDocument/2006/relationships/image" Target="../media/image83.png"/><Relationship Id="rId4" Type="http://schemas.openxmlformats.org/officeDocument/2006/relationships/image" Target="../media/image35.png"/><Relationship Id="rId9" Type="http://schemas.openxmlformats.org/officeDocument/2006/relationships/image" Target="../media/image82.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35"/>
          <p:cNvPicPr preferRelativeResize="0"/>
          <p:nvPr/>
        </p:nvPicPr>
        <p:blipFill rotWithShape="1">
          <a:blip r:embed="rId3">
            <a:alphaModFix/>
          </a:blip>
          <a:srcRect l="15082" t="30005" r="16765" b="24804"/>
          <a:stretch/>
        </p:blipFill>
        <p:spPr>
          <a:xfrm flipH="1">
            <a:off x="0" y="1066225"/>
            <a:ext cx="9144000" cy="4032038"/>
          </a:xfrm>
          <a:prstGeom prst="rect">
            <a:avLst/>
          </a:prstGeom>
          <a:noFill/>
          <a:ln>
            <a:noFill/>
          </a:ln>
        </p:spPr>
      </p:pic>
      <p:sp>
        <p:nvSpPr>
          <p:cNvPr id="140" name="Google Shape;140;p35"/>
          <p:cNvSpPr/>
          <p:nvPr/>
        </p:nvSpPr>
        <p:spPr>
          <a:xfrm>
            <a:off x="1750" y="1052750"/>
            <a:ext cx="9144000" cy="4059000"/>
          </a:xfrm>
          <a:prstGeom prst="rect">
            <a:avLst/>
          </a:prstGeom>
          <a:solidFill>
            <a:srgbClr val="183669">
              <a:alpha val="53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5"/>
          <p:cNvSpPr txBox="1"/>
          <p:nvPr/>
        </p:nvSpPr>
        <p:spPr>
          <a:xfrm>
            <a:off x="3792015" y="2919400"/>
            <a:ext cx="4686300" cy="7620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chemeClr val="lt1"/>
              </a:buClr>
              <a:buSzPts val="4500"/>
              <a:buFont typeface="Raleway"/>
              <a:buNone/>
            </a:pPr>
            <a:r>
              <a:rPr lang="es" sz="4500">
                <a:solidFill>
                  <a:schemeClr val="lt1"/>
                </a:solidFill>
                <a:latin typeface="Open Sans Light"/>
                <a:ea typeface="Open Sans Light"/>
                <a:cs typeface="Open Sans Light"/>
                <a:sym typeface="Open Sans Light"/>
              </a:rPr>
              <a:t>Resultados</a:t>
            </a:r>
            <a:endParaRPr sz="1100">
              <a:latin typeface="Open Sans Light"/>
              <a:ea typeface="Open Sans Light"/>
              <a:cs typeface="Open Sans Light"/>
              <a:sym typeface="Open Sans Light"/>
            </a:endParaRPr>
          </a:p>
        </p:txBody>
      </p:sp>
      <p:pic>
        <p:nvPicPr>
          <p:cNvPr id="142" name="Google Shape;142;p35"/>
          <p:cNvPicPr preferRelativeResize="0"/>
          <p:nvPr/>
        </p:nvPicPr>
        <p:blipFill rotWithShape="1">
          <a:blip r:embed="rId4">
            <a:alphaModFix/>
          </a:blip>
          <a:srcRect/>
          <a:stretch/>
        </p:blipFill>
        <p:spPr>
          <a:xfrm>
            <a:off x="7835337" y="2433796"/>
            <a:ext cx="452643" cy="452643"/>
          </a:xfrm>
          <a:prstGeom prst="rect">
            <a:avLst/>
          </a:prstGeom>
          <a:noFill/>
          <a:ln>
            <a:noFill/>
          </a:ln>
        </p:spPr>
      </p:pic>
      <p:sp>
        <p:nvSpPr>
          <p:cNvPr id="143" name="Google Shape;143;p35"/>
          <p:cNvSpPr txBox="1"/>
          <p:nvPr/>
        </p:nvSpPr>
        <p:spPr>
          <a:xfrm>
            <a:off x="3045027" y="3611800"/>
            <a:ext cx="5433300" cy="7620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chemeClr val="lt1"/>
              </a:buClr>
              <a:buSzPts val="4500"/>
              <a:buFont typeface="Raleway"/>
              <a:buNone/>
            </a:pPr>
            <a:r>
              <a:rPr lang="es" sz="4500">
                <a:solidFill>
                  <a:srgbClr val="F36D25"/>
                </a:solidFill>
                <a:latin typeface="Open Sans ExtraBold"/>
                <a:ea typeface="Open Sans ExtraBold"/>
                <a:cs typeface="Open Sans ExtraBold"/>
                <a:sym typeface="Open Sans ExtraBold"/>
              </a:rPr>
              <a:t>MUJERES EMPLEA</a:t>
            </a:r>
            <a:endParaRPr sz="1100">
              <a:solidFill>
                <a:srgbClr val="F36D25"/>
              </a:solidFill>
              <a:latin typeface="Open Sans ExtraBold"/>
              <a:ea typeface="Open Sans ExtraBold"/>
              <a:cs typeface="Open Sans ExtraBold"/>
              <a:sym typeface="Open Sans ExtraBold"/>
            </a:endParaRPr>
          </a:p>
        </p:txBody>
      </p:sp>
      <p:pic>
        <p:nvPicPr>
          <p:cNvPr id="144" name="Google Shape;144;p35"/>
          <p:cNvPicPr preferRelativeResize="0"/>
          <p:nvPr/>
        </p:nvPicPr>
        <p:blipFill>
          <a:blip r:embed="rId5">
            <a:alphaModFix/>
          </a:blip>
          <a:stretch>
            <a:fillRect/>
          </a:stretch>
        </p:blipFill>
        <p:spPr>
          <a:xfrm>
            <a:off x="3088138" y="146200"/>
            <a:ext cx="5347074" cy="670875"/>
          </a:xfrm>
          <a:prstGeom prst="rect">
            <a:avLst/>
          </a:prstGeom>
          <a:noFill/>
          <a:ln>
            <a:noFill/>
          </a:ln>
        </p:spPr>
      </p:pic>
      <p:pic>
        <p:nvPicPr>
          <p:cNvPr id="145" name="Google Shape;145;p35"/>
          <p:cNvPicPr preferRelativeResize="0"/>
          <p:nvPr/>
        </p:nvPicPr>
        <p:blipFill rotWithShape="1">
          <a:blip r:embed="rId6">
            <a:alphaModFix/>
          </a:blip>
          <a:srcRect l="6155" t="82033" r="75266"/>
          <a:stretch/>
        </p:blipFill>
        <p:spPr>
          <a:xfrm>
            <a:off x="190674" y="4205475"/>
            <a:ext cx="1716549" cy="941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6D25"/>
        </a:solidFill>
        <a:effectLst/>
      </p:bgPr>
    </p:bg>
    <p:spTree>
      <p:nvGrpSpPr>
        <p:cNvPr id="1" name="Shape 149"/>
        <p:cNvGrpSpPr/>
        <p:nvPr/>
      </p:nvGrpSpPr>
      <p:grpSpPr>
        <a:xfrm>
          <a:off x="0" y="0"/>
          <a:ext cx="0" cy="0"/>
          <a:chOff x="0" y="0"/>
          <a:chExt cx="0" cy="0"/>
        </a:xfrm>
      </p:grpSpPr>
      <p:sp>
        <p:nvSpPr>
          <p:cNvPr id="150" name="Google Shape;150;p36"/>
          <p:cNvSpPr txBox="1"/>
          <p:nvPr/>
        </p:nvSpPr>
        <p:spPr>
          <a:xfrm>
            <a:off x="1818084" y="971878"/>
            <a:ext cx="5507700" cy="700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s" sz="4100">
                <a:solidFill>
                  <a:schemeClr val="lt1"/>
                </a:solidFill>
                <a:latin typeface="Open Sans ExtraBold"/>
                <a:ea typeface="Open Sans ExtraBold"/>
                <a:cs typeface="Open Sans ExtraBold"/>
                <a:sym typeface="Open Sans ExtraBold"/>
              </a:rPr>
              <a:t>PROPÓSITO</a:t>
            </a:r>
            <a:endParaRPr sz="4100">
              <a:solidFill>
                <a:schemeClr val="lt1"/>
              </a:solidFill>
              <a:latin typeface="Open Sans ExtraBold"/>
              <a:ea typeface="Open Sans ExtraBold"/>
              <a:cs typeface="Open Sans ExtraBold"/>
              <a:sym typeface="Open Sans ExtraBold"/>
            </a:endParaRPr>
          </a:p>
        </p:txBody>
      </p:sp>
      <p:sp>
        <p:nvSpPr>
          <p:cNvPr id="151" name="Google Shape;151;p36"/>
          <p:cNvSpPr txBox="1"/>
          <p:nvPr/>
        </p:nvSpPr>
        <p:spPr>
          <a:xfrm>
            <a:off x="1278750" y="3855038"/>
            <a:ext cx="6586500" cy="238500"/>
          </a:xfrm>
          <a:prstGeom prst="rect">
            <a:avLst/>
          </a:prstGeom>
          <a:noFill/>
          <a:ln>
            <a:noFill/>
          </a:ln>
        </p:spPr>
        <p:txBody>
          <a:bodyPr spcFirstLastPara="1" wrap="square" lIns="68575" tIns="34275" rIns="68575" bIns="34275" anchor="t" anchorCtr="0">
            <a:spAutoFit/>
          </a:bodyPr>
          <a:lstStyle/>
          <a:p>
            <a:pPr marL="0" marR="0" lvl="0" indent="0" algn="ctr" rtl="0">
              <a:lnSpc>
                <a:spcPct val="150000"/>
              </a:lnSpc>
              <a:spcBef>
                <a:spcPts val="0"/>
              </a:spcBef>
              <a:spcAft>
                <a:spcPts val="0"/>
              </a:spcAft>
              <a:buClr>
                <a:srgbClr val="E4E4E4"/>
              </a:buClr>
              <a:buSzPts val="1100"/>
              <a:buFont typeface="Montserrat"/>
              <a:buNone/>
            </a:pPr>
            <a:r>
              <a:rPr lang="es" sz="1100">
                <a:solidFill>
                  <a:schemeClr val="lt1"/>
                </a:solidFill>
                <a:latin typeface="Open Sans"/>
                <a:ea typeface="Open Sans"/>
                <a:cs typeface="Open Sans"/>
                <a:sym typeface="Open Sans"/>
              </a:rPr>
              <a:t>Duración: 18 meses</a:t>
            </a:r>
            <a:endParaRPr sz="1100">
              <a:solidFill>
                <a:schemeClr val="lt1"/>
              </a:solidFill>
              <a:latin typeface="Open Sans"/>
              <a:ea typeface="Open Sans"/>
              <a:cs typeface="Open Sans"/>
              <a:sym typeface="Open Sans"/>
            </a:endParaRPr>
          </a:p>
        </p:txBody>
      </p:sp>
      <p:pic>
        <p:nvPicPr>
          <p:cNvPr id="152" name="Google Shape;152;p36"/>
          <p:cNvPicPr preferRelativeResize="0"/>
          <p:nvPr/>
        </p:nvPicPr>
        <p:blipFill rotWithShape="1">
          <a:blip r:embed="rId3">
            <a:alphaModFix/>
          </a:blip>
          <a:srcRect/>
          <a:stretch/>
        </p:blipFill>
        <p:spPr>
          <a:xfrm>
            <a:off x="4427928" y="1855122"/>
            <a:ext cx="288131" cy="50006"/>
          </a:xfrm>
          <a:prstGeom prst="rect">
            <a:avLst/>
          </a:prstGeom>
          <a:noFill/>
          <a:ln>
            <a:noFill/>
          </a:ln>
        </p:spPr>
      </p:pic>
      <p:pic>
        <p:nvPicPr>
          <p:cNvPr id="153" name="Google Shape;153;p36"/>
          <p:cNvPicPr preferRelativeResize="0"/>
          <p:nvPr/>
        </p:nvPicPr>
        <p:blipFill>
          <a:blip r:embed="rId4">
            <a:alphaModFix/>
          </a:blip>
          <a:stretch>
            <a:fillRect/>
          </a:stretch>
        </p:blipFill>
        <p:spPr>
          <a:xfrm>
            <a:off x="3453300" y="3855038"/>
            <a:ext cx="316575" cy="316575"/>
          </a:xfrm>
          <a:prstGeom prst="rect">
            <a:avLst/>
          </a:prstGeom>
          <a:noFill/>
          <a:ln>
            <a:noFill/>
          </a:ln>
        </p:spPr>
      </p:pic>
      <p:sp>
        <p:nvSpPr>
          <p:cNvPr id="154" name="Google Shape;154;p36"/>
          <p:cNvSpPr txBox="1"/>
          <p:nvPr/>
        </p:nvSpPr>
        <p:spPr>
          <a:xfrm>
            <a:off x="1038925" y="1929150"/>
            <a:ext cx="7012200" cy="985200"/>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r>
              <a:rPr lang="es" sz="1300">
                <a:solidFill>
                  <a:schemeClr val="lt1"/>
                </a:solidFill>
                <a:latin typeface="Open Sans"/>
                <a:ea typeface="Open Sans"/>
                <a:cs typeface="Open Sans"/>
                <a:sym typeface="Open Sans"/>
              </a:rPr>
              <a:t>Entregar una respuesta a los desafíos socio económicos provocados por la COVID19 en Chile, especialmente brindar a las mujeres herramientas para promover su plena participación en la economía en condiciones de trabajo decente.</a:t>
            </a:r>
            <a:endParaRPr>
              <a:solidFill>
                <a:schemeClr val="lt1"/>
              </a:solidFill>
            </a:endParaRPr>
          </a:p>
        </p:txBody>
      </p:sp>
      <p:pic>
        <p:nvPicPr>
          <p:cNvPr id="155" name="Google Shape;155;p36"/>
          <p:cNvPicPr preferRelativeResize="0"/>
          <p:nvPr/>
        </p:nvPicPr>
        <p:blipFill>
          <a:blip r:embed="rId5">
            <a:alphaModFix/>
          </a:blip>
          <a:stretch>
            <a:fillRect/>
          </a:stretch>
        </p:blipFill>
        <p:spPr>
          <a:xfrm>
            <a:off x="5623975" y="4701843"/>
            <a:ext cx="3520026" cy="44165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pic>
        <p:nvPicPr>
          <p:cNvPr id="160" name="Google Shape;160;p37"/>
          <p:cNvPicPr preferRelativeResize="0"/>
          <p:nvPr/>
        </p:nvPicPr>
        <p:blipFill>
          <a:blip r:embed="rId3">
            <a:alphaModFix/>
          </a:blip>
          <a:stretch>
            <a:fillRect/>
          </a:stretch>
        </p:blipFill>
        <p:spPr>
          <a:xfrm>
            <a:off x="2163813" y="455050"/>
            <a:ext cx="5328325" cy="1205175"/>
          </a:xfrm>
          <a:prstGeom prst="rect">
            <a:avLst/>
          </a:prstGeom>
          <a:noFill/>
          <a:ln>
            <a:noFill/>
          </a:ln>
        </p:spPr>
      </p:pic>
      <p:pic>
        <p:nvPicPr>
          <p:cNvPr id="161" name="Google Shape;161;p37" descr="Logotipo&#10;&#10;Descripción generada automáticamente"/>
          <p:cNvPicPr preferRelativeResize="0"/>
          <p:nvPr/>
        </p:nvPicPr>
        <p:blipFill rotWithShape="1">
          <a:blip r:embed="rId4">
            <a:alphaModFix/>
          </a:blip>
          <a:srcRect/>
          <a:stretch/>
        </p:blipFill>
        <p:spPr>
          <a:xfrm>
            <a:off x="3495989" y="3476363"/>
            <a:ext cx="910600" cy="270097"/>
          </a:xfrm>
          <a:prstGeom prst="rect">
            <a:avLst/>
          </a:prstGeom>
          <a:noFill/>
          <a:ln>
            <a:noFill/>
          </a:ln>
        </p:spPr>
      </p:pic>
      <p:pic>
        <p:nvPicPr>
          <p:cNvPr id="162" name="Google Shape;162;p37" descr="Logotipo, nombre de la empresa&#10;&#10;Descripción generada automáticamente"/>
          <p:cNvPicPr preferRelativeResize="0"/>
          <p:nvPr/>
        </p:nvPicPr>
        <p:blipFill rotWithShape="1">
          <a:blip r:embed="rId5">
            <a:alphaModFix/>
          </a:blip>
          <a:srcRect/>
          <a:stretch/>
        </p:blipFill>
        <p:spPr>
          <a:xfrm>
            <a:off x="4832463" y="3342487"/>
            <a:ext cx="870801" cy="412501"/>
          </a:xfrm>
          <a:prstGeom prst="rect">
            <a:avLst/>
          </a:prstGeom>
          <a:noFill/>
          <a:ln>
            <a:noFill/>
          </a:ln>
        </p:spPr>
      </p:pic>
      <p:pic>
        <p:nvPicPr>
          <p:cNvPr id="163" name="Google Shape;163;p37"/>
          <p:cNvPicPr preferRelativeResize="0"/>
          <p:nvPr/>
        </p:nvPicPr>
        <p:blipFill>
          <a:blip r:embed="rId6">
            <a:alphaModFix/>
          </a:blip>
          <a:stretch>
            <a:fillRect/>
          </a:stretch>
        </p:blipFill>
        <p:spPr>
          <a:xfrm>
            <a:off x="2388385" y="3474497"/>
            <a:ext cx="910606" cy="273850"/>
          </a:xfrm>
          <a:prstGeom prst="rect">
            <a:avLst/>
          </a:prstGeom>
          <a:noFill/>
          <a:ln>
            <a:noFill/>
          </a:ln>
        </p:spPr>
      </p:pic>
      <p:sp>
        <p:nvSpPr>
          <p:cNvPr id="164" name="Google Shape;164;p37"/>
          <p:cNvSpPr txBox="1"/>
          <p:nvPr/>
        </p:nvSpPr>
        <p:spPr>
          <a:xfrm>
            <a:off x="523225" y="749838"/>
            <a:ext cx="1580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183668"/>
                </a:solidFill>
                <a:latin typeface="Open Sans"/>
                <a:ea typeface="Open Sans"/>
                <a:cs typeface="Open Sans"/>
                <a:sym typeface="Open Sans"/>
              </a:rPr>
              <a:t>Implementado por:</a:t>
            </a:r>
            <a:endParaRPr sz="700"/>
          </a:p>
        </p:txBody>
      </p:sp>
      <p:sp>
        <p:nvSpPr>
          <p:cNvPr id="165" name="Google Shape;165;p37"/>
          <p:cNvSpPr txBox="1"/>
          <p:nvPr/>
        </p:nvSpPr>
        <p:spPr>
          <a:xfrm>
            <a:off x="523225" y="1913450"/>
            <a:ext cx="1580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183668"/>
                </a:solidFill>
                <a:latin typeface="Open Sans"/>
                <a:ea typeface="Open Sans"/>
                <a:cs typeface="Open Sans"/>
                <a:sym typeface="Open Sans"/>
              </a:rPr>
              <a:t>Organizaciones </a:t>
            </a:r>
            <a:endParaRPr b="1">
              <a:solidFill>
                <a:srgbClr val="183668"/>
              </a:solidFill>
              <a:latin typeface="Open Sans"/>
              <a:ea typeface="Open Sans"/>
              <a:cs typeface="Open Sans"/>
              <a:sym typeface="Open Sans"/>
            </a:endParaRPr>
          </a:p>
          <a:p>
            <a:pPr marL="0" lvl="0" indent="0" algn="l" rtl="0">
              <a:spcBef>
                <a:spcPts val="0"/>
              </a:spcBef>
              <a:spcAft>
                <a:spcPts val="0"/>
              </a:spcAft>
              <a:buNone/>
            </a:pPr>
            <a:r>
              <a:rPr lang="es" b="1">
                <a:solidFill>
                  <a:srgbClr val="183668"/>
                </a:solidFill>
                <a:latin typeface="Open Sans"/>
                <a:ea typeface="Open Sans"/>
                <a:cs typeface="Open Sans"/>
                <a:sym typeface="Open Sans"/>
              </a:rPr>
              <a:t>socias:</a:t>
            </a:r>
            <a:endParaRPr sz="700"/>
          </a:p>
        </p:txBody>
      </p:sp>
      <p:pic>
        <p:nvPicPr>
          <p:cNvPr id="166" name="Google Shape;166;p37" descr="Ministerio del Trabajo y Previsión Social (Chile) - Wikipedia, la  enciclopedia libre"/>
          <p:cNvPicPr preferRelativeResize="0"/>
          <p:nvPr/>
        </p:nvPicPr>
        <p:blipFill>
          <a:blip r:embed="rId7">
            <a:alphaModFix/>
          </a:blip>
          <a:stretch>
            <a:fillRect/>
          </a:stretch>
        </p:blipFill>
        <p:spPr>
          <a:xfrm>
            <a:off x="2388364" y="1732838"/>
            <a:ext cx="796410" cy="720375"/>
          </a:xfrm>
          <a:prstGeom prst="rect">
            <a:avLst/>
          </a:prstGeom>
          <a:noFill/>
          <a:ln>
            <a:noFill/>
          </a:ln>
        </p:spPr>
      </p:pic>
      <p:pic>
        <p:nvPicPr>
          <p:cNvPr id="167" name="Google Shape;167;p37" descr="Archivo:Logo Ministerio de Desarrollo Social de Chile.jpg - Wikipedia, la  enciclopedia libre"/>
          <p:cNvPicPr preferRelativeResize="0"/>
          <p:nvPr/>
        </p:nvPicPr>
        <p:blipFill>
          <a:blip r:embed="rId8">
            <a:alphaModFix/>
          </a:blip>
          <a:stretch>
            <a:fillRect/>
          </a:stretch>
        </p:blipFill>
        <p:spPr>
          <a:xfrm>
            <a:off x="4255463" y="1732849"/>
            <a:ext cx="796399" cy="720361"/>
          </a:xfrm>
          <a:prstGeom prst="rect">
            <a:avLst/>
          </a:prstGeom>
          <a:noFill/>
          <a:ln>
            <a:noFill/>
          </a:ln>
        </p:spPr>
      </p:pic>
      <p:pic>
        <p:nvPicPr>
          <p:cNvPr id="168" name="Google Shape;168;p37"/>
          <p:cNvPicPr preferRelativeResize="0"/>
          <p:nvPr/>
        </p:nvPicPr>
        <p:blipFill>
          <a:blip r:embed="rId9">
            <a:alphaModFix/>
          </a:blip>
          <a:stretch>
            <a:fillRect/>
          </a:stretch>
        </p:blipFill>
        <p:spPr>
          <a:xfrm>
            <a:off x="3321909" y="1731052"/>
            <a:ext cx="796400" cy="722161"/>
          </a:xfrm>
          <a:prstGeom prst="rect">
            <a:avLst/>
          </a:prstGeom>
          <a:noFill/>
          <a:ln>
            <a:noFill/>
          </a:ln>
        </p:spPr>
      </p:pic>
      <p:sp>
        <p:nvSpPr>
          <p:cNvPr id="169" name="Google Shape;169;p37"/>
          <p:cNvSpPr txBox="1"/>
          <p:nvPr/>
        </p:nvSpPr>
        <p:spPr>
          <a:xfrm>
            <a:off x="523225" y="3009325"/>
            <a:ext cx="1660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183668"/>
                </a:solidFill>
                <a:latin typeface="Open Sans"/>
                <a:ea typeface="Open Sans"/>
                <a:cs typeface="Open Sans"/>
                <a:sym typeface="Open Sans"/>
              </a:rPr>
              <a:t>Organizaciones</a:t>
            </a:r>
            <a:endParaRPr b="1">
              <a:solidFill>
                <a:srgbClr val="183668"/>
              </a:solidFill>
              <a:latin typeface="Open Sans"/>
              <a:ea typeface="Open Sans"/>
              <a:cs typeface="Open Sans"/>
              <a:sym typeface="Open Sans"/>
            </a:endParaRPr>
          </a:p>
          <a:p>
            <a:pPr marL="0" lvl="0" indent="0" algn="l" rtl="0">
              <a:spcBef>
                <a:spcPts val="0"/>
              </a:spcBef>
              <a:spcAft>
                <a:spcPts val="0"/>
              </a:spcAft>
              <a:buNone/>
            </a:pPr>
            <a:r>
              <a:rPr lang="es" b="1">
                <a:solidFill>
                  <a:srgbClr val="183668"/>
                </a:solidFill>
                <a:latin typeface="Open Sans"/>
                <a:ea typeface="Open Sans"/>
                <a:cs typeface="Open Sans"/>
                <a:sym typeface="Open Sans"/>
              </a:rPr>
              <a:t>colaboradoras:</a:t>
            </a:r>
            <a:endParaRPr sz="700"/>
          </a:p>
        </p:txBody>
      </p:sp>
      <p:pic>
        <p:nvPicPr>
          <p:cNvPr id="170" name="Google Shape;170;p37" descr="CPC - Confederación de la Producción y del Comercio - CPC emite declaración  pública con llamado a la unidad y compromiso empresarial frente a la crisis  del coronavirus"/>
          <p:cNvPicPr preferRelativeResize="0"/>
          <p:nvPr/>
        </p:nvPicPr>
        <p:blipFill rotWithShape="1">
          <a:blip r:embed="rId10">
            <a:alphaModFix/>
          </a:blip>
          <a:srcRect l="30296" t="21493" r="32180" b="18618"/>
          <a:stretch/>
        </p:blipFill>
        <p:spPr>
          <a:xfrm>
            <a:off x="3604988" y="2803175"/>
            <a:ext cx="870799" cy="571225"/>
          </a:xfrm>
          <a:prstGeom prst="rect">
            <a:avLst/>
          </a:prstGeom>
          <a:noFill/>
          <a:ln>
            <a:noFill/>
          </a:ln>
        </p:spPr>
      </p:pic>
      <p:pic>
        <p:nvPicPr>
          <p:cNvPr id="171" name="Google Shape;171;p37"/>
          <p:cNvPicPr preferRelativeResize="0"/>
          <p:nvPr/>
        </p:nvPicPr>
        <p:blipFill>
          <a:blip r:embed="rId11">
            <a:alphaModFix/>
          </a:blip>
          <a:stretch>
            <a:fillRect/>
          </a:stretch>
        </p:blipFill>
        <p:spPr>
          <a:xfrm>
            <a:off x="2388363" y="2871938"/>
            <a:ext cx="1027850" cy="433727"/>
          </a:xfrm>
          <a:prstGeom prst="rect">
            <a:avLst/>
          </a:prstGeom>
          <a:noFill/>
          <a:ln>
            <a:noFill/>
          </a:ln>
        </p:spPr>
      </p:pic>
      <p:pic>
        <p:nvPicPr>
          <p:cNvPr id="172" name="Google Shape;172;p37"/>
          <p:cNvPicPr preferRelativeResize="0"/>
          <p:nvPr/>
        </p:nvPicPr>
        <p:blipFill>
          <a:blip r:embed="rId12">
            <a:alphaModFix/>
          </a:blip>
          <a:stretch>
            <a:fillRect/>
          </a:stretch>
        </p:blipFill>
        <p:spPr>
          <a:xfrm>
            <a:off x="4769438" y="2732013"/>
            <a:ext cx="589350" cy="642400"/>
          </a:xfrm>
          <a:prstGeom prst="rect">
            <a:avLst/>
          </a:prstGeom>
          <a:noFill/>
          <a:ln>
            <a:noFill/>
          </a:ln>
        </p:spPr>
      </p:pic>
      <p:sp>
        <p:nvSpPr>
          <p:cNvPr id="173" name="Google Shape;173;p37"/>
          <p:cNvSpPr txBox="1"/>
          <p:nvPr/>
        </p:nvSpPr>
        <p:spPr>
          <a:xfrm>
            <a:off x="509688" y="4216175"/>
            <a:ext cx="7061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183668"/>
                </a:solidFill>
                <a:latin typeface="Open Sans"/>
                <a:ea typeface="Open Sans"/>
                <a:cs typeface="Open Sans"/>
                <a:sym typeface="Open Sans"/>
              </a:rPr>
              <a:t> Patrocinio : Fondo Fiduciario de Socios Múltiples de las Naciones Unidas en respuesta a la COVID 19 -  UN COVID19 MPTF</a:t>
            </a:r>
            <a:endParaRPr sz="700"/>
          </a:p>
        </p:txBody>
      </p:sp>
      <p:pic>
        <p:nvPicPr>
          <p:cNvPr id="174" name="Google Shape;174;p37"/>
          <p:cNvPicPr preferRelativeResize="0"/>
          <p:nvPr/>
        </p:nvPicPr>
        <p:blipFill>
          <a:blip r:embed="rId13">
            <a:alphaModFix/>
          </a:blip>
          <a:stretch>
            <a:fillRect/>
          </a:stretch>
        </p:blipFill>
        <p:spPr>
          <a:xfrm>
            <a:off x="6431713" y="1849925"/>
            <a:ext cx="1027850" cy="414471"/>
          </a:xfrm>
          <a:prstGeom prst="rect">
            <a:avLst/>
          </a:prstGeom>
          <a:noFill/>
          <a:ln>
            <a:noFill/>
          </a:ln>
        </p:spPr>
      </p:pic>
      <p:pic>
        <p:nvPicPr>
          <p:cNvPr id="175" name="Google Shape;175;p37"/>
          <p:cNvPicPr preferRelativeResize="0"/>
          <p:nvPr/>
        </p:nvPicPr>
        <p:blipFill>
          <a:blip r:embed="rId14">
            <a:alphaModFix/>
          </a:blip>
          <a:stretch>
            <a:fillRect/>
          </a:stretch>
        </p:blipFill>
        <p:spPr>
          <a:xfrm>
            <a:off x="7644368" y="1696070"/>
            <a:ext cx="660912" cy="722174"/>
          </a:xfrm>
          <a:prstGeom prst="rect">
            <a:avLst/>
          </a:prstGeom>
          <a:noFill/>
          <a:ln>
            <a:noFill/>
          </a:ln>
        </p:spPr>
      </p:pic>
      <p:pic>
        <p:nvPicPr>
          <p:cNvPr id="176" name="Google Shape;176;p37"/>
          <p:cNvPicPr preferRelativeResize="0"/>
          <p:nvPr/>
        </p:nvPicPr>
        <p:blipFill>
          <a:blip r:embed="rId15">
            <a:alphaModFix/>
          </a:blip>
          <a:stretch>
            <a:fillRect/>
          </a:stretch>
        </p:blipFill>
        <p:spPr>
          <a:xfrm>
            <a:off x="5135463" y="1661026"/>
            <a:ext cx="1212650" cy="86221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8"/>
          <p:cNvSpPr/>
          <p:nvPr/>
        </p:nvSpPr>
        <p:spPr>
          <a:xfrm>
            <a:off x="748450" y="1672913"/>
            <a:ext cx="1415400" cy="348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82" name="Google Shape;182;p38"/>
          <p:cNvSpPr/>
          <p:nvPr/>
        </p:nvSpPr>
        <p:spPr>
          <a:xfrm rot="10800000">
            <a:off x="4496181" y="2483882"/>
            <a:ext cx="114974" cy="174783"/>
          </a:xfrm>
          <a:custGeom>
            <a:avLst/>
            <a:gdLst/>
            <a:ahLst/>
            <a:cxnLst/>
            <a:rect l="l" t="t" r="r" b="b"/>
            <a:pathLst>
              <a:path w="676320" h="1028135" extrusionOk="0">
                <a:moveTo>
                  <a:pt x="514068" y="0"/>
                </a:moveTo>
                <a:lnTo>
                  <a:pt x="0" y="514067"/>
                </a:lnTo>
                <a:lnTo>
                  <a:pt x="514068" y="1028136"/>
                </a:lnTo>
                <a:lnTo>
                  <a:pt x="676321" y="865883"/>
                </a:lnTo>
                <a:lnTo>
                  <a:pt x="324505" y="514067"/>
                </a:lnTo>
                <a:lnTo>
                  <a:pt x="676321" y="162252"/>
                </a:lnTo>
                <a:lnTo>
                  <a:pt x="514068" y="0"/>
                </a:lnTo>
                <a:close/>
              </a:path>
            </a:pathLst>
          </a:custGeom>
          <a:solidFill>
            <a:srgbClr val="183668"/>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
        <p:nvSpPr>
          <p:cNvPr id="183" name="Google Shape;183;p38"/>
          <p:cNvSpPr txBox="1"/>
          <p:nvPr/>
        </p:nvSpPr>
        <p:spPr>
          <a:xfrm>
            <a:off x="5596350" y="1906125"/>
            <a:ext cx="2632500" cy="1331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4E09B6"/>
              </a:buClr>
              <a:buSzPts val="4100"/>
              <a:buFont typeface="Raleway"/>
              <a:buNone/>
            </a:pPr>
            <a:r>
              <a:rPr lang="es" sz="4100">
                <a:solidFill>
                  <a:schemeClr val="lt1"/>
                </a:solidFill>
                <a:latin typeface="Open Sans ExtraBold"/>
                <a:ea typeface="Open Sans ExtraBold"/>
                <a:cs typeface="Open Sans ExtraBold"/>
                <a:sym typeface="Open Sans ExtraBold"/>
              </a:rPr>
              <a:t>Público</a:t>
            </a:r>
            <a:endParaRPr sz="4100">
              <a:solidFill>
                <a:schemeClr val="lt1"/>
              </a:solidFill>
              <a:latin typeface="Open Sans ExtraBold"/>
              <a:ea typeface="Open Sans ExtraBold"/>
              <a:cs typeface="Open Sans ExtraBold"/>
              <a:sym typeface="Open Sans ExtraBold"/>
            </a:endParaRPr>
          </a:p>
          <a:p>
            <a:pPr marL="0" lvl="0" indent="0" algn="l" rtl="0">
              <a:spcBef>
                <a:spcPts val="0"/>
              </a:spcBef>
              <a:spcAft>
                <a:spcPts val="0"/>
              </a:spcAft>
              <a:buClr>
                <a:srgbClr val="4E09B6"/>
              </a:buClr>
              <a:buSzPts val="4100"/>
              <a:buFont typeface="Raleway"/>
              <a:buNone/>
            </a:pPr>
            <a:r>
              <a:rPr lang="es" sz="4100">
                <a:solidFill>
                  <a:schemeClr val="lt1"/>
                </a:solidFill>
                <a:latin typeface="Open Sans ExtraBold"/>
                <a:ea typeface="Open Sans ExtraBold"/>
                <a:cs typeface="Open Sans ExtraBold"/>
                <a:sym typeface="Open Sans ExtraBold"/>
              </a:rPr>
              <a:t>Objetivo</a:t>
            </a:r>
            <a:endParaRPr sz="4100">
              <a:solidFill>
                <a:schemeClr val="lt1"/>
              </a:solidFill>
              <a:latin typeface="Work Sans SemiBold"/>
              <a:ea typeface="Work Sans SemiBold"/>
              <a:cs typeface="Work Sans SemiBold"/>
              <a:sym typeface="Work Sans SemiBold"/>
            </a:endParaRPr>
          </a:p>
        </p:txBody>
      </p:sp>
      <p:pic>
        <p:nvPicPr>
          <p:cNvPr id="184" name="Google Shape;184;p38"/>
          <p:cNvPicPr preferRelativeResize="0"/>
          <p:nvPr/>
        </p:nvPicPr>
        <p:blipFill rotWithShape="1">
          <a:blip r:embed="rId3">
            <a:alphaModFix/>
          </a:blip>
          <a:srcRect l="6155" t="82033" r="75266"/>
          <a:stretch/>
        </p:blipFill>
        <p:spPr>
          <a:xfrm>
            <a:off x="7427449" y="4202200"/>
            <a:ext cx="1716549" cy="941300"/>
          </a:xfrm>
          <a:prstGeom prst="rect">
            <a:avLst/>
          </a:prstGeom>
          <a:noFill/>
          <a:ln>
            <a:noFill/>
          </a:ln>
        </p:spPr>
      </p:pic>
      <p:pic>
        <p:nvPicPr>
          <p:cNvPr id="185" name="Google Shape;185;p38"/>
          <p:cNvPicPr preferRelativeResize="0"/>
          <p:nvPr/>
        </p:nvPicPr>
        <p:blipFill rotWithShape="1">
          <a:blip r:embed="rId4">
            <a:alphaModFix/>
          </a:blip>
          <a:srcRect/>
          <a:stretch/>
        </p:blipFill>
        <p:spPr>
          <a:xfrm>
            <a:off x="5748753" y="3363621"/>
            <a:ext cx="288131" cy="50309"/>
          </a:xfrm>
          <a:prstGeom prst="rect">
            <a:avLst/>
          </a:prstGeom>
          <a:noFill/>
          <a:ln>
            <a:noFill/>
          </a:ln>
        </p:spPr>
      </p:pic>
      <p:pic>
        <p:nvPicPr>
          <p:cNvPr id="186" name="Google Shape;186;p38"/>
          <p:cNvPicPr preferRelativeResize="0"/>
          <p:nvPr/>
        </p:nvPicPr>
        <p:blipFill>
          <a:blip r:embed="rId5">
            <a:alphaModFix/>
          </a:blip>
          <a:stretch>
            <a:fillRect/>
          </a:stretch>
        </p:blipFill>
        <p:spPr>
          <a:xfrm>
            <a:off x="-2" y="4705200"/>
            <a:ext cx="3493271" cy="438300"/>
          </a:xfrm>
          <a:prstGeom prst="rect">
            <a:avLst/>
          </a:prstGeom>
          <a:noFill/>
          <a:ln>
            <a:noFill/>
          </a:ln>
        </p:spPr>
      </p:pic>
      <p:sp>
        <p:nvSpPr>
          <p:cNvPr id="187" name="Google Shape;187;p38"/>
          <p:cNvSpPr txBox="1"/>
          <p:nvPr/>
        </p:nvSpPr>
        <p:spPr>
          <a:xfrm>
            <a:off x="210326" y="232150"/>
            <a:ext cx="4039500" cy="654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4E09B6"/>
              </a:buClr>
              <a:buSzPts val="4100"/>
              <a:buFont typeface="Raleway"/>
              <a:buNone/>
            </a:pPr>
            <a:r>
              <a:rPr lang="es" sz="1900">
                <a:solidFill>
                  <a:srgbClr val="183668"/>
                </a:solidFill>
                <a:latin typeface="Open Sans ExtraBold"/>
                <a:ea typeface="Open Sans ExtraBold"/>
                <a:cs typeface="Open Sans ExtraBold"/>
                <a:sym typeface="Open Sans ExtraBold"/>
              </a:rPr>
              <a:t>Caracterización de las mujeres participantes</a:t>
            </a:r>
            <a:endParaRPr sz="1900">
              <a:solidFill>
                <a:srgbClr val="183668"/>
              </a:solidFill>
              <a:latin typeface="Work Sans SemiBold"/>
              <a:ea typeface="Work Sans SemiBold"/>
              <a:cs typeface="Work Sans SemiBold"/>
              <a:sym typeface="Work Sans SemiBold"/>
            </a:endParaRPr>
          </a:p>
        </p:txBody>
      </p:sp>
      <p:sp>
        <p:nvSpPr>
          <p:cNvPr id="188" name="Google Shape;188;p38"/>
          <p:cNvSpPr txBox="1"/>
          <p:nvPr/>
        </p:nvSpPr>
        <p:spPr>
          <a:xfrm>
            <a:off x="-154275" y="1272625"/>
            <a:ext cx="808800" cy="377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4E09B6"/>
              </a:buClr>
              <a:buSzPts val="4100"/>
              <a:buFont typeface="Raleway"/>
              <a:buNone/>
            </a:pPr>
            <a:r>
              <a:rPr lang="es" sz="1000" i="1">
                <a:solidFill>
                  <a:srgbClr val="183668"/>
                </a:solidFill>
                <a:latin typeface="Open Sans"/>
                <a:ea typeface="Open Sans"/>
                <a:cs typeface="Open Sans"/>
                <a:sym typeface="Open Sans"/>
              </a:rPr>
              <a:t>Jefa de Hogar</a:t>
            </a:r>
            <a:endParaRPr sz="1000" i="1">
              <a:solidFill>
                <a:srgbClr val="183668"/>
              </a:solidFill>
              <a:latin typeface="Work Sans SemiBold"/>
              <a:ea typeface="Work Sans SemiBold"/>
              <a:cs typeface="Work Sans SemiBold"/>
              <a:sym typeface="Work Sans SemiBold"/>
            </a:endParaRPr>
          </a:p>
        </p:txBody>
      </p:sp>
      <p:sp>
        <p:nvSpPr>
          <p:cNvPr id="189" name="Google Shape;189;p38"/>
          <p:cNvSpPr txBox="1"/>
          <p:nvPr/>
        </p:nvSpPr>
        <p:spPr>
          <a:xfrm>
            <a:off x="-246875" y="1664800"/>
            <a:ext cx="918300" cy="3771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4E09B6"/>
              </a:buClr>
              <a:buSzPts val="4100"/>
              <a:buFont typeface="Raleway"/>
              <a:buNone/>
            </a:pPr>
            <a:r>
              <a:rPr lang="es" sz="1000" i="1">
                <a:solidFill>
                  <a:srgbClr val="183668"/>
                </a:solidFill>
                <a:latin typeface="Open Sans"/>
                <a:ea typeface="Open Sans"/>
                <a:cs typeface="Open Sans"/>
                <a:sym typeface="Open Sans"/>
              </a:rPr>
              <a:t>Pueblo indìgena</a:t>
            </a:r>
            <a:endParaRPr sz="1000" i="1">
              <a:solidFill>
                <a:srgbClr val="183668"/>
              </a:solidFill>
              <a:latin typeface="Work Sans SemiBold"/>
              <a:ea typeface="Work Sans SemiBold"/>
              <a:cs typeface="Work Sans SemiBold"/>
              <a:sym typeface="Work Sans SemiBold"/>
            </a:endParaRPr>
          </a:p>
        </p:txBody>
      </p:sp>
      <p:sp>
        <p:nvSpPr>
          <p:cNvPr id="190" name="Google Shape;190;p38"/>
          <p:cNvSpPr txBox="1"/>
          <p:nvPr/>
        </p:nvSpPr>
        <p:spPr>
          <a:xfrm>
            <a:off x="-154275" y="2134613"/>
            <a:ext cx="918300" cy="2232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4E09B6"/>
              </a:buClr>
              <a:buSzPts val="4100"/>
              <a:buFont typeface="Raleway"/>
              <a:buNone/>
            </a:pPr>
            <a:r>
              <a:rPr lang="es" sz="1000" i="1">
                <a:solidFill>
                  <a:srgbClr val="183668"/>
                </a:solidFill>
                <a:latin typeface="Open Sans"/>
                <a:ea typeface="Open Sans"/>
                <a:cs typeface="Open Sans"/>
                <a:sym typeface="Open Sans"/>
              </a:rPr>
              <a:t>Migrante</a:t>
            </a:r>
            <a:endParaRPr sz="1000" i="1">
              <a:solidFill>
                <a:srgbClr val="183668"/>
              </a:solidFill>
              <a:latin typeface="Work Sans SemiBold"/>
              <a:ea typeface="Work Sans SemiBold"/>
              <a:cs typeface="Work Sans SemiBold"/>
              <a:sym typeface="Work Sans SemiBold"/>
            </a:endParaRPr>
          </a:p>
        </p:txBody>
      </p:sp>
      <p:sp>
        <p:nvSpPr>
          <p:cNvPr id="191" name="Google Shape;191;p38"/>
          <p:cNvSpPr/>
          <p:nvPr/>
        </p:nvSpPr>
        <p:spPr>
          <a:xfrm>
            <a:off x="748450" y="1273338"/>
            <a:ext cx="1415400" cy="348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92" name="Google Shape;192;p38"/>
          <p:cNvSpPr/>
          <p:nvPr/>
        </p:nvSpPr>
        <p:spPr>
          <a:xfrm>
            <a:off x="748458" y="1672908"/>
            <a:ext cx="372300" cy="348900"/>
          </a:xfrm>
          <a:prstGeom prst="rect">
            <a:avLst/>
          </a:prstGeom>
          <a:solidFill>
            <a:srgbClr val="F36D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93" name="Google Shape;193;p38"/>
          <p:cNvSpPr/>
          <p:nvPr/>
        </p:nvSpPr>
        <p:spPr>
          <a:xfrm>
            <a:off x="748458" y="1272638"/>
            <a:ext cx="1041600" cy="348900"/>
          </a:xfrm>
          <a:prstGeom prst="rect">
            <a:avLst/>
          </a:prstGeom>
          <a:solidFill>
            <a:srgbClr val="E84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94" name="Google Shape;194;p38"/>
          <p:cNvSpPr/>
          <p:nvPr/>
        </p:nvSpPr>
        <p:spPr>
          <a:xfrm>
            <a:off x="748458" y="2085205"/>
            <a:ext cx="1415400" cy="348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95" name="Google Shape;195;p38"/>
          <p:cNvSpPr/>
          <p:nvPr/>
        </p:nvSpPr>
        <p:spPr>
          <a:xfrm>
            <a:off x="748447" y="2085203"/>
            <a:ext cx="288000" cy="348900"/>
          </a:xfrm>
          <a:prstGeom prst="rect">
            <a:avLst/>
          </a:prstGeom>
          <a:solidFill>
            <a:srgbClr val="FD97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196" name="Google Shape;196;p38"/>
          <p:cNvSpPr txBox="1"/>
          <p:nvPr/>
        </p:nvSpPr>
        <p:spPr>
          <a:xfrm>
            <a:off x="646856" y="1346704"/>
            <a:ext cx="7602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4E09B6"/>
              </a:buClr>
              <a:buSzPts val="4100"/>
              <a:buFont typeface="Raleway"/>
              <a:buNone/>
            </a:pPr>
            <a:r>
              <a:rPr lang="es" sz="1000">
                <a:solidFill>
                  <a:schemeClr val="lt1"/>
                </a:solidFill>
                <a:latin typeface="Open Sans ExtraBold"/>
                <a:ea typeface="Open Sans ExtraBold"/>
                <a:cs typeface="Open Sans ExtraBold"/>
                <a:sym typeface="Open Sans ExtraBold"/>
              </a:rPr>
              <a:t>70%</a:t>
            </a:r>
            <a:endParaRPr sz="1000">
              <a:solidFill>
                <a:schemeClr val="lt1"/>
              </a:solidFill>
              <a:latin typeface="Work Sans SemiBold"/>
              <a:ea typeface="Work Sans SemiBold"/>
              <a:cs typeface="Work Sans SemiBold"/>
              <a:sym typeface="Work Sans SemiBold"/>
            </a:endParaRPr>
          </a:p>
        </p:txBody>
      </p:sp>
      <p:sp>
        <p:nvSpPr>
          <p:cNvPr id="197" name="Google Shape;197;p38"/>
          <p:cNvSpPr txBox="1"/>
          <p:nvPr/>
        </p:nvSpPr>
        <p:spPr>
          <a:xfrm>
            <a:off x="704434" y="1775636"/>
            <a:ext cx="4605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4E09B6"/>
              </a:buClr>
              <a:buSzPts val="4100"/>
              <a:buFont typeface="Raleway"/>
              <a:buNone/>
            </a:pPr>
            <a:r>
              <a:rPr lang="es" sz="1000">
                <a:solidFill>
                  <a:schemeClr val="lt1"/>
                </a:solidFill>
                <a:latin typeface="Open Sans ExtraBold"/>
                <a:ea typeface="Open Sans ExtraBold"/>
                <a:cs typeface="Open Sans ExtraBold"/>
                <a:sym typeface="Open Sans ExtraBold"/>
              </a:rPr>
              <a:t>29%</a:t>
            </a:r>
            <a:endParaRPr sz="1000">
              <a:solidFill>
                <a:schemeClr val="lt1"/>
              </a:solidFill>
              <a:latin typeface="Work Sans SemiBold"/>
              <a:ea typeface="Work Sans SemiBold"/>
              <a:cs typeface="Work Sans SemiBold"/>
              <a:sym typeface="Work Sans SemiBold"/>
            </a:endParaRPr>
          </a:p>
        </p:txBody>
      </p:sp>
      <p:sp>
        <p:nvSpPr>
          <p:cNvPr id="198" name="Google Shape;198;p38"/>
          <p:cNvSpPr txBox="1"/>
          <p:nvPr/>
        </p:nvSpPr>
        <p:spPr>
          <a:xfrm>
            <a:off x="646850" y="2178350"/>
            <a:ext cx="4605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4E09B6"/>
              </a:buClr>
              <a:buSzPts val="4100"/>
              <a:buFont typeface="Raleway"/>
              <a:buNone/>
            </a:pPr>
            <a:r>
              <a:rPr lang="es" sz="1000">
                <a:solidFill>
                  <a:schemeClr val="lt1"/>
                </a:solidFill>
                <a:latin typeface="Open Sans ExtraBold"/>
                <a:ea typeface="Open Sans ExtraBold"/>
                <a:cs typeface="Open Sans ExtraBold"/>
                <a:sym typeface="Open Sans ExtraBold"/>
              </a:rPr>
              <a:t>19%</a:t>
            </a:r>
            <a:endParaRPr sz="1000">
              <a:solidFill>
                <a:schemeClr val="lt1"/>
              </a:solidFill>
              <a:latin typeface="Work Sans SemiBold"/>
              <a:ea typeface="Work Sans SemiBold"/>
              <a:cs typeface="Work Sans SemiBold"/>
              <a:sym typeface="Work Sans SemiBold"/>
            </a:endParaRPr>
          </a:p>
        </p:txBody>
      </p:sp>
      <p:pic>
        <p:nvPicPr>
          <p:cNvPr id="199" name="Google Shape;199;p38"/>
          <p:cNvPicPr preferRelativeResize="0"/>
          <p:nvPr/>
        </p:nvPicPr>
        <p:blipFill rotWithShape="1">
          <a:blip r:embed="rId6">
            <a:alphaModFix/>
          </a:blip>
          <a:srcRect l="12599" r="14820"/>
          <a:stretch/>
        </p:blipFill>
        <p:spPr>
          <a:xfrm>
            <a:off x="133350" y="2820600"/>
            <a:ext cx="2065400" cy="1711100"/>
          </a:xfrm>
          <a:prstGeom prst="rect">
            <a:avLst/>
          </a:prstGeom>
          <a:noFill/>
          <a:ln>
            <a:noFill/>
          </a:ln>
        </p:spPr>
      </p:pic>
      <p:pic>
        <p:nvPicPr>
          <p:cNvPr id="200" name="Google Shape;200;p38"/>
          <p:cNvPicPr preferRelativeResize="0"/>
          <p:nvPr/>
        </p:nvPicPr>
        <p:blipFill rotWithShape="1">
          <a:blip r:embed="rId7">
            <a:alphaModFix/>
          </a:blip>
          <a:srcRect l="-4121" r="15303"/>
          <a:stretch/>
        </p:blipFill>
        <p:spPr>
          <a:xfrm>
            <a:off x="2093177" y="2820588"/>
            <a:ext cx="2427475" cy="1711100"/>
          </a:xfrm>
          <a:prstGeom prst="rect">
            <a:avLst/>
          </a:prstGeom>
          <a:noFill/>
          <a:ln>
            <a:noFill/>
          </a:ln>
        </p:spPr>
      </p:pic>
      <p:pic>
        <p:nvPicPr>
          <p:cNvPr id="201" name="Google Shape;201;p38"/>
          <p:cNvPicPr preferRelativeResize="0"/>
          <p:nvPr/>
        </p:nvPicPr>
        <p:blipFill rotWithShape="1">
          <a:blip r:embed="rId8">
            <a:alphaModFix/>
          </a:blip>
          <a:srcRect l="37141" t="30502" r="27508"/>
          <a:stretch/>
        </p:blipFill>
        <p:spPr>
          <a:xfrm>
            <a:off x="4721400" y="0"/>
            <a:ext cx="4651200" cy="5143500"/>
          </a:xfrm>
          <a:prstGeom prst="rect">
            <a:avLst/>
          </a:prstGeom>
          <a:noFill/>
          <a:ln>
            <a:noFill/>
          </a:ln>
        </p:spPr>
      </p:pic>
      <p:sp>
        <p:nvSpPr>
          <p:cNvPr id="202" name="Google Shape;202;p38"/>
          <p:cNvSpPr txBox="1"/>
          <p:nvPr/>
        </p:nvSpPr>
        <p:spPr>
          <a:xfrm>
            <a:off x="4702425" y="-475"/>
            <a:ext cx="4651200" cy="5143500"/>
          </a:xfrm>
          <a:prstGeom prst="rect">
            <a:avLst/>
          </a:prstGeom>
          <a:solidFill>
            <a:srgbClr val="183669">
              <a:alpha val="53700"/>
            </a:srgb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
        <p:nvSpPr>
          <p:cNvPr id="203" name="Google Shape;203;p38"/>
          <p:cNvSpPr/>
          <p:nvPr/>
        </p:nvSpPr>
        <p:spPr>
          <a:xfrm>
            <a:off x="3086150" y="1902225"/>
            <a:ext cx="1543500" cy="348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204" name="Google Shape;204;p38"/>
          <p:cNvSpPr/>
          <p:nvPr/>
        </p:nvSpPr>
        <p:spPr>
          <a:xfrm>
            <a:off x="3098725" y="1510575"/>
            <a:ext cx="1512300" cy="348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205" name="Google Shape;205;p38"/>
          <p:cNvSpPr/>
          <p:nvPr/>
        </p:nvSpPr>
        <p:spPr>
          <a:xfrm>
            <a:off x="2997284" y="1501950"/>
            <a:ext cx="1190400" cy="348900"/>
          </a:xfrm>
          <a:prstGeom prst="rect">
            <a:avLst/>
          </a:prstGeom>
          <a:solidFill>
            <a:srgbClr val="073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206" name="Google Shape;206;p38"/>
          <p:cNvSpPr txBox="1"/>
          <p:nvPr/>
        </p:nvSpPr>
        <p:spPr>
          <a:xfrm>
            <a:off x="2895606" y="1565504"/>
            <a:ext cx="7602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4E09B6"/>
              </a:buClr>
              <a:buSzPts val="4100"/>
              <a:buFont typeface="Raleway"/>
              <a:buNone/>
            </a:pPr>
            <a:r>
              <a:rPr lang="es" sz="1000">
                <a:solidFill>
                  <a:schemeClr val="lt1"/>
                </a:solidFill>
                <a:latin typeface="Open Sans ExtraBold"/>
                <a:ea typeface="Open Sans ExtraBold"/>
                <a:cs typeface="Open Sans ExtraBold"/>
                <a:sym typeface="Open Sans ExtraBold"/>
              </a:rPr>
              <a:t>84 %</a:t>
            </a:r>
            <a:endParaRPr sz="1000">
              <a:solidFill>
                <a:schemeClr val="lt1"/>
              </a:solidFill>
              <a:latin typeface="Work Sans SemiBold"/>
              <a:ea typeface="Work Sans SemiBold"/>
              <a:cs typeface="Work Sans SemiBold"/>
              <a:sym typeface="Work Sans SemiBold"/>
            </a:endParaRPr>
          </a:p>
        </p:txBody>
      </p:sp>
      <p:sp>
        <p:nvSpPr>
          <p:cNvPr id="207" name="Google Shape;207;p38"/>
          <p:cNvSpPr txBox="1"/>
          <p:nvPr/>
        </p:nvSpPr>
        <p:spPr>
          <a:xfrm>
            <a:off x="2953184" y="2004936"/>
            <a:ext cx="4605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4E09B6"/>
              </a:buClr>
              <a:buSzPts val="4100"/>
              <a:buFont typeface="Raleway"/>
              <a:buNone/>
            </a:pPr>
            <a:r>
              <a:rPr lang="es" sz="1000">
                <a:solidFill>
                  <a:schemeClr val="lt1"/>
                </a:solidFill>
                <a:latin typeface="Open Sans ExtraBold"/>
                <a:ea typeface="Open Sans ExtraBold"/>
                <a:cs typeface="Open Sans ExtraBold"/>
                <a:sym typeface="Open Sans ExtraBold"/>
              </a:rPr>
              <a:t>29%</a:t>
            </a:r>
            <a:endParaRPr sz="1000">
              <a:solidFill>
                <a:schemeClr val="lt1"/>
              </a:solidFill>
              <a:latin typeface="Work Sans SemiBold"/>
              <a:ea typeface="Work Sans SemiBold"/>
              <a:cs typeface="Work Sans SemiBold"/>
              <a:sym typeface="Work Sans SemiBold"/>
            </a:endParaRPr>
          </a:p>
        </p:txBody>
      </p:sp>
      <p:sp>
        <p:nvSpPr>
          <p:cNvPr id="208" name="Google Shape;208;p38"/>
          <p:cNvSpPr/>
          <p:nvPr/>
        </p:nvSpPr>
        <p:spPr>
          <a:xfrm>
            <a:off x="2997283" y="1907533"/>
            <a:ext cx="372300" cy="348900"/>
          </a:xfrm>
          <a:prstGeom prst="rect">
            <a:avLst/>
          </a:prstGeom>
          <a:solidFill>
            <a:srgbClr val="3D85C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p>
        </p:txBody>
      </p:sp>
      <p:sp>
        <p:nvSpPr>
          <p:cNvPr id="209" name="Google Shape;209;p38"/>
          <p:cNvSpPr txBox="1"/>
          <p:nvPr/>
        </p:nvSpPr>
        <p:spPr>
          <a:xfrm>
            <a:off x="2166350" y="1564050"/>
            <a:ext cx="808800" cy="2232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4E09B6"/>
              </a:buClr>
              <a:buSzPts val="4100"/>
              <a:buFont typeface="Raleway"/>
              <a:buNone/>
            </a:pPr>
            <a:r>
              <a:rPr lang="es" sz="1000" i="1">
                <a:solidFill>
                  <a:srgbClr val="183668"/>
                </a:solidFill>
                <a:latin typeface="Open Sans"/>
                <a:ea typeface="Open Sans"/>
                <a:cs typeface="Open Sans"/>
                <a:sym typeface="Open Sans"/>
              </a:rPr>
              <a:t>Urbana</a:t>
            </a:r>
            <a:endParaRPr sz="1000" i="1">
              <a:solidFill>
                <a:srgbClr val="183668"/>
              </a:solidFill>
              <a:latin typeface="Work Sans SemiBold"/>
              <a:ea typeface="Work Sans SemiBold"/>
              <a:cs typeface="Work Sans SemiBold"/>
              <a:sym typeface="Work Sans SemiBold"/>
            </a:endParaRPr>
          </a:p>
        </p:txBody>
      </p:sp>
      <p:sp>
        <p:nvSpPr>
          <p:cNvPr id="210" name="Google Shape;210;p38"/>
          <p:cNvSpPr txBox="1"/>
          <p:nvPr/>
        </p:nvSpPr>
        <p:spPr>
          <a:xfrm>
            <a:off x="2351262" y="1969625"/>
            <a:ext cx="617700" cy="2232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4E09B6"/>
              </a:buClr>
              <a:buSzPts val="4100"/>
              <a:buFont typeface="Raleway"/>
              <a:buNone/>
            </a:pPr>
            <a:r>
              <a:rPr lang="es" sz="1000" i="1">
                <a:solidFill>
                  <a:srgbClr val="183668"/>
                </a:solidFill>
                <a:latin typeface="Open Sans"/>
                <a:ea typeface="Open Sans"/>
                <a:cs typeface="Open Sans"/>
                <a:sym typeface="Open Sans"/>
              </a:rPr>
              <a:t>Rural </a:t>
            </a:r>
            <a:endParaRPr sz="1000" i="1">
              <a:solidFill>
                <a:srgbClr val="183668"/>
              </a:solidFill>
              <a:latin typeface="Work Sans SemiBold"/>
              <a:ea typeface="Work Sans SemiBold"/>
              <a:cs typeface="Work Sans SemiBold"/>
              <a:sym typeface="Work Sans SemiBold"/>
            </a:endParaRPr>
          </a:p>
        </p:txBody>
      </p:sp>
      <p:sp>
        <p:nvSpPr>
          <p:cNvPr id="211" name="Google Shape;211;p38"/>
          <p:cNvSpPr txBox="1"/>
          <p:nvPr/>
        </p:nvSpPr>
        <p:spPr>
          <a:xfrm>
            <a:off x="2953175" y="1965075"/>
            <a:ext cx="460500" cy="2232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4E09B6"/>
              </a:buClr>
              <a:buSzPts val="4100"/>
              <a:buFont typeface="Raleway"/>
              <a:buNone/>
            </a:pPr>
            <a:r>
              <a:rPr lang="es" sz="1000">
                <a:solidFill>
                  <a:schemeClr val="lt1"/>
                </a:solidFill>
                <a:latin typeface="Open Sans ExtraBold"/>
                <a:ea typeface="Open Sans ExtraBold"/>
                <a:cs typeface="Open Sans ExtraBold"/>
                <a:sym typeface="Open Sans ExtraBold"/>
              </a:rPr>
              <a:t>16%</a:t>
            </a:r>
            <a:endParaRPr sz="1000">
              <a:solidFill>
                <a:schemeClr val="lt1"/>
              </a:solidFill>
              <a:latin typeface="Work Sans SemiBold"/>
              <a:ea typeface="Work Sans SemiBold"/>
              <a:cs typeface="Work Sans SemiBold"/>
              <a:sym typeface="Work Sans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5"/>
        <p:cNvGrpSpPr/>
        <p:nvPr/>
      </p:nvGrpSpPr>
      <p:grpSpPr>
        <a:xfrm>
          <a:off x="0" y="0"/>
          <a:ext cx="0" cy="0"/>
          <a:chOff x="0" y="0"/>
          <a:chExt cx="0" cy="0"/>
        </a:xfrm>
      </p:grpSpPr>
      <p:sp>
        <p:nvSpPr>
          <p:cNvPr id="216" name="Google Shape;216;p39"/>
          <p:cNvSpPr txBox="1"/>
          <p:nvPr/>
        </p:nvSpPr>
        <p:spPr>
          <a:xfrm>
            <a:off x="6837759" y="4635103"/>
            <a:ext cx="2057400" cy="273844"/>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chemeClr val="lt1"/>
              </a:buClr>
              <a:buSzPts val="1100"/>
              <a:buFont typeface="Lato"/>
              <a:buNone/>
            </a:pPr>
            <a:fld id="{00000000-1234-1234-1234-123412341234}" type="slidenum">
              <a:rPr lang="es" sz="1100" b="0" i="0" u="none">
                <a:solidFill>
                  <a:schemeClr val="lt1"/>
                </a:solidFill>
                <a:latin typeface="Lato"/>
                <a:ea typeface="Lato"/>
                <a:cs typeface="Lato"/>
                <a:sym typeface="Lato"/>
              </a:rPr>
              <a:t>5</a:t>
            </a:fld>
            <a:endParaRPr sz="1100"/>
          </a:p>
        </p:txBody>
      </p:sp>
      <p:sp>
        <p:nvSpPr>
          <p:cNvPr id="217" name="Google Shape;217;p39"/>
          <p:cNvSpPr txBox="1"/>
          <p:nvPr/>
        </p:nvSpPr>
        <p:spPr>
          <a:xfrm>
            <a:off x="681100" y="2571750"/>
            <a:ext cx="3730200" cy="10083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000" b="1">
                <a:solidFill>
                  <a:srgbClr val="183668"/>
                </a:solidFill>
                <a:latin typeface="Open Sans"/>
                <a:ea typeface="Open Sans"/>
                <a:cs typeface="Open Sans"/>
                <a:sym typeface="Open Sans"/>
              </a:rPr>
              <a:t>1. Mayor empleabilidad y oportunidades económicas </a:t>
            </a:r>
            <a:endParaRPr sz="1700" b="1">
              <a:solidFill>
                <a:srgbClr val="183668"/>
              </a:solidFill>
              <a:latin typeface="Open Sans"/>
              <a:ea typeface="Open Sans"/>
              <a:cs typeface="Open Sans"/>
              <a:sym typeface="Open Sans"/>
            </a:endParaRPr>
          </a:p>
          <a:p>
            <a:pPr marL="0" marR="0" lvl="0" indent="0" algn="l" rtl="0">
              <a:lnSpc>
                <a:spcPct val="100000"/>
              </a:lnSpc>
              <a:spcBef>
                <a:spcPts val="0"/>
              </a:spcBef>
              <a:spcAft>
                <a:spcPts val="0"/>
              </a:spcAft>
              <a:buClr>
                <a:schemeClr val="lt1"/>
              </a:buClr>
              <a:buSzPts val="1400"/>
              <a:buFont typeface="Raleway"/>
              <a:buNone/>
            </a:pPr>
            <a:endParaRPr sz="2100" b="1">
              <a:solidFill>
                <a:srgbClr val="183668"/>
              </a:solidFill>
              <a:latin typeface="Open Sans"/>
              <a:ea typeface="Open Sans"/>
              <a:cs typeface="Open Sans"/>
              <a:sym typeface="Open Sans"/>
            </a:endParaRPr>
          </a:p>
        </p:txBody>
      </p:sp>
      <p:sp>
        <p:nvSpPr>
          <p:cNvPr id="218" name="Google Shape;218;p39"/>
          <p:cNvSpPr txBox="1"/>
          <p:nvPr/>
        </p:nvSpPr>
        <p:spPr>
          <a:xfrm>
            <a:off x="712850" y="3482850"/>
            <a:ext cx="3471900" cy="869700"/>
          </a:xfrm>
          <a:prstGeom prst="rect">
            <a:avLst/>
          </a:prstGeom>
          <a:noFill/>
          <a:ln>
            <a:noFill/>
          </a:ln>
        </p:spPr>
        <p:txBody>
          <a:bodyPr spcFirstLastPara="1" wrap="square" lIns="68575" tIns="34275" rIns="68575" bIns="34275" anchor="t" anchorCtr="0">
            <a:spAutoFit/>
          </a:bodyPr>
          <a:lstStyle/>
          <a:p>
            <a:pPr marL="0" marR="0" lvl="0" indent="0" algn="just" rtl="0">
              <a:lnSpc>
                <a:spcPct val="150000"/>
              </a:lnSpc>
              <a:spcBef>
                <a:spcPts val="0"/>
              </a:spcBef>
              <a:spcAft>
                <a:spcPts val="0"/>
              </a:spcAft>
              <a:buClr>
                <a:schemeClr val="dk1"/>
              </a:buClr>
              <a:buSzPts val="1100"/>
              <a:buFont typeface="Arial"/>
              <a:buNone/>
            </a:pPr>
            <a:r>
              <a:rPr lang="es" sz="1300">
                <a:solidFill>
                  <a:srgbClr val="44648A"/>
                </a:solidFill>
                <a:latin typeface="Open Sans"/>
                <a:ea typeface="Open Sans"/>
                <a:cs typeface="Open Sans"/>
                <a:sym typeface="Open Sans"/>
              </a:rPr>
              <a:t>Promover oportunidades económicas para garantizar la participación de las mujeres en el mundo laboral.</a:t>
            </a:r>
            <a:endParaRPr sz="1300">
              <a:solidFill>
                <a:srgbClr val="44648A"/>
              </a:solidFill>
              <a:latin typeface="Open Sans"/>
              <a:ea typeface="Open Sans"/>
              <a:cs typeface="Open Sans"/>
              <a:sym typeface="Open Sans"/>
            </a:endParaRPr>
          </a:p>
        </p:txBody>
      </p:sp>
      <p:cxnSp>
        <p:nvCxnSpPr>
          <p:cNvPr id="219" name="Google Shape;219;p39"/>
          <p:cNvCxnSpPr/>
          <p:nvPr/>
        </p:nvCxnSpPr>
        <p:spPr>
          <a:xfrm>
            <a:off x="4573300" y="2465575"/>
            <a:ext cx="0" cy="2027700"/>
          </a:xfrm>
          <a:prstGeom prst="straightConnector1">
            <a:avLst/>
          </a:prstGeom>
          <a:noFill/>
          <a:ln w="25400" cap="flat" cmpd="sng">
            <a:solidFill>
              <a:srgbClr val="F3F3F3"/>
            </a:solidFill>
            <a:prstDash val="solid"/>
            <a:miter lim="800000"/>
            <a:headEnd type="none" w="med" len="med"/>
            <a:tailEnd type="none" w="med" len="med"/>
          </a:ln>
        </p:spPr>
      </p:cxnSp>
      <p:sp>
        <p:nvSpPr>
          <p:cNvPr id="220" name="Google Shape;220;p39"/>
          <p:cNvSpPr/>
          <p:nvPr/>
        </p:nvSpPr>
        <p:spPr>
          <a:xfrm>
            <a:off x="0" y="0"/>
            <a:ext cx="9144000" cy="1169700"/>
          </a:xfrm>
          <a:prstGeom prst="rect">
            <a:avLst/>
          </a:prstGeom>
          <a:solidFill>
            <a:srgbClr val="18366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221" name="Google Shape;221;p39"/>
          <p:cNvSpPr txBox="1"/>
          <p:nvPr/>
        </p:nvSpPr>
        <p:spPr>
          <a:xfrm>
            <a:off x="1219349" y="297600"/>
            <a:ext cx="6705300" cy="546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4E09B6"/>
              </a:buClr>
              <a:buSzPts val="4100"/>
              <a:buFont typeface="Raleway"/>
              <a:buNone/>
            </a:pPr>
            <a:r>
              <a:rPr lang="es" sz="3100">
                <a:solidFill>
                  <a:schemeClr val="lt1"/>
                </a:solidFill>
                <a:latin typeface="Open Sans ExtraBold"/>
                <a:ea typeface="Open Sans ExtraBold"/>
                <a:cs typeface="Open Sans ExtraBold"/>
                <a:sym typeface="Open Sans ExtraBold"/>
              </a:rPr>
              <a:t>Ejes estratégicos</a:t>
            </a:r>
            <a:endParaRPr sz="3100">
              <a:solidFill>
                <a:schemeClr val="lt1"/>
              </a:solidFill>
              <a:latin typeface="Work Sans SemiBold"/>
              <a:ea typeface="Work Sans SemiBold"/>
              <a:cs typeface="Work Sans SemiBold"/>
              <a:sym typeface="Work Sans SemiBold"/>
            </a:endParaRPr>
          </a:p>
        </p:txBody>
      </p:sp>
      <p:pic>
        <p:nvPicPr>
          <p:cNvPr id="222" name="Google Shape;222;p39"/>
          <p:cNvPicPr preferRelativeResize="0"/>
          <p:nvPr/>
        </p:nvPicPr>
        <p:blipFill rotWithShape="1">
          <a:blip r:embed="rId3">
            <a:alphaModFix/>
          </a:blip>
          <a:srcRect/>
          <a:stretch/>
        </p:blipFill>
        <p:spPr>
          <a:xfrm>
            <a:off x="4427928" y="945197"/>
            <a:ext cx="288131" cy="50309"/>
          </a:xfrm>
          <a:prstGeom prst="rect">
            <a:avLst/>
          </a:prstGeom>
          <a:noFill/>
          <a:ln>
            <a:noFill/>
          </a:ln>
        </p:spPr>
      </p:pic>
      <p:sp>
        <p:nvSpPr>
          <p:cNvPr id="223" name="Google Shape;223;p39"/>
          <p:cNvSpPr txBox="1"/>
          <p:nvPr/>
        </p:nvSpPr>
        <p:spPr>
          <a:xfrm>
            <a:off x="5108300" y="2442613"/>
            <a:ext cx="3471900" cy="684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000" b="1">
                <a:solidFill>
                  <a:srgbClr val="183668"/>
                </a:solidFill>
                <a:latin typeface="Open Sans"/>
                <a:ea typeface="Open Sans"/>
                <a:cs typeface="Open Sans"/>
                <a:sym typeface="Open Sans"/>
              </a:rPr>
              <a:t>2. Mayor accesibilidad a servicios de cuidado</a:t>
            </a:r>
            <a:endParaRPr sz="1700" b="1">
              <a:solidFill>
                <a:srgbClr val="183668"/>
              </a:solidFill>
              <a:latin typeface="Open Sans"/>
              <a:ea typeface="Open Sans"/>
              <a:cs typeface="Open Sans"/>
              <a:sym typeface="Open Sans"/>
            </a:endParaRPr>
          </a:p>
        </p:txBody>
      </p:sp>
      <p:sp>
        <p:nvSpPr>
          <p:cNvPr id="224" name="Google Shape;224;p39"/>
          <p:cNvSpPr/>
          <p:nvPr/>
        </p:nvSpPr>
        <p:spPr>
          <a:xfrm>
            <a:off x="712848" y="1594625"/>
            <a:ext cx="710100" cy="700200"/>
          </a:xfrm>
          <a:prstGeom prst="ellipse">
            <a:avLst/>
          </a:prstGeom>
          <a:solidFill>
            <a:srgbClr val="8F1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9"/>
          <p:cNvSpPr txBox="1"/>
          <p:nvPr/>
        </p:nvSpPr>
        <p:spPr>
          <a:xfrm>
            <a:off x="4979138" y="3353725"/>
            <a:ext cx="3730200" cy="1169700"/>
          </a:xfrm>
          <a:prstGeom prst="rect">
            <a:avLst/>
          </a:prstGeom>
          <a:noFill/>
          <a:ln>
            <a:noFill/>
          </a:ln>
        </p:spPr>
        <p:txBody>
          <a:bodyPr spcFirstLastPara="1" wrap="square" lIns="68575" tIns="34275" rIns="68575" bIns="34275" anchor="t" anchorCtr="0">
            <a:spAutoFit/>
          </a:bodyPr>
          <a:lstStyle/>
          <a:p>
            <a:pPr marL="0" marR="0" lvl="0" indent="0" algn="just" rtl="0">
              <a:lnSpc>
                <a:spcPct val="150000"/>
              </a:lnSpc>
              <a:spcBef>
                <a:spcPts val="0"/>
              </a:spcBef>
              <a:spcAft>
                <a:spcPts val="0"/>
              </a:spcAft>
              <a:buClr>
                <a:schemeClr val="dk1"/>
              </a:buClr>
              <a:buSzPts val="1100"/>
              <a:buFont typeface="Arial"/>
              <a:buNone/>
            </a:pPr>
            <a:r>
              <a:rPr lang="es" sz="1300">
                <a:solidFill>
                  <a:srgbClr val="44648A"/>
                </a:solidFill>
                <a:latin typeface="Open Sans"/>
                <a:ea typeface="Open Sans"/>
                <a:cs typeface="Open Sans"/>
                <a:sym typeface="Open Sans"/>
              </a:rPr>
              <a:t>Establecimiento de una red de socios públicos y privados para promover planes de empleo sostenible para mujeres, particularmente mujeres jóvenes a nivel nacional y local.</a:t>
            </a:r>
            <a:endParaRPr sz="1300">
              <a:solidFill>
                <a:srgbClr val="44648A"/>
              </a:solidFill>
              <a:latin typeface="Open Sans"/>
              <a:ea typeface="Open Sans"/>
              <a:cs typeface="Open Sans"/>
              <a:sym typeface="Open Sans"/>
            </a:endParaRPr>
          </a:p>
        </p:txBody>
      </p:sp>
      <p:pic>
        <p:nvPicPr>
          <p:cNvPr id="226" name="Google Shape;226;p39"/>
          <p:cNvPicPr preferRelativeResize="0"/>
          <p:nvPr/>
        </p:nvPicPr>
        <p:blipFill>
          <a:blip r:embed="rId4">
            <a:alphaModFix/>
          </a:blip>
          <a:stretch>
            <a:fillRect/>
          </a:stretch>
        </p:blipFill>
        <p:spPr>
          <a:xfrm>
            <a:off x="822378" y="1702224"/>
            <a:ext cx="491050" cy="491050"/>
          </a:xfrm>
          <a:prstGeom prst="rect">
            <a:avLst/>
          </a:prstGeom>
          <a:noFill/>
          <a:ln>
            <a:noFill/>
          </a:ln>
        </p:spPr>
      </p:pic>
      <p:sp>
        <p:nvSpPr>
          <p:cNvPr id="227" name="Google Shape;227;p39"/>
          <p:cNvSpPr/>
          <p:nvPr/>
        </p:nvSpPr>
        <p:spPr>
          <a:xfrm>
            <a:off x="5108298" y="1594625"/>
            <a:ext cx="710100" cy="700200"/>
          </a:xfrm>
          <a:prstGeom prst="ellipse">
            <a:avLst/>
          </a:prstGeom>
          <a:solidFill>
            <a:srgbClr val="E8412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8" name="Google Shape;228;p39"/>
          <p:cNvPicPr preferRelativeResize="0"/>
          <p:nvPr/>
        </p:nvPicPr>
        <p:blipFill>
          <a:blip r:embed="rId5">
            <a:alphaModFix/>
          </a:blip>
          <a:stretch>
            <a:fillRect/>
          </a:stretch>
        </p:blipFill>
        <p:spPr>
          <a:xfrm>
            <a:off x="5217825" y="1699200"/>
            <a:ext cx="491050" cy="491050"/>
          </a:xfrm>
          <a:prstGeom prst="rect">
            <a:avLst/>
          </a:prstGeom>
          <a:noFill/>
          <a:ln>
            <a:noFill/>
          </a:ln>
        </p:spPr>
      </p:pic>
      <p:pic>
        <p:nvPicPr>
          <p:cNvPr id="229" name="Google Shape;229;p39"/>
          <p:cNvPicPr preferRelativeResize="0"/>
          <p:nvPr/>
        </p:nvPicPr>
        <p:blipFill>
          <a:blip r:embed="rId6">
            <a:alphaModFix/>
          </a:blip>
          <a:stretch>
            <a:fillRect/>
          </a:stretch>
        </p:blipFill>
        <p:spPr>
          <a:xfrm>
            <a:off x="6064773" y="4757150"/>
            <a:ext cx="3079228" cy="386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Google Shape;234;p40"/>
          <p:cNvPicPr preferRelativeResize="0">
            <a:picLocks noGrp="1"/>
          </p:cNvPicPr>
          <p:nvPr>
            <p:ph type="pic" idx="2"/>
          </p:nvPr>
        </p:nvPicPr>
        <p:blipFill rotWithShape="1">
          <a:blip r:embed="rId3">
            <a:alphaModFix/>
          </a:blip>
          <a:srcRect l="9" r="19"/>
          <a:stretch/>
        </p:blipFill>
        <p:spPr>
          <a:xfrm>
            <a:off x="0" y="0"/>
            <a:ext cx="9144000" cy="5143499"/>
          </a:xfrm>
          <a:prstGeom prst="rect">
            <a:avLst/>
          </a:prstGeom>
        </p:spPr>
      </p:pic>
      <p:sp>
        <p:nvSpPr>
          <p:cNvPr id="235" name="Google Shape;235;p40"/>
          <p:cNvSpPr/>
          <p:nvPr/>
        </p:nvSpPr>
        <p:spPr>
          <a:xfrm>
            <a:off x="-13" y="-11150"/>
            <a:ext cx="9144000" cy="5154900"/>
          </a:xfrm>
          <a:prstGeom prst="rect">
            <a:avLst/>
          </a:prstGeom>
          <a:solidFill>
            <a:srgbClr val="F36D25">
              <a:alpha val="68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40"/>
          <p:cNvSpPr txBox="1"/>
          <p:nvPr/>
        </p:nvSpPr>
        <p:spPr>
          <a:xfrm>
            <a:off x="1219349" y="934950"/>
            <a:ext cx="6705300" cy="13314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4E09B6"/>
              </a:buClr>
              <a:buSzPts val="4100"/>
              <a:buFont typeface="Raleway"/>
              <a:buNone/>
            </a:pPr>
            <a:r>
              <a:rPr lang="es" sz="4100">
                <a:solidFill>
                  <a:schemeClr val="lt1"/>
                </a:solidFill>
                <a:latin typeface="Open Sans ExtraBold"/>
                <a:ea typeface="Open Sans ExtraBold"/>
                <a:cs typeface="Open Sans ExtraBold"/>
                <a:sym typeface="Open Sans ExtraBold"/>
              </a:rPr>
              <a:t>Principales </a:t>
            </a:r>
            <a:endParaRPr sz="4100">
              <a:solidFill>
                <a:schemeClr val="lt1"/>
              </a:solidFill>
              <a:latin typeface="Open Sans ExtraBold"/>
              <a:ea typeface="Open Sans ExtraBold"/>
              <a:cs typeface="Open Sans ExtraBold"/>
              <a:sym typeface="Open Sans ExtraBold"/>
            </a:endParaRPr>
          </a:p>
          <a:p>
            <a:pPr marL="0" marR="0" lvl="0" indent="0" algn="ctr" rtl="0">
              <a:lnSpc>
                <a:spcPct val="100000"/>
              </a:lnSpc>
              <a:spcBef>
                <a:spcPts val="0"/>
              </a:spcBef>
              <a:spcAft>
                <a:spcPts val="0"/>
              </a:spcAft>
              <a:buClr>
                <a:srgbClr val="4E09B6"/>
              </a:buClr>
              <a:buSzPts val="4100"/>
              <a:buFont typeface="Raleway"/>
              <a:buNone/>
            </a:pPr>
            <a:r>
              <a:rPr lang="es" sz="4100">
                <a:solidFill>
                  <a:schemeClr val="lt1"/>
                </a:solidFill>
                <a:latin typeface="Open Sans ExtraBold"/>
                <a:ea typeface="Open Sans ExtraBold"/>
                <a:cs typeface="Open Sans ExtraBold"/>
                <a:sym typeface="Open Sans ExtraBold"/>
              </a:rPr>
              <a:t>Resultados</a:t>
            </a:r>
            <a:endParaRPr sz="4100">
              <a:solidFill>
                <a:schemeClr val="lt1"/>
              </a:solidFill>
              <a:latin typeface="Open Sans ExtraBold"/>
              <a:ea typeface="Open Sans ExtraBold"/>
              <a:cs typeface="Open Sans ExtraBold"/>
              <a:sym typeface="Open Sans ExtraBold"/>
            </a:endParaRPr>
          </a:p>
        </p:txBody>
      </p:sp>
      <p:pic>
        <p:nvPicPr>
          <p:cNvPr id="237" name="Google Shape;237;p40"/>
          <p:cNvPicPr preferRelativeResize="0"/>
          <p:nvPr/>
        </p:nvPicPr>
        <p:blipFill rotWithShape="1">
          <a:blip r:embed="rId4">
            <a:alphaModFix/>
          </a:blip>
          <a:srcRect/>
          <a:stretch/>
        </p:blipFill>
        <p:spPr>
          <a:xfrm>
            <a:off x="4427928" y="2329447"/>
            <a:ext cx="288131" cy="50309"/>
          </a:xfrm>
          <a:prstGeom prst="rect">
            <a:avLst/>
          </a:prstGeom>
          <a:noFill/>
          <a:ln>
            <a:noFill/>
          </a:ln>
        </p:spPr>
      </p:pic>
      <p:grpSp>
        <p:nvGrpSpPr>
          <p:cNvPr id="238" name="Google Shape;238;p40"/>
          <p:cNvGrpSpPr/>
          <p:nvPr/>
        </p:nvGrpSpPr>
        <p:grpSpPr>
          <a:xfrm>
            <a:off x="1469676" y="3621733"/>
            <a:ext cx="6041124" cy="1492096"/>
            <a:chOff x="4386082" y="2376049"/>
            <a:chExt cx="4589125" cy="1147325"/>
          </a:xfrm>
        </p:grpSpPr>
        <p:pic>
          <p:nvPicPr>
            <p:cNvPr id="239" name="Google Shape;239;p40"/>
            <p:cNvPicPr preferRelativeResize="0"/>
            <p:nvPr/>
          </p:nvPicPr>
          <p:blipFill>
            <a:blip r:embed="rId5">
              <a:alphaModFix/>
            </a:blip>
            <a:stretch>
              <a:fillRect/>
            </a:stretch>
          </p:blipFill>
          <p:spPr>
            <a:xfrm>
              <a:off x="5533405" y="2376057"/>
              <a:ext cx="1147320" cy="1147309"/>
            </a:xfrm>
            <a:prstGeom prst="rect">
              <a:avLst/>
            </a:prstGeom>
            <a:noFill/>
            <a:ln>
              <a:noFill/>
            </a:ln>
          </p:spPr>
        </p:pic>
        <p:pic>
          <p:nvPicPr>
            <p:cNvPr id="240" name="Google Shape;240;p40"/>
            <p:cNvPicPr preferRelativeResize="0"/>
            <p:nvPr/>
          </p:nvPicPr>
          <p:blipFill>
            <a:blip r:embed="rId6">
              <a:alphaModFix/>
            </a:blip>
            <a:stretch>
              <a:fillRect/>
            </a:stretch>
          </p:blipFill>
          <p:spPr>
            <a:xfrm>
              <a:off x="4386082" y="2376049"/>
              <a:ext cx="1147322" cy="1147325"/>
            </a:xfrm>
            <a:prstGeom prst="rect">
              <a:avLst/>
            </a:prstGeom>
            <a:noFill/>
            <a:ln>
              <a:noFill/>
            </a:ln>
          </p:spPr>
        </p:pic>
        <p:pic>
          <p:nvPicPr>
            <p:cNvPr id="241" name="Google Shape;241;p40"/>
            <p:cNvPicPr preferRelativeResize="0"/>
            <p:nvPr/>
          </p:nvPicPr>
          <p:blipFill>
            <a:blip r:embed="rId7">
              <a:alphaModFix/>
            </a:blip>
            <a:stretch>
              <a:fillRect/>
            </a:stretch>
          </p:blipFill>
          <p:spPr>
            <a:xfrm>
              <a:off x="7827885" y="2376049"/>
              <a:ext cx="1147322" cy="1147325"/>
            </a:xfrm>
            <a:prstGeom prst="rect">
              <a:avLst/>
            </a:prstGeom>
            <a:noFill/>
            <a:ln>
              <a:noFill/>
            </a:ln>
          </p:spPr>
        </p:pic>
        <p:pic>
          <p:nvPicPr>
            <p:cNvPr id="242" name="Google Shape;242;p40"/>
            <p:cNvPicPr preferRelativeResize="0"/>
            <p:nvPr/>
          </p:nvPicPr>
          <p:blipFill>
            <a:blip r:embed="rId8">
              <a:alphaModFix/>
            </a:blip>
            <a:stretch>
              <a:fillRect/>
            </a:stretch>
          </p:blipFill>
          <p:spPr>
            <a:xfrm>
              <a:off x="6680727" y="2376049"/>
              <a:ext cx="1147320" cy="1147324"/>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3669"/>
        </a:solidFill>
        <a:effectLst/>
      </p:bgPr>
    </p:bg>
    <p:spTree>
      <p:nvGrpSpPr>
        <p:cNvPr id="1" name="Shape 246"/>
        <p:cNvGrpSpPr/>
        <p:nvPr/>
      </p:nvGrpSpPr>
      <p:grpSpPr>
        <a:xfrm>
          <a:off x="0" y="0"/>
          <a:ext cx="0" cy="0"/>
          <a:chOff x="0" y="0"/>
          <a:chExt cx="0" cy="0"/>
        </a:xfrm>
      </p:grpSpPr>
      <p:sp>
        <p:nvSpPr>
          <p:cNvPr id="247" name="Google Shape;247;p41"/>
          <p:cNvSpPr txBox="1"/>
          <p:nvPr/>
        </p:nvSpPr>
        <p:spPr>
          <a:xfrm>
            <a:off x="1947500" y="1131425"/>
            <a:ext cx="23022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3600">
                <a:solidFill>
                  <a:srgbClr val="F36D25"/>
                </a:solidFill>
                <a:latin typeface="Open Sans ExtraBold"/>
                <a:ea typeface="Open Sans ExtraBold"/>
                <a:cs typeface="Open Sans ExtraBold"/>
                <a:sym typeface="Open Sans ExtraBold"/>
              </a:rPr>
              <a:t>+30.000</a:t>
            </a:r>
            <a:endParaRPr sz="900">
              <a:solidFill>
                <a:srgbClr val="F36D25"/>
              </a:solidFill>
            </a:endParaRPr>
          </a:p>
        </p:txBody>
      </p:sp>
      <p:sp>
        <p:nvSpPr>
          <p:cNvPr id="248" name="Google Shape;248;p41"/>
          <p:cNvSpPr txBox="1"/>
          <p:nvPr/>
        </p:nvSpPr>
        <p:spPr>
          <a:xfrm>
            <a:off x="1931587" y="1748813"/>
            <a:ext cx="1940400" cy="592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3400" b="1">
                <a:solidFill>
                  <a:schemeClr val="lt1"/>
                </a:solidFill>
                <a:latin typeface="Open Sans"/>
                <a:ea typeface="Open Sans"/>
                <a:cs typeface="Open Sans"/>
                <a:sym typeface="Open Sans"/>
              </a:rPr>
              <a:t>mujeres</a:t>
            </a:r>
            <a:endParaRPr sz="3100" b="1">
              <a:solidFill>
                <a:schemeClr val="lt1"/>
              </a:solidFill>
              <a:latin typeface="Open Sans"/>
              <a:ea typeface="Open Sans"/>
              <a:cs typeface="Open Sans"/>
              <a:sym typeface="Open Sans"/>
            </a:endParaRPr>
          </a:p>
        </p:txBody>
      </p:sp>
      <p:sp>
        <p:nvSpPr>
          <p:cNvPr id="249" name="Google Shape;249;p41"/>
          <p:cNvSpPr txBox="1"/>
          <p:nvPr/>
        </p:nvSpPr>
        <p:spPr>
          <a:xfrm>
            <a:off x="605988" y="2523225"/>
            <a:ext cx="3250200" cy="1054200"/>
          </a:xfrm>
          <a:prstGeom prst="rect">
            <a:avLst/>
          </a:prstGeom>
          <a:noFill/>
          <a:ln>
            <a:noFill/>
          </a:ln>
        </p:spPr>
        <p:txBody>
          <a:bodyPr spcFirstLastPara="1" wrap="square" lIns="68575" tIns="34275" rIns="68575" bIns="34275" anchor="t" anchorCtr="0">
            <a:spAutoFit/>
          </a:bodyPr>
          <a:lstStyle/>
          <a:p>
            <a:pPr marL="0" marR="0" lvl="0" indent="0" algn="just" rtl="0">
              <a:lnSpc>
                <a:spcPct val="150000"/>
              </a:lnSpc>
              <a:spcBef>
                <a:spcPts val="0"/>
              </a:spcBef>
              <a:spcAft>
                <a:spcPts val="0"/>
              </a:spcAft>
              <a:buClr>
                <a:schemeClr val="dk1"/>
              </a:buClr>
              <a:buSzPts val="1100"/>
              <a:buFont typeface="Arial"/>
              <a:buNone/>
            </a:pPr>
            <a:r>
              <a:rPr lang="es" sz="1600">
                <a:solidFill>
                  <a:schemeClr val="lt1"/>
                </a:solidFill>
                <a:latin typeface="Open Sans"/>
                <a:ea typeface="Open Sans"/>
                <a:cs typeface="Open Sans"/>
                <a:sym typeface="Open Sans"/>
              </a:rPr>
              <a:t>Participaron de las diferentes iniciativas desarrolladas por Mujeres Emplea</a:t>
            </a:r>
            <a:endParaRPr sz="1600">
              <a:solidFill>
                <a:schemeClr val="lt1"/>
              </a:solidFill>
              <a:latin typeface="Open Sans"/>
              <a:ea typeface="Open Sans"/>
              <a:cs typeface="Open Sans"/>
              <a:sym typeface="Open Sans"/>
            </a:endParaRPr>
          </a:p>
        </p:txBody>
      </p:sp>
      <p:pic>
        <p:nvPicPr>
          <p:cNvPr id="250" name="Google Shape;250;p41"/>
          <p:cNvPicPr preferRelativeResize="0"/>
          <p:nvPr/>
        </p:nvPicPr>
        <p:blipFill>
          <a:blip r:embed="rId3">
            <a:alphaModFix/>
          </a:blip>
          <a:stretch>
            <a:fillRect/>
          </a:stretch>
        </p:blipFill>
        <p:spPr>
          <a:xfrm>
            <a:off x="605988" y="1006538"/>
            <a:ext cx="1219200" cy="1219200"/>
          </a:xfrm>
          <a:prstGeom prst="rect">
            <a:avLst/>
          </a:prstGeom>
          <a:noFill/>
          <a:ln>
            <a:noFill/>
          </a:ln>
        </p:spPr>
      </p:pic>
      <p:sp>
        <p:nvSpPr>
          <p:cNvPr id="251" name="Google Shape;251;p41"/>
          <p:cNvSpPr txBox="1"/>
          <p:nvPr/>
        </p:nvSpPr>
        <p:spPr>
          <a:xfrm>
            <a:off x="6246250" y="1371575"/>
            <a:ext cx="23022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3600">
                <a:solidFill>
                  <a:srgbClr val="F36D25"/>
                </a:solidFill>
                <a:latin typeface="Open Sans ExtraBold"/>
                <a:ea typeface="Open Sans ExtraBold"/>
                <a:cs typeface="Open Sans ExtraBold"/>
                <a:sym typeface="Open Sans ExtraBold"/>
              </a:rPr>
              <a:t>295.916</a:t>
            </a:r>
            <a:endParaRPr sz="3600">
              <a:solidFill>
                <a:srgbClr val="F36D25"/>
              </a:solidFill>
            </a:endParaRPr>
          </a:p>
        </p:txBody>
      </p:sp>
      <p:sp>
        <p:nvSpPr>
          <p:cNvPr id="252" name="Google Shape;252;p41"/>
          <p:cNvSpPr txBox="1"/>
          <p:nvPr/>
        </p:nvSpPr>
        <p:spPr>
          <a:xfrm>
            <a:off x="4878575" y="2523225"/>
            <a:ext cx="3160500" cy="1054200"/>
          </a:xfrm>
          <a:prstGeom prst="rect">
            <a:avLst/>
          </a:prstGeom>
          <a:noFill/>
          <a:ln>
            <a:noFill/>
          </a:ln>
        </p:spPr>
        <p:txBody>
          <a:bodyPr spcFirstLastPara="1" wrap="square" lIns="68575" tIns="34275" rIns="68575" bIns="34275" anchor="t" anchorCtr="0">
            <a:spAutoFit/>
          </a:bodyPr>
          <a:lstStyle/>
          <a:p>
            <a:pPr marL="0" marR="0" lvl="0" indent="0" algn="just" rtl="0">
              <a:lnSpc>
                <a:spcPct val="150000"/>
              </a:lnSpc>
              <a:spcBef>
                <a:spcPts val="0"/>
              </a:spcBef>
              <a:spcAft>
                <a:spcPts val="0"/>
              </a:spcAft>
              <a:buClr>
                <a:schemeClr val="dk1"/>
              </a:buClr>
              <a:buSzPts val="1100"/>
              <a:buFont typeface="Arial"/>
              <a:buNone/>
            </a:pPr>
            <a:r>
              <a:rPr lang="es" sz="1600">
                <a:solidFill>
                  <a:schemeClr val="lt1"/>
                </a:solidFill>
                <a:latin typeface="Open Sans"/>
                <a:ea typeface="Open Sans"/>
                <a:cs typeface="Open Sans"/>
                <a:sym typeface="Open Sans"/>
              </a:rPr>
              <a:t>beneficiarios/as indirectos/as (hijos e hijas, familias y  comunidades)</a:t>
            </a:r>
            <a:endParaRPr sz="1600">
              <a:solidFill>
                <a:schemeClr val="lt1"/>
              </a:solidFill>
              <a:latin typeface="Open Sans"/>
              <a:ea typeface="Open Sans"/>
              <a:cs typeface="Open Sans"/>
              <a:sym typeface="Open Sans"/>
            </a:endParaRPr>
          </a:p>
        </p:txBody>
      </p:sp>
      <p:pic>
        <p:nvPicPr>
          <p:cNvPr id="253" name="Google Shape;253;p41"/>
          <p:cNvPicPr preferRelativeResize="0"/>
          <p:nvPr/>
        </p:nvPicPr>
        <p:blipFill>
          <a:blip r:embed="rId4">
            <a:alphaModFix/>
          </a:blip>
          <a:stretch>
            <a:fillRect/>
          </a:stretch>
        </p:blipFill>
        <p:spPr>
          <a:xfrm>
            <a:off x="4878563" y="1131425"/>
            <a:ext cx="1219200" cy="1219200"/>
          </a:xfrm>
          <a:prstGeom prst="rect">
            <a:avLst/>
          </a:prstGeom>
          <a:noFill/>
          <a:ln>
            <a:noFill/>
          </a:ln>
        </p:spPr>
      </p:pic>
      <p:cxnSp>
        <p:nvCxnSpPr>
          <p:cNvPr id="254" name="Google Shape;254;p41"/>
          <p:cNvCxnSpPr/>
          <p:nvPr/>
        </p:nvCxnSpPr>
        <p:spPr>
          <a:xfrm>
            <a:off x="4359988" y="1006550"/>
            <a:ext cx="0" cy="2775900"/>
          </a:xfrm>
          <a:prstGeom prst="straightConnector1">
            <a:avLst/>
          </a:prstGeom>
          <a:noFill/>
          <a:ln w="25400" cap="flat" cmpd="sng">
            <a:solidFill>
              <a:schemeClr val="lt1"/>
            </a:solidFill>
            <a:prstDash val="solid"/>
            <a:miter lim="800000"/>
            <a:headEnd type="none" w="med" len="med"/>
            <a:tailEnd type="none" w="med" len="med"/>
          </a:ln>
        </p:spPr>
      </p:cxnSp>
      <p:sp>
        <p:nvSpPr>
          <p:cNvPr id="255" name="Google Shape;255;p41"/>
          <p:cNvSpPr/>
          <p:nvPr/>
        </p:nvSpPr>
        <p:spPr>
          <a:xfrm>
            <a:off x="4925" y="4557300"/>
            <a:ext cx="9144000" cy="592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6" name="Google Shape;256;p41"/>
          <p:cNvPicPr preferRelativeResize="0"/>
          <p:nvPr/>
        </p:nvPicPr>
        <p:blipFill>
          <a:blip r:embed="rId5">
            <a:alphaModFix/>
          </a:blip>
          <a:stretch>
            <a:fillRect/>
          </a:stretch>
        </p:blipFill>
        <p:spPr>
          <a:xfrm>
            <a:off x="5650728" y="4705200"/>
            <a:ext cx="3493271" cy="438300"/>
          </a:xfrm>
          <a:prstGeom prst="rect">
            <a:avLst/>
          </a:prstGeom>
          <a:noFill/>
          <a:ln>
            <a:noFill/>
          </a:ln>
        </p:spPr>
      </p:pic>
      <p:sp>
        <p:nvSpPr>
          <p:cNvPr id="257" name="Google Shape;257;p41"/>
          <p:cNvSpPr txBox="1"/>
          <p:nvPr/>
        </p:nvSpPr>
        <p:spPr>
          <a:xfrm>
            <a:off x="4156122" y="2175350"/>
            <a:ext cx="438300" cy="438300"/>
          </a:xfrm>
          <a:prstGeom prst="rect">
            <a:avLst/>
          </a:prstGeom>
          <a:solidFill>
            <a:schemeClr val="lt1"/>
          </a:solidFill>
          <a:ln>
            <a:noFill/>
          </a:ln>
          <a:effectLst>
            <a:outerShdw blurRad="63500" dist="38100" dir="2700000">
              <a:srgbClr val="000000">
                <a:alpha val="39610"/>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
        <p:nvSpPr>
          <p:cNvPr id="258" name="Google Shape;258;p41"/>
          <p:cNvSpPr/>
          <p:nvPr/>
        </p:nvSpPr>
        <p:spPr>
          <a:xfrm rot="10800000">
            <a:off x="4330469" y="2306557"/>
            <a:ext cx="114974" cy="174783"/>
          </a:xfrm>
          <a:custGeom>
            <a:avLst/>
            <a:gdLst/>
            <a:ahLst/>
            <a:cxnLst/>
            <a:rect l="l" t="t" r="r" b="b"/>
            <a:pathLst>
              <a:path w="676320" h="1028135" extrusionOk="0">
                <a:moveTo>
                  <a:pt x="514068" y="0"/>
                </a:moveTo>
                <a:lnTo>
                  <a:pt x="0" y="514067"/>
                </a:lnTo>
                <a:lnTo>
                  <a:pt x="514068" y="1028136"/>
                </a:lnTo>
                <a:lnTo>
                  <a:pt x="676321" y="865883"/>
                </a:lnTo>
                <a:lnTo>
                  <a:pt x="324505" y="514067"/>
                </a:lnTo>
                <a:lnTo>
                  <a:pt x="676321" y="162252"/>
                </a:lnTo>
                <a:lnTo>
                  <a:pt x="514068" y="0"/>
                </a:lnTo>
                <a:close/>
              </a:path>
            </a:pathLst>
          </a:custGeom>
          <a:solidFill>
            <a:srgbClr val="183668"/>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2"/>
        <p:cNvGrpSpPr/>
        <p:nvPr/>
      </p:nvGrpSpPr>
      <p:grpSpPr>
        <a:xfrm>
          <a:off x="0" y="0"/>
          <a:ext cx="0" cy="0"/>
          <a:chOff x="0" y="0"/>
          <a:chExt cx="0" cy="0"/>
        </a:xfrm>
      </p:grpSpPr>
      <p:sp>
        <p:nvSpPr>
          <p:cNvPr id="263" name="Google Shape;263;p42"/>
          <p:cNvSpPr/>
          <p:nvPr/>
        </p:nvSpPr>
        <p:spPr>
          <a:xfrm>
            <a:off x="4925" y="4806300"/>
            <a:ext cx="9144000" cy="3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4" name="Google Shape;264;p42"/>
          <p:cNvPicPr preferRelativeResize="0"/>
          <p:nvPr/>
        </p:nvPicPr>
        <p:blipFill>
          <a:blip r:embed="rId3">
            <a:alphaModFix/>
          </a:blip>
          <a:stretch>
            <a:fillRect/>
          </a:stretch>
        </p:blipFill>
        <p:spPr>
          <a:xfrm>
            <a:off x="6406300" y="4800000"/>
            <a:ext cx="2737700" cy="343500"/>
          </a:xfrm>
          <a:prstGeom prst="rect">
            <a:avLst/>
          </a:prstGeom>
          <a:noFill/>
          <a:ln>
            <a:noFill/>
          </a:ln>
        </p:spPr>
      </p:pic>
      <p:pic>
        <p:nvPicPr>
          <p:cNvPr id="265" name="Google Shape;265;p42"/>
          <p:cNvPicPr preferRelativeResize="0"/>
          <p:nvPr/>
        </p:nvPicPr>
        <p:blipFill rotWithShape="1">
          <a:blip r:embed="rId4">
            <a:alphaModFix/>
          </a:blip>
          <a:srcRect l="6155" t="82033" r="75266"/>
          <a:stretch/>
        </p:blipFill>
        <p:spPr>
          <a:xfrm rot="10800000">
            <a:off x="7289324" y="0"/>
            <a:ext cx="1716549" cy="941300"/>
          </a:xfrm>
          <a:prstGeom prst="rect">
            <a:avLst/>
          </a:prstGeom>
          <a:noFill/>
          <a:ln>
            <a:noFill/>
          </a:ln>
        </p:spPr>
      </p:pic>
      <p:pic>
        <p:nvPicPr>
          <p:cNvPr id="266" name="Google Shape;266;p42"/>
          <p:cNvPicPr preferRelativeResize="0"/>
          <p:nvPr/>
        </p:nvPicPr>
        <p:blipFill rotWithShape="1">
          <a:blip r:embed="rId4">
            <a:alphaModFix/>
          </a:blip>
          <a:srcRect l="6155" t="82033" r="75266"/>
          <a:stretch/>
        </p:blipFill>
        <p:spPr>
          <a:xfrm>
            <a:off x="181924" y="4205475"/>
            <a:ext cx="1716549" cy="941300"/>
          </a:xfrm>
          <a:prstGeom prst="rect">
            <a:avLst/>
          </a:prstGeom>
          <a:noFill/>
          <a:ln>
            <a:noFill/>
          </a:ln>
        </p:spPr>
      </p:pic>
      <p:pic>
        <p:nvPicPr>
          <p:cNvPr id="267" name="Google Shape;267;p42"/>
          <p:cNvPicPr preferRelativeResize="0"/>
          <p:nvPr/>
        </p:nvPicPr>
        <p:blipFill>
          <a:blip r:embed="rId5">
            <a:alphaModFix/>
          </a:blip>
          <a:stretch>
            <a:fillRect/>
          </a:stretch>
        </p:blipFill>
        <p:spPr>
          <a:xfrm>
            <a:off x="2050873" y="152400"/>
            <a:ext cx="4858204" cy="4495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3668"/>
        </a:solidFill>
        <a:effectLst/>
      </p:bgPr>
    </p:bg>
    <p:spTree>
      <p:nvGrpSpPr>
        <p:cNvPr id="1" name="Shape 271"/>
        <p:cNvGrpSpPr/>
        <p:nvPr/>
      </p:nvGrpSpPr>
      <p:grpSpPr>
        <a:xfrm>
          <a:off x="0" y="0"/>
          <a:ext cx="0" cy="0"/>
          <a:chOff x="0" y="0"/>
          <a:chExt cx="0" cy="0"/>
        </a:xfrm>
      </p:grpSpPr>
      <p:sp>
        <p:nvSpPr>
          <p:cNvPr id="272" name="Google Shape;272;p43"/>
          <p:cNvSpPr/>
          <p:nvPr/>
        </p:nvSpPr>
        <p:spPr>
          <a:xfrm>
            <a:off x="0" y="-76200"/>
            <a:ext cx="9144000" cy="906900"/>
          </a:xfrm>
          <a:prstGeom prst="rect">
            <a:avLst/>
          </a:prstGeom>
          <a:solidFill>
            <a:srgbClr val="F36D2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273" name="Google Shape;273;p43"/>
          <p:cNvSpPr txBox="1"/>
          <p:nvPr/>
        </p:nvSpPr>
        <p:spPr>
          <a:xfrm>
            <a:off x="218949" y="-50300"/>
            <a:ext cx="6705300" cy="5463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4E09B6"/>
              </a:buClr>
              <a:buSzPts val="4100"/>
              <a:buFont typeface="Raleway"/>
              <a:buNone/>
            </a:pPr>
            <a:r>
              <a:rPr lang="es" sz="3100">
                <a:solidFill>
                  <a:schemeClr val="lt1"/>
                </a:solidFill>
                <a:latin typeface="Open Sans ExtraBold"/>
                <a:ea typeface="Open Sans ExtraBold"/>
                <a:cs typeface="Open Sans ExtraBold"/>
                <a:sym typeface="Open Sans ExtraBold"/>
              </a:rPr>
              <a:t>Alianzas</a:t>
            </a:r>
            <a:endParaRPr sz="3100">
              <a:solidFill>
                <a:schemeClr val="lt1"/>
              </a:solidFill>
              <a:latin typeface="Work Sans SemiBold"/>
              <a:ea typeface="Work Sans SemiBold"/>
              <a:cs typeface="Work Sans SemiBold"/>
              <a:sym typeface="Work Sans SemiBold"/>
            </a:endParaRPr>
          </a:p>
        </p:txBody>
      </p:sp>
      <p:pic>
        <p:nvPicPr>
          <p:cNvPr id="274" name="Google Shape;274;p43"/>
          <p:cNvPicPr preferRelativeResize="0"/>
          <p:nvPr/>
        </p:nvPicPr>
        <p:blipFill rotWithShape="1">
          <a:blip r:embed="rId3">
            <a:alphaModFix/>
          </a:blip>
          <a:srcRect/>
          <a:stretch/>
        </p:blipFill>
        <p:spPr>
          <a:xfrm>
            <a:off x="268353" y="716597"/>
            <a:ext cx="288131" cy="50309"/>
          </a:xfrm>
          <a:prstGeom prst="rect">
            <a:avLst/>
          </a:prstGeom>
          <a:noFill/>
          <a:ln>
            <a:noFill/>
          </a:ln>
        </p:spPr>
      </p:pic>
      <p:pic>
        <p:nvPicPr>
          <p:cNvPr id="275" name="Google Shape;275;p43"/>
          <p:cNvPicPr preferRelativeResize="0"/>
          <p:nvPr/>
        </p:nvPicPr>
        <p:blipFill>
          <a:blip r:embed="rId4">
            <a:alphaModFix/>
          </a:blip>
          <a:stretch>
            <a:fillRect/>
          </a:stretch>
        </p:blipFill>
        <p:spPr>
          <a:xfrm>
            <a:off x="6322603" y="4789500"/>
            <a:ext cx="2821396" cy="354000"/>
          </a:xfrm>
          <a:prstGeom prst="rect">
            <a:avLst/>
          </a:prstGeom>
          <a:noFill/>
          <a:ln>
            <a:noFill/>
          </a:ln>
        </p:spPr>
      </p:pic>
      <p:sp>
        <p:nvSpPr>
          <p:cNvPr id="276" name="Google Shape;276;p43"/>
          <p:cNvSpPr txBox="1"/>
          <p:nvPr/>
        </p:nvSpPr>
        <p:spPr>
          <a:xfrm>
            <a:off x="218938" y="305200"/>
            <a:ext cx="7721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800" i="1">
                <a:solidFill>
                  <a:schemeClr val="lt1"/>
                </a:solidFill>
                <a:latin typeface="Open Sans"/>
                <a:ea typeface="Open Sans"/>
                <a:cs typeface="Open Sans"/>
                <a:sym typeface="Open Sans"/>
              </a:rPr>
              <a:t>según el área de  intervención del programa</a:t>
            </a:r>
            <a:endParaRPr i="1"/>
          </a:p>
        </p:txBody>
      </p:sp>
      <p:sp>
        <p:nvSpPr>
          <p:cNvPr id="277" name="Google Shape;277;p43"/>
          <p:cNvSpPr/>
          <p:nvPr/>
        </p:nvSpPr>
        <p:spPr>
          <a:xfrm>
            <a:off x="86350" y="904875"/>
            <a:ext cx="1552500" cy="266700"/>
          </a:xfrm>
          <a:prstGeom prst="rect">
            <a:avLst/>
          </a:prstGeom>
          <a:solidFill>
            <a:srgbClr val="4464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3"/>
          <p:cNvSpPr txBox="1"/>
          <p:nvPr/>
        </p:nvSpPr>
        <p:spPr>
          <a:xfrm>
            <a:off x="142750" y="861225"/>
            <a:ext cx="1499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100" b="1">
                <a:solidFill>
                  <a:schemeClr val="lt1"/>
                </a:solidFill>
                <a:latin typeface="Open Sans"/>
                <a:ea typeface="Open Sans"/>
                <a:cs typeface="Open Sans"/>
                <a:sym typeface="Open Sans"/>
              </a:rPr>
              <a:t>Ofertas Laborales:</a:t>
            </a:r>
            <a:endParaRPr sz="1100" b="1">
              <a:solidFill>
                <a:schemeClr val="lt1"/>
              </a:solidFill>
              <a:latin typeface="Open Sans"/>
              <a:ea typeface="Open Sans"/>
              <a:cs typeface="Open Sans"/>
              <a:sym typeface="Open Sans"/>
            </a:endParaRPr>
          </a:p>
        </p:txBody>
      </p:sp>
      <p:sp>
        <p:nvSpPr>
          <p:cNvPr id="279" name="Google Shape;279;p43"/>
          <p:cNvSpPr txBox="1"/>
          <p:nvPr/>
        </p:nvSpPr>
        <p:spPr>
          <a:xfrm>
            <a:off x="89675" y="1095375"/>
            <a:ext cx="1552500" cy="1477500"/>
          </a:xfrm>
          <a:prstGeom prst="rect">
            <a:avLst/>
          </a:prstGeom>
          <a:noFill/>
          <a:ln>
            <a:noFill/>
          </a:ln>
        </p:spPr>
        <p:txBody>
          <a:bodyPr spcFirstLastPara="1" wrap="square" lIns="91425" tIns="91425" rIns="91425" bIns="91425" anchor="t" anchorCtr="0">
            <a:spAutoFit/>
          </a:bodyPr>
          <a:lstStyle/>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Bolsa nacional de Empleo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Chiletrabajos</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Es mi Turno.cl</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Fundación Emplea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Laborum</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Proyecto Moms</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Publipega.com</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Servicio Civil</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Somos Empleo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Trabajando Mujer</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Trabajos en Obra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Woomup</a:t>
            </a:r>
            <a:endParaRPr sz="700">
              <a:solidFill>
                <a:schemeClr val="lt1"/>
              </a:solidFill>
              <a:latin typeface="Open Sans Light"/>
              <a:ea typeface="Open Sans Light"/>
              <a:cs typeface="Open Sans Light"/>
              <a:sym typeface="Open Sans Light"/>
            </a:endParaRPr>
          </a:p>
        </p:txBody>
      </p:sp>
      <p:sp>
        <p:nvSpPr>
          <p:cNvPr id="280" name="Google Shape;280;p43"/>
          <p:cNvSpPr/>
          <p:nvPr/>
        </p:nvSpPr>
        <p:spPr>
          <a:xfrm>
            <a:off x="1829425" y="904875"/>
            <a:ext cx="1552500" cy="266700"/>
          </a:xfrm>
          <a:prstGeom prst="rect">
            <a:avLst/>
          </a:prstGeom>
          <a:solidFill>
            <a:srgbClr val="4464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3"/>
          <p:cNvSpPr txBox="1"/>
          <p:nvPr/>
        </p:nvSpPr>
        <p:spPr>
          <a:xfrm>
            <a:off x="1962025" y="861225"/>
            <a:ext cx="1439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100" b="1">
                <a:solidFill>
                  <a:schemeClr val="lt1"/>
                </a:solidFill>
                <a:latin typeface="Open Sans"/>
                <a:ea typeface="Open Sans"/>
                <a:cs typeface="Open Sans"/>
                <a:sym typeface="Open Sans"/>
              </a:rPr>
              <a:t>Empleadores:</a:t>
            </a:r>
            <a:endParaRPr sz="1100" b="1">
              <a:solidFill>
                <a:schemeClr val="lt1"/>
              </a:solidFill>
              <a:latin typeface="Open Sans"/>
              <a:ea typeface="Open Sans"/>
              <a:cs typeface="Open Sans"/>
              <a:sym typeface="Open Sans"/>
            </a:endParaRPr>
          </a:p>
        </p:txBody>
      </p:sp>
      <p:sp>
        <p:nvSpPr>
          <p:cNvPr id="282" name="Google Shape;282;p43"/>
          <p:cNvSpPr txBox="1"/>
          <p:nvPr/>
        </p:nvSpPr>
        <p:spPr>
          <a:xfrm>
            <a:off x="1832750" y="1095375"/>
            <a:ext cx="1701600" cy="4279200"/>
          </a:xfrm>
          <a:prstGeom prst="rect">
            <a:avLst/>
          </a:prstGeom>
          <a:noFill/>
          <a:ln>
            <a:noFill/>
          </a:ln>
        </p:spPr>
        <p:txBody>
          <a:bodyPr spcFirstLastPara="1" wrap="square" lIns="91425" tIns="91425" rIns="91425" bIns="91425" anchor="t" anchorCtr="0">
            <a:spAutoFit/>
          </a:bodyPr>
          <a:lstStyle/>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360 MNG</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Acciona</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Aceros AZA</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ACHS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Aerosan</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AHA Inclusión</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Ama Consultora Ltda</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Caja Los Andes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Cámara de Comercio PLC</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Central Unitaria de Trabajadores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Cervecerías AB InBev </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CPC</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Cummis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EuroFarma Chile S.A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Eurofirms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Essbio</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ESO  Observatorio Europeo Austral </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Explorando SPA</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Finning </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Ford</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Grupo Bimbo</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GrupoExpro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KizSnack </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Laboratorios Bagó</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La Fábrica - Renca</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Masisa</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Medtronic</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Pfizer </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Plasteco</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Sauerbaum</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SB</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Scotiabank</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Soprole</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Supermercados El Trébol</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TCS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Teck</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Walmart Chile </a:t>
            </a:r>
            <a:endParaRPr sz="700">
              <a:solidFill>
                <a:schemeClr val="lt1"/>
              </a:solidFill>
              <a:latin typeface="Open Sans Light"/>
              <a:ea typeface="Open Sans Light"/>
              <a:cs typeface="Open Sans Light"/>
              <a:sym typeface="Open Sans Light"/>
            </a:endParaRPr>
          </a:p>
          <a:p>
            <a:pPr marL="89999" lvl="0" indent="0" algn="l" rtl="0">
              <a:spcBef>
                <a:spcPts val="0"/>
              </a:spcBef>
              <a:spcAft>
                <a:spcPts val="0"/>
              </a:spcAft>
              <a:buNone/>
            </a:pPr>
            <a:endParaRPr sz="700">
              <a:solidFill>
                <a:schemeClr val="lt1"/>
              </a:solidFill>
              <a:latin typeface="Open Sans Light"/>
              <a:ea typeface="Open Sans Light"/>
              <a:cs typeface="Open Sans Light"/>
              <a:sym typeface="Open Sans Light"/>
            </a:endParaRPr>
          </a:p>
        </p:txBody>
      </p:sp>
      <p:sp>
        <p:nvSpPr>
          <p:cNvPr id="283" name="Google Shape;283;p43"/>
          <p:cNvSpPr/>
          <p:nvPr/>
        </p:nvSpPr>
        <p:spPr>
          <a:xfrm>
            <a:off x="3677275" y="904875"/>
            <a:ext cx="1552500" cy="266700"/>
          </a:xfrm>
          <a:prstGeom prst="rect">
            <a:avLst/>
          </a:prstGeom>
          <a:solidFill>
            <a:srgbClr val="4464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3"/>
          <p:cNvSpPr txBox="1"/>
          <p:nvPr/>
        </p:nvSpPr>
        <p:spPr>
          <a:xfrm>
            <a:off x="3733675" y="861225"/>
            <a:ext cx="1439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100" b="1">
                <a:solidFill>
                  <a:schemeClr val="lt1"/>
                </a:solidFill>
                <a:latin typeface="Open Sans"/>
                <a:ea typeface="Open Sans"/>
                <a:cs typeface="Open Sans"/>
                <a:sym typeface="Open Sans"/>
              </a:rPr>
              <a:t>Capacitación:</a:t>
            </a:r>
            <a:endParaRPr sz="1100" b="1">
              <a:solidFill>
                <a:schemeClr val="lt1"/>
              </a:solidFill>
              <a:latin typeface="Open Sans"/>
              <a:ea typeface="Open Sans"/>
              <a:cs typeface="Open Sans"/>
              <a:sym typeface="Open Sans"/>
            </a:endParaRPr>
          </a:p>
        </p:txBody>
      </p:sp>
      <p:sp>
        <p:nvSpPr>
          <p:cNvPr id="285" name="Google Shape;285;p43"/>
          <p:cNvSpPr txBox="1"/>
          <p:nvPr/>
        </p:nvSpPr>
        <p:spPr>
          <a:xfrm>
            <a:off x="3680600" y="1095375"/>
            <a:ext cx="1552500" cy="3201600"/>
          </a:xfrm>
          <a:prstGeom prst="rect">
            <a:avLst/>
          </a:prstGeom>
          <a:noFill/>
          <a:ln>
            <a:noFill/>
          </a:ln>
        </p:spPr>
        <p:txBody>
          <a:bodyPr spcFirstLastPara="1" wrap="square" lIns="91425" tIns="91425" rIns="91425" bIns="91425" anchor="t" anchorCtr="0">
            <a:spAutoFit/>
          </a:bodyPr>
          <a:lstStyle/>
          <a:p>
            <a:pPr marL="89999" lvl="0" indent="-134449" algn="l" rtl="0">
              <a:spcBef>
                <a:spcPts val="0"/>
              </a:spcBef>
              <a:spcAft>
                <a:spcPts val="0"/>
              </a:spcAft>
              <a:buClr>
                <a:schemeClr val="accent2"/>
              </a:buClr>
              <a:buSzPts val="700"/>
              <a:buFont typeface="Open Sans Light"/>
              <a:buChar char="●"/>
            </a:pPr>
            <a:r>
              <a:rPr lang="es" sz="700" b="1">
                <a:solidFill>
                  <a:schemeClr val="accent2"/>
                </a:solidFill>
                <a:latin typeface="Open Sans"/>
                <a:ea typeface="Open Sans"/>
                <a:cs typeface="Open Sans"/>
                <a:sym typeface="Open Sans"/>
              </a:rPr>
              <a:t>Programas Tu Oportunidad y Originarias de ONU Mujeres</a:t>
            </a:r>
            <a:endParaRPr sz="700" b="1">
              <a:solidFill>
                <a:schemeClr val="accent2"/>
              </a:solidFill>
              <a:latin typeface="Open Sans"/>
              <a:ea typeface="Open Sans"/>
              <a:cs typeface="Open Sans"/>
              <a:sym typeface="Open Sans"/>
            </a:endParaRPr>
          </a:p>
          <a:p>
            <a:pPr marL="89999" lvl="0" indent="-134449" algn="l" rtl="0">
              <a:spcBef>
                <a:spcPts val="0"/>
              </a:spcBef>
              <a:spcAft>
                <a:spcPts val="0"/>
              </a:spcAft>
              <a:buClr>
                <a:schemeClr val="accent2"/>
              </a:buClr>
              <a:buSzPts val="700"/>
              <a:buFont typeface="Open Sans"/>
              <a:buChar char="●"/>
            </a:pPr>
            <a:r>
              <a:rPr lang="es" sz="700" b="1">
                <a:solidFill>
                  <a:schemeClr val="accent2"/>
                </a:solidFill>
                <a:latin typeface="Open Sans"/>
                <a:ea typeface="Open Sans"/>
                <a:cs typeface="Open Sans"/>
                <a:sym typeface="Open Sans"/>
              </a:rPr>
              <a:t> Programa IMESUN - OIT</a:t>
            </a:r>
            <a:endParaRPr sz="700" b="1">
              <a:solidFill>
                <a:schemeClr val="accent2"/>
              </a:solidFill>
              <a:latin typeface="Open Sans"/>
              <a:ea typeface="Open Sans"/>
              <a:cs typeface="Open Sans"/>
              <a:sym typeface="Open Sans"/>
            </a:endParaRPr>
          </a:p>
          <a:p>
            <a:pPr marL="89999" lvl="0" indent="0" algn="l" rtl="0">
              <a:spcBef>
                <a:spcPts val="0"/>
              </a:spcBef>
              <a:spcAft>
                <a:spcPts val="0"/>
              </a:spcAft>
              <a:buNone/>
            </a:pPr>
            <a:endParaRPr sz="700" b="1">
              <a:solidFill>
                <a:schemeClr val="lt1"/>
              </a:solidFill>
              <a:latin typeface="Open Sans"/>
              <a:ea typeface="Open Sans"/>
              <a:cs typeface="Open Sans"/>
              <a:sym typeface="Open Sans"/>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Cervecerías AB InBev</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Claro Chile S.A</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Corporación de Universidades Privadas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Fundación Carlos Slim</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Fundación Chile</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Fundación Datos Protegidos</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G&amp;C</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INFOCAP</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Innovacien</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LinkedIn</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Madicap</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Microsoft</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OTEC Expocursos</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OTEC Good Neighbors </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OTEC Impulsa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SENCE</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SERCOTEC</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SERNATUR</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Talento Local</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Tecnipro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Programa Mujeres Jefas de Hogar </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Cervecerías AB InBev</a:t>
            </a:r>
            <a:endParaRPr sz="700">
              <a:solidFill>
                <a:schemeClr val="lt1"/>
              </a:solidFill>
              <a:latin typeface="Open Sans Light"/>
              <a:ea typeface="Open Sans Light"/>
              <a:cs typeface="Open Sans Light"/>
              <a:sym typeface="Open Sans Light"/>
            </a:endParaRPr>
          </a:p>
        </p:txBody>
      </p:sp>
      <p:sp>
        <p:nvSpPr>
          <p:cNvPr id="286" name="Google Shape;286;p43"/>
          <p:cNvSpPr/>
          <p:nvPr/>
        </p:nvSpPr>
        <p:spPr>
          <a:xfrm>
            <a:off x="5582275" y="904875"/>
            <a:ext cx="1552500" cy="266700"/>
          </a:xfrm>
          <a:prstGeom prst="rect">
            <a:avLst/>
          </a:prstGeom>
          <a:solidFill>
            <a:srgbClr val="4464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43"/>
          <p:cNvSpPr txBox="1"/>
          <p:nvPr/>
        </p:nvSpPr>
        <p:spPr>
          <a:xfrm>
            <a:off x="5638675" y="861225"/>
            <a:ext cx="1439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100" b="1">
                <a:solidFill>
                  <a:schemeClr val="lt1"/>
                </a:solidFill>
                <a:latin typeface="Open Sans"/>
                <a:ea typeface="Open Sans"/>
                <a:cs typeface="Open Sans"/>
                <a:sym typeface="Open Sans"/>
              </a:rPr>
              <a:t>Emprendimiento:</a:t>
            </a:r>
            <a:endParaRPr sz="1100" b="1">
              <a:solidFill>
                <a:schemeClr val="lt1"/>
              </a:solidFill>
              <a:latin typeface="Open Sans"/>
              <a:ea typeface="Open Sans"/>
              <a:cs typeface="Open Sans"/>
              <a:sym typeface="Open Sans"/>
            </a:endParaRPr>
          </a:p>
        </p:txBody>
      </p:sp>
      <p:sp>
        <p:nvSpPr>
          <p:cNvPr id="288" name="Google Shape;288;p43"/>
          <p:cNvSpPr txBox="1"/>
          <p:nvPr/>
        </p:nvSpPr>
        <p:spPr>
          <a:xfrm>
            <a:off x="5585600" y="1095375"/>
            <a:ext cx="1617300" cy="1585500"/>
          </a:xfrm>
          <a:prstGeom prst="rect">
            <a:avLst/>
          </a:prstGeom>
          <a:noFill/>
          <a:ln>
            <a:noFill/>
          </a:ln>
        </p:spPr>
        <p:txBody>
          <a:bodyPr spcFirstLastPara="1" wrap="square" lIns="91425" tIns="91425" rIns="91425" bIns="91425" anchor="t" anchorCtr="0">
            <a:spAutoFit/>
          </a:bodyPr>
          <a:lstStyle/>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Banco Estado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Corfo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Corporación Mujeres Emprendedoras</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Empresarias proveedoras en ActivaEmpresarias.org</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FOSIS</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INDAP</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ProChile</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Propymes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Publimigra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Pymes en Línea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YANChile</a:t>
            </a:r>
            <a:endParaRPr sz="700">
              <a:solidFill>
                <a:schemeClr val="lt1"/>
              </a:solidFill>
              <a:latin typeface="Open Sans Light"/>
              <a:ea typeface="Open Sans Light"/>
              <a:cs typeface="Open Sans Light"/>
              <a:sym typeface="Open Sans Light"/>
            </a:endParaRPr>
          </a:p>
        </p:txBody>
      </p:sp>
      <p:sp>
        <p:nvSpPr>
          <p:cNvPr id="289" name="Google Shape;289;p43"/>
          <p:cNvSpPr/>
          <p:nvPr/>
        </p:nvSpPr>
        <p:spPr>
          <a:xfrm>
            <a:off x="7392025" y="904875"/>
            <a:ext cx="1552500" cy="266700"/>
          </a:xfrm>
          <a:prstGeom prst="rect">
            <a:avLst/>
          </a:prstGeom>
          <a:solidFill>
            <a:srgbClr val="4464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43"/>
          <p:cNvSpPr txBox="1"/>
          <p:nvPr/>
        </p:nvSpPr>
        <p:spPr>
          <a:xfrm>
            <a:off x="7448425" y="861225"/>
            <a:ext cx="14397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100" b="1">
                <a:solidFill>
                  <a:schemeClr val="lt1"/>
                </a:solidFill>
                <a:latin typeface="Open Sans"/>
                <a:ea typeface="Open Sans"/>
                <a:cs typeface="Open Sans"/>
                <a:sym typeface="Open Sans"/>
              </a:rPr>
              <a:t>Cuidados:</a:t>
            </a:r>
            <a:endParaRPr sz="1100" b="1">
              <a:solidFill>
                <a:schemeClr val="lt1"/>
              </a:solidFill>
              <a:latin typeface="Open Sans"/>
              <a:ea typeface="Open Sans"/>
              <a:cs typeface="Open Sans"/>
              <a:sym typeface="Open Sans"/>
            </a:endParaRPr>
          </a:p>
        </p:txBody>
      </p:sp>
      <p:sp>
        <p:nvSpPr>
          <p:cNvPr id="291" name="Google Shape;291;p43"/>
          <p:cNvSpPr txBox="1"/>
          <p:nvPr/>
        </p:nvSpPr>
        <p:spPr>
          <a:xfrm>
            <a:off x="7395350" y="1095375"/>
            <a:ext cx="1738500" cy="2986200"/>
          </a:xfrm>
          <a:prstGeom prst="rect">
            <a:avLst/>
          </a:prstGeom>
          <a:noFill/>
          <a:ln>
            <a:noFill/>
          </a:ln>
        </p:spPr>
        <p:txBody>
          <a:bodyPr spcFirstLastPara="1" wrap="square" lIns="91425" tIns="91425" rIns="91425" bIns="91425" anchor="t" anchorCtr="0">
            <a:spAutoFit/>
          </a:bodyPr>
          <a:lstStyle/>
          <a:p>
            <a:pPr marL="89999" lvl="0" indent="-134449" algn="l" rtl="0">
              <a:spcBef>
                <a:spcPts val="0"/>
              </a:spcBef>
              <a:spcAft>
                <a:spcPts val="0"/>
              </a:spcAft>
              <a:buClr>
                <a:schemeClr val="accent2"/>
              </a:buClr>
              <a:buSzPts val="700"/>
              <a:buFont typeface="Open Sans Light"/>
              <a:buChar char="●"/>
            </a:pPr>
            <a:r>
              <a:rPr lang="es" sz="700" b="1">
                <a:solidFill>
                  <a:schemeClr val="accent2"/>
                </a:solidFill>
                <a:latin typeface="Open Sans"/>
                <a:ea typeface="Open Sans"/>
                <a:cs typeface="Open Sans"/>
                <a:sym typeface="Open Sans"/>
              </a:rPr>
              <a:t>MPFT de Migración de ONU Chile</a:t>
            </a:r>
            <a:endParaRPr sz="700" b="1">
              <a:solidFill>
                <a:schemeClr val="accent2"/>
              </a:solidFill>
              <a:latin typeface="Open Sans"/>
              <a:ea typeface="Open Sans"/>
              <a:cs typeface="Open Sans"/>
              <a:sym typeface="Open Sans"/>
            </a:endParaRPr>
          </a:p>
          <a:p>
            <a:pPr marL="89999" lvl="0" indent="-134449" algn="l" rtl="0">
              <a:spcBef>
                <a:spcPts val="0"/>
              </a:spcBef>
              <a:spcAft>
                <a:spcPts val="0"/>
              </a:spcAft>
              <a:buClr>
                <a:schemeClr val="accent2"/>
              </a:buClr>
              <a:buSzPts val="700"/>
              <a:buFont typeface="Open Sans Light"/>
              <a:buChar char="●"/>
            </a:pPr>
            <a:r>
              <a:rPr lang="es" sz="700" b="1">
                <a:solidFill>
                  <a:schemeClr val="accent2"/>
                </a:solidFill>
                <a:latin typeface="Open Sans"/>
                <a:ea typeface="Open Sans"/>
                <a:cs typeface="Open Sans"/>
                <a:sym typeface="Open Sans"/>
              </a:rPr>
              <a:t>Proyecto NODO de ONU Chile</a:t>
            </a:r>
            <a:endParaRPr sz="700" b="1">
              <a:solidFill>
                <a:schemeClr val="accent2"/>
              </a:solidFill>
              <a:latin typeface="Open Sans"/>
              <a:ea typeface="Open Sans"/>
              <a:cs typeface="Open Sans"/>
              <a:sym typeface="Open Sans"/>
            </a:endParaRPr>
          </a:p>
          <a:p>
            <a:pPr marL="89999" lvl="0" indent="0" algn="l" rtl="0">
              <a:spcBef>
                <a:spcPts val="0"/>
              </a:spcBef>
              <a:spcAft>
                <a:spcPts val="0"/>
              </a:spcAft>
              <a:buNone/>
            </a:pPr>
            <a:endParaRPr sz="700" b="1">
              <a:solidFill>
                <a:schemeClr val="lt1"/>
              </a:solidFill>
              <a:latin typeface="Open Sans"/>
              <a:ea typeface="Open Sans"/>
              <a:cs typeface="Open Sans"/>
              <a:sym typeface="Open Sans"/>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Casa de la Mujer de Huamachuco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Centro Jurique</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Centros de Apoyo Comunitarios para personas con demencia </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Centro Diurno Referencial de Adultos Mayores</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Chile Crece Contigo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ChileAtiende</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ChileValora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Fundación Integra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INACAP</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Instituto de Previsión Social</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JUNJI</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Municipalidad de Santiago, Ñuñoa, San Miguel y La Pintana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Programa "El Respiro"</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Programa Chile Cuida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Programa “4 a 7” de SERNAMEG</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Programa Mujeres Jefas de Hogar</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SERNAMEG</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SENAMA</a:t>
            </a:r>
            <a:endParaRPr sz="700">
              <a:solidFill>
                <a:schemeClr val="lt1"/>
              </a:solidFill>
              <a:latin typeface="Open Sans Light"/>
              <a:ea typeface="Open Sans Light"/>
              <a:cs typeface="Open Sans Light"/>
              <a:sym typeface="Open Sans Light"/>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Universidad Federico Santa María</a:t>
            </a:r>
            <a:endParaRPr>
              <a:solidFill>
                <a:schemeClr val="dk1"/>
              </a:solidFill>
            </a:endParaRPr>
          </a:p>
          <a:p>
            <a:pPr marL="89999" lvl="0" indent="-134449" algn="l" rtl="0">
              <a:spcBef>
                <a:spcPts val="0"/>
              </a:spcBef>
              <a:spcAft>
                <a:spcPts val="0"/>
              </a:spcAft>
              <a:buClr>
                <a:schemeClr val="lt1"/>
              </a:buClr>
              <a:buSzPts val="700"/>
              <a:buFont typeface="Open Sans Light"/>
              <a:buChar char="●"/>
            </a:pPr>
            <a:r>
              <a:rPr lang="es" sz="700">
                <a:solidFill>
                  <a:schemeClr val="lt1"/>
                </a:solidFill>
                <a:latin typeface="Open Sans Light"/>
                <a:ea typeface="Open Sans Light"/>
                <a:cs typeface="Open Sans Light"/>
                <a:sym typeface="Open Sans Light"/>
              </a:rPr>
              <a:t>Universidad Santo Tomás</a:t>
            </a:r>
            <a:endParaRPr sz="700">
              <a:solidFill>
                <a:schemeClr val="lt1"/>
              </a:solidFill>
              <a:latin typeface="Open Sans Light"/>
              <a:ea typeface="Open Sans Light"/>
              <a:cs typeface="Open Sans Light"/>
              <a:sym typeface="Open Sans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F1838"/>
        </a:solidFill>
        <a:effectLst/>
      </p:bgPr>
    </p:bg>
    <p:spTree>
      <p:nvGrpSpPr>
        <p:cNvPr id="1" name="Shape 295"/>
        <p:cNvGrpSpPr/>
        <p:nvPr/>
      </p:nvGrpSpPr>
      <p:grpSpPr>
        <a:xfrm>
          <a:off x="0" y="0"/>
          <a:ext cx="0" cy="0"/>
          <a:chOff x="0" y="0"/>
          <a:chExt cx="0" cy="0"/>
        </a:xfrm>
      </p:grpSpPr>
      <p:grpSp>
        <p:nvGrpSpPr>
          <p:cNvPr id="296" name="Google Shape;296;p44"/>
          <p:cNvGrpSpPr/>
          <p:nvPr/>
        </p:nvGrpSpPr>
        <p:grpSpPr>
          <a:xfrm>
            <a:off x="5438679" y="2078719"/>
            <a:ext cx="3376706" cy="1147337"/>
            <a:chOff x="3683040" y="2768125"/>
            <a:chExt cx="2227967" cy="1170155"/>
          </a:xfrm>
        </p:grpSpPr>
        <p:sp>
          <p:nvSpPr>
            <p:cNvPr id="297" name="Google Shape;297;p44"/>
            <p:cNvSpPr txBox="1"/>
            <p:nvPr/>
          </p:nvSpPr>
          <p:spPr>
            <a:xfrm>
              <a:off x="4009606" y="2925780"/>
              <a:ext cx="1901400" cy="1012500"/>
            </a:xfrm>
            <a:prstGeom prst="rect">
              <a:avLst/>
            </a:prstGeom>
            <a:noFill/>
            <a:ln>
              <a:noFill/>
            </a:ln>
          </p:spPr>
          <p:txBody>
            <a:bodyPr spcFirstLastPara="1" wrap="square" lIns="68575" tIns="34275" rIns="68575" bIns="34275" anchor="t" anchorCtr="0">
              <a:spAutoFit/>
            </a:bodyPr>
            <a:lstStyle/>
            <a:p>
              <a:pPr marL="0" lvl="0" indent="0" algn="l" rtl="0">
                <a:spcBef>
                  <a:spcPts val="0"/>
                </a:spcBef>
                <a:spcAft>
                  <a:spcPts val="0"/>
                </a:spcAft>
                <a:buClr>
                  <a:schemeClr val="lt1"/>
                </a:buClr>
                <a:buSzPts val="1400"/>
                <a:buFont typeface="Raleway"/>
                <a:buNone/>
              </a:pPr>
              <a:r>
                <a:rPr lang="es" sz="2000" b="1" i="1">
                  <a:solidFill>
                    <a:schemeClr val="lt1"/>
                  </a:solidFill>
                  <a:latin typeface="Open Sans"/>
                  <a:ea typeface="Open Sans"/>
                  <a:cs typeface="Open Sans"/>
                  <a:sym typeface="Open Sans"/>
                </a:rPr>
                <a:t>Mayor empleabilidad y oportunidades económicas</a:t>
              </a:r>
              <a:endParaRPr sz="1700" b="1" i="1">
                <a:solidFill>
                  <a:schemeClr val="lt1"/>
                </a:solidFill>
                <a:latin typeface="Open Sans"/>
                <a:ea typeface="Open Sans"/>
                <a:cs typeface="Open Sans"/>
                <a:sym typeface="Open Sans"/>
              </a:endParaRPr>
            </a:p>
          </p:txBody>
        </p:sp>
        <p:sp>
          <p:nvSpPr>
            <p:cNvPr id="298" name="Google Shape;298;p44"/>
            <p:cNvSpPr txBox="1"/>
            <p:nvPr/>
          </p:nvSpPr>
          <p:spPr>
            <a:xfrm>
              <a:off x="3683040" y="2768125"/>
              <a:ext cx="633900" cy="100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5200">
                  <a:solidFill>
                    <a:srgbClr val="FFFFFF"/>
                  </a:solidFill>
                  <a:latin typeface="Open Sans SemiBold"/>
                  <a:ea typeface="Open Sans SemiBold"/>
                  <a:cs typeface="Open Sans SemiBold"/>
                  <a:sym typeface="Open Sans SemiBold"/>
                </a:rPr>
                <a:t>1</a:t>
              </a:r>
              <a:endParaRPr sz="800">
                <a:solidFill>
                  <a:srgbClr val="FFFFFF"/>
                </a:solidFill>
              </a:endParaRPr>
            </a:p>
          </p:txBody>
        </p:sp>
      </p:grpSp>
      <p:pic>
        <p:nvPicPr>
          <p:cNvPr id="299" name="Google Shape;299;p44"/>
          <p:cNvPicPr preferRelativeResize="0"/>
          <p:nvPr/>
        </p:nvPicPr>
        <p:blipFill rotWithShape="1">
          <a:blip r:embed="rId3">
            <a:alphaModFix/>
          </a:blip>
          <a:srcRect l="43289" t="14812" r="24703" b="22687"/>
          <a:stretch/>
        </p:blipFill>
        <p:spPr>
          <a:xfrm>
            <a:off x="2" y="0"/>
            <a:ext cx="4499123" cy="5143500"/>
          </a:xfrm>
          <a:prstGeom prst="rect">
            <a:avLst/>
          </a:prstGeom>
          <a:noFill/>
          <a:ln>
            <a:noFill/>
          </a:ln>
        </p:spPr>
      </p:pic>
      <p:sp>
        <p:nvSpPr>
          <p:cNvPr id="300" name="Google Shape;300;p44"/>
          <p:cNvSpPr/>
          <p:nvPr/>
        </p:nvSpPr>
        <p:spPr>
          <a:xfrm>
            <a:off x="-95250" y="-5700"/>
            <a:ext cx="4594200" cy="5154900"/>
          </a:xfrm>
          <a:prstGeom prst="rect">
            <a:avLst/>
          </a:prstGeom>
          <a:solidFill>
            <a:srgbClr val="8F1838">
              <a:alpha val="53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1" name="Google Shape;301;p44"/>
          <p:cNvPicPr preferRelativeResize="0"/>
          <p:nvPr/>
        </p:nvPicPr>
        <p:blipFill>
          <a:blip r:embed="rId4">
            <a:alphaModFix amt="8000"/>
          </a:blip>
          <a:stretch>
            <a:fillRect/>
          </a:stretch>
        </p:blipFill>
        <p:spPr>
          <a:xfrm>
            <a:off x="7157750" y="3157250"/>
            <a:ext cx="1986250" cy="1986250"/>
          </a:xfrm>
          <a:prstGeom prst="rect">
            <a:avLst/>
          </a:prstGeom>
          <a:noFill/>
          <a:ln>
            <a:noFill/>
          </a:ln>
          <a:effectLst>
            <a:outerShdw blurRad="57150" dist="19050" dir="5400000" algn="bl" rotWithShape="0">
              <a:srgbClr val="000000">
                <a:alpha val="50000"/>
              </a:srgbClr>
            </a:outerShdw>
          </a:effectLst>
        </p:spPr>
      </p:pic>
      <p:sp>
        <p:nvSpPr>
          <p:cNvPr id="302" name="Google Shape;302;p44"/>
          <p:cNvSpPr txBox="1"/>
          <p:nvPr/>
        </p:nvSpPr>
        <p:spPr>
          <a:xfrm>
            <a:off x="4266009" y="2352675"/>
            <a:ext cx="438300" cy="438300"/>
          </a:xfrm>
          <a:prstGeom prst="rect">
            <a:avLst/>
          </a:prstGeom>
          <a:solidFill>
            <a:schemeClr val="lt1"/>
          </a:solidFill>
          <a:ln>
            <a:noFill/>
          </a:ln>
          <a:effectLst>
            <a:outerShdw blurRad="63500" dist="38100" dir="2700000">
              <a:srgbClr val="000000">
                <a:alpha val="39610"/>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
        <p:nvSpPr>
          <p:cNvPr id="303" name="Google Shape;303;p44"/>
          <p:cNvSpPr/>
          <p:nvPr/>
        </p:nvSpPr>
        <p:spPr>
          <a:xfrm rot="10800000">
            <a:off x="4440356" y="2483882"/>
            <a:ext cx="114974" cy="174783"/>
          </a:xfrm>
          <a:custGeom>
            <a:avLst/>
            <a:gdLst/>
            <a:ahLst/>
            <a:cxnLst/>
            <a:rect l="l" t="t" r="r" b="b"/>
            <a:pathLst>
              <a:path w="676320" h="1028135" extrusionOk="0">
                <a:moveTo>
                  <a:pt x="514068" y="0"/>
                </a:moveTo>
                <a:lnTo>
                  <a:pt x="0" y="514067"/>
                </a:lnTo>
                <a:lnTo>
                  <a:pt x="514068" y="1028136"/>
                </a:lnTo>
                <a:lnTo>
                  <a:pt x="676321" y="865883"/>
                </a:lnTo>
                <a:lnTo>
                  <a:pt x="324505" y="514067"/>
                </a:lnTo>
                <a:lnTo>
                  <a:pt x="676321" y="162252"/>
                </a:lnTo>
                <a:lnTo>
                  <a:pt x="514068" y="0"/>
                </a:lnTo>
                <a:close/>
              </a:path>
            </a:pathLst>
          </a:custGeom>
          <a:solidFill>
            <a:srgbClr val="8F1838"/>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F1838"/>
        </a:solidFill>
        <a:effectLst/>
      </p:bgPr>
    </p:bg>
    <p:spTree>
      <p:nvGrpSpPr>
        <p:cNvPr id="1" name="Shape 307"/>
        <p:cNvGrpSpPr/>
        <p:nvPr/>
      </p:nvGrpSpPr>
      <p:grpSpPr>
        <a:xfrm>
          <a:off x="0" y="0"/>
          <a:ext cx="0" cy="0"/>
          <a:chOff x="0" y="0"/>
          <a:chExt cx="0" cy="0"/>
        </a:xfrm>
      </p:grpSpPr>
      <p:sp>
        <p:nvSpPr>
          <p:cNvPr id="308" name="Google Shape;308;p45"/>
          <p:cNvSpPr/>
          <p:nvPr/>
        </p:nvSpPr>
        <p:spPr>
          <a:xfrm rot="10800000">
            <a:off x="704200" y="1987100"/>
            <a:ext cx="1262400" cy="1257300"/>
          </a:xfrm>
          <a:prstGeom prst="ellipse">
            <a:avLst/>
          </a:prstGeom>
          <a:solidFill>
            <a:srgbClr val="EF4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5"/>
          <p:cNvSpPr/>
          <p:nvPr/>
        </p:nvSpPr>
        <p:spPr>
          <a:xfrm rot="10800000">
            <a:off x="3807188" y="1987100"/>
            <a:ext cx="1262400" cy="1257300"/>
          </a:xfrm>
          <a:prstGeom prst="ellipse">
            <a:avLst/>
          </a:prstGeom>
          <a:solidFill>
            <a:srgbClr val="EF4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5"/>
          <p:cNvSpPr/>
          <p:nvPr/>
        </p:nvSpPr>
        <p:spPr>
          <a:xfrm rot="10800000">
            <a:off x="7054750" y="1987100"/>
            <a:ext cx="1262400" cy="1257300"/>
          </a:xfrm>
          <a:prstGeom prst="ellipse">
            <a:avLst/>
          </a:prstGeom>
          <a:solidFill>
            <a:srgbClr val="EF4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5"/>
          <p:cNvSpPr txBox="1"/>
          <p:nvPr/>
        </p:nvSpPr>
        <p:spPr>
          <a:xfrm>
            <a:off x="1061500" y="3471375"/>
            <a:ext cx="1547100" cy="135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00AED9"/>
                </a:solidFill>
                <a:latin typeface="Open Sans"/>
                <a:ea typeface="Open Sans"/>
                <a:cs typeface="Open Sans"/>
                <a:sym typeface="Open Sans"/>
              </a:rPr>
              <a:t>4.115</a:t>
            </a:r>
            <a:r>
              <a:rPr lang="es" sz="1600" b="1">
                <a:solidFill>
                  <a:schemeClr val="lt1"/>
                </a:solidFill>
                <a:latin typeface="Open Sans"/>
                <a:ea typeface="Open Sans"/>
                <a:cs typeface="Open Sans"/>
                <a:sym typeface="Open Sans"/>
              </a:rPr>
              <a:t> </a:t>
            </a:r>
            <a:endParaRPr sz="1600" b="1">
              <a:solidFill>
                <a:schemeClr val="lt1"/>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mujeres </a:t>
            </a:r>
            <a:endParaRPr sz="1100">
              <a:solidFill>
                <a:schemeClr val="lt1"/>
              </a:solidFill>
              <a:latin typeface="Open Sans"/>
              <a:ea typeface="Open Sans"/>
              <a:cs typeface="Open Sans"/>
              <a:sym typeface="Open Sans"/>
            </a:endParaRPr>
          </a:p>
          <a:p>
            <a:pPr marL="0" lvl="0" indent="0" algn="l" rtl="0">
              <a:spcBef>
                <a:spcPts val="0"/>
              </a:spcBef>
              <a:spcAft>
                <a:spcPts val="0"/>
              </a:spcAft>
              <a:buNone/>
            </a:pPr>
            <a:endParaRPr sz="1100">
              <a:solidFill>
                <a:schemeClr val="lt1"/>
              </a:solidFill>
              <a:latin typeface="Open Sans"/>
              <a:ea typeface="Open Sans"/>
              <a:cs typeface="Open Sans"/>
              <a:sym typeface="Open Sans"/>
            </a:endParaRPr>
          </a:p>
          <a:p>
            <a:pPr marL="0" lvl="0" indent="0" algn="l" rtl="0">
              <a:spcBef>
                <a:spcPts val="0"/>
              </a:spcBef>
              <a:spcAft>
                <a:spcPts val="0"/>
              </a:spcAft>
              <a:buNone/>
            </a:pPr>
            <a:endParaRPr sz="1100">
              <a:solidFill>
                <a:schemeClr val="lt1"/>
              </a:solidFill>
              <a:latin typeface="Open Sans"/>
              <a:ea typeface="Open Sans"/>
              <a:cs typeface="Open Sans"/>
              <a:sym typeface="Open Sans"/>
            </a:endParaRPr>
          </a:p>
          <a:p>
            <a:pPr marL="0" lvl="0" indent="0" algn="l" rtl="0">
              <a:spcBef>
                <a:spcPts val="0"/>
              </a:spcBef>
              <a:spcAft>
                <a:spcPts val="0"/>
              </a:spcAft>
              <a:buNone/>
            </a:pPr>
            <a:r>
              <a:rPr lang="es" sz="1100">
                <a:solidFill>
                  <a:srgbClr val="00AED9"/>
                </a:solidFill>
                <a:latin typeface="Open Sans"/>
                <a:ea typeface="Open Sans"/>
                <a:cs typeface="Open Sans"/>
                <a:sym typeface="Open Sans"/>
              </a:rPr>
              <a:t> </a:t>
            </a:r>
            <a:r>
              <a:rPr lang="es" sz="1600" b="1">
                <a:solidFill>
                  <a:srgbClr val="00AED9"/>
                </a:solidFill>
                <a:latin typeface="Open Sans"/>
                <a:ea typeface="Open Sans"/>
                <a:cs typeface="Open Sans"/>
                <a:sym typeface="Open Sans"/>
              </a:rPr>
              <a:t>840 </a:t>
            </a:r>
            <a:endParaRPr sz="1600" b="1">
              <a:solidFill>
                <a:srgbClr val="00AED9"/>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Dispositivos</a:t>
            </a:r>
            <a:endParaRPr sz="1700"/>
          </a:p>
        </p:txBody>
      </p:sp>
      <p:sp>
        <p:nvSpPr>
          <p:cNvPr id="312" name="Google Shape;312;p45"/>
          <p:cNvSpPr txBox="1"/>
          <p:nvPr/>
        </p:nvSpPr>
        <p:spPr>
          <a:xfrm>
            <a:off x="760275" y="2107850"/>
            <a:ext cx="1173000" cy="1092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000">
                <a:solidFill>
                  <a:schemeClr val="lt1"/>
                </a:solidFill>
                <a:latin typeface="Open Sans"/>
                <a:ea typeface="Open Sans"/>
                <a:cs typeface="Open Sans"/>
                <a:sym typeface="Open Sans"/>
              </a:rPr>
              <a:t>Cursos y talleres de habilidades digitales para el empleo/emprendimiento</a:t>
            </a:r>
            <a:endParaRPr sz="1000">
              <a:solidFill>
                <a:schemeClr val="lt1"/>
              </a:solidFill>
              <a:latin typeface="Open Sans"/>
              <a:ea typeface="Open Sans"/>
              <a:cs typeface="Open Sans"/>
              <a:sym typeface="Open Sans"/>
            </a:endParaRPr>
          </a:p>
          <a:p>
            <a:pPr marL="0" lvl="0" indent="0" algn="ctr" rtl="0">
              <a:spcBef>
                <a:spcPts val="0"/>
              </a:spcBef>
              <a:spcAft>
                <a:spcPts val="0"/>
              </a:spcAft>
              <a:buNone/>
            </a:pPr>
            <a:endParaRPr sz="900"/>
          </a:p>
        </p:txBody>
      </p:sp>
      <p:sp>
        <p:nvSpPr>
          <p:cNvPr id="313" name="Google Shape;313;p45"/>
          <p:cNvSpPr txBox="1"/>
          <p:nvPr/>
        </p:nvSpPr>
        <p:spPr>
          <a:xfrm>
            <a:off x="7411867" y="3476500"/>
            <a:ext cx="1035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00AED9"/>
                </a:solidFill>
                <a:latin typeface="Open Sans"/>
                <a:ea typeface="Open Sans"/>
                <a:cs typeface="Open Sans"/>
                <a:sym typeface="Open Sans"/>
              </a:rPr>
              <a:t>+100</a:t>
            </a:r>
            <a:r>
              <a:rPr lang="es" sz="1100">
                <a:solidFill>
                  <a:srgbClr val="00AED9"/>
                </a:solidFill>
                <a:latin typeface="Open Sans"/>
                <a:ea typeface="Open Sans"/>
                <a:cs typeface="Open Sans"/>
                <a:sym typeface="Open Sans"/>
              </a:rPr>
              <a:t> </a:t>
            </a:r>
            <a:endParaRPr sz="1100">
              <a:solidFill>
                <a:srgbClr val="00AED9"/>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instituciones y programas  públicos y privados </a:t>
            </a:r>
            <a:endParaRPr sz="1600" b="1">
              <a:solidFill>
                <a:srgbClr val="00AED9"/>
              </a:solidFill>
              <a:latin typeface="Open Sans"/>
              <a:ea typeface="Open Sans"/>
              <a:cs typeface="Open Sans"/>
              <a:sym typeface="Open Sans"/>
            </a:endParaRPr>
          </a:p>
        </p:txBody>
      </p:sp>
      <p:sp>
        <p:nvSpPr>
          <p:cNvPr id="314" name="Google Shape;314;p45"/>
          <p:cNvSpPr txBox="1"/>
          <p:nvPr/>
        </p:nvSpPr>
        <p:spPr>
          <a:xfrm>
            <a:off x="7113575" y="1987100"/>
            <a:ext cx="1192500" cy="1431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000">
                <a:solidFill>
                  <a:schemeClr val="lt1"/>
                </a:solidFill>
                <a:latin typeface="Open Sans"/>
                <a:ea typeface="Open Sans"/>
                <a:cs typeface="Open Sans"/>
                <a:sym typeface="Open Sans"/>
              </a:rPr>
              <a:t>Red de empleadores </a:t>
            </a:r>
            <a:r>
              <a:rPr lang="es" sz="1100">
                <a:solidFill>
                  <a:schemeClr val="lt1"/>
                </a:solidFill>
                <a:latin typeface="Open Sans Medium"/>
                <a:ea typeface="Open Sans Medium"/>
                <a:cs typeface="Open Sans Medium"/>
                <a:sym typeface="Open Sans Medium"/>
              </a:rPr>
              <a:t> </a:t>
            </a:r>
            <a:r>
              <a:rPr lang="es" sz="1000">
                <a:solidFill>
                  <a:schemeClr val="lt1"/>
                </a:solidFill>
                <a:latin typeface="Open Sans"/>
                <a:ea typeface="Open Sans"/>
                <a:cs typeface="Open Sans"/>
                <a:sym typeface="Open Sans"/>
              </a:rPr>
              <a:t>para la integración laboral y económica de mujeres</a:t>
            </a:r>
            <a:endParaRPr sz="1000">
              <a:solidFill>
                <a:schemeClr val="lt1"/>
              </a:solidFill>
              <a:latin typeface="Open Sans"/>
              <a:ea typeface="Open Sans"/>
              <a:cs typeface="Open Sans"/>
              <a:sym typeface="Open Sans"/>
            </a:endParaRPr>
          </a:p>
          <a:p>
            <a:pPr marL="0" lvl="0" indent="0" algn="ctr" rtl="0">
              <a:spcBef>
                <a:spcPts val="0"/>
              </a:spcBef>
              <a:spcAft>
                <a:spcPts val="0"/>
              </a:spcAft>
              <a:buNone/>
            </a:pPr>
            <a:endParaRPr sz="1000">
              <a:solidFill>
                <a:schemeClr val="lt1"/>
              </a:solidFill>
              <a:latin typeface="Open Sans"/>
              <a:ea typeface="Open Sans"/>
              <a:cs typeface="Open Sans"/>
              <a:sym typeface="Open Sans"/>
            </a:endParaRPr>
          </a:p>
        </p:txBody>
      </p:sp>
      <p:sp>
        <p:nvSpPr>
          <p:cNvPr id="315" name="Google Shape;315;p45"/>
          <p:cNvSpPr txBox="1"/>
          <p:nvPr/>
        </p:nvSpPr>
        <p:spPr>
          <a:xfrm>
            <a:off x="4163813" y="3476500"/>
            <a:ext cx="1173000" cy="135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00AED9"/>
                </a:solidFill>
                <a:latin typeface="Open Sans"/>
                <a:ea typeface="Open Sans"/>
                <a:cs typeface="Open Sans"/>
                <a:sym typeface="Open Sans"/>
              </a:rPr>
              <a:t>1187</a:t>
            </a:r>
            <a:r>
              <a:rPr lang="es" sz="1100">
                <a:solidFill>
                  <a:schemeClr val="lt1"/>
                </a:solidFill>
                <a:latin typeface="Open Sans"/>
                <a:ea typeface="Open Sans"/>
                <a:cs typeface="Open Sans"/>
                <a:sym typeface="Open Sans"/>
              </a:rPr>
              <a:t> </a:t>
            </a:r>
            <a:endParaRPr sz="1100">
              <a:solidFill>
                <a:schemeClr val="lt1"/>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mentorías realizadas  </a:t>
            </a:r>
            <a:endParaRPr sz="1100">
              <a:solidFill>
                <a:schemeClr val="lt1"/>
              </a:solidFill>
              <a:latin typeface="Open Sans"/>
              <a:ea typeface="Open Sans"/>
              <a:cs typeface="Open Sans"/>
              <a:sym typeface="Open Sans"/>
            </a:endParaRPr>
          </a:p>
          <a:p>
            <a:pPr marL="0" lvl="0" indent="0" algn="l" rtl="0">
              <a:spcBef>
                <a:spcPts val="0"/>
              </a:spcBef>
              <a:spcAft>
                <a:spcPts val="0"/>
              </a:spcAft>
              <a:buNone/>
            </a:pPr>
            <a:endParaRPr sz="1100">
              <a:solidFill>
                <a:schemeClr val="lt1"/>
              </a:solidFill>
              <a:latin typeface="Open Sans"/>
              <a:ea typeface="Open Sans"/>
              <a:cs typeface="Open Sans"/>
              <a:sym typeface="Open Sans"/>
            </a:endParaRPr>
          </a:p>
          <a:p>
            <a:pPr marL="0" lvl="0" indent="0" algn="l" rtl="0">
              <a:spcBef>
                <a:spcPts val="0"/>
              </a:spcBef>
              <a:spcAft>
                <a:spcPts val="0"/>
              </a:spcAft>
              <a:buNone/>
            </a:pPr>
            <a:r>
              <a:rPr lang="es" sz="1600" b="1">
                <a:solidFill>
                  <a:srgbClr val="00AED9"/>
                </a:solidFill>
                <a:latin typeface="Open Sans"/>
                <a:ea typeface="Open Sans"/>
                <a:cs typeface="Open Sans"/>
                <a:sym typeface="Open Sans"/>
              </a:rPr>
              <a:t>345</a:t>
            </a:r>
            <a:r>
              <a:rPr lang="es" sz="1600" b="1">
                <a:solidFill>
                  <a:schemeClr val="lt1"/>
                </a:solidFill>
                <a:latin typeface="Open Sans"/>
                <a:ea typeface="Open Sans"/>
                <a:cs typeface="Open Sans"/>
                <a:sym typeface="Open Sans"/>
              </a:rPr>
              <a:t> </a:t>
            </a:r>
            <a:endParaRPr sz="1600" b="1">
              <a:solidFill>
                <a:schemeClr val="lt1"/>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mujeres </a:t>
            </a:r>
            <a:endParaRPr sz="1600" b="1">
              <a:solidFill>
                <a:srgbClr val="00AED9"/>
              </a:solidFill>
              <a:latin typeface="Open Sans"/>
              <a:ea typeface="Open Sans"/>
              <a:cs typeface="Open Sans"/>
              <a:sym typeface="Open Sans"/>
            </a:endParaRPr>
          </a:p>
        </p:txBody>
      </p:sp>
      <p:sp>
        <p:nvSpPr>
          <p:cNvPr id="316" name="Google Shape;316;p45"/>
          <p:cNvSpPr txBox="1"/>
          <p:nvPr/>
        </p:nvSpPr>
        <p:spPr>
          <a:xfrm>
            <a:off x="3838150" y="2138600"/>
            <a:ext cx="12624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000">
                <a:solidFill>
                  <a:schemeClr val="lt1"/>
                </a:solidFill>
                <a:latin typeface="Open Sans"/>
                <a:ea typeface="Open Sans"/>
                <a:cs typeface="Open Sans"/>
                <a:sym typeface="Open Sans"/>
              </a:rPr>
              <a:t>Mentorías y acompañamiento para la incorporación laboral</a:t>
            </a:r>
            <a:endParaRPr sz="1000">
              <a:solidFill>
                <a:schemeClr val="lt1"/>
              </a:solidFill>
              <a:latin typeface="Open Sans"/>
              <a:ea typeface="Open Sans"/>
              <a:cs typeface="Open Sans"/>
              <a:sym typeface="Open Sans"/>
            </a:endParaRPr>
          </a:p>
        </p:txBody>
      </p:sp>
      <p:pic>
        <p:nvPicPr>
          <p:cNvPr id="317" name="Google Shape;317;p45"/>
          <p:cNvPicPr preferRelativeResize="0"/>
          <p:nvPr/>
        </p:nvPicPr>
        <p:blipFill>
          <a:blip r:embed="rId3">
            <a:alphaModFix/>
          </a:blip>
          <a:stretch>
            <a:fillRect/>
          </a:stretch>
        </p:blipFill>
        <p:spPr>
          <a:xfrm>
            <a:off x="760275" y="4351875"/>
            <a:ext cx="304800" cy="304800"/>
          </a:xfrm>
          <a:prstGeom prst="rect">
            <a:avLst/>
          </a:prstGeom>
          <a:noFill/>
          <a:ln>
            <a:noFill/>
          </a:ln>
        </p:spPr>
      </p:pic>
      <p:pic>
        <p:nvPicPr>
          <p:cNvPr id="318" name="Google Shape;318;p45"/>
          <p:cNvPicPr preferRelativeResize="0"/>
          <p:nvPr/>
        </p:nvPicPr>
        <p:blipFill>
          <a:blip r:embed="rId4">
            <a:alphaModFix/>
          </a:blip>
          <a:stretch>
            <a:fillRect/>
          </a:stretch>
        </p:blipFill>
        <p:spPr>
          <a:xfrm>
            <a:off x="3807187" y="3605475"/>
            <a:ext cx="355850" cy="355850"/>
          </a:xfrm>
          <a:prstGeom prst="rect">
            <a:avLst/>
          </a:prstGeom>
          <a:noFill/>
          <a:ln>
            <a:noFill/>
          </a:ln>
        </p:spPr>
      </p:pic>
      <p:pic>
        <p:nvPicPr>
          <p:cNvPr id="319" name="Google Shape;319;p45"/>
          <p:cNvPicPr preferRelativeResize="0"/>
          <p:nvPr/>
        </p:nvPicPr>
        <p:blipFill>
          <a:blip r:embed="rId5">
            <a:alphaModFix/>
          </a:blip>
          <a:stretch>
            <a:fillRect/>
          </a:stretch>
        </p:blipFill>
        <p:spPr>
          <a:xfrm>
            <a:off x="763025" y="3605475"/>
            <a:ext cx="355850" cy="355850"/>
          </a:xfrm>
          <a:prstGeom prst="rect">
            <a:avLst/>
          </a:prstGeom>
          <a:noFill/>
          <a:ln>
            <a:noFill/>
          </a:ln>
        </p:spPr>
      </p:pic>
      <p:pic>
        <p:nvPicPr>
          <p:cNvPr id="320" name="Google Shape;320;p45"/>
          <p:cNvPicPr preferRelativeResize="0"/>
          <p:nvPr/>
        </p:nvPicPr>
        <p:blipFill>
          <a:blip r:embed="rId5">
            <a:alphaModFix/>
          </a:blip>
          <a:stretch>
            <a:fillRect/>
          </a:stretch>
        </p:blipFill>
        <p:spPr>
          <a:xfrm>
            <a:off x="3838163" y="4300825"/>
            <a:ext cx="355850" cy="355850"/>
          </a:xfrm>
          <a:prstGeom prst="rect">
            <a:avLst/>
          </a:prstGeom>
          <a:noFill/>
          <a:ln>
            <a:noFill/>
          </a:ln>
        </p:spPr>
      </p:pic>
      <p:pic>
        <p:nvPicPr>
          <p:cNvPr id="321" name="Google Shape;321;p45"/>
          <p:cNvPicPr preferRelativeResize="0"/>
          <p:nvPr/>
        </p:nvPicPr>
        <p:blipFill>
          <a:blip r:embed="rId6">
            <a:alphaModFix/>
          </a:blip>
          <a:stretch>
            <a:fillRect/>
          </a:stretch>
        </p:blipFill>
        <p:spPr>
          <a:xfrm>
            <a:off x="7099100" y="3627650"/>
            <a:ext cx="355850" cy="355850"/>
          </a:xfrm>
          <a:prstGeom prst="rect">
            <a:avLst/>
          </a:prstGeom>
          <a:noFill/>
          <a:ln>
            <a:noFill/>
          </a:ln>
        </p:spPr>
      </p:pic>
      <p:pic>
        <p:nvPicPr>
          <p:cNvPr id="322" name="Google Shape;322;p45"/>
          <p:cNvPicPr preferRelativeResize="0"/>
          <p:nvPr/>
        </p:nvPicPr>
        <p:blipFill rotWithShape="1">
          <a:blip r:embed="rId7">
            <a:alphaModFix/>
          </a:blip>
          <a:srcRect t="17092" b="51424"/>
          <a:stretch/>
        </p:blipFill>
        <p:spPr>
          <a:xfrm>
            <a:off x="17400" y="-1"/>
            <a:ext cx="9109176" cy="1907525"/>
          </a:xfrm>
          <a:prstGeom prst="rect">
            <a:avLst/>
          </a:prstGeom>
          <a:noFill/>
          <a:ln>
            <a:noFill/>
          </a:ln>
        </p:spPr>
      </p:pic>
      <p:sp>
        <p:nvSpPr>
          <p:cNvPr id="323" name="Google Shape;323;p45"/>
          <p:cNvSpPr/>
          <p:nvPr/>
        </p:nvSpPr>
        <p:spPr>
          <a:xfrm>
            <a:off x="17375" y="-75"/>
            <a:ext cx="9109200" cy="1907400"/>
          </a:xfrm>
          <a:prstGeom prst="rect">
            <a:avLst/>
          </a:prstGeom>
          <a:solidFill>
            <a:srgbClr val="8F1838">
              <a:alpha val="53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45"/>
          <p:cNvSpPr txBox="1"/>
          <p:nvPr/>
        </p:nvSpPr>
        <p:spPr>
          <a:xfrm>
            <a:off x="170700" y="1322325"/>
            <a:ext cx="60813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2600" b="1">
                <a:solidFill>
                  <a:schemeClr val="lt1"/>
                </a:solidFill>
                <a:latin typeface="Open Sans"/>
                <a:ea typeface="Open Sans"/>
                <a:cs typeface="Open Sans"/>
                <a:sym typeface="Open Sans"/>
              </a:rPr>
              <a:t>Empleabilidad y emprendimiento</a:t>
            </a:r>
            <a:endParaRPr sz="2600" b="1">
              <a:solidFill>
                <a:schemeClr val="lt1"/>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F1838"/>
        </a:solidFill>
        <a:effectLst/>
      </p:bgPr>
    </p:bg>
    <p:spTree>
      <p:nvGrpSpPr>
        <p:cNvPr id="1" name="Shape 328"/>
        <p:cNvGrpSpPr/>
        <p:nvPr/>
      </p:nvGrpSpPr>
      <p:grpSpPr>
        <a:xfrm>
          <a:off x="0" y="0"/>
          <a:ext cx="0" cy="0"/>
          <a:chOff x="0" y="0"/>
          <a:chExt cx="0" cy="0"/>
        </a:xfrm>
      </p:grpSpPr>
      <p:sp>
        <p:nvSpPr>
          <p:cNvPr id="329" name="Google Shape;329;p46"/>
          <p:cNvSpPr txBox="1"/>
          <p:nvPr/>
        </p:nvSpPr>
        <p:spPr>
          <a:xfrm>
            <a:off x="986875" y="432875"/>
            <a:ext cx="65751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2100" b="1">
                <a:solidFill>
                  <a:schemeClr val="lt1"/>
                </a:solidFill>
                <a:latin typeface="Open Sans"/>
                <a:ea typeface="Open Sans"/>
                <a:cs typeface="Open Sans"/>
                <a:sym typeface="Open Sans"/>
              </a:rPr>
              <a:t>Plataformas digitales para la empleabilidad y el emprendimiento</a:t>
            </a:r>
            <a:endParaRPr sz="2100" b="1">
              <a:solidFill>
                <a:schemeClr val="lt1"/>
              </a:solidFill>
              <a:latin typeface="Open Sans"/>
              <a:ea typeface="Open Sans"/>
              <a:cs typeface="Open Sans"/>
              <a:sym typeface="Open Sans"/>
            </a:endParaRPr>
          </a:p>
        </p:txBody>
      </p:sp>
      <p:sp>
        <p:nvSpPr>
          <p:cNvPr id="330" name="Google Shape;330;p46"/>
          <p:cNvSpPr/>
          <p:nvPr/>
        </p:nvSpPr>
        <p:spPr>
          <a:xfrm rot="10800000">
            <a:off x="3130300" y="1878800"/>
            <a:ext cx="1262400" cy="1257300"/>
          </a:xfrm>
          <a:prstGeom prst="ellipse">
            <a:avLst/>
          </a:prstGeom>
          <a:solidFill>
            <a:srgbClr val="EF4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6"/>
          <p:cNvSpPr txBox="1"/>
          <p:nvPr/>
        </p:nvSpPr>
        <p:spPr>
          <a:xfrm>
            <a:off x="7717947" y="3477063"/>
            <a:ext cx="10509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00AED9"/>
                </a:solidFill>
                <a:latin typeface="Open Sans"/>
                <a:ea typeface="Open Sans"/>
                <a:cs typeface="Open Sans"/>
                <a:sym typeface="Open Sans"/>
              </a:rPr>
              <a:t>250</a:t>
            </a:r>
            <a:endParaRPr sz="1600" b="1">
              <a:solidFill>
                <a:schemeClr val="lt1"/>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empresas</a:t>
            </a:r>
            <a:endParaRPr sz="1100">
              <a:solidFill>
                <a:schemeClr val="lt1"/>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inscritas</a:t>
            </a:r>
            <a:endParaRPr sz="1600" b="1">
              <a:solidFill>
                <a:srgbClr val="00AED9"/>
              </a:solidFill>
              <a:latin typeface="Open Sans"/>
              <a:ea typeface="Open Sans"/>
              <a:cs typeface="Open Sans"/>
              <a:sym typeface="Open Sans"/>
            </a:endParaRPr>
          </a:p>
        </p:txBody>
      </p:sp>
      <p:sp>
        <p:nvSpPr>
          <p:cNvPr id="332" name="Google Shape;332;p46"/>
          <p:cNvSpPr/>
          <p:nvPr/>
        </p:nvSpPr>
        <p:spPr>
          <a:xfrm rot="10800000">
            <a:off x="7293213" y="1980913"/>
            <a:ext cx="1262400" cy="1257300"/>
          </a:xfrm>
          <a:prstGeom prst="ellipse">
            <a:avLst/>
          </a:prstGeom>
          <a:solidFill>
            <a:srgbClr val="EF40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46"/>
          <p:cNvSpPr txBox="1"/>
          <p:nvPr/>
        </p:nvSpPr>
        <p:spPr>
          <a:xfrm>
            <a:off x="7457100" y="2210113"/>
            <a:ext cx="9912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000">
                <a:solidFill>
                  <a:schemeClr val="lt1"/>
                </a:solidFill>
                <a:latin typeface="Open Sans"/>
                <a:ea typeface="Open Sans"/>
                <a:cs typeface="Open Sans"/>
                <a:sym typeface="Open Sans"/>
              </a:rPr>
              <a:t>Plataforma colaborativa: Activa Empresarias</a:t>
            </a:r>
            <a:endParaRPr sz="1000">
              <a:solidFill>
                <a:schemeClr val="lt1"/>
              </a:solidFill>
              <a:latin typeface="Open Sans"/>
              <a:ea typeface="Open Sans"/>
              <a:cs typeface="Open Sans"/>
              <a:sym typeface="Open Sans"/>
            </a:endParaRPr>
          </a:p>
        </p:txBody>
      </p:sp>
      <p:pic>
        <p:nvPicPr>
          <p:cNvPr id="334" name="Google Shape;334;p46"/>
          <p:cNvPicPr preferRelativeResize="0"/>
          <p:nvPr/>
        </p:nvPicPr>
        <p:blipFill>
          <a:blip r:embed="rId3">
            <a:alphaModFix/>
          </a:blip>
          <a:stretch>
            <a:fillRect/>
          </a:stretch>
        </p:blipFill>
        <p:spPr>
          <a:xfrm>
            <a:off x="7339875" y="3597913"/>
            <a:ext cx="355850" cy="355850"/>
          </a:xfrm>
          <a:prstGeom prst="rect">
            <a:avLst/>
          </a:prstGeom>
          <a:noFill/>
          <a:ln>
            <a:noFill/>
          </a:ln>
        </p:spPr>
      </p:pic>
      <p:sp>
        <p:nvSpPr>
          <p:cNvPr id="335" name="Google Shape;335;p46"/>
          <p:cNvSpPr txBox="1"/>
          <p:nvPr/>
        </p:nvSpPr>
        <p:spPr>
          <a:xfrm>
            <a:off x="3265900" y="2221150"/>
            <a:ext cx="9912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000">
                <a:solidFill>
                  <a:schemeClr val="lt1"/>
                </a:solidFill>
                <a:latin typeface="Open Sans"/>
                <a:ea typeface="Open Sans"/>
                <a:cs typeface="Open Sans"/>
                <a:sym typeface="Open Sans"/>
              </a:rPr>
              <a:t>Plataforma Mujeres Emplea</a:t>
            </a:r>
            <a:endParaRPr sz="1000">
              <a:solidFill>
                <a:schemeClr val="lt1"/>
              </a:solidFill>
            </a:endParaRPr>
          </a:p>
        </p:txBody>
      </p:sp>
      <p:sp>
        <p:nvSpPr>
          <p:cNvPr id="336" name="Google Shape;336;p46"/>
          <p:cNvSpPr txBox="1"/>
          <p:nvPr/>
        </p:nvSpPr>
        <p:spPr>
          <a:xfrm>
            <a:off x="3289150" y="3324975"/>
            <a:ext cx="944700" cy="118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00AED9"/>
                </a:solidFill>
                <a:latin typeface="Open Sans"/>
                <a:ea typeface="Open Sans"/>
                <a:cs typeface="Open Sans"/>
                <a:sym typeface="Open Sans"/>
              </a:rPr>
              <a:t>67.000</a:t>
            </a:r>
            <a:r>
              <a:rPr lang="es" sz="1600">
                <a:solidFill>
                  <a:srgbClr val="00AED9"/>
                </a:solidFill>
                <a:latin typeface="Open Sans"/>
                <a:ea typeface="Open Sans"/>
                <a:cs typeface="Open Sans"/>
                <a:sym typeface="Open Sans"/>
              </a:rPr>
              <a:t> </a:t>
            </a:r>
            <a:endParaRPr sz="1600">
              <a:solidFill>
                <a:srgbClr val="00AED9"/>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visitas</a:t>
            </a:r>
            <a:endParaRPr sz="1100">
              <a:solidFill>
                <a:schemeClr val="lt1"/>
              </a:solidFill>
              <a:latin typeface="Open Sans"/>
              <a:ea typeface="Open Sans"/>
              <a:cs typeface="Open Sans"/>
              <a:sym typeface="Open Sans"/>
            </a:endParaRPr>
          </a:p>
          <a:p>
            <a:pPr marL="0" lvl="0" indent="0" algn="l" rtl="0">
              <a:spcBef>
                <a:spcPts val="0"/>
              </a:spcBef>
              <a:spcAft>
                <a:spcPts val="0"/>
              </a:spcAft>
              <a:buNone/>
            </a:pPr>
            <a:endParaRPr sz="1100">
              <a:solidFill>
                <a:schemeClr val="lt1"/>
              </a:solidFill>
              <a:latin typeface="Open Sans"/>
              <a:ea typeface="Open Sans"/>
              <a:cs typeface="Open Sans"/>
              <a:sym typeface="Open Sans"/>
            </a:endParaRPr>
          </a:p>
          <a:p>
            <a:pPr marL="0" lvl="0" indent="0" algn="l" rtl="0">
              <a:spcBef>
                <a:spcPts val="0"/>
              </a:spcBef>
              <a:spcAft>
                <a:spcPts val="0"/>
              </a:spcAft>
              <a:buNone/>
            </a:pPr>
            <a:r>
              <a:rPr lang="es" sz="1600" b="1">
                <a:solidFill>
                  <a:srgbClr val="00AED9"/>
                </a:solidFill>
                <a:latin typeface="Open Sans"/>
                <a:ea typeface="Open Sans"/>
                <a:cs typeface="Open Sans"/>
                <a:sym typeface="Open Sans"/>
              </a:rPr>
              <a:t>26.000</a:t>
            </a:r>
            <a:r>
              <a:rPr lang="es" sz="1100" b="1">
                <a:solidFill>
                  <a:schemeClr val="lt1"/>
                </a:solidFill>
                <a:latin typeface="Open Sans"/>
                <a:ea typeface="Open Sans"/>
                <a:cs typeface="Open Sans"/>
                <a:sym typeface="Open Sans"/>
              </a:rPr>
              <a:t> </a:t>
            </a:r>
            <a:r>
              <a:rPr lang="es" sz="1100">
                <a:solidFill>
                  <a:schemeClr val="lt1"/>
                </a:solidFill>
                <a:latin typeface="Open Sans"/>
                <a:ea typeface="Open Sans"/>
                <a:cs typeface="Open Sans"/>
                <a:sym typeface="Open Sans"/>
              </a:rPr>
              <a:t>usuarias </a:t>
            </a:r>
            <a:endParaRPr sz="1100">
              <a:solidFill>
                <a:schemeClr val="lt1"/>
              </a:solidFill>
              <a:latin typeface="Open Sans"/>
              <a:ea typeface="Open Sans"/>
              <a:cs typeface="Open Sans"/>
              <a:sym typeface="Open Sans"/>
            </a:endParaRPr>
          </a:p>
        </p:txBody>
      </p:sp>
      <p:pic>
        <p:nvPicPr>
          <p:cNvPr id="337" name="Google Shape;337;p46"/>
          <p:cNvPicPr preferRelativeResize="0"/>
          <p:nvPr/>
        </p:nvPicPr>
        <p:blipFill>
          <a:blip r:embed="rId4">
            <a:alphaModFix/>
          </a:blip>
          <a:stretch>
            <a:fillRect/>
          </a:stretch>
        </p:blipFill>
        <p:spPr>
          <a:xfrm>
            <a:off x="1880150" y="4140450"/>
            <a:ext cx="304800" cy="304800"/>
          </a:xfrm>
          <a:prstGeom prst="rect">
            <a:avLst/>
          </a:prstGeom>
          <a:noFill/>
          <a:ln>
            <a:noFill/>
          </a:ln>
        </p:spPr>
      </p:pic>
      <p:pic>
        <p:nvPicPr>
          <p:cNvPr id="338" name="Google Shape;338;p46"/>
          <p:cNvPicPr preferRelativeResize="0"/>
          <p:nvPr/>
        </p:nvPicPr>
        <p:blipFill>
          <a:blip r:embed="rId5">
            <a:alphaModFix/>
          </a:blip>
          <a:stretch>
            <a:fillRect/>
          </a:stretch>
        </p:blipFill>
        <p:spPr>
          <a:xfrm>
            <a:off x="1854625" y="3592900"/>
            <a:ext cx="355850" cy="355850"/>
          </a:xfrm>
          <a:prstGeom prst="rect">
            <a:avLst/>
          </a:prstGeom>
          <a:noFill/>
          <a:ln>
            <a:noFill/>
          </a:ln>
        </p:spPr>
      </p:pic>
      <p:cxnSp>
        <p:nvCxnSpPr>
          <p:cNvPr id="339" name="Google Shape;339;p46"/>
          <p:cNvCxnSpPr/>
          <p:nvPr/>
        </p:nvCxnSpPr>
        <p:spPr>
          <a:xfrm>
            <a:off x="894475" y="1288025"/>
            <a:ext cx="8082600" cy="0"/>
          </a:xfrm>
          <a:prstGeom prst="straightConnector1">
            <a:avLst/>
          </a:prstGeom>
          <a:noFill/>
          <a:ln w="28575" cap="flat" cmpd="sng">
            <a:solidFill>
              <a:schemeClr val="lt1"/>
            </a:solidFill>
            <a:prstDash val="solid"/>
            <a:round/>
            <a:headEnd type="none" w="med" len="med"/>
            <a:tailEnd type="none" w="med" len="med"/>
          </a:ln>
        </p:spPr>
      </p:cxnSp>
      <p:pic>
        <p:nvPicPr>
          <p:cNvPr id="340" name="Google Shape;340;p46"/>
          <p:cNvPicPr preferRelativeResize="0"/>
          <p:nvPr/>
        </p:nvPicPr>
        <p:blipFill rotWithShape="1">
          <a:blip r:embed="rId6">
            <a:alphaModFix/>
          </a:blip>
          <a:srcRect b="30757"/>
          <a:stretch/>
        </p:blipFill>
        <p:spPr>
          <a:xfrm>
            <a:off x="4811038" y="1413800"/>
            <a:ext cx="2227701" cy="3561477"/>
          </a:xfrm>
          <a:prstGeom prst="rect">
            <a:avLst/>
          </a:prstGeom>
          <a:noFill/>
          <a:ln>
            <a:noFill/>
          </a:ln>
        </p:spPr>
      </p:pic>
      <p:pic>
        <p:nvPicPr>
          <p:cNvPr id="341" name="Google Shape;341;p46"/>
          <p:cNvPicPr preferRelativeResize="0"/>
          <p:nvPr/>
        </p:nvPicPr>
        <p:blipFill rotWithShape="1">
          <a:blip r:embed="rId7">
            <a:alphaModFix/>
          </a:blip>
          <a:srcRect b="42306"/>
          <a:stretch/>
        </p:blipFill>
        <p:spPr>
          <a:xfrm>
            <a:off x="694200" y="1413800"/>
            <a:ext cx="2185349" cy="356147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F1838"/>
        </a:solidFill>
        <a:effectLst/>
      </p:bgPr>
    </p:bg>
    <p:spTree>
      <p:nvGrpSpPr>
        <p:cNvPr id="1" name="Shape 345"/>
        <p:cNvGrpSpPr/>
        <p:nvPr/>
      </p:nvGrpSpPr>
      <p:grpSpPr>
        <a:xfrm>
          <a:off x="0" y="0"/>
          <a:ext cx="0" cy="0"/>
          <a:chOff x="0" y="0"/>
          <a:chExt cx="0" cy="0"/>
        </a:xfrm>
      </p:grpSpPr>
      <p:pic>
        <p:nvPicPr>
          <p:cNvPr id="346" name="Google Shape;346;p47"/>
          <p:cNvPicPr preferRelativeResize="0"/>
          <p:nvPr/>
        </p:nvPicPr>
        <p:blipFill>
          <a:blip r:embed="rId3">
            <a:alphaModFix/>
          </a:blip>
          <a:stretch>
            <a:fillRect/>
          </a:stretch>
        </p:blipFill>
        <p:spPr>
          <a:xfrm>
            <a:off x="1084000" y="1925175"/>
            <a:ext cx="644700" cy="644700"/>
          </a:xfrm>
          <a:prstGeom prst="rect">
            <a:avLst/>
          </a:prstGeom>
          <a:noFill/>
          <a:ln>
            <a:noFill/>
          </a:ln>
        </p:spPr>
      </p:pic>
      <p:pic>
        <p:nvPicPr>
          <p:cNvPr id="347" name="Google Shape;347;p47"/>
          <p:cNvPicPr preferRelativeResize="0">
            <a:picLocks noGrp="1"/>
          </p:cNvPicPr>
          <p:nvPr>
            <p:ph type="pic" idx="3"/>
          </p:nvPr>
        </p:nvPicPr>
        <p:blipFill rotWithShape="1">
          <a:blip r:embed="rId4">
            <a:alphaModFix/>
          </a:blip>
          <a:srcRect l="30619" r="19379"/>
          <a:stretch/>
        </p:blipFill>
        <p:spPr>
          <a:xfrm flipH="1">
            <a:off x="4572001" y="0"/>
            <a:ext cx="4572000" cy="5143500"/>
          </a:xfrm>
          <a:prstGeom prst="rect">
            <a:avLst/>
          </a:prstGeom>
        </p:spPr>
      </p:pic>
      <p:sp>
        <p:nvSpPr>
          <p:cNvPr id="348" name="Google Shape;348;p47"/>
          <p:cNvSpPr/>
          <p:nvPr/>
        </p:nvSpPr>
        <p:spPr>
          <a:xfrm>
            <a:off x="4925" y="4711200"/>
            <a:ext cx="9144000" cy="438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9" name="Google Shape;349;p47"/>
          <p:cNvPicPr preferRelativeResize="0"/>
          <p:nvPr/>
        </p:nvPicPr>
        <p:blipFill>
          <a:blip r:embed="rId5">
            <a:alphaModFix/>
          </a:blip>
          <a:stretch>
            <a:fillRect/>
          </a:stretch>
        </p:blipFill>
        <p:spPr>
          <a:xfrm>
            <a:off x="6197000" y="4773725"/>
            <a:ext cx="2947000" cy="369775"/>
          </a:xfrm>
          <a:prstGeom prst="rect">
            <a:avLst/>
          </a:prstGeom>
          <a:noFill/>
          <a:ln>
            <a:noFill/>
          </a:ln>
        </p:spPr>
      </p:pic>
      <p:sp>
        <p:nvSpPr>
          <p:cNvPr id="350" name="Google Shape;350;p47"/>
          <p:cNvSpPr/>
          <p:nvPr/>
        </p:nvSpPr>
        <p:spPr>
          <a:xfrm>
            <a:off x="4576650" y="0"/>
            <a:ext cx="4572000" cy="4711200"/>
          </a:xfrm>
          <a:prstGeom prst="rect">
            <a:avLst/>
          </a:prstGeom>
          <a:solidFill>
            <a:srgbClr val="8F1838">
              <a:alpha val="539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47"/>
          <p:cNvSpPr txBox="1"/>
          <p:nvPr/>
        </p:nvSpPr>
        <p:spPr>
          <a:xfrm>
            <a:off x="312475" y="442000"/>
            <a:ext cx="3958200" cy="11313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2300">
                <a:solidFill>
                  <a:schemeClr val="lt1"/>
                </a:solidFill>
                <a:latin typeface="Open Sans ExtraBold"/>
                <a:ea typeface="Open Sans ExtraBold"/>
                <a:cs typeface="Open Sans ExtraBold"/>
                <a:sym typeface="Open Sans ExtraBold"/>
              </a:rPr>
              <a:t>Diálogos participativos con mirada territorial e intercultural</a:t>
            </a:r>
            <a:endParaRPr sz="2300">
              <a:solidFill>
                <a:schemeClr val="lt1"/>
              </a:solidFill>
              <a:latin typeface="Open Sans ExtraBold"/>
              <a:ea typeface="Open Sans ExtraBold"/>
              <a:cs typeface="Open Sans ExtraBold"/>
              <a:sym typeface="Open Sans ExtraBold"/>
            </a:endParaRPr>
          </a:p>
        </p:txBody>
      </p:sp>
      <p:sp>
        <p:nvSpPr>
          <p:cNvPr id="352" name="Google Shape;352;p47"/>
          <p:cNvSpPr txBox="1"/>
          <p:nvPr/>
        </p:nvSpPr>
        <p:spPr>
          <a:xfrm>
            <a:off x="1963926" y="1853113"/>
            <a:ext cx="13200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4400">
                <a:solidFill>
                  <a:srgbClr val="F36D25"/>
                </a:solidFill>
                <a:latin typeface="Open Sans ExtraBold"/>
                <a:ea typeface="Open Sans ExtraBold"/>
                <a:cs typeface="Open Sans ExtraBold"/>
                <a:sym typeface="Open Sans ExtraBold"/>
              </a:rPr>
              <a:t>130</a:t>
            </a:r>
            <a:endParaRPr sz="1700">
              <a:solidFill>
                <a:srgbClr val="F36D25"/>
              </a:solidFill>
            </a:endParaRPr>
          </a:p>
        </p:txBody>
      </p:sp>
      <p:sp>
        <p:nvSpPr>
          <p:cNvPr id="353" name="Google Shape;353;p47"/>
          <p:cNvSpPr txBox="1"/>
          <p:nvPr/>
        </p:nvSpPr>
        <p:spPr>
          <a:xfrm>
            <a:off x="1963925" y="2631400"/>
            <a:ext cx="1972500" cy="4386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400" i="1">
                <a:solidFill>
                  <a:schemeClr val="lt1"/>
                </a:solidFill>
                <a:latin typeface="Open Sans"/>
                <a:ea typeface="Open Sans"/>
                <a:cs typeface="Open Sans"/>
                <a:sym typeface="Open Sans"/>
              </a:rPr>
              <a:t>participantes</a:t>
            </a:r>
            <a:endParaRPr sz="2400" i="1">
              <a:solidFill>
                <a:schemeClr val="lt1"/>
              </a:solidFill>
              <a:latin typeface="Open Sans"/>
              <a:ea typeface="Open Sans"/>
              <a:cs typeface="Open Sans"/>
              <a:sym typeface="Open Sans"/>
            </a:endParaRPr>
          </a:p>
        </p:txBody>
      </p:sp>
      <p:sp>
        <p:nvSpPr>
          <p:cNvPr id="354" name="Google Shape;354;p47"/>
          <p:cNvSpPr txBox="1"/>
          <p:nvPr/>
        </p:nvSpPr>
        <p:spPr>
          <a:xfrm>
            <a:off x="518623" y="1816563"/>
            <a:ext cx="6447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4400">
                <a:solidFill>
                  <a:srgbClr val="F36D25"/>
                </a:solidFill>
                <a:latin typeface="Open Sans ExtraBold"/>
                <a:ea typeface="Open Sans ExtraBold"/>
                <a:cs typeface="Open Sans ExtraBold"/>
                <a:sym typeface="Open Sans ExtraBold"/>
              </a:rPr>
              <a:t>5</a:t>
            </a:r>
            <a:endParaRPr sz="4400">
              <a:solidFill>
                <a:srgbClr val="F36D25"/>
              </a:solidFill>
            </a:endParaRPr>
          </a:p>
        </p:txBody>
      </p:sp>
      <p:sp>
        <p:nvSpPr>
          <p:cNvPr id="355" name="Google Shape;355;p47"/>
          <p:cNvSpPr txBox="1"/>
          <p:nvPr/>
        </p:nvSpPr>
        <p:spPr>
          <a:xfrm>
            <a:off x="312475" y="2631375"/>
            <a:ext cx="1339800" cy="4386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chemeClr val="lt1"/>
              </a:buClr>
              <a:buSzPts val="1400"/>
              <a:buFont typeface="Raleway"/>
              <a:buNone/>
            </a:pPr>
            <a:r>
              <a:rPr lang="es" sz="2400" i="1">
                <a:solidFill>
                  <a:schemeClr val="lt1"/>
                </a:solidFill>
                <a:latin typeface="Open Sans"/>
                <a:ea typeface="Open Sans"/>
                <a:cs typeface="Open Sans"/>
                <a:sym typeface="Open Sans"/>
              </a:rPr>
              <a:t>diálogos</a:t>
            </a:r>
            <a:endParaRPr sz="2400" i="1">
              <a:solidFill>
                <a:schemeClr val="lt1"/>
              </a:solidFill>
              <a:latin typeface="Open Sans"/>
              <a:ea typeface="Open Sans"/>
              <a:cs typeface="Open Sans"/>
              <a:sym typeface="Open Sans"/>
            </a:endParaRPr>
          </a:p>
        </p:txBody>
      </p:sp>
      <p:sp>
        <p:nvSpPr>
          <p:cNvPr id="356" name="Google Shape;356;p47"/>
          <p:cNvSpPr txBox="1"/>
          <p:nvPr/>
        </p:nvSpPr>
        <p:spPr>
          <a:xfrm>
            <a:off x="1163325" y="3295463"/>
            <a:ext cx="2776800" cy="6849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000" i="1">
                <a:solidFill>
                  <a:schemeClr val="lt1"/>
                </a:solidFill>
                <a:latin typeface="Open Sans"/>
                <a:ea typeface="Open Sans"/>
                <a:cs typeface="Open Sans"/>
                <a:sym typeface="Open Sans"/>
              </a:rPr>
              <a:t>participación mujeres migrantes e indìgenas</a:t>
            </a:r>
            <a:endParaRPr sz="2000" i="1">
              <a:solidFill>
                <a:schemeClr val="lt1"/>
              </a:solidFill>
              <a:latin typeface="Open Sans"/>
              <a:ea typeface="Open Sans"/>
              <a:cs typeface="Open Sans"/>
              <a:sym typeface="Open Sans"/>
            </a:endParaRPr>
          </a:p>
        </p:txBody>
      </p:sp>
      <p:cxnSp>
        <p:nvCxnSpPr>
          <p:cNvPr id="357" name="Google Shape;357;p47"/>
          <p:cNvCxnSpPr/>
          <p:nvPr/>
        </p:nvCxnSpPr>
        <p:spPr>
          <a:xfrm>
            <a:off x="296150" y="3189800"/>
            <a:ext cx="3652800" cy="0"/>
          </a:xfrm>
          <a:prstGeom prst="straightConnector1">
            <a:avLst/>
          </a:prstGeom>
          <a:noFill/>
          <a:ln w="19050" cap="flat" cmpd="sng">
            <a:solidFill>
              <a:schemeClr val="lt1"/>
            </a:solidFill>
            <a:prstDash val="solid"/>
            <a:round/>
            <a:headEnd type="none" w="med" len="med"/>
            <a:tailEnd type="none" w="med" len="med"/>
          </a:ln>
        </p:spPr>
      </p:cxnSp>
      <p:cxnSp>
        <p:nvCxnSpPr>
          <p:cNvPr id="358" name="Google Shape;358;p47"/>
          <p:cNvCxnSpPr/>
          <p:nvPr/>
        </p:nvCxnSpPr>
        <p:spPr>
          <a:xfrm>
            <a:off x="1870375" y="2036400"/>
            <a:ext cx="0" cy="932100"/>
          </a:xfrm>
          <a:prstGeom prst="straightConnector1">
            <a:avLst/>
          </a:prstGeom>
          <a:noFill/>
          <a:ln w="19050" cap="flat" cmpd="sng">
            <a:solidFill>
              <a:schemeClr val="lt1"/>
            </a:solidFill>
            <a:prstDash val="solid"/>
            <a:round/>
            <a:headEnd type="none" w="med" len="med"/>
            <a:tailEnd type="none" w="med" len="med"/>
          </a:ln>
        </p:spPr>
      </p:cxnSp>
      <p:pic>
        <p:nvPicPr>
          <p:cNvPr id="359" name="Google Shape;359;p47"/>
          <p:cNvPicPr preferRelativeResize="0"/>
          <p:nvPr/>
        </p:nvPicPr>
        <p:blipFill>
          <a:blip r:embed="rId6">
            <a:alphaModFix/>
          </a:blip>
          <a:stretch>
            <a:fillRect/>
          </a:stretch>
        </p:blipFill>
        <p:spPr>
          <a:xfrm>
            <a:off x="3174700" y="1941625"/>
            <a:ext cx="684900" cy="684900"/>
          </a:xfrm>
          <a:prstGeom prst="rect">
            <a:avLst/>
          </a:prstGeom>
          <a:noFill/>
          <a:ln>
            <a:noFill/>
          </a:ln>
        </p:spPr>
      </p:pic>
      <p:pic>
        <p:nvPicPr>
          <p:cNvPr id="360" name="Google Shape;360;p47"/>
          <p:cNvPicPr preferRelativeResize="0"/>
          <p:nvPr/>
        </p:nvPicPr>
        <p:blipFill>
          <a:blip r:embed="rId6">
            <a:alphaModFix/>
          </a:blip>
          <a:stretch>
            <a:fillRect/>
          </a:stretch>
        </p:blipFill>
        <p:spPr>
          <a:xfrm>
            <a:off x="399100" y="3309625"/>
            <a:ext cx="684900" cy="684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5" name="Google Shape;365;p48"/>
          <p:cNvSpPr/>
          <p:nvPr/>
        </p:nvSpPr>
        <p:spPr>
          <a:xfrm>
            <a:off x="700" y="1612750"/>
            <a:ext cx="4572000" cy="3537000"/>
          </a:xfrm>
          <a:prstGeom prst="rect">
            <a:avLst/>
          </a:prstGeom>
          <a:solidFill>
            <a:srgbClr val="F3F3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366" name="Google Shape;366;p48"/>
          <p:cNvSpPr/>
          <p:nvPr/>
        </p:nvSpPr>
        <p:spPr>
          <a:xfrm>
            <a:off x="1300" y="1612750"/>
            <a:ext cx="4570800" cy="869700"/>
          </a:xfrm>
          <a:prstGeom prst="rect">
            <a:avLst/>
          </a:prstGeom>
          <a:solidFill>
            <a:srgbClr val="18366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367" name="Google Shape;367;p48"/>
          <p:cNvSpPr txBox="1"/>
          <p:nvPr/>
        </p:nvSpPr>
        <p:spPr>
          <a:xfrm>
            <a:off x="1300" y="1772438"/>
            <a:ext cx="4859100" cy="392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100" b="1">
                <a:solidFill>
                  <a:srgbClr val="00AED9"/>
                </a:solidFill>
                <a:latin typeface="Open Sans"/>
                <a:ea typeface="Open Sans"/>
                <a:cs typeface="Open Sans"/>
                <a:sym typeface="Open Sans"/>
              </a:rPr>
              <a:t>Ferias Empleo y Emprendimiento </a:t>
            </a:r>
            <a:endParaRPr sz="1800" b="1">
              <a:solidFill>
                <a:srgbClr val="00AED9"/>
              </a:solidFill>
              <a:latin typeface="Open Sans"/>
              <a:ea typeface="Open Sans"/>
              <a:cs typeface="Open Sans"/>
              <a:sym typeface="Open Sans"/>
            </a:endParaRPr>
          </a:p>
        </p:txBody>
      </p:sp>
      <p:sp>
        <p:nvSpPr>
          <p:cNvPr id="368" name="Google Shape;368;p48"/>
          <p:cNvSpPr txBox="1"/>
          <p:nvPr/>
        </p:nvSpPr>
        <p:spPr>
          <a:xfrm>
            <a:off x="477900" y="3213100"/>
            <a:ext cx="1820400" cy="6696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300">
                <a:solidFill>
                  <a:srgbClr val="44648A"/>
                </a:solidFill>
                <a:latin typeface="Open Sans"/>
                <a:ea typeface="Open Sans"/>
                <a:cs typeface="Open Sans"/>
                <a:sym typeface="Open Sans"/>
              </a:rPr>
              <a:t>Vacantes disponibles para mujeres en todo el país.</a:t>
            </a:r>
            <a:endParaRPr sz="1300">
              <a:solidFill>
                <a:srgbClr val="44648A"/>
              </a:solidFill>
              <a:latin typeface="Open Sans"/>
              <a:ea typeface="Open Sans"/>
              <a:cs typeface="Open Sans"/>
              <a:sym typeface="Open Sans"/>
            </a:endParaRPr>
          </a:p>
        </p:txBody>
      </p:sp>
      <p:cxnSp>
        <p:nvCxnSpPr>
          <p:cNvPr id="369" name="Google Shape;369;p48"/>
          <p:cNvCxnSpPr/>
          <p:nvPr/>
        </p:nvCxnSpPr>
        <p:spPr>
          <a:xfrm>
            <a:off x="2384850" y="2817950"/>
            <a:ext cx="0" cy="1298100"/>
          </a:xfrm>
          <a:prstGeom prst="straightConnector1">
            <a:avLst/>
          </a:prstGeom>
          <a:noFill/>
          <a:ln w="25400" cap="flat" cmpd="sng">
            <a:solidFill>
              <a:srgbClr val="F3F3F3"/>
            </a:solidFill>
            <a:prstDash val="solid"/>
            <a:miter lim="800000"/>
            <a:headEnd type="none" w="med" len="med"/>
            <a:tailEnd type="none" w="med" len="med"/>
          </a:ln>
        </p:spPr>
      </p:cxnSp>
      <p:sp>
        <p:nvSpPr>
          <p:cNvPr id="370" name="Google Shape;370;p48"/>
          <p:cNvSpPr/>
          <p:nvPr/>
        </p:nvSpPr>
        <p:spPr>
          <a:xfrm>
            <a:off x="0" y="0"/>
            <a:ext cx="9144000" cy="1629300"/>
          </a:xfrm>
          <a:prstGeom prst="rect">
            <a:avLst/>
          </a:prstGeom>
          <a:solidFill>
            <a:srgbClr val="8F183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371" name="Google Shape;371;p48"/>
          <p:cNvSpPr txBox="1"/>
          <p:nvPr/>
        </p:nvSpPr>
        <p:spPr>
          <a:xfrm>
            <a:off x="182550" y="323975"/>
            <a:ext cx="8763600" cy="8697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s" sz="2600">
                <a:solidFill>
                  <a:schemeClr val="lt1"/>
                </a:solidFill>
                <a:latin typeface="Open Sans ExtraBold"/>
                <a:ea typeface="Open Sans ExtraBold"/>
                <a:cs typeface="Open Sans ExtraBold"/>
                <a:sym typeface="Open Sans ExtraBold"/>
              </a:rPr>
              <a:t>Iniciativas complementarias para la empleabilidad  y el emprendimiento de mujeres</a:t>
            </a:r>
            <a:endParaRPr sz="2600">
              <a:solidFill>
                <a:schemeClr val="lt1"/>
              </a:solidFill>
              <a:latin typeface="Open Sans ExtraBold"/>
              <a:ea typeface="Open Sans ExtraBold"/>
              <a:cs typeface="Open Sans ExtraBold"/>
              <a:sym typeface="Open Sans ExtraBold"/>
            </a:endParaRPr>
          </a:p>
        </p:txBody>
      </p:sp>
      <p:pic>
        <p:nvPicPr>
          <p:cNvPr id="372" name="Google Shape;372;p48"/>
          <p:cNvPicPr preferRelativeResize="0"/>
          <p:nvPr/>
        </p:nvPicPr>
        <p:blipFill rotWithShape="1">
          <a:blip r:embed="rId3">
            <a:alphaModFix/>
          </a:blip>
          <a:srcRect/>
          <a:stretch/>
        </p:blipFill>
        <p:spPr>
          <a:xfrm>
            <a:off x="4427928" y="1254522"/>
            <a:ext cx="288131" cy="50309"/>
          </a:xfrm>
          <a:prstGeom prst="rect">
            <a:avLst/>
          </a:prstGeom>
          <a:noFill/>
          <a:ln>
            <a:noFill/>
          </a:ln>
        </p:spPr>
      </p:pic>
      <p:sp>
        <p:nvSpPr>
          <p:cNvPr id="373" name="Google Shape;373;p48"/>
          <p:cNvSpPr txBox="1"/>
          <p:nvPr/>
        </p:nvSpPr>
        <p:spPr>
          <a:xfrm>
            <a:off x="477900" y="2743600"/>
            <a:ext cx="17709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600" b="1">
                <a:solidFill>
                  <a:srgbClr val="183668"/>
                </a:solidFill>
                <a:latin typeface="Open Sans"/>
                <a:ea typeface="Open Sans"/>
                <a:cs typeface="Open Sans"/>
                <a:sym typeface="Open Sans"/>
              </a:rPr>
              <a:t>24.784</a:t>
            </a:r>
            <a:endParaRPr sz="2300" b="1">
              <a:solidFill>
                <a:srgbClr val="183668"/>
              </a:solidFill>
              <a:latin typeface="Open Sans"/>
              <a:ea typeface="Open Sans"/>
              <a:cs typeface="Open Sans"/>
              <a:sym typeface="Open Sans"/>
            </a:endParaRPr>
          </a:p>
        </p:txBody>
      </p:sp>
      <p:sp>
        <p:nvSpPr>
          <p:cNvPr id="374" name="Google Shape;374;p48"/>
          <p:cNvSpPr txBox="1"/>
          <p:nvPr/>
        </p:nvSpPr>
        <p:spPr>
          <a:xfrm>
            <a:off x="2500850" y="3213100"/>
            <a:ext cx="1820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50000"/>
              </a:lnSpc>
              <a:spcBef>
                <a:spcPts val="0"/>
              </a:spcBef>
              <a:spcAft>
                <a:spcPts val="0"/>
              </a:spcAft>
              <a:buClr>
                <a:schemeClr val="dk1"/>
              </a:buClr>
              <a:buSzPts val="1100"/>
              <a:buFont typeface="Arial"/>
              <a:buNone/>
            </a:pPr>
            <a:r>
              <a:rPr lang="es" sz="1300">
                <a:solidFill>
                  <a:srgbClr val="44648A"/>
                </a:solidFill>
                <a:latin typeface="Open Sans"/>
                <a:ea typeface="Open Sans"/>
                <a:cs typeface="Open Sans"/>
                <a:sym typeface="Open Sans"/>
              </a:rPr>
              <a:t>Participantes</a:t>
            </a:r>
            <a:endParaRPr sz="1300">
              <a:solidFill>
                <a:srgbClr val="44648A"/>
              </a:solidFill>
              <a:latin typeface="Open Sans"/>
              <a:ea typeface="Open Sans"/>
              <a:cs typeface="Open Sans"/>
              <a:sym typeface="Open Sans"/>
            </a:endParaRPr>
          </a:p>
        </p:txBody>
      </p:sp>
      <p:sp>
        <p:nvSpPr>
          <p:cNvPr id="375" name="Google Shape;375;p48"/>
          <p:cNvSpPr txBox="1"/>
          <p:nvPr/>
        </p:nvSpPr>
        <p:spPr>
          <a:xfrm>
            <a:off x="2500850" y="2743600"/>
            <a:ext cx="17709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600" b="1">
                <a:solidFill>
                  <a:srgbClr val="183668"/>
                </a:solidFill>
                <a:latin typeface="Open Sans"/>
                <a:ea typeface="Open Sans"/>
                <a:cs typeface="Open Sans"/>
                <a:sym typeface="Open Sans"/>
              </a:rPr>
              <a:t>17.362</a:t>
            </a:r>
            <a:endParaRPr sz="2300" b="1">
              <a:solidFill>
                <a:srgbClr val="183668"/>
              </a:solidFill>
              <a:latin typeface="Open Sans"/>
              <a:ea typeface="Open Sans"/>
              <a:cs typeface="Open Sans"/>
              <a:sym typeface="Open Sans"/>
            </a:endParaRPr>
          </a:p>
        </p:txBody>
      </p:sp>
      <p:cxnSp>
        <p:nvCxnSpPr>
          <p:cNvPr id="376" name="Google Shape;376;p48"/>
          <p:cNvCxnSpPr/>
          <p:nvPr/>
        </p:nvCxnSpPr>
        <p:spPr>
          <a:xfrm rot="10800000">
            <a:off x="401800" y="4289150"/>
            <a:ext cx="3771000" cy="0"/>
          </a:xfrm>
          <a:prstGeom prst="straightConnector1">
            <a:avLst/>
          </a:prstGeom>
          <a:noFill/>
          <a:ln w="25400" cap="flat" cmpd="sng">
            <a:solidFill>
              <a:srgbClr val="F3F3F3"/>
            </a:solidFill>
            <a:prstDash val="solid"/>
            <a:miter lim="800000"/>
            <a:headEnd type="none" w="med" len="med"/>
            <a:tailEnd type="none" w="med" len="med"/>
          </a:ln>
        </p:spPr>
      </p:cxnSp>
      <p:sp>
        <p:nvSpPr>
          <p:cNvPr id="377" name="Google Shape;377;p48"/>
          <p:cNvSpPr txBox="1"/>
          <p:nvPr/>
        </p:nvSpPr>
        <p:spPr>
          <a:xfrm>
            <a:off x="148575" y="4146750"/>
            <a:ext cx="4423500" cy="869700"/>
          </a:xfrm>
          <a:prstGeom prst="rect">
            <a:avLst/>
          </a:prstGeom>
          <a:noFill/>
          <a:ln>
            <a:noFill/>
          </a:ln>
        </p:spPr>
        <p:txBody>
          <a:bodyPr spcFirstLastPara="1" wrap="square" lIns="68575" tIns="34275" rIns="68575" bIns="34275" anchor="t" anchorCtr="0">
            <a:spAutoFit/>
          </a:bodyPr>
          <a:lstStyle/>
          <a:p>
            <a:pPr marL="0" marR="0" lvl="0" indent="0" algn="l" rtl="0">
              <a:lnSpc>
                <a:spcPct val="150000"/>
              </a:lnSpc>
              <a:spcBef>
                <a:spcPts val="0"/>
              </a:spcBef>
              <a:spcAft>
                <a:spcPts val="0"/>
              </a:spcAft>
              <a:buClr>
                <a:schemeClr val="dk1"/>
              </a:buClr>
              <a:buSzPts val="1100"/>
              <a:buFont typeface="Arial"/>
              <a:buNone/>
            </a:pPr>
            <a:r>
              <a:rPr lang="es" sz="1300">
                <a:solidFill>
                  <a:srgbClr val="44648A"/>
                </a:solidFill>
                <a:latin typeface="Open Sans"/>
                <a:ea typeface="Open Sans"/>
                <a:cs typeface="Open Sans"/>
                <a:sym typeface="Open Sans"/>
              </a:rPr>
              <a:t>Alianza con Sense, CPC y Laborum, el MM y EG, AIEP, Programa Tu Oportunidad, Corfo y ProChile.</a:t>
            </a:r>
            <a:endParaRPr sz="1300">
              <a:solidFill>
                <a:srgbClr val="44648A"/>
              </a:solidFill>
              <a:latin typeface="Open Sans"/>
              <a:ea typeface="Open Sans"/>
              <a:cs typeface="Open Sans"/>
              <a:sym typeface="Open Sans"/>
            </a:endParaRPr>
          </a:p>
          <a:p>
            <a:pPr marL="0" marR="0" lvl="0" indent="0" algn="l" rtl="0">
              <a:lnSpc>
                <a:spcPct val="150000"/>
              </a:lnSpc>
              <a:spcBef>
                <a:spcPts val="0"/>
              </a:spcBef>
              <a:spcAft>
                <a:spcPts val="0"/>
              </a:spcAft>
              <a:buClr>
                <a:schemeClr val="dk1"/>
              </a:buClr>
              <a:buSzPts val="1100"/>
              <a:buFont typeface="Arial"/>
              <a:buNone/>
            </a:pPr>
            <a:endParaRPr sz="1300">
              <a:solidFill>
                <a:srgbClr val="44648A"/>
              </a:solidFill>
              <a:latin typeface="Open Sans"/>
              <a:ea typeface="Open Sans"/>
              <a:cs typeface="Open Sans"/>
              <a:sym typeface="Open Sans"/>
            </a:endParaRPr>
          </a:p>
        </p:txBody>
      </p:sp>
      <p:cxnSp>
        <p:nvCxnSpPr>
          <p:cNvPr id="378" name="Google Shape;378;p48"/>
          <p:cNvCxnSpPr/>
          <p:nvPr/>
        </p:nvCxnSpPr>
        <p:spPr>
          <a:xfrm>
            <a:off x="2330963" y="2817950"/>
            <a:ext cx="0" cy="1298100"/>
          </a:xfrm>
          <a:prstGeom prst="straightConnector1">
            <a:avLst/>
          </a:prstGeom>
          <a:noFill/>
          <a:ln w="25400" cap="flat" cmpd="sng">
            <a:solidFill>
              <a:srgbClr val="FFFFFF"/>
            </a:solidFill>
            <a:prstDash val="solid"/>
            <a:miter lim="800000"/>
            <a:headEnd type="none" w="med" len="med"/>
            <a:tailEnd type="none" w="med" len="med"/>
          </a:ln>
        </p:spPr>
      </p:cxnSp>
      <p:cxnSp>
        <p:nvCxnSpPr>
          <p:cNvPr id="379" name="Google Shape;379;p48"/>
          <p:cNvCxnSpPr/>
          <p:nvPr/>
        </p:nvCxnSpPr>
        <p:spPr>
          <a:xfrm rot="10800000">
            <a:off x="234263" y="4121225"/>
            <a:ext cx="3771000" cy="0"/>
          </a:xfrm>
          <a:prstGeom prst="straightConnector1">
            <a:avLst/>
          </a:prstGeom>
          <a:noFill/>
          <a:ln w="25400" cap="flat" cmpd="sng">
            <a:solidFill>
              <a:srgbClr val="FFFFFF"/>
            </a:solidFill>
            <a:prstDash val="solid"/>
            <a:miter lim="800000"/>
            <a:headEnd type="none" w="med" len="med"/>
            <a:tailEnd type="none" w="med" len="med"/>
          </a:ln>
        </p:spPr>
      </p:cxnSp>
      <p:pic>
        <p:nvPicPr>
          <p:cNvPr id="380" name="Google Shape;380;p48"/>
          <p:cNvPicPr preferRelativeResize="0"/>
          <p:nvPr/>
        </p:nvPicPr>
        <p:blipFill>
          <a:blip r:embed="rId4">
            <a:alphaModFix/>
          </a:blip>
          <a:stretch>
            <a:fillRect/>
          </a:stretch>
        </p:blipFill>
        <p:spPr>
          <a:xfrm>
            <a:off x="4573300" y="1629288"/>
            <a:ext cx="1550999" cy="1550999"/>
          </a:xfrm>
          <a:prstGeom prst="rect">
            <a:avLst/>
          </a:prstGeom>
          <a:noFill/>
          <a:ln>
            <a:noFill/>
          </a:ln>
        </p:spPr>
      </p:pic>
      <p:pic>
        <p:nvPicPr>
          <p:cNvPr id="381" name="Google Shape;381;p48"/>
          <p:cNvPicPr preferRelativeResize="0"/>
          <p:nvPr/>
        </p:nvPicPr>
        <p:blipFill>
          <a:blip r:embed="rId5">
            <a:alphaModFix/>
          </a:blip>
          <a:stretch>
            <a:fillRect/>
          </a:stretch>
        </p:blipFill>
        <p:spPr>
          <a:xfrm>
            <a:off x="6055850" y="2772401"/>
            <a:ext cx="1551000" cy="1551000"/>
          </a:xfrm>
          <a:prstGeom prst="rect">
            <a:avLst/>
          </a:prstGeom>
          <a:noFill/>
          <a:ln>
            <a:noFill/>
          </a:ln>
        </p:spPr>
      </p:pic>
      <p:pic>
        <p:nvPicPr>
          <p:cNvPr id="382" name="Google Shape;382;p48"/>
          <p:cNvPicPr preferRelativeResize="0"/>
          <p:nvPr/>
        </p:nvPicPr>
        <p:blipFill>
          <a:blip r:embed="rId6">
            <a:alphaModFix/>
          </a:blip>
          <a:stretch>
            <a:fillRect/>
          </a:stretch>
        </p:blipFill>
        <p:spPr>
          <a:xfrm>
            <a:off x="7454450" y="3592513"/>
            <a:ext cx="1550997" cy="15509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8412E"/>
        </a:solidFill>
        <a:effectLst/>
      </p:bgPr>
    </p:bg>
    <p:spTree>
      <p:nvGrpSpPr>
        <p:cNvPr id="1" name="Shape 386"/>
        <p:cNvGrpSpPr/>
        <p:nvPr/>
      </p:nvGrpSpPr>
      <p:grpSpPr>
        <a:xfrm>
          <a:off x="0" y="0"/>
          <a:ext cx="0" cy="0"/>
          <a:chOff x="0" y="0"/>
          <a:chExt cx="0" cy="0"/>
        </a:xfrm>
      </p:grpSpPr>
      <p:grpSp>
        <p:nvGrpSpPr>
          <p:cNvPr id="387" name="Google Shape;387;p49"/>
          <p:cNvGrpSpPr/>
          <p:nvPr/>
        </p:nvGrpSpPr>
        <p:grpSpPr>
          <a:xfrm>
            <a:off x="5438755" y="2079275"/>
            <a:ext cx="3299118" cy="1147325"/>
            <a:chOff x="3683040" y="2768125"/>
            <a:chExt cx="1953644" cy="1170142"/>
          </a:xfrm>
        </p:grpSpPr>
        <p:sp>
          <p:nvSpPr>
            <p:cNvPr id="388" name="Google Shape;388;p49"/>
            <p:cNvSpPr txBox="1"/>
            <p:nvPr/>
          </p:nvSpPr>
          <p:spPr>
            <a:xfrm>
              <a:off x="4058383" y="2925767"/>
              <a:ext cx="1578300" cy="1012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000" b="1" i="1">
                  <a:solidFill>
                    <a:schemeClr val="lt1"/>
                  </a:solidFill>
                  <a:latin typeface="Open Sans"/>
                  <a:ea typeface="Open Sans"/>
                  <a:cs typeface="Open Sans"/>
                  <a:sym typeface="Open Sans"/>
                </a:rPr>
                <a:t>Mayor accesibilidad a servicios de Cuidado</a:t>
              </a:r>
              <a:endParaRPr sz="2000" b="1" i="1">
                <a:solidFill>
                  <a:schemeClr val="lt1"/>
                </a:solidFill>
                <a:latin typeface="Open Sans"/>
                <a:ea typeface="Open Sans"/>
                <a:cs typeface="Open Sans"/>
                <a:sym typeface="Open Sans"/>
              </a:endParaRPr>
            </a:p>
          </p:txBody>
        </p:sp>
        <p:sp>
          <p:nvSpPr>
            <p:cNvPr id="389" name="Google Shape;389;p49"/>
            <p:cNvSpPr txBox="1"/>
            <p:nvPr/>
          </p:nvSpPr>
          <p:spPr>
            <a:xfrm>
              <a:off x="3683040" y="2768125"/>
              <a:ext cx="633900" cy="100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5200">
                  <a:solidFill>
                    <a:srgbClr val="FFFFFF"/>
                  </a:solidFill>
                  <a:latin typeface="Open Sans SemiBold"/>
                  <a:ea typeface="Open Sans SemiBold"/>
                  <a:cs typeface="Open Sans SemiBold"/>
                  <a:sym typeface="Open Sans SemiBold"/>
                </a:rPr>
                <a:t>2</a:t>
              </a:r>
              <a:endParaRPr sz="800">
                <a:solidFill>
                  <a:srgbClr val="FFFFFF"/>
                </a:solidFill>
              </a:endParaRPr>
            </a:p>
          </p:txBody>
        </p:sp>
      </p:grpSp>
      <p:pic>
        <p:nvPicPr>
          <p:cNvPr id="390" name="Google Shape;390;p49"/>
          <p:cNvPicPr preferRelativeResize="0"/>
          <p:nvPr/>
        </p:nvPicPr>
        <p:blipFill rotWithShape="1">
          <a:blip r:embed="rId3">
            <a:alphaModFix/>
          </a:blip>
          <a:srcRect l="27484" r="23312"/>
          <a:stretch/>
        </p:blipFill>
        <p:spPr>
          <a:xfrm>
            <a:off x="2" y="0"/>
            <a:ext cx="4499122" cy="5143500"/>
          </a:xfrm>
          <a:prstGeom prst="rect">
            <a:avLst/>
          </a:prstGeom>
          <a:noFill/>
          <a:ln>
            <a:noFill/>
          </a:ln>
        </p:spPr>
      </p:pic>
      <p:sp>
        <p:nvSpPr>
          <p:cNvPr id="391" name="Google Shape;391;p49"/>
          <p:cNvSpPr/>
          <p:nvPr/>
        </p:nvSpPr>
        <p:spPr>
          <a:xfrm>
            <a:off x="-126" y="-5700"/>
            <a:ext cx="4499100" cy="5154900"/>
          </a:xfrm>
          <a:prstGeom prst="rect">
            <a:avLst/>
          </a:prstGeom>
          <a:solidFill>
            <a:srgbClr val="E8412E">
              <a:alpha val="5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2" name="Google Shape;392;p49"/>
          <p:cNvPicPr preferRelativeResize="0"/>
          <p:nvPr/>
        </p:nvPicPr>
        <p:blipFill>
          <a:blip r:embed="rId4">
            <a:alphaModFix amt="7000"/>
          </a:blip>
          <a:stretch>
            <a:fillRect/>
          </a:stretch>
        </p:blipFill>
        <p:spPr>
          <a:xfrm>
            <a:off x="7106175" y="3105675"/>
            <a:ext cx="2037825" cy="2037825"/>
          </a:xfrm>
          <a:prstGeom prst="rect">
            <a:avLst/>
          </a:prstGeom>
          <a:noFill/>
          <a:ln>
            <a:noFill/>
          </a:ln>
        </p:spPr>
      </p:pic>
      <p:sp>
        <p:nvSpPr>
          <p:cNvPr id="393" name="Google Shape;393;p49"/>
          <p:cNvSpPr txBox="1"/>
          <p:nvPr/>
        </p:nvSpPr>
        <p:spPr>
          <a:xfrm>
            <a:off x="4266009" y="2352675"/>
            <a:ext cx="438300" cy="438300"/>
          </a:xfrm>
          <a:prstGeom prst="rect">
            <a:avLst/>
          </a:prstGeom>
          <a:solidFill>
            <a:schemeClr val="lt1"/>
          </a:solidFill>
          <a:ln>
            <a:noFill/>
          </a:ln>
          <a:effectLst>
            <a:outerShdw blurRad="63500" dist="38100" dir="2700000">
              <a:srgbClr val="000000">
                <a:alpha val="39610"/>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
        <p:nvSpPr>
          <p:cNvPr id="394" name="Google Shape;394;p49"/>
          <p:cNvSpPr/>
          <p:nvPr/>
        </p:nvSpPr>
        <p:spPr>
          <a:xfrm rot="10800000">
            <a:off x="4440356" y="2483882"/>
            <a:ext cx="114974" cy="174783"/>
          </a:xfrm>
          <a:custGeom>
            <a:avLst/>
            <a:gdLst/>
            <a:ahLst/>
            <a:cxnLst/>
            <a:rect l="l" t="t" r="r" b="b"/>
            <a:pathLst>
              <a:path w="676320" h="1028135" extrusionOk="0">
                <a:moveTo>
                  <a:pt x="514068" y="0"/>
                </a:moveTo>
                <a:lnTo>
                  <a:pt x="0" y="514067"/>
                </a:lnTo>
                <a:lnTo>
                  <a:pt x="514068" y="1028136"/>
                </a:lnTo>
                <a:lnTo>
                  <a:pt x="676321" y="865883"/>
                </a:lnTo>
                <a:lnTo>
                  <a:pt x="324505" y="514067"/>
                </a:lnTo>
                <a:lnTo>
                  <a:pt x="676321" y="162252"/>
                </a:lnTo>
                <a:lnTo>
                  <a:pt x="514068" y="0"/>
                </a:lnTo>
                <a:close/>
              </a:path>
            </a:pathLst>
          </a:custGeom>
          <a:solidFill>
            <a:srgbClr val="183668"/>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8"/>
        <p:cNvGrpSpPr/>
        <p:nvPr/>
      </p:nvGrpSpPr>
      <p:grpSpPr>
        <a:xfrm>
          <a:off x="0" y="0"/>
          <a:ext cx="0" cy="0"/>
          <a:chOff x="0" y="0"/>
          <a:chExt cx="0" cy="0"/>
        </a:xfrm>
      </p:grpSpPr>
      <p:sp>
        <p:nvSpPr>
          <p:cNvPr id="399" name="Google Shape;399;p50"/>
          <p:cNvSpPr/>
          <p:nvPr/>
        </p:nvSpPr>
        <p:spPr>
          <a:xfrm>
            <a:off x="700" y="1116000"/>
            <a:ext cx="4492800" cy="4027500"/>
          </a:xfrm>
          <a:prstGeom prst="rect">
            <a:avLst/>
          </a:prstGeom>
          <a:solidFill>
            <a:srgbClr val="F3F3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400" name="Google Shape;400;p50"/>
          <p:cNvSpPr/>
          <p:nvPr/>
        </p:nvSpPr>
        <p:spPr>
          <a:xfrm>
            <a:off x="0" y="0"/>
            <a:ext cx="9144000" cy="1122300"/>
          </a:xfrm>
          <a:prstGeom prst="rect">
            <a:avLst/>
          </a:prstGeom>
          <a:solidFill>
            <a:srgbClr val="E841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401" name="Google Shape;401;p50"/>
          <p:cNvSpPr txBox="1"/>
          <p:nvPr/>
        </p:nvSpPr>
        <p:spPr>
          <a:xfrm>
            <a:off x="252400" y="255850"/>
            <a:ext cx="3989400" cy="5463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3100">
                <a:solidFill>
                  <a:schemeClr val="lt1"/>
                </a:solidFill>
                <a:latin typeface="Open Sans ExtraBold"/>
                <a:ea typeface="Open Sans ExtraBold"/>
                <a:cs typeface="Open Sans ExtraBold"/>
                <a:sym typeface="Open Sans ExtraBold"/>
              </a:rPr>
              <a:t>Asistencia Técnica</a:t>
            </a:r>
            <a:endParaRPr sz="3100">
              <a:solidFill>
                <a:schemeClr val="lt1"/>
              </a:solidFill>
              <a:latin typeface="Open Sans ExtraBold"/>
              <a:ea typeface="Open Sans ExtraBold"/>
              <a:cs typeface="Open Sans ExtraBold"/>
              <a:sym typeface="Open Sans ExtraBold"/>
            </a:endParaRPr>
          </a:p>
        </p:txBody>
      </p:sp>
      <p:pic>
        <p:nvPicPr>
          <p:cNvPr id="402" name="Google Shape;402;p50"/>
          <p:cNvPicPr preferRelativeResize="0"/>
          <p:nvPr/>
        </p:nvPicPr>
        <p:blipFill rotWithShape="1">
          <a:blip r:embed="rId3">
            <a:alphaModFix/>
          </a:blip>
          <a:srcRect/>
          <a:stretch/>
        </p:blipFill>
        <p:spPr>
          <a:xfrm>
            <a:off x="268353" y="828959"/>
            <a:ext cx="288131" cy="50309"/>
          </a:xfrm>
          <a:prstGeom prst="rect">
            <a:avLst/>
          </a:prstGeom>
          <a:noFill/>
          <a:ln>
            <a:noFill/>
          </a:ln>
        </p:spPr>
      </p:pic>
      <p:sp>
        <p:nvSpPr>
          <p:cNvPr id="403" name="Google Shape;403;p50"/>
          <p:cNvSpPr txBox="1"/>
          <p:nvPr/>
        </p:nvSpPr>
        <p:spPr>
          <a:xfrm>
            <a:off x="301975" y="1486025"/>
            <a:ext cx="39894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300">
                <a:solidFill>
                  <a:srgbClr val="183669"/>
                </a:solidFill>
                <a:latin typeface="Open Sans ExtraBold"/>
                <a:ea typeface="Open Sans ExtraBold"/>
                <a:cs typeface="Open Sans ExtraBold"/>
                <a:sym typeface="Open Sans ExtraBold"/>
              </a:rPr>
              <a:t>Instituto Nacional de Estadísticas - Encuesta Nacional del Uso del Tiempo -  ENUT</a:t>
            </a:r>
            <a:endParaRPr sz="1300">
              <a:solidFill>
                <a:srgbClr val="183669"/>
              </a:solidFill>
              <a:latin typeface="Open Sans ExtraBold"/>
              <a:ea typeface="Open Sans ExtraBold"/>
              <a:cs typeface="Open Sans ExtraBold"/>
              <a:sym typeface="Open Sans ExtraBold"/>
            </a:endParaRPr>
          </a:p>
        </p:txBody>
      </p:sp>
      <p:sp>
        <p:nvSpPr>
          <p:cNvPr id="404" name="Google Shape;404;p50"/>
          <p:cNvSpPr txBox="1"/>
          <p:nvPr/>
        </p:nvSpPr>
        <p:spPr>
          <a:xfrm>
            <a:off x="748075" y="2093463"/>
            <a:ext cx="35433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100">
                <a:solidFill>
                  <a:srgbClr val="183669"/>
                </a:solidFill>
                <a:latin typeface="Open Sans"/>
                <a:ea typeface="Open Sans"/>
                <a:cs typeface="Open Sans"/>
                <a:sym typeface="Open Sans"/>
              </a:rPr>
              <a:t>Implementación Módulo del Uso del Tiempo en la Encuesta Nacional de Empleo</a:t>
            </a:r>
            <a:endParaRPr sz="1100">
              <a:solidFill>
                <a:srgbClr val="183669"/>
              </a:solidFill>
              <a:latin typeface="Open Sans"/>
              <a:ea typeface="Open Sans"/>
              <a:cs typeface="Open Sans"/>
              <a:sym typeface="Open Sans"/>
            </a:endParaRPr>
          </a:p>
        </p:txBody>
      </p:sp>
      <p:sp>
        <p:nvSpPr>
          <p:cNvPr id="405" name="Google Shape;405;p50"/>
          <p:cNvSpPr txBox="1"/>
          <p:nvPr/>
        </p:nvSpPr>
        <p:spPr>
          <a:xfrm>
            <a:off x="301975" y="2718850"/>
            <a:ext cx="39894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300">
                <a:solidFill>
                  <a:srgbClr val="183669"/>
                </a:solidFill>
                <a:latin typeface="Open Sans ExtraBold"/>
                <a:ea typeface="Open Sans ExtraBold"/>
                <a:cs typeface="Open Sans ExtraBold"/>
                <a:sym typeface="Open Sans ExtraBold"/>
              </a:rPr>
              <a:t>Trabajo con gobiernos locales </a:t>
            </a:r>
            <a:endParaRPr sz="1300">
              <a:solidFill>
                <a:srgbClr val="183669"/>
              </a:solidFill>
              <a:latin typeface="Open Sans ExtraBold"/>
              <a:ea typeface="Open Sans ExtraBold"/>
              <a:cs typeface="Open Sans ExtraBold"/>
              <a:sym typeface="Open Sans ExtraBold"/>
            </a:endParaRPr>
          </a:p>
          <a:p>
            <a:pPr marL="0" marR="0" lvl="0" indent="0" algn="l" rtl="0">
              <a:lnSpc>
                <a:spcPct val="100000"/>
              </a:lnSpc>
              <a:spcBef>
                <a:spcPts val="0"/>
              </a:spcBef>
              <a:spcAft>
                <a:spcPts val="0"/>
              </a:spcAft>
              <a:buClr>
                <a:schemeClr val="dk1"/>
              </a:buClr>
              <a:buSzPts val="1100"/>
              <a:buFont typeface="Arial"/>
              <a:buNone/>
            </a:pPr>
            <a:r>
              <a:rPr lang="es" sz="1300">
                <a:solidFill>
                  <a:srgbClr val="183669"/>
                </a:solidFill>
                <a:latin typeface="Open Sans ExtraBold"/>
                <a:ea typeface="Open Sans ExtraBold"/>
                <a:cs typeface="Open Sans ExtraBold"/>
                <a:sym typeface="Open Sans ExtraBold"/>
              </a:rPr>
              <a:t>Corresponsabilidad de los cuidados </a:t>
            </a:r>
            <a:endParaRPr sz="1300">
              <a:solidFill>
                <a:srgbClr val="183669"/>
              </a:solidFill>
              <a:latin typeface="Open Sans ExtraBold"/>
              <a:ea typeface="Open Sans ExtraBold"/>
              <a:cs typeface="Open Sans ExtraBold"/>
              <a:sym typeface="Open Sans ExtraBold"/>
            </a:endParaRPr>
          </a:p>
        </p:txBody>
      </p:sp>
      <p:sp>
        <p:nvSpPr>
          <p:cNvPr id="406" name="Google Shape;406;p50"/>
          <p:cNvSpPr txBox="1"/>
          <p:nvPr/>
        </p:nvSpPr>
        <p:spPr>
          <a:xfrm>
            <a:off x="748075" y="3417150"/>
            <a:ext cx="3543300" cy="1423800"/>
          </a:xfrm>
          <a:prstGeom prst="rect">
            <a:avLst/>
          </a:prstGeom>
          <a:noFill/>
          <a:ln>
            <a:noFill/>
          </a:ln>
        </p:spPr>
        <p:txBody>
          <a:bodyPr spcFirstLastPara="1" wrap="square" lIns="68575" tIns="34275" rIns="68575" bIns="34275" anchor="t" anchorCtr="0">
            <a:spAutoFit/>
          </a:bodyPr>
          <a:lstStyle/>
          <a:p>
            <a:pPr marL="0" lvl="0" indent="0" algn="l" rtl="0">
              <a:spcBef>
                <a:spcPts val="0"/>
              </a:spcBef>
              <a:spcAft>
                <a:spcPts val="0"/>
              </a:spcAft>
              <a:buClr>
                <a:schemeClr val="dk1"/>
              </a:buClr>
              <a:buSzPts val="1100"/>
              <a:buFont typeface="Arial"/>
              <a:buNone/>
            </a:pPr>
            <a:r>
              <a:rPr lang="es" sz="1100" b="1">
                <a:solidFill>
                  <a:srgbClr val="183669"/>
                </a:solidFill>
                <a:latin typeface="Open Sans"/>
                <a:ea typeface="Open Sans"/>
                <a:cs typeface="Open Sans"/>
                <a:sym typeface="Open Sans"/>
              </a:rPr>
              <a:t>3 </a:t>
            </a:r>
            <a:r>
              <a:rPr lang="es" sz="1100">
                <a:solidFill>
                  <a:srgbClr val="183669"/>
                </a:solidFill>
                <a:latin typeface="Open Sans"/>
                <a:ea typeface="Open Sans"/>
                <a:cs typeface="Open Sans"/>
                <a:sym typeface="Open Sans"/>
              </a:rPr>
              <a:t>Análisis cuali y cuantitativos realizados</a:t>
            </a: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r>
              <a:rPr lang="es" sz="1100" b="1">
                <a:solidFill>
                  <a:srgbClr val="183669"/>
                </a:solidFill>
                <a:latin typeface="Open Sans"/>
                <a:ea typeface="Open Sans"/>
                <a:cs typeface="Open Sans"/>
                <a:sym typeface="Open Sans"/>
              </a:rPr>
              <a:t>+50</a:t>
            </a:r>
            <a:r>
              <a:rPr lang="es" sz="1100">
                <a:solidFill>
                  <a:srgbClr val="183669"/>
                </a:solidFill>
                <a:latin typeface="Open Sans"/>
                <a:ea typeface="Open Sans"/>
                <a:cs typeface="Open Sans"/>
                <a:sym typeface="Open Sans"/>
              </a:rPr>
              <a:t> funcionarios municipales capacitados </a:t>
            </a: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r>
              <a:rPr lang="es" sz="1100" b="1">
                <a:solidFill>
                  <a:srgbClr val="183669"/>
                </a:solidFill>
                <a:latin typeface="Open Sans"/>
                <a:ea typeface="Open Sans"/>
                <a:cs typeface="Open Sans"/>
                <a:sym typeface="Open Sans"/>
              </a:rPr>
              <a:t>2 </a:t>
            </a:r>
            <a:r>
              <a:rPr lang="es" sz="1100">
                <a:solidFill>
                  <a:srgbClr val="183669"/>
                </a:solidFill>
                <a:latin typeface="Open Sans"/>
                <a:ea typeface="Open Sans"/>
                <a:cs typeface="Open Sans"/>
                <a:sym typeface="Open Sans"/>
              </a:rPr>
              <a:t>estrategias de trabajo comunitario desarrolladas en materia de cuidados.</a:t>
            </a:r>
            <a:endParaRPr sz="1100">
              <a:solidFill>
                <a:srgbClr val="183669"/>
              </a:solidFill>
              <a:latin typeface="Open Sans"/>
              <a:ea typeface="Open Sans"/>
              <a:cs typeface="Open Sans"/>
              <a:sym typeface="Open Sans"/>
            </a:endParaRPr>
          </a:p>
        </p:txBody>
      </p:sp>
      <p:pic>
        <p:nvPicPr>
          <p:cNvPr id="407" name="Google Shape;407;p50"/>
          <p:cNvPicPr preferRelativeResize="0"/>
          <p:nvPr/>
        </p:nvPicPr>
        <p:blipFill>
          <a:blip r:embed="rId4">
            <a:alphaModFix/>
          </a:blip>
          <a:stretch>
            <a:fillRect/>
          </a:stretch>
        </p:blipFill>
        <p:spPr>
          <a:xfrm>
            <a:off x="301975" y="2093463"/>
            <a:ext cx="408000" cy="408000"/>
          </a:xfrm>
          <a:prstGeom prst="rect">
            <a:avLst/>
          </a:prstGeom>
          <a:noFill/>
          <a:ln>
            <a:noFill/>
          </a:ln>
        </p:spPr>
      </p:pic>
      <p:pic>
        <p:nvPicPr>
          <p:cNvPr id="408" name="Google Shape;408;p50"/>
          <p:cNvPicPr preferRelativeResize="0"/>
          <p:nvPr/>
        </p:nvPicPr>
        <p:blipFill>
          <a:blip r:embed="rId5">
            <a:alphaModFix/>
          </a:blip>
          <a:stretch>
            <a:fillRect/>
          </a:stretch>
        </p:blipFill>
        <p:spPr>
          <a:xfrm>
            <a:off x="370200" y="3405725"/>
            <a:ext cx="339775" cy="339775"/>
          </a:xfrm>
          <a:prstGeom prst="rect">
            <a:avLst/>
          </a:prstGeom>
          <a:noFill/>
          <a:ln>
            <a:noFill/>
          </a:ln>
        </p:spPr>
      </p:pic>
      <p:pic>
        <p:nvPicPr>
          <p:cNvPr id="409" name="Google Shape;409;p50"/>
          <p:cNvPicPr preferRelativeResize="0"/>
          <p:nvPr/>
        </p:nvPicPr>
        <p:blipFill>
          <a:blip r:embed="rId6">
            <a:alphaModFix/>
          </a:blip>
          <a:stretch>
            <a:fillRect/>
          </a:stretch>
        </p:blipFill>
        <p:spPr>
          <a:xfrm>
            <a:off x="396025" y="3966224"/>
            <a:ext cx="288125" cy="288125"/>
          </a:xfrm>
          <a:prstGeom prst="rect">
            <a:avLst/>
          </a:prstGeom>
          <a:noFill/>
          <a:ln>
            <a:noFill/>
          </a:ln>
        </p:spPr>
      </p:pic>
      <p:pic>
        <p:nvPicPr>
          <p:cNvPr id="410" name="Google Shape;410;p50"/>
          <p:cNvPicPr preferRelativeResize="0"/>
          <p:nvPr/>
        </p:nvPicPr>
        <p:blipFill>
          <a:blip r:embed="rId7">
            <a:alphaModFix/>
          </a:blip>
          <a:stretch>
            <a:fillRect/>
          </a:stretch>
        </p:blipFill>
        <p:spPr>
          <a:xfrm>
            <a:off x="332100" y="4475075"/>
            <a:ext cx="339775" cy="339775"/>
          </a:xfrm>
          <a:prstGeom prst="rect">
            <a:avLst/>
          </a:prstGeom>
          <a:noFill/>
          <a:ln>
            <a:noFill/>
          </a:ln>
        </p:spPr>
      </p:pic>
      <p:pic>
        <p:nvPicPr>
          <p:cNvPr id="411" name="Google Shape;411;p50"/>
          <p:cNvPicPr preferRelativeResize="0"/>
          <p:nvPr/>
        </p:nvPicPr>
        <p:blipFill rotWithShape="1">
          <a:blip r:embed="rId8">
            <a:alphaModFix/>
          </a:blip>
          <a:srcRect l="6155" t="82033" r="75266"/>
          <a:stretch/>
        </p:blipFill>
        <p:spPr>
          <a:xfrm rot="10800000">
            <a:off x="7289324" y="0"/>
            <a:ext cx="1716549" cy="941300"/>
          </a:xfrm>
          <a:prstGeom prst="rect">
            <a:avLst/>
          </a:prstGeom>
          <a:noFill/>
          <a:ln>
            <a:noFill/>
          </a:ln>
        </p:spPr>
      </p:pic>
      <p:pic>
        <p:nvPicPr>
          <p:cNvPr id="412" name="Google Shape;412;p50"/>
          <p:cNvPicPr preferRelativeResize="0"/>
          <p:nvPr/>
        </p:nvPicPr>
        <p:blipFill rotWithShape="1">
          <a:blip r:embed="rId9">
            <a:alphaModFix/>
          </a:blip>
          <a:srcRect l="32028"/>
          <a:stretch/>
        </p:blipFill>
        <p:spPr>
          <a:xfrm>
            <a:off x="4493400" y="1058200"/>
            <a:ext cx="4650598" cy="4085302"/>
          </a:xfrm>
          <a:prstGeom prst="rect">
            <a:avLst/>
          </a:prstGeom>
          <a:noFill/>
          <a:ln>
            <a:noFill/>
          </a:ln>
        </p:spPr>
      </p:pic>
      <p:sp>
        <p:nvSpPr>
          <p:cNvPr id="413" name="Google Shape;413;p50"/>
          <p:cNvSpPr/>
          <p:nvPr/>
        </p:nvSpPr>
        <p:spPr>
          <a:xfrm>
            <a:off x="4493400" y="532200"/>
            <a:ext cx="4650600" cy="4611300"/>
          </a:xfrm>
          <a:prstGeom prst="rect">
            <a:avLst/>
          </a:prstGeom>
          <a:solidFill>
            <a:srgbClr val="E8412E">
              <a:alpha val="5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C3B29"/>
        </a:solidFill>
        <a:effectLst/>
      </p:bgPr>
    </p:bg>
    <p:spTree>
      <p:nvGrpSpPr>
        <p:cNvPr id="1" name="Shape 417"/>
        <p:cNvGrpSpPr/>
        <p:nvPr/>
      </p:nvGrpSpPr>
      <p:grpSpPr>
        <a:xfrm>
          <a:off x="0" y="0"/>
          <a:ext cx="0" cy="0"/>
          <a:chOff x="0" y="0"/>
          <a:chExt cx="0" cy="0"/>
        </a:xfrm>
      </p:grpSpPr>
      <p:pic>
        <p:nvPicPr>
          <p:cNvPr id="418" name="Google Shape;418;p51"/>
          <p:cNvPicPr preferRelativeResize="0"/>
          <p:nvPr/>
        </p:nvPicPr>
        <p:blipFill rotWithShape="1">
          <a:blip r:embed="rId3">
            <a:alphaModFix/>
          </a:blip>
          <a:srcRect r="15604"/>
          <a:stretch/>
        </p:blipFill>
        <p:spPr>
          <a:xfrm>
            <a:off x="3418351" y="245775"/>
            <a:ext cx="2327424" cy="1455200"/>
          </a:xfrm>
          <a:prstGeom prst="rect">
            <a:avLst/>
          </a:prstGeom>
          <a:noFill/>
          <a:ln>
            <a:noFill/>
          </a:ln>
        </p:spPr>
      </p:pic>
      <p:pic>
        <p:nvPicPr>
          <p:cNvPr id="419" name="Google Shape;419;p51"/>
          <p:cNvPicPr preferRelativeResize="0"/>
          <p:nvPr/>
        </p:nvPicPr>
        <p:blipFill>
          <a:blip r:embed="rId4">
            <a:alphaModFix/>
          </a:blip>
          <a:stretch>
            <a:fillRect/>
          </a:stretch>
        </p:blipFill>
        <p:spPr>
          <a:xfrm>
            <a:off x="422500" y="245775"/>
            <a:ext cx="2327398" cy="1455199"/>
          </a:xfrm>
          <a:prstGeom prst="rect">
            <a:avLst/>
          </a:prstGeom>
          <a:noFill/>
          <a:ln>
            <a:noFill/>
          </a:ln>
        </p:spPr>
      </p:pic>
      <p:cxnSp>
        <p:nvCxnSpPr>
          <p:cNvPr id="420" name="Google Shape;420;p51"/>
          <p:cNvCxnSpPr/>
          <p:nvPr/>
        </p:nvCxnSpPr>
        <p:spPr>
          <a:xfrm>
            <a:off x="1422550" y="1613825"/>
            <a:ext cx="0" cy="668400"/>
          </a:xfrm>
          <a:prstGeom prst="straightConnector1">
            <a:avLst/>
          </a:prstGeom>
          <a:noFill/>
          <a:ln w="38100" cap="flat" cmpd="sng">
            <a:solidFill>
              <a:srgbClr val="FFFFFF"/>
            </a:solidFill>
            <a:prstDash val="solid"/>
            <a:round/>
            <a:headEnd type="none" w="med" len="med"/>
            <a:tailEnd type="none" w="med" len="med"/>
          </a:ln>
        </p:spPr>
      </p:cxnSp>
      <p:sp>
        <p:nvSpPr>
          <p:cNvPr id="421" name="Google Shape;421;p51"/>
          <p:cNvSpPr txBox="1"/>
          <p:nvPr/>
        </p:nvSpPr>
        <p:spPr>
          <a:xfrm>
            <a:off x="809145" y="1285388"/>
            <a:ext cx="185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b="1">
              <a:solidFill>
                <a:schemeClr val="lt1"/>
              </a:solidFill>
              <a:latin typeface="Open Sans"/>
              <a:ea typeface="Open Sans"/>
              <a:cs typeface="Open Sans"/>
              <a:sym typeface="Open Sans"/>
            </a:endParaRPr>
          </a:p>
        </p:txBody>
      </p:sp>
      <p:sp>
        <p:nvSpPr>
          <p:cNvPr id="422" name="Google Shape;422;p51"/>
          <p:cNvSpPr/>
          <p:nvPr/>
        </p:nvSpPr>
        <p:spPr>
          <a:xfrm rot="10800000">
            <a:off x="779725" y="1909725"/>
            <a:ext cx="1262400" cy="1257300"/>
          </a:xfrm>
          <a:prstGeom prst="ellipse">
            <a:avLst/>
          </a:prstGeom>
          <a:solidFill>
            <a:srgbClr val="F36D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51"/>
          <p:cNvSpPr txBox="1"/>
          <p:nvPr/>
        </p:nvSpPr>
        <p:spPr>
          <a:xfrm>
            <a:off x="855925" y="2014538"/>
            <a:ext cx="1115100" cy="1031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100">
                <a:solidFill>
                  <a:schemeClr val="lt1"/>
                </a:solidFill>
                <a:latin typeface="Open Sans"/>
                <a:ea typeface="Open Sans"/>
                <a:cs typeface="Open Sans"/>
                <a:sym typeface="Open Sans"/>
              </a:rPr>
              <a:t>Ampliación Guardería Casa de la mujer de Huamachuco</a:t>
            </a:r>
            <a:r>
              <a:rPr lang="es" sz="1000">
                <a:solidFill>
                  <a:schemeClr val="lt1"/>
                </a:solidFill>
                <a:latin typeface="Open Sans"/>
                <a:ea typeface="Open Sans"/>
                <a:cs typeface="Open Sans"/>
                <a:sym typeface="Open Sans"/>
              </a:rPr>
              <a:t> </a:t>
            </a:r>
            <a:endParaRPr sz="1000">
              <a:solidFill>
                <a:schemeClr val="lt1"/>
              </a:solidFill>
              <a:latin typeface="Open Sans"/>
              <a:ea typeface="Open Sans"/>
              <a:cs typeface="Open Sans"/>
              <a:sym typeface="Open Sans"/>
            </a:endParaRPr>
          </a:p>
        </p:txBody>
      </p:sp>
      <p:sp>
        <p:nvSpPr>
          <p:cNvPr id="424" name="Google Shape;424;p51"/>
          <p:cNvSpPr txBox="1"/>
          <p:nvPr/>
        </p:nvSpPr>
        <p:spPr>
          <a:xfrm>
            <a:off x="994850" y="3174125"/>
            <a:ext cx="14805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7AE2FC"/>
                </a:solidFill>
                <a:latin typeface="Open Sans"/>
                <a:ea typeface="Open Sans"/>
                <a:cs typeface="Open Sans"/>
                <a:sym typeface="Open Sans"/>
              </a:rPr>
              <a:t>25</a:t>
            </a:r>
            <a:r>
              <a:rPr lang="es" sz="1100">
                <a:solidFill>
                  <a:srgbClr val="7AE2FC"/>
                </a:solidFill>
                <a:latin typeface="Open Sans"/>
                <a:ea typeface="Open Sans"/>
                <a:cs typeface="Open Sans"/>
                <a:sym typeface="Open Sans"/>
              </a:rPr>
              <a:t> </a:t>
            </a:r>
            <a:endParaRPr sz="1100">
              <a:solidFill>
                <a:srgbClr val="7AE2FC"/>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cupos para niñas y niños al día     </a:t>
            </a:r>
            <a:endParaRPr sz="1100">
              <a:solidFill>
                <a:schemeClr val="lt1"/>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  </a:t>
            </a:r>
            <a:endParaRPr sz="1100">
              <a:solidFill>
                <a:schemeClr val="lt1"/>
              </a:solidFill>
              <a:latin typeface="Open Sans"/>
              <a:ea typeface="Open Sans"/>
              <a:cs typeface="Open Sans"/>
              <a:sym typeface="Open Sans"/>
            </a:endParaRPr>
          </a:p>
          <a:p>
            <a:pPr marL="0" lvl="0" indent="0" algn="l" rtl="0">
              <a:spcBef>
                <a:spcPts val="0"/>
              </a:spcBef>
              <a:spcAft>
                <a:spcPts val="0"/>
              </a:spcAft>
              <a:buNone/>
            </a:pPr>
            <a:endParaRPr sz="1100">
              <a:solidFill>
                <a:schemeClr val="lt1"/>
              </a:solidFill>
              <a:latin typeface="Open Sans"/>
              <a:ea typeface="Open Sans"/>
              <a:cs typeface="Open Sans"/>
              <a:sym typeface="Open Sans"/>
            </a:endParaRPr>
          </a:p>
        </p:txBody>
      </p:sp>
      <p:pic>
        <p:nvPicPr>
          <p:cNvPr id="425" name="Google Shape;425;p51"/>
          <p:cNvPicPr preferRelativeResize="0"/>
          <p:nvPr/>
        </p:nvPicPr>
        <p:blipFill>
          <a:blip r:embed="rId5">
            <a:alphaModFix/>
          </a:blip>
          <a:stretch>
            <a:fillRect/>
          </a:stretch>
        </p:blipFill>
        <p:spPr>
          <a:xfrm>
            <a:off x="779725" y="3278975"/>
            <a:ext cx="260325" cy="260325"/>
          </a:xfrm>
          <a:prstGeom prst="rect">
            <a:avLst/>
          </a:prstGeom>
          <a:noFill/>
          <a:ln>
            <a:noFill/>
          </a:ln>
        </p:spPr>
      </p:pic>
      <p:cxnSp>
        <p:nvCxnSpPr>
          <p:cNvPr id="426" name="Google Shape;426;p51"/>
          <p:cNvCxnSpPr/>
          <p:nvPr/>
        </p:nvCxnSpPr>
        <p:spPr>
          <a:xfrm>
            <a:off x="6218350" y="1825788"/>
            <a:ext cx="0" cy="668400"/>
          </a:xfrm>
          <a:prstGeom prst="straightConnector1">
            <a:avLst/>
          </a:prstGeom>
          <a:noFill/>
          <a:ln w="38100" cap="flat" cmpd="sng">
            <a:solidFill>
              <a:schemeClr val="lt1"/>
            </a:solidFill>
            <a:prstDash val="solid"/>
            <a:round/>
            <a:headEnd type="none" w="med" len="med"/>
            <a:tailEnd type="none" w="med" len="med"/>
          </a:ln>
        </p:spPr>
      </p:cxnSp>
      <p:sp>
        <p:nvSpPr>
          <p:cNvPr id="427" name="Google Shape;427;p51"/>
          <p:cNvSpPr/>
          <p:nvPr/>
        </p:nvSpPr>
        <p:spPr>
          <a:xfrm rot="10800000">
            <a:off x="5594575" y="1893088"/>
            <a:ext cx="1262400" cy="1257300"/>
          </a:xfrm>
          <a:prstGeom prst="ellipse">
            <a:avLst/>
          </a:prstGeom>
          <a:solidFill>
            <a:srgbClr val="F36D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51"/>
          <p:cNvSpPr txBox="1"/>
          <p:nvPr/>
        </p:nvSpPr>
        <p:spPr>
          <a:xfrm>
            <a:off x="4849800" y="2862125"/>
            <a:ext cx="15672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600" b="1">
              <a:solidFill>
                <a:srgbClr val="7AE2FC"/>
              </a:solidFill>
              <a:latin typeface="Open Sans"/>
              <a:ea typeface="Open Sans"/>
              <a:cs typeface="Open Sans"/>
              <a:sym typeface="Open Sans"/>
            </a:endParaRPr>
          </a:p>
          <a:p>
            <a:pPr marL="0" lvl="0" indent="0" algn="l" rtl="0">
              <a:spcBef>
                <a:spcPts val="0"/>
              </a:spcBef>
              <a:spcAft>
                <a:spcPts val="0"/>
              </a:spcAft>
              <a:buNone/>
            </a:pPr>
            <a:r>
              <a:rPr lang="es" sz="1600" b="1">
                <a:solidFill>
                  <a:srgbClr val="7AE2FC"/>
                </a:solidFill>
                <a:latin typeface="Open Sans"/>
                <a:ea typeface="Open Sans"/>
                <a:cs typeface="Open Sans"/>
                <a:sym typeface="Open Sans"/>
              </a:rPr>
              <a:t>100</a:t>
            </a:r>
            <a:endParaRPr sz="1100">
              <a:solidFill>
                <a:srgbClr val="7AE2F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s" sz="1100">
                <a:solidFill>
                  <a:schemeClr val="lt1"/>
                </a:solidFill>
                <a:latin typeface="Open Sans"/>
                <a:ea typeface="Open Sans"/>
                <a:cs typeface="Open Sans"/>
                <a:sym typeface="Open Sans"/>
              </a:rPr>
              <a:t>cupos para niños y niñas</a:t>
            </a:r>
            <a:endParaRPr sz="1100">
              <a:solidFill>
                <a:schemeClr val="lt1"/>
              </a:solidFill>
              <a:latin typeface="Open Sans"/>
              <a:ea typeface="Open Sans"/>
              <a:cs typeface="Open Sans"/>
              <a:sym typeface="Open Sans"/>
            </a:endParaRPr>
          </a:p>
        </p:txBody>
      </p:sp>
      <p:sp>
        <p:nvSpPr>
          <p:cNvPr id="429" name="Google Shape;429;p51"/>
          <p:cNvSpPr txBox="1"/>
          <p:nvPr/>
        </p:nvSpPr>
        <p:spPr>
          <a:xfrm>
            <a:off x="5561576" y="2199575"/>
            <a:ext cx="13284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200">
                <a:solidFill>
                  <a:schemeClr val="lt1"/>
                </a:solidFill>
                <a:latin typeface="Open Sans"/>
                <a:ea typeface="Open Sans"/>
                <a:cs typeface="Open Sans"/>
                <a:sym typeface="Open Sans"/>
              </a:rPr>
              <a:t>Fortalecimiento </a:t>
            </a:r>
            <a:r>
              <a:rPr lang="es" sz="1200" b="1">
                <a:solidFill>
                  <a:schemeClr val="lt1"/>
                </a:solidFill>
                <a:latin typeface="Open Sans"/>
                <a:ea typeface="Open Sans"/>
                <a:cs typeface="Open Sans"/>
                <a:sym typeface="Open Sans"/>
              </a:rPr>
              <a:t>Programa 4 a 7 </a:t>
            </a:r>
            <a:endParaRPr sz="1200" b="1">
              <a:solidFill>
                <a:schemeClr val="lt1"/>
              </a:solidFill>
              <a:latin typeface="Open Sans"/>
              <a:ea typeface="Open Sans"/>
              <a:cs typeface="Open Sans"/>
              <a:sym typeface="Open Sans"/>
            </a:endParaRPr>
          </a:p>
        </p:txBody>
      </p:sp>
      <p:pic>
        <p:nvPicPr>
          <p:cNvPr id="430" name="Google Shape;430;p51"/>
          <p:cNvPicPr preferRelativeResize="0"/>
          <p:nvPr/>
        </p:nvPicPr>
        <p:blipFill>
          <a:blip r:embed="rId5">
            <a:alphaModFix/>
          </a:blip>
          <a:stretch>
            <a:fillRect/>
          </a:stretch>
        </p:blipFill>
        <p:spPr>
          <a:xfrm>
            <a:off x="4589475" y="3238112"/>
            <a:ext cx="260325" cy="260304"/>
          </a:xfrm>
          <a:prstGeom prst="rect">
            <a:avLst/>
          </a:prstGeom>
          <a:noFill/>
          <a:ln>
            <a:noFill/>
          </a:ln>
        </p:spPr>
      </p:pic>
      <p:pic>
        <p:nvPicPr>
          <p:cNvPr id="431" name="Google Shape;431;p51"/>
          <p:cNvPicPr preferRelativeResize="0"/>
          <p:nvPr/>
        </p:nvPicPr>
        <p:blipFill rotWithShape="1">
          <a:blip r:embed="rId6">
            <a:alphaModFix/>
          </a:blip>
          <a:srcRect/>
          <a:stretch/>
        </p:blipFill>
        <p:spPr>
          <a:xfrm>
            <a:off x="3868350" y="4309307"/>
            <a:ext cx="355850" cy="355850"/>
          </a:xfrm>
          <a:prstGeom prst="rect">
            <a:avLst/>
          </a:prstGeom>
          <a:noFill/>
          <a:ln>
            <a:noFill/>
          </a:ln>
        </p:spPr>
      </p:pic>
      <p:sp>
        <p:nvSpPr>
          <p:cNvPr id="432" name="Google Shape;432;p51"/>
          <p:cNvSpPr txBox="1"/>
          <p:nvPr/>
        </p:nvSpPr>
        <p:spPr>
          <a:xfrm>
            <a:off x="4224200" y="4253638"/>
            <a:ext cx="15672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7AE2FC"/>
                </a:solidFill>
                <a:latin typeface="Open Sans"/>
                <a:ea typeface="Open Sans"/>
                <a:cs typeface="Open Sans"/>
                <a:sym typeface="Open Sans"/>
              </a:rPr>
              <a:t>90</a:t>
            </a:r>
            <a:endParaRPr sz="1100">
              <a:solidFill>
                <a:srgbClr val="7AE2FC"/>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Madres usuarias del servicio</a:t>
            </a:r>
            <a:endParaRPr sz="1100">
              <a:solidFill>
                <a:schemeClr val="lt1"/>
              </a:solidFill>
              <a:latin typeface="Open Sans"/>
              <a:ea typeface="Open Sans"/>
              <a:cs typeface="Open Sans"/>
              <a:sym typeface="Open Sans"/>
            </a:endParaRPr>
          </a:p>
        </p:txBody>
      </p:sp>
      <p:sp>
        <p:nvSpPr>
          <p:cNvPr id="433" name="Google Shape;433;p51"/>
          <p:cNvSpPr txBox="1"/>
          <p:nvPr/>
        </p:nvSpPr>
        <p:spPr>
          <a:xfrm>
            <a:off x="6983800" y="3180688"/>
            <a:ext cx="15672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100">
                <a:solidFill>
                  <a:schemeClr val="lt1"/>
                </a:solidFill>
                <a:latin typeface="Open Sans"/>
                <a:ea typeface="Open Sans"/>
                <a:cs typeface="Open Sans"/>
                <a:sym typeface="Open Sans"/>
              </a:rPr>
              <a:t>Servicio de transporte</a:t>
            </a:r>
            <a:endParaRPr sz="1100">
              <a:solidFill>
                <a:schemeClr val="lt1"/>
              </a:solidFill>
              <a:latin typeface="Open Sans"/>
              <a:ea typeface="Open Sans"/>
              <a:cs typeface="Open Sans"/>
              <a:sym typeface="Open Sans"/>
            </a:endParaRPr>
          </a:p>
        </p:txBody>
      </p:sp>
      <p:sp>
        <p:nvSpPr>
          <p:cNvPr id="434" name="Google Shape;434;p51"/>
          <p:cNvSpPr txBox="1"/>
          <p:nvPr/>
        </p:nvSpPr>
        <p:spPr>
          <a:xfrm>
            <a:off x="994850" y="4253650"/>
            <a:ext cx="18381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7AE2FC"/>
                </a:solidFill>
                <a:latin typeface="Open Sans"/>
                <a:ea typeface="Open Sans"/>
                <a:cs typeface="Open Sans"/>
                <a:sym typeface="Open Sans"/>
              </a:rPr>
              <a:t>300</a:t>
            </a:r>
            <a:endParaRPr sz="1100">
              <a:solidFill>
                <a:srgbClr val="7AE2FC"/>
              </a:solidFill>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r>
              <a:rPr lang="es" sz="1000">
                <a:solidFill>
                  <a:schemeClr val="lt1"/>
                </a:solidFill>
                <a:latin typeface="Open Sans"/>
                <a:ea typeface="Open Sans"/>
                <a:cs typeface="Open Sans"/>
                <a:sym typeface="Open Sans"/>
              </a:rPr>
              <a:t>Certificaciones de competencias cuidadoras primarias</a:t>
            </a:r>
            <a:endParaRPr sz="1600" b="1">
              <a:solidFill>
                <a:srgbClr val="00AED9"/>
              </a:solidFill>
              <a:latin typeface="Open Sans"/>
              <a:ea typeface="Open Sans"/>
              <a:cs typeface="Open Sans"/>
              <a:sym typeface="Open Sans"/>
            </a:endParaRPr>
          </a:p>
        </p:txBody>
      </p:sp>
      <p:pic>
        <p:nvPicPr>
          <p:cNvPr id="435" name="Google Shape;435;p51"/>
          <p:cNvPicPr preferRelativeResize="0"/>
          <p:nvPr/>
        </p:nvPicPr>
        <p:blipFill>
          <a:blip r:embed="rId7">
            <a:alphaModFix/>
          </a:blip>
          <a:stretch>
            <a:fillRect/>
          </a:stretch>
        </p:blipFill>
        <p:spPr>
          <a:xfrm>
            <a:off x="732100" y="4369613"/>
            <a:ext cx="235250" cy="235228"/>
          </a:xfrm>
          <a:prstGeom prst="rect">
            <a:avLst/>
          </a:prstGeom>
          <a:noFill/>
          <a:ln>
            <a:noFill/>
          </a:ln>
        </p:spPr>
      </p:pic>
      <p:grpSp>
        <p:nvGrpSpPr>
          <p:cNvPr id="436" name="Google Shape;436;p51"/>
          <p:cNvGrpSpPr/>
          <p:nvPr/>
        </p:nvGrpSpPr>
        <p:grpSpPr>
          <a:xfrm>
            <a:off x="6603672" y="4253650"/>
            <a:ext cx="2327434" cy="769500"/>
            <a:chOff x="2824885" y="2993325"/>
            <a:chExt cx="2327434" cy="769500"/>
          </a:xfrm>
        </p:grpSpPr>
        <p:sp>
          <p:nvSpPr>
            <p:cNvPr id="437" name="Google Shape;437;p51"/>
            <p:cNvSpPr txBox="1"/>
            <p:nvPr/>
          </p:nvSpPr>
          <p:spPr>
            <a:xfrm>
              <a:off x="3179219" y="2993325"/>
              <a:ext cx="19731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600" b="1">
                  <a:solidFill>
                    <a:srgbClr val="7AE2FC"/>
                  </a:solidFill>
                  <a:latin typeface="Open Sans"/>
                  <a:ea typeface="Open Sans"/>
                  <a:cs typeface="Open Sans"/>
                  <a:sym typeface="Open Sans"/>
                </a:rPr>
                <a:t>03</a:t>
              </a:r>
              <a:r>
                <a:rPr lang="es" sz="1600">
                  <a:solidFill>
                    <a:srgbClr val="7AE2FC"/>
                  </a:solidFill>
                  <a:latin typeface="Open Sans"/>
                  <a:ea typeface="Open Sans"/>
                  <a:cs typeface="Open Sans"/>
                  <a:sym typeface="Open Sans"/>
                </a:rPr>
                <a:t> </a:t>
              </a:r>
              <a:endParaRPr sz="1600">
                <a:solidFill>
                  <a:srgbClr val="7AE2FC"/>
                </a:solidFill>
                <a:latin typeface="Open Sans"/>
                <a:ea typeface="Open Sans"/>
                <a:cs typeface="Open Sans"/>
                <a:sym typeface="Open Sans"/>
              </a:endParaRPr>
            </a:p>
            <a:p>
              <a:pPr marL="0" lvl="0" indent="0" algn="l" rtl="0">
                <a:spcBef>
                  <a:spcPts val="0"/>
                </a:spcBef>
                <a:spcAft>
                  <a:spcPts val="0"/>
                </a:spcAft>
                <a:buNone/>
              </a:pPr>
              <a:r>
                <a:rPr lang="es" sz="1100">
                  <a:solidFill>
                    <a:schemeClr val="lt1"/>
                  </a:solidFill>
                  <a:latin typeface="Open Sans"/>
                  <a:ea typeface="Open Sans"/>
                  <a:cs typeface="Open Sans"/>
                  <a:sym typeface="Open Sans"/>
                </a:rPr>
                <a:t>Documentos de catastro de oferta y brechas </a:t>
              </a:r>
              <a:endParaRPr sz="1100">
                <a:solidFill>
                  <a:schemeClr val="lt1"/>
                </a:solidFill>
                <a:latin typeface="Open Sans"/>
                <a:ea typeface="Open Sans"/>
                <a:cs typeface="Open Sans"/>
                <a:sym typeface="Open Sans"/>
              </a:endParaRPr>
            </a:p>
          </p:txBody>
        </p:sp>
        <p:pic>
          <p:nvPicPr>
            <p:cNvPr id="438" name="Google Shape;438;p51"/>
            <p:cNvPicPr preferRelativeResize="0"/>
            <p:nvPr/>
          </p:nvPicPr>
          <p:blipFill>
            <a:blip r:embed="rId8">
              <a:alphaModFix/>
            </a:blip>
            <a:stretch>
              <a:fillRect/>
            </a:stretch>
          </p:blipFill>
          <p:spPr>
            <a:xfrm>
              <a:off x="2824885" y="3145575"/>
              <a:ext cx="260325" cy="260343"/>
            </a:xfrm>
            <a:prstGeom prst="rect">
              <a:avLst/>
            </a:prstGeom>
            <a:noFill/>
            <a:ln>
              <a:noFill/>
            </a:ln>
          </p:spPr>
        </p:pic>
      </p:grpSp>
      <p:sp>
        <p:nvSpPr>
          <p:cNvPr id="439" name="Google Shape;439;p51"/>
          <p:cNvSpPr txBox="1"/>
          <p:nvPr/>
        </p:nvSpPr>
        <p:spPr>
          <a:xfrm>
            <a:off x="136525" y="3915988"/>
            <a:ext cx="91440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300" b="1">
                <a:solidFill>
                  <a:schemeClr val="lt1"/>
                </a:solidFill>
                <a:latin typeface="Open Sans"/>
                <a:ea typeface="Open Sans"/>
                <a:cs typeface="Open Sans"/>
                <a:sym typeface="Open Sans"/>
              </a:rPr>
              <a:t>Trabajo transversal  </a:t>
            </a:r>
            <a:endParaRPr sz="1300" b="1">
              <a:solidFill>
                <a:schemeClr val="lt1"/>
              </a:solidFill>
              <a:latin typeface="Open Sans"/>
              <a:ea typeface="Open Sans"/>
              <a:cs typeface="Open Sans"/>
              <a:sym typeface="Open Sans"/>
            </a:endParaRPr>
          </a:p>
        </p:txBody>
      </p:sp>
      <p:cxnSp>
        <p:nvCxnSpPr>
          <p:cNvPr id="440" name="Google Shape;440;p51"/>
          <p:cNvCxnSpPr/>
          <p:nvPr/>
        </p:nvCxnSpPr>
        <p:spPr>
          <a:xfrm>
            <a:off x="628650" y="4108450"/>
            <a:ext cx="3162300" cy="0"/>
          </a:xfrm>
          <a:prstGeom prst="straightConnector1">
            <a:avLst/>
          </a:prstGeom>
          <a:noFill/>
          <a:ln w="28575" cap="flat" cmpd="sng">
            <a:solidFill>
              <a:schemeClr val="lt1"/>
            </a:solidFill>
            <a:prstDash val="solid"/>
            <a:round/>
            <a:headEnd type="none" w="med" len="med"/>
            <a:tailEnd type="none" w="med" len="med"/>
          </a:ln>
        </p:spPr>
      </p:cxnSp>
      <p:sp>
        <p:nvSpPr>
          <p:cNvPr id="441" name="Google Shape;441;p51"/>
          <p:cNvSpPr/>
          <p:nvPr/>
        </p:nvSpPr>
        <p:spPr>
          <a:xfrm>
            <a:off x="497900" y="1508050"/>
            <a:ext cx="2190600" cy="192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51"/>
          <p:cNvSpPr txBox="1"/>
          <p:nvPr/>
        </p:nvSpPr>
        <p:spPr>
          <a:xfrm>
            <a:off x="498700" y="1427500"/>
            <a:ext cx="21906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100" b="1">
                <a:solidFill>
                  <a:schemeClr val="accent2"/>
                </a:solidFill>
                <a:latin typeface="Open Sans"/>
                <a:ea typeface="Open Sans"/>
                <a:cs typeface="Open Sans"/>
                <a:sym typeface="Open Sans"/>
              </a:rPr>
              <a:t>Renca</a:t>
            </a:r>
            <a:endParaRPr sz="1100" b="1">
              <a:solidFill>
                <a:schemeClr val="accent2"/>
              </a:solidFill>
              <a:latin typeface="Open Sans"/>
              <a:ea typeface="Open Sans"/>
              <a:cs typeface="Open Sans"/>
              <a:sym typeface="Open Sans"/>
            </a:endParaRPr>
          </a:p>
        </p:txBody>
      </p:sp>
      <p:sp>
        <p:nvSpPr>
          <p:cNvPr id="443" name="Google Shape;443;p51"/>
          <p:cNvSpPr/>
          <p:nvPr/>
        </p:nvSpPr>
        <p:spPr>
          <a:xfrm>
            <a:off x="3494175" y="1508050"/>
            <a:ext cx="2190600" cy="192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51"/>
          <p:cNvSpPr txBox="1"/>
          <p:nvPr/>
        </p:nvSpPr>
        <p:spPr>
          <a:xfrm>
            <a:off x="3487350" y="1407150"/>
            <a:ext cx="23274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100" b="1">
                <a:solidFill>
                  <a:schemeClr val="accent2"/>
                </a:solidFill>
                <a:latin typeface="Open Sans"/>
                <a:ea typeface="Open Sans"/>
                <a:cs typeface="Open Sans"/>
                <a:sym typeface="Open Sans"/>
              </a:rPr>
              <a:t>Padre Las Casas</a:t>
            </a:r>
            <a:endParaRPr sz="1100" b="1">
              <a:solidFill>
                <a:schemeClr val="accent2"/>
              </a:solidFill>
              <a:latin typeface="Open Sans"/>
              <a:ea typeface="Open Sans"/>
              <a:cs typeface="Open Sans"/>
              <a:sym typeface="Open Sans"/>
            </a:endParaRPr>
          </a:p>
        </p:txBody>
      </p:sp>
      <p:cxnSp>
        <p:nvCxnSpPr>
          <p:cNvPr id="445" name="Google Shape;445;p51"/>
          <p:cNvCxnSpPr/>
          <p:nvPr/>
        </p:nvCxnSpPr>
        <p:spPr>
          <a:xfrm>
            <a:off x="5677888" y="4117575"/>
            <a:ext cx="3009600" cy="4200"/>
          </a:xfrm>
          <a:prstGeom prst="straightConnector1">
            <a:avLst/>
          </a:prstGeom>
          <a:noFill/>
          <a:ln w="38100" cap="flat" cmpd="sng">
            <a:solidFill>
              <a:schemeClr val="lt1"/>
            </a:solidFill>
            <a:prstDash val="solid"/>
            <a:round/>
            <a:headEnd type="none" w="med" len="med"/>
            <a:tailEnd type="none" w="med" len="med"/>
          </a:ln>
        </p:spPr>
      </p:cxnSp>
      <p:cxnSp>
        <p:nvCxnSpPr>
          <p:cNvPr id="446" name="Google Shape;446;p51"/>
          <p:cNvCxnSpPr/>
          <p:nvPr/>
        </p:nvCxnSpPr>
        <p:spPr>
          <a:xfrm>
            <a:off x="4592713" y="1819175"/>
            <a:ext cx="2989500" cy="600"/>
          </a:xfrm>
          <a:prstGeom prst="straightConnector1">
            <a:avLst/>
          </a:prstGeom>
          <a:noFill/>
          <a:ln w="28575" cap="flat" cmpd="sng">
            <a:solidFill>
              <a:schemeClr val="lt2"/>
            </a:solidFill>
            <a:prstDash val="solid"/>
            <a:round/>
            <a:headEnd type="none" w="med" len="med"/>
            <a:tailEnd type="none" w="med" len="med"/>
          </a:ln>
        </p:spPr>
      </p:cxnSp>
      <p:cxnSp>
        <p:nvCxnSpPr>
          <p:cNvPr id="447" name="Google Shape;447;p51"/>
          <p:cNvCxnSpPr>
            <a:stCxn id="444" idx="2"/>
          </p:cNvCxnSpPr>
          <p:nvPr/>
        </p:nvCxnSpPr>
        <p:spPr>
          <a:xfrm>
            <a:off x="4651050" y="1761150"/>
            <a:ext cx="0" cy="0"/>
          </a:xfrm>
          <a:prstGeom prst="straightConnector1">
            <a:avLst/>
          </a:prstGeom>
          <a:noFill/>
          <a:ln w="9525" cap="flat" cmpd="sng">
            <a:solidFill>
              <a:schemeClr val="dk2"/>
            </a:solidFill>
            <a:prstDash val="solid"/>
            <a:round/>
            <a:headEnd type="none" w="med" len="med"/>
            <a:tailEnd type="none" w="med" len="med"/>
          </a:ln>
        </p:spPr>
      </p:cxnSp>
      <p:cxnSp>
        <p:nvCxnSpPr>
          <p:cNvPr id="448" name="Google Shape;448;p51"/>
          <p:cNvCxnSpPr>
            <a:stCxn id="444" idx="2"/>
            <a:endCxn id="444" idx="2"/>
          </p:cNvCxnSpPr>
          <p:nvPr/>
        </p:nvCxnSpPr>
        <p:spPr>
          <a:xfrm>
            <a:off x="4651050" y="1761150"/>
            <a:ext cx="0" cy="0"/>
          </a:xfrm>
          <a:prstGeom prst="straightConnector1">
            <a:avLst/>
          </a:prstGeom>
          <a:noFill/>
          <a:ln w="9525" cap="flat" cmpd="sng">
            <a:solidFill>
              <a:schemeClr val="dk2"/>
            </a:solidFill>
            <a:prstDash val="solid"/>
            <a:round/>
            <a:headEnd type="none" w="med" len="med"/>
            <a:tailEnd type="none" w="med" len="med"/>
          </a:ln>
        </p:spPr>
      </p:cxnSp>
      <p:cxnSp>
        <p:nvCxnSpPr>
          <p:cNvPr id="449" name="Google Shape;449;p51"/>
          <p:cNvCxnSpPr/>
          <p:nvPr/>
        </p:nvCxnSpPr>
        <p:spPr>
          <a:xfrm rot="10800000">
            <a:off x="4589463" y="1676400"/>
            <a:ext cx="0" cy="149400"/>
          </a:xfrm>
          <a:prstGeom prst="straightConnector1">
            <a:avLst/>
          </a:prstGeom>
          <a:noFill/>
          <a:ln w="28575" cap="flat" cmpd="sng">
            <a:solidFill>
              <a:schemeClr val="lt2"/>
            </a:solidFill>
            <a:prstDash val="solid"/>
            <a:round/>
            <a:headEnd type="none" w="med" len="med"/>
            <a:tailEnd type="none" w="med" len="med"/>
          </a:ln>
        </p:spPr>
      </p:cxnSp>
      <p:cxnSp>
        <p:nvCxnSpPr>
          <p:cNvPr id="450" name="Google Shape;450;p51"/>
          <p:cNvCxnSpPr/>
          <p:nvPr/>
        </p:nvCxnSpPr>
        <p:spPr>
          <a:xfrm rot="10800000">
            <a:off x="7582088" y="1676400"/>
            <a:ext cx="0" cy="149400"/>
          </a:xfrm>
          <a:prstGeom prst="straightConnector1">
            <a:avLst/>
          </a:prstGeom>
          <a:noFill/>
          <a:ln w="28575" cap="flat" cmpd="sng">
            <a:solidFill>
              <a:schemeClr val="lt2"/>
            </a:solidFill>
            <a:prstDash val="solid"/>
            <a:round/>
            <a:headEnd type="none" w="med" len="med"/>
            <a:tailEnd type="none" w="med" len="med"/>
          </a:ln>
        </p:spPr>
      </p:cxnSp>
      <p:pic>
        <p:nvPicPr>
          <p:cNvPr id="451" name="Google Shape;451;p51"/>
          <p:cNvPicPr preferRelativeResize="0"/>
          <p:nvPr/>
        </p:nvPicPr>
        <p:blipFill>
          <a:blip r:embed="rId9">
            <a:alphaModFix/>
          </a:blip>
          <a:stretch>
            <a:fillRect/>
          </a:stretch>
        </p:blipFill>
        <p:spPr>
          <a:xfrm>
            <a:off x="6603675" y="3192100"/>
            <a:ext cx="355851" cy="355851"/>
          </a:xfrm>
          <a:prstGeom prst="rect">
            <a:avLst/>
          </a:prstGeom>
          <a:noFill/>
          <a:ln>
            <a:noFill/>
          </a:ln>
        </p:spPr>
      </p:pic>
      <p:pic>
        <p:nvPicPr>
          <p:cNvPr id="452" name="Google Shape;452;p51"/>
          <p:cNvPicPr preferRelativeResize="0"/>
          <p:nvPr/>
        </p:nvPicPr>
        <p:blipFill rotWithShape="1">
          <a:blip r:embed="rId10">
            <a:alphaModFix/>
          </a:blip>
          <a:srcRect l="8845" t="18662" r="3916" b="6385"/>
          <a:stretch/>
        </p:blipFill>
        <p:spPr>
          <a:xfrm>
            <a:off x="6421275" y="245775"/>
            <a:ext cx="2387525" cy="1455201"/>
          </a:xfrm>
          <a:prstGeom prst="rect">
            <a:avLst/>
          </a:prstGeom>
          <a:noFill/>
          <a:ln>
            <a:noFill/>
          </a:ln>
        </p:spPr>
      </p:pic>
      <p:sp>
        <p:nvSpPr>
          <p:cNvPr id="453" name="Google Shape;453;p51"/>
          <p:cNvSpPr/>
          <p:nvPr/>
        </p:nvSpPr>
        <p:spPr>
          <a:xfrm>
            <a:off x="6490450" y="1497389"/>
            <a:ext cx="2258100" cy="192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1"/>
          <p:cNvSpPr txBox="1"/>
          <p:nvPr/>
        </p:nvSpPr>
        <p:spPr>
          <a:xfrm>
            <a:off x="6414250" y="1407150"/>
            <a:ext cx="25923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100" b="1">
                <a:solidFill>
                  <a:schemeClr val="accent2"/>
                </a:solidFill>
                <a:latin typeface="Open Sans"/>
                <a:ea typeface="Open Sans"/>
                <a:cs typeface="Open Sans"/>
                <a:sym typeface="Open Sans"/>
              </a:rPr>
              <a:t>San Pedro de Atacama</a:t>
            </a:r>
            <a:endParaRPr sz="1100" b="1">
              <a:solidFill>
                <a:schemeClr val="accent2"/>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8412E"/>
        </a:solidFill>
        <a:effectLst/>
      </p:bgPr>
    </p:bg>
    <p:spTree>
      <p:nvGrpSpPr>
        <p:cNvPr id="1" name="Shape 458"/>
        <p:cNvGrpSpPr/>
        <p:nvPr/>
      </p:nvGrpSpPr>
      <p:grpSpPr>
        <a:xfrm>
          <a:off x="0" y="0"/>
          <a:ext cx="0" cy="0"/>
          <a:chOff x="0" y="0"/>
          <a:chExt cx="0" cy="0"/>
        </a:xfrm>
      </p:grpSpPr>
      <p:sp>
        <p:nvSpPr>
          <p:cNvPr id="459" name="Google Shape;459;p52"/>
          <p:cNvSpPr/>
          <p:nvPr/>
        </p:nvSpPr>
        <p:spPr>
          <a:xfrm>
            <a:off x="4572000" y="0"/>
            <a:ext cx="4572000" cy="4839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52"/>
          <p:cNvSpPr/>
          <p:nvPr/>
        </p:nvSpPr>
        <p:spPr>
          <a:xfrm>
            <a:off x="-32100" y="4647750"/>
            <a:ext cx="9180900" cy="50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1" name="Google Shape;461;p52"/>
          <p:cNvPicPr preferRelativeResize="0"/>
          <p:nvPr/>
        </p:nvPicPr>
        <p:blipFill>
          <a:blip r:embed="rId3">
            <a:alphaModFix/>
          </a:blip>
          <a:stretch>
            <a:fillRect/>
          </a:stretch>
        </p:blipFill>
        <p:spPr>
          <a:xfrm>
            <a:off x="5650728" y="4705200"/>
            <a:ext cx="3493271" cy="438300"/>
          </a:xfrm>
          <a:prstGeom prst="rect">
            <a:avLst/>
          </a:prstGeom>
          <a:noFill/>
          <a:ln>
            <a:noFill/>
          </a:ln>
        </p:spPr>
      </p:pic>
      <p:pic>
        <p:nvPicPr>
          <p:cNvPr id="462" name="Google Shape;462;p52"/>
          <p:cNvPicPr preferRelativeResize="0"/>
          <p:nvPr/>
        </p:nvPicPr>
        <p:blipFill rotWithShape="1">
          <a:blip r:embed="rId4">
            <a:alphaModFix/>
          </a:blip>
          <a:srcRect l="19867" t="17540" r="48159" b="11385"/>
          <a:stretch/>
        </p:blipFill>
        <p:spPr>
          <a:xfrm>
            <a:off x="6801025" y="1811850"/>
            <a:ext cx="2017099" cy="2522300"/>
          </a:xfrm>
          <a:prstGeom prst="rect">
            <a:avLst/>
          </a:prstGeom>
          <a:noFill/>
          <a:ln>
            <a:noFill/>
          </a:ln>
          <a:effectLst>
            <a:outerShdw blurRad="57150" dist="57150" dir="1200000" algn="bl" rotWithShape="0">
              <a:srgbClr val="000000">
                <a:alpha val="21000"/>
              </a:srgbClr>
            </a:outerShdw>
          </a:effectLst>
        </p:spPr>
      </p:pic>
      <p:pic>
        <p:nvPicPr>
          <p:cNvPr id="463" name="Google Shape;463;p52"/>
          <p:cNvPicPr preferRelativeResize="0"/>
          <p:nvPr/>
        </p:nvPicPr>
        <p:blipFill rotWithShape="1">
          <a:blip r:embed="rId5">
            <a:alphaModFix/>
          </a:blip>
          <a:srcRect l="1497"/>
          <a:stretch/>
        </p:blipFill>
        <p:spPr>
          <a:xfrm>
            <a:off x="5075675" y="566925"/>
            <a:ext cx="1919825" cy="2522301"/>
          </a:xfrm>
          <a:prstGeom prst="rect">
            <a:avLst/>
          </a:prstGeom>
          <a:noFill/>
          <a:ln>
            <a:noFill/>
          </a:ln>
          <a:effectLst>
            <a:outerShdw blurRad="57150" dist="57150" dir="1200000" algn="bl" rotWithShape="0">
              <a:srgbClr val="000000">
                <a:alpha val="21000"/>
              </a:srgbClr>
            </a:outerShdw>
          </a:effectLst>
        </p:spPr>
      </p:pic>
      <p:sp>
        <p:nvSpPr>
          <p:cNvPr id="464" name="Google Shape;464;p52"/>
          <p:cNvSpPr txBox="1"/>
          <p:nvPr/>
        </p:nvSpPr>
        <p:spPr>
          <a:xfrm>
            <a:off x="388025" y="1195063"/>
            <a:ext cx="3251700" cy="715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2100">
                <a:solidFill>
                  <a:schemeClr val="lt1"/>
                </a:solidFill>
                <a:latin typeface="Open Sans ExtraBold"/>
                <a:ea typeface="Open Sans ExtraBold"/>
                <a:cs typeface="Open Sans ExtraBold"/>
                <a:sym typeface="Open Sans ExtraBold"/>
              </a:rPr>
              <a:t>Piloto de Cuidados Comunitarios</a:t>
            </a:r>
            <a:endParaRPr sz="2100">
              <a:solidFill>
                <a:schemeClr val="lt1"/>
              </a:solidFill>
              <a:latin typeface="Open Sans ExtraBold"/>
              <a:ea typeface="Open Sans ExtraBold"/>
              <a:cs typeface="Open Sans ExtraBold"/>
              <a:sym typeface="Open Sans ExtraBold"/>
            </a:endParaRPr>
          </a:p>
        </p:txBody>
      </p:sp>
      <p:pic>
        <p:nvPicPr>
          <p:cNvPr id="465" name="Google Shape;465;p52"/>
          <p:cNvPicPr preferRelativeResize="0"/>
          <p:nvPr/>
        </p:nvPicPr>
        <p:blipFill rotWithShape="1">
          <a:blip r:embed="rId6">
            <a:alphaModFix/>
          </a:blip>
          <a:srcRect/>
          <a:stretch/>
        </p:blipFill>
        <p:spPr>
          <a:xfrm>
            <a:off x="421953" y="2125609"/>
            <a:ext cx="288131" cy="50309"/>
          </a:xfrm>
          <a:prstGeom prst="rect">
            <a:avLst/>
          </a:prstGeom>
          <a:noFill/>
          <a:ln>
            <a:noFill/>
          </a:ln>
        </p:spPr>
      </p:pic>
      <p:sp>
        <p:nvSpPr>
          <p:cNvPr id="466" name="Google Shape;466;p52"/>
          <p:cNvSpPr txBox="1"/>
          <p:nvPr/>
        </p:nvSpPr>
        <p:spPr>
          <a:xfrm>
            <a:off x="421950" y="2454438"/>
            <a:ext cx="3174600" cy="1177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800">
                <a:solidFill>
                  <a:schemeClr val="lt1"/>
                </a:solidFill>
                <a:latin typeface="Open Sans"/>
                <a:ea typeface="Open Sans"/>
                <a:cs typeface="Open Sans"/>
                <a:sym typeface="Open Sans"/>
              </a:rPr>
              <a:t>Guía para la implementación de cuidados comunitarios para niños y niñas</a:t>
            </a:r>
            <a:endParaRPr sz="1800">
              <a:solidFill>
                <a:schemeClr val="lt1"/>
              </a:solidFill>
              <a:latin typeface="Open Sans"/>
              <a:ea typeface="Open Sans"/>
              <a:cs typeface="Open Sans"/>
              <a:sym typeface="Open Sans"/>
            </a:endParaRPr>
          </a:p>
        </p:txBody>
      </p:sp>
      <p:sp>
        <p:nvSpPr>
          <p:cNvPr id="467" name="Google Shape;467;p52"/>
          <p:cNvSpPr txBox="1"/>
          <p:nvPr/>
        </p:nvSpPr>
        <p:spPr>
          <a:xfrm>
            <a:off x="4266009" y="2352675"/>
            <a:ext cx="438300" cy="438300"/>
          </a:xfrm>
          <a:prstGeom prst="rect">
            <a:avLst/>
          </a:prstGeom>
          <a:solidFill>
            <a:schemeClr val="lt1"/>
          </a:solidFill>
          <a:ln>
            <a:noFill/>
          </a:ln>
          <a:effectLst>
            <a:outerShdw blurRad="63500" dist="38100" dir="2700000">
              <a:srgbClr val="000000">
                <a:alpha val="39610"/>
              </a:srgbClr>
            </a:outerShdw>
          </a:effectLst>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sp>
        <p:nvSpPr>
          <p:cNvPr id="468" name="Google Shape;468;p52"/>
          <p:cNvSpPr/>
          <p:nvPr/>
        </p:nvSpPr>
        <p:spPr>
          <a:xfrm rot="10800000">
            <a:off x="4440356" y="2483882"/>
            <a:ext cx="114974" cy="174783"/>
          </a:xfrm>
          <a:custGeom>
            <a:avLst/>
            <a:gdLst/>
            <a:ahLst/>
            <a:cxnLst/>
            <a:rect l="l" t="t" r="r" b="b"/>
            <a:pathLst>
              <a:path w="676320" h="1028135" extrusionOk="0">
                <a:moveTo>
                  <a:pt x="514068" y="0"/>
                </a:moveTo>
                <a:lnTo>
                  <a:pt x="0" y="514067"/>
                </a:lnTo>
                <a:lnTo>
                  <a:pt x="514068" y="1028136"/>
                </a:lnTo>
                <a:lnTo>
                  <a:pt x="676321" y="865883"/>
                </a:lnTo>
                <a:lnTo>
                  <a:pt x="324505" y="514067"/>
                </a:lnTo>
                <a:lnTo>
                  <a:pt x="676321" y="162252"/>
                </a:lnTo>
                <a:lnTo>
                  <a:pt x="514068" y="0"/>
                </a:lnTo>
                <a:close/>
              </a:path>
            </a:pathLst>
          </a:custGeom>
          <a:solidFill>
            <a:srgbClr val="183668"/>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None/>
            </a:pPr>
            <a:endParaRPr sz="1400" b="0" i="0" u="none">
              <a:solidFill>
                <a:schemeClr val="dk1"/>
              </a:solidFill>
              <a:latin typeface="Calibri"/>
              <a:ea typeface="Calibri"/>
              <a:cs typeface="Calibri"/>
              <a:sym typeface="Calibri"/>
            </a:endParaRPr>
          </a:p>
        </p:txBody>
      </p:sp>
      <p:pic>
        <p:nvPicPr>
          <p:cNvPr id="469" name="Google Shape;469;p52"/>
          <p:cNvPicPr preferRelativeResize="0"/>
          <p:nvPr/>
        </p:nvPicPr>
        <p:blipFill rotWithShape="1">
          <a:blip r:embed="rId7">
            <a:alphaModFix/>
          </a:blip>
          <a:srcRect l="6155" t="82033" r="75266"/>
          <a:stretch/>
        </p:blipFill>
        <p:spPr>
          <a:xfrm rot="10800000">
            <a:off x="7289324" y="0"/>
            <a:ext cx="1716549" cy="941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3"/>
        <p:cNvGrpSpPr/>
        <p:nvPr/>
      </p:nvGrpSpPr>
      <p:grpSpPr>
        <a:xfrm>
          <a:off x="0" y="0"/>
          <a:ext cx="0" cy="0"/>
          <a:chOff x="0" y="0"/>
          <a:chExt cx="0" cy="0"/>
        </a:xfrm>
      </p:grpSpPr>
      <p:sp>
        <p:nvSpPr>
          <p:cNvPr id="474" name="Google Shape;474;p53"/>
          <p:cNvSpPr/>
          <p:nvPr/>
        </p:nvSpPr>
        <p:spPr>
          <a:xfrm>
            <a:off x="0" y="0"/>
            <a:ext cx="9144000" cy="1122300"/>
          </a:xfrm>
          <a:prstGeom prst="rect">
            <a:avLst/>
          </a:prstGeom>
          <a:solidFill>
            <a:srgbClr val="E841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pic>
        <p:nvPicPr>
          <p:cNvPr id="475" name="Google Shape;475;p53"/>
          <p:cNvPicPr preferRelativeResize="0"/>
          <p:nvPr/>
        </p:nvPicPr>
        <p:blipFill rotWithShape="1">
          <a:blip r:embed="rId3">
            <a:alphaModFix/>
          </a:blip>
          <a:srcRect l="6155" t="82033" r="75266"/>
          <a:stretch/>
        </p:blipFill>
        <p:spPr>
          <a:xfrm rot="10800000">
            <a:off x="7289324" y="0"/>
            <a:ext cx="1716549" cy="941300"/>
          </a:xfrm>
          <a:prstGeom prst="rect">
            <a:avLst/>
          </a:prstGeom>
          <a:noFill/>
          <a:ln>
            <a:noFill/>
          </a:ln>
        </p:spPr>
      </p:pic>
      <p:sp>
        <p:nvSpPr>
          <p:cNvPr id="476" name="Google Shape;476;p53"/>
          <p:cNvSpPr/>
          <p:nvPr/>
        </p:nvSpPr>
        <p:spPr>
          <a:xfrm>
            <a:off x="4651200" y="1122300"/>
            <a:ext cx="4492800" cy="4027500"/>
          </a:xfrm>
          <a:prstGeom prst="rect">
            <a:avLst/>
          </a:prstGeom>
          <a:solidFill>
            <a:srgbClr val="F3F3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477" name="Google Shape;477;p53"/>
          <p:cNvSpPr txBox="1"/>
          <p:nvPr/>
        </p:nvSpPr>
        <p:spPr>
          <a:xfrm>
            <a:off x="228900" y="164688"/>
            <a:ext cx="7616100" cy="715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2100">
                <a:solidFill>
                  <a:schemeClr val="lt1"/>
                </a:solidFill>
                <a:latin typeface="Open Sans ExtraBold"/>
                <a:ea typeface="Open Sans ExtraBold"/>
                <a:cs typeface="Open Sans ExtraBold"/>
                <a:sym typeface="Open Sans ExtraBold"/>
              </a:rPr>
              <a:t>Sensibilización comunitaria sobre corresponsabilidad</a:t>
            </a:r>
            <a:endParaRPr sz="2100">
              <a:solidFill>
                <a:schemeClr val="lt1"/>
              </a:solidFill>
              <a:latin typeface="Open Sans ExtraBold"/>
              <a:ea typeface="Open Sans ExtraBold"/>
              <a:cs typeface="Open Sans ExtraBold"/>
              <a:sym typeface="Open Sans ExtraBold"/>
            </a:endParaRPr>
          </a:p>
          <a:p>
            <a:pPr marL="0" marR="0" lvl="0" indent="0" algn="l" rtl="0">
              <a:lnSpc>
                <a:spcPct val="100000"/>
              </a:lnSpc>
              <a:spcBef>
                <a:spcPts val="0"/>
              </a:spcBef>
              <a:spcAft>
                <a:spcPts val="0"/>
              </a:spcAft>
              <a:buClr>
                <a:schemeClr val="dk1"/>
              </a:buClr>
              <a:buSzPts val="1100"/>
              <a:buFont typeface="Arial"/>
              <a:buNone/>
            </a:pPr>
            <a:r>
              <a:rPr lang="es" sz="2100">
                <a:solidFill>
                  <a:schemeClr val="lt1"/>
                </a:solidFill>
                <a:latin typeface="Open Sans ExtraBold"/>
                <a:ea typeface="Open Sans ExtraBold"/>
                <a:cs typeface="Open Sans ExtraBold"/>
                <a:sym typeface="Open Sans ExtraBold"/>
              </a:rPr>
              <a:t> de los cuidados </a:t>
            </a:r>
            <a:endParaRPr sz="2100">
              <a:solidFill>
                <a:schemeClr val="lt1"/>
              </a:solidFill>
              <a:latin typeface="Open Sans ExtraBold"/>
              <a:ea typeface="Open Sans ExtraBold"/>
              <a:cs typeface="Open Sans ExtraBold"/>
              <a:sym typeface="Open Sans ExtraBold"/>
            </a:endParaRPr>
          </a:p>
        </p:txBody>
      </p:sp>
      <p:pic>
        <p:nvPicPr>
          <p:cNvPr id="478" name="Google Shape;478;p53"/>
          <p:cNvPicPr preferRelativeResize="0"/>
          <p:nvPr/>
        </p:nvPicPr>
        <p:blipFill rotWithShape="1">
          <a:blip r:embed="rId4">
            <a:alphaModFix/>
          </a:blip>
          <a:srcRect/>
          <a:stretch/>
        </p:blipFill>
        <p:spPr>
          <a:xfrm>
            <a:off x="344553" y="907297"/>
            <a:ext cx="288131" cy="50309"/>
          </a:xfrm>
          <a:prstGeom prst="rect">
            <a:avLst/>
          </a:prstGeom>
          <a:noFill/>
          <a:ln>
            <a:noFill/>
          </a:ln>
        </p:spPr>
      </p:pic>
      <p:sp>
        <p:nvSpPr>
          <p:cNvPr id="479" name="Google Shape;479;p53"/>
          <p:cNvSpPr txBox="1"/>
          <p:nvPr/>
        </p:nvSpPr>
        <p:spPr>
          <a:xfrm>
            <a:off x="4953175" y="1486025"/>
            <a:ext cx="39894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300">
                <a:solidFill>
                  <a:srgbClr val="183669"/>
                </a:solidFill>
                <a:latin typeface="Open Sans ExtraBold"/>
                <a:ea typeface="Open Sans ExtraBold"/>
                <a:cs typeface="Open Sans ExtraBold"/>
                <a:sym typeface="Open Sans ExtraBold"/>
              </a:rPr>
              <a:t>Ciclo de talleres sobre masculinidades positivas y paternidades activas</a:t>
            </a:r>
            <a:endParaRPr sz="1300">
              <a:solidFill>
                <a:srgbClr val="183669"/>
              </a:solidFill>
              <a:latin typeface="Open Sans ExtraBold"/>
              <a:ea typeface="Open Sans ExtraBold"/>
              <a:cs typeface="Open Sans ExtraBold"/>
              <a:sym typeface="Open Sans ExtraBold"/>
            </a:endParaRPr>
          </a:p>
        </p:txBody>
      </p:sp>
      <p:sp>
        <p:nvSpPr>
          <p:cNvPr id="480" name="Google Shape;480;p53"/>
          <p:cNvSpPr txBox="1"/>
          <p:nvPr/>
        </p:nvSpPr>
        <p:spPr>
          <a:xfrm>
            <a:off x="5399275" y="2178200"/>
            <a:ext cx="35433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100" b="1">
                <a:solidFill>
                  <a:srgbClr val="183669"/>
                </a:solidFill>
                <a:latin typeface="Open Sans"/>
                <a:ea typeface="Open Sans"/>
                <a:cs typeface="Open Sans"/>
                <a:sym typeface="Open Sans"/>
              </a:rPr>
              <a:t>51 </a:t>
            </a:r>
            <a:r>
              <a:rPr lang="es" sz="1100">
                <a:solidFill>
                  <a:srgbClr val="183669"/>
                </a:solidFill>
                <a:latin typeface="Open Sans"/>
                <a:ea typeface="Open Sans"/>
                <a:cs typeface="Open Sans"/>
                <a:sym typeface="Open Sans"/>
              </a:rPr>
              <a:t>representantes de organizaciones comunitarias </a:t>
            </a:r>
            <a:endParaRPr sz="1100">
              <a:solidFill>
                <a:srgbClr val="183669"/>
              </a:solidFill>
              <a:latin typeface="Open Sans"/>
              <a:ea typeface="Open Sans"/>
              <a:cs typeface="Open Sans"/>
              <a:sym typeface="Open Sans"/>
            </a:endParaRPr>
          </a:p>
        </p:txBody>
      </p:sp>
      <p:sp>
        <p:nvSpPr>
          <p:cNvPr id="481" name="Google Shape;481;p53"/>
          <p:cNvSpPr txBox="1"/>
          <p:nvPr/>
        </p:nvSpPr>
        <p:spPr>
          <a:xfrm>
            <a:off x="4953175" y="2868000"/>
            <a:ext cx="3989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300">
                <a:solidFill>
                  <a:srgbClr val="183669"/>
                </a:solidFill>
                <a:latin typeface="Open Sans ExtraBold"/>
                <a:ea typeface="Open Sans ExtraBold"/>
                <a:cs typeface="Open Sans ExtraBold"/>
                <a:sym typeface="Open Sans ExtraBold"/>
              </a:rPr>
              <a:t>Ciclo de talleres para  gobiernos locales</a:t>
            </a:r>
            <a:endParaRPr sz="1300">
              <a:solidFill>
                <a:srgbClr val="183669"/>
              </a:solidFill>
              <a:latin typeface="Open Sans ExtraBold"/>
              <a:ea typeface="Open Sans ExtraBold"/>
              <a:cs typeface="Open Sans ExtraBold"/>
              <a:sym typeface="Open Sans ExtraBold"/>
            </a:endParaRPr>
          </a:p>
        </p:txBody>
      </p:sp>
      <p:pic>
        <p:nvPicPr>
          <p:cNvPr id="482" name="Google Shape;482;p53"/>
          <p:cNvPicPr preferRelativeResize="0"/>
          <p:nvPr/>
        </p:nvPicPr>
        <p:blipFill>
          <a:blip r:embed="rId5">
            <a:alphaModFix/>
          </a:blip>
          <a:stretch>
            <a:fillRect/>
          </a:stretch>
        </p:blipFill>
        <p:spPr>
          <a:xfrm>
            <a:off x="4953175" y="2062713"/>
            <a:ext cx="469500" cy="469500"/>
          </a:xfrm>
          <a:prstGeom prst="rect">
            <a:avLst/>
          </a:prstGeom>
          <a:noFill/>
          <a:ln>
            <a:noFill/>
          </a:ln>
        </p:spPr>
      </p:pic>
      <p:sp>
        <p:nvSpPr>
          <p:cNvPr id="483" name="Google Shape;483;p53"/>
          <p:cNvSpPr txBox="1"/>
          <p:nvPr/>
        </p:nvSpPr>
        <p:spPr>
          <a:xfrm>
            <a:off x="5399275" y="3404125"/>
            <a:ext cx="35433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100" b="1">
                <a:solidFill>
                  <a:srgbClr val="183669"/>
                </a:solidFill>
                <a:latin typeface="Open Sans"/>
                <a:ea typeface="Open Sans"/>
                <a:cs typeface="Open Sans"/>
                <a:sym typeface="Open Sans"/>
              </a:rPr>
              <a:t>51 </a:t>
            </a:r>
            <a:r>
              <a:rPr lang="es" sz="1100">
                <a:solidFill>
                  <a:srgbClr val="183669"/>
                </a:solidFill>
                <a:latin typeface="Open Sans"/>
                <a:ea typeface="Open Sans"/>
                <a:cs typeface="Open Sans"/>
                <a:sym typeface="Open Sans"/>
              </a:rPr>
              <a:t>funcionarios públicos</a:t>
            </a:r>
            <a:endParaRPr sz="1100">
              <a:solidFill>
                <a:srgbClr val="183669"/>
              </a:solidFill>
              <a:latin typeface="Open Sans"/>
              <a:ea typeface="Open Sans"/>
              <a:cs typeface="Open Sans"/>
              <a:sym typeface="Open Sans"/>
            </a:endParaRPr>
          </a:p>
        </p:txBody>
      </p:sp>
      <p:pic>
        <p:nvPicPr>
          <p:cNvPr id="484" name="Google Shape;484;p53"/>
          <p:cNvPicPr preferRelativeResize="0"/>
          <p:nvPr/>
        </p:nvPicPr>
        <p:blipFill>
          <a:blip r:embed="rId6">
            <a:alphaModFix/>
          </a:blip>
          <a:stretch>
            <a:fillRect/>
          </a:stretch>
        </p:blipFill>
        <p:spPr>
          <a:xfrm>
            <a:off x="4953175" y="3244575"/>
            <a:ext cx="398050" cy="398050"/>
          </a:xfrm>
          <a:prstGeom prst="rect">
            <a:avLst/>
          </a:prstGeom>
          <a:noFill/>
          <a:ln>
            <a:noFill/>
          </a:ln>
        </p:spPr>
      </p:pic>
      <p:sp>
        <p:nvSpPr>
          <p:cNvPr id="485" name="Google Shape;485;p53"/>
          <p:cNvSpPr txBox="1"/>
          <p:nvPr/>
        </p:nvSpPr>
        <p:spPr>
          <a:xfrm>
            <a:off x="4953175" y="3968425"/>
            <a:ext cx="39894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300">
                <a:solidFill>
                  <a:srgbClr val="183669"/>
                </a:solidFill>
                <a:latin typeface="Open Sans ExtraBold"/>
                <a:ea typeface="Open Sans ExtraBold"/>
                <a:cs typeface="Open Sans ExtraBold"/>
                <a:sym typeface="Open Sans ExtraBold"/>
              </a:rPr>
              <a:t>Ciclo talleres para empresas</a:t>
            </a:r>
            <a:endParaRPr sz="1300">
              <a:solidFill>
                <a:srgbClr val="183669"/>
              </a:solidFill>
              <a:latin typeface="Open Sans ExtraBold"/>
              <a:ea typeface="Open Sans ExtraBold"/>
              <a:cs typeface="Open Sans ExtraBold"/>
              <a:sym typeface="Open Sans ExtraBold"/>
            </a:endParaRPr>
          </a:p>
        </p:txBody>
      </p:sp>
      <p:sp>
        <p:nvSpPr>
          <p:cNvPr id="486" name="Google Shape;486;p53"/>
          <p:cNvSpPr txBox="1"/>
          <p:nvPr/>
        </p:nvSpPr>
        <p:spPr>
          <a:xfrm>
            <a:off x="5399275" y="4428350"/>
            <a:ext cx="3543300" cy="408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100" b="1">
                <a:solidFill>
                  <a:srgbClr val="183669"/>
                </a:solidFill>
                <a:latin typeface="Open Sans"/>
                <a:ea typeface="Open Sans"/>
                <a:cs typeface="Open Sans"/>
                <a:sym typeface="Open Sans"/>
              </a:rPr>
              <a:t>250 </a:t>
            </a:r>
            <a:r>
              <a:rPr lang="es" sz="1100">
                <a:solidFill>
                  <a:srgbClr val="183669"/>
                </a:solidFill>
                <a:latin typeface="Open Sans"/>
                <a:ea typeface="Open Sans"/>
                <a:cs typeface="Open Sans"/>
                <a:sym typeface="Open Sans"/>
              </a:rPr>
              <a:t>participantes de más de 50 empresas</a:t>
            </a: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r>
              <a:rPr lang="es" sz="1100">
                <a:solidFill>
                  <a:srgbClr val="183669"/>
                </a:solidFill>
                <a:latin typeface="Open Sans"/>
                <a:ea typeface="Open Sans"/>
                <a:cs typeface="Open Sans"/>
                <a:sym typeface="Open Sans"/>
              </a:rPr>
              <a:t>        (alianza con IPG)</a:t>
            </a:r>
            <a:endParaRPr sz="1100">
              <a:solidFill>
                <a:srgbClr val="183669"/>
              </a:solidFill>
              <a:latin typeface="Open Sans"/>
              <a:ea typeface="Open Sans"/>
              <a:cs typeface="Open Sans"/>
              <a:sym typeface="Open Sans"/>
            </a:endParaRPr>
          </a:p>
        </p:txBody>
      </p:sp>
      <p:pic>
        <p:nvPicPr>
          <p:cNvPr id="487" name="Google Shape;487;p53"/>
          <p:cNvPicPr preferRelativeResize="0"/>
          <p:nvPr/>
        </p:nvPicPr>
        <p:blipFill>
          <a:blip r:embed="rId7">
            <a:alphaModFix/>
          </a:blip>
          <a:stretch>
            <a:fillRect/>
          </a:stretch>
        </p:blipFill>
        <p:spPr>
          <a:xfrm>
            <a:off x="4953175" y="4392325"/>
            <a:ext cx="469500" cy="469500"/>
          </a:xfrm>
          <a:prstGeom prst="rect">
            <a:avLst/>
          </a:prstGeom>
          <a:noFill/>
          <a:ln>
            <a:noFill/>
          </a:ln>
        </p:spPr>
      </p:pic>
      <p:pic>
        <p:nvPicPr>
          <p:cNvPr id="488" name="Google Shape;488;p53"/>
          <p:cNvPicPr preferRelativeResize="0"/>
          <p:nvPr/>
        </p:nvPicPr>
        <p:blipFill>
          <a:blip r:embed="rId8">
            <a:alphaModFix/>
          </a:blip>
          <a:stretch>
            <a:fillRect/>
          </a:stretch>
        </p:blipFill>
        <p:spPr>
          <a:xfrm>
            <a:off x="1495107" y="1412000"/>
            <a:ext cx="2878044" cy="1770900"/>
          </a:xfrm>
          <a:prstGeom prst="rect">
            <a:avLst/>
          </a:prstGeom>
          <a:noFill/>
          <a:ln>
            <a:noFill/>
          </a:ln>
        </p:spPr>
      </p:pic>
      <p:pic>
        <p:nvPicPr>
          <p:cNvPr id="489" name="Google Shape;489;p53"/>
          <p:cNvPicPr preferRelativeResize="0"/>
          <p:nvPr/>
        </p:nvPicPr>
        <p:blipFill>
          <a:blip r:embed="rId9">
            <a:alphaModFix/>
          </a:blip>
          <a:stretch>
            <a:fillRect/>
          </a:stretch>
        </p:blipFill>
        <p:spPr>
          <a:xfrm>
            <a:off x="228900" y="2639400"/>
            <a:ext cx="2010650" cy="20106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3"/>
        <p:cNvGrpSpPr/>
        <p:nvPr/>
      </p:nvGrpSpPr>
      <p:grpSpPr>
        <a:xfrm>
          <a:off x="0" y="0"/>
          <a:ext cx="0" cy="0"/>
          <a:chOff x="0" y="0"/>
          <a:chExt cx="0" cy="0"/>
        </a:xfrm>
      </p:grpSpPr>
      <p:pic>
        <p:nvPicPr>
          <p:cNvPr id="494" name="Google Shape;494;p54"/>
          <p:cNvPicPr preferRelativeResize="0"/>
          <p:nvPr/>
        </p:nvPicPr>
        <p:blipFill rotWithShape="1">
          <a:blip r:embed="rId3">
            <a:alphaModFix/>
          </a:blip>
          <a:srcRect t="11204" b="11204"/>
          <a:stretch/>
        </p:blipFill>
        <p:spPr>
          <a:xfrm>
            <a:off x="4493499" y="1116000"/>
            <a:ext cx="4650501" cy="4027500"/>
          </a:xfrm>
          <a:prstGeom prst="rect">
            <a:avLst/>
          </a:prstGeom>
          <a:noFill/>
          <a:ln>
            <a:noFill/>
          </a:ln>
        </p:spPr>
      </p:pic>
      <p:sp>
        <p:nvSpPr>
          <p:cNvPr id="495" name="Google Shape;495;p54"/>
          <p:cNvSpPr/>
          <p:nvPr/>
        </p:nvSpPr>
        <p:spPr>
          <a:xfrm>
            <a:off x="4492750" y="1121700"/>
            <a:ext cx="4650600" cy="4027500"/>
          </a:xfrm>
          <a:prstGeom prst="rect">
            <a:avLst/>
          </a:prstGeom>
          <a:solidFill>
            <a:srgbClr val="E8412E">
              <a:alpha val="5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54"/>
          <p:cNvSpPr/>
          <p:nvPr/>
        </p:nvSpPr>
        <p:spPr>
          <a:xfrm>
            <a:off x="0" y="1121700"/>
            <a:ext cx="4492800" cy="4027500"/>
          </a:xfrm>
          <a:prstGeom prst="rect">
            <a:avLst/>
          </a:prstGeom>
          <a:solidFill>
            <a:srgbClr val="F3F3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497" name="Google Shape;497;p54"/>
          <p:cNvSpPr/>
          <p:nvPr/>
        </p:nvSpPr>
        <p:spPr>
          <a:xfrm>
            <a:off x="0" y="0"/>
            <a:ext cx="9144000" cy="1122300"/>
          </a:xfrm>
          <a:prstGeom prst="rect">
            <a:avLst/>
          </a:prstGeom>
          <a:solidFill>
            <a:srgbClr val="E8412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pic>
        <p:nvPicPr>
          <p:cNvPr id="498" name="Google Shape;498;p54"/>
          <p:cNvPicPr preferRelativeResize="0"/>
          <p:nvPr/>
        </p:nvPicPr>
        <p:blipFill rotWithShape="1">
          <a:blip r:embed="rId4">
            <a:alphaModFix/>
          </a:blip>
          <a:srcRect/>
          <a:stretch/>
        </p:blipFill>
        <p:spPr>
          <a:xfrm>
            <a:off x="344553" y="907297"/>
            <a:ext cx="288131" cy="50309"/>
          </a:xfrm>
          <a:prstGeom prst="rect">
            <a:avLst/>
          </a:prstGeom>
          <a:noFill/>
          <a:ln>
            <a:noFill/>
          </a:ln>
        </p:spPr>
      </p:pic>
      <p:sp>
        <p:nvSpPr>
          <p:cNvPr id="499" name="Google Shape;499;p54"/>
          <p:cNvSpPr txBox="1"/>
          <p:nvPr/>
        </p:nvSpPr>
        <p:spPr>
          <a:xfrm>
            <a:off x="301975" y="1486025"/>
            <a:ext cx="3989400" cy="469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300">
                <a:solidFill>
                  <a:srgbClr val="183669"/>
                </a:solidFill>
                <a:latin typeface="Open Sans ExtraBold"/>
                <a:ea typeface="Open Sans ExtraBold"/>
                <a:cs typeface="Open Sans ExtraBold"/>
                <a:sym typeface="Open Sans ExtraBold"/>
              </a:rPr>
              <a:t>Campaña </a:t>
            </a:r>
            <a:endParaRPr sz="1300">
              <a:solidFill>
                <a:srgbClr val="183669"/>
              </a:solidFill>
              <a:latin typeface="Open Sans ExtraBold"/>
              <a:ea typeface="Open Sans ExtraBold"/>
              <a:cs typeface="Open Sans ExtraBold"/>
              <a:sym typeface="Open Sans ExtraBold"/>
            </a:endParaRPr>
          </a:p>
          <a:p>
            <a:pPr marL="0" marR="0" lvl="0" indent="0" algn="l" rtl="0">
              <a:lnSpc>
                <a:spcPct val="100000"/>
              </a:lnSpc>
              <a:spcBef>
                <a:spcPts val="0"/>
              </a:spcBef>
              <a:spcAft>
                <a:spcPts val="0"/>
              </a:spcAft>
              <a:buClr>
                <a:schemeClr val="dk1"/>
              </a:buClr>
              <a:buSzPts val="1100"/>
              <a:buFont typeface="Arial"/>
              <a:buNone/>
            </a:pPr>
            <a:r>
              <a:rPr lang="es" sz="1300" i="1">
                <a:solidFill>
                  <a:srgbClr val="183669"/>
                </a:solidFill>
                <a:latin typeface="Open Sans ExtraBold"/>
                <a:ea typeface="Open Sans ExtraBold"/>
                <a:cs typeface="Open Sans ExtraBold"/>
                <a:sym typeface="Open Sans ExtraBold"/>
              </a:rPr>
              <a:t>#CompartamosLaCuenta de los cuidados.</a:t>
            </a:r>
            <a:endParaRPr sz="1300" i="1">
              <a:solidFill>
                <a:srgbClr val="183669"/>
              </a:solidFill>
              <a:latin typeface="Open Sans ExtraBold"/>
              <a:ea typeface="Open Sans ExtraBold"/>
              <a:cs typeface="Open Sans ExtraBold"/>
              <a:sym typeface="Open Sans ExtraBold"/>
            </a:endParaRPr>
          </a:p>
        </p:txBody>
      </p:sp>
      <p:sp>
        <p:nvSpPr>
          <p:cNvPr id="500" name="Google Shape;500;p54"/>
          <p:cNvSpPr txBox="1"/>
          <p:nvPr/>
        </p:nvSpPr>
        <p:spPr>
          <a:xfrm>
            <a:off x="771475" y="3669288"/>
            <a:ext cx="35433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100" b="1">
                <a:solidFill>
                  <a:srgbClr val="183669"/>
                </a:solidFill>
                <a:latin typeface="Open Sans"/>
                <a:ea typeface="Open Sans"/>
                <a:cs typeface="Open Sans"/>
                <a:sym typeface="Open Sans"/>
              </a:rPr>
              <a:t> 108 </a:t>
            </a:r>
            <a:r>
              <a:rPr lang="es" sz="1100">
                <a:solidFill>
                  <a:srgbClr val="183669"/>
                </a:solidFill>
                <a:latin typeface="Open Sans"/>
                <a:ea typeface="Open Sans"/>
                <a:cs typeface="Open Sans"/>
                <a:sym typeface="Open Sans"/>
              </a:rPr>
              <a:t>Pantallas LED</a:t>
            </a:r>
            <a:endParaRPr sz="1100">
              <a:solidFill>
                <a:srgbClr val="183669"/>
              </a:solidFill>
              <a:latin typeface="Open Sans"/>
              <a:ea typeface="Open Sans"/>
              <a:cs typeface="Open Sans"/>
              <a:sym typeface="Open Sans"/>
            </a:endParaRPr>
          </a:p>
        </p:txBody>
      </p:sp>
      <p:sp>
        <p:nvSpPr>
          <p:cNvPr id="501" name="Google Shape;501;p54"/>
          <p:cNvSpPr txBox="1"/>
          <p:nvPr/>
        </p:nvSpPr>
        <p:spPr>
          <a:xfrm>
            <a:off x="252400" y="255850"/>
            <a:ext cx="7218600" cy="5463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3100">
                <a:solidFill>
                  <a:schemeClr val="lt1"/>
                </a:solidFill>
                <a:latin typeface="Open Sans ExtraBold"/>
                <a:ea typeface="Open Sans ExtraBold"/>
                <a:cs typeface="Open Sans ExtraBold"/>
                <a:sym typeface="Open Sans ExtraBold"/>
              </a:rPr>
              <a:t>Campañas de sensibilización</a:t>
            </a:r>
            <a:endParaRPr sz="3100">
              <a:solidFill>
                <a:schemeClr val="lt1"/>
              </a:solidFill>
              <a:latin typeface="Open Sans ExtraBold"/>
              <a:ea typeface="Open Sans ExtraBold"/>
              <a:cs typeface="Open Sans ExtraBold"/>
              <a:sym typeface="Open Sans ExtraBold"/>
            </a:endParaRPr>
          </a:p>
        </p:txBody>
      </p:sp>
      <p:sp>
        <p:nvSpPr>
          <p:cNvPr id="502" name="Google Shape;502;p54"/>
          <p:cNvSpPr txBox="1"/>
          <p:nvPr/>
        </p:nvSpPr>
        <p:spPr>
          <a:xfrm>
            <a:off x="301975" y="2128675"/>
            <a:ext cx="3543300" cy="10851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100">
                <a:solidFill>
                  <a:srgbClr val="183669"/>
                </a:solidFill>
                <a:latin typeface="Open Sans"/>
                <a:ea typeface="Open Sans"/>
                <a:cs typeface="Open Sans"/>
                <a:sym typeface="Open Sans"/>
              </a:rPr>
              <a:t>En colaboración con Metro de Santiago, municipalidades de Santiago, Ñuñoa, Renca, San Miguel, la Pintana, Padre las Casas </a:t>
            </a: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r>
              <a:rPr lang="es" sz="1100">
                <a:solidFill>
                  <a:srgbClr val="183669"/>
                </a:solidFill>
                <a:latin typeface="Open Sans"/>
                <a:ea typeface="Open Sans"/>
                <a:cs typeface="Open Sans"/>
                <a:sym typeface="Open Sans"/>
              </a:rPr>
              <a:t>y San Pedro de Atacama</a:t>
            </a: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endParaRPr sz="1100">
              <a:solidFill>
                <a:srgbClr val="183669"/>
              </a:solidFill>
              <a:latin typeface="Open Sans"/>
              <a:ea typeface="Open Sans"/>
              <a:cs typeface="Open Sans"/>
              <a:sym typeface="Open Sans"/>
            </a:endParaRPr>
          </a:p>
          <a:p>
            <a:pPr marL="0" marR="0" lvl="0" indent="0" algn="l" rtl="0">
              <a:lnSpc>
                <a:spcPct val="100000"/>
              </a:lnSpc>
              <a:spcBef>
                <a:spcPts val="0"/>
              </a:spcBef>
              <a:spcAft>
                <a:spcPts val="0"/>
              </a:spcAft>
              <a:buClr>
                <a:schemeClr val="dk1"/>
              </a:buClr>
              <a:buSzPts val="1100"/>
              <a:buFont typeface="Arial"/>
              <a:buNone/>
            </a:pPr>
            <a:endParaRPr sz="1100">
              <a:solidFill>
                <a:srgbClr val="183669"/>
              </a:solidFill>
              <a:latin typeface="Open Sans"/>
              <a:ea typeface="Open Sans"/>
              <a:cs typeface="Open Sans"/>
              <a:sym typeface="Open Sans"/>
            </a:endParaRPr>
          </a:p>
        </p:txBody>
      </p:sp>
      <p:sp>
        <p:nvSpPr>
          <p:cNvPr id="503" name="Google Shape;503;p54"/>
          <p:cNvSpPr txBox="1"/>
          <p:nvPr/>
        </p:nvSpPr>
        <p:spPr>
          <a:xfrm>
            <a:off x="771475" y="3113375"/>
            <a:ext cx="35433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100" b="1">
                <a:solidFill>
                  <a:srgbClr val="183669"/>
                </a:solidFill>
                <a:latin typeface="Open Sans"/>
                <a:ea typeface="Open Sans"/>
                <a:cs typeface="Open Sans"/>
                <a:sym typeface="Open Sans"/>
              </a:rPr>
              <a:t> 864 </a:t>
            </a:r>
            <a:r>
              <a:rPr lang="es" sz="1100">
                <a:solidFill>
                  <a:srgbClr val="183669"/>
                </a:solidFill>
                <a:latin typeface="Open Sans"/>
                <a:ea typeface="Open Sans"/>
                <a:cs typeface="Open Sans"/>
                <a:sym typeface="Open Sans"/>
              </a:rPr>
              <a:t>monitores red Metro/ </a:t>
            </a:r>
            <a:r>
              <a:rPr lang="es" sz="1100" b="1">
                <a:solidFill>
                  <a:srgbClr val="183669"/>
                </a:solidFill>
                <a:latin typeface="Open Sans"/>
                <a:ea typeface="Open Sans"/>
                <a:cs typeface="Open Sans"/>
                <a:sym typeface="Open Sans"/>
              </a:rPr>
              <a:t>527.453 </a:t>
            </a:r>
            <a:r>
              <a:rPr lang="es" sz="1100">
                <a:solidFill>
                  <a:srgbClr val="183669"/>
                </a:solidFill>
                <a:latin typeface="Open Sans"/>
                <a:ea typeface="Open Sans"/>
                <a:cs typeface="Open Sans"/>
                <a:sym typeface="Open Sans"/>
              </a:rPr>
              <a:t>personas diarias</a:t>
            </a:r>
            <a:endParaRPr sz="1100">
              <a:solidFill>
                <a:srgbClr val="183669"/>
              </a:solidFill>
              <a:latin typeface="Open Sans"/>
              <a:ea typeface="Open Sans"/>
              <a:cs typeface="Open Sans"/>
              <a:sym typeface="Open Sans"/>
            </a:endParaRPr>
          </a:p>
        </p:txBody>
      </p:sp>
      <p:sp>
        <p:nvSpPr>
          <p:cNvPr id="504" name="Google Shape;504;p54"/>
          <p:cNvSpPr txBox="1"/>
          <p:nvPr/>
        </p:nvSpPr>
        <p:spPr>
          <a:xfrm>
            <a:off x="771475" y="4225225"/>
            <a:ext cx="35433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s" sz="1100">
                <a:solidFill>
                  <a:srgbClr val="183669"/>
                </a:solidFill>
                <a:latin typeface="Open Sans"/>
                <a:ea typeface="Open Sans"/>
                <a:cs typeface="Open Sans"/>
                <a:sym typeface="Open Sans"/>
              </a:rPr>
              <a:t>Presencia en </a:t>
            </a:r>
            <a:r>
              <a:rPr lang="es" sz="1100" b="1">
                <a:solidFill>
                  <a:srgbClr val="183669"/>
                </a:solidFill>
                <a:latin typeface="Open Sans"/>
                <a:ea typeface="Open Sans"/>
                <a:cs typeface="Open Sans"/>
                <a:sym typeface="Open Sans"/>
              </a:rPr>
              <a:t>4</a:t>
            </a:r>
            <a:r>
              <a:rPr lang="es" sz="1100">
                <a:solidFill>
                  <a:srgbClr val="183669"/>
                </a:solidFill>
                <a:latin typeface="Open Sans"/>
                <a:ea typeface="Open Sans"/>
                <a:cs typeface="Open Sans"/>
                <a:sym typeface="Open Sans"/>
              </a:rPr>
              <a:t> radios comunitarias</a:t>
            </a:r>
            <a:endParaRPr sz="1100">
              <a:solidFill>
                <a:srgbClr val="183669"/>
              </a:solidFill>
              <a:latin typeface="Open Sans"/>
              <a:ea typeface="Open Sans"/>
              <a:cs typeface="Open Sans"/>
              <a:sym typeface="Open Sans"/>
            </a:endParaRPr>
          </a:p>
        </p:txBody>
      </p:sp>
      <p:pic>
        <p:nvPicPr>
          <p:cNvPr id="505" name="Google Shape;505;p54"/>
          <p:cNvPicPr preferRelativeResize="0"/>
          <p:nvPr/>
        </p:nvPicPr>
        <p:blipFill>
          <a:blip r:embed="rId5">
            <a:alphaModFix/>
          </a:blip>
          <a:stretch>
            <a:fillRect/>
          </a:stretch>
        </p:blipFill>
        <p:spPr>
          <a:xfrm>
            <a:off x="344550" y="3025825"/>
            <a:ext cx="426925" cy="426925"/>
          </a:xfrm>
          <a:prstGeom prst="rect">
            <a:avLst/>
          </a:prstGeom>
          <a:noFill/>
          <a:ln>
            <a:noFill/>
          </a:ln>
        </p:spPr>
      </p:pic>
      <p:pic>
        <p:nvPicPr>
          <p:cNvPr id="506" name="Google Shape;506;p54"/>
          <p:cNvPicPr preferRelativeResize="0"/>
          <p:nvPr/>
        </p:nvPicPr>
        <p:blipFill>
          <a:blip r:embed="rId6">
            <a:alphaModFix/>
          </a:blip>
          <a:stretch>
            <a:fillRect/>
          </a:stretch>
        </p:blipFill>
        <p:spPr>
          <a:xfrm>
            <a:off x="344550" y="3575088"/>
            <a:ext cx="426925" cy="426925"/>
          </a:xfrm>
          <a:prstGeom prst="rect">
            <a:avLst/>
          </a:prstGeom>
          <a:noFill/>
          <a:ln>
            <a:noFill/>
          </a:ln>
        </p:spPr>
      </p:pic>
      <p:pic>
        <p:nvPicPr>
          <p:cNvPr id="507" name="Google Shape;507;p54"/>
          <p:cNvPicPr preferRelativeResize="0"/>
          <p:nvPr/>
        </p:nvPicPr>
        <p:blipFill>
          <a:blip r:embed="rId7">
            <a:alphaModFix/>
          </a:blip>
          <a:stretch>
            <a:fillRect/>
          </a:stretch>
        </p:blipFill>
        <p:spPr>
          <a:xfrm>
            <a:off x="344550" y="4144150"/>
            <a:ext cx="426925" cy="426925"/>
          </a:xfrm>
          <a:prstGeom prst="rect">
            <a:avLst/>
          </a:prstGeom>
          <a:noFill/>
          <a:ln>
            <a:noFill/>
          </a:ln>
        </p:spPr>
      </p:pic>
      <p:pic>
        <p:nvPicPr>
          <p:cNvPr id="508" name="Google Shape;508;p54"/>
          <p:cNvPicPr preferRelativeResize="0"/>
          <p:nvPr/>
        </p:nvPicPr>
        <p:blipFill rotWithShape="1">
          <a:blip r:embed="rId8">
            <a:alphaModFix/>
          </a:blip>
          <a:srcRect l="6155" t="82033" r="75266"/>
          <a:stretch/>
        </p:blipFill>
        <p:spPr>
          <a:xfrm rot="10800000">
            <a:off x="7289324" y="0"/>
            <a:ext cx="1716549" cy="9413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83668"/>
        </a:solidFill>
        <a:effectLst/>
      </p:bgPr>
    </p:bg>
    <p:spTree>
      <p:nvGrpSpPr>
        <p:cNvPr id="1" name="Shape 512"/>
        <p:cNvGrpSpPr/>
        <p:nvPr/>
      </p:nvGrpSpPr>
      <p:grpSpPr>
        <a:xfrm>
          <a:off x="0" y="0"/>
          <a:ext cx="0" cy="0"/>
          <a:chOff x="0" y="0"/>
          <a:chExt cx="0" cy="0"/>
        </a:xfrm>
      </p:grpSpPr>
      <p:sp>
        <p:nvSpPr>
          <p:cNvPr id="513" name="Google Shape;513;p55"/>
          <p:cNvSpPr/>
          <p:nvPr/>
        </p:nvSpPr>
        <p:spPr>
          <a:xfrm>
            <a:off x="4656000" y="1122300"/>
            <a:ext cx="4492800" cy="3684000"/>
          </a:xfrm>
          <a:prstGeom prst="rect">
            <a:avLst/>
          </a:prstGeom>
          <a:solidFill>
            <a:srgbClr val="F3F3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514" name="Google Shape;514;p55"/>
          <p:cNvSpPr/>
          <p:nvPr/>
        </p:nvSpPr>
        <p:spPr>
          <a:xfrm>
            <a:off x="-32100" y="4703400"/>
            <a:ext cx="9180900" cy="446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5" name="Google Shape;515;p55"/>
          <p:cNvPicPr preferRelativeResize="0"/>
          <p:nvPr/>
        </p:nvPicPr>
        <p:blipFill>
          <a:blip r:embed="rId3">
            <a:alphaModFix/>
          </a:blip>
          <a:stretch>
            <a:fillRect/>
          </a:stretch>
        </p:blipFill>
        <p:spPr>
          <a:xfrm>
            <a:off x="5832445" y="4728000"/>
            <a:ext cx="3311555" cy="415500"/>
          </a:xfrm>
          <a:prstGeom prst="rect">
            <a:avLst/>
          </a:prstGeom>
          <a:noFill/>
          <a:ln>
            <a:noFill/>
          </a:ln>
        </p:spPr>
      </p:pic>
      <p:sp>
        <p:nvSpPr>
          <p:cNvPr id="516" name="Google Shape;516;p55"/>
          <p:cNvSpPr/>
          <p:nvPr/>
        </p:nvSpPr>
        <p:spPr>
          <a:xfrm>
            <a:off x="0" y="0"/>
            <a:ext cx="9144000" cy="11280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517" name="Google Shape;517;p55"/>
          <p:cNvSpPr txBox="1"/>
          <p:nvPr/>
        </p:nvSpPr>
        <p:spPr>
          <a:xfrm>
            <a:off x="841950" y="237625"/>
            <a:ext cx="7460100" cy="546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s" sz="3100">
                <a:solidFill>
                  <a:schemeClr val="lt1"/>
                </a:solidFill>
                <a:latin typeface="Open Sans ExtraBold"/>
                <a:ea typeface="Open Sans ExtraBold"/>
                <a:cs typeface="Open Sans ExtraBold"/>
                <a:sym typeface="Open Sans ExtraBold"/>
              </a:rPr>
              <a:t>Aportes al Proyecto</a:t>
            </a:r>
            <a:endParaRPr sz="3100">
              <a:solidFill>
                <a:schemeClr val="lt1"/>
              </a:solidFill>
              <a:latin typeface="Open Sans ExtraBold"/>
              <a:ea typeface="Open Sans ExtraBold"/>
              <a:cs typeface="Open Sans ExtraBold"/>
              <a:sym typeface="Open Sans ExtraBold"/>
            </a:endParaRPr>
          </a:p>
        </p:txBody>
      </p:sp>
      <p:pic>
        <p:nvPicPr>
          <p:cNvPr id="518" name="Google Shape;518;p55"/>
          <p:cNvPicPr preferRelativeResize="0"/>
          <p:nvPr/>
        </p:nvPicPr>
        <p:blipFill rotWithShape="1">
          <a:blip r:embed="rId4">
            <a:alphaModFix/>
          </a:blip>
          <a:srcRect/>
          <a:stretch/>
        </p:blipFill>
        <p:spPr>
          <a:xfrm>
            <a:off x="4427928" y="871597"/>
            <a:ext cx="288131" cy="50309"/>
          </a:xfrm>
          <a:prstGeom prst="rect">
            <a:avLst/>
          </a:prstGeom>
          <a:noFill/>
          <a:ln>
            <a:noFill/>
          </a:ln>
        </p:spPr>
      </p:pic>
      <p:sp>
        <p:nvSpPr>
          <p:cNvPr id="519" name="Google Shape;519;p55"/>
          <p:cNvSpPr txBox="1"/>
          <p:nvPr/>
        </p:nvSpPr>
        <p:spPr>
          <a:xfrm>
            <a:off x="1046575" y="1460450"/>
            <a:ext cx="3428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i="1">
                <a:solidFill>
                  <a:schemeClr val="lt1"/>
                </a:solidFill>
                <a:latin typeface="Open Sans"/>
                <a:ea typeface="Open Sans"/>
                <a:cs typeface="Open Sans"/>
                <a:sym typeface="Open Sans"/>
              </a:rPr>
              <a:t>Claro en alianza con ONU Mujeres</a:t>
            </a:r>
            <a:endParaRPr sz="1500">
              <a:solidFill>
                <a:schemeClr val="lt1"/>
              </a:solidFill>
              <a:latin typeface="Open Sans"/>
              <a:ea typeface="Open Sans"/>
              <a:cs typeface="Open Sans"/>
              <a:sym typeface="Open Sans"/>
            </a:endParaRPr>
          </a:p>
        </p:txBody>
      </p:sp>
      <p:sp>
        <p:nvSpPr>
          <p:cNvPr id="520" name="Google Shape;520;p55"/>
          <p:cNvSpPr txBox="1"/>
          <p:nvPr/>
        </p:nvSpPr>
        <p:spPr>
          <a:xfrm>
            <a:off x="1022013" y="2491938"/>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200">
                <a:solidFill>
                  <a:schemeClr val="lt1"/>
                </a:solidFill>
                <a:latin typeface="Lato"/>
                <a:ea typeface="Lato"/>
                <a:cs typeface="Lato"/>
                <a:sym typeface="Lato"/>
              </a:rPr>
              <a:t>400 Cursos </a:t>
            </a:r>
            <a:endParaRPr sz="1300">
              <a:solidFill>
                <a:schemeClr val="lt1"/>
              </a:solidFill>
            </a:endParaRPr>
          </a:p>
        </p:txBody>
      </p:sp>
      <p:sp>
        <p:nvSpPr>
          <p:cNvPr id="521" name="Google Shape;521;p55"/>
          <p:cNvSpPr txBox="1"/>
          <p:nvPr/>
        </p:nvSpPr>
        <p:spPr>
          <a:xfrm>
            <a:off x="5614500" y="1910550"/>
            <a:ext cx="2687400" cy="945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es" sz="2300" b="1" i="1">
                <a:solidFill>
                  <a:srgbClr val="EF402B"/>
                </a:solidFill>
                <a:latin typeface="Open Sans"/>
                <a:ea typeface="Open Sans"/>
                <a:cs typeface="Open Sans"/>
                <a:sym typeface="Open Sans"/>
              </a:rPr>
              <a:t>Valorización total aproximada:</a:t>
            </a:r>
            <a:endParaRPr sz="2500" b="1">
              <a:solidFill>
                <a:srgbClr val="EF402B"/>
              </a:solidFill>
            </a:endParaRPr>
          </a:p>
        </p:txBody>
      </p:sp>
      <p:sp>
        <p:nvSpPr>
          <p:cNvPr id="522" name="Google Shape;522;p55"/>
          <p:cNvSpPr txBox="1"/>
          <p:nvPr/>
        </p:nvSpPr>
        <p:spPr>
          <a:xfrm>
            <a:off x="6470850" y="2856450"/>
            <a:ext cx="1831200" cy="631200"/>
          </a:xfrm>
          <a:prstGeom prst="rect">
            <a:avLst/>
          </a:prstGeom>
          <a:noFill/>
          <a:ln>
            <a:noFill/>
          </a:ln>
        </p:spPr>
        <p:txBody>
          <a:bodyPr spcFirstLastPara="1" wrap="square" lIns="91425" tIns="91425" rIns="91425" bIns="91425" anchor="t" anchorCtr="0">
            <a:spAutoFit/>
          </a:bodyPr>
          <a:lstStyle/>
          <a:p>
            <a:pPr marL="0" lvl="0" indent="0" algn="r" rtl="0">
              <a:lnSpc>
                <a:spcPct val="100000"/>
              </a:lnSpc>
              <a:spcBef>
                <a:spcPts val="0"/>
              </a:spcBef>
              <a:spcAft>
                <a:spcPts val="1200"/>
              </a:spcAft>
              <a:buNone/>
            </a:pPr>
            <a:r>
              <a:rPr lang="es" sz="2900">
                <a:solidFill>
                  <a:srgbClr val="183668"/>
                </a:solidFill>
                <a:latin typeface="Open Sans ExtraBold"/>
                <a:ea typeface="Open Sans ExtraBold"/>
                <a:cs typeface="Open Sans ExtraBold"/>
                <a:sym typeface="Open Sans ExtraBold"/>
              </a:rPr>
              <a:t>944.435</a:t>
            </a:r>
            <a:endParaRPr sz="2300" b="1">
              <a:solidFill>
                <a:srgbClr val="183668"/>
              </a:solidFill>
              <a:highlight>
                <a:srgbClr val="EEFF41"/>
              </a:highlight>
            </a:endParaRPr>
          </a:p>
        </p:txBody>
      </p:sp>
      <p:sp>
        <p:nvSpPr>
          <p:cNvPr id="523" name="Google Shape;523;p55"/>
          <p:cNvSpPr txBox="1"/>
          <p:nvPr/>
        </p:nvSpPr>
        <p:spPr>
          <a:xfrm>
            <a:off x="1032313" y="2227475"/>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i="1">
                <a:solidFill>
                  <a:schemeClr val="lt1"/>
                </a:solidFill>
                <a:latin typeface="Open Sans"/>
                <a:ea typeface="Open Sans"/>
                <a:cs typeface="Open Sans"/>
                <a:sym typeface="Open Sans"/>
              </a:rPr>
              <a:t>Microsoft</a:t>
            </a:r>
            <a:endParaRPr sz="1600"/>
          </a:p>
        </p:txBody>
      </p:sp>
      <p:sp>
        <p:nvSpPr>
          <p:cNvPr id="524" name="Google Shape;524;p55"/>
          <p:cNvSpPr txBox="1"/>
          <p:nvPr/>
        </p:nvSpPr>
        <p:spPr>
          <a:xfrm>
            <a:off x="1032325" y="1772538"/>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200">
                <a:solidFill>
                  <a:schemeClr val="lt1"/>
                </a:solidFill>
                <a:latin typeface="Lato"/>
                <a:ea typeface="Lato"/>
                <a:cs typeface="Lato"/>
                <a:sym typeface="Lato"/>
              </a:rPr>
              <a:t>840 Cursos y dispositivos</a:t>
            </a:r>
            <a:endParaRPr sz="1300">
              <a:solidFill>
                <a:schemeClr val="lt1"/>
              </a:solidFill>
            </a:endParaRPr>
          </a:p>
        </p:txBody>
      </p:sp>
      <p:sp>
        <p:nvSpPr>
          <p:cNvPr id="525" name="Google Shape;525;p55"/>
          <p:cNvSpPr txBox="1"/>
          <p:nvPr/>
        </p:nvSpPr>
        <p:spPr>
          <a:xfrm>
            <a:off x="1032313" y="299450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i="1">
                <a:solidFill>
                  <a:schemeClr val="lt1"/>
                </a:solidFill>
                <a:latin typeface="Open Sans"/>
                <a:ea typeface="Open Sans"/>
                <a:cs typeface="Open Sans"/>
                <a:sym typeface="Open Sans"/>
              </a:rPr>
              <a:t>ChileValora - Sence  </a:t>
            </a:r>
            <a:endParaRPr sz="1600"/>
          </a:p>
        </p:txBody>
      </p:sp>
      <p:sp>
        <p:nvSpPr>
          <p:cNvPr id="526" name="Google Shape;526;p55"/>
          <p:cNvSpPr txBox="1"/>
          <p:nvPr/>
        </p:nvSpPr>
        <p:spPr>
          <a:xfrm>
            <a:off x="1032313" y="3237975"/>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200">
                <a:solidFill>
                  <a:schemeClr val="lt1"/>
                </a:solidFill>
                <a:latin typeface="Lato"/>
                <a:ea typeface="Lato"/>
                <a:cs typeface="Lato"/>
                <a:sym typeface="Lato"/>
              </a:rPr>
              <a:t>300 Certificaciones </a:t>
            </a:r>
            <a:endParaRPr sz="1200">
              <a:solidFill>
                <a:schemeClr val="lt1"/>
              </a:solidFill>
              <a:latin typeface="Lato"/>
              <a:ea typeface="Lato"/>
              <a:cs typeface="Lato"/>
              <a:sym typeface="Lato"/>
            </a:endParaRPr>
          </a:p>
        </p:txBody>
      </p:sp>
      <p:sp>
        <p:nvSpPr>
          <p:cNvPr id="527" name="Google Shape;527;p55"/>
          <p:cNvSpPr txBox="1"/>
          <p:nvPr/>
        </p:nvSpPr>
        <p:spPr>
          <a:xfrm>
            <a:off x="6692425" y="3216450"/>
            <a:ext cx="1566000" cy="6618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1200"/>
              </a:spcAft>
              <a:buNone/>
            </a:pPr>
            <a:r>
              <a:rPr lang="es" sz="3100" b="1">
                <a:solidFill>
                  <a:srgbClr val="183668"/>
                </a:solidFill>
                <a:latin typeface="Lato"/>
                <a:ea typeface="Lato"/>
                <a:cs typeface="Lato"/>
                <a:sym typeface="Lato"/>
              </a:rPr>
              <a:t>dólares</a:t>
            </a:r>
            <a:endParaRPr sz="3500" b="1">
              <a:solidFill>
                <a:srgbClr val="183668"/>
              </a:solidFill>
              <a:highlight>
                <a:srgbClr val="EEFF41"/>
              </a:highlight>
            </a:endParaRPr>
          </a:p>
        </p:txBody>
      </p:sp>
      <p:pic>
        <p:nvPicPr>
          <p:cNvPr id="528" name="Google Shape;528;p55"/>
          <p:cNvPicPr preferRelativeResize="0"/>
          <p:nvPr/>
        </p:nvPicPr>
        <p:blipFill>
          <a:blip r:embed="rId5">
            <a:alphaModFix/>
          </a:blip>
          <a:stretch>
            <a:fillRect/>
          </a:stretch>
        </p:blipFill>
        <p:spPr>
          <a:xfrm>
            <a:off x="390325" y="1530601"/>
            <a:ext cx="546300" cy="546300"/>
          </a:xfrm>
          <a:prstGeom prst="rect">
            <a:avLst/>
          </a:prstGeom>
          <a:noFill/>
          <a:ln>
            <a:noFill/>
          </a:ln>
        </p:spPr>
      </p:pic>
      <p:pic>
        <p:nvPicPr>
          <p:cNvPr id="529" name="Google Shape;529;p55"/>
          <p:cNvPicPr preferRelativeResize="0"/>
          <p:nvPr/>
        </p:nvPicPr>
        <p:blipFill>
          <a:blip r:embed="rId6">
            <a:alphaModFix/>
          </a:blip>
          <a:stretch>
            <a:fillRect/>
          </a:stretch>
        </p:blipFill>
        <p:spPr>
          <a:xfrm>
            <a:off x="440275" y="2313775"/>
            <a:ext cx="446400" cy="446400"/>
          </a:xfrm>
          <a:prstGeom prst="rect">
            <a:avLst/>
          </a:prstGeom>
          <a:noFill/>
          <a:ln>
            <a:noFill/>
          </a:ln>
        </p:spPr>
      </p:pic>
      <p:pic>
        <p:nvPicPr>
          <p:cNvPr id="530" name="Google Shape;530;p55"/>
          <p:cNvPicPr preferRelativeResize="0"/>
          <p:nvPr/>
        </p:nvPicPr>
        <p:blipFill>
          <a:blip r:embed="rId7">
            <a:alphaModFix/>
          </a:blip>
          <a:stretch>
            <a:fillRect/>
          </a:stretch>
        </p:blipFill>
        <p:spPr>
          <a:xfrm>
            <a:off x="415300" y="3059825"/>
            <a:ext cx="496350" cy="496350"/>
          </a:xfrm>
          <a:prstGeom prst="rect">
            <a:avLst/>
          </a:prstGeom>
          <a:noFill/>
          <a:ln>
            <a:noFill/>
          </a:ln>
        </p:spPr>
      </p:pic>
      <p:pic>
        <p:nvPicPr>
          <p:cNvPr id="531" name="Google Shape;531;p55"/>
          <p:cNvPicPr preferRelativeResize="0"/>
          <p:nvPr/>
        </p:nvPicPr>
        <p:blipFill>
          <a:blip r:embed="rId8">
            <a:alphaModFix/>
          </a:blip>
          <a:stretch>
            <a:fillRect/>
          </a:stretch>
        </p:blipFill>
        <p:spPr>
          <a:xfrm>
            <a:off x="5828550" y="2954000"/>
            <a:ext cx="708000" cy="708000"/>
          </a:xfrm>
          <a:prstGeom prst="rect">
            <a:avLst/>
          </a:prstGeom>
          <a:noFill/>
          <a:ln>
            <a:noFill/>
          </a:ln>
        </p:spPr>
      </p:pic>
      <p:pic>
        <p:nvPicPr>
          <p:cNvPr id="532" name="Google Shape;532;p55"/>
          <p:cNvPicPr preferRelativeResize="0"/>
          <p:nvPr/>
        </p:nvPicPr>
        <p:blipFill rotWithShape="1">
          <a:blip r:embed="rId9">
            <a:alphaModFix/>
          </a:blip>
          <a:srcRect l="6155" t="82033" r="75266"/>
          <a:stretch/>
        </p:blipFill>
        <p:spPr>
          <a:xfrm rot="10800000">
            <a:off x="7289324" y="0"/>
            <a:ext cx="1716549" cy="941300"/>
          </a:xfrm>
          <a:prstGeom prst="rect">
            <a:avLst/>
          </a:prstGeom>
          <a:noFill/>
          <a:ln>
            <a:noFill/>
          </a:ln>
        </p:spPr>
      </p:pic>
      <p:sp>
        <p:nvSpPr>
          <p:cNvPr id="533" name="Google Shape;533;p55"/>
          <p:cNvSpPr txBox="1"/>
          <p:nvPr/>
        </p:nvSpPr>
        <p:spPr>
          <a:xfrm>
            <a:off x="1032325" y="3775550"/>
            <a:ext cx="3226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i="1">
                <a:solidFill>
                  <a:schemeClr val="lt1"/>
                </a:solidFill>
                <a:latin typeface="Open Sans"/>
                <a:ea typeface="Open Sans"/>
                <a:cs typeface="Open Sans"/>
                <a:sym typeface="Open Sans"/>
              </a:rPr>
              <a:t>INACAP, Univ. Santo Tomás, Centro Jurique, Centro diurno Antofagasta</a:t>
            </a:r>
            <a:endParaRPr sz="1600"/>
          </a:p>
        </p:txBody>
      </p:sp>
      <p:sp>
        <p:nvSpPr>
          <p:cNvPr id="534" name="Google Shape;534;p55"/>
          <p:cNvSpPr txBox="1"/>
          <p:nvPr/>
        </p:nvSpPr>
        <p:spPr>
          <a:xfrm>
            <a:off x="1032313" y="4247625"/>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200">
                <a:solidFill>
                  <a:schemeClr val="lt1"/>
                </a:solidFill>
                <a:latin typeface="Lato"/>
                <a:ea typeface="Lato"/>
                <a:cs typeface="Lato"/>
                <a:sym typeface="Lato"/>
              </a:rPr>
              <a:t>Espacios para 300 evaluaciones </a:t>
            </a:r>
            <a:endParaRPr sz="1200">
              <a:solidFill>
                <a:schemeClr val="lt1"/>
              </a:solidFill>
              <a:latin typeface="Lato"/>
              <a:ea typeface="Lato"/>
              <a:cs typeface="Lato"/>
              <a:sym typeface="Lato"/>
            </a:endParaRPr>
          </a:p>
        </p:txBody>
      </p:sp>
      <p:pic>
        <p:nvPicPr>
          <p:cNvPr id="535" name="Google Shape;535;p55"/>
          <p:cNvPicPr preferRelativeResize="0"/>
          <p:nvPr/>
        </p:nvPicPr>
        <p:blipFill>
          <a:blip r:embed="rId10">
            <a:alphaModFix/>
          </a:blip>
          <a:stretch>
            <a:fillRect/>
          </a:stretch>
        </p:blipFill>
        <p:spPr>
          <a:xfrm>
            <a:off x="440275" y="3855825"/>
            <a:ext cx="446400" cy="446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83668"/>
        </a:solidFill>
        <a:effectLst/>
      </p:bgPr>
    </p:bg>
    <p:spTree>
      <p:nvGrpSpPr>
        <p:cNvPr id="1" name="Shape 539"/>
        <p:cNvGrpSpPr/>
        <p:nvPr/>
      </p:nvGrpSpPr>
      <p:grpSpPr>
        <a:xfrm>
          <a:off x="0" y="0"/>
          <a:ext cx="0" cy="0"/>
          <a:chOff x="0" y="0"/>
          <a:chExt cx="0" cy="0"/>
        </a:xfrm>
      </p:grpSpPr>
      <p:sp>
        <p:nvSpPr>
          <p:cNvPr id="540" name="Google Shape;540;p56"/>
          <p:cNvSpPr/>
          <p:nvPr/>
        </p:nvSpPr>
        <p:spPr>
          <a:xfrm>
            <a:off x="0" y="1128000"/>
            <a:ext cx="4492800" cy="3684000"/>
          </a:xfrm>
          <a:prstGeom prst="rect">
            <a:avLst/>
          </a:prstGeom>
          <a:solidFill>
            <a:srgbClr val="F3F3F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pic>
        <p:nvPicPr>
          <p:cNvPr id="541" name="Google Shape;541;p56"/>
          <p:cNvPicPr preferRelativeResize="0"/>
          <p:nvPr/>
        </p:nvPicPr>
        <p:blipFill>
          <a:blip r:embed="rId3">
            <a:alphaModFix/>
          </a:blip>
          <a:stretch>
            <a:fillRect/>
          </a:stretch>
        </p:blipFill>
        <p:spPr>
          <a:xfrm>
            <a:off x="2201100" y="2514600"/>
            <a:ext cx="2291700" cy="2291700"/>
          </a:xfrm>
          <a:prstGeom prst="rect">
            <a:avLst/>
          </a:prstGeom>
          <a:noFill/>
          <a:ln>
            <a:noFill/>
          </a:ln>
        </p:spPr>
      </p:pic>
      <p:sp>
        <p:nvSpPr>
          <p:cNvPr id="542" name="Google Shape;542;p56"/>
          <p:cNvSpPr/>
          <p:nvPr/>
        </p:nvSpPr>
        <p:spPr>
          <a:xfrm>
            <a:off x="-32100" y="4806300"/>
            <a:ext cx="9180900" cy="3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43" name="Google Shape;543;p56"/>
          <p:cNvPicPr preferRelativeResize="0"/>
          <p:nvPr/>
        </p:nvPicPr>
        <p:blipFill>
          <a:blip r:embed="rId4">
            <a:alphaModFix/>
          </a:blip>
          <a:stretch>
            <a:fillRect/>
          </a:stretch>
        </p:blipFill>
        <p:spPr>
          <a:xfrm>
            <a:off x="6456501" y="4806300"/>
            <a:ext cx="2687499" cy="337200"/>
          </a:xfrm>
          <a:prstGeom prst="rect">
            <a:avLst/>
          </a:prstGeom>
          <a:noFill/>
          <a:ln>
            <a:noFill/>
          </a:ln>
        </p:spPr>
      </p:pic>
      <p:sp>
        <p:nvSpPr>
          <p:cNvPr id="544" name="Google Shape;544;p56"/>
          <p:cNvSpPr/>
          <p:nvPr/>
        </p:nvSpPr>
        <p:spPr>
          <a:xfrm>
            <a:off x="0" y="0"/>
            <a:ext cx="9144000" cy="11280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183668"/>
              </a:solidFill>
              <a:latin typeface="Calibri"/>
              <a:ea typeface="Calibri"/>
              <a:cs typeface="Calibri"/>
              <a:sym typeface="Calibri"/>
            </a:endParaRPr>
          </a:p>
        </p:txBody>
      </p:sp>
      <p:sp>
        <p:nvSpPr>
          <p:cNvPr id="545" name="Google Shape;545;p56"/>
          <p:cNvSpPr txBox="1"/>
          <p:nvPr/>
        </p:nvSpPr>
        <p:spPr>
          <a:xfrm>
            <a:off x="841950" y="237625"/>
            <a:ext cx="7460100" cy="546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s" sz="3100">
                <a:solidFill>
                  <a:schemeClr val="lt1"/>
                </a:solidFill>
                <a:latin typeface="Open Sans ExtraBold"/>
                <a:ea typeface="Open Sans ExtraBold"/>
                <a:cs typeface="Open Sans ExtraBold"/>
                <a:sym typeface="Open Sans ExtraBold"/>
              </a:rPr>
              <a:t>Sostenibilidad y Escalamiento</a:t>
            </a:r>
            <a:endParaRPr sz="3100">
              <a:solidFill>
                <a:schemeClr val="lt1"/>
              </a:solidFill>
              <a:latin typeface="Open Sans ExtraBold"/>
              <a:ea typeface="Open Sans ExtraBold"/>
              <a:cs typeface="Open Sans ExtraBold"/>
              <a:sym typeface="Open Sans ExtraBold"/>
            </a:endParaRPr>
          </a:p>
        </p:txBody>
      </p:sp>
      <p:pic>
        <p:nvPicPr>
          <p:cNvPr id="546" name="Google Shape;546;p56"/>
          <p:cNvPicPr preferRelativeResize="0"/>
          <p:nvPr/>
        </p:nvPicPr>
        <p:blipFill rotWithShape="1">
          <a:blip r:embed="rId5">
            <a:alphaModFix/>
          </a:blip>
          <a:srcRect/>
          <a:stretch/>
        </p:blipFill>
        <p:spPr>
          <a:xfrm>
            <a:off x="4427928" y="871597"/>
            <a:ext cx="288131" cy="50309"/>
          </a:xfrm>
          <a:prstGeom prst="rect">
            <a:avLst/>
          </a:prstGeom>
          <a:noFill/>
          <a:ln>
            <a:noFill/>
          </a:ln>
        </p:spPr>
      </p:pic>
      <p:sp>
        <p:nvSpPr>
          <p:cNvPr id="547" name="Google Shape;547;p56"/>
          <p:cNvSpPr txBox="1"/>
          <p:nvPr/>
        </p:nvSpPr>
        <p:spPr>
          <a:xfrm>
            <a:off x="255588" y="1544488"/>
            <a:ext cx="39816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300" b="1" i="1">
                <a:solidFill>
                  <a:srgbClr val="183668"/>
                </a:solidFill>
                <a:latin typeface="Open Sans"/>
                <a:ea typeface="Open Sans"/>
                <a:cs typeface="Open Sans"/>
                <a:sym typeface="Open Sans"/>
              </a:rPr>
              <a:t>Plataforma Mujeres Emplea - ONU Mujeres </a:t>
            </a:r>
            <a:endParaRPr sz="1300" b="1" i="1">
              <a:solidFill>
                <a:srgbClr val="183668"/>
              </a:solidFill>
              <a:latin typeface="Open Sans"/>
              <a:ea typeface="Open Sans"/>
              <a:cs typeface="Open Sans"/>
              <a:sym typeface="Open Sans"/>
            </a:endParaRPr>
          </a:p>
        </p:txBody>
      </p:sp>
      <p:sp>
        <p:nvSpPr>
          <p:cNvPr id="548" name="Google Shape;548;p56"/>
          <p:cNvSpPr txBox="1"/>
          <p:nvPr/>
        </p:nvSpPr>
        <p:spPr>
          <a:xfrm>
            <a:off x="229766" y="2345875"/>
            <a:ext cx="38190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300" b="1" i="1">
                <a:solidFill>
                  <a:srgbClr val="183668"/>
                </a:solidFill>
                <a:latin typeface="Open Sans"/>
                <a:ea typeface="Open Sans"/>
                <a:cs typeface="Open Sans"/>
                <a:sym typeface="Open Sans"/>
              </a:rPr>
              <a:t>Plataforma Activa Empresarias - CORFO y ProChile en alianza con ONU Mujeres</a:t>
            </a:r>
            <a:endParaRPr sz="1500">
              <a:solidFill>
                <a:srgbClr val="183668"/>
              </a:solidFill>
            </a:endParaRPr>
          </a:p>
        </p:txBody>
      </p:sp>
      <p:sp>
        <p:nvSpPr>
          <p:cNvPr id="549" name="Google Shape;549;p56"/>
          <p:cNvSpPr txBox="1"/>
          <p:nvPr/>
        </p:nvSpPr>
        <p:spPr>
          <a:xfrm>
            <a:off x="281450" y="3351175"/>
            <a:ext cx="41466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300" b="1" i="1">
                <a:solidFill>
                  <a:srgbClr val="183668"/>
                </a:solidFill>
                <a:latin typeface="Open Sans"/>
                <a:ea typeface="Open Sans"/>
                <a:cs typeface="Open Sans"/>
                <a:sym typeface="Open Sans"/>
              </a:rPr>
              <a:t>Escalamiento para 34 comunas del Piloto Mujeres Emplea -  </a:t>
            </a:r>
            <a:r>
              <a:rPr lang="es" sz="1300" b="1">
                <a:solidFill>
                  <a:srgbClr val="183668"/>
                </a:solidFill>
                <a:latin typeface="Open Sans"/>
                <a:ea typeface="Open Sans"/>
                <a:cs typeface="Open Sans"/>
                <a:sym typeface="Open Sans"/>
              </a:rPr>
              <a:t>Gobierno Regional Metropolitano </a:t>
            </a:r>
            <a:endParaRPr sz="1300" b="1">
              <a:solidFill>
                <a:srgbClr val="183668"/>
              </a:solidFill>
              <a:latin typeface="Open Sans"/>
              <a:ea typeface="Open Sans"/>
              <a:cs typeface="Open Sans"/>
              <a:sym typeface="Open Sans"/>
            </a:endParaRPr>
          </a:p>
          <a:p>
            <a:pPr marL="0" lvl="0" indent="0" algn="l" rtl="0">
              <a:spcBef>
                <a:spcPts val="0"/>
              </a:spcBef>
              <a:spcAft>
                <a:spcPts val="0"/>
              </a:spcAft>
              <a:buNone/>
            </a:pPr>
            <a:r>
              <a:rPr lang="es" sz="1300" i="1">
                <a:solidFill>
                  <a:srgbClr val="183668"/>
                </a:solidFill>
                <a:latin typeface="Open Sans"/>
                <a:ea typeface="Open Sans"/>
                <a:cs typeface="Open Sans"/>
                <a:sym typeface="Open Sans"/>
              </a:rPr>
              <a:t>(en proceso) </a:t>
            </a:r>
            <a:endParaRPr sz="1300" i="1">
              <a:solidFill>
                <a:srgbClr val="183668"/>
              </a:solidFill>
              <a:latin typeface="Open Sans"/>
              <a:ea typeface="Open Sans"/>
              <a:cs typeface="Open Sans"/>
              <a:sym typeface="Open Sans"/>
            </a:endParaRPr>
          </a:p>
          <a:p>
            <a:pPr marL="0" lvl="0" indent="0" algn="l" rtl="0">
              <a:spcBef>
                <a:spcPts val="0"/>
              </a:spcBef>
              <a:spcAft>
                <a:spcPts val="0"/>
              </a:spcAft>
              <a:buNone/>
            </a:pPr>
            <a:r>
              <a:rPr lang="es" sz="1300">
                <a:solidFill>
                  <a:srgbClr val="183668"/>
                </a:solidFill>
                <a:latin typeface="Open Sans"/>
                <a:ea typeface="Open Sans"/>
                <a:cs typeface="Open Sans"/>
                <a:sym typeface="Open Sans"/>
              </a:rPr>
              <a:t>Presupuesto estimado $ 2.235.294 dólares </a:t>
            </a:r>
            <a:endParaRPr sz="1300" b="1" i="1">
              <a:solidFill>
                <a:srgbClr val="183668"/>
              </a:solidFill>
              <a:latin typeface="Open Sans"/>
              <a:ea typeface="Open Sans"/>
              <a:cs typeface="Open Sans"/>
              <a:sym typeface="Open Sans"/>
            </a:endParaRPr>
          </a:p>
        </p:txBody>
      </p:sp>
      <p:pic>
        <p:nvPicPr>
          <p:cNvPr id="550" name="Google Shape;550;p56"/>
          <p:cNvPicPr preferRelativeResize="0"/>
          <p:nvPr/>
        </p:nvPicPr>
        <p:blipFill>
          <a:blip r:embed="rId6">
            <a:alphaModFix/>
          </a:blip>
          <a:stretch>
            <a:fillRect/>
          </a:stretch>
        </p:blipFill>
        <p:spPr>
          <a:xfrm>
            <a:off x="4936150" y="1384300"/>
            <a:ext cx="3588369" cy="1671551"/>
          </a:xfrm>
          <a:prstGeom prst="rect">
            <a:avLst/>
          </a:prstGeom>
          <a:noFill/>
          <a:ln>
            <a:noFill/>
          </a:ln>
        </p:spPr>
      </p:pic>
      <p:pic>
        <p:nvPicPr>
          <p:cNvPr id="551" name="Google Shape;551;p56"/>
          <p:cNvPicPr preferRelativeResize="0"/>
          <p:nvPr/>
        </p:nvPicPr>
        <p:blipFill>
          <a:blip r:embed="rId7">
            <a:alphaModFix/>
          </a:blip>
          <a:stretch>
            <a:fillRect/>
          </a:stretch>
        </p:blipFill>
        <p:spPr>
          <a:xfrm>
            <a:off x="5566132" y="2760000"/>
            <a:ext cx="3432393" cy="16715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Google Shape;556;p57"/>
          <p:cNvPicPr preferRelativeResize="0">
            <a:picLocks noGrp="1"/>
          </p:cNvPicPr>
          <p:nvPr>
            <p:ph type="pic" idx="2"/>
          </p:nvPr>
        </p:nvPicPr>
        <p:blipFill rotWithShape="1">
          <a:blip r:embed="rId3">
            <a:alphaModFix/>
          </a:blip>
          <a:srcRect r="7183" b="21783"/>
          <a:stretch/>
        </p:blipFill>
        <p:spPr>
          <a:xfrm>
            <a:off x="0" y="0"/>
            <a:ext cx="9144003" cy="5143502"/>
          </a:xfrm>
          <a:prstGeom prst="rect">
            <a:avLst/>
          </a:prstGeom>
        </p:spPr>
      </p:pic>
      <p:sp>
        <p:nvSpPr>
          <p:cNvPr id="557" name="Google Shape;557;p57"/>
          <p:cNvSpPr/>
          <p:nvPr/>
        </p:nvSpPr>
        <p:spPr>
          <a:xfrm>
            <a:off x="-25" y="-5700"/>
            <a:ext cx="9144000" cy="5154900"/>
          </a:xfrm>
          <a:prstGeom prst="rect">
            <a:avLst/>
          </a:prstGeom>
          <a:solidFill>
            <a:srgbClr val="183669">
              <a:alpha val="53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8" name="Google Shape;558;p57"/>
          <p:cNvPicPr preferRelativeResize="0"/>
          <p:nvPr/>
        </p:nvPicPr>
        <p:blipFill rotWithShape="1">
          <a:blip r:embed="rId4">
            <a:alphaModFix/>
          </a:blip>
          <a:srcRect l="5987" t="62890" r="66599"/>
          <a:stretch/>
        </p:blipFill>
        <p:spPr>
          <a:xfrm>
            <a:off x="6947225" y="3856450"/>
            <a:ext cx="1669150" cy="1287051"/>
          </a:xfrm>
          <a:prstGeom prst="rect">
            <a:avLst/>
          </a:prstGeom>
          <a:noFill/>
          <a:ln>
            <a:noFill/>
          </a:ln>
        </p:spPr>
      </p:pic>
      <p:sp>
        <p:nvSpPr>
          <p:cNvPr id="559" name="Google Shape;559;p57"/>
          <p:cNvSpPr txBox="1"/>
          <p:nvPr/>
        </p:nvSpPr>
        <p:spPr>
          <a:xfrm>
            <a:off x="820775" y="1849350"/>
            <a:ext cx="7104000" cy="13314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s" sz="4100">
                <a:solidFill>
                  <a:schemeClr val="lt1"/>
                </a:solidFill>
                <a:latin typeface="Open Sans ExtraBold"/>
                <a:ea typeface="Open Sans ExtraBold"/>
                <a:cs typeface="Open Sans ExtraBold"/>
                <a:sym typeface="Open Sans ExtraBold"/>
              </a:rPr>
              <a:t>Buenas prácticas y lecciones aprendidas</a:t>
            </a:r>
            <a:endParaRPr sz="4100">
              <a:solidFill>
                <a:schemeClr val="lt1"/>
              </a:solidFill>
              <a:latin typeface="Open Sans ExtraBold"/>
              <a:ea typeface="Open Sans ExtraBold"/>
              <a:cs typeface="Open Sans ExtraBold"/>
              <a:sym typeface="Open Sans ExtraBold"/>
            </a:endParaRPr>
          </a:p>
        </p:txBody>
      </p:sp>
      <p:pic>
        <p:nvPicPr>
          <p:cNvPr id="560" name="Google Shape;560;p57"/>
          <p:cNvPicPr preferRelativeResize="0"/>
          <p:nvPr/>
        </p:nvPicPr>
        <p:blipFill rotWithShape="1">
          <a:blip r:embed="rId5">
            <a:alphaModFix/>
          </a:blip>
          <a:srcRect/>
          <a:stretch/>
        </p:blipFill>
        <p:spPr>
          <a:xfrm>
            <a:off x="4427928" y="3243846"/>
            <a:ext cx="288131" cy="5030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8F1838"/>
        </a:solidFill>
        <a:effectLst/>
      </p:bgPr>
    </p:bg>
    <p:spTree>
      <p:nvGrpSpPr>
        <p:cNvPr id="1" name="Shape 564"/>
        <p:cNvGrpSpPr/>
        <p:nvPr/>
      </p:nvGrpSpPr>
      <p:grpSpPr>
        <a:xfrm>
          <a:off x="0" y="0"/>
          <a:ext cx="0" cy="0"/>
          <a:chOff x="0" y="0"/>
          <a:chExt cx="0" cy="0"/>
        </a:xfrm>
      </p:grpSpPr>
      <p:sp>
        <p:nvSpPr>
          <p:cNvPr id="565" name="Google Shape;565;p58"/>
          <p:cNvSpPr txBox="1"/>
          <p:nvPr/>
        </p:nvSpPr>
        <p:spPr>
          <a:xfrm>
            <a:off x="800100" y="1548800"/>
            <a:ext cx="3143400" cy="3401700"/>
          </a:xfrm>
          <a:prstGeom prst="rect">
            <a:avLst/>
          </a:prstGeom>
          <a:noFill/>
          <a:ln>
            <a:noFill/>
          </a:ln>
        </p:spPr>
        <p:txBody>
          <a:bodyPr spcFirstLastPara="1" wrap="square" lIns="68575" tIns="34275" rIns="68575" bIns="34275" anchor="t" anchorCtr="0">
            <a:spAutoFit/>
          </a:bodyPr>
          <a:lstStyle/>
          <a:p>
            <a:pPr marL="0" lvl="0" indent="0" algn="just" rtl="0">
              <a:lnSpc>
                <a:spcPct val="150000"/>
              </a:lnSpc>
              <a:spcBef>
                <a:spcPts val="0"/>
              </a:spcBef>
              <a:spcAft>
                <a:spcPts val="0"/>
              </a:spcAft>
              <a:buNone/>
            </a:pPr>
            <a:r>
              <a:rPr lang="es" sz="1200" b="1">
                <a:solidFill>
                  <a:schemeClr val="lt1"/>
                </a:solidFill>
                <a:latin typeface="Open Sans"/>
                <a:ea typeface="Open Sans"/>
                <a:cs typeface="Open Sans"/>
                <a:sym typeface="Open Sans"/>
              </a:rPr>
              <a:t>Compromiso decidido de gobiernos nacional, locales, sector privado y organizaciones de trabajadores y empleadores.</a:t>
            </a:r>
            <a:endParaRPr sz="1200" b="1">
              <a:solidFill>
                <a:schemeClr val="lt1"/>
              </a:solidFill>
              <a:latin typeface="Open Sans"/>
              <a:ea typeface="Open Sans"/>
              <a:cs typeface="Open Sans"/>
              <a:sym typeface="Open Sans"/>
            </a:endParaRPr>
          </a:p>
          <a:p>
            <a:pPr marL="457200" lvl="0" indent="0" algn="just" rtl="0">
              <a:lnSpc>
                <a:spcPct val="150000"/>
              </a:lnSpc>
              <a:spcBef>
                <a:spcPts val="0"/>
              </a:spcBef>
              <a:spcAft>
                <a:spcPts val="0"/>
              </a:spcAft>
              <a:buNone/>
            </a:pPr>
            <a:endParaRPr sz="1200" b="1">
              <a:solidFill>
                <a:schemeClr val="lt1"/>
              </a:solidFill>
              <a:latin typeface="Open Sans"/>
              <a:ea typeface="Open Sans"/>
              <a:cs typeface="Open Sans"/>
              <a:sym typeface="Open Sans"/>
            </a:endParaRPr>
          </a:p>
          <a:p>
            <a:pPr marL="0" lvl="0" indent="0" algn="just" rtl="0">
              <a:lnSpc>
                <a:spcPct val="150000"/>
              </a:lnSpc>
              <a:spcBef>
                <a:spcPts val="0"/>
              </a:spcBef>
              <a:spcAft>
                <a:spcPts val="0"/>
              </a:spcAft>
              <a:buNone/>
            </a:pPr>
            <a:r>
              <a:rPr lang="es" sz="1100">
                <a:solidFill>
                  <a:srgbClr val="FFFFFF"/>
                </a:solidFill>
                <a:latin typeface="Open Sans"/>
                <a:ea typeface="Open Sans"/>
                <a:cs typeface="Open Sans"/>
                <a:sym typeface="Open Sans"/>
              </a:rPr>
              <a:t>Articulación con iniciativas en curso.</a:t>
            </a:r>
            <a:endParaRPr sz="1100">
              <a:solidFill>
                <a:srgbClr val="FFFFFF"/>
              </a:solidFill>
              <a:latin typeface="Open Sans"/>
              <a:ea typeface="Open Sans"/>
              <a:cs typeface="Open Sans"/>
              <a:sym typeface="Open Sans"/>
            </a:endParaRPr>
          </a:p>
          <a:p>
            <a:pPr marL="457200" lvl="0" indent="0" algn="just" rtl="0">
              <a:lnSpc>
                <a:spcPct val="150000"/>
              </a:lnSpc>
              <a:spcBef>
                <a:spcPts val="0"/>
              </a:spcBef>
              <a:spcAft>
                <a:spcPts val="0"/>
              </a:spcAft>
              <a:buNone/>
            </a:pPr>
            <a:endParaRPr sz="1100">
              <a:solidFill>
                <a:srgbClr val="FFFFFF"/>
              </a:solidFill>
              <a:latin typeface="Open Sans"/>
              <a:ea typeface="Open Sans"/>
              <a:cs typeface="Open Sans"/>
              <a:sym typeface="Open Sans"/>
            </a:endParaRPr>
          </a:p>
          <a:p>
            <a:pPr marL="0" lvl="0" indent="0" algn="just" rtl="0">
              <a:lnSpc>
                <a:spcPct val="150000"/>
              </a:lnSpc>
              <a:spcBef>
                <a:spcPts val="0"/>
              </a:spcBef>
              <a:spcAft>
                <a:spcPts val="0"/>
              </a:spcAft>
              <a:buNone/>
            </a:pPr>
            <a:r>
              <a:rPr lang="es" sz="1100">
                <a:solidFill>
                  <a:srgbClr val="FFFFFF"/>
                </a:solidFill>
                <a:latin typeface="Open Sans"/>
                <a:ea typeface="Open Sans"/>
                <a:cs typeface="Open Sans"/>
                <a:sym typeface="Open Sans"/>
              </a:rPr>
              <a:t>Acompañamiento, mentorías  y escucha activa de las mujeres.</a:t>
            </a:r>
            <a:endParaRPr sz="1100">
              <a:solidFill>
                <a:srgbClr val="FFFFFF"/>
              </a:solidFill>
              <a:latin typeface="Open Sans"/>
              <a:ea typeface="Open Sans"/>
              <a:cs typeface="Open Sans"/>
              <a:sym typeface="Open Sans"/>
            </a:endParaRPr>
          </a:p>
          <a:p>
            <a:pPr marL="457200" lvl="0" indent="0" algn="just" rtl="0">
              <a:lnSpc>
                <a:spcPct val="150000"/>
              </a:lnSpc>
              <a:spcBef>
                <a:spcPts val="0"/>
              </a:spcBef>
              <a:spcAft>
                <a:spcPts val="0"/>
              </a:spcAft>
              <a:buNone/>
            </a:pPr>
            <a:endParaRPr sz="1100">
              <a:solidFill>
                <a:srgbClr val="FFFFFF"/>
              </a:solidFill>
              <a:latin typeface="Open Sans"/>
              <a:ea typeface="Open Sans"/>
              <a:cs typeface="Open Sans"/>
              <a:sym typeface="Open Sans"/>
            </a:endParaRPr>
          </a:p>
          <a:p>
            <a:pPr marL="0" lvl="0" indent="0" algn="just" rtl="0">
              <a:lnSpc>
                <a:spcPct val="150000"/>
              </a:lnSpc>
              <a:spcBef>
                <a:spcPts val="0"/>
              </a:spcBef>
              <a:spcAft>
                <a:spcPts val="0"/>
              </a:spcAft>
              <a:buNone/>
            </a:pPr>
            <a:r>
              <a:rPr lang="es" sz="1100">
                <a:solidFill>
                  <a:srgbClr val="FFFFFF"/>
                </a:solidFill>
                <a:latin typeface="Open Sans"/>
                <a:ea typeface="Open Sans"/>
                <a:cs typeface="Open Sans"/>
                <a:sym typeface="Open Sans"/>
              </a:rPr>
              <a:t>Asegurar acceso a dispositivos y conexión a internet. </a:t>
            </a:r>
            <a:endParaRPr sz="1100">
              <a:solidFill>
                <a:srgbClr val="FFFFFF"/>
              </a:solidFill>
              <a:latin typeface="Open Sans"/>
              <a:ea typeface="Open Sans"/>
              <a:cs typeface="Open Sans"/>
              <a:sym typeface="Open Sans"/>
            </a:endParaRPr>
          </a:p>
          <a:p>
            <a:pPr marL="457200" lvl="0" indent="0" algn="just" rtl="0">
              <a:lnSpc>
                <a:spcPct val="150000"/>
              </a:lnSpc>
              <a:spcBef>
                <a:spcPts val="0"/>
              </a:spcBef>
              <a:spcAft>
                <a:spcPts val="0"/>
              </a:spcAft>
              <a:buNone/>
            </a:pPr>
            <a:endParaRPr sz="1100">
              <a:solidFill>
                <a:schemeClr val="lt1"/>
              </a:solidFill>
              <a:latin typeface="Open Sans"/>
              <a:ea typeface="Open Sans"/>
              <a:cs typeface="Open Sans"/>
              <a:sym typeface="Open Sans"/>
            </a:endParaRPr>
          </a:p>
        </p:txBody>
      </p:sp>
      <p:sp>
        <p:nvSpPr>
          <p:cNvPr id="566" name="Google Shape;566;p58"/>
          <p:cNvSpPr txBox="1"/>
          <p:nvPr/>
        </p:nvSpPr>
        <p:spPr>
          <a:xfrm>
            <a:off x="604625" y="348525"/>
            <a:ext cx="5190900" cy="715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400"/>
              <a:buFont typeface="Raleway"/>
              <a:buNone/>
            </a:pPr>
            <a:r>
              <a:rPr lang="es" sz="2100" b="1">
                <a:solidFill>
                  <a:schemeClr val="lt1"/>
                </a:solidFill>
                <a:latin typeface="Open Sans"/>
                <a:ea typeface="Open Sans"/>
                <a:cs typeface="Open Sans"/>
                <a:sym typeface="Open Sans"/>
              </a:rPr>
              <a:t>Buenas prácticas y lecciones aprendidas</a:t>
            </a:r>
            <a:endParaRPr sz="1800" b="1">
              <a:solidFill>
                <a:schemeClr val="lt1"/>
              </a:solidFill>
              <a:latin typeface="Open Sans"/>
              <a:ea typeface="Open Sans"/>
              <a:cs typeface="Open Sans"/>
              <a:sym typeface="Open Sans"/>
            </a:endParaRPr>
          </a:p>
        </p:txBody>
      </p:sp>
      <p:pic>
        <p:nvPicPr>
          <p:cNvPr id="567" name="Google Shape;567;p58"/>
          <p:cNvPicPr preferRelativeResize="0"/>
          <p:nvPr/>
        </p:nvPicPr>
        <p:blipFill>
          <a:blip r:embed="rId3">
            <a:alphaModFix amt="10000"/>
          </a:blip>
          <a:stretch>
            <a:fillRect/>
          </a:stretch>
        </p:blipFill>
        <p:spPr>
          <a:xfrm>
            <a:off x="6750075" y="-1153825"/>
            <a:ext cx="2920401" cy="2920401"/>
          </a:xfrm>
          <a:prstGeom prst="rect">
            <a:avLst/>
          </a:prstGeom>
          <a:noFill/>
          <a:ln>
            <a:noFill/>
          </a:ln>
        </p:spPr>
      </p:pic>
      <p:sp>
        <p:nvSpPr>
          <p:cNvPr id="568" name="Google Shape;568;p58"/>
          <p:cNvSpPr txBox="1"/>
          <p:nvPr/>
        </p:nvSpPr>
        <p:spPr>
          <a:xfrm>
            <a:off x="5391150" y="1064325"/>
            <a:ext cx="3143400" cy="3255600"/>
          </a:xfrm>
          <a:prstGeom prst="rect">
            <a:avLst/>
          </a:prstGeom>
          <a:noFill/>
          <a:ln>
            <a:noFill/>
          </a:ln>
        </p:spPr>
        <p:txBody>
          <a:bodyPr spcFirstLastPara="1" wrap="square" lIns="68575" tIns="34275" rIns="68575" bIns="34275" anchor="t" anchorCtr="0">
            <a:spAutoFit/>
          </a:bodyPr>
          <a:lstStyle/>
          <a:p>
            <a:pPr marL="457200" lvl="0" indent="0" algn="just" rtl="0">
              <a:lnSpc>
                <a:spcPct val="150000"/>
              </a:lnSpc>
              <a:spcBef>
                <a:spcPts val="0"/>
              </a:spcBef>
              <a:spcAft>
                <a:spcPts val="0"/>
              </a:spcAft>
              <a:buNone/>
            </a:pPr>
            <a:endParaRPr sz="1100">
              <a:solidFill>
                <a:srgbClr val="FFFFFF"/>
              </a:solidFill>
              <a:latin typeface="Open Sans"/>
              <a:ea typeface="Open Sans"/>
              <a:cs typeface="Open Sans"/>
              <a:sym typeface="Open Sans"/>
            </a:endParaRPr>
          </a:p>
          <a:p>
            <a:pPr marL="457200" lvl="0" indent="0" algn="just" rtl="0">
              <a:lnSpc>
                <a:spcPct val="150000"/>
              </a:lnSpc>
              <a:spcBef>
                <a:spcPts val="0"/>
              </a:spcBef>
              <a:spcAft>
                <a:spcPts val="0"/>
              </a:spcAft>
              <a:buNone/>
            </a:pPr>
            <a:endParaRPr sz="1100">
              <a:solidFill>
                <a:srgbClr val="FFFFFF"/>
              </a:solidFill>
              <a:latin typeface="Open Sans"/>
              <a:ea typeface="Open Sans"/>
              <a:cs typeface="Open Sans"/>
              <a:sym typeface="Open Sans"/>
            </a:endParaRPr>
          </a:p>
          <a:p>
            <a:pPr marL="0" lvl="0" indent="0" algn="just" rtl="0">
              <a:lnSpc>
                <a:spcPct val="150000"/>
              </a:lnSpc>
              <a:spcBef>
                <a:spcPts val="0"/>
              </a:spcBef>
              <a:spcAft>
                <a:spcPts val="0"/>
              </a:spcAft>
              <a:buNone/>
            </a:pPr>
            <a:r>
              <a:rPr lang="es" sz="1200">
                <a:solidFill>
                  <a:schemeClr val="lt1"/>
                </a:solidFill>
                <a:latin typeface="Open Sans"/>
                <a:ea typeface="Open Sans"/>
                <a:cs typeface="Open Sans"/>
                <a:sym typeface="Open Sans"/>
              </a:rPr>
              <a:t>Establecimiento de servicios comunitarios flexibles, confiables y de calidad.</a:t>
            </a:r>
            <a:endParaRPr sz="1200">
              <a:solidFill>
                <a:schemeClr val="lt1"/>
              </a:solidFill>
              <a:latin typeface="Open Sans"/>
              <a:ea typeface="Open Sans"/>
              <a:cs typeface="Open Sans"/>
              <a:sym typeface="Open Sans"/>
            </a:endParaRPr>
          </a:p>
          <a:p>
            <a:pPr marL="457200" lvl="0" indent="0" algn="just" rtl="0">
              <a:lnSpc>
                <a:spcPct val="150000"/>
              </a:lnSpc>
              <a:spcBef>
                <a:spcPts val="0"/>
              </a:spcBef>
              <a:spcAft>
                <a:spcPts val="0"/>
              </a:spcAft>
              <a:buNone/>
            </a:pPr>
            <a:endParaRPr sz="1200">
              <a:solidFill>
                <a:schemeClr val="lt1"/>
              </a:solidFill>
              <a:latin typeface="Open Sans"/>
              <a:ea typeface="Open Sans"/>
              <a:cs typeface="Open Sans"/>
              <a:sym typeface="Open Sans"/>
            </a:endParaRPr>
          </a:p>
          <a:p>
            <a:pPr marL="0" lvl="0" indent="0" algn="just" rtl="0">
              <a:lnSpc>
                <a:spcPct val="150000"/>
              </a:lnSpc>
              <a:spcBef>
                <a:spcPts val="0"/>
              </a:spcBef>
              <a:spcAft>
                <a:spcPts val="0"/>
              </a:spcAft>
              <a:buNone/>
            </a:pPr>
            <a:r>
              <a:rPr lang="es" sz="1200">
                <a:solidFill>
                  <a:schemeClr val="lt1"/>
                </a:solidFill>
                <a:latin typeface="Open Sans"/>
                <a:ea typeface="Open Sans"/>
                <a:cs typeface="Open Sans"/>
                <a:sym typeface="Open Sans"/>
              </a:rPr>
              <a:t>Sensibilización y capacitación en materia de corresponsabilidad para distintos públicos.</a:t>
            </a:r>
            <a:endParaRPr sz="1200">
              <a:solidFill>
                <a:schemeClr val="lt1"/>
              </a:solidFill>
              <a:latin typeface="Open Sans"/>
              <a:ea typeface="Open Sans"/>
              <a:cs typeface="Open Sans"/>
              <a:sym typeface="Open Sans"/>
            </a:endParaRPr>
          </a:p>
          <a:p>
            <a:pPr marL="457200" lvl="0" indent="0" algn="just" rtl="0">
              <a:lnSpc>
                <a:spcPct val="150000"/>
              </a:lnSpc>
              <a:spcBef>
                <a:spcPts val="0"/>
              </a:spcBef>
              <a:spcAft>
                <a:spcPts val="0"/>
              </a:spcAft>
              <a:buNone/>
            </a:pPr>
            <a:endParaRPr sz="1200">
              <a:solidFill>
                <a:schemeClr val="lt1"/>
              </a:solidFill>
              <a:latin typeface="Open Sans"/>
              <a:ea typeface="Open Sans"/>
              <a:cs typeface="Open Sans"/>
              <a:sym typeface="Open Sans"/>
            </a:endParaRPr>
          </a:p>
          <a:p>
            <a:pPr marL="0" lvl="0" indent="0" algn="just" rtl="0">
              <a:lnSpc>
                <a:spcPct val="150000"/>
              </a:lnSpc>
              <a:spcBef>
                <a:spcPts val="0"/>
              </a:spcBef>
              <a:spcAft>
                <a:spcPts val="0"/>
              </a:spcAft>
              <a:buNone/>
            </a:pPr>
            <a:r>
              <a:rPr lang="es" sz="1200">
                <a:solidFill>
                  <a:schemeClr val="lt1"/>
                </a:solidFill>
                <a:latin typeface="Open Sans"/>
                <a:ea typeface="Open Sans"/>
                <a:cs typeface="Open Sans"/>
                <a:sym typeface="Open Sans"/>
              </a:rPr>
              <a:t>Capacidad de adaptación:</a:t>
            </a:r>
            <a:endParaRPr sz="1200">
              <a:solidFill>
                <a:schemeClr val="lt1"/>
              </a:solidFill>
              <a:latin typeface="Open Sans"/>
              <a:ea typeface="Open Sans"/>
              <a:cs typeface="Open Sans"/>
              <a:sym typeface="Open Sans"/>
            </a:endParaRPr>
          </a:p>
          <a:p>
            <a:pPr marL="457200" lvl="0" indent="0" algn="just" rtl="0">
              <a:lnSpc>
                <a:spcPct val="150000"/>
              </a:lnSpc>
              <a:spcBef>
                <a:spcPts val="0"/>
              </a:spcBef>
              <a:spcAft>
                <a:spcPts val="0"/>
              </a:spcAft>
              <a:buNone/>
            </a:pPr>
            <a:r>
              <a:rPr lang="es" sz="1200">
                <a:solidFill>
                  <a:schemeClr val="lt1"/>
                </a:solidFill>
                <a:latin typeface="Open Sans"/>
                <a:ea typeface="Open Sans"/>
                <a:cs typeface="Open Sans"/>
                <a:sym typeface="Open Sans"/>
              </a:rPr>
              <a:t>Realidades urbanas / rurales</a:t>
            </a:r>
            <a:endParaRPr sz="1200">
              <a:solidFill>
                <a:schemeClr val="lt1"/>
              </a:solidFill>
              <a:latin typeface="Open Sans"/>
              <a:ea typeface="Open Sans"/>
              <a:cs typeface="Open Sans"/>
              <a:sym typeface="Open Sans"/>
            </a:endParaRPr>
          </a:p>
          <a:p>
            <a:pPr marL="457200" lvl="0" indent="0" algn="just" rtl="0">
              <a:lnSpc>
                <a:spcPct val="150000"/>
              </a:lnSpc>
              <a:spcBef>
                <a:spcPts val="0"/>
              </a:spcBef>
              <a:spcAft>
                <a:spcPts val="0"/>
              </a:spcAft>
              <a:buNone/>
            </a:pPr>
            <a:r>
              <a:rPr lang="es" sz="1200">
                <a:solidFill>
                  <a:schemeClr val="lt1"/>
                </a:solidFill>
                <a:latin typeface="Open Sans"/>
                <a:ea typeface="Open Sans"/>
                <a:cs typeface="Open Sans"/>
                <a:sym typeface="Open Sans"/>
              </a:rPr>
              <a:t>Actividades presenciales / virtuales. </a:t>
            </a:r>
            <a:endParaRPr sz="1100">
              <a:solidFill>
                <a:schemeClr val="lt1"/>
              </a:solidFill>
              <a:latin typeface="Open Sans"/>
              <a:ea typeface="Open Sans"/>
              <a:cs typeface="Open Sans"/>
              <a:sym typeface="Open Sans"/>
            </a:endParaRPr>
          </a:p>
        </p:txBody>
      </p:sp>
      <p:cxnSp>
        <p:nvCxnSpPr>
          <p:cNvPr id="569" name="Google Shape;569;p58"/>
          <p:cNvCxnSpPr/>
          <p:nvPr/>
        </p:nvCxnSpPr>
        <p:spPr>
          <a:xfrm>
            <a:off x="680825" y="1154675"/>
            <a:ext cx="8082600" cy="0"/>
          </a:xfrm>
          <a:prstGeom prst="straightConnector1">
            <a:avLst/>
          </a:prstGeom>
          <a:noFill/>
          <a:ln w="28575" cap="flat" cmpd="sng">
            <a:solidFill>
              <a:schemeClr val="lt1"/>
            </a:solidFill>
            <a:prstDash val="solid"/>
            <a:round/>
            <a:headEnd type="none" w="med" len="med"/>
            <a:tailEnd type="none" w="med" len="med"/>
          </a:ln>
        </p:spPr>
      </p:cxnSp>
      <p:pic>
        <p:nvPicPr>
          <p:cNvPr id="570" name="Google Shape;570;p58"/>
          <p:cNvPicPr preferRelativeResize="0"/>
          <p:nvPr/>
        </p:nvPicPr>
        <p:blipFill>
          <a:blip r:embed="rId4">
            <a:alphaModFix/>
          </a:blip>
          <a:stretch>
            <a:fillRect/>
          </a:stretch>
        </p:blipFill>
        <p:spPr>
          <a:xfrm>
            <a:off x="354975" y="4140300"/>
            <a:ext cx="368925" cy="368925"/>
          </a:xfrm>
          <a:prstGeom prst="rect">
            <a:avLst/>
          </a:prstGeom>
          <a:noFill/>
          <a:ln>
            <a:noFill/>
          </a:ln>
        </p:spPr>
      </p:pic>
      <p:pic>
        <p:nvPicPr>
          <p:cNvPr id="571" name="Google Shape;571;p58"/>
          <p:cNvPicPr preferRelativeResize="0"/>
          <p:nvPr/>
        </p:nvPicPr>
        <p:blipFill>
          <a:blip r:embed="rId5">
            <a:alphaModFix/>
          </a:blip>
          <a:stretch>
            <a:fillRect/>
          </a:stretch>
        </p:blipFill>
        <p:spPr>
          <a:xfrm>
            <a:off x="4919450" y="2489225"/>
            <a:ext cx="368925" cy="368925"/>
          </a:xfrm>
          <a:prstGeom prst="rect">
            <a:avLst/>
          </a:prstGeom>
          <a:noFill/>
          <a:ln>
            <a:noFill/>
          </a:ln>
        </p:spPr>
      </p:pic>
      <p:pic>
        <p:nvPicPr>
          <p:cNvPr id="572" name="Google Shape;572;p58"/>
          <p:cNvPicPr preferRelativeResize="0"/>
          <p:nvPr/>
        </p:nvPicPr>
        <p:blipFill>
          <a:blip r:embed="rId6">
            <a:alphaModFix/>
          </a:blip>
          <a:stretch>
            <a:fillRect/>
          </a:stretch>
        </p:blipFill>
        <p:spPr>
          <a:xfrm>
            <a:off x="303750" y="1573775"/>
            <a:ext cx="368925" cy="368925"/>
          </a:xfrm>
          <a:prstGeom prst="rect">
            <a:avLst/>
          </a:prstGeom>
          <a:noFill/>
          <a:ln>
            <a:noFill/>
          </a:ln>
        </p:spPr>
      </p:pic>
      <p:pic>
        <p:nvPicPr>
          <p:cNvPr id="573" name="Google Shape;573;p58"/>
          <p:cNvPicPr preferRelativeResize="0"/>
          <p:nvPr/>
        </p:nvPicPr>
        <p:blipFill>
          <a:blip r:embed="rId7">
            <a:alphaModFix/>
          </a:blip>
          <a:stretch>
            <a:fillRect/>
          </a:stretch>
        </p:blipFill>
        <p:spPr>
          <a:xfrm>
            <a:off x="4841975" y="1573775"/>
            <a:ext cx="446400" cy="446400"/>
          </a:xfrm>
          <a:prstGeom prst="rect">
            <a:avLst/>
          </a:prstGeom>
          <a:noFill/>
          <a:ln>
            <a:noFill/>
          </a:ln>
        </p:spPr>
      </p:pic>
      <p:pic>
        <p:nvPicPr>
          <p:cNvPr id="574" name="Google Shape;574;p58"/>
          <p:cNvPicPr preferRelativeResize="0"/>
          <p:nvPr/>
        </p:nvPicPr>
        <p:blipFill>
          <a:blip r:embed="rId8">
            <a:alphaModFix/>
          </a:blip>
          <a:stretch>
            <a:fillRect/>
          </a:stretch>
        </p:blipFill>
        <p:spPr>
          <a:xfrm>
            <a:off x="147187" y="3258225"/>
            <a:ext cx="682050" cy="682050"/>
          </a:xfrm>
          <a:prstGeom prst="rect">
            <a:avLst/>
          </a:prstGeom>
          <a:noFill/>
          <a:ln>
            <a:noFill/>
          </a:ln>
        </p:spPr>
      </p:pic>
      <p:pic>
        <p:nvPicPr>
          <p:cNvPr id="575" name="Google Shape;575;p58"/>
          <p:cNvPicPr preferRelativeResize="0"/>
          <p:nvPr/>
        </p:nvPicPr>
        <p:blipFill>
          <a:blip r:embed="rId9">
            <a:alphaModFix/>
          </a:blip>
          <a:stretch>
            <a:fillRect/>
          </a:stretch>
        </p:blipFill>
        <p:spPr>
          <a:xfrm>
            <a:off x="216850" y="2821025"/>
            <a:ext cx="546300" cy="546300"/>
          </a:xfrm>
          <a:prstGeom prst="rect">
            <a:avLst/>
          </a:prstGeom>
          <a:noFill/>
          <a:ln>
            <a:noFill/>
          </a:ln>
        </p:spPr>
      </p:pic>
      <p:pic>
        <p:nvPicPr>
          <p:cNvPr id="576" name="Google Shape;576;p58"/>
          <p:cNvPicPr preferRelativeResize="0"/>
          <p:nvPr/>
        </p:nvPicPr>
        <p:blipFill>
          <a:blip r:embed="rId10">
            <a:alphaModFix/>
          </a:blip>
          <a:stretch>
            <a:fillRect/>
          </a:stretch>
        </p:blipFill>
        <p:spPr>
          <a:xfrm>
            <a:off x="4715400" y="3529250"/>
            <a:ext cx="777050" cy="7770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6D25"/>
        </a:solidFill>
        <a:effectLst/>
      </p:bgPr>
    </p:bg>
    <p:spTree>
      <p:nvGrpSpPr>
        <p:cNvPr id="1" name="Shape 580"/>
        <p:cNvGrpSpPr/>
        <p:nvPr/>
      </p:nvGrpSpPr>
      <p:grpSpPr>
        <a:xfrm>
          <a:off x="0" y="0"/>
          <a:ext cx="0" cy="0"/>
          <a:chOff x="0" y="0"/>
          <a:chExt cx="0" cy="0"/>
        </a:xfrm>
      </p:grpSpPr>
      <p:sp>
        <p:nvSpPr>
          <p:cNvPr id="581" name="Google Shape;581;p59"/>
          <p:cNvSpPr txBox="1"/>
          <p:nvPr/>
        </p:nvSpPr>
        <p:spPr>
          <a:xfrm>
            <a:off x="384675" y="1299875"/>
            <a:ext cx="7330500" cy="3200700"/>
          </a:xfrm>
          <a:prstGeom prst="rect">
            <a:avLst/>
          </a:prstGeom>
          <a:noFill/>
          <a:ln>
            <a:noFill/>
          </a:ln>
        </p:spPr>
        <p:txBody>
          <a:bodyPr spcFirstLastPara="1" wrap="square" lIns="68575" tIns="34275" rIns="68575" bIns="34275" anchor="t" anchorCtr="0">
            <a:spAutoFit/>
          </a:bodyPr>
          <a:lstStyle/>
          <a:p>
            <a:pPr marL="457200" lvl="0" indent="-311150" algn="l" rtl="0">
              <a:lnSpc>
                <a:spcPct val="150000"/>
              </a:lnSpc>
              <a:spcBef>
                <a:spcPts val="0"/>
              </a:spcBef>
              <a:spcAft>
                <a:spcPts val="0"/>
              </a:spcAft>
              <a:buClr>
                <a:schemeClr val="lt1"/>
              </a:buClr>
              <a:buSzPts val="1300"/>
              <a:buFont typeface="Calibri"/>
              <a:buChar char="●"/>
            </a:pPr>
            <a:r>
              <a:rPr lang="es" sz="1300">
                <a:solidFill>
                  <a:schemeClr val="lt1"/>
                </a:solidFill>
                <a:latin typeface="Calibri"/>
                <a:ea typeface="Calibri"/>
                <a:cs typeface="Calibri"/>
                <a:sym typeface="Calibri"/>
              </a:rPr>
              <a:t>Creación de un </a:t>
            </a:r>
            <a:r>
              <a:rPr lang="es" sz="1300" b="1">
                <a:solidFill>
                  <a:schemeClr val="lt1"/>
                </a:solidFill>
                <a:latin typeface="Calibri"/>
                <a:ea typeface="Calibri"/>
                <a:cs typeface="Calibri"/>
                <a:sym typeface="Calibri"/>
              </a:rPr>
              <a:t>sistemas integral de cuidados a nivel central y territorial </a:t>
            </a:r>
            <a:r>
              <a:rPr lang="es" sz="1300">
                <a:solidFill>
                  <a:schemeClr val="lt1"/>
                </a:solidFill>
                <a:latin typeface="Calibri"/>
                <a:ea typeface="Calibri"/>
                <a:cs typeface="Calibri"/>
                <a:sym typeface="Calibri"/>
              </a:rPr>
              <a:t>como un bien público y pilar fundamental de la protección social</a:t>
            </a:r>
            <a:endParaRPr sz="1300">
              <a:solidFill>
                <a:schemeClr val="lt1"/>
              </a:solidFill>
              <a:latin typeface="Calibri"/>
              <a:ea typeface="Calibri"/>
              <a:cs typeface="Calibri"/>
              <a:sym typeface="Calibri"/>
            </a:endParaRPr>
          </a:p>
          <a:p>
            <a:pPr marL="457200" lvl="0" indent="-311150" algn="l" rtl="0">
              <a:lnSpc>
                <a:spcPct val="150000"/>
              </a:lnSpc>
              <a:spcBef>
                <a:spcPts val="0"/>
              </a:spcBef>
              <a:spcAft>
                <a:spcPts val="0"/>
              </a:spcAft>
              <a:buClr>
                <a:schemeClr val="lt1"/>
              </a:buClr>
              <a:buSzPts val="1300"/>
              <a:buFont typeface="Calibri"/>
              <a:buChar char="●"/>
            </a:pPr>
            <a:r>
              <a:rPr lang="es" sz="1300">
                <a:solidFill>
                  <a:schemeClr val="lt1"/>
                </a:solidFill>
                <a:latin typeface="Calibri"/>
                <a:ea typeface="Calibri"/>
                <a:cs typeface="Calibri"/>
                <a:sym typeface="Calibri"/>
              </a:rPr>
              <a:t>Trabajar en una recuperación transformadora con igualdad de género y sostenibilidad desde una </a:t>
            </a:r>
            <a:r>
              <a:rPr lang="es" sz="1300" b="1">
                <a:solidFill>
                  <a:schemeClr val="lt1"/>
                </a:solidFill>
                <a:latin typeface="Calibri"/>
                <a:ea typeface="Calibri"/>
                <a:cs typeface="Calibri"/>
                <a:sym typeface="Calibri"/>
              </a:rPr>
              <a:t>perspectiva interseccional</a:t>
            </a:r>
            <a:r>
              <a:rPr lang="es" sz="1300">
                <a:solidFill>
                  <a:schemeClr val="lt1"/>
                </a:solidFill>
                <a:latin typeface="Calibri"/>
                <a:ea typeface="Calibri"/>
                <a:cs typeface="Calibri"/>
                <a:sym typeface="Calibri"/>
              </a:rPr>
              <a:t>.</a:t>
            </a:r>
            <a:endParaRPr sz="1300">
              <a:solidFill>
                <a:schemeClr val="lt1"/>
              </a:solidFill>
              <a:latin typeface="Calibri"/>
              <a:ea typeface="Calibri"/>
              <a:cs typeface="Calibri"/>
              <a:sym typeface="Calibri"/>
            </a:endParaRPr>
          </a:p>
          <a:p>
            <a:pPr marL="457200" lvl="0" indent="-311150" algn="l" rtl="0">
              <a:lnSpc>
                <a:spcPct val="150000"/>
              </a:lnSpc>
              <a:spcBef>
                <a:spcPts val="0"/>
              </a:spcBef>
              <a:spcAft>
                <a:spcPts val="0"/>
              </a:spcAft>
              <a:buClr>
                <a:schemeClr val="lt1"/>
              </a:buClr>
              <a:buSzPts val="1300"/>
              <a:buFont typeface="Calibri"/>
              <a:buChar char="●"/>
            </a:pPr>
            <a:r>
              <a:rPr lang="es" sz="1300" b="1">
                <a:solidFill>
                  <a:schemeClr val="lt1"/>
                </a:solidFill>
                <a:latin typeface="Calibri"/>
                <a:ea typeface="Calibri"/>
                <a:cs typeface="Calibri"/>
                <a:sym typeface="Calibri"/>
              </a:rPr>
              <a:t>Repensar el modelo de desarrollo</a:t>
            </a:r>
            <a:r>
              <a:rPr lang="es" sz="1300">
                <a:solidFill>
                  <a:schemeClr val="lt1"/>
                </a:solidFill>
                <a:latin typeface="Calibri"/>
                <a:ea typeface="Calibri"/>
                <a:cs typeface="Calibri"/>
                <a:sym typeface="Calibri"/>
              </a:rPr>
              <a:t> basado en desigualdad social entre géneros y en la organización actual de las tareas de cuidado.</a:t>
            </a:r>
            <a:endParaRPr sz="1300">
              <a:solidFill>
                <a:schemeClr val="lt1"/>
              </a:solidFill>
              <a:latin typeface="Calibri"/>
              <a:ea typeface="Calibri"/>
              <a:cs typeface="Calibri"/>
              <a:sym typeface="Calibri"/>
            </a:endParaRPr>
          </a:p>
          <a:p>
            <a:pPr marL="457200" lvl="0" indent="-311150" algn="l" rtl="0">
              <a:lnSpc>
                <a:spcPct val="150000"/>
              </a:lnSpc>
              <a:spcBef>
                <a:spcPts val="0"/>
              </a:spcBef>
              <a:spcAft>
                <a:spcPts val="0"/>
              </a:spcAft>
              <a:buClr>
                <a:schemeClr val="lt1"/>
              </a:buClr>
              <a:buSzPts val="1300"/>
              <a:buFont typeface="Calibri"/>
              <a:buChar char="●"/>
            </a:pPr>
            <a:r>
              <a:rPr lang="es" sz="1300">
                <a:solidFill>
                  <a:schemeClr val="lt1"/>
                </a:solidFill>
                <a:latin typeface="Calibri"/>
                <a:ea typeface="Calibri"/>
                <a:cs typeface="Calibri"/>
                <a:sym typeface="Calibri"/>
              </a:rPr>
              <a:t>Avanzar en el </a:t>
            </a:r>
            <a:r>
              <a:rPr lang="es" sz="1300" b="1">
                <a:solidFill>
                  <a:schemeClr val="lt1"/>
                </a:solidFill>
                <a:latin typeface="Calibri"/>
                <a:ea typeface="Calibri"/>
                <a:cs typeface="Calibri"/>
                <a:sym typeface="Calibri"/>
              </a:rPr>
              <a:t>reconocimiento progresivo de los cuidados</a:t>
            </a:r>
            <a:endParaRPr sz="1300" b="1">
              <a:solidFill>
                <a:schemeClr val="lt1"/>
              </a:solidFill>
              <a:latin typeface="Calibri"/>
              <a:ea typeface="Calibri"/>
              <a:cs typeface="Calibri"/>
              <a:sym typeface="Calibri"/>
            </a:endParaRPr>
          </a:p>
          <a:p>
            <a:pPr marL="457200" lvl="0" indent="-311150" algn="l" rtl="0">
              <a:lnSpc>
                <a:spcPct val="150000"/>
              </a:lnSpc>
              <a:spcBef>
                <a:spcPts val="0"/>
              </a:spcBef>
              <a:spcAft>
                <a:spcPts val="0"/>
              </a:spcAft>
              <a:buClr>
                <a:schemeClr val="lt1"/>
              </a:buClr>
              <a:buSzPts val="1300"/>
              <a:buFont typeface="Calibri"/>
              <a:buChar char="●"/>
            </a:pPr>
            <a:r>
              <a:rPr lang="es" sz="1300">
                <a:solidFill>
                  <a:schemeClr val="lt1"/>
                </a:solidFill>
                <a:latin typeface="Calibri"/>
                <a:ea typeface="Calibri"/>
                <a:cs typeface="Calibri"/>
                <a:sym typeface="Calibri"/>
              </a:rPr>
              <a:t>Generar políticas de cuidado que apunten a una </a:t>
            </a:r>
            <a:r>
              <a:rPr lang="es" sz="1300" b="1">
                <a:solidFill>
                  <a:schemeClr val="lt1"/>
                </a:solidFill>
                <a:latin typeface="Calibri"/>
                <a:ea typeface="Calibri"/>
                <a:cs typeface="Calibri"/>
                <a:sym typeface="Calibri"/>
              </a:rPr>
              <a:t>mayor corresponsabilidad entre el Estado, sector privado, la sociedad civil y las comunidades, y entre hombres y mujeres</a:t>
            </a:r>
            <a:r>
              <a:rPr lang="es" sz="1300">
                <a:solidFill>
                  <a:schemeClr val="lt1"/>
                </a:solidFill>
                <a:latin typeface="Calibri"/>
                <a:ea typeface="Calibri"/>
                <a:cs typeface="Calibri"/>
                <a:sym typeface="Calibri"/>
              </a:rPr>
              <a:t>. </a:t>
            </a:r>
            <a:endParaRPr sz="1300">
              <a:solidFill>
                <a:schemeClr val="lt1"/>
              </a:solidFill>
              <a:latin typeface="Calibri"/>
              <a:ea typeface="Calibri"/>
              <a:cs typeface="Calibri"/>
              <a:sym typeface="Calibri"/>
            </a:endParaRPr>
          </a:p>
          <a:p>
            <a:pPr marL="457200" lvl="0" indent="-311150" algn="just" rtl="0">
              <a:lnSpc>
                <a:spcPct val="115000"/>
              </a:lnSpc>
              <a:spcBef>
                <a:spcPts val="0"/>
              </a:spcBef>
              <a:spcAft>
                <a:spcPts val="0"/>
              </a:spcAft>
              <a:buClr>
                <a:schemeClr val="lt1"/>
              </a:buClr>
              <a:buSzPts val="1300"/>
              <a:buFont typeface="Calibri"/>
              <a:buChar char="●"/>
            </a:pPr>
            <a:r>
              <a:rPr lang="es" sz="1300">
                <a:solidFill>
                  <a:schemeClr val="lt1"/>
                </a:solidFill>
                <a:latin typeface="Calibri"/>
                <a:ea typeface="Calibri"/>
                <a:cs typeface="Calibri"/>
                <a:sym typeface="Calibri"/>
              </a:rPr>
              <a:t>Garantizar políticas que aseguren el</a:t>
            </a:r>
            <a:r>
              <a:rPr lang="es" sz="1300" b="1">
                <a:solidFill>
                  <a:schemeClr val="lt1"/>
                </a:solidFill>
                <a:latin typeface="Calibri"/>
                <a:ea typeface="Calibri"/>
                <a:cs typeface="Calibri"/>
                <a:sym typeface="Calibri"/>
              </a:rPr>
              <a:t> financiamiento de los servicios de cuidados</a:t>
            </a:r>
            <a:r>
              <a:rPr lang="es" sz="1300">
                <a:solidFill>
                  <a:schemeClr val="lt1"/>
                </a:solidFill>
                <a:latin typeface="Calibri"/>
                <a:ea typeface="Calibri"/>
                <a:cs typeface="Calibri"/>
                <a:sym typeface="Calibri"/>
              </a:rPr>
              <a:t> para todas las personas con necesidades de cuidado </a:t>
            </a:r>
            <a:endParaRPr sz="1300">
              <a:solidFill>
                <a:schemeClr val="lt1"/>
              </a:solidFill>
              <a:latin typeface="Calibri"/>
              <a:ea typeface="Calibri"/>
              <a:cs typeface="Calibri"/>
              <a:sym typeface="Calibri"/>
            </a:endParaRPr>
          </a:p>
        </p:txBody>
      </p:sp>
      <p:sp>
        <p:nvSpPr>
          <p:cNvPr id="582" name="Google Shape;582;p59"/>
          <p:cNvSpPr txBox="1"/>
          <p:nvPr/>
        </p:nvSpPr>
        <p:spPr>
          <a:xfrm>
            <a:off x="384675" y="281025"/>
            <a:ext cx="7330500" cy="5079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s" sz="2100" b="1">
                <a:solidFill>
                  <a:schemeClr val="lt1"/>
                </a:solidFill>
                <a:latin typeface="Open Sans"/>
                <a:ea typeface="Open Sans"/>
                <a:cs typeface="Open Sans"/>
                <a:sym typeface="Open Sans"/>
              </a:rPr>
              <a:t>Avanzar hacia una sociedad de cuidados</a:t>
            </a:r>
            <a:endParaRPr sz="2100" b="1"/>
          </a:p>
        </p:txBody>
      </p:sp>
      <p:pic>
        <p:nvPicPr>
          <p:cNvPr id="583" name="Google Shape;583;p59"/>
          <p:cNvPicPr preferRelativeResize="0"/>
          <p:nvPr/>
        </p:nvPicPr>
        <p:blipFill>
          <a:blip r:embed="rId3">
            <a:alphaModFix amt="10000"/>
          </a:blip>
          <a:stretch>
            <a:fillRect/>
          </a:stretch>
        </p:blipFill>
        <p:spPr>
          <a:xfrm>
            <a:off x="6223600" y="2223100"/>
            <a:ext cx="2920401" cy="2920401"/>
          </a:xfrm>
          <a:prstGeom prst="rect">
            <a:avLst/>
          </a:prstGeom>
          <a:noFill/>
          <a:ln>
            <a:noFill/>
          </a:ln>
        </p:spPr>
      </p:pic>
      <p:cxnSp>
        <p:nvCxnSpPr>
          <p:cNvPr id="584" name="Google Shape;584;p59"/>
          <p:cNvCxnSpPr/>
          <p:nvPr/>
        </p:nvCxnSpPr>
        <p:spPr>
          <a:xfrm>
            <a:off x="384675" y="788925"/>
            <a:ext cx="8082600" cy="0"/>
          </a:xfrm>
          <a:prstGeom prst="straightConnector1">
            <a:avLst/>
          </a:prstGeom>
          <a:noFill/>
          <a:ln w="28575" cap="flat" cmpd="sng">
            <a:solidFill>
              <a:schemeClr val="lt1"/>
            </a:solidFill>
            <a:prstDash val="solid"/>
            <a:round/>
            <a:headEnd type="none" w="med" len="med"/>
            <a:tailEnd type="non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pic>
        <p:nvPicPr>
          <p:cNvPr id="589" name="Google Shape;589;p60"/>
          <p:cNvPicPr preferRelativeResize="0"/>
          <p:nvPr/>
        </p:nvPicPr>
        <p:blipFill>
          <a:blip r:embed="rId3">
            <a:alphaModFix/>
          </a:blip>
          <a:stretch>
            <a:fillRect/>
          </a:stretch>
        </p:blipFill>
        <p:spPr>
          <a:xfrm>
            <a:off x="1898463" y="2110075"/>
            <a:ext cx="5347074" cy="670875"/>
          </a:xfrm>
          <a:prstGeom prst="rect">
            <a:avLst/>
          </a:prstGeom>
          <a:noFill/>
          <a:ln>
            <a:noFill/>
          </a:ln>
        </p:spPr>
      </p:pic>
      <p:pic>
        <p:nvPicPr>
          <p:cNvPr id="590" name="Google Shape;590;p60"/>
          <p:cNvPicPr preferRelativeResize="0"/>
          <p:nvPr/>
        </p:nvPicPr>
        <p:blipFill rotWithShape="1">
          <a:blip r:embed="rId4">
            <a:alphaModFix/>
          </a:blip>
          <a:srcRect l="6155" t="82033" r="75266"/>
          <a:stretch/>
        </p:blipFill>
        <p:spPr>
          <a:xfrm>
            <a:off x="181924" y="4205475"/>
            <a:ext cx="1716549" cy="941300"/>
          </a:xfrm>
          <a:prstGeom prst="rect">
            <a:avLst/>
          </a:prstGeom>
          <a:noFill/>
          <a:ln>
            <a:noFill/>
          </a:ln>
        </p:spPr>
      </p:pic>
      <p:pic>
        <p:nvPicPr>
          <p:cNvPr id="591" name="Google Shape;591;p60"/>
          <p:cNvPicPr preferRelativeResize="0"/>
          <p:nvPr/>
        </p:nvPicPr>
        <p:blipFill rotWithShape="1">
          <a:blip r:embed="rId4">
            <a:alphaModFix/>
          </a:blip>
          <a:srcRect l="6155" t="82033" r="75266"/>
          <a:stretch/>
        </p:blipFill>
        <p:spPr>
          <a:xfrm rot="10800000">
            <a:off x="7289324" y="0"/>
            <a:ext cx="1716549" cy="941300"/>
          </a:xfrm>
          <a:prstGeom prst="rect">
            <a:avLst/>
          </a:prstGeom>
          <a:noFill/>
          <a:ln>
            <a:noFill/>
          </a:ln>
        </p:spPr>
      </p:pic>
    </p:spTree>
  </p:cSld>
  <p:clrMapOvr>
    <a:masterClrMapping/>
  </p:clrMapOvr>
</p:sld>
</file>

<file path=ppt/theme/theme1.xml><?xml version="1.0" encoding="utf-8"?>
<a:theme xmlns:a="http://schemas.openxmlformats.org/drawingml/2006/main" name="6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3505</Words>
  <Application>Microsoft Office PowerPoint</Application>
  <PresentationFormat>On-screen Show (16:9)</PresentationFormat>
  <Paragraphs>456</Paragraphs>
  <Slides>26</Slides>
  <Notes>26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Open Sans SemiBold</vt:lpstr>
      <vt:lpstr>Open Sans Medium</vt:lpstr>
      <vt:lpstr>Work Sans SemiBold</vt:lpstr>
      <vt:lpstr>Open Sans</vt:lpstr>
      <vt:lpstr>Calibri</vt:lpstr>
      <vt:lpstr>Lato</vt:lpstr>
      <vt:lpstr>Open Sans Light</vt:lpstr>
      <vt:lpstr>Raleway</vt:lpstr>
      <vt:lpstr>Arial</vt:lpstr>
      <vt:lpstr>Montserrat</vt:lpstr>
      <vt:lpstr>Open Sans ExtraBold</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Xime</dc:creator>
  <cp:lastModifiedBy>Xime</cp:lastModifiedBy>
  <cp:revision>1</cp:revision>
  <dcterms:modified xsi:type="dcterms:W3CDTF">2022-07-04T19:21:09Z</dcterms:modified>
</cp:coreProperties>
</file>