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embeddedFontLst>
    <p:embeddedFont>
      <p:font typeface="Roboto Black"/>
      <p:bold r:id="rId11"/>
      <p:boldItalic r:id="rId12"/>
    </p:embeddedFont>
    <p:embeddedFont>
      <p:font typeface="Raleway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Black-bold.fntdata"/><Relationship Id="rId10" Type="http://schemas.openxmlformats.org/officeDocument/2006/relationships/slide" Target="slides/slide5.xml"/><Relationship Id="rId13" Type="http://schemas.openxmlformats.org/officeDocument/2006/relationships/font" Target="fonts/RalewayLight-regular.fntdata"/><Relationship Id="rId12" Type="http://schemas.openxmlformats.org/officeDocument/2006/relationships/font" Target="fonts/RobotoBlack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RalewayLight-italic.fntdata"/><Relationship Id="rId14" Type="http://schemas.openxmlformats.org/officeDocument/2006/relationships/font" Target="fonts/RalewayLight-bold.fntdata"/><Relationship Id="rId16" Type="http://schemas.openxmlformats.org/officeDocument/2006/relationships/font" Target="fonts/Raleway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457200" y="1203480"/>
            <a:ext cx="822924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" type="body"/>
          </p:nvPr>
        </p:nvSpPr>
        <p:spPr>
          <a:xfrm>
            <a:off x="457200" y="1203480"/>
            <a:ext cx="822924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45720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2" type="body"/>
          </p:nvPr>
        </p:nvSpPr>
        <p:spPr>
          <a:xfrm>
            <a:off x="467424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idx="1" type="subTitle"/>
          </p:nvPr>
        </p:nvSpPr>
        <p:spPr>
          <a:xfrm>
            <a:off x="311760" y="744480"/>
            <a:ext cx="8520120" cy="95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2" type="body"/>
          </p:nvPr>
        </p:nvSpPr>
        <p:spPr>
          <a:xfrm>
            <a:off x="467424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45720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3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3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2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4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3"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4"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5"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6"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" type="subTitle"/>
          </p:nvPr>
        </p:nvSpPr>
        <p:spPr>
          <a:xfrm>
            <a:off x="457200" y="1203480"/>
            <a:ext cx="822924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457200" y="1203480"/>
            <a:ext cx="822924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>
            <a:off x="45720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2" type="body"/>
          </p:nvPr>
        </p:nvSpPr>
        <p:spPr>
          <a:xfrm>
            <a:off x="467424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/>
          <p:nvPr>
            <p:ph idx="1" type="subTitle"/>
          </p:nvPr>
        </p:nvSpPr>
        <p:spPr>
          <a:xfrm>
            <a:off x="311760" y="744480"/>
            <a:ext cx="8520120" cy="95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2" type="body"/>
          </p:nvPr>
        </p:nvSpPr>
        <p:spPr>
          <a:xfrm>
            <a:off x="467424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2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" type="body"/>
          </p:nvPr>
        </p:nvSpPr>
        <p:spPr>
          <a:xfrm>
            <a:off x="457200" y="1203480"/>
            <a:ext cx="401580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3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3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4"/>
          <p:cNvSpPr txBox="1"/>
          <p:nvPr>
            <p:ph idx="1"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4"/>
          <p:cNvSpPr txBox="1"/>
          <p:nvPr>
            <p:ph idx="2"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5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5"/>
          <p:cNvSpPr txBox="1"/>
          <p:nvPr>
            <p:ph idx="1"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5"/>
          <p:cNvSpPr txBox="1"/>
          <p:nvPr>
            <p:ph idx="2"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5"/>
          <p:cNvSpPr txBox="1"/>
          <p:nvPr>
            <p:ph idx="3"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5"/>
          <p:cNvSpPr txBox="1"/>
          <p:nvPr>
            <p:ph idx="4"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6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6"/>
          <p:cNvSpPr txBox="1"/>
          <p:nvPr>
            <p:ph idx="1"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2"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6"/>
          <p:cNvSpPr txBox="1"/>
          <p:nvPr>
            <p:ph idx="3"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6"/>
          <p:cNvSpPr txBox="1"/>
          <p:nvPr>
            <p:ph idx="4"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6"/>
          <p:cNvSpPr txBox="1"/>
          <p:nvPr>
            <p:ph idx="5"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6"/>
          <p:cNvSpPr txBox="1"/>
          <p:nvPr>
            <p:ph idx="6"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60" y="744480"/>
            <a:ext cx="8520120" cy="205236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57200" y="1203480"/>
            <a:ext cx="8229240" cy="2983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916560" y="4764960"/>
            <a:ext cx="1742760" cy="19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00" lIns="68400" spcFirstLastPara="1" rIns="68400" wrap="square" tIns="34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9" name="Google Shape;59;p14"/>
          <p:cNvSpPr/>
          <p:nvPr/>
        </p:nvSpPr>
        <p:spPr>
          <a:xfrm>
            <a:off x="5507280" y="0"/>
            <a:ext cx="3636720" cy="5143320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4407120" y="1248120"/>
            <a:ext cx="4070520" cy="297972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4"/>
          <p:cNvSpPr txBox="1"/>
          <p:nvPr>
            <p:ph type="title"/>
          </p:nvPr>
        </p:nvSpPr>
        <p:spPr>
          <a:xfrm>
            <a:off x="513360" y="1006200"/>
            <a:ext cx="3124080" cy="1083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00" lIns="68400" spcFirstLastPara="1" rIns="68400" wrap="square" tIns="342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457200" y="1203480"/>
            <a:ext cx="8229240" cy="339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17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youtu.be/7LW6rTZmNDk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5.png"/><Relationship Id="rId6" Type="http://schemas.openxmlformats.org/officeDocument/2006/relationships/image" Target="../media/image2.jp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youtu.be/_5Zq6miQIdo" TargetMode="External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image" Target="../media/image18.jpg"/><Relationship Id="rId5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20680" y="3645360"/>
            <a:ext cx="1796040" cy="49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880" y="3521880"/>
            <a:ext cx="1539360" cy="74016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7"/>
          <p:cNvSpPr/>
          <p:nvPr/>
        </p:nvSpPr>
        <p:spPr>
          <a:xfrm>
            <a:off x="0" y="4489200"/>
            <a:ext cx="9143640" cy="287280"/>
          </a:xfrm>
          <a:prstGeom prst="rect">
            <a:avLst/>
          </a:prstGeom>
          <a:solidFill>
            <a:srgbClr val="325C7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96480" y="3575880"/>
            <a:ext cx="2100240" cy="56268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7"/>
          <p:cNvSpPr/>
          <p:nvPr/>
        </p:nvSpPr>
        <p:spPr>
          <a:xfrm>
            <a:off x="767880" y="1645200"/>
            <a:ext cx="8058960" cy="943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rgbClr val="000000"/>
                </a:solidFill>
                <a:latin typeface="Roboto Black"/>
                <a:ea typeface="Roboto Black"/>
                <a:cs typeface="Roboto Black"/>
                <a:sym typeface="Roboto Black"/>
              </a:rPr>
              <a:t>Programas de empleabilidad, cuidados e inserción laboral desarrollados en Uruguay durante la pandemia</a:t>
            </a:r>
            <a:endParaRPr b="0" i="0" sz="2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85480" y="204840"/>
            <a:ext cx="2660040" cy="104328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7"/>
          <p:cNvSpPr/>
          <p:nvPr/>
        </p:nvSpPr>
        <p:spPr>
          <a:xfrm>
            <a:off x="2685600" y="428040"/>
            <a:ext cx="231120" cy="303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84000" y="144000"/>
            <a:ext cx="3312000" cy="86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-27000"/>
            <a:ext cx="9144000" cy="17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/>
          <p:nvPr/>
        </p:nvSpPr>
        <p:spPr>
          <a:xfrm>
            <a:off x="5305680" y="2376360"/>
            <a:ext cx="3838320" cy="2051640"/>
          </a:xfrm>
          <a:prstGeom prst="rect">
            <a:avLst/>
          </a:prstGeom>
          <a:solidFill>
            <a:srgbClr val="E01A83"/>
          </a:solidFill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Raleway Light"/>
                <a:ea typeface="Raleway Light"/>
                <a:cs typeface="Raleway Light"/>
                <a:sym typeface="Raleway Light"/>
              </a:rPr>
              <a:t>VIDEO RESUMEN: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400" u="sng" cap="none" strike="noStrike">
                <a:solidFill>
                  <a:schemeClr val="hlink"/>
                </a:solidFill>
                <a:latin typeface="Raleway Light"/>
                <a:ea typeface="Raleway Light"/>
                <a:cs typeface="Raleway Light"/>
                <a:sym typeface="Raleway Light"/>
                <a:hlinkClick r:id="rId3"/>
              </a:rPr>
              <a:t>https://youtu.be/7LW6rTZmNDk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8"/>
          <p:cNvSpPr txBox="1"/>
          <p:nvPr/>
        </p:nvSpPr>
        <p:spPr>
          <a:xfrm>
            <a:off x="222840" y="435960"/>
            <a:ext cx="4791600" cy="155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Programa Empleabilidad, Cuidados e Inserción laboral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8"/>
          <p:cNvSpPr/>
          <p:nvPr/>
        </p:nvSpPr>
        <p:spPr>
          <a:xfrm>
            <a:off x="352080" y="2049120"/>
            <a:ext cx="3425760" cy="2818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Período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Agosto/2021 – Abril/2022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8"/>
          <p:cNvSpPr/>
          <p:nvPr/>
        </p:nvSpPr>
        <p:spPr>
          <a:xfrm rot="5400000">
            <a:off x="6235560" y="4181400"/>
            <a:ext cx="553320" cy="1370520"/>
          </a:xfrm>
          <a:prstGeom prst="rect">
            <a:avLst/>
          </a:prstGeom>
          <a:solidFill>
            <a:srgbClr val="EEEEEE">
              <a:alpha val="784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" name="Google Shape;132;p28"/>
          <p:cNvGrpSpPr/>
          <p:nvPr/>
        </p:nvGrpSpPr>
        <p:grpSpPr>
          <a:xfrm>
            <a:off x="4544280" y="4147560"/>
            <a:ext cx="99000" cy="78120"/>
            <a:chOff x="4544280" y="4147560"/>
            <a:chExt cx="99000" cy="78120"/>
          </a:xfrm>
        </p:grpSpPr>
        <p:sp>
          <p:nvSpPr>
            <p:cNvPr id="133" name="Google Shape;133;p28"/>
            <p:cNvSpPr/>
            <p:nvPr/>
          </p:nvSpPr>
          <p:spPr>
            <a:xfrm>
              <a:off x="4604040" y="4147560"/>
              <a:ext cx="39240" cy="78120"/>
            </a:xfrm>
            <a:custGeom>
              <a:rect b="b" l="l" r="r" t="t"/>
              <a:pathLst>
                <a:path extrusionOk="0" h="377965" w="190500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28"/>
            <p:cNvSpPr/>
            <p:nvPr/>
          </p:nvSpPr>
          <p:spPr>
            <a:xfrm>
              <a:off x="4544280" y="4147560"/>
              <a:ext cx="39240" cy="78120"/>
            </a:xfrm>
            <a:custGeom>
              <a:rect b="b" l="l" r="r" t="t"/>
              <a:pathLst>
                <a:path extrusionOk="0" h="377965" w="190500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35" name="Google Shape;13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520" y="4591080"/>
            <a:ext cx="2025000" cy="41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8"/>
          <p:cNvSpPr/>
          <p:nvPr/>
        </p:nvSpPr>
        <p:spPr>
          <a:xfrm>
            <a:off x="352080" y="2507400"/>
            <a:ext cx="4953600" cy="19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ONUMUJERES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Contrapartes: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INMUJERES y UCC </a:t>
            </a:r>
            <a:r>
              <a:rPr b="0" i="0" lang="es-E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(Uruguay Crece Contigo)</a:t>
            </a:r>
            <a:endParaRPr b="0" i="0" sz="13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Implementa: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Cardijn (ONG)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Territorios: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Tacuarembó - Canelones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Actores locales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Públicos (Intendencias, Alcaldes, Directores departamentales del MIDES) y privados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12080" y="0"/>
            <a:ext cx="3924000" cy="2376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p28"/>
          <p:cNvGrpSpPr/>
          <p:nvPr/>
        </p:nvGrpSpPr>
        <p:grpSpPr>
          <a:xfrm>
            <a:off x="2586960" y="4448520"/>
            <a:ext cx="6228000" cy="648000"/>
            <a:chOff x="2586960" y="4448520"/>
            <a:chExt cx="6228000" cy="648000"/>
          </a:xfrm>
        </p:grpSpPr>
        <p:sp>
          <p:nvSpPr>
            <p:cNvPr id="139" name="Google Shape;139;p28"/>
            <p:cNvSpPr/>
            <p:nvPr/>
          </p:nvSpPr>
          <p:spPr>
            <a:xfrm>
              <a:off x="2586960" y="4448520"/>
              <a:ext cx="6228000" cy="6480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0" name="Google Shape;140;p28"/>
            <p:cNvGrpSpPr/>
            <p:nvPr/>
          </p:nvGrpSpPr>
          <p:grpSpPr>
            <a:xfrm>
              <a:off x="2606040" y="4461480"/>
              <a:ext cx="5434200" cy="617040"/>
              <a:chOff x="2606040" y="4461480"/>
              <a:chExt cx="5434200" cy="617040"/>
            </a:xfrm>
          </p:grpSpPr>
          <p:pic>
            <p:nvPicPr>
              <p:cNvPr id="141" name="Google Shape;141;p28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70253" t="0"/>
              <a:stretch/>
            </p:blipFill>
            <p:spPr>
              <a:xfrm>
                <a:off x="2606040" y="4570200"/>
                <a:ext cx="1036800" cy="399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2" name="Google Shape;142;p28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6438600" y="4604040"/>
                <a:ext cx="1601640" cy="33192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3" name="Google Shape;143;p28"/>
              <p:cNvPicPr preferRelativeResize="0"/>
              <p:nvPr/>
            </p:nvPicPr>
            <p:blipFill rotWithShape="1">
              <a:blip r:embed="rId6">
                <a:alphaModFix/>
              </a:blip>
              <a:srcRect b="0" l="30109" r="20078" t="0"/>
              <a:stretch/>
            </p:blipFill>
            <p:spPr>
              <a:xfrm>
                <a:off x="3642840" y="4461480"/>
                <a:ext cx="2682000" cy="6170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/>
          <p:nvPr/>
        </p:nvSpPr>
        <p:spPr>
          <a:xfrm>
            <a:off x="5305680" y="2333880"/>
            <a:ext cx="3838320" cy="2809440"/>
          </a:xfrm>
          <a:prstGeom prst="rect">
            <a:avLst/>
          </a:prstGeom>
          <a:solidFill>
            <a:srgbClr val="E01A83"/>
          </a:solidFill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Raleway Light"/>
                <a:ea typeface="Raleway Light"/>
                <a:cs typeface="Raleway Light"/>
                <a:sym typeface="Raleway Light"/>
              </a:rPr>
              <a:t>VIDEO RESUMEN: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https://youtu.be/_5Zq6miQIdo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Raleway Light"/>
                <a:ea typeface="Raleway Light"/>
                <a:cs typeface="Raleway Light"/>
                <a:sym typeface="Raleway Light"/>
              </a:rPr>
              <a:t>CORTOS PARA EL 8 DE MARZO: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29"/>
          <p:cNvSpPr txBox="1"/>
          <p:nvPr/>
        </p:nvSpPr>
        <p:spPr>
          <a:xfrm>
            <a:off x="227520" y="412200"/>
            <a:ext cx="4791600" cy="155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Apoyo a mujeres emprendedoras migrantes y de la comunidad de acogida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9"/>
          <p:cNvSpPr/>
          <p:nvPr/>
        </p:nvSpPr>
        <p:spPr>
          <a:xfrm>
            <a:off x="352080" y="2049120"/>
            <a:ext cx="3425760" cy="2818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Período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Agosto/2021 – Abril/2022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9"/>
          <p:cNvSpPr/>
          <p:nvPr/>
        </p:nvSpPr>
        <p:spPr>
          <a:xfrm rot="5400000">
            <a:off x="6235560" y="4181400"/>
            <a:ext cx="553320" cy="1370520"/>
          </a:xfrm>
          <a:prstGeom prst="rect">
            <a:avLst/>
          </a:prstGeom>
          <a:solidFill>
            <a:srgbClr val="EEEEEE">
              <a:alpha val="784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" name="Google Shape;152;p29"/>
          <p:cNvGrpSpPr/>
          <p:nvPr/>
        </p:nvGrpSpPr>
        <p:grpSpPr>
          <a:xfrm>
            <a:off x="4544280" y="4147560"/>
            <a:ext cx="99000" cy="78120"/>
            <a:chOff x="4544280" y="4147560"/>
            <a:chExt cx="99000" cy="78120"/>
          </a:xfrm>
        </p:grpSpPr>
        <p:sp>
          <p:nvSpPr>
            <p:cNvPr id="153" name="Google Shape;153;p29"/>
            <p:cNvSpPr/>
            <p:nvPr/>
          </p:nvSpPr>
          <p:spPr>
            <a:xfrm>
              <a:off x="4604040" y="4147560"/>
              <a:ext cx="39240" cy="78120"/>
            </a:xfrm>
            <a:custGeom>
              <a:rect b="b" l="l" r="r" t="t"/>
              <a:pathLst>
                <a:path extrusionOk="0" h="377965" w="190500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29"/>
            <p:cNvSpPr/>
            <p:nvPr/>
          </p:nvSpPr>
          <p:spPr>
            <a:xfrm>
              <a:off x="4544280" y="4147560"/>
              <a:ext cx="39240" cy="78120"/>
            </a:xfrm>
            <a:custGeom>
              <a:rect b="b" l="l" r="r" t="t"/>
              <a:pathLst>
                <a:path extrusionOk="0" h="377965" w="190500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5" name="Google Shape;15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520" y="4591080"/>
            <a:ext cx="2025000" cy="41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9"/>
          <p:cNvSpPr/>
          <p:nvPr/>
        </p:nvSpPr>
        <p:spPr>
          <a:xfrm>
            <a:off x="352080" y="2507400"/>
            <a:ext cx="4759920" cy="16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ONUMUJERES - OIM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Contrapartes: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INMUJERES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Territorios: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Rivera – Rocha - Montevideo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el territorio: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implementaron las Referentes de OIM y de INMUJERES con apoyo de las Intendencias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75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31920" y="3296160"/>
            <a:ext cx="2930760" cy="1799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954680" y="0"/>
            <a:ext cx="4306320" cy="2409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/>
          <p:nvPr/>
        </p:nvSpPr>
        <p:spPr>
          <a:xfrm>
            <a:off x="5135400" y="0"/>
            <a:ext cx="4008240" cy="5142960"/>
          </a:xfrm>
          <a:prstGeom prst="rect">
            <a:avLst/>
          </a:prstGeom>
          <a:solidFill>
            <a:srgbClr val="E01A83"/>
          </a:solidFill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0"/>
          <p:cNvSpPr txBox="1"/>
          <p:nvPr/>
        </p:nvSpPr>
        <p:spPr>
          <a:xfrm>
            <a:off x="227520" y="412200"/>
            <a:ext cx="4791600" cy="1551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Apoyo a la sostenibilidad del empleo en el vivero Sarandí del Yí de UPM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0"/>
          <p:cNvSpPr/>
          <p:nvPr/>
        </p:nvSpPr>
        <p:spPr>
          <a:xfrm>
            <a:off x="352080" y="2049120"/>
            <a:ext cx="3425760" cy="281880"/>
          </a:xfrm>
          <a:prstGeom prst="rect">
            <a:avLst/>
          </a:prstGeom>
          <a:noFill/>
          <a:ln>
            <a:noFill/>
          </a:ln>
        </p:spPr>
        <p:txBody>
          <a:bodyPr anchorCtr="0" anchor="t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Período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Mayo – Junio/2022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0"/>
          <p:cNvSpPr/>
          <p:nvPr/>
        </p:nvSpPr>
        <p:spPr>
          <a:xfrm rot="5400000">
            <a:off x="6235560" y="4181400"/>
            <a:ext cx="553320" cy="1370520"/>
          </a:xfrm>
          <a:prstGeom prst="rect">
            <a:avLst/>
          </a:prstGeom>
          <a:solidFill>
            <a:srgbClr val="EEEEEE">
              <a:alpha val="7843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7" name="Google Shape;167;p30"/>
          <p:cNvGrpSpPr/>
          <p:nvPr/>
        </p:nvGrpSpPr>
        <p:grpSpPr>
          <a:xfrm>
            <a:off x="4544280" y="4147560"/>
            <a:ext cx="99000" cy="78120"/>
            <a:chOff x="4544280" y="4147560"/>
            <a:chExt cx="99000" cy="78120"/>
          </a:xfrm>
        </p:grpSpPr>
        <p:sp>
          <p:nvSpPr>
            <p:cNvPr id="168" name="Google Shape;168;p30"/>
            <p:cNvSpPr/>
            <p:nvPr/>
          </p:nvSpPr>
          <p:spPr>
            <a:xfrm>
              <a:off x="4604040" y="4147560"/>
              <a:ext cx="39240" cy="78120"/>
            </a:xfrm>
            <a:custGeom>
              <a:rect b="b" l="l" r="r" t="t"/>
              <a:pathLst>
                <a:path extrusionOk="0" h="377965" w="190500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30"/>
            <p:cNvSpPr/>
            <p:nvPr/>
          </p:nvSpPr>
          <p:spPr>
            <a:xfrm>
              <a:off x="4544280" y="4147560"/>
              <a:ext cx="39240" cy="78120"/>
            </a:xfrm>
            <a:custGeom>
              <a:rect b="b" l="l" r="r" t="t"/>
              <a:pathLst>
                <a:path extrusionOk="0" h="377965" w="190500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solidFill>
              <a:srgbClr val="EEEE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0" name="Google Shape;170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520" y="4591080"/>
            <a:ext cx="2025000" cy="41112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0"/>
          <p:cNvSpPr/>
          <p:nvPr/>
        </p:nvSpPr>
        <p:spPr>
          <a:xfrm>
            <a:off x="352080" y="2323800"/>
            <a:ext cx="4687920" cy="171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00" lIns="68400" spcFirstLastPara="1" rIns="68400" wrap="square" tIns="34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Agencias: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ONUMUJERES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62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Contrapartes: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INMUJERES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62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Cardijn (ONG)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62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Territorio: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Durazno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62"/>
              </a:spcBef>
              <a:spcAft>
                <a:spcPts val="0"/>
              </a:spcAft>
              <a:buNone/>
            </a:pPr>
            <a:r>
              <a:rPr b="1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el territorio: </a:t>
            </a:r>
            <a:r>
              <a:rPr b="0" i="0" lang="es-E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Referente Territorial del INMUJERES</a:t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162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59400" y="56520"/>
            <a:ext cx="3530520" cy="227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45080" y="2507400"/>
            <a:ext cx="3359160" cy="2294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Google Shape;17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7000"/>
            <a:ext cx="9144000" cy="74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3280" y="3960000"/>
            <a:ext cx="2736720" cy="68436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1"/>
          <p:cNvSpPr txBox="1"/>
          <p:nvPr/>
        </p:nvSpPr>
        <p:spPr>
          <a:xfrm>
            <a:off x="482760" y="637560"/>
            <a:ext cx="8229240" cy="3394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3200" u="none" cap="none" strike="noStrike">
                <a:latin typeface="Arial"/>
                <a:ea typeface="Arial"/>
                <a:cs typeface="Arial"/>
                <a:sym typeface="Arial"/>
              </a:rPr>
              <a:t>Gracias</a:t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2400" u="none" cap="none" strike="noStrike">
                <a:latin typeface="Arial"/>
                <a:ea typeface="Arial"/>
                <a:cs typeface="Arial"/>
                <a:sym typeface="Arial"/>
              </a:rPr>
              <a:t>Marta Piñeiro</a:t>
            </a:r>
            <a:endParaRPr b="0" i="0" sz="24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latin typeface="Arial"/>
                <a:ea typeface="Arial"/>
                <a:cs typeface="Arial"/>
                <a:sym typeface="Arial"/>
              </a:rPr>
              <a:t>Dra. División de Autonomías y Desarrollo – INMUJERES – MIDES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latin typeface="Arial"/>
                <a:ea typeface="Arial"/>
                <a:cs typeface="Arial"/>
                <a:sym typeface="Arial"/>
              </a:rPr>
              <a:t>mpineiro@mides.gub.uy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