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1D_DD2D05CB.xml" ContentType="application/vnd.ms-powerpoint.comment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57" r:id="rId5"/>
    <p:sldId id="270" r:id="rId6"/>
    <p:sldId id="271" r:id="rId7"/>
    <p:sldId id="272" r:id="rId8"/>
    <p:sldId id="273" r:id="rId9"/>
    <p:sldId id="274" r:id="rId10"/>
    <p:sldId id="275" r:id="rId11"/>
    <p:sldId id="267" r:id="rId12"/>
    <p:sldId id="276" r:id="rId13"/>
    <p:sldId id="277" r:id="rId14"/>
    <p:sldId id="278" r:id="rId15"/>
    <p:sldId id="260" r:id="rId16"/>
    <p:sldId id="279" r:id="rId17"/>
    <p:sldId id="258" r:id="rId18"/>
    <p:sldId id="282" r:id="rId19"/>
    <p:sldId id="283" r:id="rId20"/>
    <p:sldId id="268" r:id="rId21"/>
    <p:sldId id="280" r:id="rId22"/>
    <p:sldId id="281" r:id="rId23"/>
    <p:sldId id="284" r:id="rId24"/>
    <p:sldId id="269" r:id="rId25"/>
    <p:sldId id="285" r:id="rId26"/>
    <p:sldId id="287" r:id="rId27"/>
    <p:sldId id="288" r:id="rId28"/>
    <p:sldId id="28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79A064-F5D3-6A15-B093-6085826C4D34}" name="Nadine Darwiche (Student)" initials="ND(" userId="S::nnd08@mail.aub.edu::3a60c739-5cef-47b9-8d3d-35c5b3955f3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134692-1F03-4A2D-A93A-C705CC23C163}" v="15" dt="2023-04-18T14:05:02.9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6" autoAdjust="0"/>
    <p:restoredTop sz="94572" autoAdjust="0"/>
  </p:normalViewPr>
  <p:slideViewPr>
    <p:cSldViewPr snapToGrid="0">
      <p:cViewPr varScale="1">
        <p:scale>
          <a:sx n="85" d="100"/>
          <a:sy n="85" d="100"/>
        </p:scale>
        <p:origin x="60" y="552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pandrea, Dafne" userId="7a9f3aad-00b9-4d1b-a841-c0ddac6e7b54" providerId="ADAL" clId="{25134692-1F03-4A2D-A93A-C705CC23C163}"/>
    <pc:docChg chg="undo custSel modSld modMainMaster">
      <pc:chgData name="Papandrea, Dafne" userId="7a9f3aad-00b9-4d1b-a841-c0ddac6e7b54" providerId="ADAL" clId="{25134692-1F03-4A2D-A93A-C705CC23C163}" dt="2023-04-18T14:11:46.091" v="263" actId="20577"/>
      <pc:docMkLst>
        <pc:docMk/>
      </pc:docMkLst>
      <pc:sldChg chg="modSp mod">
        <pc:chgData name="Papandrea, Dafne" userId="7a9f3aad-00b9-4d1b-a841-c0ddac6e7b54" providerId="ADAL" clId="{25134692-1F03-4A2D-A93A-C705CC23C163}" dt="2023-04-18T14:09:16.863" v="238" actId="20577"/>
        <pc:sldMkLst>
          <pc:docMk/>
          <pc:sldMk cId="4197233605" sldId="270"/>
        </pc:sldMkLst>
        <pc:spChg chg="mod">
          <ac:chgData name="Papandrea, Dafne" userId="7a9f3aad-00b9-4d1b-a841-c0ddac6e7b54" providerId="ADAL" clId="{25134692-1F03-4A2D-A93A-C705CC23C163}" dt="2023-04-18T14:09:16.863" v="238" actId="20577"/>
          <ac:spMkLst>
            <pc:docMk/>
            <pc:sldMk cId="4197233605" sldId="270"/>
            <ac:spMk id="3" creationId="{944A4AF9-28D7-AEBA-ECE6-75911486A84A}"/>
          </ac:spMkLst>
        </pc:spChg>
      </pc:sldChg>
      <pc:sldChg chg="modSp mod">
        <pc:chgData name="Papandrea, Dafne" userId="7a9f3aad-00b9-4d1b-a841-c0ddac6e7b54" providerId="ADAL" clId="{25134692-1F03-4A2D-A93A-C705CC23C163}" dt="2023-04-18T14:09:29.581" v="239" actId="20577"/>
        <pc:sldMkLst>
          <pc:docMk/>
          <pc:sldMk cId="1219349037" sldId="273"/>
        </pc:sldMkLst>
        <pc:spChg chg="mod">
          <ac:chgData name="Papandrea, Dafne" userId="7a9f3aad-00b9-4d1b-a841-c0ddac6e7b54" providerId="ADAL" clId="{25134692-1F03-4A2D-A93A-C705CC23C163}" dt="2023-04-18T14:09:29.581" v="239" actId="20577"/>
          <ac:spMkLst>
            <pc:docMk/>
            <pc:sldMk cId="1219349037" sldId="273"/>
            <ac:spMk id="3" creationId="{00897226-C46D-DC81-D9EB-E7CF9EBC4DD2}"/>
          </ac:spMkLst>
        </pc:spChg>
      </pc:sldChg>
      <pc:sldChg chg="modSp mod">
        <pc:chgData name="Papandrea, Dafne" userId="7a9f3aad-00b9-4d1b-a841-c0ddac6e7b54" providerId="ADAL" clId="{25134692-1F03-4A2D-A93A-C705CC23C163}" dt="2023-04-18T14:09:39.051" v="241" actId="20577"/>
        <pc:sldMkLst>
          <pc:docMk/>
          <pc:sldMk cId="1395420819" sldId="274"/>
        </pc:sldMkLst>
        <pc:spChg chg="mod">
          <ac:chgData name="Papandrea, Dafne" userId="7a9f3aad-00b9-4d1b-a841-c0ddac6e7b54" providerId="ADAL" clId="{25134692-1F03-4A2D-A93A-C705CC23C163}" dt="2023-04-18T14:05:58.285" v="208" actId="20577"/>
          <ac:spMkLst>
            <pc:docMk/>
            <pc:sldMk cId="1395420819" sldId="274"/>
            <ac:spMk id="3" creationId="{16E2B4D5-9D73-102D-546E-E6C41A6C9FA1}"/>
          </ac:spMkLst>
        </pc:spChg>
        <pc:spChg chg="mod">
          <ac:chgData name="Papandrea, Dafne" userId="7a9f3aad-00b9-4d1b-a841-c0ddac6e7b54" providerId="ADAL" clId="{25134692-1F03-4A2D-A93A-C705CC23C163}" dt="2023-04-18T14:09:39.051" v="241" actId="20577"/>
          <ac:spMkLst>
            <pc:docMk/>
            <pc:sldMk cId="1395420819" sldId="274"/>
            <ac:spMk id="8" creationId="{3793A123-BF33-15AA-85DF-A2C3C7E3AC5F}"/>
          </ac:spMkLst>
        </pc:spChg>
      </pc:sldChg>
      <pc:sldChg chg="modSp mod">
        <pc:chgData name="Papandrea, Dafne" userId="7a9f3aad-00b9-4d1b-a841-c0ddac6e7b54" providerId="ADAL" clId="{25134692-1F03-4A2D-A93A-C705CC23C163}" dt="2023-04-18T14:09:42.397" v="242" actId="20577"/>
        <pc:sldMkLst>
          <pc:docMk/>
          <pc:sldMk cId="4085068590" sldId="275"/>
        </pc:sldMkLst>
        <pc:spChg chg="mod">
          <ac:chgData name="Papandrea, Dafne" userId="7a9f3aad-00b9-4d1b-a841-c0ddac6e7b54" providerId="ADAL" clId="{25134692-1F03-4A2D-A93A-C705CC23C163}" dt="2023-04-18T14:09:42.397" v="242" actId="20577"/>
          <ac:spMkLst>
            <pc:docMk/>
            <pc:sldMk cId="4085068590" sldId="275"/>
            <ac:spMk id="8" creationId="{3793A123-BF33-15AA-85DF-A2C3C7E3AC5F}"/>
          </ac:spMkLst>
        </pc:spChg>
      </pc:sldChg>
      <pc:sldChg chg="modSp mod">
        <pc:chgData name="Papandrea, Dafne" userId="7a9f3aad-00b9-4d1b-a841-c0ddac6e7b54" providerId="ADAL" clId="{25134692-1F03-4A2D-A93A-C705CC23C163}" dt="2023-04-18T14:09:51.291" v="247" actId="20577"/>
        <pc:sldMkLst>
          <pc:docMk/>
          <pc:sldMk cId="3699997172" sldId="276"/>
        </pc:sldMkLst>
        <pc:spChg chg="mod">
          <ac:chgData name="Papandrea, Dafne" userId="7a9f3aad-00b9-4d1b-a841-c0ddac6e7b54" providerId="ADAL" clId="{25134692-1F03-4A2D-A93A-C705CC23C163}" dt="2023-04-18T14:09:47.579" v="243" actId="20577"/>
          <ac:spMkLst>
            <pc:docMk/>
            <pc:sldMk cId="3699997172" sldId="276"/>
            <ac:spMk id="3" creationId="{5184209C-AA01-6761-BB47-7B9B7E547658}"/>
          </ac:spMkLst>
        </pc:spChg>
        <pc:spChg chg="mod">
          <ac:chgData name="Papandrea, Dafne" userId="7a9f3aad-00b9-4d1b-a841-c0ddac6e7b54" providerId="ADAL" clId="{25134692-1F03-4A2D-A93A-C705CC23C163}" dt="2023-04-18T14:09:51.291" v="247" actId="20577"/>
          <ac:spMkLst>
            <pc:docMk/>
            <pc:sldMk cId="3699997172" sldId="276"/>
            <ac:spMk id="4" creationId="{C76BEA3B-0027-D549-007F-5A383F2FDD83}"/>
          </ac:spMkLst>
        </pc:spChg>
      </pc:sldChg>
      <pc:sldChg chg="modSp mod">
        <pc:chgData name="Papandrea, Dafne" userId="7a9f3aad-00b9-4d1b-a841-c0ddac6e7b54" providerId="ADAL" clId="{25134692-1F03-4A2D-A93A-C705CC23C163}" dt="2023-04-18T14:09:55.181" v="248" actId="20577"/>
        <pc:sldMkLst>
          <pc:docMk/>
          <pc:sldMk cId="950912368" sldId="277"/>
        </pc:sldMkLst>
        <pc:spChg chg="mod">
          <ac:chgData name="Papandrea, Dafne" userId="7a9f3aad-00b9-4d1b-a841-c0ddac6e7b54" providerId="ADAL" clId="{25134692-1F03-4A2D-A93A-C705CC23C163}" dt="2023-04-18T14:09:55.181" v="248" actId="20577"/>
          <ac:spMkLst>
            <pc:docMk/>
            <pc:sldMk cId="950912368" sldId="277"/>
            <ac:spMk id="3" creationId="{461B0687-B012-71E9-D78E-8195B71EF13C}"/>
          </ac:spMkLst>
        </pc:spChg>
      </pc:sldChg>
      <pc:sldChg chg="modSp mod">
        <pc:chgData name="Papandrea, Dafne" userId="7a9f3aad-00b9-4d1b-a841-c0ddac6e7b54" providerId="ADAL" clId="{25134692-1F03-4A2D-A93A-C705CC23C163}" dt="2023-04-18T14:07:22.609" v="216" actId="313"/>
        <pc:sldMkLst>
          <pc:docMk/>
          <pc:sldMk cId="2521700909" sldId="278"/>
        </pc:sldMkLst>
        <pc:spChg chg="mod">
          <ac:chgData name="Papandrea, Dafne" userId="7a9f3aad-00b9-4d1b-a841-c0ddac6e7b54" providerId="ADAL" clId="{25134692-1F03-4A2D-A93A-C705CC23C163}" dt="2023-04-18T14:07:22.609" v="216" actId="313"/>
          <ac:spMkLst>
            <pc:docMk/>
            <pc:sldMk cId="2521700909" sldId="278"/>
            <ac:spMk id="8" creationId="{3793A123-BF33-15AA-85DF-A2C3C7E3AC5F}"/>
          </ac:spMkLst>
        </pc:spChg>
      </pc:sldChg>
      <pc:sldChg chg="modSp mod">
        <pc:chgData name="Papandrea, Dafne" userId="7a9f3aad-00b9-4d1b-a841-c0ddac6e7b54" providerId="ADAL" clId="{25134692-1F03-4A2D-A93A-C705CC23C163}" dt="2023-04-18T14:09:02.731" v="234" actId="20577"/>
        <pc:sldMkLst>
          <pc:docMk/>
          <pc:sldMk cId="3483182866" sldId="279"/>
        </pc:sldMkLst>
        <pc:spChg chg="mod">
          <ac:chgData name="Papandrea, Dafne" userId="7a9f3aad-00b9-4d1b-a841-c0ddac6e7b54" providerId="ADAL" clId="{25134692-1F03-4A2D-A93A-C705CC23C163}" dt="2023-04-18T14:09:00.429" v="233" actId="20577"/>
          <ac:spMkLst>
            <pc:docMk/>
            <pc:sldMk cId="3483182866" sldId="279"/>
            <ac:spMk id="3" creationId="{16E2B4D5-9D73-102D-546E-E6C41A6C9FA1}"/>
          </ac:spMkLst>
        </pc:spChg>
        <pc:spChg chg="mod">
          <ac:chgData name="Papandrea, Dafne" userId="7a9f3aad-00b9-4d1b-a841-c0ddac6e7b54" providerId="ADAL" clId="{25134692-1F03-4A2D-A93A-C705CC23C163}" dt="2023-04-18T14:09:02.731" v="234" actId="20577"/>
          <ac:spMkLst>
            <pc:docMk/>
            <pc:sldMk cId="3483182866" sldId="279"/>
            <ac:spMk id="8" creationId="{3793A123-BF33-15AA-85DF-A2C3C7E3AC5F}"/>
          </ac:spMkLst>
        </pc:spChg>
      </pc:sldChg>
      <pc:sldChg chg="modSp mod">
        <pc:chgData name="Papandrea, Dafne" userId="7a9f3aad-00b9-4d1b-a841-c0ddac6e7b54" providerId="ADAL" clId="{25134692-1F03-4A2D-A93A-C705CC23C163}" dt="2023-04-18T14:08:48.253" v="230" actId="20577"/>
        <pc:sldMkLst>
          <pc:docMk/>
          <pc:sldMk cId="2723043533" sldId="280"/>
        </pc:sldMkLst>
        <pc:spChg chg="mod">
          <ac:chgData name="Papandrea, Dafne" userId="7a9f3aad-00b9-4d1b-a841-c0ddac6e7b54" providerId="ADAL" clId="{25134692-1F03-4A2D-A93A-C705CC23C163}" dt="2023-04-18T14:08:48.253" v="230" actId="20577"/>
          <ac:spMkLst>
            <pc:docMk/>
            <pc:sldMk cId="2723043533" sldId="280"/>
            <ac:spMk id="3" creationId="{5184209C-AA01-6761-BB47-7B9B7E547658}"/>
          </ac:spMkLst>
        </pc:spChg>
        <pc:spChg chg="mod">
          <ac:chgData name="Papandrea, Dafne" userId="7a9f3aad-00b9-4d1b-a841-c0ddac6e7b54" providerId="ADAL" clId="{25134692-1F03-4A2D-A93A-C705CC23C163}" dt="2023-04-18T14:08:06.386" v="218" actId="14100"/>
          <ac:spMkLst>
            <pc:docMk/>
            <pc:sldMk cId="2723043533" sldId="280"/>
            <ac:spMk id="4" creationId="{C76BEA3B-0027-D549-007F-5A383F2FDD83}"/>
          </ac:spMkLst>
        </pc:spChg>
      </pc:sldChg>
      <pc:sldChg chg="modSp mod">
        <pc:chgData name="Papandrea, Dafne" userId="7a9f3aad-00b9-4d1b-a841-c0ddac6e7b54" providerId="ADAL" clId="{25134692-1F03-4A2D-A93A-C705CC23C163}" dt="2023-04-18T14:08:40.557" v="226" actId="20577"/>
        <pc:sldMkLst>
          <pc:docMk/>
          <pc:sldMk cId="730897625" sldId="281"/>
        </pc:sldMkLst>
        <pc:spChg chg="mod">
          <ac:chgData name="Papandrea, Dafne" userId="7a9f3aad-00b9-4d1b-a841-c0ddac6e7b54" providerId="ADAL" clId="{25134692-1F03-4A2D-A93A-C705CC23C163}" dt="2023-04-18T14:08:37.091" v="225" actId="14100"/>
          <ac:spMkLst>
            <pc:docMk/>
            <pc:sldMk cId="730897625" sldId="281"/>
            <ac:spMk id="3" creationId="{5184209C-AA01-6761-BB47-7B9B7E547658}"/>
          </ac:spMkLst>
        </pc:spChg>
        <pc:spChg chg="mod">
          <ac:chgData name="Papandrea, Dafne" userId="7a9f3aad-00b9-4d1b-a841-c0ddac6e7b54" providerId="ADAL" clId="{25134692-1F03-4A2D-A93A-C705CC23C163}" dt="2023-04-18T14:08:40.557" v="226" actId="20577"/>
          <ac:spMkLst>
            <pc:docMk/>
            <pc:sldMk cId="730897625" sldId="281"/>
            <ac:spMk id="4" creationId="{C76BEA3B-0027-D549-007F-5A383F2FDD83}"/>
          </ac:spMkLst>
        </pc:spChg>
      </pc:sldChg>
      <pc:sldChg chg="modSp mod">
        <pc:chgData name="Papandrea, Dafne" userId="7a9f3aad-00b9-4d1b-a841-c0ddac6e7b54" providerId="ADAL" clId="{25134692-1F03-4A2D-A93A-C705CC23C163}" dt="2023-04-18T14:08:54.461" v="232" actId="20577"/>
        <pc:sldMkLst>
          <pc:docMk/>
          <pc:sldMk cId="767185070" sldId="282"/>
        </pc:sldMkLst>
        <pc:spChg chg="mod">
          <ac:chgData name="Papandrea, Dafne" userId="7a9f3aad-00b9-4d1b-a841-c0ddac6e7b54" providerId="ADAL" clId="{25134692-1F03-4A2D-A93A-C705CC23C163}" dt="2023-04-18T14:08:53.186" v="231" actId="20577"/>
          <ac:spMkLst>
            <pc:docMk/>
            <pc:sldMk cId="767185070" sldId="282"/>
            <ac:spMk id="3" creationId="{5184209C-AA01-6761-BB47-7B9B7E547658}"/>
          </ac:spMkLst>
        </pc:spChg>
        <pc:spChg chg="mod">
          <ac:chgData name="Papandrea, Dafne" userId="7a9f3aad-00b9-4d1b-a841-c0ddac6e7b54" providerId="ADAL" clId="{25134692-1F03-4A2D-A93A-C705CC23C163}" dt="2023-04-18T14:08:54.461" v="232" actId="20577"/>
          <ac:spMkLst>
            <pc:docMk/>
            <pc:sldMk cId="767185070" sldId="282"/>
            <ac:spMk id="4" creationId="{C76BEA3B-0027-D549-007F-5A383F2FDD83}"/>
          </ac:spMkLst>
        </pc:spChg>
      </pc:sldChg>
      <pc:sldChg chg="addSp delSp modSp mod">
        <pc:chgData name="Papandrea, Dafne" userId="7a9f3aad-00b9-4d1b-a841-c0ddac6e7b54" providerId="ADAL" clId="{25134692-1F03-4A2D-A93A-C705CC23C163}" dt="2023-04-18T14:10:58.146" v="251" actId="14100"/>
        <pc:sldMkLst>
          <pc:docMk/>
          <pc:sldMk cId="3710715339" sldId="285"/>
        </pc:sldMkLst>
        <pc:spChg chg="mod">
          <ac:chgData name="Papandrea, Dafne" userId="7a9f3aad-00b9-4d1b-a841-c0ddac6e7b54" providerId="ADAL" clId="{25134692-1F03-4A2D-A93A-C705CC23C163}" dt="2023-04-18T14:10:58.146" v="251" actId="14100"/>
          <ac:spMkLst>
            <pc:docMk/>
            <pc:sldMk cId="3710715339" sldId="285"/>
            <ac:spMk id="3" creationId="{5184209C-AA01-6761-BB47-7B9B7E547658}"/>
          </ac:spMkLst>
        </pc:spChg>
        <pc:spChg chg="mod">
          <ac:chgData name="Papandrea, Dafne" userId="7a9f3aad-00b9-4d1b-a841-c0ddac6e7b54" providerId="ADAL" clId="{25134692-1F03-4A2D-A93A-C705CC23C163}" dt="2023-04-18T14:10:53.259" v="250" actId="14100"/>
          <ac:spMkLst>
            <pc:docMk/>
            <pc:sldMk cId="3710715339" sldId="285"/>
            <ac:spMk id="4" creationId="{C76BEA3B-0027-D549-007F-5A383F2FDD83}"/>
          </ac:spMkLst>
        </pc:spChg>
        <pc:spChg chg="add del mod">
          <ac:chgData name="Papandrea, Dafne" userId="7a9f3aad-00b9-4d1b-a841-c0ddac6e7b54" providerId="ADAL" clId="{25134692-1F03-4A2D-A93A-C705CC23C163}" dt="2023-04-18T13:12:47.824" v="7" actId="478"/>
          <ac:spMkLst>
            <pc:docMk/>
            <pc:sldMk cId="3710715339" sldId="285"/>
            <ac:spMk id="9" creationId="{F1646C82-A37B-2312-3495-8D3485423B5F}"/>
          </ac:spMkLst>
        </pc:spChg>
        <pc:spChg chg="add mod">
          <ac:chgData name="Papandrea, Dafne" userId="7a9f3aad-00b9-4d1b-a841-c0ddac6e7b54" providerId="ADAL" clId="{25134692-1F03-4A2D-A93A-C705CC23C163}" dt="2023-04-18T13:17:57.093" v="30" actId="14100"/>
          <ac:spMkLst>
            <pc:docMk/>
            <pc:sldMk cId="3710715339" sldId="285"/>
            <ac:spMk id="10" creationId="{805946D4-4C98-7F7B-577D-CC0BAECD8360}"/>
          </ac:spMkLst>
        </pc:spChg>
        <pc:picChg chg="add mod">
          <ac:chgData name="Papandrea, Dafne" userId="7a9f3aad-00b9-4d1b-a841-c0ddac6e7b54" providerId="ADAL" clId="{25134692-1F03-4A2D-A93A-C705CC23C163}" dt="2023-04-18T13:18:25.390" v="42" actId="1037"/>
          <ac:picMkLst>
            <pc:docMk/>
            <pc:sldMk cId="3710715339" sldId="285"/>
            <ac:picMk id="1026" creationId="{12CAD900-AAAB-71C1-50C5-A8EFFBF9D223}"/>
          </ac:picMkLst>
        </pc:picChg>
      </pc:sldChg>
      <pc:sldChg chg="modSp mod">
        <pc:chgData name="Papandrea, Dafne" userId="7a9f3aad-00b9-4d1b-a841-c0ddac6e7b54" providerId="ADAL" clId="{25134692-1F03-4A2D-A93A-C705CC23C163}" dt="2023-04-18T14:11:09.955" v="253" actId="14100"/>
        <pc:sldMkLst>
          <pc:docMk/>
          <pc:sldMk cId="125701836" sldId="287"/>
        </pc:sldMkLst>
        <pc:spChg chg="mod">
          <ac:chgData name="Papandrea, Dafne" userId="7a9f3aad-00b9-4d1b-a841-c0ddac6e7b54" providerId="ADAL" clId="{25134692-1F03-4A2D-A93A-C705CC23C163}" dt="2023-04-18T14:11:09.955" v="253" actId="14100"/>
          <ac:spMkLst>
            <pc:docMk/>
            <pc:sldMk cId="125701836" sldId="287"/>
            <ac:spMk id="3" creationId="{5184209C-AA01-6761-BB47-7B9B7E547658}"/>
          </ac:spMkLst>
        </pc:spChg>
        <pc:spChg chg="mod">
          <ac:chgData name="Papandrea, Dafne" userId="7a9f3aad-00b9-4d1b-a841-c0ddac6e7b54" providerId="ADAL" clId="{25134692-1F03-4A2D-A93A-C705CC23C163}" dt="2023-04-18T14:11:06.972" v="252" actId="14100"/>
          <ac:spMkLst>
            <pc:docMk/>
            <pc:sldMk cId="125701836" sldId="287"/>
            <ac:spMk id="4" creationId="{C76BEA3B-0027-D549-007F-5A383F2FDD83}"/>
          </ac:spMkLst>
        </pc:spChg>
      </pc:sldChg>
      <pc:sldChg chg="modSp mod">
        <pc:chgData name="Papandrea, Dafne" userId="7a9f3aad-00b9-4d1b-a841-c0ddac6e7b54" providerId="ADAL" clId="{25134692-1F03-4A2D-A93A-C705CC23C163}" dt="2023-04-18T14:11:46.091" v="263" actId="20577"/>
        <pc:sldMkLst>
          <pc:docMk/>
          <pc:sldMk cId="3110095740" sldId="288"/>
        </pc:sldMkLst>
        <pc:spChg chg="mod">
          <ac:chgData name="Papandrea, Dafne" userId="7a9f3aad-00b9-4d1b-a841-c0ddac6e7b54" providerId="ADAL" clId="{25134692-1F03-4A2D-A93A-C705CC23C163}" dt="2023-04-18T14:11:46.091" v="263" actId="20577"/>
          <ac:spMkLst>
            <pc:docMk/>
            <pc:sldMk cId="3110095740" sldId="288"/>
            <ac:spMk id="3" creationId="{16E2B4D5-9D73-102D-546E-E6C41A6C9FA1}"/>
          </ac:spMkLst>
        </pc:spChg>
      </pc:sldChg>
      <pc:sldChg chg="modSp mod">
        <pc:chgData name="Papandrea, Dafne" userId="7a9f3aad-00b9-4d1b-a841-c0ddac6e7b54" providerId="ADAL" clId="{25134692-1F03-4A2D-A93A-C705CC23C163}" dt="2023-04-18T14:01:33.115" v="201" actId="20577"/>
        <pc:sldMkLst>
          <pc:docMk/>
          <pc:sldMk cId="2014775171" sldId="289"/>
        </pc:sldMkLst>
        <pc:spChg chg="mod">
          <ac:chgData name="Papandrea, Dafne" userId="7a9f3aad-00b9-4d1b-a841-c0ddac6e7b54" providerId="ADAL" clId="{25134692-1F03-4A2D-A93A-C705CC23C163}" dt="2023-04-18T14:01:33.115" v="201" actId="20577"/>
          <ac:spMkLst>
            <pc:docMk/>
            <pc:sldMk cId="2014775171" sldId="289"/>
            <ac:spMk id="6" creationId="{BB1713AD-D2CA-A574-614A-2AEC94007B58}"/>
          </ac:spMkLst>
        </pc:spChg>
      </pc:sldChg>
      <pc:sldMasterChg chg="modSp modSldLayout">
        <pc:chgData name="Papandrea, Dafne" userId="7a9f3aad-00b9-4d1b-a841-c0ddac6e7b54" providerId="ADAL" clId="{25134692-1F03-4A2D-A93A-C705CC23C163}" dt="2023-04-18T14:05:02.927" v="203" actId="2711"/>
        <pc:sldMasterMkLst>
          <pc:docMk/>
          <pc:sldMasterMk cId="1767613590" sldId="2147483648"/>
        </pc:sldMasterMkLst>
        <pc:spChg chg="mod">
          <ac:chgData name="Papandrea, Dafne" userId="7a9f3aad-00b9-4d1b-a841-c0ddac6e7b54" providerId="ADAL" clId="{25134692-1F03-4A2D-A93A-C705CC23C163}" dt="2023-04-18T14:05:02.927" v="203" actId="2711"/>
          <ac:spMkLst>
            <pc:docMk/>
            <pc:sldMasterMk cId="1767613590" sldId="2147483648"/>
            <ac:spMk id="3" creationId="{00000000-0000-0000-0000-000000000000}"/>
          </ac:spMkLst>
        </pc:spChg>
        <pc:sldLayoutChg chg="modSp">
          <pc:chgData name="Papandrea, Dafne" userId="7a9f3aad-00b9-4d1b-a841-c0ddac6e7b54" providerId="ADAL" clId="{25134692-1F03-4A2D-A93A-C705CC23C163}" dt="2023-04-18T14:04:45.965" v="202" actId="2711"/>
          <pc:sldLayoutMkLst>
            <pc:docMk/>
            <pc:sldMasterMk cId="1767613590" sldId="2147483648"/>
            <pc:sldLayoutMk cId="2758292045" sldId="2147483650"/>
          </pc:sldLayoutMkLst>
          <pc:spChg chg="mod">
            <ac:chgData name="Papandrea, Dafne" userId="7a9f3aad-00b9-4d1b-a841-c0ddac6e7b54" providerId="ADAL" clId="{25134692-1F03-4A2D-A93A-C705CC23C163}" dt="2023-04-18T14:04:45.965" v="202" actId="2711"/>
            <ac:spMkLst>
              <pc:docMk/>
              <pc:sldMasterMk cId="1767613590" sldId="2147483648"/>
              <pc:sldLayoutMk cId="2758292045" sldId="2147483650"/>
              <ac:spMk id="3" creationId="{00000000-0000-0000-0000-000000000000}"/>
            </ac:spMkLst>
          </pc:spChg>
        </pc:sldLayoutChg>
      </pc:sldMasterChg>
    </pc:docChg>
  </pc:docChgLst>
  <pc:docChgLst>
    <pc:chgData name="Hoibl, Andreas" userId="0208d103-b6f8-4817-a88d-605e400049d3" providerId="ADAL" clId="{EDE8E106-9270-4130-BA02-DBD1AD3672A9}"/>
    <pc:docChg chg="modSld">
      <pc:chgData name="Hoibl, Andreas" userId="0208d103-b6f8-4817-a88d-605e400049d3" providerId="ADAL" clId="{EDE8E106-9270-4130-BA02-DBD1AD3672A9}" dt="2023-04-18T15:29:35.296" v="8"/>
      <pc:docMkLst>
        <pc:docMk/>
      </pc:docMkLst>
      <pc:sldChg chg="modSp mod">
        <pc:chgData name="Hoibl, Andreas" userId="0208d103-b6f8-4817-a88d-605e400049d3" providerId="ADAL" clId="{EDE8E106-9270-4130-BA02-DBD1AD3672A9}" dt="2023-04-18T15:29:35.296" v="8"/>
        <pc:sldMkLst>
          <pc:docMk/>
          <pc:sldMk cId="767185070" sldId="282"/>
        </pc:sldMkLst>
        <pc:spChg chg="mod">
          <ac:chgData name="Hoibl, Andreas" userId="0208d103-b6f8-4817-a88d-605e400049d3" providerId="ADAL" clId="{EDE8E106-9270-4130-BA02-DBD1AD3672A9}" dt="2023-04-18T15:29:23.739" v="2"/>
          <ac:spMkLst>
            <pc:docMk/>
            <pc:sldMk cId="767185070" sldId="282"/>
            <ac:spMk id="3" creationId="{5184209C-AA01-6761-BB47-7B9B7E547658}"/>
          </ac:spMkLst>
        </pc:spChg>
        <pc:spChg chg="mod">
          <ac:chgData name="Hoibl, Andreas" userId="0208d103-b6f8-4817-a88d-605e400049d3" providerId="ADAL" clId="{EDE8E106-9270-4130-BA02-DBD1AD3672A9}" dt="2023-04-18T15:29:35.296" v="8"/>
          <ac:spMkLst>
            <pc:docMk/>
            <pc:sldMk cId="767185070" sldId="282"/>
            <ac:spMk id="4" creationId="{C76BEA3B-0027-D549-007F-5A383F2FDD83}"/>
          </ac:spMkLst>
        </pc:spChg>
      </pc:sldChg>
    </pc:docChg>
  </pc:docChgLst>
</pc:chgInfo>
</file>

<file path=ppt/comments/modernComment_11D_DD2D05C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FE030BA-474D-1A42-8908-E738803BE389}" authorId="{2279A064-F5D3-6A15-B093-6085826C4D34}" created="2023-04-19T09:36:10.63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710715339" sldId="285"/>
      <ac:spMk id="10" creationId="{805946D4-4C98-7F7B-577D-CC0BAECD8360}"/>
      <ac:txMk cp="0" len="344">
        <ac:context len="345" hash="3992370775"/>
      </ac:txMk>
    </ac:txMkLst>
    <p188:pos x="4231586" y="491432"/>
    <p188:txBody>
      <a:bodyPr/>
      <a:lstStyle/>
      <a:p>
        <a:r>
          <a:rPr lang="en-LB"/>
          <a:t>Different Font (change it)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20/04/2023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693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3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2" y="480732"/>
            <a:ext cx="1408834" cy="4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2" y="480732"/>
            <a:ext cx="1408834" cy="4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2" y="480732"/>
            <a:ext cx="1408834" cy="4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2" y="480732"/>
            <a:ext cx="1408834" cy="4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99" y="516811"/>
            <a:ext cx="1401516" cy="49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2" y="480732"/>
            <a:ext cx="1408834" cy="4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A24B2F67-87F4-356F-111A-8D7D9F097052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392" y="-922623"/>
            <a:ext cx="3240000" cy="3240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06163" y="470637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600">
                <a:solidFill>
                  <a:schemeClr val="accent1"/>
                </a:solidFill>
                <a:latin typeface="Overpass" panose="00000500000000000000" pitchFamily="2" charset="0"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2" y="480732"/>
            <a:ext cx="1408834" cy="4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Overpass" panose="000005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2000" b="1" kern="1200">
          <a:solidFill>
            <a:schemeClr val="accent4"/>
          </a:solidFill>
          <a:latin typeface="Overpass" panose="00000500000000000000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2pPr>
      <a:lvl3pPr marL="252000" indent="-252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3pPr>
      <a:lvl4pPr marL="504000" indent="-216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4"/>
        </a:buClr>
        <a:buSzPct val="80000"/>
        <a:buFont typeface="Wingdings 3" panose="05040102010807070707" pitchFamily="18" charset="2"/>
        <a:buChar char="u"/>
        <a:defRPr sz="1600" b="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microsoft.com/office/2018/10/relationships/comments" Target="../comments/modernComment_11D_DD2D05CB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5A7C26-EADF-9790-E26E-9DEA4D652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FBD0E7-04EC-21AF-112C-A6321E9F9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D8D320-BC85-9A30-168F-9097F0353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</a:t>
            </a:fld>
            <a:endParaRPr lang="en-GB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4A2A80A1-7459-4388-5C1F-96D7717BB6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784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C71BA-8085-16AF-9FD6-FC9335580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Un entorno de trabajo seguro y saludable: uno de los principios y derechos fundamentales en el trabajo</a:t>
            </a:r>
            <a:br>
              <a:rPr lang="es-E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A4AF9-28D7-AEBA-ECE6-75911486A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dirty="0"/>
              <a:t>Junio 2022: la Conferencia Internacional del Trabajo adoptó la Resolución sobre la inclusión de un entorno de trabajo seguro y saludable en el marco de la OIT relativo a los principios y derechos fundamentales en el trabajo.</a:t>
            </a:r>
          </a:p>
          <a:p>
            <a:pPr lvl="2"/>
            <a:r>
              <a:rPr lang="es-ES" dirty="0"/>
              <a:t>Enmiendas en el párrafo 2 de la Declaración de la OIT relativa a los principios y derechos fundamentales en el trabajo (1998)  para incluir «un entorno de trabajo seguro y saludable» como principio y derecho fundamental en el trabajo.</a:t>
            </a:r>
          </a:p>
          <a:p>
            <a:pPr lvl="2"/>
            <a:r>
              <a:rPr lang="es-ES" dirty="0"/>
              <a:t>El Convenio sobre seguridad y salud de los trabajadores, 1981 (núm. 155) y el Convenio sobre el marco promocional para la seguridad y salud en el trabajo, 2006 (núm. 187) son considerados convenios fundamentales.</a:t>
            </a:r>
          </a:p>
          <a:p>
            <a:pPr lvl="1"/>
            <a:r>
              <a:rPr lang="es-ES" dirty="0"/>
              <a:t>Todos los Miembros, aun cuando no hayan ratificado los convenios aludidos, tienen un compromiso que se deriva de su mera pertenencia a la Organización de respetar, promover y hacer realidad, de buena fe y de conformidad con la Constitución, los principios relativos a los derechos fundamentales que son objeto de esos convenios.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46654-23D2-22B8-C818-4BC1EE690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88A47-2321-5795-4E7B-FF790E5B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6CAE47-E125-4C8D-7BAE-831F25ACF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23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C058E-22C3-CDB6-0A4F-359A15B6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Convenios fundamentales sobre seguridad y salud en el trabajo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C3778-CDBC-7B8C-0823-1D759D61A1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/>
              <a:t>Convenio núm. 155 </a:t>
            </a:r>
          </a:p>
          <a:p>
            <a:pPr lvl="2"/>
            <a:r>
              <a:rPr lang="es-ES" dirty="0"/>
              <a:t>enfoque político de la SST </a:t>
            </a:r>
          </a:p>
          <a:p>
            <a:pPr lvl="2"/>
            <a:r>
              <a:rPr lang="es-ES" dirty="0"/>
              <a:t>acción necesaria tanto a nivel nacional como de empresa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957C53-6F29-D7F1-C679-EF817073B7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/>
              <a:t>Convenio núm. 187</a:t>
            </a:r>
          </a:p>
          <a:p>
            <a:pPr lvl="2"/>
            <a:r>
              <a:rPr lang="es-ES" dirty="0"/>
              <a:t>mejora continua de la SST y conseguimiento de forma progresiva de un medio ambiente de trabajo seguro y saludable mediante una política, un sistema y un programa nacionales</a:t>
            </a:r>
          </a:p>
          <a:p>
            <a:pPr lvl="2"/>
            <a:r>
              <a:rPr lang="es-ES" dirty="0"/>
              <a:t>cultura nacional de prevención en materia de seguridad y salud </a:t>
            </a:r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A5C33-1D11-821C-B72C-5B3F7E01D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8E43F-8DF2-950C-89C3-6B31862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E15882-B40A-01FA-05D8-A703AA25D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CCB9DFD9-9899-9746-41E9-DF91BB466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61" y="3011397"/>
            <a:ext cx="4846815" cy="484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32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FA6B1-15E9-3E72-B88F-287893E4B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Distribución regional de la ratificación de los Convenios </a:t>
            </a:r>
            <a:r>
              <a:rPr lang="es-ES" dirty="0" err="1"/>
              <a:t>núms</a:t>
            </a:r>
            <a:r>
              <a:rPr lang="es-ES" dirty="0"/>
              <a:t>. 155 y 187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6506E-C321-4401-6E42-7C0A6B5F53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s-ES" dirty="0"/>
              <a:t>Convenio núm. 155 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6EA8FD-2902-79FF-F693-9A4B055D5B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" dirty="0"/>
              <a:t>Convenio núm. 187</a:t>
            </a:r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CE0BD5-C83F-5262-11CB-B46B4A78C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2D49F7-8917-6018-209F-7C0933378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B43FB-6C87-0D46-4B91-404AF591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  <p:pic>
        <p:nvPicPr>
          <p:cNvPr id="11" name="Picture 10" descr="Chart, sunburst chart&#10;&#10;Description automatically generated">
            <a:extLst>
              <a:ext uri="{FF2B5EF4-FFF2-40B4-BE49-F238E27FC236}">
                <a16:creationId xmlns:a16="http://schemas.microsoft.com/office/drawing/2014/main" id="{6FF3D024-019E-6A6B-4DBE-6726D57AA8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480" y="2397055"/>
            <a:ext cx="6465230" cy="3955076"/>
          </a:xfrm>
          <a:prstGeom prst="rect">
            <a:avLst/>
          </a:prstGeom>
        </p:spPr>
      </p:pic>
      <p:pic>
        <p:nvPicPr>
          <p:cNvPr id="13" name="Picture 12" descr="Chart, sunburst chart&#10;&#10;Description automatically generated">
            <a:extLst>
              <a:ext uri="{FF2B5EF4-FFF2-40B4-BE49-F238E27FC236}">
                <a16:creationId xmlns:a16="http://schemas.microsoft.com/office/drawing/2014/main" id="{3C631D56-1915-73C8-671A-C63100FB4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274" y="2394925"/>
            <a:ext cx="6465231" cy="39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3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FE867-150A-F6B6-01BE-B5C97FFC5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¿En qué punto nos encontramos?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97226-C46D-DC81-D9EB-E7CF9EBC4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dirty="0"/>
              <a:t>Estado de aplicación a escala mundial de algunos de los elementos clave contenidos en los Convenios </a:t>
            </a:r>
            <a:r>
              <a:rPr lang="es-ES" dirty="0" err="1"/>
              <a:t>núms</a:t>
            </a:r>
            <a:r>
              <a:rPr lang="es-ES" dirty="0"/>
              <a:t>. 155 y 187, necesarios para promover la realización de un medio ambiente de trabajo seguro y saludable:</a:t>
            </a:r>
          </a:p>
          <a:p>
            <a:pPr lvl="2"/>
            <a:r>
              <a:rPr lang="es-ES" dirty="0"/>
              <a:t>La existencia de una autoridad nacional competente en materia de SST </a:t>
            </a:r>
          </a:p>
          <a:p>
            <a:pPr lvl="2"/>
            <a:r>
              <a:rPr lang="es-ES" dirty="0"/>
              <a:t>La existencia de un organismo nacional tripartito </a:t>
            </a:r>
            <a:r>
              <a:rPr lang="es-ES" strike="sngStrike" dirty="0"/>
              <a:t>nacional</a:t>
            </a:r>
            <a:r>
              <a:rPr lang="es-ES" dirty="0"/>
              <a:t> para tratar las cuestiones relativas a la SST </a:t>
            </a:r>
          </a:p>
          <a:p>
            <a:pPr lvl="2"/>
            <a:r>
              <a:rPr lang="es-ES" dirty="0"/>
              <a:t>La inclusión de disposiciones clave en marco jurídico de SST </a:t>
            </a:r>
          </a:p>
          <a:p>
            <a:pPr lvl="3"/>
            <a:r>
              <a:rPr lang="es-ES" dirty="0"/>
              <a:t>Protección de consecuencias injustificadas a los trabajadores que se alejen de situaciones de trabajo peligrosas</a:t>
            </a:r>
          </a:p>
          <a:p>
            <a:pPr lvl="3"/>
            <a:r>
              <a:rPr lang="es-ES" dirty="0"/>
              <a:t>Requisito de establecer un comité mixto de SST en el lugar de trabajo</a:t>
            </a:r>
          </a:p>
          <a:p>
            <a:pPr lvl="2"/>
            <a:r>
              <a:rPr lang="es-ES" dirty="0"/>
              <a:t>La adopción de una política nacional de SST</a:t>
            </a:r>
          </a:p>
          <a:p>
            <a:pPr lvl="2"/>
            <a:r>
              <a:rPr lang="es-ES" dirty="0"/>
              <a:t>El desarrollo de un programa nacional de SST</a:t>
            </a:r>
          </a:p>
          <a:p>
            <a:pPr lvl="2"/>
            <a:r>
              <a:rPr lang="es-ES" dirty="0"/>
              <a:t>El establecimiento de un sistema nacional de registro y notificación de los accidentes del trabajo y las enfermedades profesionales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30246-B92F-E168-4F65-0017EF11A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418D8-9A40-3A31-28EB-60678D192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77638-D2B1-E5C4-29C6-E29B9F56D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349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447C1-46FB-E3BE-404D-30ADEBD4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Autoridad u organismo responsable de la SST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2B4D5-9D73-102D-546E-E6C41A6C9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49"/>
            <a:ext cx="6303962" cy="3482975"/>
          </a:xfrm>
        </p:spPr>
        <p:txBody>
          <a:bodyPr/>
          <a:lstStyle/>
          <a:p>
            <a:pPr lvl="2"/>
            <a:r>
              <a:rPr lang="es-ES" dirty="0"/>
              <a:t>Los Convenios </a:t>
            </a:r>
            <a:r>
              <a:rPr lang="es-ES" dirty="0" err="1"/>
              <a:t>núms</a:t>
            </a:r>
            <a:r>
              <a:rPr lang="es-ES" dirty="0"/>
              <a:t>. 155 y 187 exigen el establecimiento de una autoridad u organismo responsable de la SST.</a:t>
            </a:r>
          </a:p>
          <a:p>
            <a:pPr lvl="2"/>
            <a:r>
              <a:rPr lang="es-ES" dirty="0"/>
              <a:t>Los organismos de SST suelen encargarse de desarrollar la política, el programa y la legislación nacional en materia de SST, en consulta con las organizaciones más representativas de empleadores y de trabajadores. </a:t>
            </a:r>
          </a:p>
          <a:p>
            <a:pPr lvl="2"/>
            <a:r>
              <a:rPr lang="es-ES" dirty="0"/>
              <a:t>También pueden encargarse de desarrollar otros elementos del sistema nacional de SST (p.ej., proporcionar asesoramiento e información sobre SST, financiar o realizar investigaciones sobre la materia).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4D03D-653F-F357-3D6E-9093B6F09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9645E-F607-484A-4E83-8A861D80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3A123-BF33-15AA-85DF-A2C3C7E3AC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77100" y="2393950"/>
            <a:ext cx="4424363" cy="3600450"/>
          </a:xfrm>
          <a:solidFill>
            <a:schemeClr val="bg2"/>
          </a:solidFill>
        </p:spPr>
        <p:txBody>
          <a:bodyPr/>
          <a:lstStyle/>
          <a:p>
            <a:pPr>
              <a:spcBef>
                <a:spcPts val="2400"/>
              </a:spcBef>
              <a:buSzPct val="85000"/>
              <a:buFont typeface="Wingdings 3" panose="05040102010807070707" pitchFamily="18" charset="2"/>
              <a:buChar char="u"/>
            </a:pPr>
            <a:r>
              <a:rPr lang="fr-CH" sz="1800" spc="0" dirty="0"/>
              <a:t>Casi</a:t>
            </a:r>
            <a:r>
              <a:rPr lang="es-ES" sz="1800" spc="0" dirty="0"/>
              <a:t> </a:t>
            </a:r>
            <a:r>
              <a:rPr lang="es-ES" sz="1800" b="1" spc="0" dirty="0"/>
              <a:t>todos los Estados Miembros </a:t>
            </a:r>
            <a:r>
              <a:rPr lang="es-ES" sz="1800" spc="0" dirty="0"/>
              <a:t>de la OIT cuentan con una autoridad u organismo responsable de la SST. </a:t>
            </a:r>
            <a:endParaRPr lang="fr-CH" sz="1800" spc="0" dirty="0"/>
          </a:p>
          <a:p>
            <a:pPr>
              <a:spcBef>
                <a:spcPts val="2400"/>
              </a:spcBef>
            </a:pPr>
            <a:r>
              <a:rPr lang="fr-CH" dirty="0"/>
              <a:t>87% </a:t>
            </a:r>
            <a:r>
              <a:rPr lang="es-ES" sz="1800" spc="0" dirty="0"/>
              <a:t>de los </a:t>
            </a:r>
            <a:r>
              <a:rPr lang="es-ES" sz="1800" b="1" spc="0" dirty="0"/>
              <a:t>organismos de SST </a:t>
            </a:r>
            <a:r>
              <a:rPr lang="es-ES" sz="1800" spc="0" dirty="0"/>
              <a:t>están adscritos al </a:t>
            </a:r>
            <a:r>
              <a:rPr lang="es-ES" sz="1800" b="1" spc="0" dirty="0"/>
              <a:t>Ministerio de Trabajo.</a:t>
            </a:r>
          </a:p>
          <a:p>
            <a:pPr>
              <a:spcBef>
                <a:spcPts val="2400"/>
              </a:spcBef>
              <a:buSzPct val="85000"/>
              <a:buFont typeface="Wingdings 3" panose="05040102010807070707" pitchFamily="18" charset="2"/>
              <a:buChar char="u"/>
            </a:pPr>
            <a:r>
              <a:rPr lang="es-ES" sz="1800" spc="0" dirty="0"/>
              <a:t>En los otros casos, los organismos de  SST también pueden estar gestionados por el Ministerio de Asuntos Sociales,  el Ministerio de Salud o el Ministerio de Desarrollo Económico. </a:t>
            </a:r>
            <a:endParaRPr lang="en-GB" sz="1800" spc="0" dirty="0"/>
          </a:p>
        </p:txBody>
      </p:sp>
    </p:spTree>
    <p:extLst>
      <p:ext uri="{BB962C8B-B14F-4D97-AF65-F5344CB8AC3E}">
        <p14:creationId xmlns:p14="http://schemas.microsoft.com/office/powerpoint/2010/main" val="1395420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447C1-46FB-E3BE-404D-30ADEBD4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Organismo nacional tripartito de SST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2B4D5-9D73-102D-546E-E6C41A6C9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49"/>
            <a:ext cx="8081962" cy="3482975"/>
          </a:xfrm>
        </p:spPr>
        <p:txBody>
          <a:bodyPr/>
          <a:lstStyle/>
          <a:p>
            <a:pPr lvl="2"/>
            <a:r>
              <a:rPr lang="es-ES" dirty="0"/>
              <a:t>El Convenio núm.187 exige el establecimiento, cuando proceda, de un organismo u organismos consultivos tripartitos de ámbito nacional para tratar las cuestiones relativas a la SST.</a:t>
            </a:r>
          </a:p>
          <a:p>
            <a:pPr lvl="2"/>
            <a:r>
              <a:rPr lang="es-ES" dirty="0"/>
              <a:t>Los organismos nacionales tripartitos de SST suelen estar compuestos por representantes del Gobierno y un número equivalente de representantes de organizaciones representativas de empleadores y de trabajadores [en ocasiones, la composición tripartita se amplía para incluir a representantes de otras instituciones, p. ej., institutos de SST].</a:t>
            </a:r>
          </a:p>
          <a:p>
            <a:pPr lvl="2"/>
            <a:r>
              <a:rPr lang="es-ES" dirty="0"/>
              <a:t>Los organismos tripartitos de SST pueden también establecerse a nivel regional o local, así como a nivel sectorial, especialmente en industrias peligrosas.</a:t>
            </a:r>
          </a:p>
          <a:p>
            <a:pPr lvl="2"/>
            <a:endParaRPr lang="es-E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4D03D-653F-F357-3D6E-9093B6F09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9645E-F607-484A-4E83-8A861D80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3A123-BF33-15AA-85DF-A2C3C7E3AC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20200" y="2393950"/>
            <a:ext cx="2481263" cy="1898650"/>
          </a:xfrm>
          <a:solidFill>
            <a:schemeClr val="bg2"/>
          </a:solidFill>
        </p:spPr>
        <p:txBody>
          <a:bodyPr/>
          <a:lstStyle/>
          <a:p>
            <a:pPr>
              <a:spcBef>
                <a:spcPts val="2400"/>
              </a:spcBef>
            </a:pPr>
            <a:r>
              <a:rPr lang="fr-CH" dirty="0"/>
              <a:t>79% </a:t>
            </a:r>
            <a:r>
              <a:rPr lang="es-ES" sz="1800" spc="0" dirty="0"/>
              <a:t>de los Estados Miembros de la OIT cuentan con un organismo nacional tripartito.</a:t>
            </a:r>
            <a:endParaRPr lang="es-ES" sz="1800" b="1" spc="0" dirty="0"/>
          </a:p>
        </p:txBody>
      </p:sp>
    </p:spTree>
    <p:extLst>
      <p:ext uri="{BB962C8B-B14F-4D97-AF65-F5344CB8AC3E}">
        <p14:creationId xmlns:p14="http://schemas.microsoft.com/office/powerpoint/2010/main" val="4085068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ABC4C2-03D5-EDFA-69FA-C5E22ED22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DCE1F9-FC75-23E8-17AA-AF4534F4E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8E6B60-E453-7E1F-1172-C9ED4DF76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7BF8FEFF-0CE2-B29D-577F-8E9E132B7F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26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720DE-1217-35DF-C3CD-C6BAFD029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Organismo nacional tripartito de SST</a:t>
            </a:r>
            <a:br>
              <a:rPr lang="pt-BR" dirty="0"/>
            </a:br>
            <a:r>
              <a:rPr lang="pt-BR" b="0" dirty="0"/>
              <a:t>Ejemplos</a:t>
            </a:r>
            <a:endParaRPr lang="en-GB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4209C-AA01-6761-BB47-7B9B7E547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605462" cy="319405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México: Comisión Consultiva Nacional de Seguridad y Salud en el Trabajo (COCONASST) </a:t>
            </a:r>
          </a:p>
          <a:p>
            <a:pPr lvl="2"/>
            <a:r>
              <a:rPr lang="es-ES" dirty="0"/>
              <a:t>Dirigida por la Secretaría del Trabajo y Previsión Social e incluye el mismo número de representantes de instituciones gubernamentales, organizaciones de empleadores y organizaciones de trabajadores. </a:t>
            </a:r>
          </a:p>
          <a:p>
            <a:pPr lvl="2"/>
            <a:r>
              <a:rPr lang="es-ES" dirty="0"/>
              <a:t>Se complementa con un órgano tripartito local en cada estado, presididas por el Jefe del Ejecutivo Estatal y e integradas por representantes tripartitos.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6BEA3B-0027-D549-007F-5A383F2FD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8844" y="2393949"/>
            <a:ext cx="5142617" cy="3194051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sz="1800" b="1" i="0" dirty="0" err="1">
                <a:solidFill>
                  <a:srgbClr val="1E2DBE"/>
                </a:solidFill>
                <a:effectLst/>
                <a:latin typeface="Overpass" panose="00000500000000000000" pitchFamily="2" charset="0"/>
              </a:rPr>
              <a:t>Türkiye</a:t>
            </a:r>
            <a:r>
              <a:rPr lang="es-ES" dirty="0">
                <a:solidFill>
                  <a:schemeClr val="accent1"/>
                </a:solidFill>
              </a:rPr>
              <a:t>: Consejo de SST</a:t>
            </a:r>
          </a:p>
          <a:p>
            <a:pPr lvl="2"/>
            <a:r>
              <a:rPr lang="es-ES" dirty="0"/>
              <a:t>Máximo órgano consultivo para la formulación de políticas y estrategias en materia de SST.</a:t>
            </a:r>
          </a:p>
          <a:p>
            <a:pPr lvl="2"/>
            <a:r>
              <a:rPr lang="es-ES" dirty="0"/>
              <a:t>Compuesto por representantes del Gobierno y  organizaciones de trabajadores y de empleadores.</a:t>
            </a:r>
          </a:p>
          <a:p>
            <a:pPr lvl="2"/>
            <a:r>
              <a:rPr lang="es-ES" dirty="0"/>
              <a:t>Composición tripartita ampliada para incluir a otros grupos no gubernamentales (p. ej., asociaciones de ingenieros y de médicos).</a:t>
            </a:r>
          </a:p>
          <a:p>
            <a:pPr lvl="2"/>
            <a:r>
              <a:rPr lang="es-ES" dirty="0"/>
              <a:t>Se reúne dos veces al año.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3DE14-7A37-7CCC-9BBC-345F07216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D6FA8-B55D-623D-C346-9A1010B3D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8EBC5B-E6D7-D65B-D681-8ECAE062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997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67DF3-3AB2-5E13-BAE5-A6EC70691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Marco jurídico en materia de SST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B0687-B012-71E9-D78E-8195B71EF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117724"/>
            <a:ext cx="11210924" cy="1606550"/>
          </a:xfrm>
        </p:spPr>
        <p:txBody>
          <a:bodyPr/>
          <a:lstStyle/>
          <a:p>
            <a:pPr lvl="2"/>
            <a:r>
              <a:rPr lang="es-ES" dirty="0"/>
              <a:t>Un marco jurídico en materia de SST integral y basado en la prevención es un componente necesario de un sistema nacional de SST. </a:t>
            </a:r>
          </a:p>
          <a:p>
            <a:pPr lvl="2"/>
            <a:r>
              <a:rPr lang="es-ES" dirty="0"/>
              <a:t>La legislación en materia de SST debería ser de aplicación general a todas las ramas de actividad económica y a todos los trabajadores.</a:t>
            </a:r>
          </a:p>
          <a:p>
            <a:pPr lvl="2"/>
            <a:r>
              <a:rPr lang="es-ES" dirty="0"/>
              <a:t>Elementos clave de la legislación sobre SST: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472BB-9FCA-07E9-1AC2-AB2F582A6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7B6F5-A9ED-FBBA-9665-9E69C2CE7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E58F-348F-4E45-304C-83998BDCC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DA9C00-3B19-63D6-2D60-E77DB1F9A148}"/>
              </a:ext>
            </a:extLst>
          </p:cNvPr>
          <p:cNvSpPr txBox="1">
            <a:spLocks/>
          </p:cNvSpPr>
          <p:nvPr/>
        </p:nvSpPr>
        <p:spPr>
          <a:xfrm>
            <a:off x="478011" y="3760427"/>
            <a:ext cx="4654427" cy="24003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4"/>
                </a:solidFill>
                <a:latin typeface="Overpass" panose="00000500000000000000" pitchFamily="2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16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4"/>
              </a:buClr>
              <a:buSzPct val="80000"/>
              <a:buFont typeface="Wingdings 3" panose="05040102010807070707" pitchFamily="18" charset="2"/>
              <a:buChar char="u"/>
              <a:defRPr sz="1600" b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es-ES_tradnl" dirty="0"/>
              <a:t>Principio de prevención</a:t>
            </a:r>
          </a:p>
          <a:p>
            <a:pPr lvl="3"/>
            <a:r>
              <a:rPr lang="es-ES_tradnl" dirty="0"/>
              <a:t>Infraestructura nacional para dirigir la SST e instrumentos de gobernanza</a:t>
            </a:r>
          </a:p>
          <a:p>
            <a:pPr lvl="3"/>
            <a:r>
              <a:rPr lang="es-ES" dirty="0"/>
              <a:t>Mejora continua de la gobernanza nacional de la SST</a:t>
            </a:r>
            <a:endParaRPr lang="en-GB" dirty="0"/>
          </a:p>
          <a:p>
            <a:pPr lvl="3"/>
            <a:r>
              <a:rPr lang="es-ES" dirty="0"/>
              <a:t>Obligaciones generales en materia de SST basadas en los resultados para todas las partes interesadas pertinentes a fin de garantizar la SST</a:t>
            </a:r>
            <a:endParaRPr lang="en-GB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9FE019C-CBBB-80F3-DEB5-875F4C0E0174}"/>
              </a:ext>
            </a:extLst>
          </p:cNvPr>
          <p:cNvSpPr txBox="1">
            <a:spLocks/>
          </p:cNvSpPr>
          <p:nvPr/>
        </p:nvSpPr>
        <p:spPr>
          <a:xfrm>
            <a:off x="5250426" y="3724274"/>
            <a:ext cx="6616404" cy="24503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4"/>
                </a:solidFill>
                <a:latin typeface="Overpass" panose="00000500000000000000" pitchFamily="2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16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4"/>
              </a:buClr>
              <a:buSzPct val="80000"/>
              <a:buFont typeface="Wingdings 3" panose="05040102010807070707" pitchFamily="18" charset="2"/>
              <a:buChar char="u"/>
              <a:defRPr sz="1600" b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3"/>
            <a:r>
              <a:rPr lang="es-ES" dirty="0"/>
              <a:t>Procesos en el lugar de trabajo para gestionar la SST:</a:t>
            </a:r>
          </a:p>
          <a:p>
            <a:pPr lvl="3"/>
            <a:r>
              <a:rPr lang="es-ES" dirty="0"/>
              <a:t>Acuerdos de participación, colaboración y cooperación en el lugar de trabajo: Colaboración de las empresas que desarrollen simultáneamente actividades en un mismo lugar de trabajo: </a:t>
            </a:r>
          </a:p>
          <a:p>
            <a:pPr lvl="3"/>
            <a:r>
              <a:rPr lang="es-ES" dirty="0"/>
              <a:t>El derecho a interrumpir una situación de trabajo peligrosa: </a:t>
            </a:r>
          </a:p>
          <a:p>
            <a:pPr lvl="3"/>
            <a:r>
              <a:rPr lang="es-ES" dirty="0"/>
              <a:t>Otras prerrogativas clave de los trabajadores (formación en el ámbito de la SST, EPP, etc.)</a:t>
            </a:r>
          </a:p>
          <a:p>
            <a:pPr lvl="3"/>
            <a:r>
              <a:rPr lang="es-ES" dirty="0"/>
              <a:t>Sanciones y procedimientos sancionadores definidos legalmente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0912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447C1-46FB-E3BE-404D-30ADEBD4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accent4"/>
                </a:solidFill>
              </a:rPr>
              <a:t>Protección de consecuencias injustificadas a los trabajadores que se alejen situaciones de trabajo peligrosas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2B4D5-9D73-102D-546E-E6C41A6C9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49"/>
            <a:ext cx="5605462" cy="3482975"/>
          </a:xfrm>
        </p:spPr>
        <p:txBody>
          <a:bodyPr/>
          <a:lstStyle/>
          <a:p>
            <a:pPr lvl="2"/>
            <a:r>
              <a:rPr lang="es-ES" dirty="0"/>
              <a:t>El Convenio núm. 155 exige que debe protegerse de consecuencias injustificadas a todo trabajador que juzgue necesario interrumpir una situación de trabajo por creer, por motivos razonables, que ésta causa peligro inminente y grave para su vida o su salud.</a:t>
            </a:r>
          </a:p>
          <a:p>
            <a:pPr lvl="2"/>
            <a:r>
              <a:rPr lang="es-ES" dirty="0"/>
              <a:t>Este derecho desempeña un papel vital en la prevención de enfermedades y lesiones relacionadas con el trabajo. </a:t>
            </a:r>
          </a:p>
          <a:p>
            <a:pPr lvl="2"/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4D03D-653F-F357-3D6E-9093B6F09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9645E-F607-484A-4E83-8A861D80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11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3A123-BF33-15AA-85DF-A2C3C7E3AC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94500" y="2393950"/>
            <a:ext cx="4906963" cy="3371850"/>
          </a:xfrm>
          <a:solidFill>
            <a:schemeClr val="bg2"/>
          </a:solidFill>
        </p:spPr>
        <p:txBody>
          <a:bodyPr/>
          <a:lstStyle/>
          <a:p>
            <a:pPr>
              <a:spcBef>
                <a:spcPts val="2400"/>
              </a:spcBef>
            </a:pPr>
            <a:r>
              <a:rPr lang="fr-CH" dirty="0"/>
              <a:t>68% </a:t>
            </a:r>
            <a:r>
              <a:rPr lang="es-ES" sz="1800" spc="0" dirty="0"/>
              <a:t>de los Estados Miembros de la OIT protegen a los trabajadores de consecuencias injustificadas si se alejan de situaciones de trabajo peligrosas.</a:t>
            </a:r>
          </a:p>
          <a:p>
            <a:pPr>
              <a:spcBef>
                <a:spcPts val="2400"/>
              </a:spcBef>
            </a:pPr>
            <a:r>
              <a:rPr lang="es-ES" spc="0" dirty="0"/>
              <a:t>80% </a:t>
            </a:r>
            <a:r>
              <a:rPr lang="es-ES" sz="1800" spc="0" dirty="0"/>
              <a:t>de los países que han ratificado el </a:t>
            </a:r>
            <a:r>
              <a:rPr lang="es-ES" sz="1800" b="1" spc="0" dirty="0"/>
              <a:t>Convenio núm. 155 </a:t>
            </a:r>
            <a:r>
              <a:rPr lang="es-ES" sz="1800" spc="0" dirty="0"/>
              <a:t>reconocen el derecho de los trabajadores a retirarse de una situación de trabajo peligrosa, sin consecuencias injustificadas.</a:t>
            </a:r>
          </a:p>
        </p:txBody>
      </p:sp>
    </p:spTree>
    <p:extLst>
      <p:ext uri="{BB962C8B-B14F-4D97-AF65-F5344CB8AC3E}">
        <p14:creationId xmlns:p14="http://schemas.microsoft.com/office/powerpoint/2010/main" val="2521700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3B202A-DB76-7B6D-FF3A-287EA3B80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A8383A-2618-3285-B0A2-B06577D9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1CB9F-1DDD-3A61-9938-90B18378A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12</a:t>
            </a:fld>
            <a:endParaRPr lang="en-GB"/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DBA4A445-5F5A-AFD5-9BF8-FFBB6F12DA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322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447C1-46FB-E3BE-404D-30ADEBD4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accent4"/>
                </a:solidFill>
              </a:rPr>
              <a:t>Requisito de establecer un comité mixto de SST en el lugar de trabajo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2B4D5-9D73-102D-546E-E6C41A6C9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49"/>
            <a:ext cx="5887684" cy="3482975"/>
          </a:xfrm>
        </p:spPr>
        <p:txBody>
          <a:bodyPr/>
          <a:lstStyle/>
          <a:p>
            <a:pPr lvl="2"/>
            <a:r>
              <a:rPr lang="es-ES" dirty="0"/>
              <a:t>Los Convenios </a:t>
            </a:r>
            <a:r>
              <a:rPr lang="es-ES" dirty="0" err="1"/>
              <a:t>núms</a:t>
            </a:r>
            <a:r>
              <a:rPr lang="es-ES" dirty="0"/>
              <a:t>. 155 y 187  la cooperación en el lugar de trabajo entre la dirección, los trabajadores y sus representantes.</a:t>
            </a:r>
          </a:p>
          <a:p>
            <a:pPr lvl="2"/>
            <a:r>
              <a:rPr lang="es-ES" dirty="0"/>
              <a:t>Las recomendaciones que los acompañan núms.164 y 197 proporcionan más detalles sobre el establecimiento en el lugar de trabajo de comités mixtos de SST y la designación de representantes de SST de los trabajadores.</a:t>
            </a:r>
          </a:p>
          <a:p>
            <a:pPr lvl="2"/>
            <a:r>
              <a:rPr lang="es-ES" dirty="0"/>
              <a:t>Los comités mixtos de SST han demostrado ser una de las formas más eficaces de garantizar la cooperación entre empleadores y trabajadores para cumplir los requisitos de SST.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4D03D-653F-F357-3D6E-9093B6F09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9645E-F607-484A-4E83-8A861D80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13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3A123-BF33-15AA-85DF-A2C3C7E3AC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99111" y="2393950"/>
            <a:ext cx="4702352" cy="3371850"/>
          </a:xfrm>
          <a:solidFill>
            <a:schemeClr val="bg2"/>
          </a:solidFill>
        </p:spPr>
        <p:txBody>
          <a:bodyPr/>
          <a:lstStyle/>
          <a:p>
            <a:pPr>
              <a:spcBef>
                <a:spcPts val="2400"/>
              </a:spcBef>
            </a:pPr>
            <a:r>
              <a:rPr lang="fr-CH" dirty="0"/>
              <a:t>73% </a:t>
            </a:r>
            <a:r>
              <a:rPr lang="es-ES" sz="1800" spc="0" dirty="0"/>
              <a:t>de los Estados Miembros de la OIT cuentan con disposiciones en su legislación nacional para el establecimiento de comités de SST en el lugar de trabajo.</a:t>
            </a:r>
          </a:p>
          <a:p>
            <a:pPr>
              <a:spcBef>
                <a:spcPts val="2400"/>
              </a:spcBef>
            </a:pPr>
            <a:r>
              <a:rPr lang="es-ES" spc="0" dirty="0"/>
              <a:t>92% </a:t>
            </a:r>
            <a:r>
              <a:rPr lang="es-ES" sz="1800" spc="0" dirty="0"/>
              <a:t>de los países de ingreso alto que han ratificado el Convenio núm. 155 disponen el establecimiento de comités en el lugar de trabajo.</a:t>
            </a:r>
          </a:p>
        </p:txBody>
      </p:sp>
    </p:spTree>
    <p:extLst>
      <p:ext uri="{BB962C8B-B14F-4D97-AF65-F5344CB8AC3E}">
        <p14:creationId xmlns:p14="http://schemas.microsoft.com/office/powerpoint/2010/main" val="3483182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AA9B0F-9606-5E41-5022-6B4D782B2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A8198D-65F9-50D6-3FB9-F7EFCC3FD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EB859-361E-64B5-3293-6999BDFA6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14</a:t>
            </a:fld>
            <a:endParaRPr lang="en-GB"/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5D5CA4B2-8CCF-355D-2CD3-50789E2D5D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2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720DE-1217-35DF-C3CD-C6BAFD029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accent4"/>
                </a:solidFill>
              </a:rPr>
              <a:t>Requisito de establecer un comité mixto de SST en el lugar de trabajo</a:t>
            </a:r>
            <a:br>
              <a:rPr lang="pt-BR" dirty="0"/>
            </a:br>
            <a:r>
              <a:rPr lang="pt-BR" b="0" dirty="0">
                <a:solidFill>
                  <a:schemeClr val="accent4"/>
                </a:solidFill>
              </a:rPr>
              <a:t>Ejemplos</a:t>
            </a:r>
            <a:endParaRPr lang="en-GB" b="0" dirty="0">
              <a:solidFill>
                <a:schemeClr val="accent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4209C-AA01-6761-BB47-7B9B7E547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6" y="2393950"/>
            <a:ext cx="7050441" cy="342933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dirty="0" err="1">
                <a:solidFill>
                  <a:schemeClr val="accent1"/>
                </a:solidFill>
              </a:rPr>
              <a:t>Djiboutí</a:t>
            </a:r>
            <a:r>
              <a:rPr lang="es-ES" dirty="0"/>
              <a:t> </a:t>
            </a:r>
          </a:p>
          <a:p>
            <a:pPr lvl="2"/>
            <a:r>
              <a:rPr lang="es-ES" dirty="0"/>
              <a:t>Todas las empresas industriales, edificios y servicios públicos que empleen </a:t>
            </a:r>
            <a:r>
              <a:rPr lang="en-GB" b="0" i="0" dirty="0">
                <a:solidFill>
                  <a:srgbClr val="040C28"/>
                </a:solidFill>
                <a:effectLst/>
                <a:latin typeface="Google Sans"/>
              </a:rPr>
              <a:t>≥ </a:t>
            </a:r>
            <a:r>
              <a:rPr lang="es-ES" dirty="0"/>
              <a:t>50 trabajadores, (incluidos contratos temporales) deben contar con un comité de SST.</a:t>
            </a:r>
          </a:p>
          <a:p>
            <a:pPr lvl="2"/>
            <a:r>
              <a:rPr lang="es-ES" dirty="0"/>
              <a:t>El comité debe estar formado por el empleador, el responsable de SST, un representante de los trabajadores (2 en las empresas con &gt; 150 trabajadores) y el médico o enfermero de la empresa.</a:t>
            </a:r>
          </a:p>
          <a:p>
            <a:pPr lvl="2"/>
            <a:r>
              <a:rPr lang="es-ES" dirty="0"/>
              <a:t>El comité de seguridad y salud debe ser convocado por el empleador al menos tres veces al año, y tras cualquier accidente grave o situación que pueda reflejar una situación de peligro. 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6BEA3B-0027-D549-007F-5A383F2FD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24800" y="2393949"/>
            <a:ext cx="3776661" cy="3429334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Finlandia</a:t>
            </a:r>
          </a:p>
          <a:p>
            <a:pPr lvl="2"/>
            <a:r>
              <a:rPr lang="es-ES" dirty="0"/>
              <a:t>Los trabajadores de entidades en las que trabajan regularmente </a:t>
            </a:r>
            <a:r>
              <a:rPr lang="en-GB" b="0" i="0" dirty="0">
                <a:solidFill>
                  <a:srgbClr val="040C28"/>
                </a:solidFill>
                <a:effectLst/>
                <a:latin typeface="Google Sans"/>
              </a:rPr>
              <a:t>≥ </a:t>
            </a:r>
            <a:r>
              <a:rPr lang="es-ES" dirty="0"/>
              <a:t>10 personas tienen derecho a elegir un representante de SST. </a:t>
            </a:r>
          </a:p>
          <a:p>
            <a:pPr lvl="2"/>
            <a:r>
              <a:rPr lang="es-ES" dirty="0"/>
              <a:t>En las empresas </a:t>
            </a:r>
            <a:r>
              <a:rPr lang="en-GB" b="0" i="0" dirty="0">
                <a:solidFill>
                  <a:srgbClr val="040C28"/>
                </a:solidFill>
                <a:effectLst/>
                <a:latin typeface="Google Sans"/>
              </a:rPr>
              <a:t>≥</a:t>
            </a:r>
            <a:r>
              <a:rPr lang="es-ES" dirty="0"/>
              <a:t> 20 trabajadores regulares, es necesario establecer un comité de SST, cada vez por un periodo de dos años.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3DE14-7A37-7CCC-9BBC-345F07216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D6FA8-B55D-623D-C346-9A1010B3D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8EBC5B-E6D7-D65B-D681-8ECAE062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185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447C1-46FB-E3BE-404D-30ADEBD4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Política nacional de SST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2B4D5-9D73-102D-546E-E6C41A6C9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49"/>
            <a:ext cx="7345362" cy="3482975"/>
          </a:xfrm>
        </p:spPr>
        <p:txBody>
          <a:bodyPr/>
          <a:lstStyle/>
          <a:p>
            <a:pPr lvl="2"/>
            <a:r>
              <a:rPr lang="es-ES" dirty="0"/>
              <a:t>Tanto el Convenio núm.155 como el Convenio núm.187 exigen Estado a los Miembros que formulen una política nacional en materia de SST, en consulta con las organizaciones más representativas de empleadores y de trabajadores.</a:t>
            </a:r>
          </a:p>
          <a:p>
            <a:pPr lvl="2"/>
            <a:r>
              <a:rPr lang="es-ES" dirty="0"/>
              <a:t>Según el Convenio núm.155, el objetivo de la política debería ser prevenir los accidentes y las enfermedades profesionales, reduciendo al mínimo, en la medida en que sea razonable y factible, los riesgos en el medio ambiente de trabajo.</a:t>
            </a:r>
          </a:p>
          <a:p>
            <a:pPr lvl="2"/>
            <a:r>
              <a:rPr lang="es-ES" dirty="0"/>
              <a:t>El Convenio núm. 187 añade la promoción de principios básicos tales como evaluar los riesgos o peligros del trabajo; combatir en su origen los riesgos o peligros del trabajo, y desarrollar una cultura nacional de prevención en materia de seguridad y salud.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4D03D-653F-F357-3D6E-9093B6F09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9645E-F607-484A-4E83-8A861D80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16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3A123-BF33-15AA-85DF-A2C3C7E3AC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96300" y="2393950"/>
            <a:ext cx="3205163" cy="3155950"/>
          </a:xfrm>
          <a:solidFill>
            <a:schemeClr val="bg2"/>
          </a:solidFill>
        </p:spPr>
        <p:txBody>
          <a:bodyPr/>
          <a:lstStyle/>
          <a:p>
            <a:pPr>
              <a:spcBef>
                <a:spcPts val="2400"/>
              </a:spcBef>
            </a:pPr>
            <a:r>
              <a:rPr lang="fr-CH" dirty="0"/>
              <a:t>47% </a:t>
            </a:r>
            <a:r>
              <a:rPr lang="es-ES" sz="1800" spc="0" dirty="0"/>
              <a:t>de los Estados Miembros de la OIT  cuentan con una política nacional de SST.</a:t>
            </a:r>
          </a:p>
          <a:p>
            <a:pPr>
              <a:spcBef>
                <a:spcPts val="2400"/>
              </a:spcBef>
            </a:pPr>
            <a:r>
              <a:rPr lang="es-ES" spc="0" dirty="0"/>
              <a:t>26% </a:t>
            </a:r>
            <a:r>
              <a:rPr lang="es-ES" sz="1800" spc="0" dirty="0"/>
              <a:t>de los países de ingreso bajo cuentan con una política nacional de SST.</a:t>
            </a:r>
          </a:p>
        </p:txBody>
      </p:sp>
    </p:spTree>
    <p:extLst>
      <p:ext uri="{BB962C8B-B14F-4D97-AF65-F5344CB8AC3E}">
        <p14:creationId xmlns:p14="http://schemas.microsoft.com/office/powerpoint/2010/main" val="3113941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E1287A-3F78-4A32-67B2-AFBDE1EF3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84EF59-673C-1B50-8CA3-42059218D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5D1DE-032C-9B0D-4EAA-FCA6CBE69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17</a:t>
            </a:fld>
            <a:endParaRPr lang="en-GB"/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29217551-F8DE-A187-B848-FCE589F222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275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720DE-1217-35DF-C3CD-C6BAFD029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Política </a:t>
            </a:r>
            <a:r>
              <a:rPr lang="es-ES_tradnl" dirty="0"/>
              <a:t>nacional</a:t>
            </a:r>
            <a:r>
              <a:rPr lang="en-GB" dirty="0"/>
              <a:t> de SST</a:t>
            </a:r>
            <a:br>
              <a:rPr lang="pt-BR" dirty="0"/>
            </a:br>
            <a:r>
              <a:rPr lang="pt-BR" b="0" dirty="0"/>
              <a:t>Ejemplos</a:t>
            </a:r>
            <a:endParaRPr lang="en-GB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4209C-AA01-6761-BB47-7B9B7E547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752218" cy="394489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El Salvador</a:t>
            </a:r>
          </a:p>
          <a:p>
            <a:pPr lvl="2"/>
            <a:r>
              <a:rPr lang="es-ES" dirty="0"/>
              <a:t>Política de SST publicada en 2019.</a:t>
            </a:r>
          </a:p>
          <a:p>
            <a:pPr lvl="2"/>
            <a:r>
              <a:rPr lang="es-ES" dirty="0"/>
              <a:t>Principios claves: participación; universalidad; integración; equidad e igualdad; no a la discriminación.</a:t>
            </a:r>
          </a:p>
          <a:p>
            <a:pPr lvl="2"/>
            <a:r>
              <a:rPr lang="es-ES" dirty="0"/>
              <a:t>Objetivo general: promover el respeto a la SST, a través de la formación de una cultura de prevención.</a:t>
            </a:r>
          </a:p>
          <a:p>
            <a:pPr lvl="2"/>
            <a:r>
              <a:rPr lang="es-ES" dirty="0"/>
              <a:t>Ejes estratégicos : marco regulatorio nacional en materia de SST; roles y competencias en la aplicación de la política; educación y formación continua; sistemas de gestión de la SST; vigilancia de la salud; medidas de protección de la salud; y sistemas de información e investigación sobre SST.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6BEA3B-0027-D549-007F-5A383F2FD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15289" y="2393949"/>
            <a:ext cx="5086173" cy="394489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Malasia</a:t>
            </a:r>
          </a:p>
          <a:p>
            <a:pPr lvl="2"/>
            <a:r>
              <a:rPr lang="es-ES" dirty="0"/>
              <a:t>Política Nacional de SST publicada en 2019, firmada por el Primer Ministro. </a:t>
            </a:r>
          </a:p>
          <a:p>
            <a:pPr lvl="2"/>
            <a:r>
              <a:rPr lang="es-ES" dirty="0"/>
              <a:t>Compromiso del Departamento de SST de proporcionar y mantener un lugar de trabajo y un sistema de SST de calidad, que es seguro, saludable, y libre de peligros y riesgos.</a:t>
            </a:r>
          </a:p>
          <a:p>
            <a:pPr lvl="2"/>
            <a:r>
              <a:rPr lang="es-ES" dirty="0"/>
              <a:t>Enfoque en garantizar que todos los trabajadores reciben información, directrices, formación y supervisión pertinentes sobre cómo realizar las tareas de forma correcta y con calidad sin exponerse a riesgos para la salud.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3DE14-7A37-7CCC-9BBC-345F07216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D6FA8-B55D-623D-C346-9A1010B3D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1007" y="6514645"/>
            <a:ext cx="5605462" cy="180000"/>
          </a:xfrm>
        </p:spPr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8EBC5B-E6D7-D65B-D681-8ECAE062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043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720DE-1217-35DF-C3CD-C6BAFD029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Política </a:t>
            </a:r>
            <a:r>
              <a:rPr lang="es-CO" dirty="0"/>
              <a:t>nacional</a:t>
            </a:r>
            <a:r>
              <a:rPr lang="en-GB" dirty="0"/>
              <a:t> de SST</a:t>
            </a:r>
            <a:br>
              <a:rPr lang="pt-BR" dirty="0"/>
            </a:br>
            <a:r>
              <a:rPr lang="pt-BR" b="0" dirty="0"/>
              <a:t>Ejemplos</a:t>
            </a:r>
            <a:endParaRPr lang="en-GB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4209C-AA01-6761-BB47-7B9B7E547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200929" cy="3781072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Arabia Saudita</a:t>
            </a:r>
          </a:p>
          <a:p>
            <a:pPr lvl="2"/>
            <a:r>
              <a:rPr lang="es-ES" dirty="0"/>
              <a:t>Política nacional de SST adoptada en 2021.</a:t>
            </a:r>
          </a:p>
          <a:p>
            <a:pPr lvl="2"/>
            <a:r>
              <a:rPr lang="es-ES" dirty="0"/>
              <a:t>Definición de principios claves, objetivos generales y específicos.</a:t>
            </a:r>
          </a:p>
          <a:p>
            <a:pPr lvl="2"/>
            <a:r>
              <a:rPr lang="es-ES" dirty="0"/>
              <a:t>Compromiso con la mejora y el desarrollo de la SST.</a:t>
            </a:r>
          </a:p>
          <a:p>
            <a:pPr lvl="2"/>
            <a:r>
              <a:rPr lang="es-ES" dirty="0"/>
              <a:t>Desarrollo de asociaciones a escala regional e internacional en el ámbito de la SST.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6BEA3B-0027-D549-007F-5A383F2FD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5290" y="2393949"/>
            <a:ext cx="7626174" cy="3943353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Zimbabwe</a:t>
            </a:r>
          </a:p>
          <a:p>
            <a:pPr lvl="2"/>
            <a:r>
              <a:rPr lang="es-ES" dirty="0"/>
              <a:t>Política Nacional de SST adoptada en 2014, en aras de prevenir las lesiones y las enfermedades profesionales.</a:t>
            </a:r>
          </a:p>
          <a:p>
            <a:pPr lvl="2"/>
            <a:r>
              <a:rPr lang="es-ES" dirty="0"/>
              <a:t>Promover la SST a través de un enfoque tripartito.</a:t>
            </a:r>
          </a:p>
          <a:p>
            <a:pPr lvl="2"/>
            <a:r>
              <a:rPr lang="es-ES" dirty="0"/>
              <a:t>Importancia de los derechos de los trabajadores a unas prácticas laborales justas y seguras; a conocer cualquier riesgo en materia de SST y sus efectos; y a ser consultados en el desarrollo de mecanismos de mitigación de los riesgos identificados en materia de SST. </a:t>
            </a:r>
          </a:p>
          <a:p>
            <a:pPr lvl="2"/>
            <a:r>
              <a:rPr lang="es-ES" dirty="0"/>
              <a:t>Ámbitos estratégicos: sensibilización en materia de SST, políticas y normas operativas, acreditación de profesionales de la SST, cumplimiento y aplicación, trabajo decente, identificación de peligros y evaluación de riesgos, cultura de prevención de accidentes, y educación y formación en materia de SST.</a:t>
            </a:r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3DE14-7A37-7CCC-9BBC-345F07216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D6FA8-B55D-623D-C346-9A1010B3D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8EBC5B-E6D7-D65B-D681-8ECAE062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0897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447C1-46FB-E3BE-404D-30ADEBD4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Programa nacional </a:t>
            </a:r>
            <a:r>
              <a:rPr lang="en-GB" dirty="0"/>
              <a:t>de SST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2B4D5-9D73-102D-546E-E6C41A6C9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49"/>
            <a:ext cx="6181195" cy="3482975"/>
          </a:xfrm>
        </p:spPr>
        <p:txBody>
          <a:bodyPr/>
          <a:lstStyle/>
          <a:p>
            <a:pPr lvl="2"/>
            <a:r>
              <a:rPr lang="es-ES" dirty="0"/>
              <a:t>Según el Convenio núm. 187, los Miembros deben elaborar, aplicar, controlar, evaluar y reexaminar periódicamente un programa nacional sobre SST en consulta con las organizaciones más representativas de empleadores y de trabajadores. </a:t>
            </a:r>
          </a:p>
          <a:p>
            <a:pPr lvl="2"/>
            <a:r>
              <a:rPr lang="es-ES" dirty="0"/>
              <a:t>Un programa nacional de SST se refiere a cualquier programa nacional que incluya objetivos que deban alcanzarse en un plazo determinado, así como las prioridades y medios de acción destinados a mejorar la seguridad y salud en el trabajo, y los medios para evaluar los progresos realizados.</a:t>
            </a:r>
          </a:p>
          <a:p>
            <a:pPr lvl="2"/>
            <a:r>
              <a:rPr lang="es-ES" dirty="0"/>
              <a:t>Los países han desarrollado programas de SST como estrategias nacionales específicas sobre SST o como planes de SST integrados en programas más amplios.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4D03D-653F-F357-3D6E-9093B6F09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9645E-F607-484A-4E83-8A861D80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20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3A123-BF33-15AA-85DF-A2C3C7E3AC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36178" y="2393949"/>
            <a:ext cx="4465285" cy="3645607"/>
          </a:xfrm>
          <a:solidFill>
            <a:schemeClr val="bg2"/>
          </a:solidFill>
        </p:spPr>
        <p:txBody>
          <a:bodyPr/>
          <a:lstStyle/>
          <a:p>
            <a:pPr>
              <a:spcBef>
                <a:spcPts val="1200"/>
              </a:spcBef>
            </a:pPr>
            <a:r>
              <a:rPr lang="fr-CH" sz="4000" dirty="0"/>
              <a:t>34%</a:t>
            </a:r>
            <a:r>
              <a:rPr lang="fr-CH" dirty="0"/>
              <a:t> </a:t>
            </a:r>
            <a:r>
              <a:rPr lang="es-ES" sz="1800" spc="0" dirty="0"/>
              <a:t>de los Estados Miembros de la OIT  con un programa nacional de SST.</a:t>
            </a:r>
          </a:p>
          <a:p>
            <a:pPr>
              <a:spcBef>
                <a:spcPts val="1200"/>
              </a:spcBef>
            </a:pPr>
            <a:r>
              <a:rPr lang="es-ES" sz="4000" spc="0" dirty="0"/>
              <a:t>8%</a:t>
            </a:r>
            <a:r>
              <a:rPr lang="es-ES" spc="0" dirty="0"/>
              <a:t> </a:t>
            </a:r>
            <a:r>
              <a:rPr lang="es-ES" sz="1800" spc="0" dirty="0"/>
              <a:t>de los países de ingreso bajo cuentan con un programa nacional de SST.</a:t>
            </a:r>
          </a:p>
          <a:p>
            <a:pPr>
              <a:spcBef>
                <a:spcPts val="1200"/>
              </a:spcBef>
            </a:pPr>
            <a:r>
              <a:rPr lang="es-ES" sz="4000" dirty="0"/>
              <a:t>83%</a:t>
            </a:r>
            <a:r>
              <a:rPr lang="es-ES" sz="1800" spc="0" dirty="0"/>
              <a:t> de los países que cuentan con un programa de SST disponen también de una política nacional de SST.</a:t>
            </a:r>
          </a:p>
        </p:txBody>
      </p:sp>
    </p:spTree>
    <p:extLst>
      <p:ext uri="{BB962C8B-B14F-4D97-AF65-F5344CB8AC3E}">
        <p14:creationId xmlns:p14="http://schemas.microsoft.com/office/powerpoint/2010/main" val="479541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3DCEB7-14BE-FDE3-5F2C-ADD592BB4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01A609-9FE3-6170-C8FF-D585BF0E7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D95C9-DDDC-0A6D-612D-131C782FB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21</a:t>
            </a:fld>
            <a:endParaRPr lang="en-GB"/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89237315-77D7-6C93-7AF6-F9A4CE8BA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00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720DE-1217-35DF-C3CD-C6BAFD029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342984"/>
            <a:ext cx="11210924" cy="720000"/>
          </a:xfrm>
        </p:spPr>
        <p:txBody>
          <a:bodyPr/>
          <a:lstStyle/>
          <a:p>
            <a:r>
              <a:rPr lang="es-AR" dirty="0"/>
              <a:t>Programa nacional </a:t>
            </a:r>
            <a:r>
              <a:rPr lang="en-GB" dirty="0"/>
              <a:t>de SST</a:t>
            </a:r>
            <a:br>
              <a:rPr lang="pt-BR" dirty="0"/>
            </a:br>
            <a:r>
              <a:rPr lang="pt-BR" b="0" dirty="0"/>
              <a:t>Ejemplos</a:t>
            </a:r>
            <a:endParaRPr lang="en-GB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4209C-AA01-6761-BB47-7B9B7E547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6350529" cy="3586218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Australia: Estrategia de Salud y Seguridad en el Trabajo para 2023-2033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6BEA3B-0027-D549-007F-5A383F2FD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68444" y="2393950"/>
            <a:ext cx="4533018" cy="3586218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Malta: Plan Estratégico de Salud y Seguridad en el Trabajo (2022-2027)</a:t>
            </a:r>
          </a:p>
          <a:p>
            <a:pPr lvl="2"/>
            <a:r>
              <a:rPr lang="es-ES" dirty="0"/>
              <a:t>El plan define cinco áreas de actividad: legislación, cumplimiento y aplicación; creación de capacidad; comunicación de los beneficios de la SST; actuación frente a riesgos existentes y emergentes; y evaluación de la eficacia.</a:t>
            </a:r>
          </a:p>
          <a:p>
            <a:pPr lvl="2"/>
            <a:r>
              <a:rPr lang="es-ES" dirty="0"/>
              <a:t>Para cada área, se definen los resultados deseados, los objetivos concretos y los principales entregables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3DE14-7A37-7CCC-9BBC-345F07216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D6FA8-B55D-623D-C346-9A1010B3D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8EBC5B-E6D7-D65B-D681-8ECAE062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22</a:t>
            </a:fld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CAD900-AAAB-71C1-50C5-A8EFFBF9D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957" y="3043338"/>
            <a:ext cx="1867456" cy="2721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05946D4-4C98-7F7B-577D-CC0BAECD8360}"/>
              </a:ext>
            </a:extLst>
          </p:cNvPr>
          <p:cNvSpPr txBox="1">
            <a:spLocks/>
          </p:cNvSpPr>
          <p:nvPr/>
        </p:nvSpPr>
        <p:spPr>
          <a:xfrm>
            <a:off x="490539" y="3043338"/>
            <a:ext cx="4197952" cy="28335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2000" b="1" kern="1200">
                <a:solidFill>
                  <a:schemeClr val="accent4"/>
                </a:solidFill>
                <a:latin typeface="Overpass" panose="00000500000000000000" pitchFamily="2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00" indent="-216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4"/>
              </a:buClr>
              <a:buSzPct val="80000"/>
              <a:buFont typeface="Wingdings 3" panose="05040102010807070707" pitchFamily="18" charset="2"/>
              <a:buChar char="u"/>
              <a:defRPr sz="1600" b="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s-ES" dirty="0"/>
              <a:t>La estrategia contribuye a la visión nacional de Australia "Trabajo seguro y saludable para todos", con el objetivo principal de reducir las muertes, lesiones y enfermedades de los trabajadores.</a:t>
            </a:r>
          </a:p>
          <a:p>
            <a:pPr lvl="2"/>
            <a:r>
              <a:rPr lang="es-ES" dirty="0"/>
              <a:t>La estrategia define los habilitadores clave, los objetivos, las acciones y los cambios necesarios para lograr el objetivo en los próximos diez años.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071533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720DE-1217-35DF-C3CD-C6BAFD029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Programa nacional </a:t>
            </a:r>
            <a:r>
              <a:rPr lang="en-GB" dirty="0"/>
              <a:t>de SST</a:t>
            </a:r>
            <a:br>
              <a:rPr lang="pt-BR" dirty="0"/>
            </a:br>
            <a:r>
              <a:rPr lang="pt-BR" b="0" dirty="0"/>
              <a:t>Ejemplos</a:t>
            </a:r>
            <a:endParaRPr lang="en-GB" b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4209C-AA01-6761-BB47-7B9B7E5476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6339240" cy="3750176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Bangladesh: Plan Nacional de Acción sobre SST (2021-2030) </a:t>
            </a:r>
          </a:p>
          <a:p>
            <a:pPr lvl="2"/>
            <a:r>
              <a:rPr lang="es-ES" dirty="0"/>
              <a:t>Primer programa nacional de SST, basado en un análisis situacional y consultas con las partes interesadas.</a:t>
            </a:r>
          </a:p>
          <a:p>
            <a:pPr lvl="2"/>
            <a:r>
              <a:rPr lang="es-ES" dirty="0"/>
              <a:t>Definición de objetivos estratégicos, con actividades clave y plazos, incluso para mejorar el marco jurídico y institucional de SST; mejorar la gestión de productos químicos y sustancias peligrosas; prevenir las enfermedades profesionales; promover la participación y el empoderamiento de los trabajadores; promover la SST en las </a:t>
            </a:r>
            <a:r>
              <a:rPr lang="es-ES" dirty="0" err="1"/>
              <a:t>PYMEs</a:t>
            </a:r>
            <a:r>
              <a:rPr lang="es-ES" dirty="0"/>
              <a:t>; implementar el sistema nacional de vigilancia; promover la cooperación internacional en materia de SST; movilizar recursos para la SST.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6BEA3B-0027-D549-007F-5A383F2FDD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45867" y="2393949"/>
            <a:ext cx="4800296" cy="375017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Ecuador:  Política Nacional de Salud en el Trabajo 2019-2025</a:t>
            </a:r>
          </a:p>
          <a:p>
            <a:pPr lvl="2"/>
            <a:r>
              <a:rPr lang="es-ES" dirty="0"/>
              <a:t>La estrategia sustenta el cambio de un modelo curativo a uno preventivo en el sistema nacional de salud.</a:t>
            </a:r>
          </a:p>
          <a:p>
            <a:pPr lvl="2"/>
            <a:r>
              <a:rPr lang="es-ES" dirty="0"/>
              <a:t>Contiene objetivos clave relacionados con la promoción de la salud y la prevención de accidentes y enfermedades laborales; diálogo social; creación de herramientas de SST para apoyar la productividad; desarrollo de soluciones prácticas, conocimiento y evidencia en el campo de la SST; promoción de la SST en el sector informal.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93DE14-7A37-7CCC-9BBC-345F07216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D6FA8-B55D-623D-C346-9A1010B3D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8EBC5B-E6D7-D65B-D681-8ECAE062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01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447C1-46FB-E3BE-404D-30ADEBD42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Sistema nacional de registro y notificación de los accidentes </a:t>
            </a:r>
            <a:br>
              <a:rPr lang="es-ES" dirty="0"/>
            </a:br>
            <a:r>
              <a:rPr lang="es-ES" dirty="0"/>
              <a:t>del trabajo y las enfermedades profesionales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2B4D5-9D73-102D-546E-E6C41A6C9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49"/>
            <a:ext cx="7174618" cy="3758495"/>
          </a:xfrm>
        </p:spPr>
        <p:txBody>
          <a:bodyPr/>
          <a:lstStyle/>
          <a:p>
            <a:pPr lvl="2"/>
            <a:r>
              <a:rPr lang="es-ES" dirty="0"/>
              <a:t>Las disposiciones que regulan los sistemas de registro y notificación se recogen en los Convenios núms.155 y 187.</a:t>
            </a:r>
          </a:p>
          <a:p>
            <a:pPr lvl="2"/>
            <a:r>
              <a:rPr lang="es-ES" dirty="0"/>
              <a:t>El Protocolo de 2002 (núm.155) se adoptó específicamente para promover la armonización de los procedimientos de registro y notificación.</a:t>
            </a:r>
          </a:p>
          <a:p>
            <a:pPr lvl="2"/>
            <a:r>
              <a:rPr lang="es-ES" dirty="0"/>
              <a:t>La recopilación y el análisis de datos relativos a los accidentes y las enfermedades profesionales son esenciales para identificar sus causas, y detectar nuevos peligros y riesgos emergentes. Esto es esencial para definir prioridades y diseñar estrategias eficaces de prevención en materia de SST, a todos los niveles.</a:t>
            </a:r>
          </a:p>
          <a:p>
            <a:pPr lvl="2"/>
            <a:r>
              <a:rPr lang="es-ES" dirty="0"/>
              <a:t>La </a:t>
            </a:r>
            <a:r>
              <a:rPr lang="es-ES" dirty="0" err="1"/>
              <a:t>subnotificación</a:t>
            </a:r>
            <a:r>
              <a:rPr lang="es-ES" dirty="0"/>
              <a:t> de las enfermedades y lesiones profesionales sigue siendo un problema en todo el mundo, </a:t>
            </a:r>
            <a:r>
              <a:rPr lang="es-ES" strike="sngStrike" dirty="0"/>
              <a:t>e </a:t>
            </a:r>
            <a:r>
              <a:rPr lang="es-ES" dirty="0"/>
              <a:t>incluso cuando existen sistemas de registro y notificación.</a:t>
            </a:r>
          </a:p>
          <a:p>
            <a:pPr marL="0" lvl="2" indent="0">
              <a:buNone/>
            </a:pP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A4D03D-653F-F357-3D6E-9093B6F09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Impulsar la justicia social, promover el trabajo decente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9645E-F607-484A-4E83-8A861D809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24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93A123-BF33-15AA-85DF-A2C3C7E3AC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7378" y="2393950"/>
            <a:ext cx="3754086" cy="3758494"/>
          </a:xfrm>
          <a:solidFill>
            <a:schemeClr val="bg2"/>
          </a:solidFill>
        </p:spPr>
        <p:txBody>
          <a:bodyPr/>
          <a:lstStyle/>
          <a:p>
            <a:pPr>
              <a:spcBef>
                <a:spcPts val="1800"/>
              </a:spcBef>
            </a:pPr>
            <a:r>
              <a:rPr lang="fr-CH" dirty="0"/>
              <a:t>91% </a:t>
            </a:r>
            <a:r>
              <a:rPr lang="es-ES" sz="1800" spc="0" dirty="0"/>
              <a:t>de los Estados Miembros de la OIT   han desarrollado sistemas de registro y notificación de los accidentes y las enfermedades profesionales.</a:t>
            </a:r>
          </a:p>
          <a:p>
            <a:pPr>
              <a:spcBef>
                <a:spcPts val="1800"/>
              </a:spcBef>
            </a:pPr>
            <a:r>
              <a:rPr lang="es-ES" spc="0" dirty="0"/>
              <a:t>41% </a:t>
            </a:r>
            <a:r>
              <a:rPr lang="es-ES" sz="1800" spc="0" dirty="0"/>
              <a:t>de los Estados Miembros que disponen de un sistema de registro y notificación han proporcionado datos a la OIT en los últimos cinco años.</a:t>
            </a:r>
          </a:p>
        </p:txBody>
      </p:sp>
    </p:spTree>
    <p:extLst>
      <p:ext uri="{BB962C8B-B14F-4D97-AF65-F5344CB8AC3E}">
        <p14:creationId xmlns:p14="http://schemas.microsoft.com/office/powerpoint/2010/main" val="31100957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93A23D-8EF5-E76C-5507-7EA20DBA9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3C7D08-F47E-4DF2-10F6-3A93B7925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Impulsar la justicia social, promover el trabajo decente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6622A-4791-D2CC-31A7-17EC71AA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25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1713AD-D2CA-A574-614A-2AEC94007B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537" y="1423194"/>
            <a:ext cx="5515152" cy="4453731"/>
          </a:xfrm>
        </p:spPr>
        <p:txBody>
          <a:bodyPr/>
          <a:lstStyle/>
          <a:p>
            <a:r>
              <a:rPr lang="es-ES" dirty="0"/>
              <a:t>Tenemos la responsabilidad clave de garantizar que las personas que van a trabajar regresen a casa vivas, sanas y salvas. Este año, en el Día Mundial de la Seguridad y Salud en el Trabajo, podemos celebrar un importante paso hacia la consecución de este objetivo: la inclusión de un entorno de trabajo seguro y saludable entre los principios y derechos fundamentales en el ambiente laboral.</a:t>
            </a:r>
          </a:p>
          <a:p>
            <a:pPr marL="345600" indent="0" algn="r">
              <a:buClr>
                <a:schemeClr val="accent2"/>
              </a:buClr>
              <a:buSzPct val="80000"/>
              <a:buNone/>
            </a:pPr>
            <a:endParaRPr lang="en-GB" sz="1000" b="1" i="0" dirty="0">
              <a:solidFill>
                <a:srgbClr val="230050"/>
              </a:solidFill>
              <a:effectLst/>
              <a:latin typeface="Overpass" panose="00000500000000000000" pitchFamily="2" charset="0"/>
            </a:endParaRPr>
          </a:p>
          <a:p>
            <a:pPr marL="648000" indent="-144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</a:pPr>
            <a:r>
              <a:rPr lang="en-GB" sz="1000" b="1" i="0" dirty="0">
                <a:solidFill>
                  <a:srgbClr val="230050"/>
                </a:solidFill>
                <a:effectLst/>
                <a:latin typeface="Overpass" panose="00000500000000000000" pitchFamily="2" charset="0"/>
              </a:rPr>
              <a:t>Gilbert F. </a:t>
            </a:r>
            <a:r>
              <a:rPr lang="en-GB" sz="1000" b="1" i="0" dirty="0" err="1">
                <a:solidFill>
                  <a:srgbClr val="230050"/>
                </a:solidFill>
                <a:effectLst/>
                <a:latin typeface="Overpass" panose="00000500000000000000" pitchFamily="2" charset="0"/>
              </a:rPr>
              <a:t>Houngbo</a:t>
            </a:r>
            <a:r>
              <a:rPr lang="en-GB" sz="1000" b="1" i="0" dirty="0">
                <a:solidFill>
                  <a:srgbClr val="230050"/>
                </a:solidFill>
                <a:effectLst/>
                <a:latin typeface="Overpass" panose="00000500000000000000" pitchFamily="2" charset="0"/>
              </a:rPr>
              <a:t> , 11° Director General de la OIT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D540084-8025-BDDC-85C7-6190008557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8" name="Picture Placeholder 12" descr="A person in a suit&#10;&#10;Description automatically generated with medium confidence">
            <a:extLst>
              <a:ext uri="{FF2B5EF4-FFF2-40B4-BE49-F238E27FC236}">
                <a16:creationId xmlns:a16="http://schemas.microsoft.com/office/drawing/2014/main" id="{353FB6D0-CBB1-6B21-51B3-2309B7E257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5" t="787" r="21093" b="-787"/>
          <a:stretch/>
        </p:blipFill>
        <p:spPr>
          <a:xfrm>
            <a:off x="7245394" y="1423194"/>
            <a:ext cx="4456069" cy="445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75171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nish PowerPoint Presentation.potx" id="{CB8B200B-00A0-46A9-B284-4B3D1D2DAD8C}" vid="{F6D163AB-4C90-4E89-8829-8A52BDACDD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6" ma:contentTypeDescription="Create a new document." ma:contentTypeScope="" ma:versionID="bde8a0f58ab94e9838442c6c1c4a27e7">
  <xsd:schema xmlns:xsd="http://www.w3.org/2001/XMLSchema" xmlns:xs="http://www.w3.org/2001/XMLSchema" xmlns:p="http://schemas.microsoft.com/office/2006/metadata/properties" xmlns:ns2="18f9ac08-cad0-4069-9cc9-ad6597f5f3a5" xmlns:ns3="8f68b5b3-e33a-4795-8620-9e287973ee67" xmlns:ns4="2118e9f4-83e0-430e-8618-3d02343c48a9" targetNamespace="http://schemas.microsoft.com/office/2006/metadata/properties" ma:root="true" ma:fieldsID="cde372a217dc6628b2a54a20ff746c26" ns2:_="" ns3:_="" ns4:_="">
    <xsd:import namespace="18f9ac08-cad0-4069-9cc9-ad6597f5f3a5"/>
    <xsd:import namespace="8f68b5b3-e33a-4795-8620-9e287973ee67"/>
    <xsd:import namespace="2118e9f4-83e0-430e-8618-3d02343c48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932b82f-ee1f-4246-9d44-c1f8cdfbe5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18e9f4-83e0-430e-8618-3d02343c48a9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a99bea5c-8ec8-4b88-9319-e51098983805}" ma:internalName="TaxCatchAll" ma:showField="CatchAllData" ma:web="8f68b5b3-e33a-4795-8620-9e287973ee6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f9ac08-cad0-4069-9cc9-ad6597f5f3a5">
      <Terms xmlns="http://schemas.microsoft.com/office/infopath/2007/PartnerControls"/>
    </lcf76f155ced4ddcb4097134ff3c332f>
    <TaxCatchAll xmlns="2118e9f4-83e0-430e-8618-3d02343c48a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200A18-93F8-4916-8296-F37F805564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2118e9f4-83e0-430e-8618-3d02343c48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8E4090-BEF6-4EC5-B8A6-496F84807F7B}">
  <ds:schemaRefs>
    <ds:schemaRef ds:uri="8f68b5b3-e33a-4795-8620-9e287973ee67"/>
    <ds:schemaRef ds:uri="http://schemas.microsoft.com/office/2006/documentManagement/types"/>
    <ds:schemaRef ds:uri="http://purl.org/dc/terms/"/>
    <ds:schemaRef ds:uri="http://purl.org/dc/elements/1.1/"/>
    <ds:schemaRef ds:uri="2118e9f4-83e0-430e-8618-3d02343c48a9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18f9ac08-cad0-4069-9cc9-ad6597f5f3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E1739FA-15A0-4386-92FF-85A29A981B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SafeDay2023_SP</Template>
  <TotalTime>0</TotalTime>
  <Words>3238</Words>
  <Application>Microsoft Office PowerPoint</Application>
  <PresentationFormat>Widescreen</PresentationFormat>
  <Paragraphs>206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Google Sans</vt:lpstr>
      <vt:lpstr>Noto Sans</vt:lpstr>
      <vt:lpstr>Overpass</vt:lpstr>
      <vt:lpstr>Wingdings 3</vt:lpstr>
      <vt:lpstr>ILO 2020</vt:lpstr>
      <vt:lpstr>PowerPoint Presentation</vt:lpstr>
      <vt:lpstr>Un entorno de trabajo seguro y saludable: uno de los principios y derechos fundamentales en el trabajo </vt:lpstr>
      <vt:lpstr>Convenios fundamentales sobre seguridad y salud en el trabajo </vt:lpstr>
      <vt:lpstr>Distribución regional de la ratificación de los Convenios núms. 155 y 187</vt:lpstr>
      <vt:lpstr>¿En qué punto nos encontramos?</vt:lpstr>
      <vt:lpstr>Autoridad u organismo responsable de la SST</vt:lpstr>
      <vt:lpstr>Organismo nacional tripartito de SST</vt:lpstr>
      <vt:lpstr>PowerPoint Presentation</vt:lpstr>
      <vt:lpstr>Organismo nacional tripartito de SST Ejemplos</vt:lpstr>
      <vt:lpstr>Marco jurídico en materia de SST</vt:lpstr>
      <vt:lpstr>Protección de consecuencias injustificadas a los trabajadores que se alejen situaciones de trabajo peligrosas</vt:lpstr>
      <vt:lpstr>PowerPoint Presentation</vt:lpstr>
      <vt:lpstr>Requisito de establecer un comité mixto de SST en el lugar de trabajo</vt:lpstr>
      <vt:lpstr>PowerPoint Presentation</vt:lpstr>
      <vt:lpstr>Requisito de establecer un comité mixto de SST en el lugar de trabajo Ejemplos</vt:lpstr>
      <vt:lpstr>Política nacional de SST</vt:lpstr>
      <vt:lpstr>PowerPoint Presentation</vt:lpstr>
      <vt:lpstr>Política nacional de SST Ejemplos</vt:lpstr>
      <vt:lpstr>Política nacional de SST Ejemplos</vt:lpstr>
      <vt:lpstr>Programa nacional de SST</vt:lpstr>
      <vt:lpstr>PowerPoint Presentation</vt:lpstr>
      <vt:lpstr>Programa nacional de SST Ejemplos</vt:lpstr>
      <vt:lpstr>Programa nacional de SST Ejemplos</vt:lpstr>
      <vt:lpstr>Sistema nacional de registro y notificación de los accidentes  del trabajo y las enfermedades profesionales</vt:lpstr>
      <vt:lpstr>PowerPoint Presentation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Papandrea, Dafne</dc:creator>
  <cp:lastModifiedBy>Papandrea, Dafne</cp:lastModifiedBy>
  <cp:revision>12</cp:revision>
  <dcterms:created xsi:type="dcterms:W3CDTF">2023-04-12T15:02:27Z</dcterms:created>
  <dcterms:modified xsi:type="dcterms:W3CDTF">2023-04-20T09:13:12Z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  <property fmtid="{D5CDD505-2E9C-101B-9397-08002B2CF9AE}" pid="3" name="MediaServiceImageTags">
    <vt:lpwstr/>
  </property>
</Properties>
</file>