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4"/>
    <p:sldMasterId id="2147483688" r:id="rId5"/>
    <p:sldMasterId id="2147483709" r:id="rId6"/>
    <p:sldMasterId id="2147483711" r:id="rId7"/>
  </p:sldMasterIdLst>
  <p:notesMasterIdLst>
    <p:notesMasterId r:id="rId36"/>
  </p:notesMasterIdLst>
  <p:handoutMasterIdLst>
    <p:handoutMasterId r:id="rId37"/>
  </p:handoutMasterIdLst>
  <p:sldIdLst>
    <p:sldId id="348" r:id="rId8"/>
    <p:sldId id="2147374912" r:id="rId9"/>
    <p:sldId id="2147374915" r:id="rId10"/>
    <p:sldId id="2147374940" r:id="rId11"/>
    <p:sldId id="2147374911" r:id="rId12"/>
    <p:sldId id="2147374960" r:id="rId13"/>
    <p:sldId id="2147374961" r:id="rId14"/>
    <p:sldId id="2147374948" r:id="rId15"/>
    <p:sldId id="2147374956" r:id="rId16"/>
    <p:sldId id="2147374963" r:id="rId17"/>
    <p:sldId id="2147374950" r:id="rId18"/>
    <p:sldId id="2147374958" r:id="rId19"/>
    <p:sldId id="2147374955" r:id="rId20"/>
    <p:sldId id="2147374949" r:id="rId21"/>
    <p:sldId id="2147374965" r:id="rId22"/>
    <p:sldId id="2147374951" r:id="rId23"/>
    <p:sldId id="2147374941" r:id="rId24"/>
    <p:sldId id="2147374946" r:id="rId25"/>
    <p:sldId id="2147374944" r:id="rId26"/>
    <p:sldId id="2147374959" r:id="rId27"/>
    <p:sldId id="2147374962" r:id="rId28"/>
    <p:sldId id="2147374957" r:id="rId29"/>
    <p:sldId id="2147374947" r:id="rId30"/>
    <p:sldId id="2147374917" r:id="rId31"/>
    <p:sldId id="2147374943" r:id="rId32"/>
    <p:sldId id="2147374954" r:id="rId33"/>
    <p:sldId id="2147374945" r:id="rId34"/>
    <p:sldId id="2147374964" r:id="rId3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97C683A-2336-46EF-B44E-79B413531C99}">
          <p14:sldIdLst>
            <p14:sldId id="348"/>
            <p14:sldId id="2147374912"/>
            <p14:sldId id="2147374915"/>
            <p14:sldId id="2147374940"/>
            <p14:sldId id="2147374911"/>
            <p14:sldId id="2147374960"/>
            <p14:sldId id="2147374961"/>
            <p14:sldId id="2147374948"/>
            <p14:sldId id="2147374956"/>
            <p14:sldId id="2147374963"/>
            <p14:sldId id="2147374950"/>
            <p14:sldId id="2147374958"/>
            <p14:sldId id="2147374955"/>
            <p14:sldId id="2147374949"/>
            <p14:sldId id="2147374965"/>
            <p14:sldId id="2147374951"/>
            <p14:sldId id="2147374941"/>
            <p14:sldId id="2147374946"/>
            <p14:sldId id="2147374944"/>
            <p14:sldId id="2147374959"/>
            <p14:sldId id="2147374962"/>
            <p14:sldId id="2147374957"/>
            <p14:sldId id="2147374947"/>
            <p14:sldId id="2147374917"/>
            <p14:sldId id="2147374943"/>
            <p14:sldId id="2147374954"/>
            <p14:sldId id="2147374945"/>
            <p14:sldId id="214737496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8FD714-1DA7-C055-1CA5-11C1E42A361C}" name="Josée Laporte" initials="JL" userId="Josée Laporte" providerId="None"/>
  <p188:author id="{1B4EEBAA-4545-1E16-F07F-909979F93471}" name="Camille Iriartborde" initials="CI" userId="Camille Iriartborde" providerId="None"/>
  <p188:author id="{EA89E1BD-B29D-A459-AB27-EAF4D93AE9D0}" name="Thao, Nguyen Thi Thanh" initials="TNTT" userId="S::thanhthao@ilo.org::64ab1e57-e540-4457-b239-cc023ed4de52" providerId="AD"/>
  <p188:author id="{36D42FFC-F67E-ABB4-E3D8-4FC10A767377}" name="ILO MULTI" initials="ILO" userId="ILO MULT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5FD"/>
    <a:srgbClr val="D9ECFB"/>
    <a:srgbClr val="18BAA8"/>
    <a:srgbClr val="EAEAEA"/>
    <a:srgbClr val="230050"/>
    <a:srgbClr val="05D2D2"/>
    <a:srgbClr val="084081"/>
    <a:srgbClr val="E9ECEB"/>
    <a:srgbClr val="1E2DBE"/>
    <a:srgbClr val="BEDC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825" autoAdjust="0"/>
    <p:restoredTop sz="93447" autoAdjust="0"/>
  </p:normalViewPr>
  <p:slideViewPr>
    <p:cSldViewPr snapToGrid="0">
      <p:cViewPr varScale="1">
        <p:scale>
          <a:sx n="100" d="100"/>
          <a:sy n="100" d="100"/>
        </p:scale>
        <p:origin x="114" y="162"/>
      </p:cViewPr>
      <p:guideLst>
        <p:guide orient="horz" pos="2160"/>
        <p:guide pos="3840"/>
      </p:guideLst>
    </p:cSldViewPr>
  </p:slideViewPr>
  <p:notesTextViewPr>
    <p:cViewPr>
      <p:scale>
        <a:sx n="3" d="2"/>
        <a:sy n="3" d="2"/>
      </p:scale>
      <p:origin x="0" y="0"/>
    </p:cViewPr>
  </p:notesTextViewPr>
  <p:notesViewPr>
    <p:cSldViewPr snapToGrid="0">
      <p:cViewPr varScale="1">
        <p:scale>
          <a:sx n="77" d="100"/>
          <a:sy n="77" d="100"/>
        </p:scale>
        <p:origin x="4002"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D818EFE-E725-6567-C498-79C4AD95F7C1}"/>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50B02C24-0911-BC15-167E-8CF7CE9402ED}"/>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B972CB6-59E5-4F68-B823-F0D85F105C4D}" type="datetimeFigureOut">
              <a:rPr lang="en-GB" smtClean="0"/>
              <a:t>26/05/2026</a:t>
            </a:fld>
            <a:endParaRPr lang="en-GB"/>
          </a:p>
        </p:txBody>
      </p:sp>
      <p:sp>
        <p:nvSpPr>
          <p:cNvPr id="4" name="Footer Placeholder 3">
            <a:extLst>
              <a:ext uri="{FF2B5EF4-FFF2-40B4-BE49-F238E27FC236}">
                <a16:creationId xmlns:a16="http://schemas.microsoft.com/office/drawing/2014/main" id="{22D76E59-B968-0873-1B4F-629914F192F3}"/>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B3B09587-3B7E-3F89-F314-60FA1DA17668}"/>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BD75E6E7-A95D-4133-9889-2525D4EB8E97}" type="slidenum">
              <a:rPr lang="en-GB" smtClean="0"/>
              <a:t>‹#›</a:t>
            </a:fld>
            <a:endParaRPr lang="en-GB"/>
          </a:p>
        </p:txBody>
      </p:sp>
    </p:spTree>
    <p:extLst>
      <p:ext uri="{BB962C8B-B14F-4D97-AF65-F5344CB8AC3E}">
        <p14:creationId xmlns:p14="http://schemas.microsoft.com/office/powerpoint/2010/main" val="33593215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0D068C6-7325-408C-921E-B389FF684A63}" type="datetimeFigureOut">
              <a:rPr lang="en-GB" smtClean="0"/>
              <a:t>26/05/2026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23BC1-11D1-42B0-5960-B47553AC29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FA6996-881E-7230-DC06-5D178D54D961}"/>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D6DDACD5-FF9F-C811-B6C4-7402DE84B1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dirty="0">
                <a:solidFill>
                  <a:schemeClr val="bg1"/>
                </a:solidFill>
              </a:rPr>
              <a:t>More than one ministry of national agency represented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bg1"/>
                </a:solidFill>
              </a:rPr>
              <a:t>Namibia : Ministry of Justice and Labour Relations and The Namibia Investment &amp; Promotion Development Board under the Ministry of International Relations and Trade (NIPDB)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bg1"/>
                </a:solidFill>
              </a:rPr>
              <a:t>Sierra Leone : Ministry of Labour and Social Security and Sierra Leone Local Content Agency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bg1"/>
                </a:solidFill>
              </a:rPr>
              <a:t>Mozambique : </a:t>
            </a:r>
            <a:r>
              <a:rPr lang="en-GB" sz="1200" b="0" i="0" u="none" strike="noStrike" kern="1200" dirty="0">
                <a:solidFill>
                  <a:schemeClr val="tx1"/>
                </a:solidFill>
                <a:effectLst/>
                <a:latin typeface="+mn-lt"/>
                <a:ea typeface="+mn-ea"/>
                <a:cs typeface="+mn-cs"/>
              </a:rPr>
              <a:t>Labour Consultative Commission, General Labour Inspection and Ministry of Labour, Gender and Social 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dirty="0">
                <a:solidFill>
                  <a:schemeClr val="tx1"/>
                </a:solidFill>
                <a:effectLst/>
                <a:latin typeface="+mn-lt"/>
                <a:ea typeface="+mn-ea"/>
                <a:cs typeface="+mn-cs"/>
              </a:rPr>
              <a:t>Nigeria : Federal Ministry of Labour and Employment and  National Human Rights Commission</a:t>
            </a:r>
            <a:endParaRPr lang="en-GB" sz="800" b="0" dirty="0">
              <a:solidFill>
                <a:schemeClr val="bg1"/>
              </a:solidFill>
            </a:endParaRPr>
          </a:p>
        </p:txBody>
      </p:sp>
      <p:sp>
        <p:nvSpPr>
          <p:cNvPr id="4" name="Slide Number Placeholder 3">
            <a:extLst>
              <a:ext uri="{FF2B5EF4-FFF2-40B4-BE49-F238E27FC236}">
                <a16:creationId xmlns:a16="http://schemas.microsoft.com/office/drawing/2014/main" id="{7769895E-8E14-FB2B-D6EB-B0F80CAFFAD8}"/>
              </a:ext>
            </a:extLst>
          </p:cNvPr>
          <p:cNvSpPr>
            <a:spLocks noGrp="1"/>
          </p:cNvSpPr>
          <p:nvPr>
            <p:ph type="sldNum" sz="quarter" idx="5"/>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1510379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dirty="0">
                <a:solidFill>
                  <a:schemeClr val="bg1"/>
                </a:solidFill>
              </a:rPr>
              <a:t>More than one ministry of national agency represented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bg1"/>
                </a:solidFill>
              </a:rPr>
              <a:t>Namibia : Ministry of Justice and Labour Relations and The Namibia Investment &amp; Promotion Development Board under the Ministry of International Relations and Trade (NIPDB)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bg1"/>
                </a:solidFill>
              </a:rPr>
              <a:t>Sierra Leone : Ministry of Labour and Social Security and Sierra Leone Local Content Agency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bg1"/>
                </a:solidFill>
              </a:rPr>
              <a:t>Mozambique : </a:t>
            </a:r>
            <a:r>
              <a:rPr lang="en-GB" sz="1200" b="0" i="0" u="none" strike="noStrike" kern="1200" dirty="0">
                <a:solidFill>
                  <a:schemeClr val="tx1"/>
                </a:solidFill>
                <a:effectLst/>
                <a:latin typeface="+mn-lt"/>
                <a:ea typeface="+mn-ea"/>
                <a:cs typeface="+mn-cs"/>
              </a:rPr>
              <a:t>Labour Consultative Commission, General Labour Inspection and Ministry of Labour, Gender and Social 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dirty="0">
                <a:solidFill>
                  <a:schemeClr val="tx1"/>
                </a:solidFill>
                <a:effectLst/>
                <a:latin typeface="+mn-lt"/>
                <a:ea typeface="+mn-ea"/>
                <a:cs typeface="+mn-cs"/>
              </a:rPr>
              <a:t>Nigeria : Federal Ministry of Labour and Employment and  National Human Rights Commission</a:t>
            </a:r>
            <a:endParaRPr lang="en-GB" sz="800" b="0" dirty="0">
              <a:solidFill>
                <a:schemeClr val="bg1"/>
              </a:solidFill>
            </a:endParaRPr>
          </a:p>
        </p:txBody>
      </p:sp>
      <p:sp>
        <p:nvSpPr>
          <p:cNvPr id="4" name="Slide Number Placeholder 3"/>
          <p:cNvSpPr>
            <a:spLocks noGrp="1"/>
          </p:cNvSpPr>
          <p:nvPr>
            <p:ph type="sldNum" sz="quarter" idx="5"/>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3742063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4.emf"/></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2.xml"/><Relationship Id="rId1" Type="http://schemas.openxmlformats.org/officeDocument/2006/relationships/tags" Target="../tags/tag15.xml"/><Relationship Id="rId5" Type="http://schemas.openxmlformats.org/officeDocument/2006/relationships/image" Target="../media/image11.png"/><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Master" Target="../slideMasters/slideMaster2.xml"/><Relationship Id="rId1" Type="http://schemas.openxmlformats.org/officeDocument/2006/relationships/tags" Target="../tags/tag16.xml"/><Relationship Id="rId5" Type="http://schemas.openxmlformats.org/officeDocument/2006/relationships/image" Target="../media/image9.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2.xml"/><Relationship Id="rId1" Type="http://schemas.openxmlformats.org/officeDocument/2006/relationships/tags" Target="../tags/tag19.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479113"/>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118492"/>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a:t>
            </a:r>
            <a:r>
              <a:rPr lang="en-GB" err="1"/>
              <a:t>Vendredi</a:t>
            </a:r>
            <a:r>
              <a:rPr lang="en-GB"/>
              <a:t> 5 </a:t>
            </a:r>
            <a:r>
              <a:rPr lang="en-GB" err="1"/>
              <a:t>octobre</a:t>
            </a:r>
            <a:r>
              <a:rPr lang="en-GB"/>
              <a:t> 2021</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823165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7" name="Isosceles Triangle 6">
            <a:extLst>
              <a:ext uri="{FF2B5EF4-FFF2-40B4-BE49-F238E27FC236}">
                <a16:creationId xmlns:a16="http://schemas.microsoft.com/office/drawing/2014/main" id="{3C488120-1E50-9F2C-75DB-49A92ACB5254}"/>
              </a:ext>
            </a:extLst>
          </p:cNvPr>
          <p:cNvSpPr/>
          <p:nvPr userDrawn="1"/>
        </p:nvSpPr>
        <p:spPr>
          <a:xfrm rot="5400000">
            <a:off x="-25607" y="2993920"/>
            <a:ext cx="265525" cy="214312"/>
          </a:xfrm>
          <a:prstGeom prst="triangle">
            <a:avLst/>
          </a:prstGeom>
          <a:solidFill>
            <a:srgbClr val="05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211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sp>
        <p:nvSpPr>
          <p:cNvPr id="8" name="Right Triangle 7"/>
          <p:cNvSpPr/>
          <p:nvPr userDrawn="1"/>
        </p:nvSpPr>
        <p:spPr>
          <a:xfrm flipH="1">
            <a:off x="8286750" y="4601106"/>
            <a:ext cx="3905250" cy="2256894"/>
          </a:xfrm>
          <a:prstGeom prst="rtTriangle">
            <a:avLst/>
          </a:prstGeom>
          <a:solidFill>
            <a:srgbClr val="230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905251" y="2238"/>
            <a:ext cx="8284798" cy="4787891"/>
          </a:xfrm>
          <a:prstGeom prst="rtTriangle">
            <a:avLst/>
          </a:prstGeom>
          <a:solidFill>
            <a:srgbClr val="230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7" name="Isosceles Triangle 6">
            <a:extLst>
              <a:ext uri="{FF2B5EF4-FFF2-40B4-BE49-F238E27FC236}">
                <a16:creationId xmlns:a16="http://schemas.microsoft.com/office/drawing/2014/main" id="{1D43C387-808F-C87D-CFE8-EC61B8230D1A}"/>
              </a:ext>
            </a:extLst>
          </p:cNvPr>
          <p:cNvSpPr/>
          <p:nvPr userDrawn="1"/>
        </p:nvSpPr>
        <p:spPr>
          <a:xfrm rot="5400000">
            <a:off x="-25607" y="2993920"/>
            <a:ext cx="265525" cy="214312"/>
          </a:xfrm>
          <a:prstGeom prst="triangle">
            <a:avLst/>
          </a:prstGeom>
          <a:solidFill>
            <a:srgbClr val="05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10">
            <a:extLst>
              <a:ext uri="{FF2B5EF4-FFF2-40B4-BE49-F238E27FC236}">
                <a16:creationId xmlns:a16="http://schemas.microsoft.com/office/drawing/2014/main" id="{2E81856C-BAFA-1E5A-85C3-EC6A67C2B3C7}"/>
              </a:ext>
            </a:extLst>
          </p:cNvPr>
          <p:cNvSpPr/>
          <p:nvPr userDrawn="1"/>
        </p:nvSpPr>
        <p:spPr>
          <a:xfrm rot="5400000">
            <a:off x="-26674" y="2989723"/>
            <a:ext cx="276978" cy="223555"/>
          </a:xfrm>
          <a:prstGeom prst="triangle">
            <a:avLst/>
          </a:prstGeom>
          <a:solidFill>
            <a:srgbClr val="FA3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14209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7" name="Isosceles Triangle 6">
            <a:extLst>
              <a:ext uri="{FF2B5EF4-FFF2-40B4-BE49-F238E27FC236}">
                <a16:creationId xmlns:a16="http://schemas.microsoft.com/office/drawing/2014/main" id="{7762B6DF-634C-3C95-BDCA-F49A98F9ACE6}"/>
              </a:ext>
            </a:extLst>
          </p:cNvPr>
          <p:cNvSpPr/>
          <p:nvPr userDrawn="1"/>
        </p:nvSpPr>
        <p:spPr>
          <a:xfrm rot="5400000">
            <a:off x="-25607" y="2993920"/>
            <a:ext cx="265525" cy="214312"/>
          </a:xfrm>
          <a:prstGeom prst="triangle">
            <a:avLst/>
          </a:prstGeom>
          <a:solidFill>
            <a:srgbClr val="05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5780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443571"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7" name="Isosceles Triangle 6">
            <a:extLst>
              <a:ext uri="{FF2B5EF4-FFF2-40B4-BE49-F238E27FC236}">
                <a16:creationId xmlns:a16="http://schemas.microsoft.com/office/drawing/2014/main" id="{84C020BB-40C5-F042-3A72-C58F5F88F471}"/>
              </a:ext>
            </a:extLst>
          </p:cNvPr>
          <p:cNvSpPr/>
          <p:nvPr userDrawn="1"/>
        </p:nvSpPr>
        <p:spPr>
          <a:xfrm rot="5400000">
            <a:off x="-25607" y="2993920"/>
            <a:ext cx="265525" cy="214312"/>
          </a:xfrm>
          <a:prstGeom prst="triangle">
            <a:avLst/>
          </a:prstGeom>
          <a:solidFill>
            <a:srgbClr val="05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88565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atter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7" name="Isosceles Triangle 6">
            <a:extLst>
              <a:ext uri="{FF2B5EF4-FFF2-40B4-BE49-F238E27FC236}">
                <a16:creationId xmlns:a16="http://schemas.microsoft.com/office/drawing/2014/main" id="{84C020BB-40C5-F042-3A72-C58F5F88F471}"/>
              </a:ext>
            </a:extLst>
          </p:cNvPr>
          <p:cNvSpPr/>
          <p:nvPr userDrawn="1"/>
        </p:nvSpPr>
        <p:spPr>
          <a:xfrm rot="5400000">
            <a:off x="-25607" y="2993920"/>
            <a:ext cx="265525" cy="214312"/>
          </a:xfrm>
          <a:prstGeom prst="triangle">
            <a:avLst/>
          </a:prstGeom>
          <a:solidFill>
            <a:srgbClr val="05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90951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fr-FR"/>
              <a:t>Faire avancera la justice sociale, promouvoir le travail décent</a:t>
            </a:r>
            <a:endParaRPr lang="en-GB"/>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3630073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fr-FR"/>
              <a:t>Faire avancera la justice sociale, promouvoir le travail décent</a:t>
            </a:r>
            <a:endParaRPr lang="en-GB"/>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4736897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FF6FD3C-91C3-480A-8808-A07F9EE72C55}" type="datetimeFigureOut">
              <a:rPr lang="en-GB" smtClean="0"/>
              <a:t>26/05/2026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7FFBDF-91B9-4D5E-9FDC-0BAA62121C00}" type="slidenum">
              <a:rPr lang="en-GB" smtClean="0"/>
              <a:t>‹#›</a:t>
            </a:fld>
            <a:endParaRPr lang="en-GB"/>
          </a:p>
        </p:txBody>
      </p:sp>
    </p:spTree>
    <p:extLst>
      <p:ext uri="{BB962C8B-B14F-4D97-AF65-F5344CB8AC3E}">
        <p14:creationId xmlns:p14="http://schemas.microsoft.com/office/powerpoint/2010/main" val="2836051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75520" y="332656"/>
            <a:ext cx="9831592" cy="720080"/>
          </a:xfrm>
          <a:prstGeom prst="rect">
            <a:avLst/>
          </a:prstGeom>
        </p:spPr>
        <p:txBody>
          <a:bodyPr/>
          <a:lstStyle>
            <a:lvl1pPr>
              <a:defRPr b="1">
                <a:solidFill>
                  <a:srgbClr val="154F98"/>
                </a:solidFill>
                <a:latin typeface="Arial" pitchFamily="34" charset="0"/>
                <a:cs typeface="Arial" pitchFamily="34" charset="0"/>
              </a:defRPr>
            </a:lvl1pPr>
          </a:lstStyle>
          <a:p>
            <a:r>
              <a:rPr lang="en-US"/>
              <a:t>TEXT STYLE</a:t>
            </a:r>
            <a:endParaRPr lang="en-GB"/>
          </a:p>
        </p:txBody>
      </p:sp>
      <p:sp>
        <p:nvSpPr>
          <p:cNvPr id="9" name="Content Placeholder 8"/>
          <p:cNvSpPr>
            <a:spLocks noGrp="1"/>
          </p:cNvSpPr>
          <p:nvPr>
            <p:ph sz="quarter" idx="13"/>
          </p:nvPr>
        </p:nvSpPr>
        <p:spPr>
          <a:xfrm>
            <a:off x="1775520" y="1124744"/>
            <a:ext cx="9817800" cy="4824536"/>
          </a:xfrm>
          <a:prstGeom prst="rect">
            <a:avLst/>
          </a:prstGeom>
        </p:spPr>
        <p:txBody>
          <a:bodyPr/>
          <a:lstStyle>
            <a:lvl1pPr>
              <a:buClr>
                <a:srgbClr val="154F98"/>
              </a:buClr>
              <a:defRPr sz="2000">
                <a:solidFill>
                  <a:schemeClr val="tx1"/>
                </a:solidFill>
                <a:latin typeface="Arial" panose="020B0604020202020204" pitchFamily="34" charset="0"/>
                <a:cs typeface="Arial" panose="020B0604020202020204" pitchFamily="34" charset="0"/>
              </a:defRPr>
            </a:lvl1pPr>
            <a:lvl2pPr>
              <a:buClr>
                <a:srgbClr val="154F98"/>
              </a:buClr>
              <a:defRPr sz="1800">
                <a:solidFill>
                  <a:schemeClr val="tx1"/>
                </a:solidFill>
                <a:latin typeface="Arial" panose="020B0604020202020204" pitchFamily="34" charset="0"/>
                <a:cs typeface="Arial" panose="020B0604020202020204" pitchFamily="34" charset="0"/>
              </a:defRPr>
            </a:lvl2pPr>
            <a:lvl3pPr>
              <a:buClr>
                <a:srgbClr val="154F98"/>
              </a:buClr>
              <a:defRPr sz="1600">
                <a:solidFill>
                  <a:schemeClr val="tx1"/>
                </a:solidFill>
                <a:latin typeface="Arial" panose="020B0604020202020204" pitchFamily="34" charset="0"/>
                <a:cs typeface="Arial" panose="020B0604020202020204" pitchFamily="34" charset="0"/>
              </a:defRPr>
            </a:lvl3pPr>
            <a:lvl4pPr>
              <a:buClr>
                <a:srgbClr val="154F98"/>
              </a:buClr>
              <a:defRPr sz="1400">
                <a:solidFill>
                  <a:schemeClr val="tx1"/>
                </a:solidFill>
                <a:latin typeface="Arial" panose="020B0604020202020204" pitchFamily="34" charset="0"/>
                <a:cs typeface="Arial" panose="020B0604020202020204" pitchFamily="34" charset="0"/>
              </a:defRPr>
            </a:lvl4pPr>
            <a:lvl5pPr>
              <a:buClr>
                <a:srgbClr val="154F98"/>
              </a:buClr>
              <a:defRPr sz="1400">
                <a:solidFill>
                  <a:schemeClr val="tx1"/>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Box 5"/>
          <p:cNvSpPr txBox="1"/>
          <p:nvPr userDrawn="1"/>
        </p:nvSpPr>
        <p:spPr bwMode="auto">
          <a:xfrm>
            <a:off x="11607112" y="6309320"/>
            <a:ext cx="504056" cy="307777"/>
          </a:xfrm>
          <a:prstGeom prst="rect">
            <a:avLst/>
          </a:prstGeom>
          <a:noFill/>
          <a:ln w="9525">
            <a:noFill/>
            <a:miter lim="800000"/>
            <a:headEnd/>
            <a:tailEnd/>
          </a:ln>
          <a:effectLst/>
        </p:spPr>
        <p:txBody>
          <a:bodyPr wrap="square" rtlCol="0" anchor="ctr">
            <a:spAutoFit/>
          </a:bodyPr>
          <a:lstStyle/>
          <a:p>
            <a:pPr algn="ctr" eaLnBrk="1" hangingPunct="1"/>
            <a:fld id="{E2A07C8C-FD00-4B9D-8165-CAA8C52F08BA}" type="slidenum">
              <a:rPr lang="en-GB" sz="1400" i="0" noProof="0" smtClean="0">
                <a:solidFill>
                  <a:schemeClr val="bg1"/>
                </a:solidFill>
                <a:cs typeface="Arial" charset="0"/>
              </a:rPr>
              <a:pPr algn="ctr" eaLnBrk="1" hangingPunct="1"/>
              <a:t>‹#›</a:t>
            </a:fld>
            <a:endParaRPr lang="en-GB" sz="1400" i="0" noProof="0">
              <a:solidFill>
                <a:schemeClr val="bg1"/>
              </a:solidFill>
              <a:cs typeface="Arial" charset="0"/>
            </a:endParaRPr>
          </a:p>
        </p:txBody>
      </p:sp>
      <p:pic>
        <p:nvPicPr>
          <p:cNvPr id="7" name="Picture 6"/>
          <p:cNvPicPr/>
          <p:nvPr userDrawn="1"/>
        </p:nvPicPr>
        <p:blipFill rotWithShape="1">
          <a:blip r:embed="rId3">
            <a:extLst>
              <a:ext uri="{28A0092B-C50C-407E-A947-70E740481C1C}">
                <a14:useLocalDpi xmlns:a14="http://schemas.microsoft.com/office/drawing/2010/main" val="0"/>
              </a:ext>
            </a:extLst>
          </a:blip>
          <a:srcRect l="2658" t="1" r="70331" b="11591"/>
          <a:stretch/>
        </p:blipFill>
        <p:spPr>
          <a:xfrm>
            <a:off x="10272464" y="6021288"/>
            <a:ext cx="1656184" cy="720080"/>
          </a:xfrm>
          <a:prstGeom prst="rect">
            <a:avLst/>
          </a:prstGeom>
        </p:spPr>
      </p:pic>
    </p:spTree>
    <p:custDataLst>
      <p:tags r:id="rId1"/>
    </p:custDataLst>
    <p:extLst>
      <p:ext uri="{BB962C8B-B14F-4D97-AF65-F5344CB8AC3E}">
        <p14:creationId xmlns:p14="http://schemas.microsoft.com/office/powerpoint/2010/main" val="154099161"/>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9" y="2873016"/>
            <a:ext cx="7200000" cy="608525"/>
          </a:xfrm>
        </p:spPr>
        <p:txBody>
          <a:bodyPr wrap="square" bIns="54000" anchor="t" anchorCtr="0">
            <a:noAutofit/>
          </a:bodyPr>
          <a:lstStyle>
            <a:lvl1pPr algn="l">
              <a:defRPr sz="3000"/>
            </a:lvl1pPr>
          </a:lstStyle>
          <a:p>
            <a:r>
              <a:rPr lang="en-US"/>
              <a:t>Click to edit Master title style</a:t>
            </a:r>
            <a:endParaRPr lang="en-GB"/>
          </a:p>
        </p:txBody>
      </p:sp>
      <p:sp>
        <p:nvSpPr>
          <p:cNvPr id="3" name="Subtitle 2"/>
          <p:cNvSpPr>
            <a:spLocks noGrp="1"/>
          </p:cNvSpPr>
          <p:nvPr>
            <p:ph type="subTitle" idx="1"/>
          </p:nvPr>
        </p:nvSpPr>
        <p:spPr>
          <a:xfrm>
            <a:off x="490539" y="3481539"/>
            <a:ext cx="7200000" cy="1655762"/>
          </a:xfrm>
        </p:spPr>
        <p:txBody>
          <a:bodyPr>
            <a:noAutofit/>
          </a:bodyPr>
          <a:lstStyle>
            <a:lvl1pPr marL="0" indent="0" algn="l">
              <a:lnSpc>
                <a:spcPct val="90000"/>
              </a:lnSpc>
              <a:spcAft>
                <a:spcPts val="900"/>
              </a:spcAft>
              <a:buNone/>
              <a:defRPr sz="3000" b="0">
                <a:solidFill>
                  <a:schemeClr val="accent1"/>
                </a:solidFill>
              </a:defRPr>
            </a:lvl1pPr>
            <a:lvl2pPr marL="0" indent="0" algn="l">
              <a:buNone/>
              <a:defRPr sz="1050">
                <a:solidFill>
                  <a:schemeClr val="accent1"/>
                </a:solidFill>
              </a:defRPr>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a:xfrm>
            <a:off x="490539" y="6180035"/>
            <a:ext cx="2743200" cy="216000"/>
          </a:xfrm>
        </p:spPr>
        <p:txBody>
          <a:bodyPr anchor="b" anchorCtr="0">
            <a:noAutofit/>
          </a:bodyPr>
          <a:lstStyle>
            <a:lvl1pPr>
              <a:defRPr sz="750">
                <a:solidFill>
                  <a:schemeClr val="accent1"/>
                </a:solidFill>
              </a:defRPr>
            </a:lvl1pPr>
          </a:lstStyle>
          <a:p>
            <a:pPr defTabSz="685800"/>
            <a:r>
              <a:rPr lang="en-GB">
                <a:solidFill>
                  <a:srgbClr val="1E2DBE"/>
                </a:solidFill>
              </a:rPr>
              <a:t>Date: Monday / 01 / October / 2019</a:t>
            </a:r>
          </a:p>
        </p:txBody>
      </p:sp>
      <p:sp>
        <p:nvSpPr>
          <p:cNvPr id="5" name="Footer Placeholder 4"/>
          <p:cNvSpPr>
            <a:spLocks noGrp="1"/>
          </p:cNvSpPr>
          <p:nvPr>
            <p:ph type="ftr" sz="quarter" idx="11"/>
          </p:nvPr>
        </p:nvSpPr>
        <p:spPr>
          <a:xfrm>
            <a:off x="490538" y="6858000"/>
            <a:ext cx="5605463" cy="180000"/>
          </a:xfrm>
        </p:spPr>
        <p:txBody>
          <a:bodyPr>
            <a:noAutofit/>
          </a:bodyPr>
          <a:lstStyle>
            <a:lvl1pPr>
              <a:defRPr>
                <a:noFill/>
              </a:defRPr>
            </a:lvl1pPr>
          </a:lstStyle>
          <a:p>
            <a:pPr defTabSz="685800"/>
            <a:r>
              <a:rPr lang="en-GB"/>
              <a:t>Advancing social justice, promoting decent work</a:t>
            </a:r>
          </a:p>
        </p:txBody>
      </p:sp>
      <p:sp>
        <p:nvSpPr>
          <p:cNvPr id="6" name="Slide Number Placeholder 5"/>
          <p:cNvSpPr>
            <a:spLocks noGrp="1"/>
          </p:cNvSpPr>
          <p:nvPr>
            <p:ph type="sldNum" sz="quarter" idx="12"/>
          </p:nvPr>
        </p:nvSpPr>
        <p:spPr>
          <a:xfrm>
            <a:off x="11161463" y="6870450"/>
            <a:ext cx="540000" cy="288000"/>
          </a:xfrm>
        </p:spPr>
        <p:txBody>
          <a:bodyPr>
            <a:noAutofit/>
          </a:bodyPr>
          <a:lstStyle>
            <a:lvl1pPr>
              <a:defRPr>
                <a:noFill/>
              </a:defRPr>
            </a:lvl1pPr>
          </a:lstStyle>
          <a:p>
            <a:pPr defTabSz="685800"/>
            <a:fld id="{856227C0-AD57-4F9B-BAE3-EEFB0D0EE427}" type="slidenum">
              <a:rPr lang="en-GB" smtClean="0"/>
              <a:pPr defTabSz="685800"/>
              <a:t>‹#›</a:t>
            </a:fld>
            <a:endParaRPr lang="en-GB"/>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750">
                <a:solidFill>
                  <a:schemeClr val="bg1"/>
                </a:solidFill>
              </a:defRPr>
            </a:lvl1pPr>
          </a:lstStyle>
          <a:p>
            <a:r>
              <a:rPr lang="en-GB"/>
              <a:t>Click icon to insert picture, or leave unchanged for plain colour fill</a:t>
            </a:r>
          </a:p>
        </p:txBody>
      </p:sp>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custDataLst>
      <p:tags r:id="rId1"/>
    </p:custDataLst>
    <p:extLst>
      <p:ext uri="{BB962C8B-B14F-4D97-AF65-F5344CB8AC3E}">
        <p14:creationId xmlns:p14="http://schemas.microsoft.com/office/powerpoint/2010/main" val="957784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9964564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defTabSz="685800"/>
            <a:r>
              <a:rPr lang="en-GB"/>
              <a:t>Date: Monday / 01 / October / 2019</a:t>
            </a:r>
          </a:p>
        </p:txBody>
      </p:sp>
      <p:sp>
        <p:nvSpPr>
          <p:cNvPr id="5" name="Footer Placeholder 4"/>
          <p:cNvSpPr>
            <a:spLocks noGrp="1"/>
          </p:cNvSpPr>
          <p:nvPr>
            <p:ph type="ftr" sz="quarter" idx="11"/>
          </p:nvPr>
        </p:nvSpPr>
        <p:spPr/>
        <p:txBody>
          <a:body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6" name="Slide Number Placeholder 5"/>
          <p:cNvSpPr>
            <a:spLocks noGrp="1"/>
          </p:cNvSpPr>
          <p:nvPr>
            <p:ph type="sldNum" sz="quarter" idx="12"/>
          </p:nvPr>
        </p:nvSpPr>
        <p:spPr/>
        <p:txBody>
          <a:bodyPr/>
          <a:lstStyle/>
          <a:p>
            <a:pPr defTabSz="685800"/>
            <a:fld id="{856227C0-AD57-4F9B-BAE3-EEFB0D0EE427}" type="slidenum">
              <a:rPr lang="en-GB" smtClean="0">
                <a:solidFill>
                  <a:srgbClr val="1E2DBE"/>
                </a:solidFill>
              </a:rPr>
              <a:pPr defTabSz="685800"/>
              <a:t>‹#›</a:t>
            </a:fld>
            <a:endParaRPr lang="en-GB">
              <a:solidFill>
                <a:srgbClr val="1E2DBE"/>
              </a:solidFill>
            </a:endParaRPr>
          </a:p>
        </p:txBody>
      </p:sp>
    </p:spTree>
    <p:custDataLst>
      <p:tags r:id="rId1"/>
    </p:custDataLst>
    <p:extLst>
      <p:ext uri="{BB962C8B-B14F-4D97-AF65-F5344CB8AC3E}">
        <p14:creationId xmlns:p14="http://schemas.microsoft.com/office/powerpoint/2010/main" val="34791606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2"/>
            <a:ext cx="7311863"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defTabSz="685800"/>
            <a:r>
              <a:rPr lang="en-GB"/>
              <a:t>Date: Monday / 01 / October / 2019</a:t>
            </a:r>
          </a:p>
        </p:txBody>
      </p:sp>
      <p:sp>
        <p:nvSpPr>
          <p:cNvPr id="5" name="Footer Placeholder 4"/>
          <p:cNvSpPr>
            <a:spLocks noGrp="1"/>
          </p:cNvSpPr>
          <p:nvPr>
            <p:ph type="ftr" sz="quarter" idx="11"/>
          </p:nvPr>
        </p:nvSpPr>
        <p:spPr/>
        <p:txBody>
          <a:body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6" name="Slide Number Placeholder 5"/>
          <p:cNvSpPr>
            <a:spLocks noGrp="1"/>
          </p:cNvSpPr>
          <p:nvPr>
            <p:ph type="sldNum" sz="quarter" idx="12"/>
          </p:nvPr>
        </p:nvSpPr>
        <p:spPr/>
        <p:txBody>
          <a:bodyPr/>
          <a:lstStyle/>
          <a:p>
            <a:pPr defTabSz="685800"/>
            <a:fld id="{856227C0-AD57-4F9B-BAE3-EEFB0D0EE427}" type="slidenum">
              <a:rPr lang="en-GB" smtClean="0">
                <a:solidFill>
                  <a:srgbClr val="1E2DBE"/>
                </a:solidFill>
              </a:rPr>
              <a:pPr defTabSz="685800"/>
              <a:t>‹#›</a:t>
            </a:fld>
            <a:endParaRPr lang="en-GB">
              <a:solidFill>
                <a:srgbClr val="1E2DBE"/>
              </a:solidFill>
            </a:endParaRPr>
          </a:p>
        </p:txBody>
      </p:sp>
      <p:pic>
        <p:nvPicPr>
          <p:cNvPr id="7" name="Picture 6"/>
          <p:cNvPicPr>
            <a:picLocks noChangeAspect="1"/>
          </p:cNvPicPr>
          <p:nvPr userDrawn="1"/>
        </p:nvPicPr>
        <p:blipFill rotWithShape="1">
          <a:blip r:embed="rId3">
            <a:extLst>
              <a:ext uri="{28A0092B-C50C-407E-A947-70E740481C1C}">
                <a14:useLocalDpi xmlns:a14="http://schemas.microsoft.com/office/drawing/2010/main" val="0"/>
              </a:ext>
            </a:extLst>
          </a:blip>
          <a:srcRect r="7834" b="41970"/>
          <a:stretch/>
        </p:blipFill>
        <p:spPr>
          <a:xfrm>
            <a:off x="4581527" y="3244432"/>
            <a:ext cx="7619999" cy="3623095"/>
          </a:xfrm>
          <a:prstGeom prst="rect">
            <a:avLst/>
          </a:prstGeom>
        </p:spPr>
      </p:pic>
      <p:sp>
        <p:nvSpPr>
          <p:cNvPr id="10" name="Text Placeholder 9"/>
          <p:cNvSpPr>
            <a:spLocks noGrp="1"/>
          </p:cNvSpPr>
          <p:nvPr>
            <p:ph type="body" sz="quarter" idx="13"/>
          </p:nvPr>
        </p:nvSpPr>
        <p:spPr>
          <a:xfrm>
            <a:off x="490539" y="4796726"/>
            <a:ext cx="3412800" cy="560460"/>
          </a:xfrm>
        </p:spPr>
        <p:txBody>
          <a:bodyPr tIns="108000">
            <a:spAutoFit/>
          </a:bodyPr>
          <a:lstStyle>
            <a:lvl1pPr marL="367200" indent="-367200">
              <a:buSzPct val="150000"/>
              <a:buFontTx/>
              <a:buBlip>
                <a:blip r:embed="rId4"/>
              </a:buBlip>
              <a:defRPr b="0">
                <a:solidFill>
                  <a:schemeClr val="tx1"/>
                </a:solidFill>
              </a:defRPr>
            </a:lvl1pPr>
            <a:lvl2pPr marL="502200" indent="-135000">
              <a:buClr>
                <a:schemeClr val="accent2"/>
              </a:buClr>
              <a:buSzPct val="80000"/>
              <a:buFont typeface="Wingdings 3" panose="05040102010807070707" pitchFamily="18" charset="2"/>
              <a:buChar char="u"/>
              <a:defRPr sz="750"/>
            </a:lvl2pPr>
          </a:lstStyle>
          <a:p>
            <a:pPr lvl="0"/>
            <a:r>
              <a:rPr lang="en-US"/>
              <a:t>Edit Master text styles</a:t>
            </a:r>
          </a:p>
          <a:p>
            <a:pPr lvl="1"/>
            <a:r>
              <a:rPr lang="en-US"/>
              <a:t>Second level</a:t>
            </a:r>
          </a:p>
        </p:txBody>
      </p:sp>
    </p:spTree>
    <p:custDataLst>
      <p:tags r:id="rId1"/>
    </p:custDataLst>
    <p:extLst>
      <p:ext uri="{BB962C8B-B14F-4D97-AF65-F5344CB8AC3E}">
        <p14:creationId xmlns:p14="http://schemas.microsoft.com/office/powerpoint/2010/main" val="2011486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1"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75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2"/>
            <a:ext cx="7311863"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defTabSz="685800"/>
            <a:r>
              <a:rPr lang="en-GB"/>
              <a:t>Date: Monday / 01 / October / 2019</a:t>
            </a:r>
          </a:p>
        </p:txBody>
      </p:sp>
      <p:sp>
        <p:nvSpPr>
          <p:cNvPr id="5" name="Footer Placeholder 4"/>
          <p:cNvSpPr>
            <a:spLocks noGrp="1"/>
          </p:cNvSpPr>
          <p:nvPr>
            <p:ph type="ftr" sz="quarter" idx="11"/>
          </p:nvPr>
        </p:nvSpPr>
        <p:spPr/>
        <p:txBody>
          <a:body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6" name="Slide Number Placeholder 5"/>
          <p:cNvSpPr>
            <a:spLocks noGrp="1"/>
          </p:cNvSpPr>
          <p:nvPr>
            <p:ph type="sldNum" sz="quarter" idx="12"/>
          </p:nvPr>
        </p:nvSpPr>
        <p:spPr/>
        <p:txBody>
          <a:bodyPr/>
          <a:lstStyle/>
          <a:p>
            <a:pPr defTabSz="685800"/>
            <a:fld id="{856227C0-AD57-4F9B-BAE3-EEFB0D0EE427}" type="slidenum">
              <a:rPr lang="en-GB" smtClean="0">
                <a:solidFill>
                  <a:srgbClr val="1E2DBE"/>
                </a:solidFill>
              </a:rPr>
              <a:pPr defTabSz="685800"/>
              <a:t>‹#›</a:t>
            </a:fld>
            <a:endParaRPr lang="en-GB">
              <a:solidFill>
                <a:srgbClr val="1E2DBE"/>
              </a:solidFill>
            </a:endParaRPr>
          </a:p>
        </p:txBody>
      </p:sp>
      <p:sp>
        <p:nvSpPr>
          <p:cNvPr id="9" name="TextBox 8"/>
          <p:cNvSpPr txBox="1"/>
          <p:nvPr userDrawn="1"/>
        </p:nvSpPr>
        <p:spPr>
          <a:xfrm>
            <a:off x="4686301" y="6870450"/>
            <a:ext cx="7505700" cy="115416"/>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GB" sz="750" b="0" i="0" u="none" strike="noStrike" kern="1200" cap="none" spc="0" normalizeH="0" baseline="0" noProof="0">
                <a:ln>
                  <a:noFill/>
                </a:ln>
                <a:solidFill>
                  <a:srgbClr val="230050"/>
                </a:solidFill>
                <a:effectLst/>
                <a:uLnTx/>
                <a:uFillTx/>
                <a:latin typeface="Arial" panose="020B0604020202020204"/>
                <a:ea typeface="+mn-ea"/>
                <a:cs typeface="+mn-cs"/>
              </a:rPr>
              <a:t>NB Manually place “ilo.org” device in front of image</a:t>
            </a:r>
          </a:p>
        </p:txBody>
      </p:sp>
    </p:spTree>
    <p:custDataLst>
      <p:tags r:id="rId1"/>
    </p:custDataLst>
    <p:extLst>
      <p:ext uri="{BB962C8B-B14F-4D97-AF65-F5344CB8AC3E}">
        <p14:creationId xmlns:p14="http://schemas.microsoft.com/office/powerpoint/2010/main" val="37742453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2"/>
            <a:ext cx="7311863"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defTabSz="685800"/>
            <a:r>
              <a:rPr lang="en-GB"/>
              <a:t>Date: Monday / 01 / October / 2019</a:t>
            </a:r>
          </a:p>
        </p:txBody>
      </p:sp>
      <p:sp>
        <p:nvSpPr>
          <p:cNvPr id="5" name="Footer Placeholder 4"/>
          <p:cNvSpPr>
            <a:spLocks noGrp="1"/>
          </p:cNvSpPr>
          <p:nvPr>
            <p:ph type="ftr" sz="quarter" idx="11"/>
          </p:nvPr>
        </p:nvSpPr>
        <p:spPr/>
        <p:txBody>
          <a:body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6" name="Slide Number Placeholder 5"/>
          <p:cNvSpPr>
            <a:spLocks noGrp="1"/>
          </p:cNvSpPr>
          <p:nvPr>
            <p:ph type="sldNum" sz="quarter" idx="12"/>
          </p:nvPr>
        </p:nvSpPr>
        <p:spPr/>
        <p:txBody>
          <a:bodyPr/>
          <a:lstStyle/>
          <a:p>
            <a:pPr defTabSz="685800"/>
            <a:fld id="{856227C0-AD57-4F9B-BAE3-EEFB0D0EE427}" type="slidenum">
              <a:rPr lang="en-GB" smtClean="0">
                <a:solidFill>
                  <a:srgbClr val="1E2DBE"/>
                </a:solidFill>
              </a:rPr>
              <a:pPr defTabSz="685800"/>
              <a:t>‹#›</a:t>
            </a:fld>
            <a:endParaRPr lang="en-GB">
              <a:solidFill>
                <a:srgbClr val="1E2DBE"/>
              </a:solidFill>
            </a:endParaRPr>
          </a:p>
        </p:txBody>
      </p:sp>
      <p:sp>
        <p:nvSpPr>
          <p:cNvPr id="9" name="TextBox 8"/>
          <p:cNvSpPr txBox="1"/>
          <p:nvPr userDrawn="1"/>
        </p:nvSpPr>
        <p:spPr>
          <a:xfrm>
            <a:off x="4686301" y="6870450"/>
            <a:ext cx="7505700" cy="115416"/>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GB" sz="750" b="0" i="0" u="none" strike="noStrike" kern="1200" cap="none" spc="0" normalizeH="0" baseline="0" noProof="0">
                <a:ln>
                  <a:noFill/>
                </a:ln>
                <a:solidFill>
                  <a:srgbClr val="230050"/>
                </a:solidFill>
                <a:effectLst/>
                <a:uLnTx/>
                <a:uFillTx/>
                <a:latin typeface="Arial" panose="020B0604020202020204"/>
                <a:ea typeface="+mn-ea"/>
                <a:cs typeface="+mn-cs"/>
              </a:rPr>
              <a:t>NB Manually place “ilo.org” device in front of image</a:t>
            </a:r>
          </a:p>
        </p:txBody>
      </p:sp>
      <p:sp>
        <p:nvSpPr>
          <p:cNvPr id="10" name="Picture Placeholder 9"/>
          <p:cNvSpPr>
            <a:spLocks noGrp="1"/>
          </p:cNvSpPr>
          <p:nvPr>
            <p:ph type="pic" sz="quarter" idx="13" hasCustomPrompt="1"/>
          </p:nvPr>
        </p:nvSpPr>
        <p:spPr>
          <a:xfrm>
            <a:off x="8289131"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75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9"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750" b="0">
                <a:solidFill>
                  <a:schemeClr val="bg1"/>
                </a:solidFill>
              </a:defRPr>
            </a:lvl1pPr>
            <a:lvl2pPr>
              <a:defRPr sz="750">
                <a:solidFill>
                  <a:schemeClr val="bg1"/>
                </a:solidFill>
              </a:defRPr>
            </a:lvl2pPr>
            <a:lvl3pPr>
              <a:defRPr sz="750">
                <a:solidFill>
                  <a:schemeClr val="bg1"/>
                </a:solidFill>
              </a:defRPr>
            </a:lvl3pPr>
            <a:lvl4pPr>
              <a:defRPr sz="750">
                <a:solidFill>
                  <a:schemeClr val="bg1"/>
                </a:solidFill>
              </a:defRPr>
            </a:lvl4pPr>
            <a:lvl5pPr>
              <a:defRPr sz="750">
                <a:solidFill>
                  <a:schemeClr val="bg1"/>
                </a:solidFill>
              </a:defRPr>
            </a:lvl5pPr>
          </a:lstStyle>
          <a:p>
            <a:pPr lvl="0"/>
            <a:r>
              <a:rPr lang="en-US"/>
              <a:t>Edit Master text styles</a:t>
            </a:r>
          </a:p>
        </p:txBody>
      </p:sp>
    </p:spTree>
    <p:custDataLst>
      <p:tags r:id="rId1"/>
    </p:custDataLst>
    <p:extLst>
      <p:ext uri="{BB962C8B-B14F-4D97-AF65-F5344CB8AC3E}">
        <p14:creationId xmlns:p14="http://schemas.microsoft.com/office/powerpoint/2010/main" val="11267239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9" y="2393950"/>
            <a:ext cx="53604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3" y="2393951"/>
            <a:ext cx="53604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pPr defTabSz="685800"/>
            <a:r>
              <a:rPr lang="en-GB"/>
              <a:t>Date: Monday / 01 / October / 2019</a:t>
            </a:r>
          </a:p>
        </p:txBody>
      </p:sp>
      <p:sp>
        <p:nvSpPr>
          <p:cNvPr id="6" name="Footer Placeholder 5"/>
          <p:cNvSpPr>
            <a:spLocks noGrp="1"/>
          </p:cNvSpPr>
          <p:nvPr>
            <p:ph type="ftr" sz="quarter" idx="11"/>
          </p:nvPr>
        </p:nvSpPr>
        <p:spPr/>
        <p:txBody>
          <a:body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7" name="Slide Number Placeholder 6"/>
          <p:cNvSpPr>
            <a:spLocks noGrp="1"/>
          </p:cNvSpPr>
          <p:nvPr>
            <p:ph type="sldNum" sz="quarter" idx="12"/>
          </p:nvPr>
        </p:nvSpPr>
        <p:spPr/>
        <p:txBody>
          <a:bodyPr/>
          <a:lstStyle/>
          <a:p>
            <a:pPr defTabSz="685800"/>
            <a:fld id="{856227C0-AD57-4F9B-BAE3-EEFB0D0EE427}" type="slidenum">
              <a:rPr lang="en-GB" smtClean="0">
                <a:solidFill>
                  <a:srgbClr val="1E2DBE"/>
                </a:solidFill>
              </a:rPr>
              <a:pPr defTabSz="685800"/>
              <a:t>‹#›</a:t>
            </a:fld>
            <a:endParaRPr lang="en-GB">
              <a:solidFill>
                <a:srgbClr val="1E2DBE"/>
              </a:solidFill>
            </a:endParaRPr>
          </a:p>
        </p:txBody>
      </p:sp>
    </p:spTree>
    <p:custDataLst>
      <p:tags r:id="rId1"/>
    </p:custDataLst>
    <p:extLst>
      <p:ext uri="{BB962C8B-B14F-4D97-AF65-F5344CB8AC3E}">
        <p14:creationId xmlns:p14="http://schemas.microsoft.com/office/powerpoint/2010/main" val="29308178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9" y="2393950"/>
            <a:ext cx="34128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51"/>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pPr defTabSz="685800"/>
            <a:r>
              <a:rPr lang="en-GB"/>
              <a:t>Date: Monday / 01 / October / 2019</a:t>
            </a:r>
          </a:p>
        </p:txBody>
      </p:sp>
      <p:sp>
        <p:nvSpPr>
          <p:cNvPr id="6" name="Footer Placeholder 5"/>
          <p:cNvSpPr>
            <a:spLocks noGrp="1"/>
          </p:cNvSpPr>
          <p:nvPr>
            <p:ph type="ftr" sz="quarter" idx="11"/>
          </p:nvPr>
        </p:nvSpPr>
        <p:spPr/>
        <p:txBody>
          <a:body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7" name="Slide Number Placeholder 6"/>
          <p:cNvSpPr>
            <a:spLocks noGrp="1"/>
          </p:cNvSpPr>
          <p:nvPr>
            <p:ph type="sldNum" sz="quarter" idx="12"/>
          </p:nvPr>
        </p:nvSpPr>
        <p:spPr/>
        <p:txBody>
          <a:bodyPr/>
          <a:lstStyle/>
          <a:p>
            <a:pPr defTabSz="685800"/>
            <a:fld id="{856227C0-AD57-4F9B-BAE3-EEFB0D0EE427}" type="slidenum">
              <a:rPr lang="en-GB" smtClean="0">
                <a:solidFill>
                  <a:srgbClr val="1E2DBE"/>
                </a:solidFill>
              </a:rPr>
              <a:pPr defTabSz="685800"/>
              <a:t>‹#›</a:t>
            </a:fld>
            <a:endParaRPr lang="en-GB">
              <a:solidFill>
                <a:srgbClr val="1E2DBE"/>
              </a:solidFill>
            </a:endParaRPr>
          </a:p>
        </p:txBody>
      </p:sp>
      <p:sp>
        <p:nvSpPr>
          <p:cNvPr id="8" name="Content Placeholder 3"/>
          <p:cNvSpPr>
            <a:spLocks noGrp="1"/>
          </p:cNvSpPr>
          <p:nvPr>
            <p:ph sz="half" idx="13"/>
          </p:nvPr>
        </p:nvSpPr>
        <p:spPr>
          <a:xfrm>
            <a:off x="8288663" y="2393951"/>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060950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9" y="2393950"/>
            <a:ext cx="34128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51"/>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pPr defTabSz="685800"/>
            <a:r>
              <a:rPr lang="en-GB"/>
              <a:t>Date: Monday / 01 / October / 2019</a:t>
            </a:r>
          </a:p>
        </p:txBody>
      </p:sp>
      <p:sp>
        <p:nvSpPr>
          <p:cNvPr id="6" name="Footer Placeholder 5"/>
          <p:cNvSpPr>
            <a:spLocks noGrp="1"/>
          </p:cNvSpPr>
          <p:nvPr>
            <p:ph type="ftr" sz="quarter" idx="11"/>
          </p:nvPr>
        </p:nvSpPr>
        <p:spPr/>
        <p:txBody>
          <a:body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7" name="Slide Number Placeholder 6"/>
          <p:cNvSpPr>
            <a:spLocks noGrp="1"/>
          </p:cNvSpPr>
          <p:nvPr>
            <p:ph type="sldNum" sz="quarter" idx="12"/>
          </p:nvPr>
        </p:nvSpPr>
        <p:spPr/>
        <p:txBody>
          <a:bodyPr/>
          <a:lstStyle/>
          <a:p>
            <a:pPr defTabSz="685800"/>
            <a:fld id="{856227C0-AD57-4F9B-BAE3-EEFB0D0EE427}" type="slidenum">
              <a:rPr lang="en-GB" smtClean="0">
                <a:solidFill>
                  <a:srgbClr val="1E2DBE"/>
                </a:solidFill>
              </a:rPr>
              <a:pPr defTabSz="685800"/>
              <a:t>‹#›</a:t>
            </a:fld>
            <a:endParaRPr lang="en-GB">
              <a:solidFill>
                <a:srgbClr val="1E2DBE"/>
              </a:solidFill>
            </a:endParaRPr>
          </a:p>
        </p:txBody>
      </p:sp>
      <p:sp>
        <p:nvSpPr>
          <p:cNvPr id="10" name="Text Placeholder 9"/>
          <p:cNvSpPr>
            <a:spLocks noGrp="1"/>
          </p:cNvSpPr>
          <p:nvPr>
            <p:ph type="body" sz="quarter" idx="13" hasCustomPrompt="1"/>
          </p:nvPr>
        </p:nvSpPr>
        <p:spPr>
          <a:xfrm>
            <a:off x="8288664" y="2393952"/>
            <a:ext cx="3412801" cy="3482975"/>
          </a:xfrm>
        </p:spPr>
        <p:txBody>
          <a:bodyPr tIns="54000"/>
          <a:lstStyle>
            <a:lvl1pPr marL="270000" indent="-270000">
              <a:lnSpc>
                <a:spcPct val="80000"/>
              </a:lnSpc>
              <a:spcBef>
                <a:spcPts val="2400"/>
              </a:spcBef>
              <a:spcAft>
                <a:spcPts val="0"/>
              </a:spcAft>
              <a:buClr>
                <a:schemeClr val="accent2"/>
              </a:buClr>
              <a:buFontTx/>
              <a:buBlip>
                <a:blip r:embed="rId3"/>
              </a:buBlip>
              <a:defRPr sz="4500" b="0" spc="-150" baseline="0">
                <a:solidFill>
                  <a:schemeClr val="accent1"/>
                </a:solidFill>
              </a:defRPr>
            </a:lvl1pPr>
            <a:lvl2pPr marL="270000" indent="0">
              <a:lnSpc>
                <a:spcPct val="100000"/>
              </a:lnSpc>
              <a:spcBef>
                <a:spcPts val="0"/>
              </a:spcBef>
              <a:spcAft>
                <a:spcPts val="0"/>
              </a:spcAft>
              <a:buFontTx/>
              <a:buNone/>
              <a:defRPr sz="750"/>
            </a:lvl2pPr>
          </a:lstStyle>
          <a:p>
            <a:pPr lvl="0"/>
            <a:r>
              <a:rPr lang="en-US"/>
              <a:t>00.0%</a:t>
            </a:r>
          </a:p>
          <a:p>
            <a:pPr lvl="1"/>
            <a:r>
              <a:rPr lang="en-US"/>
              <a:t>Supporting text</a:t>
            </a:r>
            <a:endParaRPr lang="en-GB"/>
          </a:p>
        </p:txBody>
      </p:sp>
    </p:spTree>
    <p:custDataLst>
      <p:tags r:id="rId1"/>
    </p:custDataLst>
    <p:extLst>
      <p:ext uri="{BB962C8B-B14F-4D97-AF65-F5344CB8AC3E}">
        <p14:creationId xmlns:p14="http://schemas.microsoft.com/office/powerpoint/2010/main" val="37875620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defTabSz="685800"/>
            <a:r>
              <a:rPr lang="en-GB"/>
              <a:t>Date: Monday / 01 / October / 2019</a:t>
            </a:r>
          </a:p>
        </p:txBody>
      </p:sp>
      <p:sp>
        <p:nvSpPr>
          <p:cNvPr id="4" name="Footer Placeholder 3"/>
          <p:cNvSpPr>
            <a:spLocks noGrp="1"/>
          </p:cNvSpPr>
          <p:nvPr>
            <p:ph type="ftr" sz="quarter" idx="11"/>
          </p:nvPr>
        </p:nvSpPr>
        <p:spPr/>
        <p:txBody>
          <a:body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5" name="Slide Number Placeholder 4"/>
          <p:cNvSpPr>
            <a:spLocks noGrp="1"/>
          </p:cNvSpPr>
          <p:nvPr>
            <p:ph type="sldNum" sz="quarter" idx="12"/>
          </p:nvPr>
        </p:nvSpPr>
        <p:spPr/>
        <p:txBody>
          <a:bodyPr/>
          <a:lstStyle/>
          <a:p>
            <a:pPr defTabSz="685800"/>
            <a:fld id="{856227C0-AD57-4F9B-BAE3-EEFB0D0EE427}" type="slidenum">
              <a:rPr lang="en-GB" smtClean="0">
                <a:solidFill>
                  <a:srgbClr val="1E2DBE"/>
                </a:solidFill>
              </a:rPr>
              <a:pPr defTabSz="685800"/>
              <a:t>‹#›</a:t>
            </a:fld>
            <a:endParaRPr lang="en-GB">
              <a:solidFill>
                <a:srgbClr val="1E2DBE"/>
              </a:solidFill>
            </a:endParaRPr>
          </a:p>
        </p:txBody>
      </p:sp>
      <p:sp>
        <p:nvSpPr>
          <p:cNvPr id="6" name="Text Placeholder 9"/>
          <p:cNvSpPr>
            <a:spLocks noGrp="1"/>
          </p:cNvSpPr>
          <p:nvPr>
            <p:ph type="body" sz="quarter" idx="13" hasCustomPrompt="1"/>
          </p:nvPr>
        </p:nvSpPr>
        <p:spPr>
          <a:xfrm>
            <a:off x="490539" y="2393950"/>
            <a:ext cx="7380000" cy="3482976"/>
          </a:xfrm>
        </p:spPr>
        <p:txBody>
          <a:bodyPr tIns="0">
            <a:noAutofit/>
          </a:bodyPr>
          <a:lstStyle>
            <a:lvl1pPr marL="367200" indent="-367200">
              <a:buSzPct val="120000"/>
              <a:buFontTx/>
              <a:buBlip>
                <a:blip r:embed="rId3"/>
              </a:buBlip>
              <a:defRPr sz="1725" b="0">
                <a:solidFill>
                  <a:schemeClr val="tx1"/>
                </a:solidFill>
              </a:defRPr>
            </a:lvl1pPr>
            <a:lvl2pPr marL="367200" indent="0">
              <a:buClr>
                <a:schemeClr val="accent2"/>
              </a:buClr>
              <a:buSzPct val="80000"/>
              <a:buFont typeface="Wingdings 3" panose="05040102010807070707" pitchFamily="18" charset="2"/>
              <a:buNone/>
              <a:defRPr sz="1725" baseline="0"/>
            </a:lvl2pPr>
            <a:lvl3pPr marL="502200" indent="-135000">
              <a:spcBef>
                <a:spcPts val="1350"/>
              </a:spcBef>
              <a:defRPr sz="75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750">
                <a:solidFill>
                  <a:schemeClr val="tx1"/>
                </a:solidFill>
              </a:defRPr>
            </a:lvl1pPr>
          </a:lstStyle>
          <a:p>
            <a:r>
              <a:rPr lang="en-US"/>
              <a:t>Click icon to add picture</a:t>
            </a:r>
            <a:endParaRPr lang="en-GB"/>
          </a:p>
        </p:txBody>
      </p:sp>
    </p:spTree>
    <p:custDataLst>
      <p:tags r:id="rId1"/>
    </p:custDataLst>
    <p:extLst>
      <p:ext uri="{BB962C8B-B14F-4D97-AF65-F5344CB8AC3E}">
        <p14:creationId xmlns:p14="http://schemas.microsoft.com/office/powerpoint/2010/main" val="2473559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9" y="2872802"/>
            <a:ext cx="7200000" cy="608525"/>
          </a:xfrm>
        </p:spPr>
        <p:txBody>
          <a:bodyPr bIns="54000" anchor="t" anchorCtr="0">
            <a:noAutofit/>
          </a:bodyPr>
          <a:lstStyle>
            <a:lvl1pPr>
              <a:lnSpc>
                <a:spcPct val="90000"/>
              </a:lnSpc>
              <a:defRPr sz="3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9" y="3481324"/>
            <a:ext cx="7200000" cy="1656000"/>
          </a:xfrm>
        </p:spPr>
        <p:txBody>
          <a:bodyPr>
            <a:noAutofit/>
          </a:bodyPr>
          <a:lstStyle>
            <a:lvl1pPr marL="0" indent="0">
              <a:lnSpc>
                <a:spcPct val="90000"/>
              </a:lnSpc>
              <a:buNone/>
              <a:defRPr sz="3000" b="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pPr defTabSz="685800"/>
            <a:r>
              <a:rPr lang="en-GB"/>
              <a:t>Date: Monday / 01 / October / 2019</a:t>
            </a:r>
          </a:p>
        </p:txBody>
      </p:sp>
      <p:sp>
        <p:nvSpPr>
          <p:cNvPr id="5" name="Footer Placeholder 4"/>
          <p:cNvSpPr>
            <a:spLocks noGrp="1"/>
          </p:cNvSpPr>
          <p:nvPr>
            <p:ph type="ftr" sz="quarter" idx="11"/>
          </p:nvPr>
        </p:nvSpPr>
        <p:spPr>
          <a:xfrm>
            <a:off x="3621089" y="6867374"/>
            <a:ext cx="5605463" cy="180000"/>
          </a:xfrm>
        </p:spPr>
        <p:txBody>
          <a:bodyPr>
            <a:noAutofit/>
          </a:bodyPr>
          <a:lstStyle>
            <a:lvl1pPr>
              <a:defRPr>
                <a:noFill/>
              </a:defRPr>
            </a:lvl1pPr>
          </a:lstStyle>
          <a:p>
            <a:pPr defTabSz="685800"/>
            <a:r>
              <a:rPr lang="en-GB"/>
              <a:t>Advancing social justice, promoting decent work</a:t>
            </a:r>
          </a:p>
        </p:txBody>
      </p:sp>
      <p:sp>
        <p:nvSpPr>
          <p:cNvPr id="6" name="Slide Number Placeholder 5"/>
          <p:cNvSpPr>
            <a:spLocks noGrp="1"/>
          </p:cNvSpPr>
          <p:nvPr>
            <p:ph type="sldNum" sz="quarter" idx="12"/>
          </p:nvPr>
        </p:nvSpPr>
        <p:spPr>
          <a:xfrm>
            <a:off x="11161463" y="6870450"/>
            <a:ext cx="540000" cy="288000"/>
          </a:xfrm>
        </p:spPr>
        <p:txBody>
          <a:bodyPr>
            <a:noAutofit/>
          </a:bodyPr>
          <a:lstStyle>
            <a:lvl1pPr>
              <a:defRPr>
                <a:noFill/>
              </a:defRPr>
            </a:lvl1pPr>
          </a:lstStyle>
          <a:p>
            <a:pPr defTabSz="685800"/>
            <a:fld id="{856227C0-AD57-4F9B-BAE3-EEFB0D0EE427}" type="slidenum">
              <a:rPr lang="en-GB" smtClean="0"/>
              <a:pPr defTabSz="685800"/>
              <a:t>‹#›</a:t>
            </a:fld>
            <a:endParaRPr lang="en-GB"/>
          </a:p>
        </p:txBody>
      </p:sp>
      <p:sp>
        <p:nvSpPr>
          <p:cNvPr id="8" name="Right Triangle 7"/>
          <p:cNvSpPr/>
          <p:nvPr userDrawn="1"/>
        </p:nvSpPr>
        <p:spPr>
          <a:xfrm flipH="1">
            <a:off x="5529261" y="3007520"/>
            <a:ext cx="6662739"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
        <p:nvSpPr>
          <p:cNvPr id="7" name="Isosceles Triangle 6">
            <a:extLst>
              <a:ext uri="{FF2B5EF4-FFF2-40B4-BE49-F238E27FC236}">
                <a16:creationId xmlns:a16="http://schemas.microsoft.com/office/drawing/2014/main" id="{3602F308-F8A3-62EE-DBD1-D45732FA0233}"/>
              </a:ext>
            </a:extLst>
          </p:cNvPr>
          <p:cNvSpPr/>
          <p:nvPr userDrawn="1"/>
        </p:nvSpPr>
        <p:spPr>
          <a:xfrm rot="5400000">
            <a:off x="-25607" y="2993920"/>
            <a:ext cx="265525" cy="214312"/>
          </a:xfrm>
          <a:prstGeom prst="triangle">
            <a:avLst/>
          </a:prstGeom>
          <a:solidFill>
            <a:srgbClr val="05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713653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9" y="2872802"/>
            <a:ext cx="7200000" cy="608525"/>
          </a:xfrm>
        </p:spPr>
        <p:txBody>
          <a:bodyPr bIns="54000" anchor="t" anchorCtr="0">
            <a:noAutofit/>
          </a:bodyPr>
          <a:lstStyle>
            <a:lvl1pPr>
              <a:lnSpc>
                <a:spcPct val="90000"/>
              </a:lnSpc>
              <a:defRPr sz="3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9" y="3481324"/>
            <a:ext cx="7200000" cy="1656000"/>
          </a:xfrm>
        </p:spPr>
        <p:txBody>
          <a:bodyPr>
            <a:noAutofit/>
          </a:bodyPr>
          <a:lstStyle>
            <a:lvl1pPr marL="0" indent="0">
              <a:lnSpc>
                <a:spcPct val="90000"/>
              </a:lnSpc>
              <a:buNone/>
              <a:defRPr sz="3000" b="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pPr defTabSz="685800"/>
            <a:r>
              <a:rPr lang="en-GB"/>
              <a:t>Date: Monday / 01 / October / 2019</a:t>
            </a:r>
          </a:p>
        </p:txBody>
      </p:sp>
      <p:sp>
        <p:nvSpPr>
          <p:cNvPr id="5" name="Footer Placeholder 4"/>
          <p:cNvSpPr>
            <a:spLocks noGrp="1"/>
          </p:cNvSpPr>
          <p:nvPr>
            <p:ph type="ftr" sz="quarter" idx="11"/>
          </p:nvPr>
        </p:nvSpPr>
        <p:spPr>
          <a:xfrm>
            <a:off x="3602038" y="6866325"/>
            <a:ext cx="5605463" cy="180000"/>
          </a:xfrm>
        </p:spPr>
        <p:txBody>
          <a:bodyPr>
            <a:noAutofit/>
          </a:bodyPr>
          <a:lstStyle>
            <a:lvl1pPr>
              <a:defRPr>
                <a:noFill/>
              </a:defRPr>
            </a:lvl1pPr>
          </a:lstStyle>
          <a:p>
            <a:pPr defTabSz="685800"/>
            <a:r>
              <a:rPr lang="en-GB"/>
              <a:t>Advancing social justice, promoting decent work</a:t>
            </a:r>
          </a:p>
        </p:txBody>
      </p:sp>
      <p:sp>
        <p:nvSpPr>
          <p:cNvPr id="6" name="Slide Number Placeholder 5"/>
          <p:cNvSpPr>
            <a:spLocks noGrp="1"/>
          </p:cNvSpPr>
          <p:nvPr>
            <p:ph type="sldNum" sz="quarter" idx="12"/>
          </p:nvPr>
        </p:nvSpPr>
        <p:spPr>
          <a:xfrm>
            <a:off x="11161463" y="6870450"/>
            <a:ext cx="540000" cy="288000"/>
          </a:xfrm>
        </p:spPr>
        <p:txBody>
          <a:bodyPr>
            <a:noAutofit/>
          </a:bodyPr>
          <a:lstStyle>
            <a:lvl1pPr>
              <a:defRPr>
                <a:noFill/>
              </a:defRPr>
            </a:lvl1pPr>
          </a:lstStyle>
          <a:p>
            <a:pPr defTabSz="685800"/>
            <a:fld id="{856227C0-AD57-4F9B-BAE3-EEFB0D0EE427}" type="slidenum">
              <a:rPr lang="en-GB" smtClean="0"/>
              <a:pPr defTabSz="685800"/>
              <a:t>‹#›</a:t>
            </a:fld>
            <a:endParaRPr lang="en-GB"/>
          </a:p>
        </p:txBody>
      </p:sp>
      <p:sp>
        <p:nvSpPr>
          <p:cNvPr id="8" name="Right Triangle 7"/>
          <p:cNvSpPr/>
          <p:nvPr userDrawn="1"/>
        </p:nvSpPr>
        <p:spPr>
          <a:xfrm flipH="1">
            <a:off x="8286749" y="4601106"/>
            <a:ext cx="3905251"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3"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
        <p:nvSpPr>
          <p:cNvPr id="7" name="Isosceles Triangle 6">
            <a:extLst>
              <a:ext uri="{FF2B5EF4-FFF2-40B4-BE49-F238E27FC236}">
                <a16:creationId xmlns:a16="http://schemas.microsoft.com/office/drawing/2014/main" id="{16A3C5A8-F2B5-ABBC-A9AE-04190FD39905}"/>
              </a:ext>
            </a:extLst>
          </p:cNvPr>
          <p:cNvSpPr/>
          <p:nvPr userDrawn="1"/>
        </p:nvSpPr>
        <p:spPr>
          <a:xfrm rot="5400000">
            <a:off x="-25607" y="2993920"/>
            <a:ext cx="265525" cy="214312"/>
          </a:xfrm>
          <a:prstGeom prst="triangle">
            <a:avLst/>
          </a:prstGeom>
          <a:solidFill>
            <a:srgbClr val="05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06321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Edit Master text styles</a:t>
            </a:r>
          </a:p>
          <a:p>
            <a:pPr lvl="1"/>
            <a:r>
              <a:rPr lang="en-US"/>
              <a:t>Second level</a:t>
            </a:r>
          </a:p>
        </p:txBody>
      </p:sp>
      <p:sp>
        <p:nvSpPr>
          <p:cNvPr id="8" name="Isosceles Triangle 7">
            <a:extLst>
              <a:ext uri="{FF2B5EF4-FFF2-40B4-BE49-F238E27FC236}">
                <a16:creationId xmlns:a16="http://schemas.microsoft.com/office/drawing/2014/main" id="{64AC4BEA-AF23-ACF6-310C-8CD973AF1B9E}"/>
              </a:ext>
            </a:extLst>
          </p:cNvPr>
          <p:cNvSpPr/>
          <p:nvPr userDrawn="1"/>
        </p:nvSpPr>
        <p:spPr>
          <a:xfrm rot="5400000">
            <a:off x="-24702" y="1520165"/>
            <a:ext cx="157763" cy="127334"/>
          </a:xfrm>
          <a:prstGeom prst="triangle">
            <a:avLst/>
          </a:prstGeom>
          <a:solidFill>
            <a:srgbClr val="05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43737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9" y="2872802"/>
            <a:ext cx="7200000" cy="608525"/>
          </a:xfrm>
        </p:spPr>
        <p:txBody>
          <a:bodyPr bIns="54000" anchor="t" anchorCtr="0">
            <a:noAutofit/>
          </a:bodyPr>
          <a:lstStyle>
            <a:lvl1pPr>
              <a:lnSpc>
                <a:spcPct val="90000"/>
              </a:lnSpc>
              <a:defRPr sz="3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9" y="3481324"/>
            <a:ext cx="7200000" cy="1656000"/>
          </a:xfrm>
        </p:spPr>
        <p:txBody>
          <a:bodyPr>
            <a:noAutofit/>
          </a:bodyPr>
          <a:lstStyle>
            <a:lvl1pPr marL="0" indent="0">
              <a:lnSpc>
                <a:spcPct val="90000"/>
              </a:lnSpc>
              <a:buNone/>
              <a:defRPr sz="3000" b="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pPr defTabSz="685800"/>
            <a:r>
              <a:rPr lang="en-GB"/>
              <a:t>Date: Monday / 01 / October / 2019</a:t>
            </a:r>
          </a:p>
        </p:txBody>
      </p:sp>
      <p:sp>
        <p:nvSpPr>
          <p:cNvPr id="5" name="Footer Placeholder 4"/>
          <p:cNvSpPr>
            <a:spLocks noGrp="1"/>
          </p:cNvSpPr>
          <p:nvPr>
            <p:ph type="ftr" sz="quarter" idx="11"/>
          </p:nvPr>
        </p:nvSpPr>
        <p:spPr>
          <a:xfrm>
            <a:off x="3602038" y="6866325"/>
            <a:ext cx="5605463" cy="180000"/>
          </a:xfrm>
        </p:spPr>
        <p:txBody>
          <a:bodyPr>
            <a:noAutofit/>
          </a:bodyPr>
          <a:lstStyle>
            <a:lvl1pPr>
              <a:defRPr>
                <a:noFill/>
              </a:defRPr>
            </a:lvl1pPr>
          </a:lstStyle>
          <a:p>
            <a:pPr defTabSz="685800"/>
            <a:r>
              <a:rPr lang="en-GB"/>
              <a:t>Advancing social justice, promoting decent work</a:t>
            </a:r>
          </a:p>
        </p:txBody>
      </p:sp>
      <p:sp>
        <p:nvSpPr>
          <p:cNvPr id="6" name="Slide Number Placeholder 5"/>
          <p:cNvSpPr>
            <a:spLocks noGrp="1"/>
          </p:cNvSpPr>
          <p:nvPr>
            <p:ph type="sldNum" sz="quarter" idx="12"/>
          </p:nvPr>
        </p:nvSpPr>
        <p:spPr>
          <a:xfrm>
            <a:off x="11161463" y="6870450"/>
            <a:ext cx="540000" cy="288000"/>
          </a:xfrm>
        </p:spPr>
        <p:txBody>
          <a:bodyPr>
            <a:noAutofit/>
          </a:bodyPr>
          <a:lstStyle>
            <a:lvl1pPr>
              <a:defRPr>
                <a:noFill/>
              </a:defRPr>
            </a:lvl1pPr>
          </a:lstStyle>
          <a:p>
            <a:pPr defTabSz="685800"/>
            <a:fld id="{856227C0-AD57-4F9B-BAE3-EEFB0D0EE427}" type="slidenum">
              <a:rPr lang="en-GB" smtClean="0"/>
              <a:pPr defTabSz="685800"/>
              <a:t>‹#›</a:t>
            </a:fld>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
        <p:nvSpPr>
          <p:cNvPr id="7" name="Isosceles Triangle 6">
            <a:extLst>
              <a:ext uri="{FF2B5EF4-FFF2-40B4-BE49-F238E27FC236}">
                <a16:creationId xmlns:a16="http://schemas.microsoft.com/office/drawing/2014/main" id="{5A31D1B4-1B95-98AB-AE4F-43988E386D71}"/>
              </a:ext>
            </a:extLst>
          </p:cNvPr>
          <p:cNvSpPr/>
          <p:nvPr userDrawn="1"/>
        </p:nvSpPr>
        <p:spPr>
          <a:xfrm rot="5400000">
            <a:off x="-25607" y="2993920"/>
            <a:ext cx="265525" cy="214312"/>
          </a:xfrm>
          <a:prstGeom prst="triangle">
            <a:avLst/>
          </a:prstGeom>
          <a:solidFill>
            <a:srgbClr val="05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550338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9" y="2872802"/>
            <a:ext cx="7200000" cy="608525"/>
          </a:xfrm>
        </p:spPr>
        <p:txBody>
          <a:bodyPr bIns="54000" anchor="t" anchorCtr="0">
            <a:noAutofit/>
          </a:bodyPr>
          <a:lstStyle>
            <a:lvl1pPr>
              <a:lnSpc>
                <a:spcPct val="90000"/>
              </a:lnSpc>
              <a:defRPr sz="3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9" y="3481324"/>
            <a:ext cx="7200000" cy="1656000"/>
          </a:xfrm>
        </p:spPr>
        <p:txBody>
          <a:bodyPr>
            <a:noAutofit/>
          </a:bodyPr>
          <a:lstStyle>
            <a:lvl1pPr marL="0" indent="0">
              <a:lnSpc>
                <a:spcPct val="90000"/>
              </a:lnSpc>
              <a:buNone/>
              <a:defRPr sz="3000" b="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pPr defTabSz="685800"/>
            <a:r>
              <a:rPr lang="en-GB"/>
              <a:t>Date: Monday / 01 / October / 2019</a:t>
            </a:r>
          </a:p>
        </p:txBody>
      </p:sp>
      <p:sp>
        <p:nvSpPr>
          <p:cNvPr id="5" name="Footer Placeholder 4"/>
          <p:cNvSpPr>
            <a:spLocks noGrp="1"/>
          </p:cNvSpPr>
          <p:nvPr>
            <p:ph type="ftr" sz="quarter" idx="11"/>
          </p:nvPr>
        </p:nvSpPr>
        <p:spPr>
          <a:xfrm>
            <a:off x="3602038" y="6870450"/>
            <a:ext cx="5605463" cy="180000"/>
          </a:xfrm>
        </p:spPr>
        <p:txBody>
          <a:bodyPr>
            <a:noAutofit/>
          </a:bodyPr>
          <a:lstStyle>
            <a:lvl1pPr>
              <a:defRPr>
                <a:noFill/>
              </a:defRPr>
            </a:lvl1pPr>
          </a:lstStyle>
          <a:p>
            <a:pPr defTabSz="685800"/>
            <a:r>
              <a:rPr lang="en-GB"/>
              <a:t>Advancing social justice, promoting decent work</a:t>
            </a:r>
          </a:p>
        </p:txBody>
      </p:sp>
      <p:sp>
        <p:nvSpPr>
          <p:cNvPr id="6" name="Slide Number Placeholder 5"/>
          <p:cNvSpPr>
            <a:spLocks noGrp="1"/>
          </p:cNvSpPr>
          <p:nvPr>
            <p:ph type="sldNum" sz="quarter" idx="12"/>
          </p:nvPr>
        </p:nvSpPr>
        <p:spPr>
          <a:xfrm>
            <a:off x="11161463" y="6870450"/>
            <a:ext cx="540000" cy="288000"/>
          </a:xfrm>
        </p:spPr>
        <p:txBody>
          <a:bodyPr>
            <a:noAutofit/>
          </a:bodyPr>
          <a:lstStyle>
            <a:lvl1pPr>
              <a:defRPr>
                <a:noFill/>
              </a:defRPr>
            </a:lvl1pPr>
          </a:lstStyle>
          <a:p>
            <a:pPr defTabSz="685800"/>
            <a:fld id="{856227C0-AD57-4F9B-BAE3-EEFB0D0EE427}" type="slidenum">
              <a:rPr lang="en-GB" smtClean="0"/>
              <a:pPr defTabSz="685800"/>
              <a:t>‹#›</a:t>
            </a:fld>
            <a:endParaRPr lang="en-GB"/>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66527" y="451967"/>
            <a:ext cx="1561292" cy="539706"/>
          </a:xfrm>
          <a:prstGeom prst="rect">
            <a:avLst/>
          </a:prstGeom>
        </p:spPr>
      </p:pic>
      <p:sp>
        <p:nvSpPr>
          <p:cNvPr id="7" name="Isosceles Triangle 6">
            <a:extLst>
              <a:ext uri="{FF2B5EF4-FFF2-40B4-BE49-F238E27FC236}">
                <a16:creationId xmlns:a16="http://schemas.microsoft.com/office/drawing/2014/main" id="{2C825861-79C4-6BD0-1A6A-1753AAB1A806}"/>
              </a:ext>
            </a:extLst>
          </p:cNvPr>
          <p:cNvSpPr/>
          <p:nvPr userDrawn="1"/>
        </p:nvSpPr>
        <p:spPr>
          <a:xfrm rot="5400000">
            <a:off x="-25607" y="2993920"/>
            <a:ext cx="265525" cy="214312"/>
          </a:xfrm>
          <a:prstGeom prst="triangle">
            <a:avLst/>
          </a:prstGeom>
          <a:solidFill>
            <a:srgbClr val="05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691787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
            <a:extLst>
              <a:ext uri="{28A0092B-C50C-407E-A947-70E740481C1C}">
                <a14:useLocalDpi xmlns:a14="http://schemas.microsoft.com/office/drawing/2010/main" val="0"/>
              </a:ext>
            </a:extLst>
          </a:blip>
          <a:srcRect l="1" t="21407" r="38481" b="40746"/>
          <a:stretch/>
        </p:blipFill>
        <p:spPr>
          <a:xfrm>
            <a:off x="-1397974" y="1085563"/>
            <a:ext cx="13604217" cy="5784889"/>
          </a:xfrm>
          <a:prstGeom prst="rect">
            <a:avLst/>
          </a:prstGeom>
        </p:spPr>
      </p:pic>
      <p:sp>
        <p:nvSpPr>
          <p:cNvPr id="2" name="Title 1"/>
          <p:cNvSpPr>
            <a:spLocks noGrp="1"/>
          </p:cNvSpPr>
          <p:nvPr>
            <p:ph type="title"/>
          </p:nvPr>
        </p:nvSpPr>
        <p:spPr>
          <a:xfrm>
            <a:off x="490539" y="2872802"/>
            <a:ext cx="7200000" cy="608525"/>
          </a:xfrm>
        </p:spPr>
        <p:txBody>
          <a:bodyPr bIns="54000" anchor="t" anchorCtr="0">
            <a:noAutofit/>
          </a:bodyPr>
          <a:lstStyle>
            <a:lvl1pPr>
              <a:lnSpc>
                <a:spcPct val="90000"/>
              </a:lnSpc>
              <a:defRPr sz="3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9" y="3481324"/>
            <a:ext cx="5868000" cy="648000"/>
          </a:xfrm>
        </p:spPr>
        <p:txBody>
          <a:bodyPr>
            <a:noAutofit/>
          </a:bodyPr>
          <a:lstStyle>
            <a:lvl1pPr marL="0" indent="0">
              <a:lnSpc>
                <a:spcPct val="90000"/>
              </a:lnSpc>
              <a:buNone/>
              <a:defRPr sz="3000" b="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pPr defTabSz="685800"/>
            <a:r>
              <a:rPr lang="en-GB"/>
              <a:t>Date: Monday / 01 / October / 2019</a:t>
            </a:r>
          </a:p>
        </p:txBody>
      </p:sp>
      <p:sp>
        <p:nvSpPr>
          <p:cNvPr id="5" name="Footer Placeholder 4"/>
          <p:cNvSpPr>
            <a:spLocks noGrp="1"/>
          </p:cNvSpPr>
          <p:nvPr>
            <p:ph type="ftr" sz="quarter" idx="11"/>
          </p:nvPr>
        </p:nvSpPr>
        <p:spPr>
          <a:xfrm>
            <a:off x="3649663" y="6870450"/>
            <a:ext cx="5605463" cy="180000"/>
          </a:xfrm>
        </p:spPr>
        <p:txBody>
          <a:bodyPr>
            <a:noAutofit/>
          </a:bodyPr>
          <a:lstStyle>
            <a:lvl1pPr>
              <a:defRPr>
                <a:noFill/>
              </a:defRPr>
            </a:lvl1pPr>
          </a:lstStyle>
          <a:p>
            <a:pPr defTabSz="685800"/>
            <a:r>
              <a:rPr lang="en-GB"/>
              <a:t>Advancing social justice, promoting decent work</a:t>
            </a:r>
          </a:p>
        </p:txBody>
      </p:sp>
      <p:sp>
        <p:nvSpPr>
          <p:cNvPr id="6" name="Slide Number Placeholder 5"/>
          <p:cNvSpPr>
            <a:spLocks noGrp="1"/>
          </p:cNvSpPr>
          <p:nvPr>
            <p:ph type="sldNum" sz="quarter" idx="12"/>
          </p:nvPr>
        </p:nvSpPr>
        <p:spPr>
          <a:xfrm>
            <a:off x="11161463" y="6870450"/>
            <a:ext cx="540000" cy="288000"/>
          </a:xfrm>
        </p:spPr>
        <p:txBody>
          <a:bodyPr>
            <a:noAutofit/>
          </a:bodyPr>
          <a:lstStyle>
            <a:lvl1pPr>
              <a:defRPr>
                <a:noFill/>
              </a:defRPr>
            </a:lvl1pPr>
          </a:lstStyle>
          <a:p>
            <a:pPr defTabSz="685800"/>
            <a:fld id="{856227C0-AD57-4F9B-BAE3-EEFB0D0EE427}" type="slidenum">
              <a:rPr lang="en-GB" smtClean="0"/>
              <a:pPr defTabSz="685800"/>
              <a:t>‹#›</a:t>
            </a:fld>
            <a:endParaRPr lang="en-GB"/>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custDataLst>
      <p:tags r:id="rId1"/>
    </p:custDataLst>
    <p:extLst>
      <p:ext uri="{BB962C8B-B14F-4D97-AF65-F5344CB8AC3E}">
        <p14:creationId xmlns:p14="http://schemas.microsoft.com/office/powerpoint/2010/main" val="31560693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defTabSz="685800"/>
            <a:r>
              <a:rPr lang="en-GB"/>
              <a:t>Date: Monday / 01 / October / 2019</a:t>
            </a:r>
          </a:p>
        </p:txBody>
      </p:sp>
      <p:sp>
        <p:nvSpPr>
          <p:cNvPr id="4" name="Footer Placeholder 3"/>
          <p:cNvSpPr>
            <a:spLocks noGrp="1"/>
          </p:cNvSpPr>
          <p:nvPr>
            <p:ph type="ftr" sz="quarter" idx="11"/>
          </p:nvPr>
        </p:nvSpPr>
        <p:spPr/>
        <p:txBody>
          <a:body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5" name="Slide Number Placeholder 4"/>
          <p:cNvSpPr>
            <a:spLocks noGrp="1"/>
          </p:cNvSpPr>
          <p:nvPr>
            <p:ph type="sldNum" sz="quarter" idx="12"/>
          </p:nvPr>
        </p:nvSpPr>
        <p:spPr/>
        <p:txBody>
          <a:bodyPr/>
          <a:lstStyle/>
          <a:p>
            <a:pPr defTabSz="685800"/>
            <a:fld id="{856227C0-AD57-4F9B-BAE3-EEFB0D0EE427}" type="slidenum">
              <a:rPr lang="en-GB" smtClean="0">
                <a:solidFill>
                  <a:srgbClr val="1E2DBE"/>
                </a:solidFill>
              </a:rPr>
              <a:pPr defTabSz="685800"/>
              <a:t>‹#›</a:t>
            </a:fld>
            <a:endParaRPr lang="en-GB">
              <a:solidFill>
                <a:srgbClr val="1E2DBE"/>
              </a:solidFill>
            </a:endParaRPr>
          </a:p>
        </p:txBody>
      </p:sp>
    </p:spTree>
    <p:custDataLst>
      <p:tags r:id="rId1"/>
    </p:custDataLst>
    <p:extLst>
      <p:ext uri="{BB962C8B-B14F-4D97-AF65-F5344CB8AC3E}">
        <p14:creationId xmlns:p14="http://schemas.microsoft.com/office/powerpoint/2010/main" val="3147247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r>
              <a:rPr lang="en-GB"/>
              <a:t>Date: Monday / 01 / October / 2019</a:t>
            </a:r>
          </a:p>
        </p:txBody>
      </p:sp>
      <p:sp>
        <p:nvSpPr>
          <p:cNvPr id="3" name="Footer Placeholder 2"/>
          <p:cNvSpPr>
            <a:spLocks noGrp="1"/>
          </p:cNvSpPr>
          <p:nvPr>
            <p:ph type="ftr" sz="quarter" idx="11"/>
          </p:nvPr>
        </p:nvSpPr>
        <p:spPr/>
        <p:txBody>
          <a:body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4" name="Slide Number Placeholder 3"/>
          <p:cNvSpPr>
            <a:spLocks noGrp="1"/>
          </p:cNvSpPr>
          <p:nvPr>
            <p:ph type="sldNum" sz="quarter" idx="12"/>
          </p:nvPr>
        </p:nvSpPr>
        <p:spPr/>
        <p:txBody>
          <a:bodyPr/>
          <a:lstStyle/>
          <a:p>
            <a:pPr defTabSz="685800"/>
            <a:fld id="{856227C0-AD57-4F9B-BAE3-EEFB0D0EE427}" type="slidenum">
              <a:rPr lang="en-GB" smtClean="0">
                <a:solidFill>
                  <a:srgbClr val="1E2DBE"/>
                </a:solidFill>
              </a:rPr>
              <a:pPr defTabSz="685800"/>
              <a:t>‹#›</a:t>
            </a:fld>
            <a:endParaRPr lang="en-GB">
              <a:solidFill>
                <a:srgbClr val="1E2DBE"/>
              </a:solidFill>
            </a:endParaRPr>
          </a:p>
        </p:txBody>
      </p:sp>
    </p:spTree>
    <p:custDataLst>
      <p:tags r:id="rId1"/>
    </p:custDataLst>
    <p:extLst>
      <p:ext uri="{BB962C8B-B14F-4D97-AF65-F5344CB8AC3E}">
        <p14:creationId xmlns:p14="http://schemas.microsoft.com/office/powerpoint/2010/main" val="41936258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pic>
        <p:nvPicPr>
          <p:cNvPr id="9" name="Immagine 8" descr="separatore.png"/>
          <p:cNvPicPr>
            <a:picLocks noChangeAspect="1"/>
          </p:cNvPicPr>
          <p:nvPr userDrawn="1"/>
        </p:nvPicPr>
        <p:blipFill>
          <a:blip r:embed="rId3" cstate="print"/>
          <a:stretch>
            <a:fillRect/>
          </a:stretch>
        </p:blipFill>
        <p:spPr>
          <a:xfrm>
            <a:off x="0" y="0"/>
            <a:ext cx="12192000" cy="6858000"/>
          </a:xfrm>
          <a:prstGeom prst="rect">
            <a:avLst/>
          </a:prstGeom>
        </p:spPr>
      </p:pic>
      <p:sp>
        <p:nvSpPr>
          <p:cNvPr id="2" name="Titolo 1"/>
          <p:cNvSpPr>
            <a:spLocks noGrp="1"/>
          </p:cNvSpPr>
          <p:nvPr>
            <p:ph type="ctrTitle"/>
          </p:nvPr>
        </p:nvSpPr>
        <p:spPr>
          <a:xfrm>
            <a:off x="4466795" y="2130428"/>
            <a:ext cx="6909792" cy="2306687"/>
          </a:xfrm>
        </p:spPr>
        <p:txBody>
          <a:bodyPr/>
          <a:lstStyle>
            <a:lvl1pPr algn="l">
              <a:defRPr sz="2700" b="1">
                <a:solidFill>
                  <a:srgbClr val="D36955"/>
                </a:solidFill>
                <a:effectLst/>
                <a:latin typeface="+mj-lt"/>
              </a:defRPr>
            </a:lvl1pPr>
          </a:lstStyle>
          <a:p>
            <a:r>
              <a:rPr lang="it-IT"/>
              <a:t>Fare clic per modificare lo stile del titolo</a:t>
            </a:r>
          </a:p>
        </p:txBody>
      </p:sp>
      <p:sp>
        <p:nvSpPr>
          <p:cNvPr id="3" name="Sottotitolo 2"/>
          <p:cNvSpPr>
            <a:spLocks noGrp="1"/>
          </p:cNvSpPr>
          <p:nvPr>
            <p:ph type="subTitle" idx="1"/>
          </p:nvPr>
        </p:nvSpPr>
        <p:spPr>
          <a:xfrm>
            <a:off x="4463820" y="663200"/>
            <a:ext cx="7104789" cy="936104"/>
          </a:xfrm>
        </p:spPr>
        <p:txBody>
          <a:bodyPr/>
          <a:lstStyle>
            <a:lvl1pPr marL="0" indent="0" algn="l">
              <a:buNone/>
              <a:defRPr b="1">
                <a:solidFill>
                  <a:schemeClr val="tx1">
                    <a:lumMod val="65000"/>
                    <a:lumOff val="35000"/>
                  </a:schemeClr>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it-IT"/>
              <a:t>Fare clic per modificare lo stile del sottotitolo dello schema</a:t>
            </a:r>
          </a:p>
        </p:txBody>
      </p:sp>
      <p:pic>
        <p:nvPicPr>
          <p:cNvPr id="10" name="Immagine 9" descr="top-ppt.png"/>
          <p:cNvPicPr>
            <a:picLocks noChangeAspect="1"/>
          </p:cNvPicPr>
          <p:nvPr userDrawn="1"/>
        </p:nvPicPr>
        <p:blipFill>
          <a:blip r:embed="rId4" cstate="print"/>
          <a:srcRect b="65946"/>
          <a:stretch>
            <a:fillRect/>
          </a:stretch>
        </p:blipFill>
        <p:spPr>
          <a:xfrm>
            <a:off x="8497965" y="6719430"/>
            <a:ext cx="3694035" cy="138573"/>
          </a:xfrm>
          <a:prstGeom prst="rect">
            <a:avLst/>
          </a:prstGeom>
        </p:spPr>
      </p:pic>
    </p:spTree>
    <p:custDataLst>
      <p:tags r:id="rId1"/>
    </p:custDataLst>
    <p:extLst>
      <p:ext uri="{BB962C8B-B14F-4D97-AF65-F5344CB8AC3E}">
        <p14:creationId xmlns:p14="http://schemas.microsoft.com/office/powerpoint/2010/main" val="18811776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75520" y="332656"/>
            <a:ext cx="9831592" cy="720080"/>
          </a:xfrm>
          <a:prstGeom prst="rect">
            <a:avLst/>
          </a:prstGeom>
        </p:spPr>
        <p:txBody>
          <a:bodyPr/>
          <a:lstStyle>
            <a:lvl1pPr>
              <a:defRPr b="1">
                <a:solidFill>
                  <a:srgbClr val="154F98"/>
                </a:solidFill>
                <a:latin typeface="Arial" pitchFamily="34" charset="0"/>
                <a:cs typeface="Arial" pitchFamily="34" charset="0"/>
              </a:defRPr>
            </a:lvl1pPr>
          </a:lstStyle>
          <a:p>
            <a:r>
              <a:rPr lang="en-US"/>
              <a:t>TEXT STYLE</a:t>
            </a:r>
            <a:endParaRPr lang="en-GB"/>
          </a:p>
        </p:txBody>
      </p:sp>
      <p:sp>
        <p:nvSpPr>
          <p:cNvPr id="9" name="Content Placeholder 8"/>
          <p:cNvSpPr>
            <a:spLocks noGrp="1"/>
          </p:cNvSpPr>
          <p:nvPr>
            <p:ph sz="quarter" idx="13"/>
          </p:nvPr>
        </p:nvSpPr>
        <p:spPr>
          <a:xfrm>
            <a:off x="1775520" y="1124744"/>
            <a:ext cx="9817800" cy="4824536"/>
          </a:xfrm>
          <a:prstGeom prst="rect">
            <a:avLst/>
          </a:prstGeom>
        </p:spPr>
        <p:txBody>
          <a:bodyPr/>
          <a:lstStyle>
            <a:lvl1pPr>
              <a:buClr>
                <a:srgbClr val="154F98"/>
              </a:buClr>
              <a:defRPr sz="2000">
                <a:solidFill>
                  <a:schemeClr val="tx1"/>
                </a:solidFill>
                <a:latin typeface="Arial" panose="020B0604020202020204" pitchFamily="34" charset="0"/>
                <a:cs typeface="Arial" panose="020B0604020202020204" pitchFamily="34" charset="0"/>
              </a:defRPr>
            </a:lvl1pPr>
            <a:lvl2pPr>
              <a:buClr>
                <a:srgbClr val="154F98"/>
              </a:buClr>
              <a:defRPr sz="1800">
                <a:solidFill>
                  <a:schemeClr val="tx1"/>
                </a:solidFill>
                <a:latin typeface="Arial" panose="020B0604020202020204" pitchFamily="34" charset="0"/>
                <a:cs typeface="Arial" panose="020B0604020202020204" pitchFamily="34" charset="0"/>
              </a:defRPr>
            </a:lvl2pPr>
            <a:lvl3pPr>
              <a:buClr>
                <a:srgbClr val="154F98"/>
              </a:buClr>
              <a:defRPr sz="1600">
                <a:solidFill>
                  <a:schemeClr val="tx1"/>
                </a:solidFill>
                <a:latin typeface="Arial" panose="020B0604020202020204" pitchFamily="34" charset="0"/>
                <a:cs typeface="Arial" panose="020B0604020202020204" pitchFamily="34" charset="0"/>
              </a:defRPr>
            </a:lvl3pPr>
            <a:lvl4pPr>
              <a:buClr>
                <a:srgbClr val="154F98"/>
              </a:buClr>
              <a:defRPr sz="1400">
                <a:solidFill>
                  <a:schemeClr val="tx1"/>
                </a:solidFill>
                <a:latin typeface="Arial" panose="020B0604020202020204" pitchFamily="34" charset="0"/>
                <a:cs typeface="Arial" panose="020B0604020202020204" pitchFamily="34" charset="0"/>
              </a:defRPr>
            </a:lvl4pPr>
            <a:lvl5pPr>
              <a:buClr>
                <a:srgbClr val="154F98"/>
              </a:buClr>
              <a:defRPr sz="1400">
                <a:solidFill>
                  <a:schemeClr val="tx1"/>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Box 5"/>
          <p:cNvSpPr txBox="1"/>
          <p:nvPr userDrawn="1"/>
        </p:nvSpPr>
        <p:spPr bwMode="auto">
          <a:xfrm>
            <a:off x="11607112" y="6309320"/>
            <a:ext cx="504056" cy="307777"/>
          </a:xfrm>
          <a:prstGeom prst="rect">
            <a:avLst/>
          </a:prstGeom>
          <a:noFill/>
          <a:ln w="9525">
            <a:noFill/>
            <a:miter lim="800000"/>
            <a:headEnd/>
            <a:tailEnd/>
          </a:ln>
          <a:effectLst/>
        </p:spPr>
        <p:txBody>
          <a:bodyPr wrap="square" rtlCol="0" anchor="ctr">
            <a:spAutoFit/>
          </a:bodyPr>
          <a:lstStyle/>
          <a:p>
            <a:pPr algn="ctr" eaLnBrk="1" hangingPunct="1"/>
            <a:fld id="{E2A07C8C-FD00-4B9D-8165-CAA8C52F08BA}" type="slidenum">
              <a:rPr lang="en-GB" sz="1400" i="0" noProof="0" smtClean="0">
                <a:solidFill>
                  <a:schemeClr val="bg1"/>
                </a:solidFill>
                <a:cs typeface="Arial" charset="0"/>
              </a:rPr>
              <a:pPr algn="ctr" eaLnBrk="1" hangingPunct="1"/>
              <a:t>‹#›</a:t>
            </a:fld>
            <a:endParaRPr lang="en-GB" sz="1400" i="0" noProof="0">
              <a:solidFill>
                <a:schemeClr val="bg1"/>
              </a:solidFill>
              <a:cs typeface="Arial" charset="0"/>
            </a:endParaRPr>
          </a:p>
        </p:txBody>
      </p:sp>
    </p:spTree>
    <p:custDataLst>
      <p:tags r:id="rId1"/>
    </p:custDataLst>
    <p:extLst>
      <p:ext uri="{BB962C8B-B14F-4D97-AF65-F5344CB8AC3E}">
        <p14:creationId xmlns:p14="http://schemas.microsoft.com/office/powerpoint/2010/main" val="23105199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fr-FR" dirty="0"/>
              <a:t>Faire avancera la justice sociale, promouvoir le travail décent</a:t>
            </a:r>
            <a:endParaRPr lang="en-GB" dirty="0"/>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36300737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996456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85657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Edit Master text styles</a:t>
            </a:r>
          </a:p>
        </p:txBody>
      </p:sp>
    </p:spTree>
    <p:extLst>
      <p:ext uri="{BB962C8B-B14F-4D97-AF65-F5344CB8AC3E}">
        <p14:creationId xmlns:p14="http://schemas.microsoft.com/office/powerpoint/2010/main" val="202364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4182879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fr-FR"/>
              <a:t>Faire avancera la justice sociale, promouvoir le travail décent</a:t>
            </a:r>
            <a:endParaRPr lang="en-GB"/>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7438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fr-FR"/>
              <a:t>Faire avancera la justice sociale, promouvoir le travail décent</a:t>
            </a:r>
            <a:endParaRPr lang="en-GB"/>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206725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fr-FR"/>
              <a:t>Faire avancera la justice sociale, promouvoir le travail décent</a:t>
            </a:r>
            <a:endParaRPr lang="en-GB"/>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1527207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image" Target="../media/image6.emf"/><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ags" Target="../tags/tag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image" Target="../media/image9.png"/><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theme" Target="../theme/theme3.xml"/><Relationship Id="rId1" Type="http://schemas.openxmlformats.org/officeDocument/2006/relationships/slideLayout" Target="../slideLayouts/slideLayout37.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theme" Target="../theme/theme4.xml"/><Relationship Id="rId1" Type="http://schemas.openxmlformats.org/officeDocument/2006/relationships/slideLayout" Target="../slideLayouts/slideLayout38.xml"/><Relationship Id="rId5" Type="http://schemas.openxmlformats.org/officeDocument/2006/relationships/image" Target="../media/image2.emf"/><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Vendredi 5 octobre 2021</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4" name="Picture 13"/>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Isosceles Triangle 7">
            <a:extLst>
              <a:ext uri="{FF2B5EF4-FFF2-40B4-BE49-F238E27FC236}">
                <a16:creationId xmlns:a16="http://schemas.microsoft.com/office/drawing/2014/main" id="{93391341-E846-413A-F41B-871D43201005}"/>
              </a:ext>
            </a:extLst>
          </p:cNvPr>
          <p:cNvSpPr/>
          <p:nvPr userDrawn="1"/>
        </p:nvSpPr>
        <p:spPr>
          <a:xfrm rot="5400000">
            <a:off x="-11057" y="1507843"/>
            <a:ext cx="160325" cy="138211"/>
          </a:xfrm>
          <a:prstGeom prs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13913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708" r:id="rId14"/>
    <p:sldLayoutId id="2147483684" r:id="rId15"/>
    <p:sldLayoutId id="2147483685" r:id="rId16"/>
    <p:sldLayoutId id="2147483686" r:id="rId17"/>
    <p:sldLayoutId id="2147483687" r:id="rId18"/>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9"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9" y="2393952"/>
            <a:ext cx="11210924" cy="34829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9" y="6870450"/>
            <a:ext cx="2743200" cy="216000"/>
          </a:xfrm>
          <a:prstGeom prst="rect">
            <a:avLst/>
          </a:prstGeom>
        </p:spPr>
        <p:txBody>
          <a:bodyPr vert="horz" lIns="0" tIns="0" rIns="0" bIns="0" rtlCol="0" anchor="ctr">
            <a:noAutofit/>
          </a:bodyPr>
          <a:lstStyle>
            <a:lvl1pPr algn="l">
              <a:defRPr sz="750">
                <a:noFill/>
              </a:defRPr>
            </a:lvl1pPr>
          </a:lstStyle>
          <a:p>
            <a:pPr defTabSz="685800"/>
            <a:r>
              <a:rPr lang="en-GB"/>
              <a:t>Date: Monday / 01 / October / 2019</a:t>
            </a:r>
          </a:p>
        </p:txBody>
      </p:sp>
      <p:sp>
        <p:nvSpPr>
          <p:cNvPr id="5" name="Footer Placeholder 4"/>
          <p:cNvSpPr>
            <a:spLocks noGrp="1"/>
          </p:cNvSpPr>
          <p:nvPr>
            <p:ph type="ftr" sz="quarter" idx="3"/>
          </p:nvPr>
        </p:nvSpPr>
        <p:spPr>
          <a:xfrm>
            <a:off x="490538" y="6337302"/>
            <a:ext cx="5605463" cy="180000"/>
          </a:xfrm>
          <a:prstGeom prst="rect">
            <a:avLst/>
          </a:prstGeom>
        </p:spPr>
        <p:txBody>
          <a:bodyPr vert="horz" lIns="0" tIns="0" rIns="0" bIns="0" rtlCol="0" anchor="t" anchorCtr="0">
            <a:noAutofit/>
          </a:bodyPr>
          <a:lstStyle>
            <a:lvl1pPr algn="l">
              <a:defRPr sz="750" b="1">
                <a:solidFill>
                  <a:schemeClr val="tx1"/>
                </a:solidFill>
              </a:defRPr>
            </a:lvl1pPr>
          </a:lstStyle>
          <a:p>
            <a:pPr defTabSz="685800"/>
            <a:r>
              <a:rPr lang="fr-FR">
                <a:solidFill>
                  <a:srgbClr val="230050"/>
                </a:solidFill>
              </a:rPr>
              <a:t>Faire avancera la justice sociale, promouvoir le travail décent</a:t>
            </a:r>
            <a:endParaRPr lang="en-GB">
              <a:solidFill>
                <a:srgbClr val="230050"/>
              </a:solidFill>
            </a:endParaRPr>
          </a:p>
        </p:txBody>
      </p:sp>
      <p:sp>
        <p:nvSpPr>
          <p:cNvPr id="6" name="Slide Number Placeholder 5"/>
          <p:cNvSpPr>
            <a:spLocks noGrp="1"/>
          </p:cNvSpPr>
          <p:nvPr>
            <p:ph type="sldNum" sz="quarter" idx="4"/>
          </p:nvPr>
        </p:nvSpPr>
        <p:spPr>
          <a:xfrm>
            <a:off x="11161463" y="432000"/>
            <a:ext cx="540000" cy="288000"/>
          </a:xfrm>
          <a:prstGeom prst="rect">
            <a:avLst/>
          </a:prstGeom>
        </p:spPr>
        <p:txBody>
          <a:bodyPr vert="horz" lIns="0" tIns="0" rIns="0" bIns="0" rtlCol="0" anchor="t" anchorCtr="0">
            <a:noAutofit/>
          </a:bodyPr>
          <a:lstStyle>
            <a:lvl1pPr algn="r">
              <a:defRPr sz="1350">
                <a:solidFill>
                  <a:schemeClr val="accent1"/>
                </a:solidFill>
              </a:defRPr>
            </a:lvl1pPr>
          </a:lstStyle>
          <a:p>
            <a:pPr defTabSz="685800"/>
            <a:fld id="{856227C0-AD57-4F9B-BAE3-EEFB0D0EE427}" type="slidenum">
              <a:rPr lang="en-GB" smtClean="0">
                <a:solidFill>
                  <a:srgbClr val="1E2DBE"/>
                </a:solidFill>
              </a:rPr>
              <a:pPr defTabSz="685800"/>
              <a:t>‹#›</a:t>
            </a:fld>
            <a:endParaRPr lang="en-GB">
              <a:solidFill>
                <a:srgbClr val="1E2DBE"/>
              </a:solidFill>
            </a:endParaRPr>
          </a:p>
        </p:txBody>
      </p:sp>
      <p:pic>
        <p:nvPicPr>
          <p:cNvPr id="11" name="Picture 10"/>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
        <p:nvSpPr>
          <p:cNvPr id="7" name="Isosceles Triangle 6">
            <a:extLst>
              <a:ext uri="{FF2B5EF4-FFF2-40B4-BE49-F238E27FC236}">
                <a16:creationId xmlns:a16="http://schemas.microsoft.com/office/drawing/2014/main" id="{83CE13CF-9645-D9F9-6D77-B36664E73BFB}"/>
              </a:ext>
            </a:extLst>
          </p:cNvPr>
          <p:cNvSpPr/>
          <p:nvPr userDrawn="1"/>
        </p:nvSpPr>
        <p:spPr>
          <a:xfrm rot="5400000">
            <a:off x="-24702" y="1520165"/>
            <a:ext cx="157763" cy="127334"/>
          </a:xfrm>
          <a:prstGeom prst="triangle">
            <a:avLst/>
          </a:prstGeom>
          <a:solidFill>
            <a:srgbClr val="FA3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20"/>
    </p:custDataLst>
    <p:extLst>
      <p:ext uri="{BB962C8B-B14F-4D97-AF65-F5344CB8AC3E}">
        <p14:creationId xmlns:p14="http://schemas.microsoft.com/office/powerpoint/2010/main" val="131024176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Lst>
  <p:hf hdr="0"/>
  <p:txStyles>
    <p:titleStyle>
      <a:lvl1pPr algn="l" defTabSz="685800" rtl="0" eaLnBrk="1" latinLnBrk="0" hangingPunct="1">
        <a:lnSpc>
          <a:spcPct val="90000"/>
        </a:lnSpc>
        <a:spcBef>
          <a:spcPct val="0"/>
        </a:spcBef>
        <a:buNone/>
        <a:defRPr sz="1875" b="1" kern="1200">
          <a:solidFill>
            <a:schemeClr val="accent1"/>
          </a:solidFill>
          <a:latin typeface="+mj-lt"/>
          <a:ea typeface="+mj-ea"/>
          <a:cs typeface="+mj-cs"/>
        </a:defRPr>
      </a:lvl1pPr>
    </p:titleStyle>
    <p:bodyStyle>
      <a:lvl1pPr marL="0" indent="0" algn="l" defTabSz="685800" rtl="0" eaLnBrk="1" latinLnBrk="0" hangingPunct="1">
        <a:lnSpc>
          <a:spcPct val="100000"/>
        </a:lnSpc>
        <a:spcBef>
          <a:spcPts val="1800"/>
        </a:spcBef>
        <a:spcAft>
          <a:spcPts val="450"/>
        </a:spcAft>
        <a:buFont typeface="Arial" panose="020B0604020202020204" pitchFamily="34" charset="0"/>
        <a:buNone/>
        <a:defRPr sz="1350" b="1" kern="1200">
          <a:solidFill>
            <a:schemeClr val="accent2"/>
          </a:solidFill>
          <a:latin typeface="+mn-lt"/>
          <a:ea typeface="+mn-ea"/>
          <a:cs typeface="+mn-cs"/>
        </a:defRPr>
      </a:lvl1pPr>
      <a:lvl2pPr marL="0" indent="0" algn="l" defTabSz="685800" rtl="0" eaLnBrk="1" latinLnBrk="0" hangingPunct="1">
        <a:lnSpc>
          <a:spcPct val="100000"/>
        </a:lnSpc>
        <a:spcBef>
          <a:spcPts val="450"/>
        </a:spcBef>
        <a:spcAft>
          <a:spcPts val="450"/>
        </a:spcAft>
        <a:buFont typeface="Arial" panose="020B0604020202020204" pitchFamily="34" charset="0"/>
        <a:buNone/>
        <a:defRPr sz="1350" kern="1200">
          <a:solidFill>
            <a:schemeClr val="tx1"/>
          </a:solidFill>
          <a:latin typeface="+mn-lt"/>
          <a:ea typeface="+mn-ea"/>
          <a:cs typeface="+mn-cs"/>
        </a:defRPr>
      </a:lvl2pPr>
      <a:lvl3pPr marL="189000" indent="-189000" algn="l" defTabSz="685800" rtl="0" eaLnBrk="1" latinLnBrk="0" hangingPunct="1">
        <a:lnSpc>
          <a:spcPct val="100000"/>
        </a:lnSpc>
        <a:spcBef>
          <a:spcPts val="450"/>
        </a:spcBef>
        <a:buClr>
          <a:schemeClr val="accent2"/>
        </a:buClr>
        <a:buSzPct val="70000"/>
        <a:buFont typeface="Wingdings 3" panose="05040102010807070707" pitchFamily="18" charset="2"/>
        <a:buChar char=""/>
        <a:defRPr sz="1350" kern="1200">
          <a:solidFill>
            <a:schemeClr val="tx1"/>
          </a:solidFill>
          <a:latin typeface="+mn-lt"/>
          <a:ea typeface="+mn-ea"/>
          <a:cs typeface="+mn-cs"/>
        </a:defRPr>
      </a:lvl3pPr>
      <a:lvl4pPr marL="0" indent="0" algn="l" defTabSz="685800" rtl="0" eaLnBrk="1" latinLnBrk="0" hangingPunct="1">
        <a:lnSpc>
          <a:spcPct val="100000"/>
        </a:lnSpc>
        <a:spcBef>
          <a:spcPts val="1800"/>
        </a:spcBef>
        <a:spcAft>
          <a:spcPts val="338"/>
        </a:spcAft>
        <a:buClr>
          <a:schemeClr val="accent2"/>
        </a:buClr>
        <a:buSzPct val="80000"/>
        <a:buFont typeface="Arial" panose="020B0604020202020204" pitchFamily="34" charset="0"/>
        <a:buNone/>
        <a:defRPr sz="1050" b="1" kern="1200">
          <a:solidFill>
            <a:schemeClr val="accent2"/>
          </a:solidFill>
          <a:latin typeface="+mn-lt"/>
          <a:ea typeface="+mn-ea"/>
          <a:cs typeface="+mn-cs"/>
        </a:defRPr>
      </a:lvl4pPr>
      <a:lvl5pPr marL="0" indent="0" algn="l" defTabSz="685800" rtl="0" eaLnBrk="1" latinLnBrk="0" hangingPunct="1">
        <a:lnSpc>
          <a:spcPct val="100000"/>
        </a:lnSpc>
        <a:spcBef>
          <a:spcPts val="338"/>
        </a:spcBef>
        <a:spcAft>
          <a:spcPts val="338"/>
        </a:spcAft>
        <a:buClr>
          <a:schemeClr val="accent2"/>
        </a:buClr>
        <a:buSzPct val="80000"/>
        <a:buFont typeface="Arial" panose="020B0604020202020204" pitchFamily="34" charset="0"/>
        <a:buNone/>
        <a:defRPr sz="1050" kern="1200">
          <a:solidFill>
            <a:schemeClr val="tx1"/>
          </a:solidFill>
          <a:latin typeface="+mn-lt"/>
          <a:ea typeface="+mn-ea"/>
          <a:cs typeface="+mn-cs"/>
        </a:defRPr>
      </a:lvl5pPr>
      <a:lvl6pPr marL="189000" indent="-189000" algn="l" defTabSz="685800" rtl="0" eaLnBrk="1" latinLnBrk="0" hangingPunct="1">
        <a:lnSpc>
          <a:spcPct val="100000"/>
        </a:lnSpc>
        <a:spcBef>
          <a:spcPts val="338"/>
        </a:spcBef>
        <a:buClr>
          <a:schemeClr val="accent2"/>
        </a:buClr>
        <a:buSzPct val="70000"/>
        <a:buFont typeface="Wingdings 3" panose="05040102010807070707" pitchFamily="18" charset="2"/>
        <a:buChar char="u"/>
        <a:defRPr sz="1050" kern="1200">
          <a:solidFill>
            <a:schemeClr val="tx1"/>
          </a:solidFill>
          <a:latin typeface="+mn-lt"/>
          <a:ea typeface="+mn-ea"/>
          <a:cs typeface="+mn-cs"/>
        </a:defRPr>
      </a:lvl6pPr>
      <a:lvl7pPr marL="0" indent="0" algn="l" defTabSz="685800" rtl="0" eaLnBrk="1" latinLnBrk="0" hangingPunct="1">
        <a:lnSpc>
          <a:spcPct val="100000"/>
        </a:lnSpc>
        <a:spcBef>
          <a:spcPts val="450"/>
        </a:spcBef>
        <a:buFont typeface="Arial" panose="020B0604020202020204" pitchFamily="34" charset="0"/>
        <a:buNone/>
        <a:defRPr sz="750" kern="1200" baseline="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Vendredi 5 octobre 2021</a:t>
            </a:r>
            <a:endParaRPr lang="en-GB" dirty="0"/>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dirty="0"/>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7" name="Isosceles Triangle 6">
            <a:extLst>
              <a:ext uri="{FF2B5EF4-FFF2-40B4-BE49-F238E27FC236}">
                <a16:creationId xmlns:a16="http://schemas.microsoft.com/office/drawing/2014/main" id="{D700DB7D-7C84-704F-B4CB-F94A33F28837}"/>
              </a:ext>
            </a:extLst>
          </p:cNvPr>
          <p:cNvSpPr/>
          <p:nvPr userDrawn="1"/>
        </p:nvSpPr>
        <p:spPr>
          <a:xfrm rot="5400000">
            <a:off x="-9677" y="1523993"/>
            <a:ext cx="140299" cy="120947"/>
          </a:xfrm>
          <a:prstGeom prst="triangl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139139"/>
      </p:ext>
    </p:extLst>
  </p:cSld>
  <p:clrMap bg1="lt1" tx1="dk1" bg2="lt2" tx2="dk2" accent1="accent1" accent2="accent2" accent3="accent3" accent4="accent4" accent5="accent5" accent6="accent6" hlink="hlink" folHlink="folHlink"/>
  <p:sldLayoutIdLst>
    <p:sldLayoutId id="2147483710" r:id="rId1"/>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Vendredi 5 octobre 2021</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7" name="Isosceles Triangle 6">
            <a:extLst>
              <a:ext uri="{FF2B5EF4-FFF2-40B4-BE49-F238E27FC236}">
                <a16:creationId xmlns:a16="http://schemas.microsoft.com/office/drawing/2014/main" id="{417D01D7-D45A-8CE0-4C5E-E67F01256418}"/>
              </a:ext>
            </a:extLst>
          </p:cNvPr>
          <p:cNvSpPr/>
          <p:nvPr userDrawn="1"/>
        </p:nvSpPr>
        <p:spPr>
          <a:xfrm rot="5400000">
            <a:off x="-24702" y="1520165"/>
            <a:ext cx="157763" cy="127334"/>
          </a:xfrm>
          <a:prstGeom prst="triangle">
            <a:avLst/>
          </a:prstGeom>
          <a:solidFill>
            <a:srgbClr val="FA3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139139"/>
      </p:ext>
    </p:extLst>
  </p:cSld>
  <p:clrMap bg1="lt1" tx1="dk1" bg2="lt2" tx2="dk2" accent1="accent1" accent2="accent2" accent3="accent3" accent4="accent4" accent5="accent5" accent6="accent6" hlink="hlink" folHlink="folHlink"/>
  <p:sldLayoutIdLst>
    <p:sldLayoutId id="2147483712" r:id="rId1"/>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ilo.org/projects-and-partnerships/projects/national-focal-points-promotion-mne-declaration-sierra-leone-key-milestones" TargetMode="Externa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ilo.org/projects-and-partnerships/projects/jamaica-designates-its-tripartite-labour-advisory-council-national-focal" TargetMode="Externa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ilo.org/resource/news/nepal-appoints-national-focal-point-promotion-mne-declaration" TargetMode="Externa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ilo.org/projects-and-partnerships/projects/ghana-appoints-four-national-focal-points-promote-mne-declaration" TargetMode="Externa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0.svg"/><Relationship Id="rId7" Type="http://schemas.openxmlformats.org/officeDocument/2006/relationships/image" Target="../media/image48.png"/><Relationship Id="rId2" Type="http://schemas.openxmlformats.org/officeDocument/2006/relationships/image" Target="../media/image59.svg"/><Relationship Id="rId1" Type="http://schemas.openxmlformats.org/officeDocument/2006/relationships/slideLayout" Target="../slideLayouts/slideLayout2.xml"/><Relationship Id="rId6" Type="http://schemas.openxmlformats.org/officeDocument/2006/relationships/hyperlink" Target="https://www.ilo.org/resource/other/concerted-efforts-focal-points-strengthen-social-dialogue-support-decent" TargetMode="External"/><Relationship Id="rId5" Type="http://schemas.openxmlformats.org/officeDocument/2006/relationships/image" Target="../media/image62.png"/><Relationship Id="rId4" Type="http://schemas.openxmlformats.org/officeDocument/2006/relationships/image" Target="../media/image61.svg"/><Relationship Id="rId9" Type="http://schemas.openxmlformats.org/officeDocument/2006/relationships/image" Target="../media/image63.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ilo.org/resource/other/sectoral-focus-tourism-and-fish-processing-drives-efforts-foster" TargetMode="Externa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ilo.org/resource/news/nigeria-appoints-national-focal-points-promote-mne-declaration" TargetMode="Externa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26" Type="http://schemas.openxmlformats.org/officeDocument/2006/relationships/image" Target="../media/image15.png"/><Relationship Id="rId3" Type="http://schemas.openxmlformats.org/officeDocument/2006/relationships/image" Target="../media/image19.png"/><Relationship Id="rId21" Type="http://schemas.openxmlformats.org/officeDocument/2006/relationships/image" Target="../media/image37.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5" Type="http://schemas.openxmlformats.org/officeDocument/2006/relationships/image" Target="../media/image41.png"/><Relationship Id="rId2" Type="http://schemas.openxmlformats.org/officeDocument/2006/relationships/image" Target="../media/image18.pn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16.xml"/><Relationship Id="rId6" Type="http://schemas.openxmlformats.org/officeDocument/2006/relationships/image" Target="../media/image22.png"/><Relationship Id="rId11" Type="http://schemas.openxmlformats.org/officeDocument/2006/relationships/image" Target="../media/image27.png"/><Relationship Id="rId24" Type="http://schemas.openxmlformats.org/officeDocument/2006/relationships/image" Target="../media/image40.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39.png"/><Relationship Id="rId10" Type="http://schemas.openxmlformats.org/officeDocument/2006/relationships/image" Target="../media/image26.png"/><Relationship Id="rId19" Type="http://schemas.openxmlformats.org/officeDocument/2006/relationships/image" Target="../media/image35.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 Id="rId22" Type="http://schemas.openxmlformats.org/officeDocument/2006/relationships/image" Target="../media/image38.png"/><Relationship Id="rId27"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45.svg"/><Relationship Id="rId18" Type="http://schemas.openxmlformats.org/officeDocument/2006/relationships/image" Target="../media/image15.png"/><Relationship Id="rId3" Type="http://schemas.openxmlformats.org/officeDocument/2006/relationships/image" Target="../media/image18.png"/><Relationship Id="rId7" Type="http://schemas.openxmlformats.org/officeDocument/2006/relationships/image" Target="../media/image31.png"/><Relationship Id="rId12" Type="http://schemas.openxmlformats.org/officeDocument/2006/relationships/image" Target="../media/image29.png"/><Relationship Id="rId17" Type="http://schemas.openxmlformats.org/officeDocument/2006/relationships/image" Target="../media/image32.png"/><Relationship Id="rId2" Type="http://schemas.openxmlformats.org/officeDocument/2006/relationships/notesSlide" Target="../notesSlides/notesSlide2.xml"/><Relationship Id="rId16" Type="http://schemas.openxmlformats.org/officeDocument/2006/relationships/image" Target="../media/image40.png"/><Relationship Id="rId1" Type="http://schemas.openxmlformats.org/officeDocument/2006/relationships/slideLayout" Target="../slideLayouts/slideLayout16.xml"/><Relationship Id="rId6" Type="http://schemas.openxmlformats.org/officeDocument/2006/relationships/image" Target="../media/image43.png"/><Relationship Id="rId11" Type="http://schemas.openxmlformats.org/officeDocument/2006/relationships/image" Target="../media/image35.png"/><Relationship Id="rId5" Type="http://schemas.openxmlformats.org/officeDocument/2006/relationships/image" Target="../media/image39.png"/><Relationship Id="rId15" Type="http://schemas.openxmlformats.org/officeDocument/2006/relationships/image" Target="../media/image47.svg"/><Relationship Id="rId10" Type="http://schemas.openxmlformats.org/officeDocument/2006/relationships/image" Target="../media/image20.png"/><Relationship Id="rId4" Type="http://schemas.openxmlformats.org/officeDocument/2006/relationships/image" Target="../media/image28.png"/><Relationship Id="rId9" Type="http://schemas.openxmlformats.org/officeDocument/2006/relationships/image" Target="../media/image44.png"/><Relationship Id="rId14" Type="http://schemas.openxmlformats.org/officeDocument/2006/relationships/image" Target="../media/image46.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ilo.org/empent/units/multinational-enterprises/WCMS_616830/lang--en/index.htm" TargetMode="Externa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56AE0-928B-4974-AF5C-3CDDC92C850D}"/>
              </a:ext>
            </a:extLst>
          </p:cNvPr>
          <p:cNvSpPr>
            <a:spLocks noGrp="1"/>
          </p:cNvSpPr>
          <p:nvPr>
            <p:ph type="ctrTitle"/>
          </p:nvPr>
        </p:nvSpPr>
        <p:spPr>
          <a:xfrm>
            <a:off x="490538" y="2543405"/>
            <a:ext cx="7696532" cy="608525"/>
          </a:xfrm>
        </p:spPr>
        <p:txBody>
          <a:bodyPr/>
          <a:lstStyle/>
          <a:p>
            <a:r>
              <a:rPr lang="es-ES" sz="3200" dirty="0"/>
              <a:t>Puntos focales nacionales para promover la Declaración sobre las empresas multinacionales y sus principios a nivel nacional</a:t>
            </a:r>
            <a:endParaRPr lang="en-US" sz="3200" dirty="0"/>
          </a:p>
        </p:txBody>
      </p:sp>
      <p:sp>
        <p:nvSpPr>
          <p:cNvPr id="3" name="Subtitle 2">
            <a:extLst>
              <a:ext uri="{FF2B5EF4-FFF2-40B4-BE49-F238E27FC236}">
                <a16:creationId xmlns:a16="http://schemas.microsoft.com/office/drawing/2014/main" id="{8D85F76C-CA71-4769-A72B-3C9BF884CD7F}"/>
              </a:ext>
            </a:extLst>
          </p:cNvPr>
          <p:cNvSpPr>
            <a:spLocks noGrp="1"/>
          </p:cNvSpPr>
          <p:nvPr>
            <p:ph type="subTitle" idx="1"/>
          </p:nvPr>
        </p:nvSpPr>
        <p:spPr>
          <a:xfrm>
            <a:off x="490537" y="4484679"/>
            <a:ext cx="9578495" cy="608525"/>
          </a:xfrm>
        </p:spPr>
        <p:txBody>
          <a:bodyPr/>
          <a:lstStyle/>
          <a:p>
            <a:r>
              <a:rPr lang="es-ES" sz="2000" dirty="0"/>
              <a:t>Una herramienta práctica de la Declaración sobre las empresas multinacionales según su Anexo II</a:t>
            </a:r>
            <a:endParaRPr lang="en-US" sz="2800" dirty="0"/>
          </a:p>
        </p:txBody>
      </p:sp>
      <p:sp>
        <p:nvSpPr>
          <p:cNvPr id="4" name="Date Placeholder 3">
            <a:extLst>
              <a:ext uri="{FF2B5EF4-FFF2-40B4-BE49-F238E27FC236}">
                <a16:creationId xmlns:a16="http://schemas.microsoft.com/office/drawing/2014/main" id="{E4AD8896-6D04-42CE-AF3D-0965667387EF}"/>
              </a:ext>
            </a:extLst>
          </p:cNvPr>
          <p:cNvSpPr>
            <a:spLocks noGrp="1"/>
          </p:cNvSpPr>
          <p:nvPr>
            <p:ph type="dt" sz="half" idx="10"/>
          </p:nvPr>
        </p:nvSpPr>
        <p:spPr/>
        <p:txBody>
          <a:bodyPr/>
          <a:lstStyle/>
          <a:p>
            <a:r>
              <a:rPr lang="en-GB" dirty="0" err="1"/>
              <a:t>Fecha</a:t>
            </a:r>
            <a:r>
              <a:rPr lang="en-GB" dirty="0"/>
              <a:t>: </a:t>
            </a:r>
            <a:r>
              <a:rPr lang="en-GB" dirty="0" err="1"/>
              <a:t>Febrero</a:t>
            </a:r>
            <a:r>
              <a:rPr lang="en-GB" dirty="0"/>
              <a:t> 2026</a:t>
            </a:r>
          </a:p>
        </p:txBody>
      </p:sp>
      <p:sp>
        <p:nvSpPr>
          <p:cNvPr id="5" name="Footer Placeholder 4">
            <a:extLst>
              <a:ext uri="{FF2B5EF4-FFF2-40B4-BE49-F238E27FC236}">
                <a16:creationId xmlns:a16="http://schemas.microsoft.com/office/drawing/2014/main" id="{AFFCE279-A85B-44A5-B6A7-86452C45FF56}"/>
              </a:ext>
            </a:extLst>
          </p:cNvPr>
          <p:cNvSpPr>
            <a:spLocks noGrp="1"/>
          </p:cNvSpPr>
          <p:nvPr>
            <p:ph type="ftr" sz="quarter" idx="11"/>
          </p:nvPr>
        </p:nvSpPr>
        <p:spPr/>
        <p:txBody>
          <a:bodyPr/>
          <a:lstStyle/>
          <a:p>
            <a:r>
              <a:rPr lang="en-GB"/>
              <a:t>Advancing social justice, promoting decent work</a:t>
            </a:r>
            <a:endParaRPr lang="en-GB" dirty="0"/>
          </a:p>
        </p:txBody>
      </p:sp>
      <p:sp>
        <p:nvSpPr>
          <p:cNvPr id="6" name="Slide Number Placeholder 5">
            <a:extLst>
              <a:ext uri="{FF2B5EF4-FFF2-40B4-BE49-F238E27FC236}">
                <a16:creationId xmlns:a16="http://schemas.microsoft.com/office/drawing/2014/main" id="{3E1294F3-8E30-44D9-AC61-CB36683D73D2}"/>
              </a:ext>
            </a:extLst>
          </p:cNvPr>
          <p:cNvSpPr>
            <a:spLocks noGrp="1"/>
          </p:cNvSpPr>
          <p:nvPr>
            <p:ph type="sldNum" sz="quarter" idx="12"/>
          </p:nvPr>
        </p:nvSpPr>
        <p:spPr/>
        <p:txBody>
          <a:bodyPr/>
          <a:lstStyle/>
          <a:p>
            <a:fld id="{856227C0-AD57-4F9B-BAE3-EEFB0D0EE427}" type="slidenum">
              <a:rPr lang="en-GB" smtClean="0"/>
              <a:pPr/>
              <a:t>1</a:t>
            </a:fld>
            <a:endParaRPr lang="en-GB" dirty="0"/>
          </a:p>
        </p:txBody>
      </p:sp>
      <p:sp>
        <p:nvSpPr>
          <p:cNvPr id="7" name="Picture Placeholder 6">
            <a:extLst>
              <a:ext uri="{FF2B5EF4-FFF2-40B4-BE49-F238E27FC236}">
                <a16:creationId xmlns:a16="http://schemas.microsoft.com/office/drawing/2014/main" id="{2E0BE95C-4DF3-4FC7-BAC1-8BA3B6DDEF6E}"/>
              </a:ext>
            </a:extLst>
          </p:cNvPr>
          <p:cNvSpPr>
            <a:spLocks noGrp="1"/>
          </p:cNvSpPr>
          <p:nvPr>
            <p:ph type="pic" sz="quarter" idx="13"/>
          </p:nvPr>
        </p:nvSpPr>
        <p:spPr>
          <a:solidFill>
            <a:srgbClr val="00AAA7"/>
          </a:solidFill>
        </p:spPr>
        <p:txBody>
          <a:bodyPr/>
          <a:lstStyle/>
          <a:p>
            <a:r>
              <a:rPr lang="fr-FR" dirty="0"/>
              <a:t> </a:t>
            </a:r>
          </a:p>
        </p:txBody>
      </p:sp>
      <p:pic>
        <p:nvPicPr>
          <p:cNvPr id="9" name="Picture 8" descr="A map of the world&#10;&#10;Description automatically generated with medium confidence">
            <a:extLst>
              <a:ext uri="{FF2B5EF4-FFF2-40B4-BE49-F238E27FC236}">
                <a16:creationId xmlns:a16="http://schemas.microsoft.com/office/drawing/2014/main" id="{2D245BB7-BB86-13F3-40F1-9CE6B75CCE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00636" y="593543"/>
            <a:ext cx="2000826" cy="2835458"/>
          </a:xfrm>
          <a:prstGeom prst="rect">
            <a:avLst/>
          </a:prstGeom>
        </p:spPr>
      </p:pic>
      <p:pic>
        <p:nvPicPr>
          <p:cNvPr id="13" name="Picture 12">
            <a:extLst>
              <a:ext uri="{FF2B5EF4-FFF2-40B4-BE49-F238E27FC236}">
                <a16:creationId xmlns:a16="http://schemas.microsoft.com/office/drawing/2014/main" id="{50D04781-B166-508E-B829-ED9D26BF31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728" y="446061"/>
            <a:ext cx="1390574" cy="489600"/>
          </a:xfrm>
          <a:prstGeom prst="rect">
            <a:avLst/>
          </a:prstGeom>
        </p:spPr>
      </p:pic>
    </p:spTree>
    <p:extLst>
      <p:ext uri="{BB962C8B-B14F-4D97-AF65-F5344CB8AC3E}">
        <p14:creationId xmlns:p14="http://schemas.microsoft.com/office/powerpoint/2010/main" val="2540958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E531354E-FF82-5B55-6758-F653311D2B1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5DD5FB1-0AA8-DA8E-94BC-37C441847A4B}"/>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451E8A51-47D6-A9A3-56B1-688C23A62567}"/>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Sierra Leone</a:t>
            </a:r>
          </a:p>
        </p:txBody>
      </p:sp>
      <p:sp>
        <p:nvSpPr>
          <p:cNvPr id="3" name="Content Placeholder 2">
            <a:extLst>
              <a:ext uri="{FF2B5EF4-FFF2-40B4-BE49-F238E27FC236}">
                <a16:creationId xmlns:a16="http://schemas.microsoft.com/office/drawing/2014/main" id="{718312AE-65B5-7912-DE64-96BAE9E3A755}"/>
              </a:ext>
            </a:extLst>
          </p:cNvPr>
          <p:cNvSpPr>
            <a:spLocks noGrp="1"/>
          </p:cNvSpPr>
          <p:nvPr>
            <p:ph idx="1"/>
          </p:nvPr>
        </p:nvSpPr>
        <p:spPr>
          <a:xfrm>
            <a:off x="4195654" y="978798"/>
            <a:ext cx="7091361" cy="593865"/>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sp>
        <p:nvSpPr>
          <p:cNvPr id="4" name="Date Placeholder 3">
            <a:extLst>
              <a:ext uri="{FF2B5EF4-FFF2-40B4-BE49-F238E27FC236}">
                <a16:creationId xmlns:a16="http://schemas.microsoft.com/office/drawing/2014/main" id="{1F2D8A12-CBA8-7533-7691-D3A97F4EECC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01EC7F78-9D50-2E58-8C9F-73F7CF249B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4E2B904A-7203-CF77-FD78-DDC86A5E325F}"/>
              </a:ext>
            </a:extLst>
          </p:cNvPr>
          <p:cNvSpPr txBox="1"/>
          <p:nvPr/>
        </p:nvSpPr>
        <p:spPr>
          <a:xfrm>
            <a:off x="342538" y="549889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4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2019 </a:t>
            </a:r>
          </a:p>
        </p:txBody>
      </p:sp>
      <p:graphicFrame>
        <p:nvGraphicFramePr>
          <p:cNvPr id="21" name="Table 20">
            <a:extLst>
              <a:ext uri="{FF2B5EF4-FFF2-40B4-BE49-F238E27FC236}">
                <a16:creationId xmlns:a16="http://schemas.microsoft.com/office/drawing/2014/main" id="{8A4F9CD2-9FB9-AAA6-0925-010838D62F88}"/>
              </a:ext>
            </a:extLst>
          </p:cNvPr>
          <p:cNvGraphicFramePr>
            <a:graphicFrameLocks noGrp="1"/>
          </p:cNvGraphicFramePr>
          <p:nvPr>
            <p:extLst>
              <p:ext uri="{D42A27DB-BD31-4B8C-83A1-F6EECF244321}">
                <p14:modId xmlns:p14="http://schemas.microsoft.com/office/powerpoint/2010/main" val="422235820"/>
              </p:ext>
            </p:extLst>
          </p:nvPr>
        </p:nvGraphicFramePr>
        <p:xfrm>
          <a:off x="4176393" y="1478237"/>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600" dirty="0"/>
                        <a:t>El Ministerio de Trabajo y Seguridad Social (MOLSS)</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22" name="Table 21">
            <a:extLst>
              <a:ext uri="{FF2B5EF4-FFF2-40B4-BE49-F238E27FC236}">
                <a16:creationId xmlns:a16="http://schemas.microsoft.com/office/drawing/2014/main" id="{968F659D-D647-2F41-671B-CC4244113A3D}"/>
              </a:ext>
            </a:extLst>
          </p:cNvPr>
          <p:cNvGraphicFramePr>
            <a:graphicFrameLocks noGrp="1"/>
          </p:cNvGraphicFramePr>
          <p:nvPr>
            <p:extLst>
              <p:ext uri="{D42A27DB-BD31-4B8C-83A1-F6EECF244321}">
                <p14:modId xmlns:p14="http://schemas.microsoft.com/office/powerpoint/2010/main" val="1256467831"/>
              </p:ext>
            </p:extLst>
          </p:nvPr>
        </p:nvGraphicFramePr>
        <p:xfrm>
          <a:off x="8182316" y="1478237"/>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600" dirty="0"/>
                        <a:t>La Agencia de Contenido Local de Sierra Leona</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23" name="Table 22">
            <a:extLst>
              <a:ext uri="{FF2B5EF4-FFF2-40B4-BE49-F238E27FC236}">
                <a16:creationId xmlns:a16="http://schemas.microsoft.com/office/drawing/2014/main" id="{321A0933-6651-7C78-5676-6163BF4921CA}"/>
              </a:ext>
            </a:extLst>
          </p:cNvPr>
          <p:cNvGraphicFramePr>
            <a:graphicFrameLocks noGrp="1"/>
          </p:cNvGraphicFramePr>
          <p:nvPr>
            <p:extLst>
              <p:ext uri="{D42A27DB-BD31-4B8C-83A1-F6EECF244321}">
                <p14:modId xmlns:p14="http://schemas.microsoft.com/office/powerpoint/2010/main" val="2046017598"/>
              </p:ext>
            </p:extLst>
          </p:nvPr>
        </p:nvGraphicFramePr>
        <p:xfrm>
          <a:off x="4195654" y="2341438"/>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600" spc="-50" baseline="0" dirty="0"/>
                        <a:t>Empresarios - Federación de Empresarios de Sierra Leona (SLEF)</a:t>
                      </a:r>
                      <a:endParaRPr lang="en-GB" sz="1600" spc="-50" baseline="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5" name="Table 24">
            <a:extLst>
              <a:ext uri="{FF2B5EF4-FFF2-40B4-BE49-F238E27FC236}">
                <a16:creationId xmlns:a16="http://schemas.microsoft.com/office/drawing/2014/main" id="{318A5FEE-27C9-085E-A009-25C65805960B}"/>
              </a:ext>
            </a:extLst>
          </p:cNvPr>
          <p:cNvGraphicFramePr>
            <a:graphicFrameLocks noGrp="1"/>
          </p:cNvGraphicFramePr>
          <p:nvPr>
            <p:extLst>
              <p:ext uri="{D42A27DB-BD31-4B8C-83A1-F6EECF244321}">
                <p14:modId xmlns:p14="http://schemas.microsoft.com/office/powerpoint/2010/main" val="3503136599"/>
              </p:ext>
            </p:extLst>
          </p:nvPr>
        </p:nvGraphicFramePr>
        <p:xfrm>
          <a:off x="8227235" y="2341438"/>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600" dirty="0"/>
                        <a:t>Trabajadores - Congreso Sindical de Sierra Leona (SLLC)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sp>
        <p:nvSpPr>
          <p:cNvPr id="5" name="Content Placeholder 2">
            <a:extLst>
              <a:ext uri="{FF2B5EF4-FFF2-40B4-BE49-F238E27FC236}">
                <a16:creationId xmlns:a16="http://schemas.microsoft.com/office/drawing/2014/main" id="{135727DC-257D-4280-1B04-243DBF0A2742}"/>
              </a:ext>
            </a:extLst>
          </p:cNvPr>
          <p:cNvSpPr txBox="1">
            <a:spLocks/>
          </p:cNvSpPr>
          <p:nvPr/>
        </p:nvSpPr>
        <p:spPr>
          <a:xfrm>
            <a:off x="4195654" y="3135196"/>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r>
              <a:rPr lang="en-GB" sz="2200" dirty="0">
                <a:solidFill>
                  <a:srgbClr val="230050"/>
                </a:solidFill>
              </a:rPr>
              <a:t>Aspectos destacados clave:</a:t>
            </a:r>
          </a:p>
        </p:txBody>
      </p:sp>
      <p:sp>
        <p:nvSpPr>
          <p:cNvPr id="10" name="TextBox 9">
            <a:extLst>
              <a:ext uri="{FF2B5EF4-FFF2-40B4-BE49-F238E27FC236}">
                <a16:creationId xmlns:a16="http://schemas.microsoft.com/office/drawing/2014/main" id="{2E71A8A8-D049-4CEA-5487-CCACED3646CD}"/>
              </a:ext>
            </a:extLst>
          </p:cNvPr>
          <p:cNvSpPr txBox="1"/>
          <p:nvPr/>
        </p:nvSpPr>
        <p:spPr>
          <a:xfrm>
            <a:off x="4106753" y="3427363"/>
            <a:ext cx="7594709" cy="2230932"/>
          </a:xfrm>
          <a:prstGeom prst="rect">
            <a:avLst/>
          </a:prstGeom>
          <a:noFill/>
        </p:spPr>
        <p:txBody>
          <a:bodyPr wrap="square" rtlCol="0">
            <a:spAutoFit/>
          </a:bodyPr>
          <a:lstStyle/>
          <a:p>
            <a:pPr>
              <a:spcAft>
                <a:spcPts val="600"/>
              </a:spcAft>
              <a:buClr>
                <a:srgbClr val="1E2DBE"/>
              </a:buClr>
            </a:pPr>
            <a:endParaRPr lang="en-GB" sz="300" b="1" dirty="0">
              <a:solidFill>
                <a:schemeClr val="bg1"/>
              </a:solidFill>
            </a:endParaRPr>
          </a:p>
          <a:p>
            <a:pPr lvl="0" algn="just">
              <a:lnSpc>
                <a:spcPts val="2100"/>
              </a:lnSpc>
              <a:spcAft>
                <a:spcPts val="600"/>
              </a:spcAft>
              <a:buClr>
                <a:srgbClr val="1E2DBE"/>
              </a:buClr>
              <a:buFont typeface="Wingdings 3" panose="05040102010807070707" pitchFamily="18" charset="2"/>
              <a:buChar char="u"/>
            </a:pPr>
            <a:r>
              <a:rPr lang="en-GB" sz="1500" dirty="0"/>
              <a:t> </a:t>
            </a:r>
            <a:r>
              <a:rPr lang="es-ES" sz="1500" b="1" dirty="0"/>
              <a:t>Grupo de Trabajo Técnico, </a:t>
            </a:r>
            <a:r>
              <a:rPr lang="es-ES" sz="1500" dirty="0"/>
              <a:t>bajo la dirección del Ministerio de Trabajo y Seguridad Social (MOLSS), para coordinar las medidas destinadas a promover la Declaración EMN en todas las instituciones y ministerios nacionales</a:t>
            </a:r>
          </a:p>
          <a:p>
            <a:pPr lvl="0" algn="just">
              <a:lnSpc>
                <a:spcPts val="2100"/>
              </a:lnSpc>
              <a:spcAft>
                <a:spcPts val="600"/>
              </a:spcAft>
              <a:buClr>
                <a:srgbClr val="1E2DBE"/>
              </a:buClr>
              <a:buFont typeface="Wingdings 3" panose="05040102010807070707" pitchFamily="18" charset="2"/>
              <a:buChar char="u"/>
            </a:pPr>
            <a:r>
              <a:rPr lang="en-GB" sz="1500" dirty="0"/>
              <a:t> </a:t>
            </a:r>
            <a:r>
              <a:rPr lang="es-ES" sz="1500" dirty="0"/>
              <a:t>Incorporación de la Declaración EMN en el </a:t>
            </a:r>
            <a:r>
              <a:rPr lang="es-ES" sz="1500" b="1" dirty="0"/>
              <a:t>Plan de Inversión para los Objetivos de Desarrollo Sostenible de Sierra Leona </a:t>
            </a:r>
            <a:r>
              <a:rPr lang="es-ES" sz="1500" dirty="0"/>
              <a:t>(Ministerio de Planificación y Desarrollo Económico)</a:t>
            </a:r>
          </a:p>
          <a:p>
            <a:pPr lvl="0" algn="just">
              <a:lnSpc>
                <a:spcPts val="2100"/>
              </a:lnSpc>
              <a:spcAft>
                <a:spcPts val="600"/>
              </a:spcAft>
              <a:buClr>
                <a:srgbClr val="1E2DBE"/>
              </a:buClr>
              <a:buFont typeface="Wingdings 3" panose="05040102010807070707" pitchFamily="18" charset="2"/>
              <a:buChar char="u"/>
            </a:pPr>
            <a:r>
              <a:rPr lang="en-GB" sz="1500" dirty="0"/>
              <a:t> </a:t>
            </a:r>
            <a:r>
              <a:rPr lang="es-ES" sz="1500" dirty="0"/>
              <a:t>Creación de la </a:t>
            </a:r>
            <a:r>
              <a:rPr lang="es-ES" sz="1500" b="1" dirty="0"/>
              <a:t>Red Sindical de Sierra Leona </a:t>
            </a:r>
            <a:r>
              <a:rPr lang="es-ES" sz="1500" dirty="0"/>
              <a:t>sobre las EMN</a:t>
            </a:r>
            <a:endParaRPr lang="en-GB" sz="1500" b="1" dirty="0"/>
          </a:p>
        </p:txBody>
      </p:sp>
      <p:sp>
        <p:nvSpPr>
          <p:cNvPr id="12" name="TextBox 11">
            <a:extLst>
              <a:ext uri="{FF2B5EF4-FFF2-40B4-BE49-F238E27FC236}">
                <a16:creationId xmlns:a16="http://schemas.microsoft.com/office/drawing/2014/main" id="{636F0B04-F997-F638-4C45-77280A9043F9}"/>
              </a:ext>
            </a:extLst>
          </p:cNvPr>
          <p:cNvSpPr txBox="1"/>
          <p:nvPr/>
        </p:nvSpPr>
        <p:spPr>
          <a:xfrm>
            <a:off x="4106753" y="5881019"/>
            <a:ext cx="7505808" cy="461665"/>
          </a:xfrm>
          <a:prstGeom prst="rect">
            <a:avLst/>
          </a:prstGeom>
          <a:noFill/>
        </p:spPr>
        <p:txBody>
          <a:bodyPr wrap="square" rtlCol="0">
            <a:spAutoFit/>
          </a:bodyPr>
          <a:lstStyle/>
          <a:p>
            <a:pPr>
              <a:buClr>
                <a:srgbClr val="3FBDBE"/>
              </a:buClr>
              <a:buSzPct val="80000"/>
            </a:pPr>
            <a:r>
              <a:rPr lang="en-US" sz="1200" b="1" dirty="0" err="1">
                <a:ea typeface="Noto Sans" panose="020B0502040504020204" pitchFamily="34" charset="0"/>
                <a:cs typeface="Noto Sans" panose="020B0502040504020204" pitchFamily="34" charset="0"/>
              </a:rPr>
              <a:t>Estudio</a:t>
            </a:r>
            <a:r>
              <a:rPr lang="en-US" sz="1200" b="1" dirty="0">
                <a:ea typeface="Noto Sans" panose="020B0502040504020204" pitchFamily="34" charset="0"/>
                <a:cs typeface="Noto Sans" panose="020B0502040504020204" pitchFamily="34" charset="0"/>
              </a:rPr>
              <a:t> de </a:t>
            </a:r>
            <a:r>
              <a:rPr lang="en-US" sz="1200" b="1" dirty="0" err="1">
                <a:ea typeface="Noto Sans" panose="020B0502040504020204" pitchFamily="34" charset="0"/>
                <a:cs typeface="Noto Sans" panose="020B0502040504020204" pitchFamily="34" charset="0"/>
              </a:rPr>
              <a:t>caso</a:t>
            </a:r>
            <a:r>
              <a:rPr lang="en-US" sz="1200" b="1" dirty="0">
                <a:ea typeface="Noto Sans" panose="020B0502040504020204" pitchFamily="34" charset="0"/>
                <a:cs typeface="Noto Sans" panose="020B0502040504020204" pitchFamily="34" charset="0"/>
              </a:rPr>
              <a:t> </a:t>
            </a:r>
            <a:r>
              <a:rPr lang="en-US" sz="1200" b="1" dirty="0" err="1">
                <a:ea typeface="Noto Sans" panose="020B0502040504020204" pitchFamily="34" charset="0"/>
                <a:cs typeface="Noto Sans" panose="020B0502040504020204" pitchFamily="34" charset="0"/>
              </a:rPr>
              <a:t>nacional</a:t>
            </a:r>
            <a:r>
              <a:rPr lang="en-US" sz="1200" b="1" dirty="0">
                <a:ea typeface="Noto Sans" panose="020B0502040504020204" pitchFamily="34" charset="0"/>
                <a:cs typeface="Noto Sans" panose="020B0502040504020204" pitchFamily="34" charset="0"/>
              </a:rPr>
              <a:t>:</a:t>
            </a:r>
            <a:r>
              <a:rPr lang="en-US" sz="1200" dirty="0">
                <a:ea typeface="Noto Sans" panose="020B0502040504020204" pitchFamily="34" charset="0"/>
                <a:cs typeface="Noto Sans" panose="020B0502040504020204" pitchFamily="34" charset="0"/>
              </a:rPr>
              <a:t> </a:t>
            </a:r>
            <a:r>
              <a:rPr lang="es-ES" sz="1200" dirty="0">
                <a:ea typeface="Noto Sans" panose="020B0502040504020204" pitchFamily="34" charset="0"/>
                <a:cs typeface="Noto Sans" panose="020B0502040504020204" pitchFamily="34" charset="0"/>
                <a:hlinkClick r:id="rId2"/>
              </a:rPr>
              <a:t>Puntos focales nacionales para la promoción de la Declaración EMN en Sierra Leona: hitos clave alcanzados en 2022</a:t>
            </a:r>
            <a:endParaRPr lang="en-GB" sz="1100" dirty="0">
              <a:ea typeface="Noto Sans" panose="020B0502040504020204" pitchFamily="34" charset="0"/>
              <a:cs typeface="Noto Sans" panose="020B0502040504020204" pitchFamily="34" charset="0"/>
            </a:endParaRPr>
          </a:p>
        </p:txBody>
      </p:sp>
      <p:pic>
        <p:nvPicPr>
          <p:cNvPr id="13" name="Picture 2" descr="Spanish Logo Organization Horizontal RGB White">
            <a:extLst>
              <a:ext uri="{FF2B5EF4-FFF2-40B4-BE49-F238E27FC236}">
                <a16:creationId xmlns:a16="http://schemas.microsoft.com/office/drawing/2014/main" id="{9E6E8CAD-F854-B627-2FED-01D387BAB47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474DB63-439B-49D0-81FA-E172920CC551}"/>
              </a:ext>
            </a:extLst>
          </p:cNvPr>
          <p:cNvPicPr>
            <a:picLocks noChangeAspect="1"/>
          </p:cNvPicPr>
          <p:nvPr/>
        </p:nvPicPr>
        <p:blipFill>
          <a:blip r:embed="rId4"/>
          <a:stretch>
            <a:fillRect/>
          </a:stretch>
        </p:blipFill>
        <p:spPr>
          <a:xfrm>
            <a:off x="381759" y="2429030"/>
            <a:ext cx="1726442" cy="2451284"/>
          </a:xfrm>
          <a:prstGeom prst="rect">
            <a:avLst/>
          </a:prstGeom>
        </p:spPr>
      </p:pic>
      <p:pic>
        <p:nvPicPr>
          <p:cNvPr id="8194" name="Picture 2" descr="Drapeau de Sierra Leone">
            <a:extLst>
              <a:ext uri="{FF2B5EF4-FFF2-40B4-BE49-F238E27FC236}">
                <a16:creationId xmlns:a16="http://schemas.microsoft.com/office/drawing/2014/main" id="{E084EECC-143C-D587-1E3E-58F9E7B5B3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62729" y="3417779"/>
            <a:ext cx="1825428" cy="1217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744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A17C51B9-98A4-3CCF-D826-2745487D379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1337E38-8F35-26D6-D9FE-8E982882328C}"/>
              </a:ext>
            </a:extLst>
          </p:cNvPr>
          <p:cNvSpPr/>
          <p:nvPr/>
        </p:nvSpPr>
        <p:spPr>
          <a:xfrm>
            <a:off x="-2712"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5A792C1B-2290-126E-F8B6-979B26FFD9E5}"/>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Jamaica</a:t>
            </a:r>
          </a:p>
        </p:txBody>
      </p:sp>
      <p:sp>
        <p:nvSpPr>
          <p:cNvPr id="4" name="Date Placeholder 3">
            <a:extLst>
              <a:ext uri="{FF2B5EF4-FFF2-40B4-BE49-F238E27FC236}">
                <a16:creationId xmlns:a16="http://schemas.microsoft.com/office/drawing/2014/main" id="{875A381D-163E-D276-8F92-2575AD088D6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2349E345-31AA-7FC9-9D54-6B071AE0E0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10" name="Content Placeholder 2">
            <a:extLst>
              <a:ext uri="{FF2B5EF4-FFF2-40B4-BE49-F238E27FC236}">
                <a16:creationId xmlns:a16="http://schemas.microsoft.com/office/drawing/2014/main" id="{5E360D2A-C383-BAC8-4D70-B5073CE3D097}"/>
              </a:ext>
            </a:extLst>
          </p:cNvPr>
          <p:cNvSpPr>
            <a:spLocks noGrp="1"/>
          </p:cNvSpPr>
          <p:nvPr>
            <p:ph idx="1"/>
          </p:nvPr>
        </p:nvSpPr>
        <p:spPr>
          <a:xfrm>
            <a:off x="4195653" y="1188538"/>
            <a:ext cx="7091361" cy="361610"/>
          </a:xfrm>
        </p:spPr>
        <p:txBody>
          <a:bodyPr/>
          <a:lstStyle/>
          <a:p>
            <a:pPr lvl="0">
              <a:spcBef>
                <a:spcPts val="0"/>
              </a:spcBef>
              <a:spcAft>
                <a:spcPts val="0"/>
              </a:spcAft>
              <a:defRPr/>
            </a:pPr>
            <a:r>
              <a:rPr lang="en-GB" sz="2200" dirty="0">
                <a:solidFill>
                  <a:srgbClr val="230050"/>
                </a:solidFill>
              </a:rPr>
              <a:t>Punto focal </a:t>
            </a:r>
            <a:r>
              <a:rPr lang="en-GB" sz="2200" dirty="0" err="1">
                <a:solidFill>
                  <a:srgbClr val="230050"/>
                </a:solidFill>
              </a:rPr>
              <a:t>nacional</a:t>
            </a:r>
            <a:r>
              <a:rPr lang="en-GB" sz="2200" dirty="0">
                <a:solidFill>
                  <a:srgbClr val="230050"/>
                </a:solidFill>
              </a:rPr>
              <a:t> que </a:t>
            </a:r>
            <a:r>
              <a:rPr lang="en-GB" sz="2200" dirty="0" err="1">
                <a:solidFill>
                  <a:srgbClr val="230050"/>
                </a:solidFill>
              </a:rPr>
              <a:t>representa</a:t>
            </a:r>
            <a:r>
              <a:rPr lang="en-GB" sz="2200" dirty="0">
                <a:solidFill>
                  <a:srgbClr val="230050"/>
                </a:solidFill>
              </a:rPr>
              <a:t>:</a:t>
            </a:r>
          </a:p>
        </p:txBody>
      </p:sp>
      <p:graphicFrame>
        <p:nvGraphicFramePr>
          <p:cNvPr id="15" name="Table 14">
            <a:extLst>
              <a:ext uri="{FF2B5EF4-FFF2-40B4-BE49-F238E27FC236}">
                <a16:creationId xmlns:a16="http://schemas.microsoft.com/office/drawing/2014/main" id="{6B67E809-F7E0-1D82-0B51-7FF3017DA032}"/>
              </a:ext>
            </a:extLst>
          </p:cNvPr>
          <p:cNvGraphicFramePr>
            <a:graphicFrameLocks noGrp="1"/>
          </p:cNvGraphicFramePr>
          <p:nvPr>
            <p:extLst>
              <p:ext uri="{D42A27DB-BD31-4B8C-83A1-F6EECF244321}">
                <p14:modId xmlns:p14="http://schemas.microsoft.com/office/powerpoint/2010/main" val="4120065196"/>
              </p:ext>
            </p:extLst>
          </p:nvPr>
        </p:nvGraphicFramePr>
        <p:xfrm>
          <a:off x="4101806" y="1793622"/>
          <a:ext cx="7505809" cy="711817"/>
        </p:xfrm>
        <a:graphic>
          <a:graphicData uri="http://schemas.openxmlformats.org/drawingml/2006/table">
            <a:tbl>
              <a:tblPr firstRow="1" bandRow="1">
                <a:tableStyleId>{5C22544A-7EE6-4342-B048-85BDC9FD1C3A}</a:tableStyleId>
              </a:tblPr>
              <a:tblGrid>
                <a:gridCol w="7505809">
                  <a:extLst>
                    <a:ext uri="{9D8B030D-6E8A-4147-A177-3AD203B41FA5}">
                      <a16:colId xmlns:a16="http://schemas.microsoft.com/office/drawing/2014/main" val="1248844492"/>
                    </a:ext>
                  </a:extLst>
                </a:gridCol>
              </a:tblGrid>
              <a:tr h="711817">
                <a:tc>
                  <a:txBody>
                    <a:bodyPr/>
                    <a:lstStyle/>
                    <a:p>
                      <a:pPr algn="ctr"/>
                      <a:r>
                        <a:rPr lang="es-ES" sz="1600" dirty="0"/>
                        <a:t>Consejo Consultivo Laboral Tripartito (CCL), presidido por el ministro de Trabajo y Seguridad Social</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sp>
        <p:nvSpPr>
          <p:cNvPr id="16" name="TextBox 15">
            <a:extLst>
              <a:ext uri="{FF2B5EF4-FFF2-40B4-BE49-F238E27FC236}">
                <a16:creationId xmlns:a16="http://schemas.microsoft.com/office/drawing/2014/main" id="{FF0D6362-924E-278D-DCDC-33B03CCBD8A4}"/>
              </a:ext>
            </a:extLst>
          </p:cNvPr>
          <p:cNvSpPr txBox="1"/>
          <p:nvPr/>
        </p:nvSpPr>
        <p:spPr>
          <a:xfrm>
            <a:off x="4148729" y="3022518"/>
            <a:ext cx="7505809" cy="1308050"/>
          </a:xfrm>
          <a:prstGeom prst="rect">
            <a:avLst/>
          </a:prstGeom>
          <a:noFill/>
        </p:spPr>
        <p:txBody>
          <a:bodyPr wrap="square" rtlCol="0">
            <a:spAutoFit/>
          </a:bodyPr>
          <a:lstStyle/>
          <a:p>
            <a:pPr lvl="0">
              <a:spcAft>
                <a:spcPts val="600"/>
              </a:spcAft>
              <a:buClr>
                <a:srgbClr val="1E2DBE"/>
              </a:buClr>
            </a:pPr>
            <a:r>
              <a:rPr lang="en-GB" sz="1600" b="1" dirty="0" err="1"/>
              <a:t>Composición</a:t>
            </a:r>
            <a:r>
              <a:rPr lang="en-GB" sz="1600" b="1" dirty="0"/>
              <a:t> del Consejo: </a:t>
            </a:r>
          </a:p>
          <a:p>
            <a:pPr lvl="0">
              <a:spcAft>
                <a:spcPts val="600"/>
              </a:spcAft>
              <a:buClr>
                <a:srgbClr val="1E2DBE"/>
              </a:buClr>
              <a:buFont typeface="Wingdings 3" panose="05040102010807070707" pitchFamily="18" charset="2"/>
              <a:buChar char="u"/>
            </a:pPr>
            <a:r>
              <a:rPr lang="en-GB" sz="1600" dirty="0"/>
              <a:t> </a:t>
            </a:r>
            <a:r>
              <a:rPr lang="en-GB" sz="1600" dirty="0" err="1"/>
              <a:t>Gobierno</a:t>
            </a:r>
            <a:endParaRPr lang="en-GB" sz="1600" dirty="0"/>
          </a:p>
          <a:p>
            <a:pPr lvl="0">
              <a:spcAft>
                <a:spcPts val="600"/>
              </a:spcAft>
              <a:buClr>
                <a:srgbClr val="1E2DBE"/>
              </a:buClr>
              <a:buFont typeface="Wingdings 3" panose="05040102010807070707" pitchFamily="18" charset="2"/>
              <a:buChar char="u"/>
            </a:pPr>
            <a:r>
              <a:rPr lang="en-GB" sz="1600" dirty="0"/>
              <a:t> </a:t>
            </a:r>
            <a:r>
              <a:rPr lang="es-ES" sz="1600" dirty="0"/>
              <a:t>Federación de Empresarios de Jamaica</a:t>
            </a:r>
          </a:p>
          <a:p>
            <a:pPr lvl="0">
              <a:spcAft>
                <a:spcPts val="600"/>
              </a:spcAft>
              <a:buClr>
                <a:srgbClr val="1E2DBE"/>
              </a:buClr>
              <a:buFont typeface="Wingdings 3" panose="05040102010807070707" pitchFamily="18" charset="2"/>
              <a:buChar char="u"/>
            </a:pPr>
            <a:r>
              <a:rPr lang="en-GB" sz="1600" dirty="0"/>
              <a:t> </a:t>
            </a:r>
            <a:r>
              <a:rPr lang="es-ES" sz="1600" dirty="0"/>
              <a:t>Confederación de Sindicatos de Jamaica</a:t>
            </a:r>
            <a:endParaRPr lang="en-GB" sz="1600" dirty="0"/>
          </a:p>
        </p:txBody>
      </p:sp>
      <p:sp>
        <p:nvSpPr>
          <p:cNvPr id="18" name="TextBox 17">
            <a:extLst>
              <a:ext uri="{FF2B5EF4-FFF2-40B4-BE49-F238E27FC236}">
                <a16:creationId xmlns:a16="http://schemas.microsoft.com/office/drawing/2014/main" id="{3ADF4E4A-1FC9-2E9F-D642-C962984A1B88}"/>
              </a:ext>
            </a:extLst>
          </p:cNvPr>
          <p:cNvSpPr txBox="1"/>
          <p:nvPr/>
        </p:nvSpPr>
        <p:spPr>
          <a:xfrm>
            <a:off x="342538" y="5463036"/>
            <a:ext cx="3283578" cy="959237"/>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1 punto focal</a:t>
            </a:r>
          </a:p>
          <a:p>
            <a:pPr lvl="0">
              <a:lnSpc>
                <a:spcPts val="1700"/>
              </a:lnSpc>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2019 - first country in the Americas region</a:t>
            </a:r>
          </a:p>
        </p:txBody>
      </p:sp>
      <p:sp>
        <p:nvSpPr>
          <p:cNvPr id="3" name="TextBox 2">
            <a:extLst>
              <a:ext uri="{FF2B5EF4-FFF2-40B4-BE49-F238E27FC236}">
                <a16:creationId xmlns:a16="http://schemas.microsoft.com/office/drawing/2014/main" id="{BB049A23-A0BD-FF19-8582-D8F2B146EDD3}"/>
              </a:ext>
            </a:extLst>
          </p:cNvPr>
          <p:cNvSpPr txBox="1"/>
          <p:nvPr/>
        </p:nvSpPr>
        <p:spPr>
          <a:xfrm>
            <a:off x="4101806" y="5543627"/>
            <a:ext cx="7599656" cy="461665"/>
          </a:xfrm>
          <a:prstGeom prst="rect">
            <a:avLst/>
          </a:prstGeom>
          <a:noFill/>
        </p:spPr>
        <p:txBody>
          <a:bodyPr wrap="square" rtlCol="0">
            <a:spAutoFit/>
          </a:bodyPr>
          <a:lstStyle/>
          <a:p>
            <a:pPr>
              <a:buClr>
                <a:srgbClr val="3FBDBE"/>
              </a:buClr>
              <a:buSzPct val="80000"/>
            </a:pPr>
            <a:r>
              <a:rPr lang="en-US" sz="1200" b="1" dirty="0" err="1">
                <a:ea typeface="Noto Sans" panose="020B0502040504020204" pitchFamily="34" charset="0"/>
                <a:cs typeface="Noto Sans" panose="020B0502040504020204" pitchFamily="34" charset="0"/>
              </a:rPr>
              <a:t>Estudio</a:t>
            </a:r>
            <a:r>
              <a:rPr lang="en-US" sz="1200" b="1" dirty="0">
                <a:ea typeface="Noto Sans" panose="020B0502040504020204" pitchFamily="34" charset="0"/>
                <a:cs typeface="Noto Sans" panose="020B0502040504020204" pitchFamily="34" charset="0"/>
              </a:rPr>
              <a:t> de </a:t>
            </a:r>
            <a:r>
              <a:rPr lang="en-US" sz="1200" b="1" dirty="0" err="1">
                <a:ea typeface="Noto Sans" panose="020B0502040504020204" pitchFamily="34" charset="0"/>
                <a:cs typeface="Noto Sans" panose="020B0502040504020204" pitchFamily="34" charset="0"/>
              </a:rPr>
              <a:t>caso</a:t>
            </a:r>
            <a:r>
              <a:rPr lang="en-US" sz="1200" b="1" dirty="0">
                <a:ea typeface="Noto Sans" panose="020B0502040504020204" pitchFamily="34" charset="0"/>
                <a:cs typeface="Noto Sans" panose="020B0502040504020204" pitchFamily="34" charset="0"/>
              </a:rPr>
              <a:t> </a:t>
            </a:r>
            <a:r>
              <a:rPr lang="en-US" sz="1200" b="1" dirty="0" err="1">
                <a:ea typeface="Noto Sans" panose="020B0502040504020204" pitchFamily="34" charset="0"/>
                <a:cs typeface="Noto Sans" panose="020B0502040504020204" pitchFamily="34" charset="0"/>
              </a:rPr>
              <a:t>nacional</a:t>
            </a:r>
            <a:r>
              <a:rPr lang="en-US" sz="1200" b="1" dirty="0">
                <a:ea typeface="Noto Sans" panose="020B0502040504020204" pitchFamily="34" charset="0"/>
                <a:cs typeface="Noto Sans" panose="020B0502040504020204" pitchFamily="34" charset="0"/>
              </a:rPr>
              <a:t>:</a:t>
            </a:r>
            <a:r>
              <a:rPr lang="en-US" sz="1200" dirty="0">
                <a:ea typeface="Noto Sans" panose="020B0502040504020204" pitchFamily="34" charset="0"/>
                <a:cs typeface="Noto Sans" panose="020B0502040504020204" pitchFamily="34" charset="0"/>
              </a:rPr>
              <a:t> </a:t>
            </a:r>
            <a:r>
              <a:rPr lang="es-ES" sz="1200" dirty="0">
                <a:ea typeface="Noto Sans" panose="020B0502040504020204" pitchFamily="34" charset="0"/>
                <a:cs typeface="Noto Sans" panose="020B0502040504020204" pitchFamily="34" charset="0"/>
                <a:hlinkClick r:id="rId2"/>
              </a:rPr>
              <a:t>Jamaica designa a su Consejo Consultivo Laboral tripartito como punto focal nacional para la promoción de la Declaración EMN </a:t>
            </a:r>
            <a:endParaRPr lang="en-GB" sz="1100" dirty="0">
              <a:ea typeface="Noto Sans" panose="020B0502040504020204" pitchFamily="34" charset="0"/>
              <a:cs typeface="Noto Sans" panose="020B0502040504020204" pitchFamily="34" charset="0"/>
            </a:endParaRPr>
          </a:p>
        </p:txBody>
      </p:sp>
      <p:pic>
        <p:nvPicPr>
          <p:cNvPr id="5" name="Picture 2" descr="Spanish Logo Organization Horizontal RGB White">
            <a:extLst>
              <a:ext uri="{FF2B5EF4-FFF2-40B4-BE49-F238E27FC236}">
                <a16:creationId xmlns:a16="http://schemas.microsoft.com/office/drawing/2014/main" id="{84465095-1F39-4ABE-8045-5C80BBDF5E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CDE681E-801B-8DB9-B5D7-475B1040F570}"/>
              </a:ext>
            </a:extLst>
          </p:cNvPr>
          <p:cNvPicPr>
            <a:picLocks noChangeAspect="1"/>
          </p:cNvPicPr>
          <p:nvPr/>
        </p:nvPicPr>
        <p:blipFill>
          <a:blip r:embed="rId4"/>
          <a:stretch>
            <a:fillRect/>
          </a:stretch>
        </p:blipFill>
        <p:spPr>
          <a:xfrm>
            <a:off x="381759" y="2429030"/>
            <a:ext cx="1726442" cy="2451284"/>
          </a:xfrm>
          <a:prstGeom prst="rect">
            <a:avLst/>
          </a:prstGeom>
        </p:spPr>
      </p:pic>
      <p:pic>
        <p:nvPicPr>
          <p:cNvPr id="8194" name="Picture 2" descr="Flag of Jamaica - Wikipedia">
            <a:extLst>
              <a:ext uri="{FF2B5EF4-FFF2-40B4-BE49-F238E27FC236}">
                <a16:creationId xmlns:a16="http://schemas.microsoft.com/office/drawing/2014/main" id="{9819FBA3-1424-5AA4-B460-C2E5D29C685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4652" y="3404290"/>
            <a:ext cx="2084068" cy="1042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400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70927043-F5E9-255F-3A43-1CF7D868468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56056D8-F2EC-16F5-3837-21D2E752066A}"/>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7DFCD726-B2CB-B5E1-12CD-EA48C5AE44FD}"/>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Pakistan</a:t>
            </a:r>
          </a:p>
        </p:txBody>
      </p:sp>
      <p:sp>
        <p:nvSpPr>
          <p:cNvPr id="3" name="Content Placeholder 2">
            <a:extLst>
              <a:ext uri="{FF2B5EF4-FFF2-40B4-BE49-F238E27FC236}">
                <a16:creationId xmlns:a16="http://schemas.microsoft.com/office/drawing/2014/main" id="{D583AC3D-E4D7-FF75-8B41-FED34C72073D}"/>
              </a:ext>
            </a:extLst>
          </p:cNvPr>
          <p:cNvSpPr>
            <a:spLocks noGrp="1"/>
          </p:cNvSpPr>
          <p:nvPr>
            <p:ph idx="1"/>
          </p:nvPr>
        </p:nvSpPr>
        <p:spPr>
          <a:xfrm>
            <a:off x="4195654" y="745820"/>
            <a:ext cx="7091361" cy="593865"/>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sp>
        <p:nvSpPr>
          <p:cNvPr id="4" name="Date Placeholder 3">
            <a:extLst>
              <a:ext uri="{FF2B5EF4-FFF2-40B4-BE49-F238E27FC236}">
                <a16:creationId xmlns:a16="http://schemas.microsoft.com/office/drawing/2014/main" id="{3AFE23FB-C6F7-6633-D120-EEC2A71845C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09F10832-3E41-ABA4-C9BE-2191F53590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E6FF0757-3BA4-2B8D-22F9-0688EC57EFE3}"/>
              </a:ext>
            </a:extLst>
          </p:cNvPr>
          <p:cNvSpPr txBox="1"/>
          <p:nvPr/>
        </p:nvSpPr>
        <p:spPr>
          <a:xfrm>
            <a:off x="342537" y="5498896"/>
            <a:ext cx="3283579" cy="1177245"/>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500" dirty="0"/>
              <a:t> </a:t>
            </a:r>
            <a:r>
              <a:rPr lang="en-GB" sz="1600" b="1" dirty="0">
                <a:solidFill>
                  <a:schemeClr val="bg1"/>
                </a:solidFill>
              </a:rPr>
              <a:t>3 puntos </a:t>
            </a:r>
            <a:r>
              <a:rPr lang="en-GB" sz="1600" b="1" dirty="0" err="1">
                <a:solidFill>
                  <a:schemeClr val="bg1"/>
                </a:solidFill>
              </a:rPr>
              <a:t>focales</a:t>
            </a:r>
            <a:endParaRPr lang="en-GB" sz="1600" b="1" dirty="0">
              <a:solidFill>
                <a:schemeClr val="bg1"/>
              </a:solidFill>
            </a:endParaRPr>
          </a:p>
          <a:p>
            <a:pPr lvl="0">
              <a:lnSpc>
                <a:spcPts val="1700"/>
              </a:lnSpc>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2020, </a:t>
            </a:r>
            <a:r>
              <a:rPr lang="es-ES" sz="1600" b="1" dirty="0">
                <a:solidFill>
                  <a:schemeClr val="bg1"/>
                </a:solidFill>
              </a:rPr>
              <a:t>Primer país de la región de Asia y el Pacífico</a:t>
            </a:r>
            <a:endParaRPr lang="en-GB" sz="1600" b="1" dirty="0">
              <a:solidFill>
                <a:schemeClr val="bg1"/>
              </a:solidFill>
            </a:endParaRPr>
          </a:p>
        </p:txBody>
      </p:sp>
      <p:graphicFrame>
        <p:nvGraphicFramePr>
          <p:cNvPr id="21" name="Table 20">
            <a:extLst>
              <a:ext uri="{FF2B5EF4-FFF2-40B4-BE49-F238E27FC236}">
                <a16:creationId xmlns:a16="http://schemas.microsoft.com/office/drawing/2014/main" id="{600C26AF-E358-2009-740F-5174B52460A6}"/>
              </a:ext>
            </a:extLst>
          </p:cNvPr>
          <p:cNvGraphicFramePr>
            <a:graphicFrameLocks noGrp="1"/>
          </p:cNvGraphicFramePr>
          <p:nvPr>
            <p:extLst>
              <p:ext uri="{D42A27DB-BD31-4B8C-83A1-F6EECF244321}">
                <p14:modId xmlns:p14="http://schemas.microsoft.com/office/powerpoint/2010/main" val="909797626"/>
              </p:ext>
            </p:extLst>
          </p:nvPr>
        </p:nvGraphicFramePr>
        <p:xfrm>
          <a:off x="4195654" y="1164523"/>
          <a:ext cx="3519146" cy="66294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473001">
                <a:tc>
                  <a:txBody>
                    <a:bodyPr/>
                    <a:lstStyle/>
                    <a:p>
                      <a:pPr algn="ctr">
                        <a:lnSpc>
                          <a:spcPts val="1500"/>
                        </a:lnSpc>
                      </a:pPr>
                      <a:r>
                        <a:rPr lang="es-ES" sz="1400" dirty="0"/>
                        <a:t>Ministerio de Pakistaníes en el Extranjero y Departamento de Recursos Humanos </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23" name="Table 22">
            <a:extLst>
              <a:ext uri="{FF2B5EF4-FFF2-40B4-BE49-F238E27FC236}">
                <a16:creationId xmlns:a16="http://schemas.microsoft.com/office/drawing/2014/main" id="{FDAF9139-CE2F-EB81-A594-925453DABF22}"/>
              </a:ext>
            </a:extLst>
          </p:cNvPr>
          <p:cNvGraphicFramePr>
            <a:graphicFrameLocks noGrp="1"/>
          </p:cNvGraphicFramePr>
          <p:nvPr>
            <p:extLst>
              <p:ext uri="{D42A27DB-BD31-4B8C-83A1-F6EECF244321}">
                <p14:modId xmlns:p14="http://schemas.microsoft.com/office/powerpoint/2010/main" val="3435623561"/>
              </p:ext>
            </p:extLst>
          </p:nvPr>
        </p:nvGraphicFramePr>
        <p:xfrm>
          <a:off x="8180734" y="1164523"/>
          <a:ext cx="3519146" cy="6624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62400">
                <a:tc>
                  <a:txBody>
                    <a:bodyPr/>
                    <a:lstStyle/>
                    <a:p>
                      <a:pPr marL="0" algn="ctr" defTabSz="914400" rtl="0" eaLnBrk="1" latinLnBrk="0" hangingPunct="1">
                        <a:lnSpc>
                          <a:spcPts val="1700"/>
                        </a:lnSpc>
                      </a:pPr>
                      <a:r>
                        <a:rPr lang="es-ES" sz="1400" b="1" kern="1200" dirty="0">
                          <a:solidFill>
                            <a:schemeClr val="lt1"/>
                          </a:solidFill>
                          <a:latin typeface="+mn-lt"/>
                          <a:ea typeface="+mn-ea"/>
                          <a:cs typeface="+mn-cs"/>
                        </a:rPr>
                        <a:t>Trabajadores - Federación Unida de Trabajadores de Pakistán</a:t>
                      </a:r>
                      <a:endParaRPr lang="en-GB" sz="1400" b="1" kern="1200" dirty="0">
                        <a:solidFill>
                          <a:schemeClr val="lt1"/>
                        </a:solidFill>
                        <a:latin typeface="+mn-lt"/>
                        <a:ea typeface="+mn-ea"/>
                        <a:cs typeface="+mn-cs"/>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2" name="Table 21">
            <a:extLst>
              <a:ext uri="{FF2B5EF4-FFF2-40B4-BE49-F238E27FC236}">
                <a16:creationId xmlns:a16="http://schemas.microsoft.com/office/drawing/2014/main" id="{08ECA67C-703B-5F5C-CB37-21EE372D4ECD}"/>
              </a:ext>
            </a:extLst>
          </p:cNvPr>
          <p:cNvGraphicFramePr>
            <a:graphicFrameLocks noGrp="1"/>
          </p:cNvGraphicFramePr>
          <p:nvPr>
            <p:extLst>
              <p:ext uri="{D42A27DB-BD31-4B8C-83A1-F6EECF244321}">
                <p14:modId xmlns:p14="http://schemas.microsoft.com/office/powerpoint/2010/main" val="1210298124"/>
              </p:ext>
            </p:extLst>
          </p:nvPr>
        </p:nvGraphicFramePr>
        <p:xfrm>
          <a:off x="6207017" y="1906997"/>
          <a:ext cx="3519146" cy="51816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419695">
                <a:tc>
                  <a:txBody>
                    <a:bodyPr/>
                    <a:lstStyle/>
                    <a:p>
                      <a:pPr algn="ctr"/>
                      <a:r>
                        <a:rPr lang="es-ES" sz="1400" dirty="0"/>
                        <a:t>Empresarios - Federación de Empresarios de Pakistán </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sp>
        <p:nvSpPr>
          <p:cNvPr id="38" name="Content Placeholder 2">
            <a:extLst>
              <a:ext uri="{FF2B5EF4-FFF2-40B4-BE49-F238E27FC236}">
                <a16:creationId xmlns:a16="http://schemas.microsoft.com/office/drawing/2014/main" id="{C19B2A5C-06D1-56C1-7834-BE2EC83DBA36}"/>
              </a:ext>
            </a:extLst>
          </p:cNvPr>
          <p:cNvSpPr txBox="1">
            <a:spLocks/>
          </p:cNvSpPr>
          <p:nvPr/>
        </p:nvSpPr>
        <p:spPr>
          <a:xfrm>
            <a:off x="4082580" y="2871765"/>
            <a:ext cx="7768021" cy="3810519"/>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r>
              <a:rPr lang="en-GB" sz="2200" dirty="0">
                <a:solidFill>
                  <a:srgbClr val="230050"/>
                </a:solidFill>
              </a:rPr>
              <a:t>Aspectos destacados clave:</a:t>
            </a:r>
          </a:p>
        </p:txBody>
      </p:sp>
      <p:sp>
        <p:nvSpPr>
          <p:cNvPr id="10" name="TextBox 9">
            <a:extLst>
              <a:ext uri="{FF2B5EF4-FFF2-40B4-BE49-F238E27FC236}">
                <a16:creationId xmlns:a16="http://schemas.microsoft.com/office/drawing/2014/main" id="{F2EC1F32-AC46-FFE0-6F4C-F45A37B65E59}"/>
              </a:ext>
            </a:extLst>
          </p:cNvPr>
          <p:cNvSpPr txBox="1"/>
          <p:nvPr/>
        </p:nvSpPr>
        <p:spPr>
          <a:xfrm>
            <a:off x="4082580" y="2462555"/>
            <a:ext cx="7550727" cy="276999"/>
          </a:xfrm>
          <a:prstGeom prst="rect">
            <a:avLst/>
          </a:prstGeom>
          <a:noFill/>
        </p:spPr>
        <p:txBody>
          <a:bodyPr wrap="square" rtlCol="0">
            <a:spAutoFit/>
          </a:bodyPr>
          <a:lstStyle/>
          <a:p>
            <a:pPr lvl="0" algn="ctr">
              <a:spcAft>
                <a:spcPts val="600"/>
              </a:spcAft>
              <a:buClr>
                <a:srgbClr val="1E2DBE"/>
              </a:buClr>
            </a:pPr>
            <a:r>
              <a:rPr lang="es-ES" sz="1200" b="1" dirty="0"/>
              <a:t>Rotación de la presidencia: </a:t>
            </a:r>
            <a:r>
              <a:rPr lang="es-ES" sz="1200" dirty="0"/>
              <a:t>rotación del cargo entre los coordinadores, que cambia cada tres años.</a:t>
            </a:r>
            <a:endParaRPr lang="en-GB" sz="1200" dirty="0"/>
          </a:p>
        </p:txBody>
      </p:sp>
      <p:sp>
        <p:nvSpPr>
          <p:cNvPr id="12" name="TextBox 11">
            <a:extLst>
              <a:ext uri="{FF2B5EF4-FFF2-40B4-BE49-F238E27FC236}">
                <a16:creationId xmlns:a16="http://schemas.microsoft.com/office/drawing/2014/main" id="{E1DD7C8E-7B2E-EAE4-E813-C09FE9A29187}"/>
              </a:ext>
            </a:extLst>
          </p:cNvPr>
          <p:cNvSpPr txBox="1"/>
          <p:nvPr/>
        </p:nvSpPr>
        <p:spPr>
          <a:xfrm>
            <a:off x="3978929" y="3237483"/>
            <a:ext cx="7870533" cy="3200876"/>
          </a:xfrm>
          <a:prstGeom prst="rect">
            <a:avLst/>
          </a:prstGeom>
          <a:noFill/>
        </p:spPr>
        <p:txBody>
          <a:bodyPr wrap="square" rtlCol="0">
            <a:spAutoFit/>
          </a:bodyPr>
          <a:lstStyle/>
          <a:p>
            <a:pPr indent="-276225" algn="just">
              <a:spcAft>
                <a:spcPts val="600"/>
              </a:spcAft>
              <a:buClr>
                <a:srgbClr val="1E2DBE"/>
              </a:buClr>
              <a:buSzPct val="70000"/>
              <a:buFont typeface="Wingdings 3" panose="05040102010807070707" pitchFamily="18" charset="2"/>
              <a:buChar char="u"/>
              <a:tabLst>
                <a:tab pos="354013" algn="l"/>
                <a:tab pos="719138" algn="l"/>
              </a:tabLst>
            </a:pPr>
            <a:r>
              <a:rPr lang="en-GB" sz="1400" b="1" dirty="0" err="1">
                <a:ea typeface="Noto Sans" panose="020B0502040504020204" pitchFamily="34" charset="0"/>
                <a:cs typeface="Noto Sans" panose="020B0502040504020204" pitchFamily="34" charset="0"/>
              </a:rPr>
              <a:t>Enfoque</a:t>
            </a:r>
            <a:r>
              <a:rPr lang="en-GB" sz="1400" b="1" dirty="0">
                <a:ea typeface="Noto Sans" panose="020B0502040504020204" pitchFamily="34" charset="0"/>
                <a:cs typeface="Noto Sans" panose="020B0502040504020204" pitchFamily="34" charset="0"/>
              </a:rPr>
              <a:t> regional y sectorial: </a:t>
            </a:r>
          </a:p>
          <a:p>
            <a:pPr marL="540000" lvl="1" indent="-285750" algn="just">
              <a:lnSpc>
                <a:spcPts val="1600"/>
              </a:lnSpc>
              <a:spcAft>
                <a:spcPts val="400"/>
              </a:spcAft>
              <a:buClr>
                <a:srgbClr val="1E2DBE"/>
              </a:buClr>
              <a:buSzPct val="70000"/>
              <a:buFont typeface="Arial" panose="020B0604020202020204" pitchFamily="34" charset="0"/>
              <a:buChar char="•"/>
              <a:tabLst>
                <a:tab pos="354013" algn="l"/>
                <a:tab pos="719138" algn="l"/>
              </a:tabLst>
            </a:pPr>
            <a:r>
              <a:rPr lang="es-ES" sz="1400" b="1" dirty="0">
                <a:ea typeface="Noto Sans" panose="020B0502040504020204" pitchFamily="34" charset="0"/>
                <a:cs typeface="Noto Sans" panose="020B0502040504020204" pitchFamily="34" charset="0"/>
              </a:rPr>
              <a:t>Organización de cuatro reuniones tripartitas </a:t>
            </a:r>
            <a:r>
              <a:rPr lang="es-ES" sz="1400" dirty="0">
                <a:ea typeface="Noto Sans" panose="020B0502040504020204" pitchFamily="34" charset="0"/>
                <a:cs typeface="Noto Sans" panose="020B0502040504020204" pitchFamily="34" charset="0"/>
              </a:rPr>
              <a:t>para promover la Declaración EMN en diferentes regiones: Lahore, Karachi, </a:t>
            </a:r>
            <a:r>
              <a:rPr lang="es-ES" sz="1400" dirty="0" err="1">
                <a:ea typeface="Noto Sans" panose="020B0502040504020204" pitchFamily="34" charset="0"/>
                <a:cs typeface="Noto Sans" panose="020B0502040504020204" pitchFamily="34" charset="0"/>
              </a:rPr>
              <a:t>Peshawar</a:t>
            </a:r>
            <a:r>
              <a:rPr lang="es-ES" sz="1400" dirty="0">
                <a:ea typeface="Noto Sans" panose="020B0502040504020204" pitchFamily="34" charset="0"/>
                <a:cs typeface="Noto Sans" panose="020B0502040504020204" pitchFamily="34" charset="0"/>
              </a:rPr>
              <a:t> y Quetta (2023)</a:t>
            </a:r>
          </a:p>
          <a:p>
            <a:pPr marL="540000" lvl="1" indent="-285750" algn="just">
              <a:lnSpc>
                <a:spcPts val="1600"/>
              </a:lnSpc>
              <a:spcAft>
                <a:spcPts val="600"/>
              </a:spcAft>
              <a:buClr>
                <a:srgbClr val="1E2DBE"/>
              </a:buClr>
              <a:buSzPct val="70000"/>
              <a:buFont typeface="Arial" panose="020B0604020202020204" pitchFamily="34" charset="0"/>
              <a:buChar char="•"/>
              <a:tabLst>
                <a:tab pos="354013" algn="l"/>
                <a:tab pos="719138" algn="l"/>
              </a:tabLst>
            </a:pPr>
            <a:r>
              <a:rPr lang="es-ES" sz="1400" b="1" dirty="0">
                <a:ea typeface="Noto Sans" panose="020B0502040504020204" pitchFamily="34" charset="0"/>
                <a:cs typeface="Noto Sans" panose="020B0502040504020204" pitchFamily="34" charset="0"/>
              </a:rPr>
              <a:t>Sensibilización y desarrollo de las capacidades </a:t>
            </a:r>
            <a:r>
              <a:rPr lang="es-ES" sz="1400" dirty="0">
                <a:ea typeface="Noto Sans" panose="020B0502040504020204" pitchFamily="34" charset="0"/>
                <a:cs typeface="Noto Sans" panose="020B0502040504020204" pitchFamily="34" charset="0"/>
              </a:rPr>
              <a:t>de los empleadores sobre los principios de la Declaración MNE en los sectores automovilístico de Lahore y textil de Faisalabad (2023)</a:t>
            </a:r>
            <a:endParaRPr lang="en-GB" sz="1400" dirty="0">
              <a:ea typeface="Noto Sans" panose="020B0502040504020204" pitchFamily="34" charset="0"/>
              <a:cs typeface="Noto Sans" panose="020B0502040504020204" pitchFamily="34" charset="0"/>
            </a:endParaRPr>
          </a:p>
          <a:p>
            <a:pPr marL="288000" indent="-276225" algn="just">
              <a:spcAft>
                <a:spcPts val="600"/>
              </a:spcAft>
              <a:buClr>
                <a:srgbClr val="1E2DBE"/>
              </a:buClr>
              <a:buSzPct val="70000"/>
              <a:buFont typeface="Wingdings 3" panose="05040102010807070707" pitchFamily="18" charset="2"/>
              <a:buChar char="u"/>
              <a:tabLst>
                <a:tab pos="354013" algn="l"/>
                <a:tab pos="719138" algn="l"/>
              </a:tabLst>
            </a:pPr>
            <a:r>
              <a:rPr lang="es-ES" sz="1400" b="1" dirty="0">
                <a:ea typeface="Noto Sans" panose="020B0502040504020204" pitchFamily="34" charset="0"/>
                <a:cs typeface="Noto Sans" panose="020B0502040504020204" pitchFamily="34" charset="0"/>
              </a:rPr>
              <a:t>Facilitación de las inversiones: organización de un diálogo bilateral y consultas </a:t>
            </a:r>
            <a:r>
              <a:rPr lang="es-ES" sz="1400" dirty="0">
                <a:ea typeface="Noto Sans" panose="020B0502040504020204" pitchFamily="34" charset="0"/>
                <a:cs typeface="Noto Sans" panose="020B0502040504020204" pitchFamily="34" charset="0"/>
              </a:rPr>
              <a:t>con los empleadores sobre la sostenibilidad empresarial, la protección de los trabajadores y la conducta empresarial responsable en el contexto de la facilitación de las inversiones (2023)</a:t>
            </a:r>
          </a:p>
          <a:p>
            <a:pPr marL="288000" indent="-276225" algn="just">
              <a:spcAft>
                <a:spcPts val="600"/>
              </a:spcAft>
              <a:buClr>
                <a:srgbClr val="1E2DBE"/>
              </a:buClr>
              <a:buSzPct val="70000"/>
              <a:buFont typeface="Wingdings 3" panose="05040102010807070707" pitchFamily="18" charset="2"/>
              <a:buChar char="u"/>
              <a:tabLst>
                <a:tab pos="354013" algn="l"/>
                <a:tab pos="719138" algn="l"/>
              </a:tabLst>
            </a:pPr>
            <a:r>
              <a:rPr lang="es-ES" sz="1400" dirty="0">
                <a:ea typeface="Noto Sans" panose="020B0502040504020204" pitchFamily="34" charset="0"/>
                <a:cs typeface="Noto Sans" panose="020B0502040504020204" pitchFamily="34" charset="0"/>
              </a:rPr>
              <a:t>Referencia a la Declaración EMN en el </a:t>
            </a:r>
            <a:r>
              <a:rPr lang="es-ES" sz="1400" b="1" dirty="0">
                <a:ea typeface="Noto Sans" panose="020B0502040504020204" pitchFamily="34" charset="0"/>
                <a:cs typeface="Noto Sans" panose="020B0502040504020204" pitchFamily="34" charset="0"/>
              </a:rPr>
              <a:t>Plan de Acción Nacional sobre Empresas y Derechos Humanos </a:t>
            </a:r>
            <a:r>
              <a:rPr lang="es-ES" sz="1400" dirty="0">
                <a:ea typeface="Noto Sans" panose="020B0502040504020204" pitchFamily="34" charset="0"/>
                <a:cs typeface="Noto Sans" panose="020B0502040504020204" pitchFamily="34" charset="0"/>
              </a:rPr>
              <a:t>(2021-2026)</a:t>
            </a:r>
          </a:p>
          <a:p>
            <a:pPr marL="288000" indent="-276225" algn="just">
              <a:spcAft>
                <a:spcPts val="600"/>
              </a:spcAft>
              <a:buClr>
                <a:srgbClr val="1E2DBE"/>
              </a:buClr>
              <a:buSzPct val="70000"/>
              <a:buFont typeface="Wingdings 3" panose="05040102010807070707" pitchFamily="18" charset="2"/>
              <a:buChar char="u"/>
              <a:tabLst>
                <a:tab pos="354013" algn="l"/>
                <a:tab pos="719138" algn="l"/>
              </a:tabLst>
            </a:pPr>
            <a:r>
              <a:rPr lang="es-ES" sz="1400" b="1" dirty="0">
                <a:ea typeface="Noto Sans" panose="020B0502040504020204" pitchFamily="34" charset="0"/>
                <a:cs typeface="Noto Sans" panose="020B0502040504020204" pitchFamily="34" charset="0"/>
              </a:rPr>
              <a:t>Facilitar la comunicación, </a:t>
            </a:r>
            <a:r>
              <a:rPr lang="es-ES" sz="1400" dirty="0">
                <a:ea typeface="Noto Sans" panose="020B0502040504020204" pitchFamily="34" charset="0"/>
                <a:cs typeface="Noto Sans" panose="020B0502040504020204" pitchFamily="34" charset="0"/>
              </a:rPr>
              <a:t>incluida la traducción de la Declaración EMN a las lenguas locales, y reforzar la participación en las redes sociales (2023)</a:t>
            </a:r>
            <a:endParaRPr lang="en-GB" sz="1400" dirty="0">
              <a:ea typeface="Noto Sans" panose="020B0502040504020204" pitchFamily="34" charset="0"/>
              <a:cs typeface="Noto Sans" panose="020B0502040504020204" pitchFamily="34" charset="0"/>
            </a:endParaRPr>
          </a:p>
        </p:txBody>
      </p:sp>
      <p:pic>
        <p:nvPicPr>
          <p:cNvPr id="5" name="Picture 2" descr="Spanish Logo Organization Horizontal RGB White">
            <a:extLst>
              <a:ext uri="{FF2B5EF4-FFF2-40B4-BE49-F238E27FC236}">
                <a16:creationId xmlns:a16="http://schemas.microsoft.com/office/drawing/2014/main" id="{51B4BADB-0AB1-C72F-EC40-1A742DB8369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CA3167C-7962-0531-506D-3C0147272355}"/>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3076" name="Picture 4" descr="Flag of Pakistan | Meaning, Symbol, &amp; History | Britannica">
            <a:extLst>
              <a:ext uri="{FF2B5EF4-FFF2-40B4-BE49-F238E27FC236}">
                <a16:creationId xmlns:a16="http://schemas.microsoft.com/office/drawing/2014/main" id="{0DBB0B83-C48E-0A96-E65D-DEDCA1C7171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648" y="3416959"/>
            <a:ext cx="1825048" cy="1217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679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5180AC18-5E1A-A86A-787C-EC7A4A32CB3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42F0534-9821-26AF-3820-ADC487DFA6F5}"/>
              </a:ext>
            </a:extLst>
          </p:cNvPr>
          <p:cNvSpPr/>
          <p:nvPr/>
        </p:nvSpPr>
        <p:spPr>
          <a:xfrm>
            <a:off x="-2712"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97AF8BFB-CC75-634F-3E6E-660E80A2D261}"/>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Nepal</a:t>
            </a:r>
          </a:p>
        </p:txBody>
      </p:sp>
      <p:sp>
        <p:nvSpPr>
          <p:cNvPr id="4" name="Date Placeholder 3">
            <a:extLst>
              <a:ext uri="{FF2B5EF4-FFF2-40B4-BE49-F238E27FC236}">
                <a16:creationId xmlns:a16="http://schemas.microsoft.com/office/drawing/2014/main" id="{C5135AC3-BADA-1F46-E774-D103C1839A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1EB9B16F-248C-94CF-A539-8F0B3ACB8C5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F953F185-776C-313D-0AFF-372C0DBE83D0}"/>
              </a:ext>
            </a:extLst>
          </p:cNvPr>
          <p:cNvSpPr txBox="1"/>
          <p:nvPr/>
        </p:nvSpPr>
        <p:spPr>
          <a:xfrm>
            <a:off x="342538" y="5463036"/>
            <a:ext cx="3283578" cy="1064394"/>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1 punto focal</a:t>
            </a: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2021</a:t>
            </a:r>
          </a:p>
          <a:p>
            <a:pPr lvl="0">
              <a:lnSpc>
                <a:spcPts val="1700"/>
              </a:lnSpc>
              <a:spcAft>
                <a:spcPts val="600"/>
              </a:spcAft>
              <a:buClr>
                <a:srgbClr val="1E2DBE"/>
              </a:buClr>
            </a:pPr>
            <a:endParaRPr lang="en-GB" sz="1600" b="1" dirty="0">
              <a:solidFill>
                <a:schemeClr val="bg1"/>
              </a:solidFill>
            </a:endParaRPr>
          </a:p>
        </p:txBody>
      </p:sp>
      <p:sp>
        <p:nvSpPr>
          <p:cNvPr id="14" name="Content Placeholder 2">
            <a:extLst>
              <a:ext uri="{FF2B5EF4-FFF2-40B4-BE49-F238E27FC236}">
                <a16:creationId xmlns:a16="http://schemas.microsoft.com/office/drawing/2014/main" id="{D0EF6D2F-58A1-46F3-6295-3F3C60C82B62}"/>
              </a:ext>
            </a:extLst>
          </p:cNvPr>
          <p:cNvSpPr>
            <a:spLocks noGrp="1"/>
          </p:cNvSpPr>
          <p:nvPr>
            <p:ph idx="1"/>
          </p:nvPr>
        </p:nvSpPr>
        <p:spPr>
          <a:xfrm>
            <a:off x="4195652" y="1125489"/>
            <a:ext cx="7091361" cy="361610"/>
          </a:xfrm>
        </p:spPr>
        <p:txBody>
          <a:bodyPr/>
          <a:lstStyle/>
          <a:p>
            <a:pPr lvl="0">
              <a:spcBef>
                <a:spcPts val="0"/>
              </a:spcBef>
              <a:spcAft>
                <a:spcPts val="0"/>
              </a:spcAft>
              <a:defRPr/>
            </a:pPr>
            <a:r>
              <a:rPr lang="en-GB" sz="2200" dirty="0">
                <a:solidFill>
                  <a:srgbClr val="230050"/>
                </a:solidFill>
              </a:rPr>
              <a:t>Punto focal </a:t>
            </a:r>
            <a:r>
              <a:rPr lang="en-GB" sz="2200" dirty="0" err="1">
                <a:solidFill>
                  <a:srgbClr val="230050"/>
                </a:solidFill>
              </a:rPr>
              <a:t>nacional</a:t>
            </a:r>
            <a:r>
              <a:rPr lang="en-GB" sz="2200" dirty="0">
                <a:solidFill>
                  <a:srgbClr val="230050"/>
                </a:solidFill>
              </a:rPr>
              <a:t> que </a:t>
            </a:r>
            <a:r>
              <a:rPr lang="en-GB" sz="2200" dirty="0" err="1">
                <a:solidFill>
                  <a:srgbClr val="230050"/>
                </a:solidFill>
              </a:rPr>
              <a:t>representa</a:t>
            </a:r>
            <a:r>
              <a:rPr lang="en-GB" sz="2200" dirty="0">
                <a:solidFill>
                  <a:srgbClr val="230050"/>
                </a:solidFill>
              </a:rPr>
              <a:t>:</a:t>
            </a:r>
          </a:p>
        </p:txBody>
      </p:sp>
      <p:sp>
        <p:nvSpPr>
          <p:cNvPr id="17" name="Content Placeholder 2">
            <a:extLst>
              <a:ext uri="{FF2B5EF4-FFF2-40B4-BE49-F238E27FC236}">
                <a16:creationId xmlns:a16="http://schemas.microsoft.com/office/drawing/2014/main" id="{4ABEB190-B8AD-B948-934F-ECACBCFD491C}"/>
              </a:ext>
            </a:extLst>
          </p:cNvPr>
          <p:cNvSpPr txBox="1">
            <a:spLocks/>
          </p:cNvSpPr>
          <p:nvPr/>
        </p:nvSpPr>
        <p:spPr>
          <a:xfrm>
            <a:off x="4195651" y="2855214"/>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r>
              <a:rPr lang="en-GB" sz="2200" dirty="0">
                <a:solidFill>
                  <a:srgbClr val="230050"/>
                </a:solidFill>
              </a:rPr>
              <a:t>Aspectos destacados clave:</a:t>
            </a:r>
          </a:p>
        </p:txBody>
      </p:sp>
      <p:graphicFrame>
        <p:nvGraphicFramePr>
          <p:cNvPr id="12" name="Table 11">
            <a:extLst>
              <a:ext uri="{FF2B5EF4-FFF2-40B4-BE49-F238E27FC236}">
                <a16:creationId xmlns:a16="http://schemas.microsoft.com/office/drawing/2014/main" id="{7D0E9DCA-25FD-6726-576B-D59C3F690829}"/>
              </a:ext>
            </a:extLst>
          </p:cNvPr>
          <p:cNvGraphicFramePr>
            <a:graphicFrameLocks noGrp="1"/>
          </p:cNvGraphicFramePr>
          <p:nvPr>
            <p:extLst>
              <p:ext uri="{D42A27DB-BD31-4B8C-83A1-F6EECF244321}">
                <p14:modId xmlns:p14="http://schemas.microsoft.com/office/powerpoint/2010/main" val="3805633841"/>
              </p:ext>
            </p:extLst>
          </p:nvPr>
        </p:nvGraphicFramePr>
        <p:xfrm>
          <a:off x="4195653" y="1680188"/>
          <a:ext cx="7505809" cy="595177"/>
        </p:xfrm>
        <a:graphic>
          <a:graphicData uri="http://schemas.openxmlformats.org/drawingml/2006/table">
            <a:tbl>
              <a:tblPr firstRow="1" bandRow="1">
                <a:tableStyleId>{5C22544A-7EE6-4342-B048-85BDC9FD1C3A}</a:tableStyleId>
              </a:tblPr>
              <a:tblGrid>
                <a:gridCol w="7505809">
                  <a:extLst>
                    <a:ext uri="{9D8B030D-6E8A-4147-A177-3AD203B41FA5}">
                      <a16:colId xmlns:a16="http://schemas.microsoft.com/office/drawing/2014/main" val="1248844492"/>
                    </a:ext>
                  </a:extLst>
                </a:gridCol>
              </a:tblGrid>
              <a:tr h="595177">
                <a:tc>
                  <a:txBody>
                    <a:bodyPr/>
                    <a:lstStyle/>
                    <a:p>
                      <a:pPr algn="ctr"/>
                      <a:r>
                        <a:rPr lang="es-ES" sz="1600" dirty="0"/>
                        <a:t>El Ministerio de Trabajo, Empleo y Seguridad Social</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sp>
        <p:nvSpPr>
          <p:cNvPr id="10" name="TextBox 9">
            <a:extLst>
              <a:ext uri="{FF2B5EF4-FFF2-40B4-BE49-F238E27FC236}">
                <a16:creationId xmlns:a16="http://schemas.microsoft.com/office/drawing/2014/main" id="{E90F9C67-4B7B-0481-B35B-496B9565A5D0}"/>
              </a:ext>
            </a:extLst>
          </p:cNvPr>
          <p:cNvSpPr txBox="1"/>
          <p:nvPr/>
        </p:nvSpPr>
        <p:spPr>
          <a:xfrm>
            <a:off x="4195652" y="3316533"/>
            <a:ext cx="7505810" cy="2246769"/>
          </a:xfrm>
          <a:prstGeom prst="rect">
            <a:avLst/>
          </a:prstGeom>
          <a:noFill/>
        </p:spPr>
        <p:txBody>
          <a:bodyPr wrap="square" rtlCol="0">
            <a:spAutoFit/>
          </a:bodyPr>
          <a:lstStyle/>
          <a:p>
            <a:pPr>
              <a:spcAft>
                <a:spcPts val="600"/>
              </a:spcAft>
              <a:buClr>
                <a:srgbClr val="1E2DBE"/>
              </a:buClr>
            </a:pPr>
            <a:endParaRPr lang="en-GB" sz="300" b="1" dirty="0">
              <a:solidFill>
                <a:schemeClr val="bg1"/>
              </a:solidFill>
            </a:endParaRPr>
          </a:p>
          <a:p>
            <a:pPr lvl="0" algn="just">
              <a:spcAft>
                <a:spcPts val="600"/>
              </a:spcAft>
              <a:buClr>
                <a:srgbClr val="1E2DBE"/>
              </a:buClr>
              <a:buFont typeface="Wingdings 3" panose="05040102010807070707" pitchFamily="18" charset="2"/>
              <a:buChar char="u"/>
            </a:pPr>
            <a:r>
              <a:rPr lang="en-GB" sz="1600" b="1" dirty="0"/>
              <a:t> </a:t>
            </a:r>
            <a:r>
              <a:rPr lang="es-ES" sz="1600" b="1" dirty="0"/>
              <a:t>Sensibilización sobre los principios de la Declaración EMN </a:t>
            </a:r>
            <a:r>
              <a:rPr lang="es-ES" sz="1600" dirty="0"/>
              <a:t>entre el Gobierno, las EMN y las organizaciones patronales y sindicales</a:t>
            </a:r>
          </a:p>
          <a:p>
            <a:pPr lvl="0" algn="just">
              <a:spcAft>
                <a:spcPts val="600"/>
              </a:spcAft>
              <a:buClr>
                <a:srgbClr val="1E2DBE"/>
              </a:buClr>
              <a:buFont typeface="Wingdings 3" panose="05040102010807070707" pitchFamily="18" charset="2"/>
              <a:buChar char="u"/>
            </a:pPr>
            <a:r>
              <a:rPr lang="en-GB" sz="1600" b="1" dirty="0"/>
              <a:t> </a:t>
            </a:r>
            <a:r>
              <a:rPr lang="es-ES" sz="1600" dirty="0"/>
              <a:t>Organización de </a:t>
            </a:r>
            <a:r>
              <a:rPr lang="es-ES" sz="1600" b="1" dirty="0"/>
              <a:t>eventos de capacitación</a:t>
            </a:r>
          </a:p>
          <a:p>
            <a:pPr lvl="0" algn="just">
              <a:spcAft>
                <a:spcPts val="600"/>
              </a:spcAft>
              <a:buClr>
                <a:srgbClr val="1E2DBE"/>
              </a:buClr>
              <a:buFont typeface="Wingdings 3" panose="05040102010807070707" pitchFamily="18" charset="2"/>
              <a:buChar char="u"/>
            </a:pPr>
            <a:r>
              <a:rPr lang="en-GB" sz="1600" b="1" dirty="0"/>
              <a:t> </a:t>
            </a:r>
            <a:r>
              <a:rPr lang="es-ES" sz="1600" dirty="0"/>
              <a:t>Desarrollo de </a:t>
            </a:r>
            <a:r>
              <a:rPr lang="es-ES" sz="1600" b="1" dirty="0"/>
              <a:t>plataformas de diálogo tripartitas y tripartitas plus</a:t>
            </a:r>
          </a:p>
          <a:p>
            <a:pPr lvl="0" algn="just">
              <a:spcAft>
                <a:spcPts val="600"/>
              </a:spcAft>
              <a:buClr>
                <a:srgbClr val="1E2DBE"/>
              </a:buClr>
              <a:buFont typeface="Wingdings 3" panose="05040102010807070707" pitchFamily="18" charset="2"/>
              <a:buChar char="u"/>
            </a:pPr>
            <a:r>
              <a:rPr lang="en-GB" sz="1600" b="1" dirty="0"/>
              <a:t> </a:t>
            </a:r>
            <a:r>
              <a:rPr lang="es-ES" sz="1600" dirty="0"/>
              <a:t>Creación de un </a:t>
            </a:r>
            <a:r>
              <a:rPr lang="es-ES" sz="1600" b="1" dirty="0"/>
              <a:t>«grupo de trabajo» tripartito </a:t>
            </a:r>
            <a:r>
              <a:rPr lang="es-ES" sz="1600" dirty="0"/>
              <a:t>para ayudar al punto focal en el diseño y la aplicación efectiva del plan de acción</a:t>
            </a:r>
            <a:endParaRPr lang="en-GB" sz="1600" b="1" dirty="0"/>
          </a:p>
          <a:p>
            <a:pPr lvl="0" algn="just">
              <a:spcAft>
                <a:spcPts val="600"/>
              </a:spcAft>
              <a:buClr>
                <a:srgbClr val="1E2DBE"/>
              </a:buClr>
              <a:buFont typeface="Wingdings 3" panose="05040102010807070707" pitchFamily="18" charset="2"/>
              <a:buChar char="u"/>
            </a:pPr>
            <a:r>
              <a:rPr lang="es-ES" sz="1600" b="1" dirty="0"/>
              <a:t>Traducción de la Declaración EMN</a:t>
            </a:r>
            <a:r>
              <a:rPr lang="es-ES" sz="1600" dirty="0"/>
              <a:t> al nepalí.</a:t>
            </a:r>
            <a:endParaRPr lang="en-GB" sz="1600" b="1" dirty="0"/>
          </a:p>
        </p:txBody>
      </p:sp>
      <p:sp>
        <p:nvSpPr>
          <p:cNvPr id="3" name="TextBox 2">
            <a:extLst>
              <a:ext uri="{FF2B5EF4-FFF2-40B4-BE49-F238E27FC236}">
                <a16:creationId xmlns:a16="http://schemas.microsoft.com/office/drawing/2014/main" id="{A37E8090-B69A-0C51-D047-77737D395310}"/>
              </a:ext>
            </a:extLst>
          </p:cNvPr>
          <p:cNvSpPr txBox="1"/>
          <p:nvPr/>
        </p:nvSpPr>
        <p:spPr>
          <a:xfrm>
            <a:off x="4101806" y="5851976"/>
            <a:ext cx="7599656" cy="276999"/>
          </a:xfrm>
          <a:prstGeom prst="rect">
            <a:avLst/>
          </a:prstGeom>
          <a:noFill/>
        </p:spPr>
        <p:txBody>
          <a:bodyPr wrap="square" rtlCol="0">
            <a:spAutoFit/>
          </a:bodyPr>
          <a:lstStyle/>
          <a:p>
            <a:pPr>
              <a:buClr>
                <a:srgbClr val="3FBDBE"/>
              </a:buClr>
              <a:buSzPct val="80000"/>
            </a:pPr>
            <a:r>
              <a:rPr lang="en-US" sz="1200" b="1" dirty="0" err="1">
                <a:ea typeface="Noto Sans" panose="020B0502040504020204" pitchFamily="34" charset="0"/>
                <a:cs typeface="Noto Sans" panose="020B0502040504020204" pitchFamily="34" charset="0"/>
              </a:rPr>
              <a:t>Estudio</a:t>
            </a:r>
            <a:r>
              <a:rPr lang="en-US" sz="1200" b="1" dirty="0">
                <a:ea typeface="Noto Sans" panose="020B0502040504020204" pitchFamily="34" charset="0"/>
                <a:cs typeface="Noto Sans" panose="020B0502040504020204" pitchFamily="34" charset="0"/>
              </a:rPr>
              <a:t> de </a:t>
            </a:r>
            <a:r>
              <a:rPr lang="en-US" sz="1200" b="1" dirty="0" err="1">
                <a:ea typeface="Noto Sans" panose="020B0502040504020204" pitchFamily="34" charset="0"/>
                <a:cs typeface="Noto Sans" panose="020B0502040504020204" pitchFamily="34" charset="0"/>
              </a:rPr>
              <a:t>caso</a:t>
            </a:r>
            <a:r>
              <a:rPr lang="en-US" sz="1200" b="1" dirty="0">
                <a:ea typeface="Noto Sans" panose="020B0502040504020204" pitchFamily="34" charset="0"/>
                <a:cs typeface="Noto Sans" panose="020B0502040504020204" pitchFamily="34" charset="0"/>
              </a:rPr>
              <a:t> </a:t>
            </a:r>
            <a:r>
              <a:rPr lang="en-US" sz="1200" b="1" dirty="0" err="1">
                <a:ea typeface="Noto Sans" panose="020B0502040504020204" pitchFamily="34" charset="0"/>
                <a:cs typeface="Noto Sans" panose="020B0502040504020204" pitchFamily="34" charset="0"/>
              </a:rPr>
              <a:t>nacional</a:t>
            </a:r>
            <a:r>
              <a:rPr lang="en-US" sz="1200" b="1" dirty="0">
                <a:ea typeface="Noto Sans" panose="020B0502040504020204" pitchFamily="34" charset="0"/>
                <a:cs typeface="Noto Sans" panose="020B0502040504020204" pitchFamily="34" charset="0"/>
              </a:rPr>
              <a:t>: </a:t>
            </a:r>
            <a:r>
              <a:rPr lang="es-ES" sz="1200" dirty="0">
                <a:ea typeface="Noto Sans" panose="020B0502040504020204" pitchFamily="34" charset="0"/>
                <a:cs typeface="Noto Sans" panose="020B0502040504020204" pitchFamily="34" charset="0"/>
                <a:hlinkClick r:id="rId2"/>
              </a:rPr>
              <a:t>Nepal designa un punto focal nacional para la promoción de la Declaración E</a:t>
            </a:r>
            <a:r>
              <a:rPr lang="es-ES" sz="1200" dirty="0">
                <a:ea typeface="Noto Sans" panose="020B0502040504020204" pitchFamily="34" charset="0"/>
                <a:cs typeface="Noto Sans" panose="020B0502040504020204" pitchFamily="34" charset="0"/>
              </a:rPr>
              <a:t>MN</a:t>
            </a:r>
            <a:endParaRPr lang="en-GB" sz="1100" dirty="0">
              <a:ea typeface="Noto Sans" panose="020B0502040504020204" pitchFamily="34" charset="0"/>
              <a:cs typeface="Noto Sans" panose="020B0502040504020204" pitchFamily="34" charset="0"/>
            </a:endParaRPr>
          </a:p>
        </p:txBody>
      </p:sp>
      <p:pic>
        <p:nvPicPr>
          <p:cNvPr id="5" name="Picture 2" descr="Spanish Logo Organization Horizontal RGB White">
            <a:extLst>
              <a:ext uri="{FF2B5EF4-FFF2-40B4-BE49-F238E27FC236}">
                <a16:creationId xmlns:a16="http://schemas.microsoft.com/office/drawing/2014/main" id="{7413E5E7-7CF2-06D0-1D5D-63DAE56932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B84CFD6-89AF-FF68-D4A7-938F573A9E22}"/>
              </a:ext>
            </a:extLst>
          </p:cNvPr>
          <p:cNvPicPr>
            <a:picLocks noChangeAspect="1"/>
          </p:cNvPicPr>
          <p:nvPr/>
        </p:nvPicPr>
        <p:blipFill>
          <a:blip r:embed="rId4"/>
          <a:stretch>
            <a:fillRect/>
          </a:stretch>
        </p:blipFill>
        <p:spPr>
          <a:xfrm>
            <a:off x="381759" y="2429030"/>
            <a:ext cx="1726442" cy="2451284"/>
          </a:xfrm>
          <a:prstGeom prst="rect">
            <a:avLst/>
          </a:prstGeom>
        </p:spPr>
      </p:pic>
      <p:pic>
        <p:nvPicPr>
          <p:cNvPr id="11268" name="Picture 4" descr="Drapeau du Népal.">
            <a:extLst>
              <a:ext uri="{FF2B5EF4-FFF2-40B4-BE49-F238E27FC236}">
                <a16:creationId xmlns:a16="http://schemas.microsoft.com/office/drawing/2014/main" id="{1A2FB2F1-465C-EE56-7570-B4AA933510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0503" y="3277926"/>
            <a:ext cx="1187648" cy="1448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84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19A574D3-1698-D42E-FF5B-29D6B352E2D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5D84067-37B1-27CA-0DE9-C0B415765BBB}"/>
              </a:ext>
            </a:extLst>
          </p:cNvPr>
          <p:cNvSpPr/>
          <p:nvPr/>
        </p:nvSpPr>
        <p:spPr>
          <a:xfrm>
            <a:off x="-2712"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FAAD468C-5ED1-6EA2-38E7-AEC6BAD62A87}"/>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Ghana</a:t>
            </a:r>
          </a:p>
        </p:txBody>
      </p:sp>
      <p:sp>
        <p:nvSpPr>
          <p:cNvPr id="4" name="Date Placeholder 3">
            <a:extLst>
              <a:ext uri="{FF2B5EF4-FFF2-40B4-BE49-F238E27FC236}">
                <a16:creationId xmlns:a16="http://schemas.microsoft.com/office/drawing/2014/main" id="{73EE68DA-A96A-599D-1CFF-88F9FF6F0B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4EF66DA9-86C4-E026-2DB8-03108A48E1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E93CF897-2E95-6B59-A3BA-2CFFD98455BE}"/>
              </a:ext>
            </a:extLst>
          </p:cNvPr>
          <p:cNvSpPr txBox="1"/>
          <p:nvPr/>
        </p:nvSpPr>
        <p:spPr>
          <a:xfrm>
            <a:off x="342538" y="546303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4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2021 </a:t>
            </a:r>
          </a:p>
        </p:txBody>
      </p:sp>
      <p:sp>
        <p:nvSpPr>
          <p:cNvPr id="14" name="Content Placeholder 2">
            <a:extLst>
              <a:ext uri="{FF2B5EF4-FFF2-40B4-BE49-F238E27FC236}">
                <a16:creationId xmlns:a16="http://schemas.microsoft.com/office/drawing/2014/main" id="{9167910E-BD93-6D70-CC2E-60B198F0356F}"/>
              </a:ext>
            </a:extLst>
          </p:cNvPr>
          <p:cNvSpPr>
            <a:spLocks noGrp="1"/>
          </p:cNvSpPr>
          <p:nvPr>
            <p:ph idx="1"/>
          </p:nvPr>
        </p:nvSpPr>
        <p:spPr>
          <a:xfrm>
            <a:off x="4169119" y="992958"/>
            <a:ext cx="7091361" cy="361610"/>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graphicFrame>
        <p:nvGraphicFramePr>
          <p:cNvPr id="3" name="Table 2">
            <a:extLst>
              <a:ext uri="{FF2B5EF4-FFF2-40B4-BE49-F238E27FC236}">
                <a16:creationId xmlns:a16="http://schemas.microsoft.com/office/drawing/2014/main" id="{07023EC8-28B9-AA79-018B-A7F83596CF05}"/>
              </a:ext>
            </a:extLst>
          </p:cNvPr>
          <p:cNvGraphicFramePr>
            <a:graphicFrameLocks noGrp="1"/>
          </p:cNvGraphicFramePr>
          <p:nvPr>
            <p:extLst>
              <p:ext uri="{D42A27DB-BD31-4B8C-83A1-F6EECF244321}">
                <p14:modId xmlns:p14="http://schemas.microsoft.com/office/powerpoint/2010/main" val="4124380870"/>
              </p:ext>
            </p:extLst>
          </p:nvPr>
        </p:nvGraphicFramePr>
        <p:xfrm>
          <a:off x="4195654" y="1627527"/>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600" dirty="0"/>
                        <a:t>El Ministerio de Empleo y Relaciones Laborales</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5" name="Table 4">
            <a:extLst>
              <a:ext uri="{FF2B5EF4-FFF2-40B4-BE49-F238E27FC236}">
                <a16:creationId xmlns:a16="http://schemas.microsoft.com/office/drawing/2014/main" id="{4970FF5F-C1AC-7A29-B0CD-3B98676D9956}"/>
              </a:ext>
            </a:extLst>
          </p:cNvPr>
          <p:cNvGraphicFramePr>
            <a:graphicFrameLocks noGrp="1"/>
          </p:cNvGraphicFramePr>
          <p:nvPr>
            <p:extLst>
              <p:ext uri="{D42A27DB-BD31-4B8C-83A1-F6EECF244321}">
                <p14:modId xmlns:p14="http://schemas.microsoft.com/office/powerpoint/2010/main" val="1575758394"/>
              </p:ext>
            </p:extLst>
          </p:nvPr>
        </p:nvGraphicFramePr>
        <p:xfrm>
          <a:off x="8220838" y="1627527"/>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600" dirty="0"/>
                        <a:t>El Centro de Promoción de Inversiones de Ghana (GIPC)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10" name="Table 9">
            <a:extLst>
              <a:ext uri="{FF2B5EF4-FFF2-40B4-BE49-F238E27FC236}">
                <a16:creationId xmlns:a16="http://schemas.microsoft.com/office/drawing/2014/main" id="{311D9F11-6AB6-DE93-EC5B-BC994D7153BD}"/>
              </a:ext>
            </a:extLst>
          </p:cNvPr>
          <p:cNvGraphicFramePr>
            <a:graphicFrameLocks noGrp="1"/>
          </p:cNvGraphicFramePr>
          <p:nvPr>
            <p:extLst>
              <p:ext uri="{D42A27DB-BD31-4B8C-83A1-F6EECF244321}">
                <p14:modId xmlns:p14="http://schemas.microsoft.com/office/powerpoint/2010/main" val="1262387403"/>
              </p:ext>
            </p:extLst>
          </p:nvPr>
        </p:nvGraphicFramePr>
        <p:xfrm>
          <a:off x="4195654" y="2429932"/>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n-GB" sz="1600" dirty="0"/>
                        <a:t>Trabajadores - Congreso de Sindicatos de Ghana (TUC)</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16" name="Table 15">
            <a:extLst>
              <a:ext uri="{FF2B5EF4-FFF2-40B4-BE49-F238E27FC236}">
                <a16:creationId xmlns:a16="http://schemas.microsoft.com/office/drawing/2014/main" id="{A6E10D18-051D-0A28-7934-135D41CCD72D}"/>
              </a:ext>
            </a:extLst>
          </p:cNvPr>
          <p:cNvGraphicFramePr>
            <a:graphicFrameLocks noGrp="1"/>
          </p:cNvGraphicFramePr>
          <p:nvPr>
            <p:extLst>
              <p:ext uri="{D42A27DB-BD31-4B8C-83A1-F6EECF244321}">
                <p14:modId xmlns:p14="http://schemas.microsoft.com/office/powerpoint/2010/main" val="2865337506"/>
              </p:ext>
            </p:extLst>
          </p:nvPr>
        </p:nvGraphicFramePr>
        <p:xfrm>
          <a:off x="8220838" y="2418659"/>
          <a:ext cx="3519146" cy="593863"/>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3">
                <a:tc>
                  <a:txBody>
                    <a:bodyPr/>
                    <a:lstStyle/>
                    <a:p>
                      <a:pPr algn="ctr"/>
                      <a:r>
                        <a:rPr lang="es-ES" sz="1600" dirty="0"/>
                        <a:t> Empresarios - Asociación de Empresarios de Ghana (GEA)</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sp>
        <p:nvSpPr>
          <p:cNvPr id="17" name="Content Placeholder 2">
            <a:extLst>
              <a:ext uri="{FF2B5EF4-FFF2-40B4-BE49-F238E27FC236}">
                <a16:creationId xmlns:a16="http://schemas.microsoft.com/office/drawing/2014/main" id="{49586950-BED7-C628-8E39-EC3FF532A762}"/>
              </a:ext>
            </a:extLst>
          </p:cNvPr>
          <p:cNvSpPr txBox="1">
            <a:spLocks/>
          </p:cNvSpPr>
          <p:nvPr/>
        </p:nvSpPr>
        <p:spPr>
          <a:xfrm>
            <a:off x="4169119" y="3406272"/>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r>
              <a:rPr lang="en-GB" sz="2200" dirty="0">
                <a:solidFill>
                  <a:srgbClr val="230050"/>
                </a:solidFill>
              </a:rPr>
              <a:t>Aspectos destacados clave:</a:t>
            </a:r>
          </a:p>
        </p:txBody>
      </p:sp>
      <p:sp>
        <p:nvSpPr>
          <p:cNvPr id="12" name="TextBox 11">
            <a:extLst>
              <a:ext uri="{FF2B5EF4-FFF2-40B4-BE49-F238E27FC236}">
                <a16:creationId xmlns:a16="http://schemas.microsoft.com/office/drawing/2014/main" id="{99166587-0BC3-AAE8-3948-764835D4B82D}"/>
              </a:ext>
            </a:extLst>
          </p:cNvPr>
          <p:cNvSpPr txBox="1"/>
          <p:nvPr/>
        </p:nvSpPr>
        <p:spPr>
          <a:xfrm>
            <a:off x="4085163" y="3845478"/>
            <a:ext cx="7754774" cy="1631216"/>
          </a:xfrm>
          <a:prstGeom prst="rect">
            <a:avLst/>
          </a:prstGeom>
          <a:noFill/>
        </p:spPr>
        <p:txBody>
          <a:bodyPr wrap="square" rtlCol="0">
            <a:spAutoFit/>
          </a:bodyPr>
          <a:lstStyle/>
          <a:p>
            <a:pPr>
              <a:spcAft>
                <a:spcPts val="600"/>
              </a:spcAft>
              <a:buClr>
                <a:srgbClr val="1E2DBE"/>
              </a:buClr>
            </a:pPr>
            <a:endParaRPr lang="en-GB" sz="300" b="1" dirty="0">
              <a:solidFill>
                <a:schemeClr val="bg1"/>
              </a:solidFill>
            </a:endParaRPr>
          </a:p>
          <a:p>
            <a:pPr lvl="0">
              <a:spcAft>
                <a:spcPts val="600"/>
              </a:spcAft>
              <a:buClr>
                <a:srgbClr val="1E2DBE"/>
              </a:buClr>
              <a:buFont typeface="Wingdings 3" panose="05040102010807070707" pitchFamily="18" charset="2"/>
              <a:buChar char="u"/>
            </a:pPr>
            <a:r>
              <a:rPr lang="en-GB" spc="-10" dirty="0">
                <a:solidFill>
                  <a:schemeClr val="bg1"/>
                </a:solidFill>
              </a:rPr>
              <a:t> </a:t>
            </a:r>
            <a:r>
              <a:rPr lang="es-ES" sz="1600" b="1" spc="-10" dirty="0"/>
              <a:t>Desayuno de trabajo </a:t>
            </a:r>
            <a:r>
              <a:rPr lang="es-ES" sz="1600" spc="-10" dirty="0"/>
              <a:t>para directores generales organizado con una participación de la Tripartita Plus</a:t>
            </a:r>
          </a:p>
          <a:p>
            <a:pPr lvl="0">
              <a:spcAft>
                <a:spcPts val="600"/>
              </a:spcAft>
              <a:buClr>
                <a:srgbClr val="1E2DBE"/>
              </a:buClr>
              <a:buFont typeface="Wingdings 3" panose="05040102010807070707" pitchFamily="18" charset="2"/>
              <a:buChar char="u"/>
            </a:pPr>
            <a:r>
              <a:rPr lang="en-GB" sz="1600" dirty="0"/>
              <a:t> </a:t>
            </a:r>
            <a:r>
              <a:rPr lang="es-ES" sz="1600" dirty="0"/>
              <a:t>El GIPC se ha comprometido a </a:t>
            </a:r>
            <a:r>
              <a:rPr lang="es-ES" sz="1600" b="1" dirty="0"/>
              <a:t>incorporar los principios de la Declaración EMN en la Ley del GIPC, que se revisará en 2025</a:t>
            </a:r>
          </a:p>
          <a:p>
            <a:pPr lvl="0">
              <a:spcAft>
                <a:spcPts val="600"/>
              </a:spcAft>
              <a:buClr>
                <a:srgbClr val="1E2DBE"/>
              </a:buClr>
              <a:buFont typeface="Wingdings 3" panose="05040102010807070707" pitchFamily="18" charset="2"/>
              <a:buChar char="u"/>
            </a:pPr>
            <a:r>
              <a:rPr lang="es-ES" sz="1600" dirty="0"/>
              <a:t> Creación de una </a:t>
            </a:r>
            <a:r>
              <a:rPr lang="es-ES" sz="1600" b="1" dirty="0"/>
              <a:t>plataforma de CRE para los trabajadores </a:t>
            </a:r>
            <a:r>
              <a:rPr lang="es-ES" sz="1600" dirty="0"/>
              <a:t>(2025)</a:t>
            </a:r>
            <a:endParaRPr lang="en-GB" sz="1600" dirty="0"/>
          </a:p>
        </p:txBody>
      </p:sp>
      <p:sp>
        <p:nvSpPr>
          <p:cNvPr id="13" name="TextBox 12">
            <a:extLst>
              <a:ext uri="{FF2B5EF4-FFF2-40B4-BE49-F238E27FC236}">
                <a16:creationId xmlns:a16="http://schemas.microsoft.com/office/drawing/2014/main" id="{14C66341-D7C5-B7B2-BD5F-EDA5AA766AE7}"/>
              </a:ext>
            </a:extLst>
          </p:cNvPr>
          <p:cNvSpPr txBox="1"/>
          <p:nvPr/>
        </p:nvSpPr>
        <p:spPr>
          <a:xfrm>
            <a:off x="4095796" y="5724346"/>
            <a:ext cx="7738131" cy="461665"/>
          </a:xfrm>
          <a:prstGeom prst="rect">
            <a:avLst/>
          </a:prstGeom>
          <a:noFill/>
        </p:spPr>
        <p:txBody>
          <a:bodyPr wrap="square" rtlCol="0">
            <a:spAutoFit/>
          </a:bodyPr>
          <a:lstStyle/>
          <a:p>
            <a:pPr algn="just">
              <a:buClr>
                <a:srgbClr val="3FBDBE"/>
              </a:buClr>
              <a:buSzPct val="80000"/>
            </a:pPr>
            <a:r>
              <a:rPr lang="en-US" sz="1200" b="1" dirty="0" err="1">
                <a:ea typeface="Noto Sans" panose="020B0502040504020204" pitchFamily="34" charset="0"/>
                <a:cs typeface="Noto Sans" panose="020B0502040504020204" pitchFamily="34" charset="0"/>
              </a:rPr>
              <a:t>Estudio</a:t>
            </a:r>
            <a:r>
              <a:rPr lang="en-US" sz="1200" b="1" dirty="0">
                <a:ea typeface="Noto Sans" panose="020B0502040504020204" pitchFamily="34" charset="0"/>
                <a:cs typeface="Noto Sans" panose="020B0502040504020204" pitchFamily="34" charset="0"/>
              </a:rPr>
              <a:t> de </a:t>
            </a:r>
            <a:r>
              <a:rPr lang="en-US" sz="1200" b="1" dirty="0" err="1">
                <a:ea typeface="Noto Sans" panose="020B0502040504020204" pitchFamily="34" charset="0"/>
                <a:cs typeface="Noto Sans" panose="020B0502040504020204" pitchFamily="34" charset="0"/>
              </a:rPr>
              <a:t>caso</a:t>
            </a:r>
            <a:r>
              <a:rPr lang="en-US" sz="1200" b="1" dirty="0">
                <a:ea typeface="Noto Sans" panose="020B0502040504020204" pitchFamily="34" charset="0"/>
                <a:cs typeface="Noto Sans" panose="020B0502040504020204" pitchFamily="34" charset="0"/>
              </a:rPr>
              <a:t> </a:t>
            </a:r>
            <a:r>
              <a:rPr lang="en-US" sz="1200" b="1" dirty="0" err="1">
                <a:ea typeface="Noto Sans" panose="020B0502040504020204" pitchFamily="34" charset="0"/>
                <a:cs typeface="Noto Sans" panose="020B0502040504020204" pitchFamily="34" charset="0"/>
              </a:rPr>
              <a:t>nacional</a:t>
            </a:r>
            <a:r>
              <a:rPr lang="en-US" sz="1200" b="1" dirty="0">
                <a:ea typeface="Noto Sans" panose="020B0502040504020204" pitchFamily="34" charset="0"/>
                <a:cs typeface="Noto Sans" panose="020B0502040504020204" pitchFamily="34" charset="0"/>
              </a:rPr>
              <a:t>: </a:t>
            </a:r>
            <a:r>
              <a:rPr lang="es-ES" sz="1200" dirty="0">
                <a:ea typeface="Noto Sans" panose="020B0502040504020204" pitchFamily="34" charset="0"/>
                <a:cs typeface="Noto Sans" panose="020B0502040504020204" pitchFamily="34" charset="0"/>
                <a:hlinkClick r:id="rId2"/>
              </a:rPr>
              <a:t>Ghana designa cuatro puntos de contacto nacionales para promover la Declaración EMN en sus relaciones con empresas e inversores locales y extranjeros</a:t>
            </a:r>
            <a:endParaRPr lang="en-GB" sz="1100" dirty="0">
              <a:ea typeface="Noto Sans" panose="020B0502040504020204" pitchFamily="34" charset="0"/>
              <a:cs typeface="Noto Sans" panose="020B0502040504020204" pitchFamily="34" charset="0"/>
            </a:endParaRPr>
          </a:p>
        </p:txBody>
      </p:sp>
      <p:pic>
        <p:nvPicPr>
          <p:cNvPr id="18" name="Picture 2" descr="Spanish Logo Organization Horizontal RGB White">
            <a:extLst>
              <a:ext uri="{FF2B5EF4-FFF2-40B4-BE49-F238E27FC236}">
                <a16:creationId xmlns:a16="http://schemas.microsoft.com/office/drawing/2014/main" id="{4CA26533-A492-C7AB-2932-572FEA6763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283EC1F-AC1E-F981-FB18-E2D0967C3570}"/>
              </a:ext>
            </a:extLst>
          </p:cNvPr>
          <p:cNvPicPr>
            <a:picLocks noChangeAspect="1"/>
          </p:cNvPicPr>
          <p:nvPr/>
        </p:nvPicPr>
        <p:blipFill>
          <a:blip r:embed="rId4"/>
          <a:stretch>
            <a:fillRect/>
          </a:stretch>
        </p:blipFill>
        <p:spPr>
          <a:xfrm>
            <a:off x="381759" y="2429030"/>
            <a:ext cx="1726442" cy="2451284"/>
          </a:xfrm>
          <a:prstGeom prst="rect">
            <a:avLst/>
          </a:prstGeom>
        </p:spPr>
      </p:pic>
      <p:pic>
        <p:nvPicPr>
          <p:cNvPr id="7172" name="Picture 4">
            <a:extLst>
              <a:ext uri="{FF2B5EF4-FFF2-40B4-BE49-F238E27FC236}">
                <a16:creationId xmlns:a16="http://schemas.microsoft.com/office/drawing/2014/main" id="{9BF421D5-E98E-BB19-C1D9-636AC91A7E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4652" y="3409447"/>
            <a:ext cx="1800471" cy="1200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6527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71802ADB-5B6B-E1AA-BD5E-4B7DE347328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3F02A72-E0A0-B4EB-0209-476679F55EB4}"/>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0BF11698-9EA9-D7B3-290C-89038F826C56}"/>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Togo</a:t>
            </a:r>
          </a:p>
        </p:txBody>
      </p:sp>
      <p:sp>
        <p:nvSpPr>
          <p:cNvPr id="3" name="Content Placeholder 2">
            <a:extLst>
              <a:ext uri="{FF2B5EF4-FFF2-40B4-BE49-F238E27FC236}">
                <a16:creationId xmlns:a16="http://schemas.microsoft.com/office/drawing/2014/main" id="{E0DA352B-2270-B545-C384-ABB6A5014BDF}"/>
              </a:ext>
            </a:extLst>
          </p:cNvPr>
          <p:cNvSpPr>
            <a:spLocks noGrp="1"/>
          </p:cNvSpPr>
          <p:nvPr>
            <p:ph idx="1"/>
          </p:nvPr>
        </p:nvSpPr>
        <p:spPr>
          <a:xfrm>
            <a:off x="4169119" y="893450"/>
            <a:ext cx="7091361" cy="593865"/>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sp>
        <p:nvSpPr>
          <p:cNvPr id="4" name="Date Placeholder 3">
            <a:extLst>
              <a:ext uri="{FF2B5EF4-FFF2-40B4-BE49-F238E27FC236}">
                <a16:creationId xmlns:a16="http://schemas.microsoft.com/office/drawing/2014/main" id="{3599BDD2-4ED8-077E-F485-83084A4BB41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62D0049D-A17C-3776-1F91-9CC2B9DAAC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44430EA3-3DF3-1DAE-3FBF-6D2F18FF810C}"/>
              </a:ext>
            </a:extLst>
          </p:cNvPr>
          <p:cNvSpPr txBox="1"/>
          <p:nvPr/>
        </p:nvSpPr>
        <p:spPr>
          <a:xfrm>
            <a:off x="342538" y="549889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6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2023 </a:t>
            </a:r>
          </a:p>
        </p:txBody>
      </p:sp>
      <p:graphicFrame>
        <p:nvGraphicFramePr>
          <p:cNvPr id="21" name="Table 20">
            <a:extLst>
              <a:ext uri="{FF2B5EF4-FFF2-40B4-BE49-F238E27FC236}">
                <a16:creationId xmlns:a16="http://schemas.microsoft.com/office/drawing/2014/main" id="{94D9B04F-C84D-5D0B-759B-FE779918D315}"/>
              </a:ext>
            </a:extLst>
          </p:cNvPr>
          <p:cNvGraphicFramePr>
            <a:graphicFrameLocks noGrp="1"/>
          </p:cNvGraphicFramePr>
          <p:nvPr>
            <p:extLst>
              <p:ext uri="{D42A27DB-BD31-4B8C-83A1-F6EECF244321}">
                <p14:modId xmlns:p14="http://schemas.microsoft.com/office/powerpoint/2010/main" val="1114862948"/>
              </p:ext>
            </p:extLst>
          </p:nvPr>
        </p:nvGraphicFramePr>
        <p:xfrm>
          <a:off x="4195654" y="2048020"/>
          <a:ext cx="3519146" cy="924069"/>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924069">
                <a:tc>
                  <a:txBody>
                    <a:bodyPr/>
                    <a:lstStyle/>
                    <a:p>
                      <a:pPr algn="ctr"/>
                      <a:r>
                        <a:rPr lang="es-ES" sz="1600" dirty="0"/>
                        <a:t>El Ministerio de Trabajo (2)</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22" name="Table 21">
            <a:extLst>
              <a:ext uri="{FF2B5EF4-FFF2-40B4-BE49-F238E27FC236}">
                <a16:creationId xmlns:a16="http://schemas.microsoft.com/office/drawing/2014/main" id="{383DEC72-71D2-B41C-E3F1-603E0B397A7F}"/>
              </a:ext>
            </a:extLst>
          </p:cNvPr>
          <p:cNvGraphicFramePr>
            <a:graphicFrameLocks noGrp="1"/>
          </p:cNvGraphicFramePr>
          <p:nvPr>
            <p:extLst>
              <p:ext uri="{D42A27DB-BD31-4B8C-83A1-F6EECF244321}">
                <p14:modId xmlns:p14="http://schemas.microsoft.com/office/powerpoint/2010/main" val="884092383"/>
              </p:ext>
            </p:extLst>
          </p:nvPr>
        </p:nvGraphicFramePr>
        <p:xfrm>
          <a:off x="4202051" y="3324355"/>
          <a:ext cx="3519146" cy="924069"/>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924069">
                <a:tc>
                  <a:txBody>
                    <a:bodyPr/>
                    <a:lstStyle/>
                    <a:p>
                      <a:pPr algn="ctr"/>
                      <a:r>
                        <a:rPr lang="es-ES" sz="1600" dirty="0"/>
                        <a:t>El Consejo Nacional de Empresarios (CNP)</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23" name="Table 22">
            <a:extLst>
              <a:ext uri="{FF2B5EF4-FFF2-40B4-BE49-F238E27FC236}">
                <a16:creationId xmlns:a16="http://schemas.microsoft.com/office/drawing/2014/main" id="{E70BF683-3FB3-6DDC-929D-5111E817FDF2}"/>
              </a:ext>
            </a:extLst>
          </p:cNvPr>
          <p:cNvGraphicFramePr>
            <a:graphicFrameLocks noGrp="1"/>
          </p:cNvGraphicFramePr>
          <p:nvPr>
            <p:extLst>
              <p:ext uri="{D42A27DB-BD31-4B8C-83A1-F6EECF244321}">
                <p14:modId xmlns:p14="http://schemas.microsoft.com/office/powerpoint/2010/main" val="3980897554"/>
              </p:ext>
            </p:extLst>
          </p:nvPr>
        </p:nvGraphicFramePr>
        <p:xfrm>
          <a:off x="8182316" y="3347720"/>
          <a:ext cx="3519146" cy="924069"/>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924069">
                <a:tc>
                  <a:txBody>
                    <a:bodyPr/>
                    <a:lstStyle/>
                    <a:p>
                      <a:pPr algn="ctr"/>
                      <a:r>
                        <a:rPr lang="es-ES" sz="1600" dirty="0"/>
                        <a:t>La coordinación de las centrales sindicales (2)</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5" name="Table 24">
            <a:extLst>
              <a:ext uri="{FF2B5EF4-FFF2-40B4-BE49-F238E27FC236}">
                <a16:creationId xmlns:a16="http://schemas.microsoft.com/office/drawing/2014/main" id="{A30F52B5-C502-1522-5A29-882EF7E05F36}"/>
              </a:ext>
            </a:extLst>
          </p:cNvPr>
          <p:cNvGraphicFramePr>
            <a:graphicFrameLocks noGrp="1"/>
          </p:cNvGraphicFramePr>
          <p:nvPr>
            <p:extLst>
              <p:ext uri="{D42A27DB-BD31-4B8C-83A1-F6EECF244321}">
                <p14:modId xmlns:p14="http://schemas.microsoft.com/office/powerpoint/2010/main" val="3228265665"/>
              </p:ext>
            </p:extLst>
          </p:nvPr>
        </p:nvGraphicFramePr>
        <p:xfrm>
          <a:off x="8182316" y="2048019"/>
          <a:ext cx="3519146" cy="924069"/>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924069">
                <a:tc>
                  <a:txBody>
                    <a:bodyPr/>
                    <a:lstStyle/>
                    <a:p>
                      <a:pPr algn="ctr"/>
                      <a:r>
                        <a:rPr lang="es-ES" sz="1600" dirty="0"/>
                        <a:t>El Consejo Nacional para el Diálogo Social (CNDS)</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pic>
        <p:nvPicPr>
          <p:cNvPr id="5" name="Picture 2" descr="Spanish Logo Organization Horizontal RGB White">
            <a:extLst>
              <a:ext uri="{FF2B5EF4-FFF2-40B4-BE49-F238E27FC236}">
                <a16:creationId xmlns:a16="http://schemas.microsoft.com/office/drawing/2014/main" id="{D7A81953-FF5B-BCAD-81AC-CD2936ABC6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1E3321A-5AD0-3565-B8CD-6BC5B403AE33}"/>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10242" name="Picture 2" descr="Drapeau du Togo">
            <a:extLst>
              <a:ext uri="{FF2B5EF4-FFF2-40B4-BE49-F238E27FC236}">
                <a16:creationId xmlns:a16="http://schemas.microsoft.com/office/drawing/2014/main" id="{11B71036-ADE5-7A49-66AA-1579B2250BC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561" y="3419915"/>
            <a:ext cx="1822854" cy="1127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436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4CC0A97F-905A-09CD-627C-3BD0352451E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B06A576-3FFA-2D36-BFA5-82ADD37FB516}"/>
              </a:ext>
            </a:extLst>
          </p:cNvPr>
          <p:cNvSpPr/>
          <p:nvPr/>
        </p:nvSpPr>
        <p:spPr>
          <a:xfrm>
            <a:off x="179"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03F6CDC4-2418-1677-9094-BCA26AF57B16}"/>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Madagascar</a:t>
            </a:r>
          </a:p>
          <a:p>
            <a:endParaRPr lang="en-GB" sz="2800" dirty="0">
              <a:solidFill>
                <a:schemeClr val="bg1"/>
              </a:solidFill>
            </a:endParaRPr>
          </a:p>
        </p:txBody>
      </p:sp>
      <p:sp>
        <p:nvSpPr>
          <p:cNvPr id="4" name="Date Placeholder 3">
            <a:extLst>
              <a:ext uri="{FF2B5EF4-FFF2-40B4-BE49-F238E27FC236}">
                <a16:creationId xmlns:a16="http://schemas.microsoft.com/office/drawing/2014/main" id="{8A41604A-95A6-D658-8BA8-91C2D7208CC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00D4B3C1-08A9-24F4-998D-223137D1A3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B77EECA4-5951-AF20-19F9-96BA2DF54140}"/>
              </a:ext>
            </a:extLst>
          </p:cNvPr>
          <p:cNvSpPr txBox="1"/>
          <p:nvPr/>
        </p:nvSpPr>
        <p:spPr>
          <a:xfrm>
            <a:off x="342538" y="5463036"/>
            <a:ext cx="3010262" cy="446276"/>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2023</a:t>
            </a:r>
          </a:p>
        </p:txBody>
      </p:sp>
      <p:sp>
        <p:nvSpPr>
          <p:cNvPr id="14" name="Content Placeholder 2">
            <a:extLst>
              <a:ext uri="{FF2B5EF4-FFF2-40B4-BE49-F238E27FC236}">
                <a16:creationId xmlns:a16="http://schemas.microsoft.com/office/drawing/2014/main" id="{1FF77FEE-816A-3C1A-FF45-C8800FE69899}"/>
              </a:ext>
            </a:extLst>
          </p:cNvPr>
          <p:cNvSpPr>
            <a:spLocks noGrp="1"/>
          </p:cNvSpPr>
          <p:nvPr>
            <p:ph idx="1"/>
          </p:nvPr>
        </p:nvSpPr>
        <p:spPr>
          <a:xfrm>
            <a:off x="4169119" y="803167"/>
            <a:ext cx="7091361" cy="361610"/>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graphicFrame>
        <p:nvGraphicFramePr>
          <p:cNvPr id="3" name="Table 2">
            <a:extLst>
              <a:ext uri="{FF2B5EF4-FFF2-40B4-BE49-F238E27FC236}">
                <a16:creationId xmlns:a16="http://schemas.microsoft.com/office/drawing/2014/main" id="{15C8A63F-5564-3378-A436-EC0BF26CE168}"/>
              </a:ext>
            </a:extLst>
          </p:cNvPr>
          <p:cNvGraphicFramePr>
            <a:graphicFrameLocks noGrp="1"/>
          </p:cNvGraphicFramePr>
          <p:nvPr>
            <p:extLst>
              <p:ext uri="{D42A27DB-BD31-4B8C-83A1-F6EECF244321}">
                <p14:modId xmlns:p14="http://schemas.microsoft.com/office/powerpoint/2010/main" val="4150500544"/>
              </p:ext>
            </p:extLst>
          </p:nvPr>
        </p:nvGraphicFramePr>
        <p:xfrm>
          <a:off x="4222188" y="1427875"/>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n-GB" sz="1600" dirty="0"/>
                        <a:t>El </a:t>
                      </a:r>
                      <a:r>
                        <a:rPr lang="en-GB" sz="1600" dirty="0" err="1"/>
                        <a:t>Ministerio</a:t>
                      </a:r>
                      <a:r>
                        <a:rPr lang="en-GB" sz="1600" dirty="0"/>
                        <a:t> de </a:t>
                      </a:r>
                      <a:r>
                        <a:rPr lang="en-GB" sz="1600" dirty="0" err="1"/>
                        <a:t>Trabajo</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5" name="Table 4">
            <a:extLst>
              <a:ext uri="{FF2B5EF4-FFF2-40B4-BE49-F238E27FC236}">
                <a16:creationId xmlns:a16="http://schemas.microsoft.com/office/drawing/2014/main" id="{757FF4C2-CC65-DBAE-8529-5D09BA9B6E7C}"/>
              </a:ext>
            </a:extLst>
          </p:cNvPr>
          <p:cNvGraphicFramePr>
            <a:graphicFrameLocks noGrp="1"/>
          </p:cNvGraphicFramePr>
          <p:nvPr>
            <p:extLst>
              <p:ext uri="{D42A27DB-BD31-4B8C-83A1-F6EECF244321}">
                <p14:modId xmlns:p14="http://schemas.microsoft.com/office/powerpoint/2010/main" val="4088257729"/>
              </p:ext>
            </p:extLst>
          </p:nvPr>
        </p:nvGraphicFramePr>
        <p:xfrm>
          <a:off x="8118391" y="1427874"/>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n-GB" sz="1600" dirty="0"/>
                        <a:t>Empresarios – Grupo de Empresas de Madagascar (GEM)</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sp>
        <p:nvSpPr>
          <p:cNvPr id="17" name="Content Placeholder 2">
            <a:extLst>
              <a:ext uri="{FF2B5EF4-FFF2-40B4-BE49-F238E27FC236}">
                <a16:creationId xmlns:a16="http://schemas.microsoft.com/office/drawing/2014/main" id="{8589A1DE-47BB-AB3C-1C43-DD1B5A92639C}"/>
              </a:ext>
            </a:extLst>
          </p:cNvPr>
          <p:cNvSpPr txBox="1">
            <a:spLocks/>
          </p:cNvSpPr>
          <p:nvPr/>
        </p:nvSpPr>
        <p:spPr>
          <a:xfrm>
            <a:off x="4169119" y="3229867"/>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r>
              <a:rPr lang="en-GB" sz="2200" dirty="0">
                <a:solidFill>
                  <a:srgbClr val="230050"/>
                </a:solidFill>
              </a:rPr>
              <a:t>Aspectos destacados clave:</a:t>
            </a:r>
          </a:p>
        </p:txBody>
      </p:sp>
      <p:sp>
        <p:nvSpPr>
          <p:cNvPr id="18" name="TextBox 17">
            <a:extLst>
              <a:ext uri="{FF2B5EF4-FFF2-40B4-BE49-F238E27FC236}">
                <a16:creationId xmlns:a16="http://schemas.microsoft.com/office/drawing/2014/main" id="{5369123A-7C06-A581-C265-CF6469CB8C80}"/>
              </a:ext>
            </a:extLst>
          </p:cNvPr>
          <p:cNvSpPr txBox="1"/>
          <p:nvPr/>
        </p:nvSpPr>
        <p:spPr>
          <a:xfrm>
            <a:off x="4340941" y="3553484"/>
            <a:ext cx="7505807" cy="1277273"/>
          </a:xfrm>
          <a:prstGeom prst="rect">
            <a:avLst/>
          </a:prstGeom>
          <a:noFill/>
        </p:spPr>
        <p:txBody>
          <a:bodyPr wrap="square" rtlCol="0">
            <a:spAutoFit/>
          </a:bodyPr>
          <a:lstStyle/>
          <a:p>
            <a:pPr>
              <a:spcAft>
                <a:spcPts val="600"/>
              </a:spcAft>
              <a:buClr>
                <a:srgbClr val="1E2DBE"/>
              </a:buClr>
            </a:pPr>
            <a:endParaRPr lang="en-GB" sz="300" b="1" dirty="0">
              <a:solidFill>
                <a:schemeClr val="bg1"/>
              </a:solidFill>
            </a:endParaRPr>
          </a:p>
          <a:p>
            <a:pPr>
              <a:spcAft>
                <a:spcPts val="600"/>
              </a:spcAft>
              <a:buClr>
                <a:srgbClr val="1E2DBE"/>
              </a:buClr>
              <a:buFont typeface="Wingdings 3" panose="05040102010807070707" pitchFamily="18" charset="2"/>
              <a:buChar char="u"/>
            </a:pPr>
            <a:r>
              <a:rPr lang="en-GB" sz="1600" b="1" dirty="0"/>
              <a:t> </a:t>
            </a:r>
            <a:r>
              <a:rPr lang="en-GB" sz="1600" b="1" dirty="0" err="1"/>
              <a:t>Enfoque</a:t>
            </a:r>
            <a:r>
              <a:rPr lang="en-GB" sz="1600" b="1" dirty="0"/>
              <a:t> sectorial </a:t>
            </a:r>
            <a:r>
              <a:rPr lang="en-GB" sz="1600" dirty="0"/>
              <a:t>– </a:t>
            </a:r>
            <a:r>
              <a:rPr lang="es-ES" sz="1600" dirty="0"/>
              <a:t>Organización de diálogos regionales y designación de coordinadores regionales </a:t>
            </a:r>
            <a:r>
              <a:rPr lang="en-GB" sz="1600" dirty="0"/>
              <a:t> </a:t>
            </a:r>
          </a:p>
          <a:p>
            <a:pPr>
              <a:spcAft>
                <a:spcPts val="600"/>
              </a:spcAft>
              <a:buClr>
                <a:srgbClr val="1E2DBE"/>
              </a:buClr>
              <a:buFont typeface="Wingdings 3" panose="05040102010807070707" pitchFamily="18" charset="2"/>
              <a:buChar char="u"/>
            </a:pPr>
            <a:r>
              <a:rPr lang="en-GB" sz="1600" dirty="0"/>
              <a:t> </a:t>
            </a:r>
            <a:r>
              <a:rPr lang="en-GB" sz="1600" b="1" dirty="0" err="1"/>
              <a:t>Enfoque</a:t>
            </a:r>
            <a:r>
              <a:rPr lang="en-GB" sz="1600" b="1" dirty="0"/>
              <a:t> </a:t>
            </a:r>
            <a:r>
              <a:rPr lang="en-GB" sz="1600" b="1" dirty="0" err="1"/>
              <a:t>temático</a:t>
            </a:r>
            <a:r>
              <a:rPr lang="en-GB" sz="1600" b="1" dirty="0"/>
              <a:t> – </a:t>
            </a:r>
            <a:r>
              <a:rPr lang="es-ES" sz="1600" dirty="0"/>
              <a:t> Creación de grupos temáticos bajo la dirección de los puntos focales nacionales para facilitar la aplicación de su plan de acción: </a:t>
            </a:r>
            <a:endParaRPr lang="en-GB" b="1" dirty="0"/>
          </a:p>
        </p:txBody>
      </p:sp>
      <p:graphicFrame>
        <p:nvGraphicFramePr>
          <p:cNvPr id="15" name="Table 14">
            <a:extLst>
              <a:ext uri="{FF2B5EF4-FFF2-40B4-BE49-F238E27FC236}">
                <a16:creationId xmlns:a16="http://schemas.microsoft.com/office/drawing/2014/main" id="{6A5676AD-32D4-03CB-2380-2DF49D83099C}"/>
              </a:ext>
            </a:extLst>
          </p:cNvPr>
          <p:cNvGraphicFramePr>
            <a:graphicFrameLocks noGrp="1"/>
          </p:cNvGraphicFramePr>
          <p:nvPr>
            <p:extLst>
              <p:ext uri="{D42A27DB-BD31-4B8C-83A1-F6EECF244321}">
                <p14:modId xmlns:p14="http://schemas.microsoft.com/office/powerpoint/2010/main" val="1017684667"/>
              </p:ext>
            </p:extLst>
          </p:nvPr>
        </p:nvGraphicFramePr>
        <p:xfrm>
          <a:off x="5208264" y="4892279"/>
          <a:ext cx="2715746" cy="460800"/>
        </p:xfrm>
        <a:graphic>
          <a:graphicData uri="http://schemas.openxmlformats.org/drawingml/2006/table">
            <a:tbl>
              <a:tblPr firstRow="1" bandRow="1">
                <a:tableStyleId>{5C22544A-7EE6-4342-B048-85BDC9FD1C3A}</a:tableStyleId>
              </a:tblPr>
              <a:tblGrid>
                <a:gridCol w="670548">
                  <a:extLst>
                    <a:ext uri="{9D8B030D-6E8A-4147-A177-3AD203B41FA5}">
                      <a16:colId xmlns:a16="http://schemas.microsoft.com/office/drawing/2014/main" val="1248844492"/>
                    </a:ext>
                  </a:extLst>
                </a:gridCol>
                <a:gridCol w="2045198">
                  <a:extLst>
                    <a:ext uri="{9D8B030D-6E8A-4147-A177-3AD203B41FA5}">
                      <a16:colId xmlns:a16="http://schemas.microsoft.com/office/drawing/2014/main" val="891617910"/>
                    </a:ext>
                  </a:extLst>
                </a:gridCol>
              </a:tblGrid>
              <a:tr h="460800">
                <a:tc>
                  <a:txBody>
                    <a:bodyPr/>
                    <a:lstStyle/>
                    <a:p>
                      <a:endParaRPr lang="fr-FR"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lnSpc>
                          <a:spcPts val="1500"/>
                        </a:lnSpc>
                      </a:pPr>
                      <a:r>
                        <a:rPr lang="en-GB" sz="1600" dirty="0"/>
                        <a:t>CER y </a:t>
                      </a:r>
                      <a:r>
                        <a:rPr lang="en-GB" sz="1600" dirty="0" err="1"/>
                        <a:t>el</a:t>
                      </a:r>
                      <a:r>
                        <a:rPr lang="en-GB" sz="1600" dirty="0"/>
                        <a:t> </a:t>
                      </a:r>
                      <a:r>
                        <a:rPr lang="en-GB" sz="1600" dirty="0" err="1"/>
                        <a:t>trabajo</a:t>
                      </a:r>
                      <a:r>
                        <a:rPr lang="en-GB" sz="1600" dirty="0"/>
                        <a:t> </a:t>
                      </a:r>
                      <a:r>
                        <a:rPr lang="en-GB" sz="1600" dirty="0" err="1"/>
                        <a:t>infantil</a:t>
                      </a:r>
                      <a:endParaRPr lang="en-GB" sz="1600" dirty="0"/>
                    </a:p>
                  </a:txBody>
                  <a:tcPr marL="36000" marR="36000" marT="3600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16" name="Table 15">
            <a:extLst>
              <a:ext uri="{FF2B5EF4-FFF2-40B4-BE49-F238E27FC236}">
                <a16:creationId xmlns:a16="http://schemas.microsoft.com/office/drawing/2014/main" id="{816FCFEC-F4CD-F845-2B4E-E656A05355FF}"/>
              </a:ext>
            </a:extLst>
          </p:cNvPr>
          <p:cNvGraphicFramePr>
            <a:graphicFrameLocks noGrp="1"/>
          </p:cNvGraphicFramePr>
          <p:nvPr>
            <p:extLst>
              <p:ext uri="{D42A27DB-BD31-4B8C-83A1-F6EECF244321}">
                <p14:modId xmlns:p14="http://schemas.microsoft.com/office/powerpoint/2010/main" val="403640973"/>
              </p:ext>
            </p:extLst>
          </p:nvPr>
        </p:nvGraphicFramePr>
        <p:xfrm>
          <a:off x="8382304" y="4886580"/>
          <a:ext cx="2715746" cy="459075"/>
        </p:xfrm>
        <a:graphic>
          <a:graphicData uri="http://schemas.openxmlformats.org/drawingml/2006/table">
            <a:tbl>
              <a:tblPr firstRow="1" bandRow="1">
                <a:tableStyleId>{5C22544A-7EE6-4342-B048-85BDC9FD1C3A}</a:tableStyleId>
              </a:tblPr>
              <a:tblGrid>
                <a:gridCol w="670548">
                  <a:extLst>
                    <a:ext uri="{9D8B030D-6E8A-4147-A177-3AD203B41FA5}">
                      <a16:colId xmlns:a16="http://schemas.microsoft.com/office/drawing/2014/main" val="1248844492"/>
                    </a:ext>
                  </a:extLst>
                </a:gridCol>
                <a:gridCol w="2045198">
                  <a:extLst>
                    <a:ext uri="{9D8B030D-6E8A-4147-A177-3AD203B41FA5}">
                      <a16:colId xmlns:a16="http://schemas.microsoft.com/office/drawing/2014/main" val="891617910"/>
                    </a:ext>
                  </a:extLst>
                </a:gridCol>
              </a:tblGrid>
              <a:tr h="459075">
                <a:tc>
                  <a:txBody>
                    <a:bodyPr/>
                    <a:lstStyle/>
                    <a:p>
                      <a:endParaRPr lang="fr-FR"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a:txBody>
                    <a:bodyPr/>
                    <a:lstStyle/>
                    <a:p>
                      <a:pPr algn="ctr"/>
                      <a:r>
                        <a:rPr lang="en-GB" sz="1600" dirty="0"/>
                        <a:t>SST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1" name="Table 20">
            <a:extLst>
              <a:ext uri="{FF2B5EF4-FFF2-40B4-BE49-F238E27FC236}">
                <a16:creationId xmlns:a16="http://schemas.microsoft.com/office/drawing/2014/main" id="{B71EDCD8-3F61-EC46-5F21-4D0F88D678C7}"/>
              </a:ext>
            </a:extLst>
          </p:cNvPr>
          <p:cNvGraphicFramePr>
            <a:graphicFrameLocks noGrp="1"/>
          </p:cNvGraphicFramePr>
          <p:nvPr>
            <p:extLst>
              <p:ext uri="{D42A27DB-BD31-4B8C-83A1-F6EECF244321}">
                <p14:modId xmlns:p14="http://schemas.microsoft.com/office/powerpoint/2010/main" val="208993920"/>
              </p:ext>
            </p:extLst>
          </p:nvPr>
        </p:nvGraphicFramePr>
        <p:xfrm>
          <a:off x="5208265" y="5417374"/>
          <a:ext cx="2715746" cy="459075"/>
        </p:xfrm>
        <a:graphic>
          <a:graphicData uri="http://schemas.openxmlformats.org/drawingml/2006/table">
            <a:tbl>
              <a:tblPr firstRow="1" bandRow="1">
                <a:tableStyleId>{5C22544A-7EE6-4342-B048-85BDC9FD1C3A}</a:tableStyleId>
              </a:tblPr>
              <a:tblGrid>
                <a:gridCol w="670548">
                  <a:extLst>
                    <a:ext uri="{9D8B030D-6E8A-4147-A177-3AD203B41FA5}">
                      <a16:colId xmlns:a16="http://schemas.microsoft.com/office/drawing/2014/main" val="1248844492"/>
                    </a:ext>
                  </a:extLst>
                </a:gridCol>
                <a:gridCol w="2045198">
                  <a:extLst>
                    <a:ext uri="{9D8B030D-6E8A-4147-A177-3AD203B41FA5}">
                      <a16:colId xmlns:a16="http://schemas.microsoft.com/office/drawing/2014/main" val="891617910"/>
                    </a:ext>
                  </a:extLst>
                </a:gridCol>
              </a:tblGrid>
              <a:tr h="459075">
                <a:tc>
                  <a:txBody>
                    <a:bodyPr/>
                    <a:lstStyle/>
                    <a:p>
                      <a:endParaRPr lang="fr-FR"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algn="ctr"/>
                      <a:r>
                        <a:rPr lang="en-GB" sz="1600" dirty="0"/>
                        <a:t>Empleo</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22" name="Table 21">
            <a:extLst>
              <a:ext uri="{FF2B5EF4-FFF2-40B4-BE49-F238E27FC236}">
                <a16:creationId xmlns:a16="http://schemas.microsoft.com/office/drawing/2014/main" id="{B98AE898-23FB-DC29-9E94-2E729779D26C}"/>
              </a:ext>
            </a:extLst>
          </p:cNvPr>
          <p:cNvGraphicFramePr>
            <a:graphicFrameLocks/>
          </p:cNvGraphicFramePr>
          <p:nvPr>
            <p:extLst>
              <p:ext uri="{D42A27DB-BD31-4B8C-83A1-F6EECF244321}">
                <p14:modId xmlns:p14="http://schemas.microsoft.com/office/powerpoint/2010/main" val="203309749"/>
              </p:ext>
            </p:extLst>
          </p:nvPr>
        </p:nvGraphicFramePr>
        <p:xfrm>
          <a:off x="8382304" y="5379381"/>
          <a:ext cx="2715746" cy="459075"/>
        </p:xfrm>
        <a:graphic>
          <a:graphicData uri="http://schemas.openxmlformats.org/drawingml/2006/table">
            <a:tbl>
              <a:tblPr firstRow="1" bandRow="1">
                <a:tableStyleId>{5C22544A-7EE6-4342-B048-85BDC9FD1C3A}</a:tableStyleId>
              </a:tblPr>
              <a:tblGrid>
                <a:gridCol w="670548">
                  <a:extLst>
                    <a:ext uri="{9D8B030D-6E8A-4147-A177-3AD203B41FA5}">
                      <a16:colId xmlns:a16="http://schemas.microsoft.com/office/drawing/2014/main" val="1248844492"/>
                    </a:ext>
                  </a:extLst>
                </a:gridCol>
                <a:gridCol w="2045198">
                  <a:extLst>
                    <a:ext uri="{9D8B030D-6E8A-4147-A177-3AD203B41FA5}">
                      <a16:colId xmlns:a16="http://schemas.microsoft.com/office/drawing/2014/main" val="891617910"/>
                    </a:ext>
                  </a:extLst>
                </a:gridCol>
              </a:tblGrid>
              <a:tr h="459075">
                <a:tc>
                  <a:txBody>
                    <a:bodyPr/>
                    <a:lstStyle/>
                    <a:p>
                      <a:pPr algn="ctr"/>
                      <a:endParaRPr lang="fr-FR"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5D2D2"/>
                    </a:solidFill>
                  </a:tcPr>
                </a:tc>
                <a:tc>
                  <a:txBody>
                    <a:bodyPr/>
                    <a:lstStyle/>
                    <a:p>
                      <a:pPr algn="ctr"/>
                      <a:r>
                        <a:rPr lang="en-GB" sz="1600" dirty="0"/>
                        <a:t>Diálogo social</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5D2D2"/>
                    </a:solidFill>
                  </a:tcPr>
                </a:tc>
                <a:extLst>
                  <a:ext uri="{0D108BD9-81ED-4DB2-BD59-A6C34878D82A}">
                    <a16:rowId xmlns:a16="http://schemas.microsoft.com/office/drawing/2014/main" val="4109276895"/>
                  </a:ext>
                </a:extLst>
              </a:tr>
            </a:tbl>
          </a:graphicData>
        </a:graphic>
      </p:graphicFrame>
      <p:pic>
        <p:nvPicPr>
          <p:cNvPr id="26" name="Graphic 25" descr="Cycle with people outline">
            <a:extLst>
              <a:ext uri="{FF2B5EF4-FFF2-40B4-BE49-F238E27FC236}">
                <a16:creationId xmlns:a16="http://schemas.microsoft.com/office/drawing/2014/main" id="{5E453689-A2F5-7015-6A7A-523D60761A4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17006" y="5397636"/>
            <a:ext cx="548658" cy="459075"/>
          </a:xfrm>
          <a:prstGeom prst="rect">
            <a:avLst/>
          </a:prstGeom>
        </p:spPr>
      </p:pic>
      <p:pic>
        <p:nvPicPr>
          <p:cNvPr id="27" name="Graphic 26" descr="Briefcase with solid fill">
            <a:extLst>
              <a:ext uri="{FF2B5EF4-FFF2-40B4-BE49-F238E27FC236}">
                <a16:creationId xmlns:a16="http://schemas.microsoft.com/office/drawing/2014/main" id="{195DFF98-6345-1601-AD2F-9C557B88AC0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12059" y="5429428"/>
            <a:ext cx="488845" cy="409028"/>
          </a:xfrm>
          <a:prstGeom prst="rect">
            <a:avLst/>
          </a:prstGeom>
        </p:spPr>
      </p:pic>
      <p:pic>
        <p:nvPicPr>
          <p:cNvPr id="28" name="Graphic 27" descr="Children with solid fill">
            <a:extLst>
              <a:ext uri="{FF2B5EF4-FFF2-40B4-BE49-F238E27FC236}">
                <a16:creationId xmlns:a16="http://schemas.microsoft.com/office/drawing/2014/main" id="{C22B789F-8D70-018E-FE1B-FDFA453F1A9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57115" y="4910132"/>
            <a:ext cx="543789" cy="455001"/>
          </a:xfrm>
          <a:prstGeom prst="rect">
            <a:avLst/>
          </a:prstGeom>
        </p:spPr>
      </p:pic>
      <p:pic>
        <p:nvPicPr>
          <p:cNvPr id="29" name="Picture 28" descr="A blue and white line art of a person wearing a hard hat&#10;&#10;AI-generated content may be incorrect.">
            <a:extLst>
              <a:ext uri="{FF2B5EF4-FFF2-40B4-BE49-F238E27FC236}">
                <a16:creationId xmlns:a16="http://schemas.microsoft.com/office/drawing/2014/main" id="{CAF8CFD5-5F88-E497-8D28-C27E0B20F0D5}"/>
              </a:ext>
            </a:extLst>
          </p:cNvPr>
          <p:cNvPicPr>
            <a:picLocks noChangeAspect="1"/>
          </p:cNvPicPr>
          <p:nvPr/>
        </p:nvPicPr>
        <p:blipFill>
          <a:blip r:embed="rId5" cstate="print">
            <a:extLst>
              <a:ext uri="{28A0092B-C50C-407E-A947-70E740481C1C}">
                <a14:useLocalDpi xmlns:a14="http://schemas.microsoft.com/office/drawing/2010/main" val="0"/>
              </a:ext>
            </a:extLst>
          </a:blip>
          <a:srcRect l="41609" t="26316" r="41382" b="26914"/>
          <a:stretch>
            <a:fillRect/>
          </a:stretch>
        </p:blipFill>
        <p:spPr>
          <a:xfrm>
            <a:off x="8456833" y="4895947"/>
            <a:ext cx="340248" cy="440339"/>
          </a:xfrm>
          <a:prstGeom prst="rect">
            <a:avLst/>
          </a:prstGeom>
        </p:spPr>
      </p:pic>
      <p:sp>
        <p:nvSpPr>
          <p:cNvPr id="12" name="TextBox 11">
            <a:extLst>
              <a:ext uri="{FF2B5EF4-FFF2-40B4-BE49-F238E27FC236}">
                <a16:creationId xmlns:a16="http://schemas.microsoft.com/office/drawing/2014/main" id="{073BECEF-52C6-F972-A534-90F98A9FB8A1}"/>
              </a:ext>
            </a:extLst>
          </p:cNvPr>
          <p:cNvSpPr txBox="1"/>
          <p:nvPr/>
        </p:nvSpPr>
        <p:spPr>
          <a:xfrm>
            <a:off x="4070101" y="5942091"/>
            <a:ext cx="7567436" cy="461665"/>
          </a:xfrm>
          <a:prstGeom prst="rect">
            <a:avLst/>
          </a:prstGeom>
          <a:noFill/>
        </p:spPr>
        <p:txBody>
          <a:bodyPr wrap="square" rtlCol="0">
            <a:spAutoFit/>
          </a:bodyPr>
          <a:lstStyle/>
          <a:p>
            <a:pPr algn="just">
              <a:buClr>
                <a:srgbClr val="3FBDBE"/>
              </a:buClr>
              <a:buSzPct val="80000"/>
            </a:pPr>
            <a:r>
              <a:rPr lang="en-US" sz="1200" b="1" dirty="0" err="1">
                <a:ea typeface="Noto Sans" panose="020B0502040504020204" pitchFamily="34" charset="0"/>
                <a:cs typeface="Noto Sans" panose="020B0502040504020204" pitchFamily="34" charset="0"/>
              </a:rPr>
              <a:t>Estudio</a:t>
            </a:r>
            <a:r>
              <a:rPr lang="en-US" sz="1200" b="1" dirty="0">
                <a:ea typeface="Noto Sans" panose="020B0502040504020204" pitchFamily="34" charset="0"/>
                <a:cs typeface="Noto Sans" panose="020B0502040504020204" pitchFamily="34" charset="0"/>
              </a:rPr>
              <a:t> de </a:t>
            </a:r>
            <a:r>
              <a:rPr lang="en-US" sz="1200" b="1" dirty="0" err="1">
                <a:ea typeface="Noto Sans" panose="020B0502040504020204" pitchFamily="34" charset="0"/>
                <a:cs typeface="Noto Sans" panose="020B0502040504020204" pitchFamily="34" charset="0"/>
              </a:rPr>
              <a:t>caso</a:t>
            </a:r>
            <a:r>
              <a:rPr lang="en-US" sz="1200" b="1" dirty="0">
                <a:ea typeface="Noto Sans" panose="020B0502040504020204" pitchFamily="34" charset="0"/>
                <a:cs typeface="Noto Sans" panose="020B0502040504020204" pitchFamily="34" charset="0"/>
              </a:rPr>
              <a:t> </a:t>
            </a:r>
            <a:r>
              <a:rPr lang="en-US" sz="1200" b="1" dirty="0" err="1">
                <a:ea typeface="Noto Sans" panose="020B0502040504020204" pitchFamily="34" charset="0"/>
                <a:cs typeface="Noto Sans" panose="020B0502040504020204" pitchFamily="34" charset="0"/>
              </a:rPr>
              <a:t>nacional</a:t>
            </a:r>
            <a:r>
              <a:rPr lang="en-US" sz="1200" b="1" dirty="0">
                <a:ea typeface="Noto Sans" panose="020B0502040504020204" pitchFamily="34" charset="0"/>
                <a:cs typeface="Noto Sans" panose="020B0502040504020204" pitchFamily="34" charset="0"/>
              </a:rPr>
              <a:t>: </a:t>
            </a:r>
            <a:r>
              <a:rPr lang="es-ES" sz="1200" dirty="0">
                <a:ea typeface="Noto Sans" panose="020B0502040504020204" pitchFamily="34" charset="0"/>
                <a:cs typeface="Noto Sans" panose="020B0502040504020204" pitchFamily="34" charset="0"/>
                <a:hlinkClick r:id="rId6"/>
              </a:rPr>
              <a:t>Los esfuerzos conjuntos de los puntos focales refuerzan el diálogo social en favor del trabajo decente en Madagascar</a:t>
            </a:r>
            <a:endParaRPr lang="en-GB" sz="1100" dirty="0">
              <a:ea typeface="Noto Sans" panose="020B0502040504020204" pitchFamily="34" charset="0"/>
              <a:cs typeface="Noto Sans" panose="020B0502040504020204" pitchFamily="34" charset="0"/>
            </a:endParaRPr>
          </a:p>
        </p:txBody>
      </p:sp>
      <p:graphicFrame>
        <p:nvGraphicFramePr>
          <p:cNvPr id="13" name="Table 12">
            <a:extLst>
              <a:ext uri="{FF2B5EF4-FFF2-40B4-BE49-F238E27FC236}">
                <a16:creationId xmlns:a16="http://schemas.microsoft.com/office/drawing/2014/main" id="{071EDC3A-70DE-76A1-FA88-DC6B703403D0}"/>
              </a:ext>
            </a:extLst>
          </p:cNvPr>
          <p:cNvGraphicFramePr>
            <a:graphicFrameLocks noGrp="1"/>
          </p:cNvGraphicFramePr>
          <p:nvPr>
            <p:extLst>
              <p:ext uri="{D42A27DB-BD31-4B8C-83A1-F6EECF244321}">
                <p14:modId xmlns:p14="http://schemas.microsoft.com/office/powerpoint/2010/main" val="1169717790"/>
              </p:ext>
            </p:extLst>
          </p:nvPr>
        </p:nvGraphicFramePr>
        <p:xfrm>
          <a:off x="4222188" y="2194467"/>
          <a:ext cx="3519146" cy="594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4000">
                <a:tc>
                  <a:txBody>
                    <a:bodyPr/>
                    <a:lstStyle/>
                    <a:p>
                      <a:pPr algn="ctr"/>
                      <a:r>
                        <a:rPr lang="es-ES" sz="1600" spc="-30" baseline="0" dirty="0"/>
                        <a:t>Trabajadores - Conferencia de Trabajadores de Madagascar (CMT)</a:t>
                      </a:r>
                      <a:endParaRPr lang="en-GB" sz="1600" spc="-30" baseline="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8BAA8"/>
                    </a:solidFill>
                  </a:tcPr>
                </a:tc>
                <a:extLst>
                  <a:ext uri="{0D108BD9-81ED-4DB2-BD59-A6C34878D82A}">
                    <a16:rowId xmlns:a16="http://schemas.microsoft.com/office/drawing/2014/main" val="4109276895"/>
                  </a:ext>
                </a:extLst>
              </a:tr>
            </a:tbl>
          </a:graphicData>
        </a:graphic>
      </p:graphicFrame>
      <p:graphicFrame>
        <p:nvGraphicFramePr>
          <p:cNvPr id="19" name="Table 18">
            <a:extLst>
              <a:ext uri="{FF2B5EF4-FFF2-40B4-BE49-F238E27FC236}">
                <a16:creationId xmlns:a16="http://schemas.microsoft.com/office/drawing/2014/main" id="{1E87C343-1FA6-1832-8294-70075EA96C91}"/>
              </a:ext>
            </a:extLst>
          </p:cNvPr>
          <p:cNvGraphicFramePr>
            <a:graphicFrameLocks noGrp="1"/>
          </p:cNvGraphicFramePr>
          <p:nvPr>
            <p:extLst>
              <p:ext uri="{D42A27DB-BD31-4B8C-83A1-F6EECF244321}">
                <p14:modId xmlns:p14="http://schemas.microsoft.com/office/powerpoint/2010/main" val="1451017562"/>
              </p:ext>
            </p:extLst>
          </p:nvPr>
        </p:nvGraphicFramePr>
        <p:xfrm>
          <a:off x="8139370" y="2145238"/>
          <a:ext cx="3519146" cy="643229"/>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43229">
                <a:tc>
                  <a:txBody>
                    <a:bodyPr/>
                    <a:lstStyle/>
                    <a:p>
                      <a:pPr algn="ctr">
                        <a:lnSpc>
                          <a:spcPts val="1200"/>
                        </a:lnSpc>
                      </a:pPr>
                      <a:r>
                        <a:rPr lang="en-GB" sz="1600" dirty="0"/>
                        <a:t>Trabajadores  – </a:t>
                      </a:r>
                      <a:r>
                        <a:rPr lang="en-GB" sz="1600" dirty="0" err="1"/>
                        <a:t>Randrana</a:t>
                      </a:r>
                      <a:r>
                        <a:rPr lang="en-GB" sz="1600" dirty="0"/>
                        <a:t> </a:t>
                      </a:r>
                      <a:r>
                        <a:rPr lang="en-GB" sz="1600" dirty="0" err="1"/>
                        <a:t>Sendikaly</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4109276895"/>
                  </a:ext>
                </a:extLst>
              </a:tr>
            </a:tbl>
          </a:graphicData>
        </a:graphic>
      </p:graphicFrame>
      <p:pic>
        <p:nvPicPr>
          <p:cNvPr id="20" name="Picture 2" descr="Spanish Logo Organization Horizontal RGB White">
            <a:extLst>
              <a:ext uri="{FF2B5EF4-FFF2-40B4-BE49-F238E27FC236}">
                <a16:creationId xmlns:a16="http://schemas.microsoft.com/office/drawing/2014/main" id="{70541F53-D349-BE77-3CD0-0A6B1AF629E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25E00E6-E19F-2369-325F-2A5843634B4B}"/>
              </a:ext>
            </a:extLst>
          </p:cNvPr>
          <p:cNvPicPr>
            <a:picLocks noChangeAspect="1"/>
          </p:cNvPicPr>
          <p:nvPr/>
        </p:nvPicPr>
        <p:blipFill>
          <a:blip r:embed="rId8"/>
          <a:stretch>
            <a:fillRect/>
          </a:stretch>
        </p:blipFill>
        <p:spPr>
          <a:xfrm>
            <a:off x="381759" y="2429030"/>
            <a:ext cx="1726442" cy="2451284"/>
          </a:xfrm>
          <a:prstGeom prst="rect">
            <a:avLst/>
          </a:prstGeom>
        </p:spPr>
      </p:pic>
      <p:pic>
        <p:nvPicPr>
          <p:cNvPr id="10" name="Picture 6" descr="Drapeau de Madagascar">
            <a:extLst>
              <a:ext uri="{FF2B5EF4-FFF2-40B4-BE49-F238E27FC236}">
                <a16:creationId xmlns:a16="http://schemas.microsoft.com/office/drawing/2014/main" id="{7A0A187E-474F-19C3-0286-C9B6619F637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945"/>
          <a:stretch>
            <a:fillRect/>
          </a:stretch>
        </p:blipFill>
        <p:spPr bwMode="auto">
          <a:xfrm>
            <a:off x="1168988" y="3410672"/>
            <a:ext cx="1851454" cy="1225076"/>
          </a:xfrm>
          <a:prstGeom prst="rect">
            <a:avLst/>
          </a:prstGeom>
          <a:noFill/>
          <a:ln w="3175">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880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07013C06-582C-3351-0E15-A8AF928032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9BD7CDA-08AE-6089-15CA-D28666E67978}"/>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ysClr val="windowText" lastClr="000000"/>
              </a:solidFill>
              <a:effectLst/>
              <a:highlight>
                <a:srgbClr val="18BAA8"/>
              </a:highlight>
              <a:uLnTx/>
              <a:uFillTx/>
              <a:latin typeface="Arial" panose="020B0604020202020204"/>
              <a:ea typeface="+mn-ea"/>
              <a:cs typeface="+mn-cs"/>
            </a:endParaRPr>
          </a:p>
        </p:txBody>
      </p:sp>
      <p:sp>
        <p:nvSpPr>
          <p:cNvPr id="11" name="Text Placeholder 2">
            <a:extLst>
              <a:ext uri="{FF2B5EF4-FFF2-40B4-BE49-F238E27FC236}">
                <a16:creationId xmlns:a16="http://schemas.microsoft.com/office/drawing/2014/main" id="{CE0A756B-AD1E-6045-4172-818425709DC6}"/>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2400"/>
              </a:spcBef>
              <a:spcAft>
                <a:spcPts val="60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a:ea typeface="+mn-ea"/>
                <a:cs typeface="+mn-cs"/>
              </a:rPr>
              <a:t>Mozambique</a:t>
            </a:r>
          </a:p>
        </p:txBody>
      </p:sp>
      <p:sp>
        <p:nvSpPr>
          <p:cNvPr id="4" name="Date Placeholder 3">
            <a:extLst>
              <a:ext uri="{FF2B5EF4-FFF2-40B4-BE49-F238E27FC236}">
                <a16:creationId xmlns:a16="http://schemas.microsoft.com/office/drawing/2014/main" id="{EB9864D4-7280-EC2C-A1FD-5BA5E48F79B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257C8A6D-22F2-F966-6FC2-29EE10BD523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5868D47-0CCE-C4B3-12F8-199E9EB53753}"/>
              </a:ext>
            </a:extLst>
          </p:cNvPr>
          <p:cNvSpPr txBox="1"/>
          <p:nvPr/>
        </p:nvSpPr>
        <p:spPr>
          <a:xfrm>
            <a:off x="342538" y="5463036"/>
            <a:ext cx="3010262" cy="446276"/>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2024</a:t>
            </a:r>
          </a:p>
        </p:txBody>
      </p:sp>
      <p:sp>
        <p:nvSpPr>
          <p:cNvPr id="21" name="Content Placeholder 2">
            <a:extLst>
              <a:ext uri="{FF2B5EF4-FFF2-40B4-BE49-F238E27FC236}">
                <a16:creationId xmlns:a16="http://schemas.microsoft.com/office/drawing/2014/main" id="{0CE40D49-532C-6CD1-7B70-D72A063F2D77}"/>
              </a:ext>
            </a:extLst>
          </p:cNvPr>
          <p:cNvSpPr txBox="1">
            <a:spLocks/>
          </p:cNvSpPr>
          <p:nvPr/>
        </p:nvSpPr>
        <p:spPr>
          <a:xfrm>
            <a:off x="4169118" y="812392"/>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graphicFrame>
        <p:nvGraphicFramePr>
          <p:cNvPr id="22" name="Table 21">
            <a:extLst>
              <a:ext uri="{FF2B5EF4-FFF2-40B4-BE49-F238E27FC236}">
                <a16:creationId xmlns:a16="http://schemas.microsoft.com/office/drawing/2014/main" id="{947C8CAA-2460-DAA4-2D17-57D8E2A2997D}"/>
              </a:ext>
            </a:extLst>
          </p:cNvPr>
          <p:cNvGraphicFramePr>
            <a:graphicFrameLocks noGrp="1"/>
          </p:cNvGraphicFramePr>
          <p:nvPr>
            <p:extLst>
              <p:ext uri="{D42A27DB-BD31-4B8C-83A1-F6EECF244321}">
                <p14:modId xmlns:p14="http://schemas.microsoft.com/office/powerpoint/2010/main" val="2181549240"/>
              </p:ext>
            </p:extLst>
          </p:nvPr>
        </p:nvGraphicFramePr>
        <p:xfrm>
          <a:off x="4195652" y="1302687"/>
          <a:ext cx="3519146" cy="576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76000">
                <a:tc>
                  <a:txBody>
                    <a:bodyPr/>
                    <a:lstStyle/>
                    <a:p>
                      <a:pPr algn="ctr"/>
                      <a:r>
                        <a:rPr lang="es-ES" sz="1400" dirty="0"/>
                        <a:t> El Ministerio de Trabajo y Seguridad Social (MITSS)</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23" name="Table 22">
            <a:extLst>
              <a:ext uri="{FF2B5EF4-FFF2-40B4-BE49-F238E27FC236}">
                <a16:creationId xmlns:a16="http://schemas.microsoft.com/office/drawing/2014/main" id="{C9B67341-AC04-AB37-0214-0DF0EA90A10C}"/>
              </a:ext>
            </a:extLst>
          </p:cNvPr>
          <p:cNvGraphicFramePr>
            <a:graphicFrameLocks noGrp="1"/>
          </p:cNvGraphicFramePr>
          <p:nvPr>
            <p:extLst>
              <p:ext uri="{D42A27DB-BD31-4B8C-83A1-F6EECF244321}">
                <p14:modId xmlns:p14="http://schemas.microsoft.com/office/powerpoint/2010/main" val="3553163000"/>
              </p:ext>
            </p:extLst>
          </p:nvPr>
        </p:nvGraphicFramePr>
        <p:xfrm>
          <a:off x="8173209" y="1302687"/>
          <a:ext cx="3519146" cy="576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76000">
                <a:tc>
                  <a:txBody>
                    <a:bodyPr/>
                    <a:lstStyle/>
                    <a:p>
                      <a:pPr algn="ctr"/>
                      <a:r>
                        <a:rPr lang="es-ES" sz="1400" dirty="0"/>
                        <a:t>El Ministerio de Industria y Comercio (MIC)</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24" name="Table 23">
            <a:extLst>
              <a:ext uri="{FF2B5EF4-FFF2-40B4-BE49-F238E27FC236}">
                <a16:creationId xmlns:a16="http://schemas.microsoft.com/office/drawing/2014/main" id="{DF59D9DE-2AD0-2D73-9F3E-12B338C4DCA3}"/>
              </a:ext>
            </a:extLst>
          </p:cNvPr>
          <p:cNvGraphicFramePr>
            <a:graphicFrameLocks noGrp="1"/>
          </p:cNvGraphicFramePr>
          <p:nvPr>
            <p:extLst>
              <p:ext uri="{D42A27DB-BD31-4B8C-83A1-F6EECF244321}">
                <p14:modId xmlns:p14="http://schemas.microsoft.com/office/powerpoint/2010/main" val="2276772619"/>
              </p:ext>
            </p:extLst>
          </p:nvPr>
        </p:nvGraphicFramePr>
        <p:xfrm>
          <a:off x="4195652" y="1975544"/>
          <a:ext cx="3519146" cy="576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76000">
                <a:tc>
                  <a:txBody>
                    <a:bodyPr/>
                    <a:lstStyle/>
                    <a:p>
                      <a:pPr algn="ctr"/>
                      <a:r>
                        <a:rPr lang="es-ES" sz="1400" dirty="0"/>
                        <a:t>Inspección General del Trabajo (IGT)</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5" name="Table 24">
            <a:extLst>
              <a:ext uri="{FF2B5EF4-FFF2-40B4-BE49-F238E27FC236}">
                <a16:creationId xmlns:a16="http://schemas.microsoft.com/office/drawing/2014/main" id="{B0F8357C-0E3F-722F-49F2-3A267ECB09E5}"/>
              </a:ext>
            </a:extLst>
          </p:cNvPr>
          <p:cNvGraphicFramePr>
            <a:graphicFrameLocks noGrp="1"/>
          </p:cNvGraphicFramePr>
          <p:nvPr>
            <p:extLst>
              <p:ext uri="{D42A27DB-BD31-4B8C-83A1-F6EECF244321}">
                <p14:modId xmlns:p14="http://schemas.microsoft.com/office/powerpoint/2010/main" val="3678406077"/>
              </p:ext>
            </p:extLst>
          </p:nvPr>
        </p:nvGraphicFramePr>
        <p:xfrm>
          <a:off x="8173209" y="1975544"/>
          <a:ext cx="3519146" cy="576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76000">
                <a:tc>
                  <a:txBody>
                    <a:bodyPr/>
                    <a:lstStyle/>
                    <a:p>
                      <a:pPr algn="ctr"/>
                      <a:r>
                        <a:rPr lang="es-ES" sz="1400" dirty="0"/>
                        <a:t>Trabajadores - Organización de Trabajadores de Mozambique (OTM)</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8BAA8"/>
                    </a:solidFill>
                  </a:tcPr>
                </a:tc>
                <a:extLst>
                  <a:ext uri="{0D108BD9-81ED-4DB2-BD59-A6C34878D82A}">
                    <a16:rowId xmlns:a16="http://schemas.microsoft.com/office/drawing/2014/main" val="4109276895"/>
                  </a:ext>
                </a:extLst>
              </a:tr>
            </a:tbl>
          </a:graphicData>
        </a:graphic>
      </p:graphicFrame>
      <p:graphicFrame>
        <p:nvGraphicFramePr>
          <p:cNvPr id="27" name="Table 26">
            <a:extLst>
              <a:ext uri="{FF2B5EF4-FFF2-40B4-BE49-F238E27FC236}">
                <a16:creationId xmlns:a16="http://schemas.microsoft.com/office/drawing/2014/main" id="{5C5F5559-5CFD-A981-1E4C-B5C7A4B88225}"/>
              </a:ext>
            </a:extLst>
          </p:cNvPr>
          <p:cNvGraphicFramePr>
            <a:graphicFrameLocks noGrp="1"/>
          </p:cNvGraphicFramePr>
          <p:nvPr>
            <p:extLst>
              <p:ext uri="{D42A27DB-BD31-4B8C-83A1-F6EECF244321}">
                <p14:modId xmlns:p14="http://schemas.microsoft.com/office/powerpoint/2010/main" val="4185991417"/>
              </p:ext>
            </p:extLst>
          </p:nvPr>
        </p:nvGraphicFramePr>
        <p:xfrm>
          <a:off x="4195652" y="2648401"/>
          <a:ext cx="3519146" cy="62484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408748">
                <a:tc>
                  <a:txBody>
                    <a:bodyPr/>
                    <a:lstStyle/>
                    <a:p>
                      <a:pPr algn="ctr">
                        <a:lnSpc>
                          <a:spcPts val="1400"/>
                        </a:lnSpc>
                      </a:pPr>
                      <a:r>
                        <a:rPr lang="es-ES" sz="1300" spc="-10" baseline="0" dirty="0"/>
                        <a:t>Empresarios - Confederación de Asociaciones Económicas de Mozambique (CTA)</a:t>
                      </a:r>
                      <a:endParaRPr lang="en-GB" sz="1300" spc="-10" baseline="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graphicFrame>
        <p:nvGraphicFramePr>
          <p:cNvPr id="33" name="Table 32">
            <a:extLst>
              <a:ext uri="{FF2B5EF4-FFF2-40B4-BE49-F238E27FC236}">
                <a16:creationId xmlns:a16="http://schemas.microsoft.com/office/drawing/2014/main" id="{ED7F7E57-81BF-150A-9870-6AFF96D2A7F9}"/>
              </a:ext>
            </a:extLst>
          </p:cNvPr>
          <p:cNvGraphicFramePr>
            <a:graphicFrameLocks noGrp="1"/>
          </p:cNvGraphicFramePr>
          <p:nvPr>
            <p:extLst>
              <p:ext uri="{D42A27DB-BD31-4B8C-83A1-F6EECF244321}">
                <p14:modId xmlns:p14="http://schemas.microsoft.com/office/powerpoint/2010/main" val="1464430614"/>
              </p:ext>
            </p:extLst>
          </p:nvPr>
        </p:nvGraphicFramePr>
        <p:xfrm>
          <a:off x="8173209" y="2648401"/>
          <a:ext cx="3519146" cy="62484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350289">
                <a:tc>
                  <a:txBody>
                    <a:bodyPr/>
                    <a:lstStyle/>
                    <a:p>
                      <a:pPr algn="ctr">
                        <a:lnSpc>
                          <a:spcPts val="1400"/>
                        </a:lnSpc>
                      </a:pPr>
                      <a:r>
                        <a:rPr lang="es-ES" sz="1400" dirty="0"/>
                        <a:t>Trabajadores - Confederación Nacional de Sindicatos Independientes y Libres de Mozambique (CONSILMO)</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4109276895"/>
                  </a:ext>
                </a:extLst>
              </a:tr>
            </a:tbl>
          </a:graphicData>
        </a:graphic>
      </p:graphicFrame>
      <p:sp>
        <p:nvSpPr>
          <p:cNvPr id="35" name="Content Placeholder 2">
            <a:extLst>
              <a:ext uri="{FF2B5EF4-FFF2-40B4-BE49-F238E27FC236}">
                <a16:creationId xmlns:a16="http://schemas.microsoft.com/office/drawing/2014/main" id="{8C5FC1F5-AE05-AE0D-E2CC-BB5E7E996255}"/>
              </a:ext>
            </a:extLst>
          </p:cNvPr>
          <p:cNvSpPr txBox="1">
            <a:spLocks/>
          </p:cNvSpPr>
          <p:nvPr/>
        </p:nvSpPr>
        <p:spPr>
          <a:xfrm>
            <a:off x="4169117" y="3537918"/>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r>
              <a:rPr lang="en-GB" sz="2200" dirty="0">
                <a:solidFill>
                  <a:srgbClr val="230050"/>
                </a:solidFill>
              </a:rPr>
              <a:t>Aspectos destacados clave:</a:t>
            </a:r>
          </a:p>
        </p:txBody>
      </p:sp>
      <p:sp>
        <p:nvSpPr>
          <p:cNvPr id="3" name="TextBox 2">
            <a:extLst>
              <a:ext uri="{FF2B5EF4-FFF2-40B4-BE49-F238E27FC236}">
                <a16:creationId xmlns:a16="http://schemas.microsoft.com/office/drawing/2014/main" id="{17A864A1-6AEC-BC04-283E-924407A95DA9}"/>
              </a:ext>
            </a:extLst>
          </p:cNvPr>
          <p:cNvSpPr txBox="1"/>
          <p:nvPr/>
        </p:nvSpPr>
        <p:spPr>
          <a:xfrm>
            <a:off x="4096264" y="3829000"/>
            <a:ext cx="7650117" cy="2475037"/>
          </a:xfrm>
          <a:prstGeom prst="rect">
            <a:avLst/>
          </a:prstGeom>
          <a:noFill/>
        </p:spPr>
        <p:txBody>
          <a:bodyPr wrap="square" rtlCol="0">
            <a:spAutoFit/>
          </a:bodyPr>
          <a:lstStyle/>
          <a:p>
            <a:pPr>
              <a:spcAft>
                <a:spcPts val="600"/>
              </a:spcAft>
              <a:buClr>
                <a:srgbClr val="1E2DBE"/>
              </a:buClr>
            </a:pPr>
            <a:endParaRPr lang="en-GB" sz="300" b="1" dirty="0">
              <a:solidFill>
                <a:schemeClr val="bg1"/>
              </a:solidFill>
            </a:endParaRPr>
          </a:p>
          <a:p>
            <a:pPr lvl="0">
              <a:lnSpc>
                <a:spcPts val="1800"/>
              </a:lnSpc>
              <a:spcAft>
                <a:spcPts val="600"/>
              </a:spcAft>
              <a:buClr>
                <a:srgbClr val="1E2DBE"/>
              </a:buClr>
              <a:buFont typeface="Wingdings 3" panose="05040102010807070707" pitchFamily="18" charset="2"/>
              <a:buChar char="u"/>
            </a:pPr>
            <a:r>
              <a:rPr lang="en-GB" dirty="0">
                <a:solidFill>
                  <a:schemeClr val="bg1"/>
                </a:solidFill>
              </a:rPr>
              <a:t> </a:t>
            </a:r>
            <a:r>
              <a:rPr lang="en-GB" b="1" dirty="0" err="1"/>
              <a:t>Enfoque</a:t>
            </a:r>
            <a:r>
              <a:rPr lang="en-GB" b="1" dirty="0"/>
              <a:t> sectorial </a:t>
            </a:r>
          </a:p>
          <a:p>
            <a:pPr lvl="0">
              <a:lnSpc>
                <a:spcPts val="1800"/>
              </a:lnSpc>
              <a:spcAft>
                <a:spcPts val="600"/>
              </a:spcAft>
              <a:buClr>
                <a:srgbClr val="1E2DBE"/>
              </a:buClr>
              <a:buFont typeface="Wingdings 3" panose="05040102010807070707" pitchFamily="18" charset="2"/>
              <a:buChar char="u"/>
            </a:pPr>
            <a:endParaRPr lang="en-GB" b="1" dirty="0"/>
          </a:p>
          <a:p>
            <a:pPr lvl="0">
              <a:lnSpc>
                <a:spcPts val="1800"/>
              </a:lnSpc>
              <a:spcAft>
                <a:spcPts val="600"/>
              </a:spcAft>
              <a:buClr>
                <a:srgbClr val="1E2DBE"/>
              </a:buClr>
            </a:pPr>
            <a:endParaRPr lang="en-GB" b="1" dirty="0"/>
          </a:p>
          <a:p>
            <a:pPr lvl="0">
              <a:lnSpc>
                <a:spcPts val="3100"/>
              </a:lnSpc>
              <a:spcAft>
                <a:spcPts val="600"/>
              </a:spcAft>
              <a:buClr>
                <a:srgbClr val="1E2DBE"/>
              </a:buClr>
            </a:pPr>
            <a:r>
              <a:rPr lang="en-GB" sz="2200" b="1" dirty="0"/>
              <a:t> </a:t>
            </a:r>
          </a:p>
          <a:p>
            <a:pPr lvl="0">
              <a:lnSpc>
                <a:spcPts val="1800"/>
              </a:lnSpc>
              <a:buClr>
                <a:srgbClr val="1E2DBE"/>
              </a:buClr>
            </a:pPr>
            <a:r>
              <a:rPr lang="en-GB" sz="2200" b="1" dirty="0"/>
              <a:t> </a:t>
            </a:r>
          </a:p>
          <a:p>
            <a:pPr algn="just">
              <a:spcBef>
                <a:spcPts val="600"/>
              </a:spcBef>
              <a:spcAft>
                <a:spcPts val="600"/>
              </a:spcAft>
              <a:buClr>
                <a:srgbClr val="1E2DBE"/>
              </a:buClr>
              <a:buFont typeface="Wingdings 3" panose="05040102010807070707" pitchFamily="18" charset="2"/>
              <a:buChar char="u"/>
            </a:pPr>
            <a:r>
              <a:rPr lang="en-GB" sz="1600" dirty="0"/>
              <a:t> </a:t>
            </a:r>
            <a:r>
              <a:rPr lang="es-ES" sz="1600" dirty="0"/>
              <a:t>Referencia a la Declaración EMN en el Plan de Acción Nacional sobre Empresas y Derechos Humanos (en fase de desarrollo)</a:t>
            </a:r>
            <a:endParaRPr lang="en-GB" sz="1600" dirty="0"/>
          </a:p>
        </p:txBody>
      </p:sp>
      <p:graphicFrame>
        <p:nvGraphicFramePr>
          <p:cNvPr id="5" name="Table 4">
            <a:extLst>
              <a:ext uri="{FF2B5EF4-FFF2-40B4-BE49-F238E27FC236}">
                <a16:creationId xmlns:a16="http://schemas.microsoft.com/office/drawing/2014/main" id="{A00B868D-7379-F073-4976-90775609291F}"/>
              </a:ext>
            </a:extLst>
          </p:cNvPr>
          <p:cNvGraphicFramePr>
            <a:graphicFrameLocks noGrp="1"/>
          </p:cNvGraphicFramePr>
          <p:nvPr>
            <p:extLst>
              <p:ext uri="{D42A27DB-BD31-4B8C-83A1-F6EECF244321}">
                <p14:modId xmlns:p14="http://schemas.microsoft.com/office/powerpoint/2010/main" val="143751299"/>
              </p:ext>
            </p:extLst>
          </p:nvPr>
        </p:nvGraphicFramePr>
        <p:xfrm>
          <a:off x="4195654" y="4324828"/>
          <a:ext cx="2340000" cy="1224000"/>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3179964984"/>
                    </a:ext>
                  </a:extLst>
                </a:gridCol>
              </a:tblGrid>
              <a:tr h="332630">
                <a:tc>
                  <a:txBody>
                    <a:bodyPr/>
                    <a:lstStyle/>
                    <a:p>
                      <a:pPr algn="ctr"/>
                      <a:r>
                        <a:rPr lang="en-GB" sz="1300" dirty="0"/>
                        <a:t>Sector </a:t>
                      </a:r>
                      <a:r>
                        <a:rPr lang="en-GB" sz="1300" dirty="0" err="1"/>
                        <a:t>extractivo</a:t>
                      </a:r>
                      <a:endParaRPr lang="en-GB" sz="1300" dirty="0"/>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8674358"/>
                  </a:ext>
                </a:extLst>
              </a:tr>
              <a:tr h="891370">
                <a:tc>
                  <a:txBody>
                    <a:bodyPr/>
                    <a:lstStyle/>
                    <a:p>
                      <a:pPr marL="252000" indent="-285750" algn="l">
                        <a:lnSpc>
                          <a:spcPts val="1500"/>
                        </a:lnSpc>
                        <a:buFont typeface="Arial" panose="020B0604020202020204" pitchFamily="34" charset="0"/>
                        <a:buChar char="•"/>
                      </a:pPr>
                      <a:r>
                        <a:rPr lang="es-ES" sz="1300" b="1" dirty="0"/>
                        <a:t>Diálogo sectorial</a:t>
                      </a:r>
                    </a:p>
                    <a:p>
                      <a:pPr marL="252000" indent="-285750" algn="l">
                        <a:lnSpc>
                          <a:spcPts val="1500"/>
                        </a:lnSpc>
                        <a:buFont typeface="Arial" panose="020B0604020202020204" pitchFamily="34" charset="0"/>
                        <a:buChar char="•"/>
                      </a:pPr>
                      <a:r>
                        <a:rPr lang="es-ES" sz="1300" b="1" dirty="0"/>
                        <a:t>Hoja de ruta sectorial</a:t>
                      </a:r>
                    </a:p>
                    <a:p>
                      <a:pPr marL="252000" indent="-285750" algn="l">
                        <a:lnSpc>
                          <a:spcPts val="1500"/>
                        </a:lnSpc>
                        <a:buFont typeface="Arial" panose="020B0604020202020204" pitchFamily="34" charset="0"/>
                        <a:buChar char="•"/>
                      </a:pPr>
                      <a:r>
                        <a:rPr lang="es-ES" sz="1300" b="0" dirty="0"/>
                        <a:t>Creación de un </a:t>
                      </a:r>
                      <a:r>
                        <a:rPr lang="es-ES" sz="1300" b="1" dirty="0"/>
                        <a:t>grupo de trabajo sectorial </a:t>
                      </a:r>
                      <a:endParaRPr lang="en-GB" sz="1300" b="1"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EBF5FD"/>
                    </a:solidFill>
                  </a:tcPr>
                </a:tc>
                <a:extLst>
                  <a:ext uri="{0D108BD9-81ED-4DB2-BD59-A6C34878D82A}">
                    <a16:rowId xmlns:a16="http://schemas.microsoft.com/office/drawing/2014/main" val="1935585806"/>
                  </a:ext>
                </a:extLst>
              </a:tr>
            </a:tbl>
          </a:graphicData>
        </a:graphic>
      </p:graphicFrame>
      <p:graphicFrame>
        <p:nvGraphicFramePr>
          <p:cNvPr id="7" name="Table 6">
            <a:extLst>
              <a:ext uri="{FF2B5EF4-FFF2-40B4-BE49-F238E27FC236}">
                <a16:creationId xmlns:a16="http://schemas.microsoft.com/office/drawing/2014/main" id="{52A9616E-FA14-A4A6-7A57-D6D6240DA5DA}"/>
              </a:ext>
            </a:extLst>
          </p:cNvPr>
          <p:cNvGraphicFramePr>
            <a:graphicFrameLocks noGrp="1"/>
          </p:cNvGraphicFramePr>
          <p:nvPr>
            <p:extLst>
              <p:ext uri="{D42A27DB-BD31-4B8C-83A1-F6EECF244321}">
                <p14:modId xmlns:p14="http://schemas.microsoft.com/office/powerpoint/2010/main" val="1280877065"/>
              </p:ext>
            </p:extLst>
          </p:nvPr>
        </p:nvGraphicFramePr>
        <p:xfrm>
          <a:off x="6778558" y="4327713"/>
          <a:ext cx="2340000" cy="1227600"/>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3179964984"/>
                    </a:ext>
                  </a:extLst>
                </a:gridCol>
              </a:tblGrid>
              <a:tr h="336840">
                <a:tc>
                  <a:txBody>
                    <a:bodyPr/>
                    <a:lstStyle/>
                    <a:p>
                      <a:pPr algn="ctr">
                        <a:tabLst>
                          <a:tab pos="449263" algn="l"/>
                        </a:tabLst>
                      </a:pPr>
                      <a:r>
                        <a:rPr lang="en-GB" sz="1300" dirty="0"/>
                        <a:t>Sector forestal</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68674358"/>
                  </a:ext>
                </a:extLst>
              </a:tr>
              <a:tr h="890760">
                <a:tc>
                  <a:txBody>
                    <a:bodyPr/>
                    <a:lstStyle/>
                    <a:p>
                      <a:pPr marL="252000" indent="-285750" algn="l">
                        <a:lnSpc>
                          <a:spcPts val="1500"/>
                        </a:lnSpc>
                        <a:buFont typeface="Arial" panose="020B0604020202020204" pitchFamily="34" charset="0"/>
                        <a:buChar char="•"/>
                      </a:pPr>
                      <a:r>
                        <a:rPr lang="es-ES" sz="1300" b="1" dirty="0"/>
                        <a:t>Diálogo sectorial</a:t>
                      </a:r>
                    </a:p>
                    <a:p>
                      <a:pPr marL="252000" indent="-285750" algn="l">
                        <a:lnSpc>
                          <a:spcPts val="1500"/>
                        </a:lnSpc>
                        <a:buFont typeface="Arial" panose="020B0604020202020204" pitchFamily="34" charset="0"/>
                        <a:buChar char="•"/>
                      </a:pPr>
                      <a:r>
                        <a:rPr lang="es-ES" sz="1300" b="1" dirty="0"/>
                        <a:t>Hoja de ruta sectorial</a:t>
                      </a:r>
                    </a:p>
                  </a:txBody>
                  <a:tcPr marR="3600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EBF5FD"/>
                    </a:solidFill>
                  </a:tcPr>
                </a:tc>
                <a:extLst>
                  <a:ext uri="{0D108BD9-81ED-4DB2-BD59-A6C34878D82A}">
                    <a16:rowId xmlns:a16="http://schemas.microsoft.com/office/drawing/2014/main" val="1935585806"/>
                  </a:ext>
                </a:extLst>
              </a:tr>
            </a:tbl>
          </a:graphicData>
        </a:graphic>
      </p:graphicFrame>
      <p:graphicFrame>
        <p:nvGraphicFramePr>
          <p:cNvPr id="12" name="Table 11">
            <a:extLst>
              <a:ext uri="{FF2B5EF4-FFF2-40B4-BE49-F238E27FC236}">
                <a16:creationId xmlns:a16="http://schemas.microsoft.com/office/drawing/2014/main" id="{FAD86CDC-8BC4-5539-B887-035C2BB291C4}"/>
              </a:ext>
            </a:extLst>
          </p:cNvPr>
          <p:cNvGraphicFramePr>
            <a:graphicFrameLocks noGrp="1"/>
          </p:cNvGraphicFramePr>
          <p:nvPr>
            <p:extLst>
              <p:ext uri="{D42A27DB-BD31-4B8C-83A1-F6EECF244321}">
                <p14:modId xmlns:p14="http://schemas.microsoft.com/office/powerpoint/2010/main" val="3516605913"/>
              </p:ext>
            </p:extLst>
          </p:nvPr>
        </p:nvGraphicFramePr>
        <p:xfrm>
          <a:off x="9361462" y="4327713"/>
          <a:ext cx="2340000" cy="1227600"/>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3179964984"/>
                    </a:ext>
                  </a:extLst>
                </a:gridCol>
              </a:tblGrid>
              <a:tr h="329769">
                <a:tc>
                  <a:txBody>
                    <a:bodyPr/>
                    <a:lstStyle/>
                    <a:p>
                      <a:pPr algn="ctr">
                        <a:tabLst>
                          <a:tab pos="449263" algn="l"/>
                        </a:tabLst>
                      </a:pPr>
                      <a:r>
                        <a:rPr lang="en-GB" sz="1300" spc="-20" baseline="0" dirty="0"/>
                        <a:t>Sector de la </a:t>
                      </a:r>
                      <a:r>
                        <a:rPr lang="en-GB" sz="1300" spc="-20" baseline="0" dirty="0" err="1"/>
                        <a:t>construcción</a:t>
                      </a:r>
                      <a:r>
                        <a:rPr lang="en-GB" sz="1300" spc="-20" baseline="0" dirty="0"/>
                        <a:t> </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68674358"/>
                  </a:ext>
                </a:extLst>
              </a:tr>
              <a:tr h="897831">
                <a:tc>
                  <a:txBody>
                    <a:bodyPr/>
                    <a:lstStyle/>
                    <a:p>
                      <a:pPr marL="252000" indent="-285750" algn="l">
                        <a:lnSpc>
                          <a:spcPts val="1500"/>
                        </a:lnSpc>
                        <a:buFont typeface="Arial" panose="020B0604020202020204" pitchFamily="34" charset="0"/>
                        <a:buChar char="•"/>
                      </a:pPr>
                      <a:r>
                        <a:rPr lang="es-ES" sz="1300" b="1" dirty="0"/>
                        <a:t>Diálogo sectorial</a:t>
                      </a:r>
                    </a:p>
                    <a:p>
                      <a:pPr marL="252000" indent="-285750" algn="l">
                        <a:lnSpc>
                          <a:spcPts val="1500"/>
                        </a:lnSpc>
                        <a:buFont typeface="Arial" panose="020B0604020202020204" pitchFamily="34" charset="0"/>
                        <a:buChar char="•"/>
                      </a:pPr>
                      <a:r>
                        <a:rPr lang="es-ES" sz="1300" b="1" dirty="0"/>
                        <a:t>Hoja de ruta sectorial </a:t>
                      </a:r>
                      <a:r>
                        <a:rPr lang="en-GB" sz="1300" b="0" dirty="0"/>
                        <a:t>(</a:t>
                      </a:r>
                      <a:r>
                        <a:rPr lang="en-GB" sz="1300" b="0" dirty="0" err="1"/>
                        <a:t>en</a:t>
                      </a:r>
                      <a:r>
                        <a:rPr lang="en-GB" sz="1300" b="0" dirty="0"/>
                        <a:t> </a:t>
                      </a:r>
                      <a:r>
                        <a:rPr lang="en-GB" sz="1300" b="0" dirty="0" err="1"/>
                        <a:t>desarrollo</a:t>
                      </a:r>
                      <a:r>
                        <a:rPr lang="en-GB" sz="1300" b="0" dirty="0"/>
                        <a:t>)</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EBF5FD"/>
                    </a:solidFill>
                  </a:tcPr>
                </a:tc>
                <a:extLst>
                  <a:ext uri="{0D108BD9-81ED-4DB2-BD59-A6C34878D82A}">
                    <a16:rowId xmlns:a16="http://schemas.microsoft.com/office/drawing/2014/main" val="1935585806"/>
                  </a:ext>
                </a:extLst>
              </a:tr>
            </a:tbl>
          </a:graphicData>
        </a:graphic>
      </p:graphicFrame>
      <p:pic>
        <p:nvPicPr>
          <p:cNvPr id="13" name="Picture 2" descr="Spanish Logo Organization Horizontal RGB White">
            <a:extLst>
              <a:ext uri="{FF2B5EF4-FFF2-40B4-BE49-F238E27FC236}">
                <a16:creationId xmlns:a16="http://schemas.microsoft.com/office/drawing/2014/main" id="{52C70426-4048-E7F7-CC92-68D6AED069F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8DAC517-DAEE-C01F-CA2D-54C43CD2EB42}"/>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10242" name="Picture 2" descr="Flag of Mozambique - Wikipedia">
            <a:extLst>
              <a:ext uri="{FF2B5EF4-FFF2-40B4-BE49-F238E27FC236}">
                <a16:creationId xmlns:a16="http://schemas.microsoft.com/office/drawing/2014/main" id="{7D930E09-DD09-9FFA-951D-0622E052F6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8988" y="3410120"/>
            <a:ext cx="1819275" cy="1212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765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ADEFE781-840D-A282-23BF-41AB2EF688A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B54507A-48E4-8AF8-2BA1-FB88C3AEBAA9}"/>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AEEF49EE-E1F6-557D-AB12-62DB10BD517A}"/>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Cabo Verde</a:t>
            </a:r>
          </a:p>
        </p:txBody>
      </p:sp>
      <p:sp>
        <p:nvSpPr>
          <p:cNvPr id="4" name="Date Placeholder 3">
            <a:extLst>
              <a:ext uri="{FF2B5EF4-FFF2-40B4-BE49-F238E27FC236}">
                <a16:creationId xmlns:a16="http://schemas.microsoft.com/office/drawing/2014/main" id="{E1686B02-43DE-DBE6-E532-F24C92E3A8B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51192B5B-052B-7FC3-1ED5-ACA9D3C14F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2341CE34-80FA-A6AF-90B0-D0FD6475017B}"/>
              </a:ext>
            </a:extLst>
          </p:cNvPr>
          <p:cNvSpPr txBox="1"/>
          <p:nvPr/>
        </p:nvSpPr>
        <p:spPr>
          <a:xfrm>
            <a:off x="342538" y="546303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6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2024 </a:t>
            </a:r>
          </a:p>
        </p:txBody>
      </p:sp>
      <p:sp>
        <p:nvSpPr>
          <p:cNvPr id="14" name="Content Placeholder 2">
            <a:extLst>
              <a:ext uri="{FF2B5EF4-FFF2-40B4-BE49-F238E27FC236}">
                <a16:creationId xmlns:a16="http://schemas.microsoft.com/office/drawing/2014/main" id="{6B5370E1-8B95-DC6E-5D62-4DF07AF5A0D5}"/>
              </a:ext>
            </a:extLst>
          </p:cNvPr>
          <p:cNvSpPr>
            <a:spLocks noGrp="1"/>
          </p:cNvSpPr>
          <p:nvPr>
            <p:ph idx="1"/>
          </p:nvPr>
        </p:nvSpPr>
        <p:spPr>
          <a:xfrm>
            <a:off x="4169119" y="963023"/>
            <a:ext cx="7091361" cy="361610"/>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sp>
        <p:nvSpPr>
          <p:cNvPr id="18" name="Content Placeholder 2">
            <a:extLst>
              <a:ext uri="{FF2B5EF4-FFF2-40B4-BE49-F238E27FC236}">
                <a16:creationId xmlns:a16="http://schemas.microsoft.com/office/drawing/2014/main" id="{F27F7817-CB98-1C86-562B-51F29605CC80}"/>
              </a:ext>
            </a:extLst>
          </p:cNvPr>
          <p:cNvSpPr txBox="1">
            <a:spLocks/>
          </p:cNvSpPr>
          <p:nvPr/>
        </p:nvSpPr>
        <p:spPr>
          <a:xfrm>
            <a:off x="4195654" y="3826143"/>
            <a:ext cx="7577262" cy="707822"/>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spcBef>
                <a:spcPts val="0"/>
              </a:spcBef>
              <a:spcAft>
                <a:spcPts val="0"/>
              </a:spcAft>
              <a:defRPr/>
            </a:pPr>
            <a:r>
              <a:rPr lang="en-GB" dirty="0">
                <a:solidFill>
                  <a:srgbClr val="230050"/>
                </a:solidFill>
              </a:rPr>
              <a:t>Aspectos destacados clave:</a:t>
            </a:r>
          </a:p>
        </p:txBody>
      </p:sp>
      <p:graphicFrame>
        <p:nvGraphicFramePr>
          <p:cNvPr id="15" name="Table 14">
            <a:extLst>
              <a:ext uri="{FF2B5EF4-FFF2-40B4-BE49-F238E27FC236}">
                <a16:creationId xmlns:a16="http://schemas.microsoft.com/office/drawing/2014/main" id="{4743AE7B-29D5-BF29-722F-0EC2D6BF43AB}"/>
              </a:ext>
            </a:extLst>
          </p:cNvPr>
          <p:cNvGraphicFramePr>
            <a:graphicFrameLocks noGrp="1"/>
          </p:cNvGraphicFramePr>
          <p:nvPr>
            <p:extLst>
              <p:ext uri="{D42A27DB-BD31-4B8C-83A1-F6EECF244321}">
                <p14:modId xmlns:p14="http://schemas.microsoft.com/office/powerpoint/2010/main" val="2436376877"/>
              </p:ext>
            </p:extLst>
          </p:nvPr>
        </p:nvGraphicFramePr>
        <p:xfrm>
          <a:off x="4195654" y="1471400"/>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400" dirty="0"/>
                        <a:t> El Ministerio de Familia, Inclusión y Desarrollo Social (MFIDS)</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19" name="Table 18">
            <a:extLst>
              <a:ext uri="{FF2B5EF4-FFF2-40B4-BE49-F238E27FC236}">
                <a16:creationId xmlns:a16="http://schemas.microsoft.com/office/drawing/2014/main" id="{75A80A59-0F4F-60E0-37ED-4ABD59ADC2F5}"/>
              </a:ext>
            </a:extLst>
          </p:cNvPr>
          <p:cNvGraphicFramePr>
            <a:graphicFrameLocks noGrp="1"/>
          </p:cNvGraphicFramePr>
          <p:nvPr>
            <p:extLst>
              <p:ext uri="{D42A27DB-BD31-4B8C-83A1-F6EECF244321}">
                <p14:modId xmlns:p14="http://schemas.microsoft.com/office/powerpoint/2010/main" val="2311114060"/>
              </p:ext>
            </p:extLst>
          </p:nvPr>
        </p:nvGraphicFramePr>
        <p:xfrm>
          <a:off x="6160621" y="3035811"/>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400" dirty="0"/>
                        <a:t>Confederación de Sindicatos Libres de Cabo Verde (CCSL)</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20" name="Table 19">
            <a:extLst>
              <a:ext uri="{FF2B5EF4-FFF2-40B4-BE49-F238E27FC236}">
                <a16:creationId xmlns:a16="http://schemas.microsoft.com/office/drawing/2014/main" id="{B376BDCC-91E3-79E7-FB22-3A660F5C5981}"/>
              </a:ext>
            </a:extLst>
          </p:cNvPr>
          <p:cNvGraphicFramePr>
            <a:graphicFrameLocks noGrp="1"/>
          </p:cNvGraphicFramePr>
          <p:nvPr>
            <p:extLst>
              <p:ext uri="{D42A27DB-BD31-4B8C-83A1-F6EECF244321}">
                <p14:modId xmlns:p14="http://schemas.microsoft.com/office/powerpoint/2010/main" val="507086516"/>
              </p:ext>
            </p:extLst>
          </p:nvPr>
        </p:nvGraphicFramePr>
        <p:xfrm>
          <a:off x="4195653" y="2186965"/>
          <a:ext cx="3519146" cy="73152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400" dirty="0"/>
                        <a:t>Empresarios - Consejo Superior de las Cámaras de Comercio y Turismo de Cabo Verde</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1" name="Table 20">
            <a:extLst>
              <a:ext uri="{FF2B5EF4-FFF2-40B4-BE49-F238E27FC236}">
                <a16:creationId xmlns:a16="http://schemas.microsoft.com/office/drawing/2014/main" id="{A3C64D6B-DA50-21E0-B34F-549F84373FD5}"/>
              </a:ext>
            </a:extLst>
          </p:cNvPr>
          <p:cNvGraphicFramePr>
            <a:graphicFrameLocks noGrp="1"/>
          </p:cNvGraphicFramePr>
          <p:nvPr>
            <p:extLst>
              <p:ext uri="{D42A27DB-BD31-4B8C-83A1-F6EECF244321}">
                <p14:modId xmlns:p14="http://schemas.microsoft.com/office/powerpoint/2010/main" val="135483691"/>
              </p:ext>
            </p:extLst>
          </p:nvPr>
        </p:nvGraphicFramePr>
        <p:xfrm>
          <a:off x="8115266" y="2186965"/>
          <a:ext cx="3519146" cy="73152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4000">
                <a:tc>
                  <a:txBody>
                    <a:bodyPr/>
                    <a:lstStyle/>
                    <a:p>
                      <a:pPr algn="ctr"/>
                      <a:r>
                        <a:rPr lang="es-ES" sz="1400" dirty="0"/>
                        <a:t>Trabajadores - Unión Nacional de Trabajadores de Cabo Verde – Unión Central (UNTC-CS) (2)</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8BAA8"/>
                    </a:solidFill>
                  </a:tcPr>
                </a:tc>
                <a:extLst>
                  <a:ext uri="{0D108BD9-81ED-4DB2-BD59-A6C34878D82A}">
                    <a16:rowId xmlns:a16="http://schemas.microsoft.com/office/drawing/2014/main" val="4109276895"/>
                  </a:ext>
                </a:extLst>
              </a:tr>
            </a:tbl>
          </a:graphicData>
        </a:graphic>
      </p:graphicFrame>
      <p:graphicFrame>
        <p:nvGraphicFramePr>
          <p:cNvPr id="23" name="Table 22">
            <a:extLst>
              <a:ext uri="{FF2B5EF4-FFF2-40B4-BE49-F238E27FC236}">
                <a16:creationId xmlns:a16="http://schemas.microsoft.com/office/drawing/2014/main" id="{CA44CEFB-581C-03B6-64DC-6B319A17BF8D}"/>
              </a:ext>
            </a:extLst>
          </p:cNvPr>
          <p:cNvGraphicFramePr>
            <a:graphicFrameLocks noGrp="1"/>
          </p:cNvGraphicFramePr>
          <p:nvPr>
            <p:extLst>
              <p:ext uri="{D42A27DB-BD31-4B8C-83A1-F6EECF244321}">
                <p14:modId xmlns:p14="http://schemas.microsoft.com/office/powerpoint/2010/main" val="2934749267"/>
              </p:ext>
            </p:extLst>
          </p:nvPr>
        </p:nvGraphicFramePr>
        <p:xfrm>
          <a:off x="8115267" y="1466627"/>
          <a:ext cx="3519146" cy="594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4000">
                <a:tc>
                  <a:txBody>
                    <a:bodyPr/>
                    <a:lstStyle/>
                    <a:p>
                      <a:pPr algn="ctr"/>
                      <a:r>
                        <a:rPr lang="en-GB" sz="1400" dirty="0"/>
                        <a:t>Cabo Verde TRADEINVEST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4109276895"/>
                  </a:ext>
                </a:extLst>
              </a:tr>
            </a:tbl>
          </a:graphicData>
        </a:graphic>
      </p:graphicFrame>
      <p:sp>
        <p:nvSpPr>
          <p:cNvPr id="3" name="TextBox 2">
            <a:extLst>
              <a:ext uri="{FF2B5EF4-FFF2-40B4-BE49-F238E27FC236}">
                <a16:creationId xmlns:a16="http://schemas.microsoft.com/office/drawing/2014/main" id="{3324D5C1-F134-8B97-F6A8-B9E9FF0C1B7F}"/>
              </a:ext>
            </a:extLst>
          </p:cNvPr>
          <p:cNvSpPr txBox="1"/>
          <p:nvPr/>
        </p:nvSpPr>
        <p:spPr>
          <a:xfrm>
            <a:off x="3962511" y="6062182"/>
            <a:ext cx="7961382" cy="461665"/>
          </a:xfrm>
          <a:prstGeom prst="rect">
            <a:avLst/>
          </a:prstGeom>
          <a:noFill/>
        </p:spPr>
        <p:txBody>
          <a:bodyPr wrap="square" rtlCol="0">
            <a:spAutoFit/>
          </a:bodyPr>
          <a:lstStyle/>
          <a:p>
            <a:pPr>
              <a:buClr>
                <a:srgbClr val="3FBDBE"/>
              </a:buClr>
              <a:buSzPct val="80000"/>
            </a:pPr>
            <a:r>
              <a:rPr lang="en-US" sz="1200" b="1" dirty="0" err="1">
                <a:ea typeface="Noto Sans" panose="020B0502040504020204" pitchFamily="34" charset="0"/>
                <a:cs typeface="Noto Sans" panose="020B0502040504020204" pitchFamily="34" charset="0"/>
              </a:rPr>
              <a:t>Estudio</a:t>
            </a:r>
            <a:r>
              <a:rPr lang="en-US" sz="1200" b="1" dirty="0">
                <a:ea typeface="Noto Sans" panose="020B0502040504020204" pitchFamily="34" charset="0"/>
                <a:cs typeface="Noto Sans" panose="020B0502040504020204" pitchFamily="34" charset="0"/>
              </a:rPr>
              <a:t> de </a:t>
            </a:r>
            <a:r>
              <a:rPr lang="en-US" sz="1200" b="1" dirty="0" err="1">
                <a:ea typeface="Noto Sans" panose="020B0502040504020204" pitchFamily="34" charset="0"/>
                <a:cs typeface="Noto Sans" panose="020B0502040504020204" pitchFamily="34" charset="0"/>
              </a:rPr>
              <a:t>caso</a:t>
            </a:r>
            <a:r>
              <a:rPr lang="en-US" sz="1200" b="1" dirty="0">
                <a:ea typeface="Noto Sans" panose="020B0502040504020204" pitchFamily="34" charset="0"/>
                <a:cs typeface="Noto Sans" panose="020B0502040504020204" pitchFamily="34" charset="0"/>
              </a:rPr>
              <a:t> </a:t>
            </a:r>
            <a:r>
              <a:rPr lang="en-US" sz="1200" b="1" dirty="0" err="1">
                <a:ea typeface="Noto Sans" panose="020B0502040504020204" pitchFamily="34" charset="0"/>
                <a:cs typeface="Noto Sans" panose="020B0502040504020204" pitchFamily="34" charset="0"/>
              </a:rPr>
              <a:t>nacional</a:t>
            </a:r>
            <a:r>
              <a:rPr lang="en-US" sz="1200" b="1" dirty="0">
                <a:ea typeface="Noto Sans" panose="020B0502040504020204" pitchFamily="34" charset="0"/>
                <a:cs typeface="Noto Sans" panose="020B0502040504020204" pitchFamily="34" charset="0"/>
              </a:rPr>
              <a:t>:</a:t>
            </a:r>
            <a:r>
              <a:rPr lang="en-US" sz="1200" dirty="0">
                <a:ea typeface="Noto Sans" panose="020B0502040504020204" pitchFamily="34" charset="0"/>
                <a:cs typeface="Noto Sans" panose="020B0502040504020204" pitchFamily="34" charset="0"/>
              </a:rPr>
              <a:t> </a:t>
            </a:r>
            <a:r>
              <a:rPr lang="es-ES" sz="1200" dirty="0">
                <a:ea typeface="Noto Sans" panose="020B0502040504020204" pitchFamily="34" charset="0"/>
                <a:cs typeface="Noto Sans" panose="020B0502040504020204" pitchFamily="34" charset="0"/>
                <a:hlinkClick r:id="rId2" tooltip="Sectoral focus on tourism and fish processing drives efforts to foster responsible business practices for decent work in Cabo Verde"/>
              </a:rPr>
              <a:t>El enfoque sectorial en el turismo y la transformación pesquera impulsa las iniciativas para fomentar prácticas empresariales responsables que promuevan el trabajo digno en Cabo Verde</a:t>
            </a:r>
            <a:endParaRPr lang="en-GB" sz="1200" dirty="0">
              <a:ea typeface="Noto Sans" panose="020B0502040504020204" pitchFamily="34" charset="0"/>
              <a:cs typeface="Noto Sans" panose="020B0502040504020204" pitchFamily="34" charset="0"/>
            </a:endParaRPr>
          </a:p>
        </p:txBody>
      </p:sp>
      <p:graphicFrame>
        <p:nvGraphicFramePr>
          <p:cNvPr id="5" name="Table 4">
            <a:extLst>
              <a:ext uri="{FF2B5EF4-FFF2-40B4-BE49-F238E27FC236}">
                <a16:creationId xmlns:a16="http://schemas.microsoft.com/office/drawing/2014/main" id="{3D3E246C-D768-CC5F-2496-C07276162197}"/>
              </a:ext>
            </a:extLst>
          </p:cNvPr>
          <p:cNvGraphicFramePr>
            <a:graphicFrameLocks noGrp="1"/>
          </p:cNvGraphicFramePr>
          <p:nvPr>
            <p:extLst>
              <p:ext uri="{D42A27DB-BD31-4B8C-83A1-F6EECF244321}">
                <p14:modId xmlns:p14="http://schemas.microsoft.com/office/powerpoint/2010/main" val="206678812"/>
              </p:ext>
            </p:extLst>
          </p:nvPr>
        </p:nvGraphicFramePr>
        <p:xfrm>
          <a:off x="4526500" y="4177356"/>
          <a:ext cx="3268242" cy="1670400"/>
        </p:xfrm>
        <a:graphic>
          <a:graphicData uri="http://schemas.openxmlformats.org/drawingml/2006/table">
            <a:tbl>
              <a:tblPr firstRow="1" bandRow="1">
                <a:tableStyleId>{5C22544A-7EE6-4342-B048-85BDC9FD1C3A}</a:tableStyleId>
              </a:tblPr>
              <a:tblGrid>
                <a:gridCol w="3268242">
                  <a:extLst>
                    <a:ext uri="{9D8B030D-6E8A-4147-A177-3AD203B41FA5}">
                      <a16:colId xmlns:a16="http://schemas.microsoft.com/office/drawing/2014/main" val="3179964984"/>
                    </a:ext>
                  </a:extLst>
                </a:gridCol>
              </a:tblGrid>
              <a:tr h="502985">
                <a:tc>
                  <a:txBody>
                    <a:bodyPr/>
                    <a:lstStyle/>
                    <a:p>
                      <a:pPr algn="ctr">
                        <a:tabLst>
                          <a:tab pos="449263" algn="l"/>
                        </a:tabLst>
                      </a:pPr>
                      <a:r>
                        <a:rPr lang="en-GB" sz="1600" dirty="0"/>
                        <a:t>Sector </a:t>
                      </a:r>
                      <a:r>
                        <a:rPr lang="en-GB" sz="1600" dirty="0" err="1"/>
                        <a:t>turístico</a:t>
                      </a:r>
                      <a:endParaRPr lang="en-GB" sz="1600" dirty="0"/>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68674358"/>
                  </a:ext>
                </a:extLst>
              </a:tr>
              <a:tr h="1167415">
                <a:tc>
                  <a:txBody>
                    <a:bodyPr/>
                    <a:lstStyle/>
                    <a:p>
                      <a:pPr marL="285750" indent="-285750">
                        <a:buFont typeface="Arial" panose="020B0604020202020204" pitchFamily="34" charset="0"/>
                        <a:buChar char="•"/>
                      </a:pPr>
                      <a:r>
                        <a:rPr lang="es-ES" sz="1400" b="1" dirty="0"/>
                        <a:t>Diálogo sectorial</a:t>
                      </a:r>
                    </a:p>
                    <a:p>
                      <a:pPr marL="285750" indent="-285750">
                        <a:buFont typeface="Arial" panose="020B0604020202020204" pitchFamily="34" charset="0"/>
                        <a:buChar char="•"/>
                      </a:pPr>
                      <a:r>
                        <a:rPr lang="es-ES" sz="1400" b="1" dirty="0"/>
                        <a:t>Creación de una plataforma con múltiples partes interesadas</a:t>
                      </a:r>
                    </a:p>
                    <a:p>
                      <a:pPr marL="285750" indent="-285750">
                        <a:buFont typeface="Arial" panose="020B0604020202020204" pitchFamily="34" charset="0"/>
                        <a:buChar char="•"/>
                      </a:pPr>
                      <a:r>
                        <a:rPr lang="es-ES" sz="1400" b="1" dirty="0"/>
                        <a:t>Elaboración de una hoja de ruta sectorial</a:t>
                      </a:r>
                      <a:endParaRPr lang="en-GB" sz="1400"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EBF5FD"/>
                    </a:solidFill>
                  </a:tcPr>
                </a:tc>
                <a:extLst>
                  <a:ext uri="{0D108BD9-81ED-4DB2-BD59-A6C34878D82A}">
                    <a16:rowId xmlns:a16="http://schemas.microsoft.com/office/drawing/2014/main" val="1935585806"/>
                  </a:ext>
                </a:extLst>
              </a:tr>
            </a:tbl>
          </a:graphicData>
        </a:graphic>
      </p:graphicFrame>
      <p:graphicFrame>
        <p:nvGraphicFramePr>
          <p:cNvPr id="10" name="Table 9">
            <a:extLst>
              <a:ext uri="{FF2B5EF4-FFF2-40B4-BE49-F238E27FC236}">
                <a16:creationId xmlns:a16="http://schemas.microsoft.com/office/drawing/2014/main" id="{8F52FBCC-FEAB-432F-E558-2E360166BFD3}"/>
              </a:ext>
            </a:extLst>
          </p:cNvPr>
          <p:cNvGraphicFramePr>
            <a:graphicFrameLocks noGrp="1"/>
          </p:cNvGraphicFramePr>
          <p:nvPr>
            <p:extLst>
              <p:ext uri="{D42A27DB-BD31-4B8C-83A1-F6EECF244321}">
                <p14:modId xmlns:p14="http://schemas.microsoft.com/office/powerpoint/2010/main" val="3089691777"/>
              </p:ext>
            </p:extLst>
          </p:nvPr>
        </p:nvGraphicFramePr>
        <p:xfrm>
          <a:off x="8208023" y="4177356"/>
          <a:ext cx="3333632" cy="1668615"/>
        </p:xfrm>
        <a:graphic>
          <a:graphicData uri="http://schemas.openxmlformats.org/drawingml/2006/table">
            <a:tbl>
              <a:tblPr firstRow="1" bandRow="1">
                <a:tableStyleId>{5C22544A-7EE6-4342-B048-85BDC9FD1C3A}</a:tableStyleId>
              </a:tblPr>
              <a:tblGrid>
                <a:gridCol w="3333632">
                  <a:extLst>
                    <a:ext uri="{9D8B030D-6E8A-4147-A177-3AD203B41FA5}">
                      <a16:colId xmlns:a16="http://schemas.microsoft.com/office/drawing/2014/main" val="3179964984"/>
                    </a:ext>
                  </a:extLst>
                </a:gridCol>
              </a:tblGrid>
              <a:tr h="501608">
                <a:tc>
                  <a:txBody>
                    <a:bodyPr/>
                    <a:lstStyle/>
                    <a:p>
                      <a:pPr algn="ctr">
                        <a:lnSpc>
                          <a:spcPts val="1600"/>
                        </a:lnSpc>
                        <a:tabLst>
                          <a:tab pos="449263" algn="l"/>
                        </a:tabLst>
                      </a:pPr>
                      <a:r>
                        <a:rPr lang="es-ES" sz="1600" dirty="0"/>
                        <a:t>Sector de la transformación del pescado</a:t>
                      </a:r>
                      <a:endParaRPr lang="en-GB" sz="1600" dirty="0"/>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68674358"/>
                  </a:ext>
                </a:extLst>
              </a:tr>
              <a:tr h="1167007">
                <a:tc>
                  <a:txBody>
                    <a:bodyPr/>
                    <a:lstStyle/>
                    <a:p>
                      <a:pPr marL="285750" indent="-285750">
                        <a:buFont typeface="Arial" panose="020B0604020202020204" pitchFamily="34" charset="0"/>
                        <a:buChar char="•"/>
                      </a:pPr>
                      <a:r>
                        <a:rPr lang="es-ES" sz="1400" b="1" dirty="0"/>
                        <a:t>Diálogo sectorial</a:t>
                      </a:r>
                    </a:p>
                    <a:p>
                      <a:pPr marL="285750" indent="-285750">
                        <a:buFont typeface="Arial" panose="020B0604020202020204" pitchFamily="34" charset="0"/>
                        <a:buChar char="•"/>
                      </a:pPr>
                      <a:r>
                        <a:rPr lang="es-ES" sz="1400" b="1" dirty="0"/>
                        <a:t>Creación de una plataforma con múltiples partes interesadas</a:t>
                      </a:r>
                    </a:p>
                    <a:p>
                      <a:pPr marL="285750" indent="-285750">
                        <a:buFont typeface="Arial" panose="020B0604020202020204" pitchFamily="34" charset="0"/>
                        <a:buChar char="•"/>
                      </a:pPr>
                      <a:r>
                        <a:rPr lang="es-ES" sz="1400" b="1" dirty="0"/>
                        <a:t>Elaboración de una hoja de ruta sectorial</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EBF5FD"/>
                    </a:solidFill>
                  </a:tcPr>
                </a:tc>
                <a:extLst>
                  <a:ext uri="{0D108BD9-81ED-4DB2-BD59-A6C34878D82A}">
                    <a16:rowId xmlns:a16="http://schemas.microsoft.com/office/drawing/2014/main" val="1935585806"/>
                  </a:ext>
                </a:extLst>
              </a:tr>
            </a:tbl>
          </a:graphicData>
        </a:graphic>
      </p:graphicFrame>
      <p:pic>
        <p:nvPicPr>
          <p:cNvPr id="12" name="Picture 2" descr="Spanish Logo Organization Horizontal RGB White">
            <a:extLst>
              <a:ext uri="{FF2B5EF4-FFF2-40B4-BE49-F238E27FC236}">
                <a16:creationId xmlns:a16="http://schemas.microsoft.com/office/drawing/2014/main" id="{70467768-4576-AC4D-019E-7B41CB1E2F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0A46848-A0E1-3E1C-34B3-83B38C550124}"/>
              </a:ext>
            </a:extLst>
          </p:cNvPr>
          <p:cNvPicPr>
            <a:picLocks noChangeAspect="1"/>
          </p:cNvPicPr>
          <p:nvPr/>
        </p:nvPicPr>
        <p:blipFill>
          <a:blip r:embed="rId4"/>
          <a:stretch>
            <a:fillRect/>
          </a:stretch>
        </p:blipFill>
        <p:spPr>
          <a:xfrm>
            <a:off x="381759" y="2429030"/>
            <a:ext cx="1726442" cy="2451284"/>
          </a:xfrm>
          <a:prstGeom prst="rect">
            <a:avLst/>
          </a:prstGeom>
        </p:spPr>
      </p:pic>
      <p:pic>
        <p:nvPicPr>
          <p:cNvPr id="13" name="Picture 12">
            <a:extLst>
              <a:ext uri="{FF2B5EF4-FFF2-40B4-BE49-F238E27FC236}">
                <a16:creationId xmlns:a16="http://schemas.microsoft.com/office/drawing/2014/main" id="{9742D4BF-80CF-688E-84FF-E3EC73F958D5}"/>
              </a:ext>
            </a:extLst>
          </p:cNvPr>
          <p:cNvPicPr>
            <a:picLocks noChangeAspect="1"/>
          </p:cNvPicPr>
          <p:nvPr/>
        </p:nvPicPr>
        <p:blipFill>
          <a:blip r:embed="rId5"/>
          <a:srcRect t="-1" b="3578"/>
          <a:stretch>
            <a:fillRect/>
          </a:stretch>
        </p:blipFill>
        <p:spPr>
          <a:xfrm>
            <a:off x="1174018" y="3417511"/>
            <a:ext cx="1807954" cy="1190002"/>
          </a:xfrm>
          <a:prstGeom prst="rect">
            <a:avLst/>
          </a:prstGeom>
        </p:spPr>
      </p:pic>
    </p:spTree>
    <p:extLst>
      <p:ext uri="{BB962C8B-B14F-4D97-AF65-F5344CB8AC3E}">
        <p14:creationId xmlns:p14="http://schemas.microsoft.com/office/powerpoint/2010/main" val="2330815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E2125F17-AED4-9B13-3087-E862EB75DD9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61B5FB8-E1DF-0816-A09A-F5B39A56266C}"/>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A6B58D7A-87A1-5E64-BEDA-D942C7E55BBF}"/>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err="1">
                <a:solidFill>
                  <a:schemeClr val="bg1"/>
                </a:solidFill>
              </a:rPr>
              <a:t>BraSil</a:t>
            </a:r>
            <a:endParaRPr lang="en-GB" sz="2800" dirty="0">
              <a:solidFill>
                <a:schemeClr val="bg1"/>
              </a:solidFill>
            </a:endParaRPr>
          </a:p>
        </p:txBody>
      </p:sp>
      <p:sp>
        <p:nvSpPr>
          <p:cNvPr id="4" name="Date Placeholder 3">
            <a:extLst>
              <a:ext uri="{FF2B5EF4-FFF2-40B4-BE49-F238E27FC236}">
                <a16:creationId xmlns:a16="http://schemas.microsoft.com/office/drawing/2014/main" id="{E6098ADB-9EA5-C6E4-9F0A-7FE99BA2D3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57E6BD4E-DA19-02C1-E1B7-FE217BC1E9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E8E81833-4905-2A6C-8F17-E1B89E8B1680}"/>
              </a:ext>
            </a:extLst>
          </p:cNvPr>
          <p:cNvSpPr txBox="1"/>
          <p:nvPr/>
        </p:nvSpPr>
        <p:spPr>
          <a:xfrm>
            <a:off x="342538" y="546303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1 punto focal</a:t>
            </a: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2025 </a:t>
            </a:r>
          </a:p>
        </p:txBody>
      </p:sp>
      <p:graphicFrame>
        <p:nvGraphicFramePr>
          <p:cNvPr id="13" name="Table 12">
            <a:extLst>
              <a:ext uri="{FF2B5EF4-FFF2-40B4-BE49-F238E27FC236}">
                <a16:creationId xmlns:a16="http://schemas.microsoft.com/office/drawing/2014/main" id="{D974B039-7169-4F9C-819D-6E614ED809C0}"/>
              </a:ext>
            </a:extLst>
          </p:cNvPr>
          <p:cNvGraphicFramePr>
            <a:graphicFrameLocks noGrp="1"/>
          </p:cNvGraphicFramePr>
          <p:nvPr>
            <p:extLst>
              <p:ext uri="{D42A27DB-BD31-4B8C-83A1-F6EECF244321}">
                <p14:modId xmlns:p14="http://schemas.microsoft.com/office/powerpoint/2010/main" val="2473110099"/>
              </p:ext>
            </p:extLst>
          </p:nvPr>
        </p:nvGraphicFramePr>
        <p:xfrm>
          <a:off x="4070101" y="2337648"/>
          <a:ext cx="7505809" cy="720842"/>
        </p:xfrm>
        <a:graphic>
          <a:graphicData uri="http://schemas.openxmlformats.org/drawingml/2006/table">
            <a:tbl>
              <a:tblPr firstRow="1" bandRow="1">
                <a:tableStyleId>{5C22544A-7EE6-4342-B048-85BDC9FD1C3A}</a:tableStyleId>
              </a:tblPr>
              <a:tblGrid>
                <a:gridCol w="7505809">
                  <a:extLst>
                    <a:ext uri="{9D8B030D-6E8A-4147-A177-3AD203B41FA5}">
                      <a16:colId xmlns:a16="http://schemas.microsoft.com/office/drawing/2014/main" val="1248844492"/>
                    </a:ext>
                  </a:extLst>
                </a:gridCol>
              </a:tblGrid>
              <a:tr h="720842">
                <a:tc>
                  <a:txBody>
                    <a:bodyPr/>
                    <a:lstStyle/>
                    <a:p>
                      <a:pPr algn="ctr"/>
                      <a:r>
                        <a:rPr lang="es-ES" sz="1600" dirty="0"/>
                        <a:t>El Ministerio Federal de Trabajo y Empleo</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sp>
        <p:nvSpPr>
          <p:cNvPr id="14" name="Content Placeholder 2">
            <a:extLst>
              <a:ext uri="{FF2B5EF4-FFF2-40B4-BE49-F238E27FC236}">
                <a16:creationId xmlns:a16="http://schemas.microsoft.com/office/drawing/2014/main" id="{2C84616A-5DA2-4C9D-7B5E-954F2137BFF8}"/>
              </a:ext>
            </a:extLst>
          </p:cNvPr>
          <p:cNvSpPr>
            <a:spLocks noGrp="1"/>
          </p:cNvSpPr>
          <p:nvPr>
            <p:ph idx="1"/>
          </p:nvPr>
        </p:nvSpPr>
        <p:spPr>
          <a:xfrm>
            <a:off x="4070101" y="1259490"/>
            <a:ext cx="7091361" cy="361610"/>
          </a:xfrm>
        </p:spPr>
        <p:txBody>
          <a:bodyPr/>
          <a:lstStyle/>
          <a:p>
            <a:pPr lvl="0">
              <a:spcBef>
                <a:spcPts val="0"/>
              </a:spcBef>
              <a:spcAft>
                <a:spcPts val="0"/>
              </a:spcAft>
              <a:defRPr/>
            </a:pPr>
            <a:r>
              <a:rPr lang="en-GB" sz="2200" dirty="0">
                <a:solidFill>
                  <a:srgbClr val="230050"/>
                </a:solidFill>
              </a:rPr>
              <a:t>Punto focal </a:t>
            </a:r>
            <a:r>
              <a:rPr lang="en-GB" sz="2200" dirty="0" err="1">
                <a:solidFill>
                  <a:srgbClr val="230050"/>
                </a:solidFill>
              </a:rPr>
              <a:t>nacional</a:t>
            </a:r>
            <a:r>
              <a:rPr lang="en-GB" sz="2200" dirty="0">
                <a:solidFill>
                  <a:srgbClr val="230050"/>
                </a:solidFill>
              </a:rPr>
              <a:t> que </a:t>
            </a:r>
            <a:r>
              <a:rPr lang="en-GB" sz="2200" dirty="0" err="1">
                <a:solidFill>
                  <a:srgbClr val="230050"/>
                </a:solidFill>
              </a:rPr>
              <a:t>representa</a:t>
            </a:r>
            <a:r>
              <a:rPr lang="en-GB" sz="2200" dirty="0">
                <a:solidFill>
                  <a:srgbClr val="230050"/>
                </a:solidFill>
              </a:rPr>
              <a:t>:</a:t>
            </a:r>
          </a:p>
        </p:txBody>
      </p:sp>
      <p:pic>
        <p:nvPicPr>
          <p:cNvPr id="3" name="Picture 2" descr="Spanish Logo Organization Horizontal RGB White">
            <a:extLst>
              <a:ext uri="{FF2B5EF4-FFF2-40B4-BE49-F238E27FC236}">
                <a16:creationId xmlns:a16="http://schemas.microsoft.com/office/drawing/2014/main" id="{FA07C44B-7D52-0E99-7B72-BF294CC09EB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40B6120-FF4C-8D7B-E3F5-B27FCFA9FA38}"/>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2052" name="Picture 4" descr="Flag of Brazil">
            <a:extLst>
              <a:ext uri="{FF2B5EF4-FFF2-40B4-BE49-F238E27FC236}">
                <a16:creationId xmlns:a16="http://schemas.microsoft.com/office/drawing/2014/main" id="{6F47BD39-828F-25B2-534C-A4F1B2AF76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4018" y="3429000"/>
            <a:ext cx="1690489" cy="1183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4382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B2979-0C79-37A8-FA9E-CC0946C83603}"/>
              </a:ext>
            </a:extLst>
          </p:cNvPr>
          <p:cNvSpPr/>
          <p:nvPr/>
        </p:nvSpPr>
        <p:spPr>
          <a:xfrm>
            <a:off x="0" y="0"/>
            <a:ext cx="12192000" cy="6858000"/>
          </a:xfrm>
          <a:prstGeom prst="rect">
            <a:avLst/>
          </a:prstGeom>
          <a:solidFill>
            <a:srgbClr val="EBF5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A map of the world&#10;&#10;AI-generated content may be incorrect.">
            <a:extLst>
              <a:ext uri="{FF2B5EF4-FFF2-40B4-BE49-F238E27FC236}">
                <a16:creationId xmlns:a16="http://schemas.microsoft.com/office/drawing/2014/main" id="{B263CA0D-738A-9679-DDB4-93165A02B9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96755" y="529973"/>
            <a:ext cx="6568522" cy="5894270"/>
          </a:xfrm>
          <a:prstGeom prst="rect">
            <a:avLst/>
          </a:prstGeom>
          <a:ln>
            <a:solidFill>
              <a:schemeClr val="accent1"/>
            </a:solidFill>
          </a:ln>
        </p:spPr>
      </p:pic>
      <p:sp>
        <p:nvSpPr>
          <p:cNvPr id="2" name="Date Placeholder 1">
            <a:extLst>
              <a:ext uri="{FF2B5EF4-FFF2-40B4-BE49-F238E27FC236}">
                <a16:creationId xmlns:a16="http://schemas.microsoft.com/office/drawing/2014/main" id="{C190AA36-980A-1B73-2479-5EA80727E274}"/>
              </a:ext>
            </a:extLst>
          </p:cNvPr>
          <p:cNvSpPr>
            <a:spLocks noGrp="1"/>
          </p:cNvSpPr>
          <p:nvPr>
            <p:ph type="dt" sz="half" idx="10"/>
          </p:nvPr>
        </p:nvSpPr>
        <p:spPr/>
        <p:txBody>
          <a:bodyPr/>
          <a:lstStyle/>
          <a:p>
            <a:r>
              <a:rPr lang="en-GB"/>
              <a:t>Date: Monday / 01 / October / 2019</a:t>
            </a:r>
          </a:p>
        </p:txBody>
      </p:sp>
      <p:sp>
        <p:nvSpPr>
          <p:cNvPr id="8" name="Title 1">
            <a:extLst>
              <a:ext uri="{FF2B5EF4-FFF2-40B4-BE49-F238E27FC236}">
                <a16:creationId xmlns:a16="http://schemas.microsoft.com/office/drawing/2014/main" id="{22DECD67-5A68-DDAF-EEE8-36EF80BB5ABA}"/>
              </a:ext>
            </a:extLst>
          </p:cNvPr>
          <p:cNvSpPr txBox="1">
            <a:spLocks/>
          </p:cNvSpPr>
          <p:nvPr/>
        </p:nvSpPr>
        <p:spPr>
          <a:xfrm>
            <a:off x="276997" y="1710261"/>
            <a:ext cx="3961949" cy="1333721"/>
          </a:xfrm>
          <a:prstGeom prst="rect">
            <a:avLst/>
          </a:prstGeom>
          <a:solidFill>
            <a:srgbClr val="EBF5FD"/>
          </a:solidFill>
        </p:spPr>
        <p:txBody>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r>
              <a:rPr lang="es-ES" sz="2400" dirty="0">
                <a:solidFill>
                  <a:schemeClr val="tx1"/>
                </a:solidFill>
              </a:rPr>
              <a:t>23 Estados miembros han designado puntos focales nacionales</a:t>
            </a:r>
            <a:r>
              <a:rPr lang="en-GB" sz="2800" dirty="0">
                <a:solidFill>
                  <a:schemeClr val="tx1"/>
                </a:solidFill>
              </a:rPr>
              <a:t> </a:t>
            </a:r>
          </a:p>
        </p:txBody>
      </p:sp>
      <p:cxnSp>
        <p:nvCxnSpPr>
          <p:cNvPr id="10" name="Elbow Connector 258">
            <a:extLst>
              <a:ext uri="{FF2B5EF4-FFF2-40B4-BE49-F238E27FC236}">
                <a16:creationId xmlns:a16="http://schemas.microsoft.com/office/drawing/2014/main" id="{2965E4F8-8855-6D5B-7833-8511C5186B9E}"/>
              </a:ext>
            </a:extLst>
          </p:cNvPr>
          <p:cNvCxnSpPr>
            <a:cxnSpLocks/>
            <a:endCxn id="9" idx="1"/>
          </p:cNvCxnSpPr>
          <p:nvPr/>
        </p:nvCxnSpPr>
        <p:spPr>
          <a:xfrm rot="5400000" flipH="1" flipV="1">
            <a:off x="7979953" y="1151380"/>
            <a:ext cx="694500" cy="519528"/>
          </a:xfrm>
          <a:prstGeom prst="bentConnector2">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cxnSp>
        <p:nvCxnSpPr>
          <p:cNvPr id="17" name="Elbow Connector 258">
            <a:extLst>
              <a:ext uri="{FF2B5EF4-FFF2-40B4-BE49-F238E27FC236}">
                <a16:creationId xmlns:a16="http://schemas.microsoft.com/office/drawing/2014/main" id="{F9B81729-C907-FD20-B5B8-EBC39C66596E}"/>
              </a:ext>
            </a:extLst>
          </p:cNvPr>
          <p:cNvCxnSpPr>
            <a:cxnSpLocks/>
          </p:cNvCxnSpPr>
          <p:nvPr/>
        </p:nvCxnSpPr>
        <p:spPr>
          <a:xfrm rot="10800000" flipV="1">
            <a:off x="7117979" y="2758122"/>
            <a:ext cx="337780" cy="1"/>
          </a:xfrm>
          <a:prstGeom prst="bentConnector3">
            <a:avLst>
              <a:gd name="adj1" fmla="val 5000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39BF1DBE-142B-7A64-D394-4917C1DA7120}"/>
              </a:ext>
            </a:extLst>
          </p:cNvPr>
          <p:cNvSpPr/>
          <p:nvPr/>
        </p:nvSpPr>
        <p:spPr>
          <a:xfrm>
            <a:off x="6537568" y="2686123"/>
            <a:ext cx="617939"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rPr>
              <a:t>Portugal</a:t>
            </a:r>
          </a:p>
        </p:txBody>
      </p:sp>
      <p:cxnSp>
        <p:nvCxnSpPr>
          <p:cNvPr id="25" name="Elbow Connector 258">
            <a:extLst>
              <a:ext uri="{FF2B5EF4-FFF2-40B4-BE49-F238E27FC236}">
                <a16:creationId xmlns:a16="http://schemas.microsoft.com/office/drawing/2014/main" id="{28C8A9CB-9E41-2DC6-8896-2A4F6DA53201}"/>
              </a:ext>
            </a:extLst>
          </p:cNvPr>
          <p:cNvCxnSpPr>
            <a:cxnSpLocks/>
          </p:cNvCxnSpPr>
          <p:nvPr/>
        </p:nvCxnSpPr>
        <p:spPr>
          <a:xfrm rot="16200000" flipV="1">
            <a:off x="6826941" y="3249717"/>
            <a:ext cx="493975" cy="349206"/>
          </a:xfrm>
          <a:prstGeom prst="bentConnector3">
            <a:avLst>
              <a:gd name="adj1" fmla="val 11361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C5665C30-F0AB-B7E3-5E03-FFD6D5CC2760}"/>
              </a:ext>
            </a:extLst>
          </p:cNvPr>
          <p:cNvSpPr/>
          <p:nvPr/>
        </p:nvSpPr>
        <p:spPr>
          <a:xfrm>
            <a:off x="6408547" y="3043982"/>
            <a:ext cx="580411"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rPr>
              <a:t>Senegal</a:t>
            </a:r>
          </a:p>
        </p:txBody>
      </p:sp>
      <p:sp>
        <p:nvSpPr>
          <p:cNvPr id="9" name="Rectangle 8">
            <a:extLst>
              <a:ext uri="{FF2B5EF4-FFF2-40B4-BE49-F238E27FC236}">
                <a16:creationId xmlns:a16="http://schemas.microsoft.com/office/drawing/2014/main" id="{66B6C387-F329-FBF2-8A37-33DBAAB7E5CB}"/>
              </a:ext>
            </a:extLst>
          </p:cNvPr>
          <p:cNvSpPr/>
          <p:nvPr/>
        </p:nvSpPr>
        <p:spPr>
          <a:xfrm>
            <a:off x="8586967" y="991894"/>
            <a:ext cx="576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schemeClr val="bg1"/>
                </a:solidFill>
              </a:rPr>
              <a:t>Noruega</a:t>
            </a:r>
            <a:endParaRPr lang="en-US" sz="800" dirty="0">
              <a:solidFill>
                <a:schemeClr val="bg1"/>
              </a:solidFill>
            </a:endParaRPr>
          </a:p>
        </p:txBody>
      </p:sp>
      <p:cxnSp>
        <p:nvCxnSpPr>
          <p:cNvPr id="33" name="Elbow Connector 258">
            <a:extLst>
              <a:ext uri="{FF2B5EF4-FFF2-40B4-BE49-F238E27FC236}">
                <a16:creationId xmlns:a16="http://schemas.microsoft.com/office/drawing/2014/main" id="{0566C339-8FC7-B276-31CD-53BA14BEE0BA}"/>
              </a:ext>
            </a:extLst>
          </p:cNvPr>
          <p:cNvCxnSpPr>
            <a:cxnSpLocks/>
          </p:cNvCxnSpPr>
          <p:nvPr/>
        </p:nvCxnSpPr>
        <p:spPr>
          <a:xfrm flipV="1">
            <a:off x="5190528" y="3212919"/>
            <a:ext cx="670514" cy="351374"/>
          </a:xfrm>
          <a:prstGeom prst="bentConnector3">
            <a:avLst>
              <a:gd name="adj1" fmla="val 5000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32" name="Rectangle 31">
            <a:extLst>
              <a:ext uri="{FF2B5EF4-FFF2-40B4-BE49-F238E27FC236}">
                <a16:creationId xmlns:a16="http://schemas.microsoft.com/office/drawing/2014/main" id="{E191138A-980F-CA91-2D29-DE55A4C60E49}"/>
              </a:ext>
            </a:extLst>
          </p:cNvPr>
          <p:cNvSpPr/>
          <p:nvPr/>
        </p:nvSpPr>
        <p:spPr>
          <a:xfrm>
            <a:off x="5339214" y="3161461"/>
            <a:ext cx="576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rPr>
              <a:t>Jamaica</a:t>
            </a:r>
          </a:p>
        </p:txBody>
      </p:sp>
      <p:cxnSp>
        <p:nvCxnSpPr>
          <p:cNvPr id="44" name="Elbow Connector 258">
            <a:extLst>
              <a:ext uri="{FF2B5EF4-FFF2-40B4-BE49-F238E27FC236}">
                <a16:creationId xmlns:a16="http://schemas.microsoft.com/office/drawing/2014/main" id="{C94EDA6B-D2E9-F0C1-0561-01C5AFB8DC17}"/>
              </a:ext>
            </a:extLst>
          </p:cNvPr>
          <p:cNvCxnSpPr>
            <a:cxnSpLocks/>
            <a:endCxn id="41" idx="1"/>
          </p:cNvCxnSpPr>
          <p:nvPr/>
        </p:nvCxnSpPr>
        <p:spPr>
          <a:xfrm rot="16200000" flipH="1">
            <a:off x="5673185" y="4843082"/>
            <a:ext cx="540187" cy="125021"/>
          </a:xfrm>
          <a:prstGeom prst="bentConnector2">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41" name="Rectangle 40">
            <a:extLst>
              <a:ext uri="{FF2B5EF4-FFF2-40B4-BE49-F238E27FC236}">
                <a16:creationId xmlns:a16="http://schemas.microsoft.com/office/drawing/2014/main" id="{33716F3D-CE1E-C268-146A-602AD0CA76F2}"/>
              </a:ext>
            </a:extLst>
          </p:cNvPr>
          <p:cNvSpPr/>
          <p:nvPr/>
        </p:nvSpPr>
        <p:spPr>
          <a:xfrm>
            <a:off x="6005789" y="5103687"/>
            <a:ext cx="576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schemeClr val="bg1"/>
                </a:solidFill>
              </a:rPr>
              <a:t>Brasil</a:t>
            </a:r>
            <a:endParaRPr lang="en-US" sz="800" dirty="0">
              <a:solidFill>
                <a:schemeClr val="bg1"/>
              </a:solidFill>
            </a:endParaRPr>
          </a:p>
        </p:txBody>
      </p:sp>
      <p:cxnSp>
        <p:nvCxnSpPr>
          <p:cNvPr id="49" name="Elbow Connector 258">
            <a:extLst>
              <a:ext uri="{FF2B5EF4-FFF2-40B4-BE49-F238E27FC236}">
                <a16:creationId xmlns:a16="http://schemas.microsoft.com/office/drawing/2014/main" id="{9FE45672-7D0D-3D7A-FE72-4B65953FD5C1}"/>
              </a:ext>
            </a:extLst>
          </p:cNvPr>
          <p:cNvCxnSpPr>
            <a:cxnSpLocks/>
          </p:cNvCxnSpPr>
          <p:nvPr/>
        </p:nvCxnSpPr>
        <p:spPr>
          <a:xfrm rot="10800000" flipH="1" flipV="1">
            <a:off x="5416827" y="5698956"/>
            <a:ext cx="337780" cy="1"/>
          </a:xfrm>
          <a:prstGeom prst="bentConnector3">
            <a:avLst>
              <a:gd name="adj1" fmla="val 5000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45" name="Rectangle 44">
            <a:extLst>
              <a:ext uri="{FF2B5EF4-FFF2-40B4-BE49-F238E27FC236}">
                <a16:creationId xmlns:a16="http://schemas.microsoft.com/office/drawing/2014/main" id="{F7879D78-9D54-53EA-C310-8A3240123D6A}"/>
              </a:ext>
            </a:extLst>
          </p:cNvPr>
          <p:cNvSpPr/>
          <p:nvPr/>
        </p:nvSpPr>
        <p:spPr>
          <a:xfrm>
            <a:off x="5726336" y="5637362"/>
            <a:ext cx="648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rPr>
              <a:t>Argentina</a:t>
            </a:r>
          </a:p>
        </p:txBody>
      </p:sp>
      <p:cxnSp>
        <p:nvCxnSpPr>
          <p:cNvPr id="50" name="Elbow Connector 258">
            <a:extLst>
              <a:ext uri="{FF2B5EF4-FFF2-40B4-BE49-F238E27FC236}">
                <a16:creationId xmlns:a16="http://schemas.microsoft.com/office/drawing/2014/main" id="{9110C725-0BB2-64A1-4C22-382AE20EAA5A}"/>
              </a:ext>
            </a:extLst>
          </p:cNvPr>
          <p:cNvCxnSpPr>
            <a:cxnSpLocks/>
          </p:cNvCxnSpPr>
          <p:nvPr/>
        </p:nvCxnSpPr>
        <p:spPr>
          <a:xfrm rot="5400000">
            <a:off x="4904649" y="4669821"/>
            <a:ext cx="395849" cy="163765"/>
          </a:xfrm>
          <a:prstGeom prst="bentConnector2">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46" name="Rectangle 45">
            <a:extLst>
              <a:ext uri="{FF2B5EF4-FFF2-40B4-BE49-F238E27FC236}">
                <a16:creationId xmlns:a16="http://schemas.microsoft.com/office/drawing/2014/main" id="{ACAAA2B2-DCAE-E252-704A-59395115A12F}"/>
              </a:ext>
            </a:extLst>
          </p:cNvPr>
          <p:cNvSpPr/>
          <p:nvPr/>
        </p:nvSpPr>
        <p:spPr>
          <a:xfrm>
            <a:off x="4591167" y="4877628"/>
            <a:ext cx="468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rPr>
              <a:t>Perú</a:t>
            </a:r>
          </a:p>
        </p:txBody>
      </p:sp>
      <p:cxnSp>
        <p:nvCxnSpPr>
          <p:cNvPr id="54" name="Elbow Connector 258">
            <a:extLst>
              <a:ext uri="{FF2B5EF4-FFF2-40B4-BE49-F238E27FC236}">
                <a16:creationId xmlns:a16="http://schemas.microsoft.com/office/drawing/2014/main" id="{DE437CF2-BCBC-C5C8-96A8-EF4B7C0BA057}"/>
              </a:ext>
            </a:extLst>
          </p:cNvPr>
          <p:cNvCxnSpPr>
            <a:cxnSpLocks/>
          </p:cNvCxnSpPr>
          <p:nvPr/>
        </p:nvCxnSpPr>
        <p:spPr>
          <a:xfrm rot="10800000" flipV="1">
            <a:off x="6431561" y="3915200"/>
            <a:ext cx="886835" cy="52841"/>
          </a:xfrm>
          <a:prstGeom prst="bentConnector4">
            <a:avLst>
              <a:gd name="adj1" fmla="val 94310"/>
              <a:gd name="adj2" fmla="val -14163"/>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55" name="Rectangle 54">
            <a:extLst>
              <a:ext uri="{FF2B5EF4-FFF2-40B4-BE49-F238E27FC236}">
                <a16:creationId xmlns:a16="http://schemas.microsoft.com/office/drawing/2014/main" id="{EEDDBBE3-4BC8-5D4E-AD3F-728660AEAF88}"/>
              </a:ext>
            </a:extLst>
          </p:cNvPr>
          <p:cNvSpPr/>
          <p:nvPr/>
        </p:nvSpPr>
        <p:spPr>
          <a:xfrm>
            <a:off x="6115738" y="3846267"/>
            <a:ext cx="663394"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a:solidFill>
                  <a:schemeClr val="bg1"/>
                </a:solidFill>
              </a:rPr>
              <a:t>Sierra Leone</a:t>
            </a:r>
          </a:p>
        </p:txBody>
      </p:sp>
      <p:cxnSp>
        <p:nvCxnSpPr>
          <p:cNvPr id="56" name="Elbow Connector 258">
            <a:extLst>
              <a:ext uri="{FF2B5EF4-FFF2-40B4-BE49-F238E27FC236}">
                <a16:creationId xmlns:a16="http://schemas.microsoft.com/office/drawing/2014/main" id="{9EBC82BB-FEC4-5C13-F2F6-0DFDF9C8FC38}"/>
              </a:ext>
            </a:extLst>
          </p:cNvPr>
          <p:cNvCxnSpPr>
            <a:cxnSpLocks/>
          </p:cNvCxnSpPr>
          <p:nvPr/>
        </p:nvCxnSpPr>
        <p:spPr>
          <a:xfrm rot="10800000" flipV="1">
            <a:off x="7117408" y="3959675"/>
            <a:ext cx="461217" cy="209810"/>
          </a:xfrm>
          <a:prstGeom prst="bentConnector3">
            <a:avLst>
              <a:gd name="adj1" fmla="val -941"/>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61" name="Rectangle 60">
            <a:extLst>
              <a:ext uri="{FF2B5EF4-FFF2-40B4-BE49-F238E27FC236}">
                <a16:creationId xmlns:a16="http://schemas.microsoft.com/office/drawing/2014/main" id="{65CEBF10-8467-79E2-1021-563D25D274AD}"/>
              </a:ext>
            </a:extLst>
          </p:cNvPr>
          <p:cNvSpPr/>
          <p:nvPr/>
        </p:nvSpPr>
        <p:spPr>
          <a:xfrm>
            <a:off x="6633594" y="4104564"/>
            <a:ext cx="792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a:solidFill>
                  <a:schemeClr val="bg1"/>
                </a:solidFill>
              </a:rPr>
              <a:t>Costa de Marfil </a:t>
            </a:r>
          </a:p>
        </p:txBody>
      </p:sp>
      <p:cxnSp>
        <p:nvCxnSpPr>
          <p:cNvPr id="65" name="Elbow Connector 258">
            <a:extLst>
              <a:ext uri="{FF2B5EF4-FFF2-40B4-BE49-F238E27FC236}">
                <a16:creationId xmlns:a16="http://schemas.microsoft.com/office/drawing/2014/main" id="{C8AADD36-8BC1-2109-FB3B-C5324F7DBE26}"/>
              </a:ext>
            </a:extLst>
          </p:cNvPr>
          <p:cNvCxnSpPr>
            <a:cxnSpLocks/>
          </p:cNvCxnSpPr>
          <p:nvPr/>
        </p:nvCxnSpPr>
        <p:spPr>
          <a:xfrm rot="5400000" flipH="1" flipV="1">
            <a:off x="7683945" y="3409483"/>
            <a:ext cx="512769" cy="444796"/>
          </a:xfrm>
          <a:prstGeom prst="bentConnector3">
            <a:avLst>
              <a:gd name="adj1" fmla="val 98916"/>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70" name="Rectangle 69">
            <a:extLst>
              <a:ext uri="{FF2B5EF4-FFF2-40B4-BE49-F238E27FC236}">
                <a16:creationId xmlns:a16="http://schemas.microsoft.com/office/drawing/2014/main" id="{3D554956-38E7-4E6B-A38F-A746A53CB710}"/>
              </a:ext>
            </a:extLst>
          </p:cNvPr>
          <p:cNvSpPr/>
          <p:nvPr/>
        </p:nvSpPr>
        <p:spPr>
          <a:xfrm>
            <a:off x="7924454" y="3311751"/>
            <a:ext cx="432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a:solidFill>
                  <a:schemeClr val="bg1"/>
                </a:solidFill>
              </a:rPr>
              <a:t>Ghana</a:t>
            </a:r>
          </a:p>
        </p:txBody>
      </p:sp>
      <p:cxnSp>
        <p:nvCxnSpPr>
          <p:cNvPr id="71" name="Elbow Connector 258">
            <a:extLst>
              <a:ext uri="{FF2B5EF4-FFF2-40B4-BE49-F238E27FC236}">
                <a16:creationId xmlns:a16="http://schemas.microsoft.com/office/drawing/2014/main" id="{33E2702A-3CBD-BE0A-DA72-CD0CA98F2554}"/>
              </a:ext>
            </a:extLst>
          </p:cNvPr>
          <p:cNvCxnSpPr>
            <a:cxnSpLocks/>
          </p:cNvCxnSpPr>
          <p:nvPr/>
        </p:nvCxnSpPr>
        <p:spPr>
          <a:xfrm rot="5400000">
            <a:off x="7370561" y="3984102"/>
            <a:ext cx="685029" cy="561541"/>
          </a:xfrm>
          <a:prstGeom prst="bentConnector3">
            <a:avLst>
              <a:gd name="adj1" fmla="val 100056"/>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78" name="Rectangle 77">
            <a:extLst>
              <a:ext uri="{FF2B5EF4-FFF2-40B4-BE49-F238E27FC236}">
                <a16:creationId xmlns:a16="http://schemas.microsoft.com/office/drawing/2014/main" id="{703D6162-C152-D727-EABE-EE823AA24962}"/>
              </a:ext>
            </a:extLst>
          </p:cNvPr>
          <p:cNvSpPr/>
          <p:nvPr/>
        </p:nvSpPr>
        <p:spPr>
          <a:xfrm>
            <a:off x="7141928" y="4526191"/>
            <a:ext cx="432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a:solidFill>
                  <a:schemeClr val="bg1"/>
                </a:solidFill>
              </a:rPr>
              <a:t>Nigeria</a:t>
            </a:r>
          </a:p>
        </p:txBody>
      </p:sp>
      <p:cxnSp>
        <p:nvCxnSpPr>
          <p:cNvPr id="79" name="Elbow Connector 258">
            <a:extLst>
              <a:ext uri="{FF2B5EF4-FFF2-40B4-BE49-F238E27FC236}">
                <a16:creationId xmlns:a16="http://schemas.microsoft.com/office/drawing/2014/main" id="{5D5D1060-C2E1-6D9A-AA9B-00C896BCA355}"/>
              </a:ext>
            </a:extLst>
          </p:cNvPr>
          <p:cNvCxnSpPr>
            <a:cxnSpLocks/>
          </p:cNvCxnSpPr>
          <p:nvPr/>
        </p:nvCxnSpPr>
        <p:spPr>
          <a:xfrm flipV="1">
            <a:off x="8203584" y="3862383"/>
            <a:ext cx="383383" cy="150998"/>
          </a:xfrm>
          <a:prstGeom prst="bentConnector3">
            <a:avLst>
              <a:gd name="adj1" fmla="val 8147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84" name="Rectangle 83">
            <a:extLst>
              <a:ext uri="{FF2B5EF4-FFF2-40B4-BE49-F238E27FC236}">
                <a16:creationId xmlns:a16="http://schemas.microsoft.com/office/drawing/2014/main" id="{9054C0AC-351C-0A4E-6F80-7D4093EA50F2}"/>
              </a:ext>
            </a:extLst>
          </p:cNvPr>
          <p:cNvSpPr/>
          <p:nvPr/>
        </p:nvSpPr>
        <p:spPr>
          <a:xfrm>
            <a:off x="8408048" y="3789113"/>
            <a:ext cx="576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err="1">
                <a:solidFill>
                  <a:schemeClr val="bg1"/>
                </a:solidFill>
              </a:rPr>
              <a:t>Camerún</a:t>
            </a:r>
            <a:endParaRPr lang="en-US" sz="800" dirty="0">
              <a:solidFill>
                <a:schemeClr val="bg1"/>
              </a:solidFill>
            </a:endParaRPr>
          </a:p>
        </p:txBody>
      </p:sp>
      <p:cxnSp>
        <p:nvCxnSpPr>
          <p:cNvPr id="90" name="Elbow Connector 258">
            <a:extLst>
              <a:ext uri="{FF2B5EF4-FFF2-40B4-BE49-F238E27FC236}">
                <a16:creationId xmlns:a16="http://schemas.microsoft.com/office/drawing/2014/main" id="{3E52A2C3-46B2-6669-111B-BDEA2D1ECB0D}"/>
              </a:ext>
            </a:extLst>
          </p:cNvPr>
          <p:cNvCxnSpPr>
            <a:cxnSpLocks/>
          </p:cNvCxnSpPr>
          <p:nvPr/>
        </p:nvCxnSpPr>
        <p:spPr>
          <a:xfrm rot="10800000">
            <a:off x="6600023" y="3535719"/>
            <a:ext cx="279370" cy="116463"/>
          </a:xfrm>
          <a:prstGeom prst="bentConnector3">
            <a:avLst>
              <a:gd name="adj1" fmla="val 106868"/>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89" name="Rectangle 88">
            <a:extLst>
              <a:ext uri="{FF2B5EF4-FFF2-40B4-BE49-F238E27FC236}">
                <a16:creationId xmlns:a16="http://schemas.microsoft.com/office/drawing/2014/main" id="{1D26A8D5-1902-2B99-DF97-C0E91064C4A2}"/>
              </a:ext>
            </a:extLst>
          </p:cNvPr>
          <p:cNvSpPr/>
          <p:nvPr/>
        </p:nvSpPr>
        <p:spPr>
          <a:xfrm>
            <a:off x="6142765" y="3441493"/>
            <a:ext cx="663394"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a:solidFill>
                  <a:schemeClr val="bg1"/>
                </a:solidFill>
              </a:rPr>
              <a:t>Cabo Verde</a:t>
            </a:r>
          </a:p>
        </p:txBody>
      </p:sp>
      <p:cxnSp>
        <p:nvCxnSpPr>
          <p:cNvPr id="96" name="Elbow Connector 258">
            <a:extLst>
              <a:ext uri="{FF2B5EF4-FFF2-40B4-BE49-F238E27FC236}">
                <a16:creationId xmlns:a16="http://schemas.microsoft.com/office/drawing/2014/main" id="{FDFFCA24-D020-D116-2524-D74E7DB308AA}"/>
              </a:ext>
            </a:extLst>
          </p:cNvPr>
          <p:cNvCxnSpPr>
            <a:cxnSpLocks/>
          </p:cNvCxnSpPr>
          <p:nvPr/>
        </p:nvCxnSpPr>
        <p:spPr>
          <a:xfrm rot="10800000" flipV="1">
            <a:off x="7512723" y="5317923"/>
            <a:ext cx="982726" cy="7205"/>
          </a:xfrm>
          <a:prstGeom prst="bentConnector3">
            <a:avLst>
              <a:gd name="adj1" fmla="val 5000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97" name="Rectangle 96">
            <a:extLst>
              <a:ext uri="{FF2B5EF4-FFF2-40B4-BE49-F238E27FC236}">
                <a16:creationId xmlns:a16="http://schemas.microsoft.com/office/drawing/2014/main" id="{98E57769-3E5D-C774-AF8E-A93060C2FB90}"/>
              </a:ext>
            </a:extLst>
          </p:cNvPr>
          <p:cNvSpPr/>
          <p:nvPr/>
        </p:nvSpPr>
        <p:spPr>
          <a:xfrm>
            <a:off x="7445079" y="5237617"/>
            <a:ext cx="648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err="1">
                <a:solidFill>
                  <a:schemeClr val="bg1"/>
                </a:solidFill>
              </a:rPr>
              <a:t>Sudáfrica</a:t>
            </a:r>
            <a:endParaRPr lang="en-US" sz="800" dirty="0">
              <a:solidFill>
                <a:schemeClr val="bg1"/>
              </a:solidFill>
            </a:endParaRPr>
          </a:p>
        </p:txBody>
      </p:sp>
      <p:cxnSp>
        <p:nvCxnSpPr>
          <p:cNvPr id="100" name="Elbow Connector 258">
            <a:extLst>
              <a:ext uri="{FF2B5EF4-FFF2-40B4-BE49-F238E27FC236}">
                <a16:creationId xmlns:a16="http://schemas.microsoft.com/office/drawing/2014/main" id="{3045803E-86DE-D476-4B73-17A765768E13}"/>
              </a:ext>
            </a:extLst>
          </p:cNvPr>
          <p:cNvCxnSpPr>
            <a:cxnSpLocks/>
          </p:cNvCxnSpPr>
          <p:nvPr/>
        </p:nvCxnSpPr>
        <p:spPr>
          <a:xfrm rot="16200000" flipH="1">
            <a:off x="8816296" y="4915083"/>
            <a:ext cx="540187" cy="125021"/>
          </a:xfrm>
          <a:prstGeom prst="bentConnector2">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01" name="Rectangle 100">
            <a:extLst>
              <a:ext uri="{FF2B5EF4-FFF2-40B4-BE49-F238E27FC236}">
                <a16:creationId xmlns:a16="http://schemas.microsoft.com/office/drawing/2014/main" id="{CCB58458-7460-59F4-5293-0944D3D2CCA0}"/>
              </a:ext>
            </a:extLst>
          </p:cNvPr>
          <p:cNvSpPr/>
          <p:nvPr/>
        </p:nvSpPr>
        <p:spPr>
          <a:xfrm>
            <a:off x="9107352" y="5175686"/>
            <a:ext cx="792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rPr>
              <a:t>Mozambique</a:t>
            </a:r>
          </a:p>
        </p:txBody>
      </p:sp>
      <p:cxnSp>
        <p:nvCxnSpPr>
          <p:cNvPr id="99" name="Elbow Connector 258">
            <a:extLst>
              <a:ext uri="{FF2B5EF4-FFF2-40B4-BE49-F238E27FC236}">
                <a16:creationId xmlns:a16="http://schemas.microsoft.com/office/drawing/2014/main" id="{F59E42AE-D3E4-DD01-9447-285CF16C93A2}"/>
              </a:ext>
            </a:extLst>
          </p:cNvPr>
          <p:cNvCxnSpPr>
            <a:cxnSpLocks/>
          </p:cNvCxnSpPr>
          <p:nvPr/>
        </p:nvCxnSpPr>
        <p:spPr>
          <a:xfrm rot="10800000" flipV="1">
            <a:off x="7857673" y="4971250"/>
            <a:ext cx="468000" cy="1"/>
          </a:xfrm>
          <a:prstGeom prst="bentConnector3">
            <a:avLst>
              <a:gd name="adj1" fmla="val 5000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94" name="Rectangle 93">
            <a:extLst>
              <a:ext uri="{FF2B5EF4-FFF2-40B4-BE49-F238E27FC236}">
                <a16:creationId xmlns:a16="http://schemas.microsoft.com/office/drawing/2014/main" id="{AEBDCB7C-CA78-AEC4-A97E-4F23ABB8E24B}"/>
              </a:ext>
            </a:extLst>
          </p:cNvPr>
          <p:cNvSpPr/>
          <p:nvPr/>
        </p:nvSpPr>
        <p:spPr>
          <a:xfrm>
            <a:off x="7419900" y="4899251"/>
            <a:ext cx="468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a:solidFill>
                  <a:schemeClr val="bg1"/>
                </a:solidFill>
              </a:rPr>
              <a:t>Namibia</a:t>
            </a:r>
          </a:p>
        </p:txBody>
      </p:sp>
      <p:cxnSp>
        <p:nvCxnSpPr>
          <p:cNvPr id="103" name="Elbow Connector 258">
            <a:extLst>
              <a:ext uri="{FF2B5EF4-FFF2-40B4-BE49-F238E27FC236}">
                <a16:creationId xmlns:a16="http://schemas.microsoft.com/office/drawing/2014/main" id="{D6E45485-63A1-AE81-6C61-8DD1C9A32A22}"/>
              </a:ext>
            </a:extLst>
          </p:cNvPr>
          <p:cNvCxnSpPr>
            <a:cxnSpLocks/>
          </p:cNvCxnSpPr>
          <p:nvPr/>
        </p:nvCxnSpPr>
        <p:spPr>
          <a:xfrm rot="10800000" flipH="1" flipV="1">
            <a:off x="9334462" y="4820546"/>
            <a:ext cx="337780" cy="1"/>
          </a:xfrm>
          <a:prstGeom prst="bentConnector3">
            <a:avLst>
              <a:gd name="adj1" fmla="val 5000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02" name="Rectangle 101">
            <a:extLst>
              <a:ext uri="{FF2B5EF4-FFF2-40B4-BE49-F238E27FC236}">
                <a16:creationId xmlns:a16="http://schemas.microsoft.com/office/drawing/2014/main" id="{A54AFBE9-A46D-EDA0-C5B6-A806C7E51C0A}"/>
              </a:ext>
            </a:extLst>
          </p:cNvPr>
          <p:cNvSpPr/>
          <p:nvPr/>
        </p:nvSpPr>
        <p:spPr>
          <a:xfrm>
            <a:off x="9628698" y="4748546"/>
            <a:ext cx="756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rPr>
              <a:t>Madagascar</a:t>
            </a:r>
          </a:p>
        </p:txBody>
      </p:sp>
      <p:cxnSp>
        <p:nvCxnSpPr>
          <p:cNvPr id="104" name="Elbow Connector 258">
            <a:extLst>
              <a:ext uri="{FF2B5EF4-FFF2-40B4-BE49-F238E27FC236}">
                <a16:creationId xmlns:a16="http://schemas.microsoft.com/office/drawing/2014/main" id="{3CCB4098-0962-590F-D93E-DF63EEB97A1B}"/>
              </a:ext>
            </a:extLst>
          </p:cNvPr>
          <p:cNvCxnSpPr>
            <a:cxnSpLocks/>
          </p:cNvCxnSpPr>
          <p:nvPr/>
        </p:nvCxnSpPr>
        <p:spPr>
          <a:xfrm rot="5400000">
            <a:off x="9621204" y="3618955"/>
            <a:ext cx="770989" cy="1"/>
          </a:xfrm>
          <a:prstGeom prst="bentConnector3">
            <a:avLst>
              <a:gd name="adj1" fmla="val 5000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06" name="Rectangle 105">
            <a:extLst>
              <a:ext uri="{FF2B5EF4-FFF2-40B4-BE49-F238E27FC236}">
                <a16:creationId xmlns:a16="http://schemas.microsoft.com/office/drawing/2014/main" id="{E259C9F0-92A4-E0AB-8FC0-5C01000393C2}"/>
              </a:ext>
            </a:extLst>
          </p:cNvPr>
          <p:cNvSpPr/>
          <p:nvPr/>
        </p:nvSpPr>
        <p:spPr>
          <a:xfrm>
            <a:off x="9718698" y="3935814"/>
            <a:ext cx="576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a:solidFill>
                  <a:schemeClr val="bg1"/>
                </a:solidFill>
              </a:rPr>
              <a:t>Pakistan</a:t>
            </a:r>
          </a:p>
        </p:txBody>
      </p:sp>
      <p:cxnSp>
        <p:nvCxnSpPr>
          <p:cNvPr id="107" name="Elbow Connector 258">
            <a:extLst>
              <a:ext uri="{FF2B5EF4-FFF2-40B4-BE49-F238E27FC236}">
                <a16:creationId xmlns:a16="http://schemas.microsoft.com/office/drawing/2014/main" id="{F71D2E0B-9782-BFBB-4972-B2C1CCC09B4D}"/>
              </a:ext>
            </a:extLst>
          </p:cNvPr>
          <p:cNvCxnSpPr>
            <a:cxnSpLocks/>
          </p:cNvCxnSpPr>
          <p:nvPr/>
        </p:nvCxnSpPr>
        <p:spPr>
          <a:xfrm rot="5400000" flipH="1" flipV="1">
            <a:off x="10393466" y="2808549"/>
            <a:ext cx="540000" cy="180000"/>
          </a:xfrm>
          <a:prstGeom prst="bentConnector3">
            <a:avLst>
              <a:gd name="adj1" fmla="val 98916"/>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09" name="Rectangle 108">
            <a:extLst>
              <a:ext uri="{FF2B5EF4-FFF2-40B4-BE49-F238E27FC236}">
                <a16:creationId xmlns:a16="http://schemas.microsoft.com/office/drawing/2014/main" id="{4FC9A341-5591-2A5E-2F84-7F23393223CB}"/>
              </a:ext>
            </a:extLst>
          </p:cNvPr>
          <p:cNvSpPr/>
          <p:nvPr/>
        </p:nvSpPr>
        <p:spPr>
          <a:xfrm>
            <a:off x="10339466" y="2556549"/>
            <a:ext cx="468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rPr>
              <a:t>Nepal</a:t>
            </a:r>
          </a:p>
        </p:txBody>
      </p:sp>
      <p:cxnSp>
        <p:nvCxnSpPr>
          <p:cNvPr id="119" name="Elbow Connector 258">
            <a:extLst>
              <a:ext uri="{FF2B5EF4-FFF2-40B4-BE49-F238E27FC236}">
                <a16:creationId xmlns:a16="http://schemas.microsoft.com/office/drawing/2014/main" id="{676EE14A-6D40-8DF6-F3B1-92353E8C538A}"/>
              </a:ext>
            </a:extLst>
          </p:cNvPr>
          <p:cNvCxnSpPr>
            <a:cxnSpLocks/>
          </p:cNvCxnSpPr>
          <p:nvPr/>
        </p:nvCxnSpPr>
        <p:spPr>
          <a:xfrm rot="10800000" flipV="1">
            <a:off x="7222567" y="3975444"/>
            <a:ext cx="574005" cy="429982"/>
          </a:xfrm>
          <a:prstGeom prst="bentConnector3">
            <a:avLst>
              <a:gd name="adj1" fmla="val -1866"/>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22" name="Rectangle 121">
            <a:extLst>
              <a:ext uri="{FF2B5EF4-FFF2-40B4-BE49-F238E27FC236}">
                <a16:creationId xmlns:a16="http://schemas.microsoft.com/office/drawing/2014/main" id="{6C283DBE-237E-11C7-C194-00D312031EFA}"/>
              </a:ext>
            </a:extLst>
          </p:cNvPr>
          <p:cNvSpPr/>
          <p:nvPr/>
        </p:nvSpPr>
        <p:spPr>
          <a:xfrm>
            <a:off x="6913817" y="4305918"/>
            <a:ext cx="432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a:solidFill>
                  <a:schemeClr val="bg1"/>
                </a:solidFill>
              </a:rPr>
              <a:t>Togo</a:t>
            </a:r>
          </a:p>
        </p:txBody>
      </p:sp>
      <p:cxnSp>
        <p:nvCxnSpPr>
          <p:cNvPr id="123" name="Elbow Connector 258">
            <a:extLst>
              <a:ext uri="{FF2B5EF4-FFF2-40B4-BE49-F238E27FC236}">
                <a16:creationId xmlns:a16="http://schemas.microsoft.com/office/drawing/2014/main" id="{44B55A81-E97C-E4AC-E7F0-A757FE43AFBB}"/>
              </a:ext>
            </a:extLst>
          </p:cNvPr>
          <p:cNvCxnSpPr>
            <a:cxnSpLocks/>
          </p:cNvCxnSpPr>
          <p:nvPr/>
        </p:nvCxnSpPr>
        <p:spPr>
          <a:xfrm rot="5400000">
            <a:off x="8292589" y="5329463"/>
            <a:ext cx="531780" cy="331552"/>
          </a:xfrm>
          <a:prstGeom prst="bentConnector3">
            <a:avLst>
              <a:gd name="adj1" fmla="val 104929"/>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29" name="Rectangle 128">
            <a:extLst>
              <a:ext uri="{FF2B5EF4-FFF2-40B4-BE49-F238E27FC236}">
                <a16:creationId xmlns:a16="http://schemas.microsoft.com/office/drawing/2014/main" id="{36D78512-5189-EF95-D3D2-40408632A285}"/>
              </a:ext>
            </a:extLst>
          </p:cNvPr>
          <p:cNvSpPr/>
          <p:nvPr/>
        </p:nvSpPr>
        <p:spPr>
          <a:xfrm>
            <a:off x="7943984" y="5717373"/>
            <a:ext cx="576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schemeClr val="bg1"/>
                </a:solidFill>
              </a:rPr>
              <a:t>Lesoto</a:t>
            </a:r>
            <a:endParaRPr lang="en-US" sz="800" dirty="0">
              <a:solidFill>
                <a:schemeClr val="bg1"/>
              </a:solidFill>
            </a:endParaRPr>
          </a:p>
        </p:txBody>
      </p:sp>
      <p:sp>
        <p:nvSpPr>
          <p:cNvPr id="143" name="Rectangle 142">
            <a:extLst>
              <a:ext uri="{FF2B5EF4-FFF2-40B4-BE49-F238E27FC236}">
                <a16:creationId xmlns:a16="http://schemas.microsoft.com/office/drawing/2014/main" id="{C24CE45D-C415-224A-9C4E-AA338AACA0C8}"/>
              </a:ext>
            </a:extLst>
          </p:cNvPr>
          <p:cNvSpPr/>
          <p:nvPr/>
        </p:nvSpPr>
        <p:spPr>
          <a:xfrm>
            <a:off x="0" y="1242278"/>
            <a:ext cx="170121" cy="593702"/>
          </a:xfrm>
          <a:prstGeom prst="rect">
            <a:avLst/>
          </a:prstGeom>
          <a:solidFill>
            <a:srgbClr val="EBF5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Elbow Connector 258">
            <a:extLst>
              <a:ext uri="{FF2B5EF4-FFF2-40B4-BE49-F238E27FC236}">
                <a16:creationId xmlns:a16="http://schemas.microsoft.com/office/drawing/2014/main" id="{36D22F85-D652-DBF4-CF71-C33B2330E038}"/>
              </a:ext>
            </a:extLst>
          </p:cNvPr>
          <p:cNvCxnSpPr>
            <a:cxnSpLocks/>
          </p:cNvCxnSpPr>
          <p:nvPr/>
        </p:nvCxnSpPr>
        <p:spPr>
          <a:xfrm rot="5400000">
            <a:off x="8779118" y="2973482"/>
            <a:ext cx="396000" cy="2"/>
          </a:xfrm>
          <a:prstGeom prst="bentConnector3">
            <a:avLst>
              <a:gd name="adj1" fmla="val 5000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BA92A4D4-F6A4-E700-0954-E73B0BD405AD}"/>
              </a:ext>
            </a:extLst>
          </p:cNvPr>
          <p:cNvSpPr/>
          <p:nvPr/>
        </p:nvSpPr>
        <p:spPr>
          <a:xfrm>
            <a:off x="8696048" y="3099483"/>
            <a:ext cx="576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800" dirty="0" err="1">
                <a:solidFill>
                  <a:schemeClr val="bg1"/>
                </a:solidFill>
              </a:rPr>
              <a:t>Turquía</a:t>
            </a:r>
            <a:endParaRPr lang="en-US" sz="800" dirty="0">
              <a:solidFill>
                <a:schemeClr val="bg1"/>
              </a:solidFill>
            </a:endParaRPr>
          </a:p>
        </p:txBody>
      </p:sp>
      <p:cxnSp>
        <p:nvCxnSpPr>
          <p:cNvPr id="14" name="Elbow Connector 258">
            <a:extLst>
              <a:ext uri="{FF2B5EF4-FFF2-40B4-BE49-F238E27FC236}">
                <a16:creationId xmlns:a16="http://schemas.microsoft.com/office/drawing/2014/main" id="{44A007BD-DED2-1446-872C-E5DF5801EFF9}"/>
              </a:ext>
            </a:extLst>
          </p:cNvPr>
          <p:cNvCxnSpPr>
            <a:cxnSpLocks/>
          </p:cNvCxnSpPr>
          <p:nvPr/>
        </p:nvCxnSpPr>
        <p:spPr>
          <a:xfrm rot="5400000" flipH="1" flipV="1">
            <a:off x="8396479" y="4621451"/>
            <a:ext cx="468000" cy="144000"/>
          </a:xfrm>
          <a:prstGeom prst="bentConnector3">
            <a:avLst>
              <a:gd name="adj1" fmla="val 98916"/>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AB125E93-4D0F-08AB-873F-35414B213C93}"/>
              </a:ext>
            </a:extLst>
          </p:cNvPr>
          <p:cNvSpPr/>
          <p:nvPr/>
        </p:nvSpPr>
        <p:spPr>
          <a:xfrm>
            <a:off x="8234479" y="4406743"/>
            <a:ext cx="648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err="1">
                <a:solidFill>
                  <a:schemeClr val="bg1"/>
                </a:solidFill>
              </a:rPr>
              <a:t>Botsuana</a:t>
            </a:r>
            <a:endParaRPr lang="en-GB" sz="800" dirty="0">
              <a:solidFill>
                <a:schemeClr val="bg1"/>
              </a:solidFill>
            </a:endParaRPr>
          </a:p>
        </p:txBody>
      </p:sp>
      <p:sp>
        <p:nvSpPr>
          <p:cNvPr id="3" name="Footer Placeholder 10">
            <a:extLst>
              <a:ext uri="{FF2B5EF4-FFF2-40B4-BE49-F238E27FC236}">
                <a16:creationId xmlns:a16="http://schemas.microsoft.com/office/drawing/2014/main" id="{3584B43E-3917-1E99-DF1D-7CA3CC5FA52F}"/>
              </a:ext>
            </a:extLst>
          </p:cNvPr>
          <p:cNvSpPr>
            <a:spLocks noGrp="1"/>
          </p:cNvSpPr>
          <p:nvPr>
            <p:ph type="ftr" sz="quarter" idx="11"/>
          </p:nvPr>
        </p:nvSpPr>
        <p:spPr>
          <a:xfrm>
            <a:off x="490538" y="6337302"/>
            <a:ext cx="5605462" cy="180000"/>
          </a:xfrm>
        </p:spPr>
        <p:txBody>
          <a:bodyPr/>
          <a:lstStyle/>
          <a:p>
            <a:r>
              <a:rPr lang="es-ES" dirty="0"/>
              <a:t>Impulsar la justicia social, promover el trabajo decente</a:t>
            </a:r>
            <a:endParaRPr lang="en-GB" dirty="0"/>
          </a:p>
        </p:txBody>
      </p:sp>
      <p:pic>
        <p:nvPicPr>
          <p:cNvPr id="12" name="Picture 11">
            <a:extLst>
              <a:ext uri="{FF2B5EF4-FFF2-40B4-BE49-F238E27FC236}">
                <a16:creationId xmlns:a16="http://schemas.microsoft.com/office/drawing/2014/main" id="{286632F9-EA9E-3799-18C1-38F0759FA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728" y="446061"/>
            <a:ext cx="1390574" cy="489600"/>
          </a:xfrm>
          <a:prstGeom prst="rect">
            <a:avLst/>
          </a:prstGeom>
        </p:spPr>
      </p:pic>
      <p:pic>
        <p:nvPicPr>
          <p:cNvPr id="18" name="Picture 17">
            <a:extLst>
              <a:ext uri="{FF2B5EF4-FFF2-40B4-BE49-F238E27FC236}">
                <a16:creationId xmlns:a16="http://schemas.microsoft.com/office/drawing/2014/main" id="{B7B8A4A1-D3C8-03A1-C18F-B7D3857F34DC}"/>
              </a:ext>
            </a:extLst>
          </p:cNvPr>
          <p:cNvPicPr>
            <a:picLocks noChangeAspect="1"/>
          </p:cNvPicPr>
          <p:nvPr/>
        </p:nvPicPr>
        <p:blipFill>
          <a:blip r:embed="rId4"/>
          <a:stretch>
            <a:fillRect/>
          </a:stretch>
        </p:blipFill>
        <p:spPr>
          <a:xfrm>
            <a:off x="1239026" y="3044810"/>
            <a:ext cx="2028776" cy="2880552"/>
          </a:xfrm>
          <a:prstGeom prst="rect">
            <a:avLst/>
          </a:prstGeom>
        </p:spPr>
      </p:pic>
    </p:spTree>
    <p:extLst>
      <p:ext uri="{BB962C8B-B14F-4D97-AF65-F5344CB8AC3E}">
        <p14:creationId xmlns:p14="http://schemas.microsoft.com/office/powerpoint/2010/main" val="1201192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8474DD60-26DB-4CFB-8381-3C695E0965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2DDBFE5-ED89-EA37-3B85-FA11B5025930}"/>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FCBF99E6-22CF-C96E-5DB3-AC0C761CA0E5}"/>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Perú </a:t>
            </a:r>
          </a:p>
        </p:txBody>
      </p:sp>
      <p:sp>
        <p:nvSpPr>
          <p:cNvPr id="3" name="Content Placeholder 2">
            <a:extLst>
              <a:ext uri="{FF2B5EF4-FFF2-40B4-BE49-F238E27FC236}">
                <a16:creationId xmlns:a16="http://schemas.microsoft.com/office/drawing/2014/main" id="{BCCA37AB-C322-E72E-3C0E-58FA005AE948}"/>
              </a:ext>
            </a:extLst>
          </p:cNvPr>
          <p:cNvSpPr>
            <a:spLocks noGrp="1"/>
          </p:cNvSpPr>
          <p:nvPr>
            <p:ph idx="1"/>
          </p:nvPr>
        </p:nvSpPr>
        <p:spPr>
          <a:xfrm>
            <a:off x="4070101" y="1110107"/>
            <a:ext cx="7091361" cy="593865"/>
          </a:xfrm>
        </p:spPr>
        <p:txBody>
          <a:bodyPr/>
          <a:lstStyle/>
          <a:p>
            <a:pPr lvl="0">
              <a:spcBef>
                <a:spcPts val="0"/>
              </a:spcBef>
              <a:spcAft>
                <a:spcPts val="0"/>
              </a:spcAft>
              <a:defRPr/>
            </a:pPr>
            <a:r>
              <a:rPr lang="en-GB" sz="2200" dirty="0">
                <a:solidFill>
                  <a:srgbClr val="230050"/>
                </a:solidFill>
              </a:rPr>
              <a:t>Punto focal </a:t>
            </a:r>
            <a:r>
              <a:rPr lang="en-GB" sz="2200" dirty="0" err="1">
                <a:solidFill>
                  <a:srgbClr val="230050"/>
                </a:solidFill>
              </a:rPr>
              <a:t>nacional</a:t>
            </a:r>
            <a:r>
              <a:rPr lang="en-GB" sz="2200" dirty="0">
                <a:solidFill>
                  <a:srgbClr val="230050"/>
                </a:solidFill>
              </a:rPr>
              <a:t> que </a:t>
            </a:r>
            <a:r>
              <a:rPr lang="en-GB" sz="2200" dirty="0" err="1">
                <a:solidFill>
                  <a:srgbClr val="230050"/>
                </a:solidFill>
              </a:rPr>
              <a:t>representa</a:t>
            </a:r>
            <a:r>
              <a:rPr lang="en-GB" sz="2200" dirty="0">
                <a:solidFill>
                  <a:srgbClr val="230050"/>
                </a:solidFill>
              </a:rPr>
              <a:t>:</a:t>
            </a:r>
          </a:p>
        </p:txBody>
      </p:sp>
      <p:sp>
        <p:nvSpPr>
          <p:cNvPr id="4" name="Date Placeholder 3">
            <a:extLst>
              <a:ext uri="{FF2B5EF4-FFF2-40B4-BE49-F238E27FC236}">
                <a16:creationId xmlns:a16="http://schemas.microsoft.com/office/drawing/2014/main" id="{B43EB0B2-F484-15E8-AB70-2B941814405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0F51BAAC-07A8-8549-A45F-7FEFCDF9E0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2FA3629C-5594-4420-4ACA-4BDB421655F0}"/>
              </a:ext>
            </a:extLst>
          </p:cNvPr>
          <p:cNvSpPr txBox="1"/>
          <p:nvPr/>
        </p:nvSpPr>
        <p:spPr>
          <a:xfrm>
            <a:off x="342538" y="549889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1 punto focal</a:t>
            </a: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2025 </a:t>
            </a:r>
          </a:p>
        </p:txBody>
      </p:sp>
      <p:graphicFrame>
        <p:nvGraphicFramePr>
          <p:cNvPr id="21" name="Table 20">
            <a:extLst>
              <a:ext uri="{FF2B5EF4-FFF2-40B4-BE49-F238E27FC236}">
                <a16:creationId xmlns:a16="http://schemas.microsoft.com/office/drawing/2014/main" id="{C91037A1-9F88-DA17-9CB9-083A42444675}"/>
              </a:ext>
            </a:extLst>
          </p:cNvPr>
          <p:cNvGraphicFramePr>
            <a:graphicFrameLocks noGrp="1"/>
          </p:cNvGraphicFramePr>
          <p:nvPr>
            <p:extLst>
              <p:ext uri="{D42A27DB-BD31-4B8C-83A1-F6EECF244321}">
                <p14:modId xmlns:p14="http://schemas.microsoft.com/office/powerpoint/2010/main" val="3884395073"/>
              </p:ext>
            </p:extLst>
          </p:nvPr>
        </p:nvGraphicFramePr>
        <p:xfrm>
          <a:off x="4343654" y="2057300"/>
          <a:ext cx="7505808" cy="799103"/>
        </p:xfrm>
        <a:graphic>
          <a:graphicData uri="http://schemas.openxmlformats.org/drawingml/2006/table">
            <a:tbl>
              <a:tblPr firstRow="1" bandRow="1">
                <a:tableStyleId>{5C22544A-7EE6-4342-B048-85BDC9FD1C3A}</a:tableStyleId>
              </a:tblPr>
              <a:tblGrid>
                <a:gridCol w="7505808">
                  <a:extLst>
                    <a:ext uri="{9D8B030D-6E8A-4147-A177-3AD203B41FA5}">
                      <a16:colId xmlns:a16="http://schemas.microsoft.com/office/drawing/2014/main" val="1248844492"/>
                    </a:ext>
                  </a:extLst>
                </a:gridCol>
              </a:tblGrid>
              <a:tr h="799103">
                <a:tc>
                  <a:txBody>
                    <a:bodyPr/>
                    <a:lstStyle/>
                    <a:p>
                      <a:pPr algn="ctr"/>
                      <a:r>
                        <a:rPr lang="es-ES" sz="1600" dirty="0"/>
                        <a:t>Dirección de Promoción y Protección de los Derechos Laborales Fundamentales, Ministerio de Trabajo y Promoción del Empleo</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pic>
        <p:nvPicPr>
          <p:cNvPr id="5" name="Picture 2" descr="Spanish Logo Organization Horizontal RGB White">
            <a:extLst>
              <a:ext uri="{FF2B5EF4-FFF2-40B4-BE49-F238E27FC236}">
                <a16:creationId xmlns:a16="http://schemas.microsoft.com/office/drawing/2014/main" id="{AD88C472-D111-561F-27E9-F0C55EE38C7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1A15188-4456-8E46-E3EF-92F17F3CB864}"/>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4100" name="Picture 4" descr="Drapeau Pérou/Peru ">
            <a:extLst>
              <a:ext uri="{FF2B5EF4-FFF2-40B4-BE49-F238E27FC236}">
                <a16:creationId xmlns:a16="http://schemas.microsoft.com/office/drawing/2014/main" id="{AD567309-D613-1878-F788-90FBE292745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783" t="17588" r="10889" b="24831"/>
          <a:stretch>
            <a:fillRect/>
          </a:stretch>
        </p:blipFill>
        <p:spPr bwMode="auto">
          <a:xfrm>
            <a:off x="1165568" y="3419326"/>
            <a:ext cx="1921665" cy="1216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07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BE1B351B-E0C7-1895-D4E2-F68AC7826AC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46E160A-30BF-50CE-217E-7158A41B2C04}"/>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80B050DC-28F0-0DF5-FC2F-F9EF3504ED90}"/>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err="1">
                <a:solidFill>
                  <a:schemeClr val="bg1"/>
                </a:solidFill>
              </a:rPr>
              <a:t>Sudáfrica</a:t>
            </a:r>
            <a:endParaRPr lang="en-GB" sz="2800" dirty="0">
              <a:solidFill>
                <a:schemeClr val="bg1"/>
              </a:solidFill>
            </a:endParaRPr>
          </a:p>
        </p:txBody>
      </p:sp>
      <p:sp>
        <p:nvSpPr>
          <p:cNvPr id="3" name="Content Placeholder 2">
            <a:extLst>
              <a:ext uri="{FF2B5EF4-FFF2-40B4-BE49-F238E27FC236}">
                <a16:creationId xmlns:a16="http://schemas.microsoft.com/office/drawing/2014/main" id="{4142CC2B-31CA-7139-7878-64E9B61752BF}"/>
              </a:ext>
            </a:extLst>
          </p:cNvPr>
          <p:cNvSpPr>
            <a:spLocks noGrp="1"/>
          </p:cNvSpPr>
          <p:nvPr>
            <p:ph idx="1"/>
          </p:nvPr>
        </p:nvSpPr>
        <p:spPr>
          <a:xfrm>
            <a:off x="4070101" y="1053712"/>
            <a:ext cx="7091361" cy="593865"/>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sp>
        <p:nvSpPr>
          <p:cNvPr id="4" name="Date Placeholder 3">
            <a:extLst>
              <a:ext uri="{FF2B5EF4-FFF2-40B4-BE49-F238E27FC236}">
                <a16:creationId xmlns:a16="http://schemas.microsoft.com/office/drawing/2014/main" id="{9BC65108-6DEC-5629-A34F-F2EC56367B6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F20AC68A-EA7B-0F80-49E7-BA96D5FB08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96EC1AB5-0AE8-6FFC-7A4C-ED18E8BEAAF3}"/>
              </a:ext>
            </a:extLst>
          </p:cNvPr>
          <p:cNvSpPr txBox="1"/>
          <p:nvPr/>
        </p:nvSpPr>
        <p:spPr>
          <a:xfrm>
            <a:off x="342538" y="549889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7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2025 </a:t>
            </a:r>
          </a:p>
        </p:txBody>
      </p:sp>
      <p:graphicFrame>
        <p:nvGraphicFramePr>
          <p:cNvPr id="21" name="Table 20">
            <a:extLst>
              <a:ext uri="{FF2B5EF4-FFF2-40B4-BE49-F238E27FC236}">
                <a16:creationId xmlns:a16="http://schemas.microsoft.com/office/drawing/2014/main" id="{CE4DE413-A15E-24CE-03B6-F8E58E76BA79}"/>
              </a:ext>
            </a:extLst>
          </p:cNvPr>
          <p:cNvGraphicFramePr>
            <a:graphicFrameLocks noGrp="1"/>
          </p:cNvGraphicFramePr>
          <p:nvPr>
            <p:extLst>
              <p:ext uri="{D42A27DB-BD31-4B8C-83A1-F6EECF244321}">
                <p14:modId xmlns:p14="http://schemas.microsoft.com/office/powerpoint/2010/main" val="161111603"/>
              </p:ext>
            </p:extLst>
          </p:nvPr>
        </p:nvGraphicFramePr>
        <p:xfrm>
          <a:off x="4195654" y="1796135"/>
          <a:ext cx="3519146" cy="8244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24400">
                <a:tc>
                  <a:txBody>
                    <a:bodyPr/>
                    <a:lstStyle/>
                    <a:p>
                      <a:pPr algn="ctr"/>
                      <a:r>
                        <a:rPr lang="es-ES" sz="1600" dirty="0"/>
                        <a:t>El Departamento de Empleo y Trabajo</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22" name="Table 21">
            <a:extLst>
              <a:ext uri="{FF2B5EF4-FFF2-40B4-BE49-F238E27FC236}">
                <a16:creationId xmlns:a16="http://schemas.microsoft.com/office/drawing/2014/main" id="{B033B7C9-FD6E-CB61-8CF6-8B8D5A3F4475}"/>
              </a:ext>
            </a:extLst>
          </p:cNvPr>
          <p:cNvGraphicFramePr>
            <a:graphicFrameLocks noGrp="1"/>
          </p:cNvGraphicFramePr>
          <p:nvPr>
            <p:extLst>
              <p:ext uri="{D42A27DB-BD31-4B8C-83A1-F6EECF244321}">
                <p14:modId xmlns:p14="http://schemas.microsoft.com/office/powerpoint/2010/main" val="1384524629"/>
              </p:ext>
            </p:extLst>
          </p:nvPr>
        </p:nvGraphicFramePr>
        <p:xfrm>
          <a:off x="4195654" y="2827152"/>
          <a:ext cx="3519146" cy="8244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24400">
                <a:tc>
                  <a:txBody>
                    <a:bodyPr/>
                    <a:lstStyle/>
                    <a:p>
                      <a:pPr algn="ctr"/>
                      <a:r>
                        <a:rPr lang="en-GB" sz="1600" dirty="0"/>
                        <a:t>Empresarios - Business Unity South Africa</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23" name="Table 22">
            <a:extLst>
              <a:ext uri="{FF2B5EF4-FFF2-40B4-BE49-F238E27FC236}">
                <a16:creationId xmlns:a16="http://schemas.microsoft.com/office/drawing/2014/main" id="{97C3C8B8-CEE5-6AC7-8E73-D61A346F0B2F}"/>
              </a:ext>
            </a:extLst>
          </p:cNvPr>
          <p:cNvGraphicFramePr>
            <a:graphicFrameLocks noGrp="1"/>
          </p:cNvGraphicFramePr>
          <p:nvPr>
            <p:extLst>
              <p:ext uri="{D42A27DB-BD31-4B8C-83A1-F6EECF244321}">
                <p14:modId xmlns:p14="http://schemas.microsoft.com/office/powerpoint/2010/main" val="1670362515"/>
              </p:ext>
            </p:extLst>
          </p:nvPr>
        </p:nvGraphicFramePr>
        <p:xfrm>
          <a:off x="8067858" y="1796135"/>
          <a:ext cx="3519146" cy="8244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24400">
                <a:tc>
                  <a:txBody>
                    <a:bodyPr/>
                    <a:lstStyle/>
                    <a:p>
                      <a:pPr algn="ctr"/>
                      <a:r>
                        <a:rPr lang="es-ES" sz="1600" dirty="0"/>
                        <a:t>El Consejo Nacional de Desarrollo Económico y Trabajo (NEDLAC)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4" name="Table 23">
            <a:extLst>
              <a:ext uri="{FF2B5EF4-FFF2-40B4-BE49-F238E27FC236}">
                <a16:creationId xmlns:a16="http://schemas.microsoft.com/office/drawing/2014/main" id="{A14DE4A3-9746-DFEB-0F5F-FDC4204BABAC}"/>
              </a:ext>
            </a:extLst>
          </p:cNvPr>
          <p:cNvGraphicFramePr>
            <a:graphicFrameLocks noGrp="1"/>
          </p:cNvGraphicFramePr>
          <p:nvPr>
            <p:extLst>
              <p:ext uri="{D42A27DB-BD31-4B8C-83A1-F6EECF244321}">
                <p14:modId xmlns:p14="http://schemas.microsoft.com/office/powerpoint/2010/main" val="289918866"/>
              </p:ext>
            </p:extLst>
          </p:nvPr>
        </p:nvGraphicFramePr>
        <p:xfrm>
          <a:off x="4195654" y="3841569"/>
          <a:ext cx="3519146" cy="8244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24400">
                <a:tc>
                  <a:txBody>
                    <a:bodyPr/>
                    <a:lstStyle/>
                    <a:p>
                      <a:pPr algn="ctr"/>
                      <a:r>
                        <a:rPr lang="es-ES" sz="1600" dirty="0"/>
                        <a:t>Trabajadores - Federación de Sindicatos de Sudáfrica (FEDUSA)</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8BAA8"/>
                    </a:solidFill>
                  </a:tcPr>
                </a:tc>
                <a:extLst>
                  <a:ext uri="{0D108BD9-81ED-4DB2-BD59-A6C34878D82A}">
                    <a16:rowId xmlns:a16="http://schemas.microsoft.com/office/drawing/2014/main" val="4109276895"/>
                  </a:ext>
                </a:extLst>
              </a:tr>
            </a:tbl>
          </a:graphicData>
        </a:graphic>
      </p:graphicFrame>
      <p:graphicFrame>
        <p:nvGraphicFramePr>
          <p:cNvPr id="25" name="Table 24">
            <a:extLst>
              <a:ext uri="{FF2B5EF4-FFF2-40B4-BE49-F238E27FC236}">
                <a16:creationId xmlns:a16="http://schemas.microsoft.com/office/drawing/2014/main" id="{3B40B1A0-2AAB-30D4-74C6-53E228F15FCA}"/>
              </a:ext>
            </a:extLst>
          </p:cNvPr>
          <p:cNvGraphicFramePr>
            <a:graphicFrameLocks noGrp="1"/>
          </p:cNvGraphicFramePr>
          <p:nvPr>
            <p:extLst>
              <p:ext uri="{D42A27DB-BD31-4B8C-83A1-F6EECF244321}">
                <p14:modId xmlns:p14="http://schemas.microsoft.com/office/powerpoint/2010/main" val="1170756349"/>
              </p:ext>
            </p:extLst>
          </p:nvPr>
        </p:nvGraphicFramePr>
        <p:xfrm>
          <a:off x="8067858" y="2780475"/>
          <a:ext cx="3519146" cy="82296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n-GB" sz="1600" dirty="0"/>
                        <a:t>Trabajadores - Congreso de Sindicatos </a:t>
                      </a:r>
                      <a:r>
                        <a:rPr lang="en-GB" sz="1600" dirty="0" err="1"/>
                        <a:t>Sudafricanos</a:t>
                      </a:r>
                      <a:r>
                        <a:rPr lang="en-GB" sz="1600" dirty="0"/>
                        <a:t> (COSATU)</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graphicFrame>
        <p:nvGraphicFramePr>
          <p:cNvPr id="27" name="Table 26">
            <a:extLst>
              <a:ext uri="{FF2B5EF4-FFF2-40B4-BE49-F238E27FC236}">
                <a16:creationId xmlns:a16="http://schemas.microsoft.com/office/drawing/2014/main" id="{ED131906-F344-AE8C-C97A-84A865D73115}"/>
              </a:ext>
            </a:extLst>
          </p:cNvPr>
          <p:cNvGraphicFramePr>
            <a:graphicFrameLocks noGrp="1"/>
          </p:cNvGraphicFramePr>
          <p:nvPr>
            <p:extLst>
              <p:ext uri="{D42A27DB-BD31-4B8C-83A1-F6EECF244321}">
                <p14:modId xmlns:p14="http://schemas.microsoft.com/office/powerpoint/2010/main" val="122675674"/>
              </p:ext>
            </p:extLst>
          </p:nvPr>
        </p:nvGraphicFramePr>
        <p:xfrm>
          <a:off x="5987712" y="4855986"/>
          <a:ext cx="3834336" cy="822960"/>
        </p:xfrm>
        <a:graphic>
          <a:graphicData uri="http://schemas.openxmlformats.org/drawingml/2006/table">
            <a:tbl>
              <a:tblPr firstRow="1" bandRow="1">
                <a:tableStyleId>{5C22544A-7EE6-4342-B048-85BDC9FD1C3A}</a:tableStyleId>
              </a:tblPr>
              <a:tblGrid>
                <a:gridCol w="3834336">
                  <a:extLst>
                    <a:ext uri="{9D8B030D-6E8A-4147-A177-3AD203B41FA5}">
                      <a16:colId xmlns:a16="http://schemas.microsoft.com/office/drawing/2014/main" val="1248844492"/>
                    </a:ext>
                  </a:extLst>
                </a:gridCol>
              </a:tblGrid>
              <a:tr h="594000">
                <a:tc>
                  <a:txBody>
                    <a:bodyPr/>
                    <a:lstStyle/>
                    <a:p>
                      <a:pPr algn="ctr"/>
                      <a:r>
                        <a:rPr lang="es-ES" sz="1600" dirty="0"/>
                        <a:t>Trabajadores - Sindicato de Trabajadores de la Confección y el Textil de África Meridional (SACTWU)</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4109276895"/>
                  </a:ext>
                </a:extLst>
              </a:tr>
            </a:tbl>
          </a:graphicData>
        </a:graphic>
      </p:graphicFrame>
      <p:graphicFrame>
        <p:nvGraphicFramePr>
          <p:cNvPr id="5" name="Table 4">
            <a:extLst>
              <a:ext uri="{FF2B5EF4-FFF2-40B4-BE49-F238E27FC236}">
                <a16:creationId xmlns:a16="http://schemas.microsoft.com/office/drawing/2014/main" id="{0AB583DD-634D-FF73-464C-2B4886D148B8}"/>
              </a:ext>
            </a:extLst>
          </p:cNvPr>
          <p:cNvGraphicFramePr>
            <a:graphicFrameLocks noGrp="1"/>
          </p:cNvGraphicFramePr>
          <p:nvPr>
            <p:extLst>
              <p:ext uri="{D42A27DB-BD31-4B8C-83A1-F6EECF244321}">
                <p14:modId xmlns:p14="http://schemas.microsoft.com/office/powerpoint/2010/main" val="3236558394"/>
              </p:ext>
            </p:extLst>
          </p:nvPr>
        </p:nvGraphicFramePr>
        <p:xfrm>
          <a:off x="8067858" y="3812529"/>
          <a:ext cx="3519146" cy="8244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24400">
                <a:tc>
                  <a:txBody>
                    <a:bodyPr/>
                    <a:lstStyle/>
                    <a:p>
                      <a:pPr algn="ctr"/>
                      <a:r>
                        <a:rPr lang="en-GB" sz="1600" dirty="0"/>
                        <a:t> Trabajadores - Consejo Nacional de Sindicatos (NACTU)</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pic>
        <p:nvPicPr>
          <p:cNvPr id="10" name="Picture 2" descr="Spanish Logo Organization Horizontal RGB White">
            <a:extLst>
              <a:ext uri="{FF2B5EF4-FFF2-40B4-BE49-F238E27FC236}">
                <a16:creationId xmlns:a16="http://schemas.microsoft.com/office/drawing/2014/main" id="{80A2FCA1-CB37-7549-A725-6BF86111C9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E4CD633-0179-20B3-07ED-37130A7F20E7}"/>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7170" name="Picture 2">
            <a:extLst>
              <a:ext uri="{FF2B5EF4-FFF2-40B4-BE49-F238E27FC236}">
                <a16:creationId xmlns:a16="http://schemas.microsoft.com/office/drawing/2014/main" id="{9E72D62D-FCCC-AD4F-3E2B-F86270E967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561" y="3418791"/>
            <a:ext cx="1825047" cy="1216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26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3EB8672D-650F-E932-62A2-6FD98CA2D61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CC03674-E8B1-E1A8-B9C0-536426D78D9B}"/>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9C4139C1-4CAA-8333-7930-361532287F9A}"/>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Lesotho</a:t>
            </a:r>
          </a:p>
        </p:txBody>
      </p:sp>
      <p:sp>
        <p:nvSpPr>
          <p:cNvPr id="3" name="Content Placeholder 2">
            <a:extLst>
              <a:ext uri="{FF2B5EF4-FFF2-40B4-BE49-F238E27FC236}">
                <a16:creationId xmlns:a16="http://schemas.microsoft.com/office/drawing/2014/main" id="{8AFADD43-D410-6092-E9C4-B1EFFDDFF8AE}"/>
              </a:ext>
            </a:extLst>
          </p:cNvPr>
          <p:cNvSpPr>
            <a:spLocks noGrp="1"/>
          </p:cNvSpPr>
          <p:nvPr>
            <p:ph idx="1"/>
          </p:nvPr>
        </p:nvSpPr>
        <p:spPr>
          <a:xfrm>
            <a:off x="4070101" y="1065591"/>
            <a:ext cx="7091361" cy="593865"/>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sp>
        <p:nvSpPr>
          <p:cNvPr id="4" name="Date Placeholder 3">
            <a:extLst>
              <a:ext uri="{FF2B5EF4-FFF2-40B4-BE49-F238E27FC236}">
                <a16:creationId xmlns:a16="http://schemas.microsoft.com/office/drawing/2014/main" id="{F6F7BB4E-2F99-054E-CDD6-DE7EFFA5535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CAD645A4-CF36-96A4-8A0B-CFD0DEC552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4843E60B-F717-47D6-0FF2-125E8916D159}"/>
              </a:ext>
            </a:extLst>
          </p:cNvPr>
          <p:cNvSpPr txBox="1"/>
          <p:nvPr/>
        </p:nvSpPr>
        <p:spPr>
          <a:xfrm>
            <a:off x="342538" y="549889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5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2025 </a:t>
            </a:r>
          </a:p>
        </p:txBody>
      </p:sp>
      <p:graphicFrame>
        <p:nvGraphicFramePr>
          <p:cNvPr id="21" name="Table 20">
            <a:extLst>
              <a:ext uri="{FF2B5EF4-FFF2-40B4-BE49-F238E27FC236}">
                <a16:creationId xmlns:a16="http://schemas.microsoft.com/office/drawing/2014/main" id="{526730C0-C459-1706-6127-F2964FD97472}"/>
              </a:ext>
            </a:extLst>
          </p:cNvPr>
          <p:cNvGraphicFramePr>
            <a:graphicFrameLocks noGrp="1"/>
          </p:cNvGraphicFramePr>
          <p:nvPr>
            <p:extLst>
              <p:ext uri="{D42A27DB-BD31-4B8C-83A1-F6EECF244321}">
                <p14:modId xmlns:p14="http://schemas.microsoft.com/office/powerpoint/2010/main" val="2278729945"/>
              </p:ext>
            </p:extLst>
          </p:nvPr>
        </p:nvGraphicFramePr>
        <p:xfrm>
          <a:off x="4076734" y="2027571"/>
          <a:ext cx="3519146" cy="846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46000">
                <a:tc>
                  <a:txBody>
                    <a:bodyPr/>
                    <a:lstStyle/>
                    <a:p>
                      <a:pPr algn="ctr"/>
                      <a:r>
                        <a:rPr lang="es-ES" sz="1600" dirty="0"/>
                        <a:t>El Ministerio de Trabajo y Empleo</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22" name="Table 21">
            <a:extLst>
              <a:ext uri="{FF2B5EF4-FFF2-40B4-BE49-F238E27FC236}">
                <a16:creationId xmlns:a16="http://schemas.microsoft.com/office/drawing/2014/main" id="{9754A240-1048-966E-4F31-781C5ACFC19D}"/>
              </a:ext>
            </a:extLst>
          </p:cNvPr>
          <p:cNvGraphicFramePr>
            <a:graphicFrameLocks noGrp="1"/>
          </p:cNvGraphicFramePr>
          <p:nvPr>
            <p:extLst>
              <p:ext uri="{D42A27DB-BD31-4B8C-83A1-F6EECF244321}">
                <p14:modId xmlns:p14="http://schemas.microsoft.com/office/powerpoint/2010/main" val="1193267937"/>
              </p:ext>
            </p:extLst>
          </p:nvPr>
        </p:nvGraphicFramePr>
        <p:xfrm>
          <a:off x="8115267" y="2027571"/>
          <a:ext cx="3519146" cy="846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46000">
                <a:tc>
                  <a:txBody>
                    <a:bodyPr/>
                    <a:lstStyle/>
                    <a:p>
                      <a:pPr algn="ctr"/>
                      <a:r>
                        <a:rPr lang="es-ES" sz="1600" dirty="0"/>
                        <a:t>Empresarios - Asociación de Empresarios y Negocios de Lesoto (ALEB)</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23" name="Table 22">
            <a:extLst>
              <a:ext uri="{FF2B5EF4-FFF2-40B4-BE49-F238E27FC236}">
                <a16:creationId xmlns:a16="http://schemas.microsoft.com/office/drawing/2014/main" id="{DD376619-3263-00CF-E180-68055141A773}"/>
              </a:ext>
            </a:extLst>
          </p:cNvPr>
          <p:cNvGraphicFramePr>
            <a:graphicFrameLocks noGrp="1"/>
          </p:cNvGraphicFramePr>
          <p:nvPr>
            <p:extLst>
              <p:ext uri="{D42A27DB-BD31-4B8C-83A1-F6EECF244321}">
                <p14:modId xmlns:p14="http://schemas.microsoft.com/office/powerpoint/2010/main" val="3099898993"/>
              </p:ext>
            </p:extLst>
          </p:nvPr>
        </p:nvGraphicFramePr>
        <p:xfrm>
          <a:off x="4076734" y="3118701"/>
          <a:ext cx="3519146" cy="845674"/>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45674">
                <a:tc>
                  <a:txBody>
                    <a:bodyPr/>
                    <a:lstStyle/>
                    <a:p>
                      <a:pPr algn="ctr"/>
                      <a:r>
                        <a:rPr lang="es-ES" sz="1600" dirty="0"/>
                        <a:t>Trabajadores - Federación de Sindicatos de Lesoto (LFTU)</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4" name="Table 23">
            <a:extLst>
              <a:ext uri="{FF2B5EF4-FFF2-40B4-BE49-F238E27FC236}">
                <a16:creationId xmlns:a16="http://schemas.microsoft.com/office/drawing/2014/main" id="{6DD4BBAA-E3C8-0280-9E70-701C2BFA147E}"/>
              </a:ext>
            </a:extLst>
          </p:cNvPr>
          <p:cNvGraphicFramePr>
            <a:graphicFrameLocks noGrp="1"/>
          </p:cNvGraphicFramePr>
          <p:nvPr>
            <p:extLst>
              <p:ext uri="{D42A27DB-BD31-4B8C-83A1-F6EECF244321}">
                <p14:modId xmlns:p14="http://schemas.microsoft.com/office/powerpoint/2010/main" val="3454365298"/>
              </p:ext>
            </p:extLst>
          </p:nvPr>
        </p:nvGraphicFramePr>
        <p:xfrm>
          <a:off x="6110782" y="4209505"/>
          <a:ext cx="3519146" cy="846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46000">
                <a:tc>
                  <a:txBody>
                    <a:bodyPr/>
                    <a:lstStyle/>
                    <a:p>
                      <a:pPr algn="ctr"/>
                      <a:r>
                        <a:rPr lang="es-ES" sz="1600" dirty="0"/>
                        <a:t>Trabajadores - Congreso Sindical de Lesoto (LTUC)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8BAA8"/>
                    </a:solidFill>
                  </a:tcPr>
                </a:tc>
                <a:extLst>
                  <a:ext uri="{0D108BD9-81ED-4DB2-BD59-A6C34878D82A}">
                    <a16:rowId xmlns:a16="http://schemas.microsoft.com/office/drawing/2014/main" val="4109276895"/>
                  </a:ext>
                </a:extLst>
              </a:tr>
            </a:tbl>
          </a:graphicData>
        </a:graphic>
      </p:graphicFrame>
      <p:graphicFrame>
        <p:nvGraphicFramePr>
          <p:cNvPr id="25" name="Table 24">
            <a:extLst>
              <a:ext uri="{FF2B5EF4-FFF2-40B4-BE49-F238E27FC236}">
                <a16:creationId xmlns:a16="http://schemas.microsoft.com/office/drawing/2014/main" id="{383A5C2C-A603-E8EC-A957-0E445E4D7D38}"/>
              </a:ext>
            </a:extLst>
          </p:cNvPr>
          <p:cNvGraphicFramePr>
            <a:graphicFrameLocks noGrp="1"/>
          </p:cNvGraphicFramePr>
          <p:nvPr>
            <p:extLst>
              <p:ext uri="{D42A27DB-BD31-4B8C-83A1-F6EECF244321}">
                <p14:modId xmlns:p14="http://schemas.microsoft.com/office/powerpoint/2010/main" val="1628962013"/>
              </p:ext>
            </p:extLst>
          </p:nvPr>
        </p:nvGraphicFramePr>
        <p:xfrm>
          <a:off x="8115267" y="3118701"/>
          <a:ext cx="3519146" cy="845674"/>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45674">
                <a:tc>
                  <a:txBody>
                    <a:bodyPr/>
                    <a:lstStyle/>
                    <a:p>
                      <a:pPr algn="ctr"/>
                      <a:r>
                        <a:rPr lang="es-ES" sz="1600" dirty="0"/>
                        <a:t>Trabajadores - Consejo Laboral de Lesoto (LLC)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pic>
        <p:nvPicPr>
          <p:cNvPr id="5" name="Picture 2" descr="Spanish Logo Organization Horizontal RGB White">
            <a:extLst>
              <a:ext uri="{FF2B5EF4-FFF2-40B4-BE49-F238E27FC236}">
                <a16:creationId xmlns:a16="http://schemas.microsoft.com/office/drawing/2014/main" id="{B265D89B-A156-D2C4-3460-BBA2104714E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26E29FCB-2996-2F38-E35A-B315368C4DC0}"/>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2050" name="Picture 2" descr="Drapeau du Lesotho">
            <a:extLst>
              <a:ext uri="{FF2B5EF4-FFF2-40B4-BE49-F238E27FC236}">
                <a16:creationId xmlns:a16="http://schemas.microsoft.com/office/drawing/2014/main" id="{375C3DC2-B098-F749-4F67-4C9D4F372A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5561" y="3418973"/>
            <a:ext cx="1821404" cy="1216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373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7DF88232-132A-ADAD-7CD3-6155E091B4A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A07F189-11EA-9736-1855-83C1A4C77753}"/>
              </a:ext>
            </a:extLst>
          </p:cNvPr>
          <p:cNvSpPr/>
          <p:nvPr/>
        </p:nvSpPr>
        <p:spPr>
          <a:xfrm>
            <a:off x="-2712"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E70E9494-A97B-ED7F-0DFF-E5A89E3F482B}"/>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err="1">
                <a:solidFill>
                  <a:schemeClr val="bg1"/>
                </a:solidFill>
              </a:rPr>
              <a:t>Camerún</a:t>
            </a:r>
            <a:endParaRPr lang="en-GB" sz="2800" dirty="0">
              <a:solidFill>
                <a:schemeClr val="bg1"/>
              </a:solidFill>
            </a:endParaRPr>
          </a:p>
        </p:txBody>
      </p:sp>
      <p:sp>
        <p:nvSpPr>
          <p:cNvPr id="4" name="Date Placeholder 3">
            <a:extLst>
              <a:ext uri="{FF2B5EF4-FFF2-40B4-BE49-F238E27FC236}">
                <a16:creationId xmlns:a16="http://schemas.microsoft.com/office/drawing/2014/main" id="{7D4AD619-165F-F641-4906-03BFF8C306C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8E7E198B-90FC-33A9-3786-AF56268BFC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EEC156EC-8B7B-18B0-F7BD-9B1651271F06}"/>
              </a:ext>
            </a:extLst>
          </p:cNvPr>
          <p:cNvSpPr txBox="1"/>
          <p:nvPr/>
        </p:nvSpPr>
        <p:spPr>
          <a:xfrm>
            <a:off x="342538" y="546303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5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2025 </a:t>
            </a:r>
          </a:p>
        </p:txBody>
      </p:sp>
      <p:sp>
        <p:nvSpPr>
          <p:cNvPr id="14" name="Content Placeholder 2">
            <a:extLst>
              <a:ext uri="{FF2B5EF4-FFF2-40B4-BE49-F238E27FC236}">
                <a16:creationId xmlns:a16="http://schemas.microsoft.com/office/drawing/2014/main" id="{3F9686CE-0F9B-0030-6D99-1FE3ADE96A92}"/>
              </a:ext>
            </a:extLst>
          </p:cNvPr>
          <p:cNvSpPr>
            <a:spLocks noGrp="1"/>
          </p:cNvSpPr>
          <p:nvPr>
            <p:ph idx="1"/>
          </p:nvPr>
        </p:nvSpPr>
        <p:spPr>
          <a:xfrm>
            <a:off x="4070101" y="1078685"/>
            <a:ext cx="7091361" cy="361610"/>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graphicFrame>
        <p:nvGraphicFramePr>
          <p:cNvPr id="3" name="Table 2">
            <a:extLst>
              <a:ext uri="{FF2B5EF4-FFF2-40B4-BE49-F238E27FC236}">
                <a16:creationId xmlns:a16="http://schemas.microsoft.com/office/drawing/2014/main" id="{C90F2376-1902-FF15-B190-78BC13E81FCE}"/>
              </a:ext>
            </a:extLst>
          </p:cNvPr>
          <p:cNvGraphicFramePr>
            <a:graphicFrameLocks noGrp="1"/>
          </p:cNvGraphicFramePr>
          <p:nvPr>
            <p:extLst>
              <p:ext uri="{D42A27DB-BD31-4B8C-83A1-F6EECF244321}">
                <p14:modId xmlns:p14="http://schemas.microsoft.com/office/powerpoint/2010/main" val="1020114742"/>
              </p:ext>
            </p:extLst>
          </p:nvPr>
        </p:nvGraphicFramePr>
        <p:xfrm>
          <a:off x="4195654" y="2043772"/>
          <a:ext cx="3519146" cy="8244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24400">
                <a:tc>
                  <a:txBody>
                    <a:bodyPr/>
                    <a:lstStyle/>
                    <a:p>
                      <a:pPr algn="ctr"/>
                      <a:r>
                        <a:rPr lang="es-ES" sz="1600" dirty="0"/>
                        <a:t>El Ministerio de Trabajo y Seguridad Social</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5" name="Table 4">
            <a:extLst>
              <a:ext uri="{FF2B5EF4-FFF2-40B4-BE49-F238E27FC236}">
                <a16:creationId xmlns:a16="http://schemas.microsoft.com/office/drawing/2014/main" id="{B7B1FABB-E944-023B-53B1-D068CF0AA043}"/>
              </a:ext>
            </a:extLst>
          </p:cNvPr>
          <p:cNvGraphicFramePr>
            <a:graphicFrameLocks noGrp="1"/>
          </p:cNvGraphicFramePr>
          <p:nvPr>
            <p:extLst>
              <p:ext uri="{D42A27DB-BD31-4B8C-83A1-F6EECF244321}">
                <p14:modId xmlns:p14="http://schemas.microsoft.com/office/powerpoint/2010/main" val="2630412497"/>
              </p:ext>
            </p:extLst>
          </p:nvPr>
        </p:nvGraphicFramePr>
        <p:xfrm>
          <a:off x="4195654" y="3082678"/>
          <a:ext cx="3519146" cy="82296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600" dirty="0"/>
                        <a:t>Empresarios - Asociación de Empresarios de Camerún (GECAM)</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10" name="Table 9">
            <a:extLst>
              <a:ext uri="{FF2B5EF4-FFF2-40B4-BE49-F238E27FC236}">
                <a16:creationId xmlns:a16="http://schemas.microsoft.com/office/drawing/2014/main" id="{18FD5EFF-E142-61C5-2CC7-005A5E37063C}"/>
              </a:ext>
            </a:extLst>
          </p:cNvPr>
          <p:cNvGraphicFramePr>
            <a:graphicFrameLocks noGrp="1"/>
          </p:cNvGraphicFramePr>
          <p:nvPr>
            <p:extLst>
              <p:ext uri="{D42A27DB-BD31-4B8C-83A1-F6EECF244321}">
                <p14:modId xmlns:p14="http://schemas.microsoft.com/office/powerpoint/2010/main" val="3740998697"/>
              </p:ext>
            </p:extLst>
          </p:nvPr>
        </p:nvGraphicFramePr>
        <p:xfrm>
          <a:off x="8098340" y="3075166"/>
          <a:ext cx="3519146" cy="82296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600" dirty="0"/>
                        <a:t>Trabajadores - Confederación Sindical de Trabajadores de Camerún (CSTC)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12" name="Table 11">
            <a:extLst>
              <a:ext uri="{FF2B5EF4-FFF2-40B4-BE49-F238E27FC236}">
                <a16:creationId xmlns:a16="http://schemas.microsoft.com/office/drawing/2014/main" id="{CDED8BA4-E81E-D117-A1E2-A25805255236}"/>
              </a:ext>
            </a:extLst>
          </p:cNvPr>
          <p:cNvGraphicFramePr>
            <a:graphicFrameLocks noGrp="1"/>
          </p:cNvGraphicFramePr>
          <p:nvPr>
            <p:extLst>
              <p:ext uri="{D42A27DB-BD31-4B8C-83A1-F6EECF244321}">
                <p14:modId xmlns:p14="http://schemas.microsoft.com/office/powerpoint/2010/main" val="1346091731"/>
              </p:ext>
            </p:extLst>
          </p:nvPr>
        </p:nvGraphicFramePr>
        <p:xfrm>
          <a:off x="6223885" y="4106560"/>
          <a:ext cx="3520800" cy="822960"/>
        </p:xfrm>
        <a:graphic>
          <a:graphicData uri="http://schemas.openxmlformats.org/drawingml/2006/table">
            <a:tbl>
              <a:tblPr firstRow="1" bandRow="1">
                <a:tableStyleId>{5C22544A-7EE6-4342-B048-85BDC9FD1C3A}</a:tableStyleId>
              </a:tblPr>
              <a:tblGrid>
                <a:gridCol w="3520800">
                  <a:extLst>
                    <a:ext uri="{9D8B030D-6E8A-4147-A177-3AD203B41FA5}">
                      <a16:colId xmlns:a16="http://schemas.microsoft.com/office/drawing/2014/main" val="1248844492"/>
                    </a:ext>
                  </a:extLst>
                </a:gridCol>
              </a:tblGrid>
              <a:tr h="593865">
                <a:tc>
                  <a:txBody>
                    <a:bodyPr/>
                    <a:lstStyle/>
                    <a:p>
                      <a:pPr algn="ctr"/>
                      <a:r>
                        <a:rPr lang="es-ES" sz="1600" dirty="0"/>
                        <a:t>Sociedad civil - Observatorio de las Libertades Públicas de Camerún (OLPC)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8BAA8"/>
                    </a:solidFill>
                  </a:tcPr>
                </a:tc>
                <a:extLst>
                  <a:ext uri="{0D108BD9-81ED-4DB2-BD59-A6C34878D82A}">
                    <a16:rowId xmlns:a16="http://schemas.microsoft.com/office/drawing/2014/main" val="4109276895"/>
                  </a:ext>
                </a:extLst>
              </a:tr>
            </a:tbl>
          </a:graphicData>
        </a:graphic>
      </p:graphicFrame>
      <p:graphicFrame>
        <p:nvGraphicFramePr>
          <p:cNvPr id="16" name="Table 15">
            <a:extLst>
              <a:ext uri="{FF2B5EF4-FFF2-40B4-BE49-F238E27FC236}">
                <a16:creationId xmlns:a16="http://schemas.microsoft.com/office/drawing/2014/main" id="{F2896502-1EB8-C2AB-3403-953CEA64F390}"/>
              </a:ext>
            </a:extLst>
          </p:cNvPr>
          <p:cNvGraphicFramePr>
            <a:graphicFrameLocks noGrp="1"/>
          </p:cNvGraphicFramePr>
          <p:nvPr>
            <p:extLst>
              <p:ext uri="{D42A27DB-BD31-4B8C-83A1-F6EECF244321}">
                <p14:modId xmlns:p14="http://schemas.microsoft.com/office/powerpoint/2010/main" val="1094719003"/>
              </p:ext>
            </p:extLst>
          </p:nvPr>
        </p:nvGraphicFramePr>
        <p:xfrm>
          <a:off x="8098340" y="2043774"/>
          <a:ext cx="3519146" cy="8244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824400">
                <a:tc>
                  <a:txBody>
                    <a:bodyPr/>
                    <a:lstStyle/>
                    <a:p>
                      <a:pPr algn="ctr"/>
                      <a:r>
                        <a:rPr lang="es-ES" sz="1600" dirty="0"/>
                        <a:t>La Agencia de Promoción de Inversiones</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pic>
        <p:nvPicPr>
          <p:cNvPr id="13" name="Picture 2" descr="Spanish Logo Organization Horizontal RGB White">
            <a:extLst>
              <a:ext uri="{FF2B5EF4-FFF2-40B4-BE49-F238E27FC236}">
                <a16:creationId xmlns:a16="http://schemas.microsoft.com/office/drawing/2014/main" id="{36183DA8-F94C-B7BE-0A54-820AC68368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2D80FF3-5529-DF89-BB79-1388C29B147E}"/>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4098" name="Picture 2">
            <a:extLst>
              <a:ext uri="{FF2B5EF4-FFF2-40B4-BE49-F238E27FC236}">
                <a16:creationId xmlns:a16="http://schemas.microsoft.com/office/drawing/2014/main" id="{907B5A9A-A558-0394-F35A-17AC340D73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4652" y="3406272"/>
            <a:ext cx="1800471" cy="1201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423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5A067A12-83BF-B237-D3E7-7EEEECFCA68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96CFB80-E6F9-8ECB-FBDA-B72414DD8D89}"/>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832F1180-5E1F-10ED-E48B-6C67824E0B81}"/>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Argentina</a:t>
            </a:r>
          </a:p>
        </p:txBody>
      </p:sp>
      <p:sp>
        <p:nvSpPr>
          <p:cNvPr id="4" name="Date Placeholder 3">
            <a:extLst>
              <a:ext uri="{FF2B5EF4-FFF2-40B4-BE49-F238E27FC236}">
                <a16:creationId xmlns:a16="http://schemas.microsoft.com/office/drawing/2014/main" id="{96B5EE8E-B603-A546-F48E-0088BCD3B9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A1485D6A-3752-8899-6E10-ADDD282F90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62ECF838-7E9D-6A87-37AB-8E5A1410576A}"/>
              </a:ext>
            </a:extLst>
          </p:cNvPr>
          <p:cNvSpPr txBox="1"/>
          <p:nvPr/>
        </p:nvSpPr>
        <p:spPr>
          <a:xfrm>
            <a:off x="342538" y="546303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1 punto focal</a:t>
            </a: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2025 </a:t>
            </a:r>
          </a:p>
        </p:txBody>
      </p:sp>
      <p:graphicFrame>
        <p:nvGraphicFramePr>
          <p:cNvPr id="13" name="Table 12">
            <a:extLst>
              <a:ext uri="{FF2B5EF4-FFF2-40B4-BE49-F238E27FC236}">
                <a16:creationId xmlns:a16="http://schemas.microsoft.com/office/drawing/2014/main" id="{0BF0A045-0FDD-09E1-C079-654EAD797BB1}"/>
              </a:ext>
            </a:extLst>
          </p:cNvPr>
          <p:cNvGraphicFramePr>
            <a:graphicFrameLocks noGrp="1"/>
          </p:cNvGraphicFramePr>
          <p:nvPr>
            <p:extLst>
              <p:ext uri="{D42A27DB-BD31-4B8C-83A1-F6EECF244321}">
                <p14:modId xmlns:p14="http://schemas.microsoft.com/office/powerpoint/2010/main" val="3508936458"/>
              </p:ext>
            </p:extLst>
          </p:nvPr>
        </p:nvGraphicFramePr>
        <p:xfrm>
          <a:off x="4070101" y="1942816"/>
          <a:ext cx="7505809" cy="971040"/>
        </p:xfrm>
        <a:graphic>
          <a:graphicData uri="http://schemas.openxmlformats.org/drawingml/2006/table">
            <a:tbl>
              <a:tblPr firstRow="1" bandRow="1">
                <a:tableStyleId>{5C22544A-7EE6-4342-B048-85BDC9FD1C3A}</a:tableStyleId>
              </a:tblPr>
              <a:tblGrid>
                <a:gridCol w="7505809">
                  <a:extLst>
                    <a:ext uri="{9D8B030D-6E8A-4147-A177-3AD203B41FA5}">
                      <a16:colId xmlns:a16="http://schemas.microsoft.com/office/drawing/2014/main" val="1248844492"/>
                    </a:ext>
                  </a:extLst>
                </a:gridCol>
              </a:tblGrid>
              <a:tr h="971040">
                <a:tc>
                  <a:txBody>
                    <a:bodyPr/>
                    <a:lstStyle/>
                    <a:p>
                      <a:pPr algn="ctr"/>
                      <a:r>
                        <a:rPr lang="es-ES" sz="1600" dirty="0"/>
                        <a:t>El Ministerio Federal de Trabajo y Empleo</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sp>
        <p:nvSpPr>
          <p:cNvPr id="10" name="Content Placeholder 2">
            <a:extLst>
              <a:ext uri="{FF2B5EF4-FFF2-40B4-BE49-F238E27FC236}">
                <a16:creationId xmlns:a16="http://schemas.microsoft.com/office/drawing/2014/main" id="{44067F8D-12E7-5578-9425-29FCC693E620}"/>
              </a:ext>
            </a:extLst>
          </p:cNvPr>
          <p:cNvSpPr txBox="1">
            <a:spLocks/>
          </p:cNvSpPr>
          <p:nvPr/>
        </p:nvSpPr>
        <p:spPr>
          <a:xfrm>
            <a:off x="4195652" y="1121433"/>
            <a:ext cx="7091361" cy="593865"/>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0"/>
              </a:spcBef>
              <a:spcAft>
                <a:spcPts val="0"/>
              </a:spcAft>
              <a:defRPr/>
            </a:pPr>
            <a:r>
              <a:rPr lang="en-GB" sz="2200" dirty="0">
                <a:solidFill>
                  <a:srgbClr val="230050"/>
                </a:solidFill>
              </a:rPr>
              <a:t>Punto focal </a:t>
            </a:r>
            <a:r>
              <a:rPr lang="en-GB" sz="2200" dirty="0" err="1">
                <a:solidFill>
                  <a:srgbClr val="230050"/>
                </a:solidFill>
              </a:rPr>
              <a:t>nacional</a:t>
            </a:r>
            <a:r>
              <a:rPr lang="en-GB" sz="2200" dirty="0">
                <a:solidFill>
                  <a:srgbClr val="230050"/>
                </a:solidFill>
              </a:rPr>
              <a:t> que </a:t>
            </a:r>
            <a:r>
              <a:rPr lang="en-GB" sz="2200" dirty="0" err="1">
                <a:solidFill>
                  <a:srgbClr val="230050"/>
                </a:solidFill>
              </a:rPr>
              <a:t>representa</a:t>
            </a:r>
            <a:r>
              <a:rPr lang="en-GB" sz="2200" dirty="0">
                <a:solidFill>
                  <a:srgbClr val="230050"/>
                </a:solidFill>
              </a:rPr>
              <a:t>:</a:t>
            </a:r>
          </a:p>
        </p:txBody>
      </p:sp>
      <p:pic>
        <p:nvPicPr>
          <p:cNvPr id="3" name="Picture 2" descr="Spanish Logo Organization Horizontal RGB White">
            <a:extLst>
              <a:ext uri="{FF2B5EF4-FFF2-40B4-BE49-F238E27FC236}">
                <a16:creationId xmlns:a16="http://schemas.microsoft.com/office/drawing/2014/main" id="{AB80881E-0F91-3E84-9211-938C97801B6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6286243-114F-13CD-A3D7-61893D036D8F}"/>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1026" name="Picture 2" descr="Flag of Argentina - Wikipedia">
            <a:extLst>
              <a:ext uri="{FF2B5EF4-FFF2-40B4-BE49-F238E27FC236}">
                <a16:creationId xmlns:a16="http://schemas.microsoft.com/office/drawing/2014/main" id="{0FBB982F-F7A5-84C6-FAD0-A958BEA8AE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4556" y="3441853"/>
            <a:ext cx="1918292" cy="1198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50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14417B56-2A2E-97E1-606A-B535EF2DABA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248E3F5-7782-81D9-77B1-ABB023BDB414}"/>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D977BF54-B088-BE58-1CEE-C6656FA3EB42}"/>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Nigeria</a:t>
            </a:r>
          </a:p>
        </p:txBody>
      </p:sp>
      <p:sp>
        <p:nvSpPr>
          <p:cNvPr id="3" name="Content Placeholder 2">
            <a:extLst>
              <a:ext uri="{FF2B5EF4-FFF2-40B4-BE49-F238E27FC236}">
                <a16:creationId xmlns:a16="http://schemas.microsoft.com/office/drawing/2014/main" id="{135285E0-7469-7AA0-1459-5A1F9B043443}"/>
              </a:ext>
            </a:extLst>
          </p:cNvPr>
          <p:cNvSpPr>
            <a:spLocks noGrp="1"/>
          </p:cNvSpPr>
          <p:nvPr>
            <p:ph idx="1"/>
          </p:nvPr>
        </p:nvSpPr>
        <p:spPr>
          <a:xfrm>
            <a:off x="4195654" y="1111741"/>
            <a:ext cx="7091361" cy="377423"/>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sp>
        <p:nvSpPr>
          <p:cNvPr id="4" name="Date Placeholder 3">
            <a:extLst>
              <a:ext uri="{FF2B5EF4-FFF2-40B4-BE49-F238E27FC236}">
                <a16:creationId xmlns:a16="http://schemas.microsoft.com/office/drawing/2014/main" id="{621951EB-CF1B-094C-C73A-EC0F538882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AA3A9592-9142-3A9A-2827-798B6DBE49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5F84776C-06DB-9E0C-ADB0-8D1A3C16C65B}"/>
              </a:ext>
            </a:extLst>
          </p:cNvPr>
          <p:cNvSpPr txBox="1"/>
          <p:nvPr/>
        </p:nvSpPr>
        <p:spPr>
          <a:xfrm>
            <a:off x="342538" y="549889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6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2025 </a:t>
            </a:r>
          </a:p>
        </p:txBody>
      </p:sp>
      <p:graphicFrame>
        <p:nvGraphicFramePr>
          <p:cNvPr id="21" name="Table 20">
            <a:extLst>
              <a:ext uri="{FF2B5EF4-FFF2-40B4-BE49-F238E27FC236}">
                <a16:creationId xmlns:a16="http://schemas.microsoft.com/office/drawing/2014/main" id="{AFA896C6-CB27-2062-BE28-84AB13C19304}"/>
              </a:ext>
            </a:extLst>
          </p:cNvPr>
          <p:cNvGraphicFramePr>
            <a:graphicFrameLocks noGrp="1"/>
          </p:cNvGraphicFramePr>
          <p:nvPr>
            <p:extLst>
              <p:ext uri="{D42A27DB-BD31-4B8C-83A1-F6EECF244321}">
                <p14:modId xmlns:p14="http://schemas.microsoft.com/office/powerpoint/2010/main" val="1705814973"/>
              </p:ext>
            </p:extLst>
          </p:nvPr>
        </p:nvGraphicFramePr>
        <p:xfrm>
          <a:off x="4195654" y="1960065"/>
          <a:ext cx="3519146" cy="669656"/>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69656">
                <a:tc>
                  <a:txBody>
                    <a:bodyPr/>
                    <a:lstStyle/>
                    <a:p>
                      <a:pPr algn="ctr"/>
                      <a:r>
                        <a:rPr lang="es-ES" sz="1600" dirty="0"/>
                        <a:t>El Ministerio Federal de Trabajo y Empleo</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22" name="Table 21">
            <a:extLst>
              <a:ext uri="{FF2B5EF4-FFF2-40B4-BE49-F238E27FC236}">
                <a16:creationId xmlns:a16="http://schemas.microsoft.com/office/drawing/2014/main" id="{09B998C3-8830-02C8-14A9-EA3FED628A92}"/>
              </a:ext>
            </a:extLst>
          </p:cNvPr>
          <p:cNvGraphicFramePr>
            <a:graphicFrameLocks noGrp="1"/>
          </p:cNvGraphicFramePr>
          <p:nvPr>
            <p:extLst>
              <p:ext uri="{D42A27DB-BD31-4B8C-83A1-F6EECF244321}">
                <p14:modId xmlns:p14="http://schemas.microsoft.com/office/powerpoint/2010/main" val="3108105636"/>
              </p:ext>
            </p:extLst>
          </p:nvPr>
        </p:nvGraphicFramePr>
        <p:xfrm>
          <a:off x="8182316" y="1960065"/>
          <a:ext cx="3519146" cy="669656"/>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69656">
                <a:tc>
                  <a:txBody>
                    <a:bodyPr/>
                    <a:lstStyle/>
                    <a:p>
                      <a:pPr algn="ctr"/>
                      <a:r>
                        <a:rPr lang="es-ES" sz="1600" dirty="0"/>
                        <a:t>La Comisión Nacional de Derechos Humanos</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23" name="Table 22">
            <a:extLst>
              <a:ext uri="{FF2B5EF4-FFF2-40B4-BE49-F238E27FC236}">
                <a16:creationId xmlns:a16="http://schemas.microsoft.com/office/drawing/2014/main" id="{C704B1D1-3D21-23F8-B0F8-103CF34181F9}"/>
              </a:ext>
            </a:extLst>
          </p:cNvPr>
          <p:cNvGraphicFramePr>
            <a:graphicFrameLocks noGrp="1"/>
          </p:cNvGraphicFramePr>
          <p:nvPr>
            <p:extLst>
              <p:ext uri="{D42A27DB-BD31-4B8C-83A1-F6EECF244321}">
                <p14:modId xmlns:p14="http://schemas.microsoft.com/office/powerpoint/2010/main" val="3758281459"/>
              </p:ext>
            </p:extLst>
          </p:nvPr>
        </p:nvGraphicFramePr>
        <p:xfrm>
          <a:off x="4195654" y="2964824"/>
          <a:ext cx="3519146" cy="738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738000">
                <a:tc>
                  <a:txBody>
                    <a:bodyPr/>
                    <a:lstStyle/>
                    <a:p>
                      <a:pPr algn="ctr"/>
                      <a:r>
                        <a:rPr lang="es-ES" sz="1600" dirty="0"/>
                        <a:t>La Comisión de Promoción de Inversiones de Nigeria (NIPC)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4" name="Table 23">
            <a:extLst>
              <a:ext uri="{FF2B5EF4-FFF2-40B4-BE49-F238E27FC236}">
                <a16:creationId xmlns:a16="http://schemas.microsoft.com/office/drawing/2014/main" id="{74481184-FC84-C7E0-B550-D4C4D61819C2}"/>
              </a:ext>
            </a:extLst>
          </p:cNvPr>
          <p:cNvGraphicFramePr>
            <a:graphicFrameLocks noGrp="1"/>
          </p:cNvGraphicFramePr>
          <p:nvPr>
            <p:extLst>
              <p:ext uri="{D42A27DB-BD31-4B8C-83A1-F6EECF244321}">
                <p14:modId xmlns:p14="http://schemas.microsoft.com/office/powerpoint/2010/main" val="1934988391"/>
              </p:ext>
            </p:extLst>
          </p:nvPr>
        </p:nvGraphicFramePr>
        <p:xfrm>
          <a:off x="4195654" y="4040417"/>
          <a:ext cx="3519146" cy="669808"/>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69808">
                <a:tc>
                  <a:txBody>
                    <a:bodyPr/>
                    <a:lstStyle/>
                    <a:p>
                      <a:pPr algn="ctr"/>
                      <a:r>
                        <a:rPr lang="es-ES" sz="1600" dirty="0"/>
                        <a:t>Trabajadores: el Congreso Laboral de Nigeria (NLC)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8BAA8"/>
                    </a:solidFill>
                  </a:tcPr>
                </a:tc>
                <a:extLst>
                  <a:ext uri="{0D108BD9-81ED-4DB2-BD59-A6C34878D82A}">
                    <a16:rowId xmlns:a16="http://schemas.microsoft.com/office/drawing/2014/main" val="4109276895"/>
                  </a:ext>
                </a:extLst>
              </a:tr>
            </a:tbl>
          </a:graphicData>
        </a:graphic>
      </p:graphicFrame>
      <p:graphicFrame>
        <p:nvGraphicFramePr>
          <p:cNvPr id="25" name="Table 24">
            <a:extLst>
              <a:ext uri="{FF2B5EF4-FFF2-40B4-BE49-F238E27FC236}">
                <a16:creationId xmlns:a16="http://schemas.microsoft.com/office/drawing/2014/main" id="{89EB7A27-F5F8-0ADF-B088-7809C1D4980D}"/>
              </a:ext>
            </a:extLst>
          </p:cNvPr>
          <p:cNvGraphicFramePr>
            <a:graphicFrameLocks noGrp="1"/>
          </p:cNvGraphicFramePr>
          <p:nvPr>
            <p:extLst>
              <p:ext uri="{D42A27DB-BD31-4B8C-83A1-F6EECF244321}">
                <p14:modId xmlns:p14="http://schemas.microsoft.com/office/powerpoint/2010/main" val="892762732"/>
              </p:ext>
            </p:extLst>
          </p:nvPr>
        </p:nvGraphicFramePr>
        <p:xfrm>
          <a:off x="8182316" y="2964824"/>
          <a:ext cx="3519146" cy="73914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720000">
                <a:tc>
                  <a:txBody>
                    <a:bodyPr/>
                    <a:lstStyle/>
                    <a:p>
                      <a:pPr algn="ctr">
                        <a:lnSpc>
                          <a:spcPts val="1700"/>
                        </a:lnSpc>
                      </a:pPr>
                      <a:r>
                        <a:rPr lang="es-ES" sz="1600" dirty="0"/>
                        <a:t>Empresarios: la Asociación Consultiva de Empresarios de Nigeria (NECA)</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graphicFrame>
        <p:nvGraphicFramePr>
          <p:cNvPr id="27" name="Table 26">
            <a:extLst>
              <a:ext uri="{FF2B5EF4-FFF2-40B4-BE49-F238E27FC236}">
                <a16:creationId xmlns:a16="http://schemas.microsoft.com/office/drawing/2014/main" id="{ADD09B98-BCFB-2970-E6CA-C7E62EAA4FF0}"/>
              </a:ext>
            </a:extLst>
          </p:cNvPr>
          <p:cNvGraphicFramePr>
            <a:graphicFrameLocks noGrp="1"/>
          </p:cNvGraphicFramePr>
          <p:nvPr>
            <p:extLst>
              <p:ext uri="{D42A27DB-BD31-4B8C-83A1-F6EECF244321}">
                <p14:modId xmlns:p14="http://schemas.microsoft.com/office/powerpoint/2010/main" val="4184566042"/>
              </p:ext>
            </p:extLst>
          </p:nvPr>
        </p:nvGraphicFramePr>
        <p:xfrm>
          <a:off x="8227235" y="4040417"/>
          <a:ext cx="3519146" cy="669808"/>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69808">
                <a:tc>
                  <a:txBody>
                    <a:bodyPr/>
                    <a:lstStyle/>
                    <a:p>
                      <a:pPr algn="ctr"/>
                      <a:r>
                        <a:rPr lang="es-ES" sz="1600" dirty="0"/>
                        <a:t>Trabajadores - El Congreso de Sindicatos de Nigeria (TUC)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4109276895"/>
                  </a:ext>
                </a:extLst>
              </a:tr>
            </a:tbl>
          </a:graphicData>
        </a:graphic>
      </p:graphicFrame>
      <p:sp>
        <p:nvSpPr>
          <p:cNvPr id="10" name="TextBox 9">
            <a:extLst>
              <a:ext uri="{FF2B5EF4-FFF2-40B4-BE49-F238E27FC236}">
                <a16:creationId xmlns:a16="http://schemas.microsoft.com/office/drawing/2014/main" id="{CA607327-4A9B-0D1C-0821-1F644EA33197}"/>
              </a:ext>
            </a:extLst>
          </p:cNvPr>
          <p:cNvSpPr txBox="1"/>
          <p:nvPr/>
        </p:nvSpPr>
        <p:spPr>
          <a:xfrm>
            <a:off x="4101806" y="5308895"/>
            <a:ext cx="7599656" cy="276999"/>
          </a:xfrm>
          <a:prstGeom prst="rect">
            <a:avLst/>
          </a:prstGeom>
          <a:noFill/>
        </p:spPr>
        <p:txBody>
          <a:bodyPr wrap="square" rtlCol="0">
            <a:spAutoFit/>
          </a:bodyPr>
          <a:lstStyle/>
          <a:p>
            <a:pPr>
              <a:buClr>
                <a:srgbClr val="3FBDBE"/>
              </a:buClr>
              <a:buSzPct val="80000"/>
            </a:pPr>
            <a:r>
              <a:rPr lang="en-US" sz="1200" b="1" dirty="0" err="1">
                <a:ea typeface="Noto Sans" panose="020B0502040504020204" pitchFamily="34" charset="0"/>
                <a:cs typeface="Noto Sans" panose="020B0502040504020204" pitchFamily="34" charset="0"/>
              </a:rPr>
              <a:t>Estudio</a:t>
            </a:r>
            <a:r>
              <a:rPr lang="en-US" sz="1200" b="1" dirty="0">
                <a:ea typeface="Noto Sans" panose="020B0502040504020204" pitchFamily="34" charset="0"/>
                <a:cs typeface="Noto Sans" panose="020B0502040504020204" pitchFamily="34" charset="0"/>
              </a:rPr>
              <a:t> de </a:t>
            </a:r>
            <a:r>
              <a:rPr lang="en-US" sz="1200" b="1" dirty="0" err="1">
                <a:ea typeface="Noto Sans" panose="020B0502040504020204" pitchFamily="34" charset="0"/>
                <a:cs typeface="Noto Sans" panose="020B0502040504020204" pitchFamily="34" charset="0"/>
              </a:rPr>
              <a:t>caso</a:t>
            </a:r>
            <a:r>
              <a:rPr lang="en-US" sz="1200" b="1" dirty="0">
                <a:ea typeface="Noto Sans" panose="020B0502040504020204" pitchFamily="34" charset="0"/>
                <a:cs typeface="Noto Sans" panose="020B0502040504020204" pitchFamily="34" charset="0"/>
              </a:rPr>
              <a:t> </a:t>
            </a:r>
            <a:r>
              <a:rPr lang="en-US" sz="1200" b="1" dirty="0" err="1">
                <a:ea typeface="Noto Sans" panose="020B0502040504020204" pitchFamily="34" charset="0"/>
                <a:cs typeface="Noto Sans" panose="020B0502040504020204" pitchFamily="34" charset="0"/>
              </a:rPr>
              <a:t>nacional</a:t>
            </a:r>
            <a:r>
              <a:rPr lang="en-US" sz="1200" b="1" dirty="0">
                <a:ea typeface="Noto Sans" panose="020B0502040504020204" pitchFamily="34" charset="0"/>
                <a:cs typeface="Noto Sans" panose="020B0502040504020204" pitchFamily="34" charset="0"/>
              </a:rPr>
              <a:t>:</a:t>
            </a:r>
            <a:r>
              <a:rPr lang="en-US" sz="1200" dirty="0">
                <a:ea typeface="Noto Sans" panose="020B0502040504020204" pitchFamily="34" charset="0"/>
                <a:cs typeface="Noto Sans" panose="020B0502040504020204" pitchFamily="34" charset="0"/>
              </a:rPr>
              <a:t> </a:t>
            </a:r>
            <a:r>
              <a:rPr lang="es-ES" sz="1200" dirty="0">
                <a:ea typeface="Noto Sans" panose="020B0502040504020204" pitchFamily="34" charset="0"/>
                <a:cs typeface="Noto Sans" panose="020B0502040504020204" pitchFamily="34" charset="0"/>
                <a:hlinkClick r:id="rId2"/>
              </a:rPr>
              <a:t>Nigeria designa puntos focales nacionales para promover la Declaración </a:t>
            </a:r>
            <a:r>
              <a:rPr lang="es-ES" sz="1200" u="sng" dirty="0">
                <a:ea typeface="Noto Sans" panose="020B0502040504020204" pitchFamily="34" charset="0"/>
                <a:cs typeface="Noto Sans" panose="020B0502040504020204" pitchFamily="34" charset="0"/>
                <a:hlinkClick r:id="rId2"/>
              </a:rPr>
              <a:t>E</a:t>
            </a:r>
            <a:r>
              <a:rPr lang="es-ES" sz="1200" u="sng" dirty="0">
                <a:ea typeface="Noto Sans" panose="020B0502040504020204" pitchFamily="34" charset="0"/>
                <a:cs typeface="Noto Sans" panose="020B0502040504020204" pitchFamily="34" charset="0"/>
              </a:rPr>
              <a:t>MN</a:t>
            </a:r>
            <a:endParaRPr lang="en-GB" sz="1200" u="sng" dirty="0">
              <a:ea typeface="Noto Sans" panose="020B0502040504020204" pitchFamily="34" charset="0"/>
              <a:cs typeface="Noto Sans" panose="020B0502040504020204" pitchFamily="34" charset="0"/>
            </a:endParaRPr>
          </a:p>
        </p:txBody>
      </p:sp>
      <p:pic>
        <p:nvPicPr>
          <p:cNvPr id="12" name="Picture 2" descr="Spanish Logo Organization Horizontal RGB White">
            <a:extLst>
              <a:ext uri="{FF2B5EF4-FFF2-40B4-BE49-F238E27FC236}">
                <a16:creationId xmlns:a16="http://schemas.microsoft.com/office/drawing/2014/main" id="{24C47903-1226-4D68-BB65-63BCC5A1405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5AF76F1-0D8A-D9AE-A5A9-4AFDC71AE9E7}"/>
              </a:ext>
            </a:extLst>
          </p:cNvPr>
          <p:cNvPicPr>
            <a:picLocks noChangeAspect="1"/>
          </p:cNvPicPr>
          <p:nvPr/>
        </p:nvPicPr>
        <p:blipFill>
          <a:blip r:embed="rId4"/>
          <a:stretch>
            <a:fillRect/>
          </a:stretch>
        </p:blipFill>
        <p:spPr>
          <a:xfrm>
            <a:off x="381759" y="2429030"/>
            <a:ext cx="1726442" cy="2451284"/>
          </a:xfrm>
          <a:prstGeom prst="rect">
            <a:avLst/>
          </a:prstGeom>
        </p:spPr>
      </p:pic>
      <p:pic>
        <p:nvPicPr>
          <p:cNvPr id="5" name="Picture 4">
            <a:extLst>
              <a:ext uri="{FF2B5EF4-FFF2-40B4-BE49-F238E27FC236}">
                <a16:creationId xmlns:a16="http://schemas.microsoft.com/office/drawing/2014/main" id="{47029774-360E-FFAD-291F-AB4D80FF94D9}"/>
              </a:ext>
            </a:extLst>
          </p:cNvPr>
          <p:cNvPicPr>
            <a:picLocks noChangeAspect="1"/>
          </p:cNvPicPr>
          <p:nvPr/>
        </p:nvPicPr>
        <p:blipFill>
          <a:blip r:embed="rId5"/>
          <a:stretch>
            <a:fillRect/>
          </a:stretch>
        </p:blipFill>
        <p:spPr>
          <a:xfrm>
            <a:off x="1165561" y="3416230"/>
            <a:ext cx="1978375" cy="971523"/>
          </a:xfrm>
          <a:prstGeom prst="rect">
            <a:avLst/>
          </a:prstGeom>
          <a:ln>
            <a:noFill/>
          </a:ln>
        </p:spPr>
      </p:pic>
    </p:spTree>
    <p:extLst>
      <p:ext uri="{BB962C8B-B14F-4D97-AF65-F5344CB8AC3E}">
        <p14:creationId xmlns:p14="http://schemas.microsoft.com/office/powerpoint/2010/main" val="11319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F9ACBBAF-6D55-5302-75E5-595D310252D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626155D-62FF-E84C-8460-76EC71ABAFE2}"/>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ysClr val="windowText" lastClr="000000"/>
              </a:solidFill>
              <a:effectLst/>
              <a:highlight>
                <a:srgbClr val="18BAA8"/>
              </a:highlight>
              <a:uLnTx/>
              <a:uFillTx/>
              <a:latin typeface="Arial" panose="020B0604020202020204"/>
              <a:ea typeface="+mn-ea"/>
              <a:cs typeface="+mn-cs"/>
            </a:endParaRPr>
          </a:p>
        </p:txBody>
      </p:sp>
      <p:sp>
        <p:nvSpPr>
          <p:cNvPr id="11" name="Text Placeholder 2">
            <a:extLst>
              <a:ext uri="{FF2B5EF4-FFF2-40B4-BE49-F238E27FC236}">
                <a16:creationId xmlns:a16="http://schemas.microsoft.com/office/drawing/2014/main" id="{F638BC13-7E5F-FC43-B03D-8DBD4EFF5440}"/>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2400"/>
              </a:spcBef>
              <a:spcAft>
                <a:spcPts val="60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a:ea typeface="+mn-ea"/>
                <a:cs typeface="+mn-cs"/>
              </a:rPr>
              <a:t>Namibia</a:t>
            </a:r>
          </a:p>
        </p:txBody>
      </p:sp>
      <p:sp>
        <p:nvSpPr>
          <p:cNvPr id="4" name="Date Placeholder 3">
            <a:extLst>
              <a:ext uri="{FF2B5EF4-FFF2-40B4-BE49-F238E27FC236}">
                <a16:creationId xmlns:a16="http://schemas.microsoft.com/office/drawing/2014/main" id="{651D2379-0835-A07C-8355-093D7257467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2A058EB2-BE18-5083-7E4E-8785242CE7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E97B30B8-5190-4D01-5F20-7AADFE582B4B}"/>
              </a:ext>
            </a:extLst>
          </p:cNvPr>
          <p:cNvSpPr txBox="1"/>
          <p:nvPr/>
        </p:nvSpPr>
        <p:spPr>
          <a:xfrm>
            <a:off x="342538" y="5463036"/>
            <a:ext cx="301026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8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2025</a:t>
            </a:r>
          </a:p>
        </p:txBody>
      </p:sp>
      <p:graphicFrame>
        <p:nvGraphicFramePr>
          <p:cNvPr id="22" name="Table 21">
            <a:extLst>
              <a:ext uri="{FF2B5EF4-FFF2-40B4-BE49-F238E27FC236}">
                <a16:creationId xmlns:a16="http://schemas.microsoft.com/office/drawing/2014/main" id="{CA399EC8-879A-878A-6A9D-DB2877DD3950}"/>
              </a:ext>
            </a:extLst>
          </p:cNvPr>
          <p:cNvGraphicFramePr>
            <a:graphicFrameLocks noGrp="1"/>
          </p:cNvGraphicFramePr>
          <p:nvPr>
            <p:extLst>
              <p:ext uri="{D42A27DB-BD31-4B8C-83A1-F6EECF244321}">
                <p14:modId xmlns:p14="http://schemas.microsoft.com/office/powerpoint/2010/main" val="3367543135"/>
              </p:ext>
            </p:extLst>
          </p:nvPr>
        </p:nvGraphicFramePr>
        <p:xfrm>
          <a:off x="4195653" y="1837348"/>
          <a:ext cx="3519146" cy="619204"/>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19204">
                <a:tc>
                  <a:txBody>
                    <a:bodyPr/>
                    <a:lstStyle/>
                    <a:p>
                      <a:pPr algn="ctr"/>
                      <a:r>
                        <a:rPr lang="es-ES" sz="1400" dirty="0"/>
                        <a:t> El Ministerio de Justicia y Relaciones Laborales</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23" name="Table 22">
            <a:extLst>
              <a:ext uri="{FF2B5EF4-FFF2-40B4-BE49-F238E27FC236}">
                <a16:creationId xmlns:a16="http://schemas.microsoft.com/office/drawing/2014/main" id="{9F5BF290-F067-3A0A-C950-2CDD4254CB41}"/>
              </a:ext>
            </a:extLst>
          </p:cNvPr>
          <p:cNvGraphicFramePr>
            <a:graphicFrameLocks noGrp="1"/>
          </p:cNvGraphicFramePr>
          <p:nvPr>
            <p:extLst>
              <p:ext uri="{D42A27DB-BD31-4B8C-83A1-F6EECF244321}">
                <p14:modId xmlns:p14="http://schemas.microsoft.com/office/powerpoint/2010/main" val="1010307446"/>
              </p:ext>
            </p:extLst>
          </p:nvPr>
        </p:nvGraphicFramePr>
        <p:xfrm>
          <a:off x="8182316" y="1839949"/>
          <a:ext cx="3519146" cy="619204"/>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19204">
                <a:tc>
                  <a:txBody>
                    <a:bodyPr/>
                    <a:lstStyle/>
                    <a:p>
                      <a:pPr algn="ctr"/>
                      <a:r>
                        <a:rPr lang="es-ES" sz="1400" dirty="0"/>
                        <a:t>Consejo de Promoción y Desarrollo de las Inversiones de Namibia (NIPDB)</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24" name="Table 23">
            <a:extLst>
              <a:ext uri="{FF2B5EF4-FFF2-40B4-BE49-F238E27FC236}">
                <a16:creationId xmlns:a16="http://schemas.microsoft.com/office/drawing/2014/main" id="{190E9BB2-FC8C-1C13-2A0D-85F990793D0B}"/>
              </a:ext>
            </a:extLst>
          </p:cNvPr>
          <p:cNvGraphicFramePr>
            <a:graphicFrameLocks noGrp="1"/>
          </p:cNvGraphicFramePr>
          <p:nvPr>
            <p:extLst>
              <p:ext uri="{D42A27DB-BD31-4B8C-83A1-F6EECF244321}">
                <p14:modId xmlns:p14="http://schemas.microsoft.com/office/powerpoint/2010/main" val="2608219299"/>
              </p:ext>
            </p:extLst>
          </p:nvPr>
        </p:nvGraphicFramePr>
        <p:xfrm>
          <a:off x="4195653" y="2786781"/>
          <a:ext cx="3519146" cy="619491"/>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19491">
                <a:tc>
                  <a:txBody>
                    <a:bodyPr/>
                    <a:lstStyle/>
                    <a:p>
                      <a:pPr algn="ctr"/>
                      <a:r>
                        <a:rPr lang="es-ES" sz="1400" dirty="0"/>
                        <a:t>Empresarios - Federación de Empresarios de Namibia (NEF)</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5" name="Table 24">
            <a:extLst>
              <a:ext uri="{FF2B5EF4-FFF2-40B4-BE49-F238E27FC236}">
                <a16:creationId xmlns:a16="http://schemas.microsoft.com/office/drawing/2014/main" id="{F6228D36-23F6-ED46-58D8-92D92974EEA9}"/>
              </a:ext>
            </a:extLst>
          </p:cNvPr>
          <p:cNvGraphicFramePr>
            <a:graphicFrameLocks noGrp="1"/>
          </p:cNvGraphicFramePr>
          <p:nvPr>
            <p:extLst>
              <p:ext uri="{D42A27DB-BD31-4B8C-83A1-F6EECF244321}">
                <p14:modId xmlns:p14="http://schemas.microsoft.com/office/powerpoint/2010/main" val="251670964"/>
              </p:ext>
            </p:extLst>
          </p:nvPr>
        </p:nvGraphicFramePr>
        <p:xfrm>
          <a:off x="4195653" y="3783045"/>
          <a:ext cx="3519146" cy="619491"/>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19491">
                <a:tc>
                  <a:txBody>
                    <a:bodyPr/>
                    <a:lstStyle/>
                    <a:p>
                      <a:pPr algn="ctr"/>
                      <a:r>
                        <a:rPr lang="es-ES" sz="1400" dirty="0"/>
                        <a:t>Empresarios - Asociación de Empresarios de Namibia (NEA)</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8BAA8"/>
                    </a:solidFill>
                  </a:tcPr>
                </a:tc>
                <a:extLst>
                  <a:ext uri="{0D108BD9-81ED-4DB2-BD59-A6C34878D82A}">
                    <a16:rowId xmlns:a16="http://schemas.microsoft.com/office/drawing/2014/main" val="4109276895"/>
                  </a:ext>
                </a:extLst>
              </a:tr>
            </a:tbl>
          </a:graphicData>
        </a:graphic>
      </p:graphicFrame>
      <p:graphicFrame>
        <p:nvGraphicFramePr>
          <p:cNvPr id="27" name="Table 26">
            <a:extLst>
              <a:ext uri="{FF2B5EF4-FFF2-40B4-BE49-F238E27FC236}">
                <a16:creationId xmlns:a16="http://schemas.microsoft.com/office/drawing/2014/main" id="{74A306A7-B44A-AAEB-9470-A554F71ADBA4}"/>
              </a:ext>
            </a:extLst>
          </p:cNvPr>
          <p:cNvGraphicFramePr>
            <a:graphicFrameLocks noGrp="1"/>
          </p:cNvGraphicFramePr>
          <p:nvPr>
            <p:extLst>
              <p:ext uri="{D42A27DB-BD31-4B8C-83A1-F6EECF244321}">
                <p14:modId xmlns:p14="http://schemas.microsoft.com/office/powerpoint/2010/main" val="4106724350"/>
              </p:ext>
            </p:extLst>
          </p:nvPr>
        </p:nvGraphicFramePr>
        <p:xfrm>
          <a:off x="8182316" y="2787068"/>
          <a:ext cx="3519146" cy="619204"/>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19204">
                <a:tc>
                  <a:txBody>
                    <a:bodyPr/>
                    <a:lstStyle/>
                    <a:p>
                      <a:pPr algn="ctr"/>
                      <a:r>
                        <a:rPr lang="en-GB" sz="1400" dirty="0"/>
                        <a:t>Empresarios - Cámara de Comercio e Industria de Namibia (NCCI)</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graphicFrame>
        <p:nvGraphicFramePr>
          <p:cNvPr id="33" name="Table 32">
            <a:extLst>
              <a:ext uri="{FF2B5EF4-FFF2-40B4-BE49-F238E27FC236}">
                <a16:creationId xmlns:a16="http://schemas.microsoft.com/office/drawing/2014/main" id="{63A909A6-9426-C958-60A0-10CEF3623F17}"/>
              </a:ext>
            </a:extLst>
          </p:cNvPr>
          <p:cNvGraphicFramePr>
            <a:graphicFrameLocks noGrp="1"/>
          </p:cNvGraphicFramePr>
          <p:nvPr>
            <p:extLst>
              <p:ext uri="{D42A27DB-BD31-4B8C-83A1-F6EECF244321}">
                <p14:modId xmlns:p14="http://schemas.microsoft.com/office/powerpoint/2010/main" val="3700980721"/>
              </p:ext>
            </p:extLst>
          </p:nvPr>
        </p:nvGraphicFramePr>
        <p:xfrm>
          <a:off x="8182316" y="3783045"/>
          <a:ext cx="3519146" cy="619491"/>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19491">
                <a:tc>
                  <a:txBody>
                    <a:bodyPr/>
                    <a:lstStyle/>
                    <a:p>
                      <a:pPr algn="ctr">
                        <a:lnSpc>
                          <a:spcPts val="1400"/>
                        </a:lnSpc>
                      </a:pPr>
                      <a:r>
                        <a:rPr lang="en-GB" sz="1400" dirty="0"/>
                        <a:t>Trabajadores - Sindicato Nacional de Trabajadores de Namibia (NUNW)</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4109276895"/>
                  </a:ext>
                </a:extLst>
              </a:tr>
            </a:tbl>
          </a:graphicData>
        </a:graphic>
      </p:graphicFrame>
      <p:graphicFrame>
        <p:nvGraphicFramePr>
          <p:cNvPr id="7" name="Table 6">
            <a:extLst>
              <a:ext uri="{FF2B5EF4-FFF2-40B4-BE49-F238E27FC236}">
                <a16:creationId xmlns:a16="http://schemas.microsoft.com/office/drawing/2014/main" id="{DF14FFD5-E155-D99B-9414-9BBE427F1568}"/>
              </a:ext>
            </a:extLst>
          </p:cNvPr>
          <p:cNvGraphicFramePr>
            <a:graphicFrameLocks noGrp="1"/>
          </p:cNvGraphicFramePr>
          <p:nvPr>
            <p:extLst>
              <p:ext uri="{D42A27DB-BD31-4B8C-83A1-F6EECF244321}">
                <p14:modId xmlns:p14="http://schemas.microsoft.com/office/powerpoint/2010/main" val="2911014763"/>
              </p:ext>
            </p:extLst>
          </p:nvPr>
        </p:nvGraphicFramePr>
        <p:xfrm>
          <a:off x="8227235" y="4775876"/>
          <a:ext cx="3519146" cy="619204"/>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19204">
                <a:tc>
                  <a:txBody>
                    <a:bodyPr/>
                    <a:lstStyle/>
                    <a:p>
                      <a:pPr algn="ctr"/>
                      <a:r>
                        <a:rPr lang="en-GB" sz="1400" dirty="0"/>
                        <a:t> Trabajadores - Congreso </a:t>
                      </a:r>
                      <a:r>
                        <a:rPr lang="en-GB" sz="1400" dirty="0" err="1"/>
                        <a:t>Sindical</a:t>
                      </a:r>
                      <a:r>
                        <a:rPr lang="en-GB" sz="1400" dirty="0"/>
                        <a:t> de Namibia (TUCNA)</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12" name="Table 11">
            <a:extLst>
              <a:ext uri="{FF2B5EF4-FFF2-40B4-BE49-F238E27FC236}">
                <a16:creationId xmlns:a16="http://schemas.microsoft.com/office/drawing/2014/main" id="{28A07F9B-74C5-A9D9-CE6D-8206A084E54C}"/>
              </a:ext>
            </a:extLst>
          </p:cNvPr>
          <p:cNvGraphicFramePr>
            <a:graphicFrameLocks noGrp="1"/>
          </p:cNvGraphicFramePr>
          <p:nvPr>
            <p:extLst>
              <p:ext uri="{D42A27DB-BD31-4B8C-83A1-F6EECF244321}">
                <p14:modId xmlns:p14="http://schemas.microsoft.com/office/powerpoint/2010/main" val="2788726286"/>
              </p:ext>
            </p:extLst>
          </p:nvPr>
        </p:nvGraphicFramePr>
        <p:xfrm>
          <a:off x="4195653" y="4778015"/>
          <a:ext cx="3519146" cy="619204"/>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619204">
                <a:tc>
                  <a:txBody>
                    <a:bodyPr/>
                    <a:lstStyle/>
                    <a:p>
                      <a:pPr algn="ctr"/>
                      <a:r>
                        <a:rPr lang="es-ES" sz="1400" dirty="0"/>
                        <a:t>Trabajadores - Organización Nacional del Trabajo de Namibia (NANLO)</a:t>
                      </a:r>
                      <a:endParaRPr lang="en-GB"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sp>
        <p:nvSpPr>
          <p:cNvPr id="5" name="Content Placeholder 2">
            <a:extLst>
              <a:ext uri="{FF2B5EF4-FFF2-40B4-BE49-F238E27FC236}">
                <a16:creationId xmlns:a16="http://schemas.microsoft.com/office/drawing/2014/main" id="{FD6894DA-7C68-6E77-8EA1-01637F283D9F}"/>
              </a:ext>
            </a:extLst>
          </p:cNvPr>
          <p:cNvSpPr>
            <a:spLocks noGrp="1"/>
          </p:cNvSpPr>
          <p:nvPr>
            <p:ph idx="1"/>
          </p:nvPr>
        </p:nvSpPr>
        <p:spPr>
          <a:xfrm>
            <a:off x="4195654" y="1111741"/>
            <a:ext cx="7091361" cy="377423"/>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pic>
        <p:nvPicPr>
          <p:cNvPr id="3" name="Picture 2" descr="Spanish Logo Organization Horizontal RGB White">
            <a:extLst>
              <a:ext uri="{FF2B5EF4-FFF2-40B4-BE49-F238E27FC236}">
                <a16:creationId xmlns:a16="http://schemas.microsoft.com/office/drawing/2014/main" id="{8F42D60F-26C6-7863-5398-2F7F7DF89C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6B40C0B-4887-E301-A27C-86BD36300C09}"/>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11266" name="Picture 2">
            <a:extLst>
              <a:ext uri="{FF2B5EF4-FFF2-40B4-BE49-F238E27FC236}">
                <a16:creationId xmlns:a16="http://schemas.microsoft.com/office/drawing/2014/main" id="{3F50EBBC-0DF7-33A3-5F43-30684EE8EBB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8988" y="3406273"/>
            <a:ext cx="1823639" cy="1216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867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46718542-F26E-38D4-1E8C-AEF043F94EE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AEB6979-E0ED-2952-2D3D-0CE74196ED03}"/>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E855CBF7-52C0-8BAC-2D5A-DDD8B9A49449}"/>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err="1">
                <a:solidFill>
                  <a:schemeClr val="bg1"/>
                </a:solidFill>
              </a:rPr>
              <a:t>Botsuana</a:t>
            </a:r>
            <a:endParaRPr lang="en-GB" sz="2800" dirty="0">
              <a:solidFill>
                <a:schemeClr val="bg1"/>
              </a:solidFill>
            </a:endParaRPr>
          </a:p>
        </p:txBody>
      </p:sp>
      <p:sp>
        <p:nvSpPr>
          <p:cNvPr id="4" name="Date Placeholder 3">
            <a:extLst>
              <a:ext uri="{FF2B5EF4-FFF2-40B4-BE49-F238E27FC236}">
                <a16:creationId xmlns:a16="http://schemas.microsoft.com/office/drawing/2014/main" id="{D4D4C82F-AB15-BA1C-6523-30C7A92D7D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452FEABE-ACCB-3896-E06F-74FCC4DB5E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2B95D77F-3DBE-4DC7-A001-FF663F39D97B}"/>
              </a:ext>
            </a:extLst>
          </p:cNvPr>
          <p:cNvSpPr txBox="1"/>
          <p:nvPr/>
        </p:nvSpPr>
        <p:spPr>
          <a:xfrm>
            <a:off x="342538" y="546303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5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2025 </a:t>
            </a:r>
          </a:p>
        </p:txBody>
      </p:sp>
      <p:graphicFrame>
        <p:nvGraphicFramePr>
          <p:cNvPr id="5" name="Table 4">
            <a:extLst>
              <a:ext uri="{FF2B5EF4-FFF2-40B4-BE49-F238E27FC236}">
                <a16:creationId xmlns:a16="http://schemas.microsoft.com/office/drawing/2014/main" id="{812C7BE8-6475-8B4F-2949-0694C580579B}"/>
              </a:ext>
            </a:extLst>
          </p:cNvPr>
          <p:cNvGraphicFramePr>
            <a:graphicFrameLocks noGrp="1"/>
          </p:cNvGraphicFramePr>
          <p:nvPr>
            <p:extLst>
              <p:ext uri="{D42A27DB-BD31-4B8C-83A1-F6EECF244321}">
                <p14:modId xmlns:p14="http://schemas.microsoft.com/office/powerpoint/2010/main" val="507453806"/>
              </p:ext>
            </p:extLst>
          </p:nvPr>
        </p:nvGraphicFramePr>
        <p:xfrm>
          <a:off x="4195653" y="1920244"/>
          <a:ext cx="3393593" cy="593865"/>
        </p:xfrm>
        <a:graphic>
          <a:graphicData uri="http://schemas.openxmlformats.org/drawingml/2006/table">
            <a:tbl>
              <a:tblPr firstRow="1" bandRow="1">
                <a:tableStyleId>{5C22544A-7EE6-4342-B048-85BDC9FD1C3A}</a:tableStyleId>
              </a:tblPr>
              <a:tblGrid>
                <a:gridCol w="3393593">
                  <a:extLst>
                    <a:ext uri="{9D8B030D-6E8A-4147-A177-3AD203B41FA5}">
                      <a16:colId xmlns:a16="http://schemas.microsoft.com/office/drawing/2014/main" val="1248844492"/>
                    </a:ext>
                  </a:extLst>
                </a:gridCol>
              </a:tblGrid>
              <a:tr h="593865">
                <a:tc>
                  <a:txBody>
                    <a:bodyPr/>
                    <a:lstStyle/>
                    <a:p>
                      <a:pPr algn="ctr"/>
                      <a:r>
                        <a:rPr lang="es-ES" sz="1600" dirty="0"/>
                        <a:t>El Ministerio de Trabajo y Asuntos Internos</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10" name="Table 9">
            <a:extLst>
              <a:ext uri="{FF2B5EF4-FFF2-40B4-BE49-F238E27FC236}">
                <a16:creationId xmlns:a16="http://schemas.microsoft.com/office/drawing/2014/main" id="{640AC862-0ABD-192D-B0B2-3F71A5483EC9}"/>
              </a:ext>
            </a:extLst>
          </p:cNvPr>
          <p:cNvGraphicFramePr>
            <a:graphicFrameLocks noGrp="1"/>
          </p:cNvGraphicFramePr>
          <p:nvPr>
            <p:extLst>
              <p:ext uri="{D42A27DB-BD31-4B8C-83A1-F6EECF244321}">
                <p14:modId xmlns:p14="http://schemas.microsoft.com/office/powerpoint/2010/main" val="669359783"/>
              </p:ext>
            </p:extLst>
          </p:nvPr>
        </p:nvGraphicFramePr>
        <p:xfrm>
          <a:off x="8036662" y="1920243"/>
          <a:ext cx="3394800" cy="593865"/>
        </p:xfrm>
        <a:graphic>
          <a:graphicData uri="http://schemas.openxmlformats.org/drawingml/2006/table">
            <a:tbl>
              <a:tblPr firstRow="1" bandRow="1">
                <a:tableStyleId>{5C22544A-7EE6-4342-B048-85BDC9FD1C3A}</a:tableStyleId>
              </a:tblPr>
              <a:tblGrid>
                <a:gridCol w="3394800">
                  <a:extLst>
                    <a:ext uri="{9D8B030D-6E8A-4147-A177-3AD203B41FA5}">
                      <a16:colId xmlns:a16="http://schemas.microsoft.com/office/drawing/2014/main" val="1248844492"/>
                    </a:ext>
                  </a:extLst>
                </a:gridCol>
              </a:tblGrid>
              <a:tr h="593865">
                <a:tc>
                  <a:txBody>
                    <a:bodyPr/>
                    <a:lstStyle/>
                    <a:p>
                      <a:pPr algn="ctr"/>
                      <a:r>
                        <a:rPr lang="es-ES" sz="1600" dirty="0"/>
                        <a:t>Centro de Inversiones y Comercio de Botsuana (BITC)</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12" name="Table 11">
            <a:extLst>
              <a:ext uri="{FF2B5EF4-FFF2-40B4-BE49-F238E27FC236}">
                <a16:creationId xmlns:a16="http://schemas.microsoft.com/office/drawing/2014/main" id="{FF4D9860-669B-7300-D407-31A86A85CD67}"/>
              </a:ext>
            </a:extLst>
          </p:cNvPr>
          <p:cNvGraphicFramePr>
            <a:graphicFrameLocks noGrp="1"/>
          </p:cNvGraphicFramePr>
          <p:nvPr>
            <p:extLst>
              <p:ext uri="{D42A27DB-BD31-4B8C-83A1-F6EECF244321}">
                <p14:modId xmlns:p14="http://schemas.microsoft.com/office/powerpoint/2010/main" val="4132695221"/>
              </p:ext>
            </p:extLst>
          </p:nvPr>
        </p:nvGraphicFramePr>
        <p:xfrm>
          <a:off x="4195653" y="2839800"/>
          <a:ext cx="3393594" cy="593865"/>
        </p:xfrm>
        <a:graphic>
          <a:graphicData uri="http://schemas.openxmlformats.org/drawingml/2006/table">
            <a:tbl>
              <a:tblPr firstRow="1" bandRow="1">
                <a:tableStyleId>{5C22544A-7EE6-4342-B048-85BDC9FD1C3A}</a:tableStyleId>
              </a:tblPr>
              <a:tblGrid>
                <a:gridCol w="3393594">
                  <a:extLst>
                    <a:ext uri="{9D8B030D-6E8A-4147-A177-3AD203B41FA5}">
                      <a16:colId xmlns:a16="http://schemas.microsoft.com/office/drawing/2014/main" val="1248844492"/>
                    </a:ext>
                  </a:extLst>
                </a:gridCol>
              </a:tblGrid>
              <a:tr h="593865">
                <a:tc>
                  <a:txBody>
                    <a:bodyPr/>
                    <a:lstStyle/>
                    <a:p>
                      <a:pPr algn="ctr"/>
                      <a:r>
                        <a:rPr lang="en-GB" sz="1600" dirty="0"/>
                        <a:t>Empresarios - Business Botswana (BB)</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16" name="Table 15">
            <a:extLst>
              <a:ext uri="{FF2B5EF4-FFF2-40B4-BE49-F238E27FC236}">
                <a16:creationId xmlns:a16="http://schemas.microsoft.com/office/drawing/2014/main" id="{6427886F-AC4F-97CA-1AB5-285C77C05360}"/>
              </a:ext>
            </a:extLst>
          </p:cNvPr>
          <p:cNvGraphicFramePr>
            <a:graphicFrameLocks noGrp="1"/>
          </p:cNvGraphicFramePr>
          <p:nvPr>
            <p:extLst>
              <p:ext uri="{D42A27DB-BD31-4B8C-83A1-F6EECF244321}">
                <p14:modId xmlns:p14="http://schemas.microsoft.com/office/powerpoint/2010/main" val="1268477142"/>
              </p:ext>
            </p:extLst>
          </p:nvPr>
        </p:nvGraphicFramePr>
        <p:xfrm>
          <a:off x="5528770" y="3759356"/>
          <a:ext cx="4617637" cy="822960"/>
        </p:xfrm>
        <a:graphic>
          <a:graphicData uri="http://schemas.openxmlformats.org/drawingml/2006/table">
            <a:tbl>
              <a:tblPr firstRow="1" bandRow="1">
                <a:tableStyleId>{5C22544A-7EE6-4342-B048-85BDC9FD1C3A}</a:tableStyleId>
              </a:tblPr>
              <a:tblGrid>
                <a:gridCol w="4617637">
                  <a:extLst>
                    <a:ext uri="{9D8B030D-6E8A-4147-A177-3AD203B41FA5}">
                      <a16:colId xmlns:a16="http://schemas.microsoft.com/office/drawing/2014/main" val="1248844492"/>
                    </a:ext>
                  </a:extLst>
                </a:gridCol>
              </a:tblGrid>
              <a:tr h="593865">
                <a:tc>
                  <a:txBody>
                    <a:bodyPr/>
                    <a:lstStyle/>
                    <a:p>
                      <a:pPr algn="ctr"/>
                      <a:r>
                        <a:rPr lang="es-ES" sz="1600" dirty="0"/>
                        <a:t>Trabajadores - Federación de Sindicatos de los Sectores Público, Privado y Paraestatal de Botsuana (BOFEPUSU)</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8BAA8"/>
                    </a:solidFill>
                  </a:tcPr>
                </a:tc>
                <a:extLst>
                  <a:ext uri="{0D108BD9-81ED-4DB2-BD59-A6C34878D82A}">
                    <a16:rowId xmlns:a16="http://schemas.microsoft.com/office/drawing/2014/main" val="4109276895"/>
                  </a:ext>
                </a:extLst>
              </a:tr>
            </a:tbl>
          </a:graphicData>
        </a:graphic>
      </p:graphicFrame>
      <p:graphicFrame>
        <p:nvGraphicFramePr>
          <p:cNvPr id="17" name="Table 16">
            <a:extLst>
              <a:ext uri="{FF2B5EF4-FFF2-40B4-BE49-F238E27FC236}">
                <a16:creationId xmlns:a16="http://schemas.microsoft.com/office/drawing/2014/main" id="{3FEF0EA1-5797-4202-D81C-75C01F200958}"/>
              </a:ext>
            </a:extLst>
          </p:cNvPr>
          <p:cNvGraphicFramePr>
            <a:graphicFrameLocks noGrp="1"/>
          </p:cNvGraphicFramePr>
          <p:nvPr>
            <p:extLst>
              <p:ext uri="{D42A27DB-BD31-4B8C-83A1-F6EECF244321}">
                <p14:modId xmlns:p14="http://schemas.microsoft.com/office/powerpoint/2010/main" val="2843368840"/>
              </p:ext>
            </p:extLst>
          </p:nvPr>
        </p:nvGraphicFramePr>
        <p:xfrm>
          <a:off x="8036662" y="2835137"/>
          <a:ext cx="3394800" cy="593863"/>
        </p:xfrm>
        <a:graphic>
          <a:graphicData uri="http://schemas.openxmlformats.org/drawingml/2006/table">
            <a:tbl>
              <a:tblPr firstRow="1" bandRow="1">
                <a:tableStyleId>{5C22544A-7EE6-4342-B048-85BDC9FD1C3A}</a:tableStyleId>
              </a:tblPr>
              <a:tblGrid>
                <a:gridCol w="3394800">
                  <a:extLst>
                    <a:ext uri="{9D8B030D-6E8A-4147-A177-3AD203B41FA5}">
                      <a16:colId xmlns:a16="http://schemas.microsoft.com/office/drawing/2014/main" val="1248844492"/>
                    </a:ext>
                  </a:extLst>
                </a:gridCol>
              </a:tblGrid>
              <a:tr h="593863">
                <a:tc>
                  <a:txBody>
                    <a:bodyPr/>
                    <a:lstStyle/>
                    <a:p>
                      <a:pPr algn="ctr"/>
                      <a:r>
                        <a:rPr lang="es-ES" sz="1600" dirty="0"/>
                        <a:t>Trabajadores - Federación de Sindicatos de Botsuana (BFTU)</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sp>
        <p:nvSpPr>
          <p:cNvPr id="15" name="Content Placeholder 2">
            <a:extLst>
              <a:ext uri="{FF2B5EF4-FFF2-40B4-BE49-F238E27FC236}">
                <a16:creationId xmlns:a16="http://schemas.microsoft.com/office/drawing/2014/main" id="{D05D6471-8B01-42D3-6821-CC74E65C218A}"/>
              </a:ext>
            </a:extLst>
          </p:cNvPr>
          <p:cNvSpPr txBox="1">
            <a:spLocks/>
          </p:cNvSpPr>
          <p:nvPr/>
        </p:nvSpPr>
        <p:spPr>
          <a:xfrm>
            <a:off x="4195654" y="1111741"/>
            <a:ext cx="7091361" cy="377423"/>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r>
              <a:rPr lang="en-GB" sz="2200">
                <a:solidFill>
                  <a:srgbClr val="230050"/>
                </a:solidFill>
              </a:rPr>
              <a:t>Puntos focales nacionales que representan:</a:t>
            </a:r>
            <a:endParaRPr lang="en-GB" sz="2200" dirty="0">
              <a:solidFill>
                <a:srgbClr val="230050"/>
              </a:solidFill>
            </a:endParaRPr>
          </a:p>
        </p:txBody>
      </p:sp>
      <p:pic>
        <p:nvPicPr>
          <p:cNvPr id="3" name="Picture 2" descr="Spanish Logo Organization Horizontal RGB White">
            <a:extLst>
              <a:ext uri="{FF2B5EF4-FFF2-40B4-BE49-F238E27FC236}">
                <a16:creationId xmlns:a16="http://schemas.microsoft.com/office/drawing/2014/main" id="{2EBEC756-3349-754F-0613-98CB0F0AFD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7D0CFDA-AEBF-35E7-56EF-FBABF2CA3702}"/>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3074" name="Picture 2" descr="Flag of Botswana - Wikipedia">
            <a:extLst>
              <a:ext uri="{FF2B5EF4-FFF2-40B4-BE49-F238E27FC236}">
                <a16:creationId xmlns:a16="http://schemas.microsoft.com/office/drawing/2014/main" id="{E36EC283-B663-CC10-9D46-5D1055BE95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4018" y="3429000"/>
            <a:ext cx="1766406" cy="1178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40883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6AF91CF9-8CC3-9B93-94FA-97148966A04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24D1DC2-7594-FEFE-A537-46F799D5D242}"/>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8EE706CC-42C2-4E87-D44B-BEDFD8A15568}"/>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err="1">
                <a:solidFill>
                  <a:schemeClr val="bg1"/>
                </a:solidFill>
              </a:rPr>
              <a:t>Turquía</a:t>
            </a:r>
            <a:endParaRPr lang="en-GB" sz="2800" dirty="0">
              <a:solidFill>
                <a:schemeClr val="bg1"/>
              </a:solidFill>
            </a:endParaRPr>
          </a:p>
        </p:txBody>
      </p:sp>
      <p:sp>
        <p:nvSpPr>
          <p:cNvPr id="4" name="Date Placeholder 3">
            <a:extLst>
              <a:ext uri="{FF2B5EF4-FFF2-40B4-BE49-F238E27FC236}">
                <a16:creationId xmlns:a16="http://schemas.microsoft.com/office/drawing/2014/main" id="{55AC0A59-27F8-6CF4-8034-62EE053FAE6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C18D45B7-09FF-5AEA-77DC-37A2E13115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40670E1D-5296-4B96-18CB-3BA77D4BCB0D}"/>
              </a:ext>
            </a:extLst>
          </p:cNvPr>
          <p:cNvSpPr txBox="1"/>
          <p:nvPr/>
        </p:nvSpPr>
        <p:spPr>
          <a:xfrm>
            <a:off x="342538" y="549889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Un punto focal</a:t>
            </a: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2026</a:t>
            </a:r>
          </a:p>
        </p:txBody>
      </p:sp>
      <p:graphicFrame>
        <p:nvGraphicFramePr>
          <p:cNvPr id="21" name="Table 20">
            <a:extLst>
              <a:ext uri="{FF2B5EF4-FFF2-40B4-BE49-F238E27FC236}">
                <a16:creationId xmlns:a16="http://schemas.microsoft.com/office/drawing/2014/main" id="{EB6AC4D1-169F-154C-F85F-5F93672C18E9}"/>
              </a:ext>
            </a:extLst>
          </p:cNvPr>
          <p:cNvGraphicFramePr>
            <a:graphicFrameLocks noGrp="1"/>
          </p:cNvGraphicFramePr>
          <p:nvPr>
            <p:extLst>
              <p:ext uri="{D42A27DB-BD31-4B8C-83A1-F6EECF244321}">
                <p14:modId xmlns:p14="http://schemas.microsoft.com/office/powerpoint/2010/main" val="1690520605"/>
              </p:ext>
            </p:extLst>
          </p:nvPr>
        </p:nvGraphicFramePr>
        <p:xfrm>
          <a:off x="4195654" y="2138703"/>
          <a:ext cx="7505808" cy="1021771"/>
        </p:xfrm>
        <a:graphic>
          <a:graphicData uri="http://schemas.openxmlformats.org/drawingml/2006/table">
            <a:tbl>
              <a:tblPr firstRow="1" bandRow="1">
                <a:tableStyleId>{5C22544A-7EE6-4342-B048-85BDC9FD1C3A}</a:tableStyleId>
              </a:tblPr>
              <a:tblGrid>
                <a:gridCol w="7505808">
                  <a:extLst>
                    <a:ext uri="{9D8B030D-6E8A-4147-A177-3AD203B41FA5}">
                      <a16:colId xmlns:a16="http://schemas.microsoft.com/office/drawing/2014/main" val="1248844492"/>
                    </a:ext>
                  </a:extLst>
                </a:gridCol>
              </a:tblGrid>
              <a:tr h="1021771">
                <a:tc>
                  <a:txBody>
                    <a:bodyPr/>
                    <a:lstStyle/>
                    <a:p>
                      <a:pPr algn="ctr"/>
                      <a:r>
                        <a:rPr lang="es-ES" sz="1600" dirty="0"/>
                        <a:t>Dirección General de Trabajo del Ministerio de Trabajo y Seguridad Social</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sp>
        <p:nvSpPr>
          <p:cNvPr id="12" name="Content Placeholder 2">
            <a:extLst>
              <a:ext uri="{FF2B5EF4-FFF2-40B4-BE49-F238E27FC236}">
                <a16:creationId xmlns:a16="http://schemas.microsoft.com/office/drawing/2014/main" id="{C4138FBE-AA1E-F787-607C-859B58E2B467}"/>
              </a:ext>
            </a:extLst>
          </p:cNvPr>
          <p:cNvSpPr>
            <a:spLocks noGrp="1"/>
          </p:cNvSpPr>
          <p:nvPr>
            <p:ph idx="1"/>
          </p:nvPr>
        </p:nvSpPr>
        <p:spPr>
          <a:xfrm>
            <a:off x="4195652" y="1121433"/>
            <a:ext cx="7091361" cy="593865"/>
          </a:xfrm>
        </p:spPr>
        <p:txBody>
          <a:bodyPr/>
          <a:lstStyle/>
          <a:p>
            <a:pPr lvl="0">
              <a:spcBef>
                <a:spcPts val="0"/>
              </a:spcBef>
              <a:spcAft>
                <a:spcPts val="0"/>
              </a:spcAft>
              <a:defRPr/>
            </a:pPr>
            <a:r>
              <a:rPr lang="en-GB" sz="2200" dirty="0">
                <a:solidFill>
                  <a:srgbClr val="230050"/>
                </a:solidFill>
              </a:rPr>
              <a:t>Punto focal </a:t>
            </a:r>
            <a:r>
              <a:rPr lang="en-GB" sz="2200" dirty="0" err="1">
                <a:solidFill>
                  <a:srgbClr val="230050"/>
                </a:solidFill>
              </a:rPr>
              <a:t>nacional</a:t>
            </a:r>
            <a:r>
              <a:rPr lang="en-GB" sz="2200" dirty="0">
                <a:solidFill>
                  <a:srgbClr val="230050"/>
                </a:solidFill>
              </a:rPr>
              <a:t> que </a:t>
            </a:r>
            <a:r>
              <a:rPr lang="en-GB" sz="2200" dirty="0" err="1">
                <a:solidFill>
                  <a:srgbClr val="230050"/>
                </a:solidFill>
              </a:rPr>
              <a:t>representa</a:t>
            </a:r>
            <a:r>
              <a:rPr lang="en-GB" sz="2200" dirty="0">
                <a:solidFill>
                  <a:srgbClr val="230050"/>
                </a:solidFill>
              </a:rPr>
              <a:t>:</a:t>
            </a:r>
          </a:p>
        </p:txBody>
      </p:sp>
      <p:pic>
        <p:nvPicPr>
          <p:cNvPr id="3" name="Picture 2" descr="Spanish Logo Organization Horizontal RGB White">
            <a:extLst>
              <a:ext uri="{FF2B5EF4-FFF2-40B4-BE49-F238E27FC236}">
                <a16:creationId xmlns:a16="http://schemas.microsoft.com/office/drawing/2014/main" id="{08CACAB2-FA13-DA9F-8C2B-6E2439C982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73E94AB-14D6-3AB2-E137-91949E047F21}"/>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9218" name="Picture 2" descr="Drapeau de la Turquie.">
            <a:extLst>
              <a:ext uri="{FF2B5EF4-FFF2-40B4-BE49-F238E27FC236}">
                <a16:creationId xmlns:a16="http://schemas.microsoft.com/office/drawing/2014/main" id="{E83CB3D0-2AD0-9F29-7172-C551A5F0CA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561" y="3419476"/>
            <a:ext cx="1822887" cy="1216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467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53772-0B32-472F-CE6C-1FC4BD7C46CE}"/>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05E20E95-C8EF-BBDB-0729-B2068BDDE634}"/>
              </a:ext>
            </a:extLst>
          </p:cNvPr>
          <p:cNvSpPr/>
          <p:nvPr/>
        </p:nvSpPr>
        <p:spPr>
          <a:xfrm>
            <a:off x="1733107" y="4053958"/>
            <a:ext cx="680484" cy="4183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Oval 17">
            <a:extLst>
              <a:ext uri="{FF2B5EF4-FFF2-40B4-BE49-F238E27FC236}">
                <a16:creationId xmlns:a16="http://schemas.microsoft.com/office/drawing/2014/main" id="{9C8FCA3A-3B7C-0BFB-B1AE-E66BB0E71ACF}"/>
              </a:ext>
            </a:extLst>
          </p:cNvPr>
          <p:cNvSpPr/>
          <p:nvPr/>
        </p:nvSpPr>
        <p:spPr>
          <a:xfrm>
            <a:off x="463659" y="308554"/>
            <a:ext cx="680484" cy="7391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Date Placeholder 1">
            <a:extLst>
              <a:ext uri="{FF2B5EF4-FFF2-40B4-BE49-F238E27FC236}">
                <a16:creationId xmlns:a16="http://schemas.microsoft.com/office/drawing/2014/main" id="{CEF223F7-0043-4599-672F-E21D87EEA4D1}"/>
              </a:ext>
            </a:extLst>
          </p:cNvPr>
          <p:cNvSpPr>
            <a:spLocks noGrp="1"/>
          </p:cNvSpPr>
          <p:nvPr>
            <p:ph type="dt" sz="half" idx="10"/>
          </p:nvPr>
        </p:nvSpPr>
        <p:spPr/>
        <p:txBody>
          <a:bodyPr/>
          <a:lstStyle/>
          <a:p>
            <a:r>
              <a:rPr lang="en-GB"/>
              <a:t>Date: Monday / 01 / October / 2019</a:t>
            </a:r>
          </a:p>
        </p:txBody>
      </p:sp>
      <p:sp>
        <p:nvSpPr>
          <p:cNvPr id="19" name="Oval 18">
            <a:extLst>
              <a:ext uri="{FF2B5EF4-FFF2-40B4-BE49-F238E27FC236}">
                <a16:creationId xmlns:a16="http://schemas.microsoft.com/office/drawing/2014/main" id="{277A3B5D-7EEE-93D0-682B-F44D4403A51F}"/>
              </a:ext>
            </a:extLst>
          </p:cNvPr>
          <p:cNvSpPr/>
          <p:nvPr/>
        </p:nvSpPr>
        <p:spPr>
          <a:xfrm>
            <a:off x="1777731" y="4161958"/>
            <a:ext cx="680484" cy="4183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Picture 26" descr="A map of the world&#10;&#10;AI-generated content may be incorrect.">
            <a:extLst>
              <a:ext uri="{FF2B5EF4-FFF2-40B4-BE49-F238E27FC236}">
                <a16:creationId xmlns:a16="http://schemas.microsoft.com/office/drawing/2014/main" id="{081732F6-80D8-629B-51F0-1594E787F12C}"/>
              </a:ext>
            </a:extLst>
          </p:cNvPr>
          <p:cNvPicPr>
            <a:picLocks noChangeAspect="1"/>
          </p:cNvPicPr>
          <p:nvPr/>
        </p:nvPicPr>
        <p:blipFill>
          <a:blip r:embed="rId2" cstate="print">
            <a:extLst>
              <a:ext uri="{28A0092B-C50C-407E-A947-70E740481C1C}">
                <a14:useLocalDpi xmlns:a14="http://schemas.microsoft.com/office/drawing/2010/main" val="0"/>
              </a:ext>
            </a:extLst>
          </a:blip>
          <a:srcRect l="951" t="4158" r="14340" b="9968"/>
          <a:stretch>
            <a:fillRect/>
          </a:stretch>
        </p:blipFill>
        <p:spPr>
          <a:xfrm>
            <a:off x="0" y="-33006"/>
            <a:ext cx="12192000" cy="6870452"/>
          </a:xfrm>
          <a:prstGeom prst="rect">
            <a:avLst/>
          </a:prstGeom>
        </p:spPr>
      </p:pic>
      <p:sp>
        <p:nvSpPr>
          <p:cNvPr id="15" name="Rectangle 14">
            <a:extLst>
              <a:ext uri="{FF2B5EF4-FFF2-40B4-BE49-F238E27FC236}">
                <a16:creationId xmlns:a16="http://schemas.microsoft.com/office/drawing/2014/main" id="{07ECA89F-36C4-8328-C478-581A6DE30D23}"/>
              </a:ext>
            </a:extLst>
          </p:cNvPr>
          <p:cNvSpPr/>
          <p:nvPr/>
        </p:nvSpPr>
        <p:spPr>
          <a:xfrm>
            <a:off x="1169" y="-66010"/>
            <a:ext cx="12192000" cy="6936460"/>
          </a:xfrm>
          <a:prstGeom prst="rect">
            <a:avLst/>
          </a:prstGeom>
          <a:solidFill>
            <a:srgbClr val="D9ECFB">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a16="http://schemas.microsoft.com/office/drawing/2014/main" id="{A72D1567-F728-1354-E7E5-F85A4D57DBCE}"/>
              </a:ext>
            </a:extLst>
          </p:cNvPr>
          <p:cNvSpPr>
            <a:spLocks noGrp="1" noRot="1" noMove="1" noResize="1" noEditPoints="1" noAdjustHandles="1" noChangeArrowheads="1" noChangeShapeType="1"/>
          </p:cNvSpPr>
          <p:nvPr/>
        </p:nvSpPr>
        <p:spPr>
          <a:xfrm>
            <a:off x="3934496" y="2264011"/>
            <a:ext cx="1548000" cy="373222"/>
          </a:xfrm>
          <a:prstGeom prst="rect">
            <a:avLst/>
          </a:prstGeom>
          <a:solidFill>
            <a:schemeClr val="tx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Pakistan</a:t>
            </a:r>
            <a:endParaRPr lang="fr-FR" sz="1600" b="1" dirty="0">
              <a:solidFill>
                <a:schemeClr val="bg2"/>
              </a:solidFill>
            </a:endParaRPr>
          </a:p>
        </p:txBody>
      </p:sp>
      <p:sp>
        <p:nvSpPr>
          <p:cNvPr id="9" name="Rectangle 8">
            <a:extLst>
              <a:ext uri="{FF2B5EF4-FFF2-40B4-BE49-F238E27FC236}">
                <a16:creationId xmlns:a16="http://schemas.microsoft.com/office/drawing/2014/main" id="{B0263BE6-3CE3-2B30-A56F-54AE5D991008}"/>
              </a:ext>
            </a:extLst>
          </p:cNvPr>
          <p:cNvSpPr/>
          <p:nvPr/>
        </p:nvSpPr>
        <p:spPr>
          <a:xfrm>
            <a:off x="2504538" y="467070"/>
            <a:ext cx="1155700" cy="33929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tx1"/>
                </a:solidFill>
              </a:rPr>
              <a:t>2017</a:t>
            </a:r>
            <a:endParaRPr lang="fr-FR" sz="2200" b="1" dirty="0">
              <a:solidFill>
                <a:schemeClr val="tx1"/>
              </a:solidFill>
            </a:endParaRPr>
          </a:p>
        </p:txBody>
      </p:sp>
      <p:sp>
        <p:nvSpPr>
          <p:cNvPr id="10" name="Rectangle 9">
            <a:extLst>
              <a:ext uri="{FF2B5EF4-FFF2-40B4-BE49-F238E27FC236}">
                <a16:creationId xmlns:a16="http://schemas.microsoft.com/office/drawing/2014/main" id="{3F32F94F-A57D-EA43-EAD9-9B9D0A84ED8A}"/>
              </a:ext>
            </a:extLst>
          </p:cNvPr>
          <p:cNvSpPr/>
          <p:nvPr/>
        </p:nvSpPr>
        <p:spPr>
          <a:xfrm>
            <a:off x="3934496" y="444378"/>
            <a:ext cx="1548000" cy="373222"/>
          </a:xfrm>
          <a:prstGeom prst="rect">
            <a:avLst/>
          </a:prstGeom>
          <a:solidFill>
            <a:schemeClr val="tx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Portugal</a:t>
            </a:r>
            <a:endParaRPr lang="fr-FR" sz="1600" b="1" dirty="0">
              <a:solidFill>
                <a:schemeClr val="bg2"/>
              </a:solidFill>
            </a:endParaRPr>
          </a:p>
        </p:txBody>
      </p:sp>
      <p:sp>
        <p:nvSpPr>
          <p:cNvPr id="11" name="Rectangle 10">
            <a:extLst>
              <a:ext uri="{FF2B5EF4-FFF2-40B4-BE49-F238E27FC236}">
                <a16:creationId xmlns:a16="http://schemas.microsoft.com/office/drawing/2014/main" id="{8F631E83-83AE-7750-D5CC-C079A5AC8AD8}"/>
              </a:ext>
            </a:extLst>
          </p:cNvPr>
          <p:cNvSpPr/>
          <p:nvPr/>
        </p:nvSpPr>
        <p:spPr>
          <a:xfrm>
            <a:off x="5732031" y="444378"/>
            <a:ext cx="1593014" cy="373222"/>
          </a:xfrm>
          <a:prstGeom prst="rect">
            <a:avLst/>
          </a:prstGeom>
          <a:solidFill>
            <a:schemeClr val="tx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b="1" dirty="0">
                <a:solidFill>
                  <a:schemeClr val="bg2"/>
                </a:solidFill>
              </a:rPr>
              <a:t>Senegal</a:t>
            </a:r>
            <a:endParaRPr lang="fr-FR" b="1" dirty="0">
              <a:solidFill>
                <a:schemeClr val="bg2"/>
              </a:solidFill>
            </a:endParaRPr>
          </a:p>
        </p:txBody>
      </p:sp>
      <p:pic>
        <p:nvPicPr>
          <p:cNvPr id="13" name="Picture 2" descr="Portugal – Wikipedia">
            <a:extLst>
              <a:ext uri="{FF2B5EF4-FFF2-40B4-BE49-F238E27FC236}">
                <a16:creationId xmlns:a16="http://schemas.microsoft.com/office/drawing/2014/main" id="{F910A838-0227-0F9A-B928-B8D4D6D146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2461" y="499617"/>
            <a:ext cx="447337" cy="28163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2E64AF0E-B6E0-9E33-964C-F4056B4B2A2F}"/>
              </a:ext>
            </a:extLst>
          </p:cNvPr>
          <p:cNvSpPr/>
          <p:nvPr/>
        </p:nvSpPr>
        <p:spPr>
          <a:xfrm>
            <a:off x="3934496" y="1059169"/>
            <a:ext cx="2161504" cy="373222"/>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Costa de Marfil</a:t>
            </a:r>
            <a:endParaRPr lang="fr-FR" sz="1600" b="1" dirty="0">
              <a:solidFill>
                <a:schemeClr val="bg2"/>
              </a:solidFill>
            </a:endParaRPr>
          </a:p>
        </p:txBody>
      </p:sp>
      <p:sp>
        <p:nvSpPr>
          <p:cNvPr id="20" name="Rectangle 19">
            <a:extLst>
              <a:ext uri="{FF2B5EF4-FFF2-40B4-BE49-F238E27FC236}">
                <a16:creationId xmlns:a16="http://schemas.microsoft.com/office/drawing/2014/main" id="{A019B77F-5819-4546-B42F-F92CB32E5492}"/>
              </a:ext>
            </a:extLst>
          </p:cNvPr>
          <p:cNvSpPr/>
          <p:nvPr/>
        </p:nvSpPr>
        <p:spPr>
          <a:xfrm>
            <a:off x="3934496" y="1668436"/>
            <a:ext cx="1575450" cy="373222"/>
          </a:xfrm>
          <a:prstGeom prst="rect">
            <a:avLst/>
          </a:prstGeom>
          <a:solidFill>
            <a:schemeClr val="accent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fr-FR" sz="1600" b="1" dirty="0" err="1">
                <a:solidFill>
                  <a:schemeClr val="bg2"/>
                </a:solidFill>
              </a:rPr>
              <a:t>Noruega</a:t>
            </a:r>
            <a:endParaRPr lang="fr-FR" sz="1600" b="1" dirty="0">
              <a:solidFill>
                <a:schemeClr val="bg2"/>
              </a:solidFill>
            </a:endParaRPr>
          </a:p>
        </p:txBody>
      </p:sp>
      <p:sp>
        <p:nvSpPr>
          <p:cNvPr id="21" name="Rectangle 20">
            <a:extLst>
              <a:ext uri="{FF2B5EF4-FFF2-40B4-BE49-F238E27FC236}">
                <a16:creationId xmlns:a16="http://schemas.microsoft.com/office/drawing/2014/main" id="{755F32A9-9346-B90F-D8CC-3B9D944C2EE2}"/>
              </a:ext>
            </a:extLst>
          </p:cNvPr>
          <p:cNvSpPr/>
          <p:nvPr/>
        </p:nvSpPr>
        <p:spPr>
          <a:xfrm>
            <a:off x="5692444" y="1665144"/>
            <a:ext cx="1944000" cy="373222"/>
          </a:xfrm>
          <a:prstGeom prst="rect">
            <a:avLst/>
          </a:prstGeom>
          <a:solidFill>
            <a:schemeClr val="accent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Sierra Leona</a:t>
            </a:r>
            <a:endParaRPr lang="fr-FR" sz="1600" b="1" dirty="0">
              <a:solidFill>
                <a:schemeClr val="bg2"/>
              </a:solidFill>
            </a:endParaRPr>
          </a:p>
        </p:txBody>
      </p:sp>
      <p:sp>
        <p:nvSpPr>
          <p:cNvPr id="22" name="Rectangle 21">
            <a:extLst>
              <a:ext uri="{FF2B5EF4-FFF2-40B4-BE49-F238E27FC236}">
                <a16:creationId xmlns:a16="http://schemas.microsoft.com/office/drawing/2014/main" id="{657E3654-AA34-D491-4E12-B34E65155AA4}"/>
              </a:ext>
            </a:extLst>
          </p:cNvPr>
          <p:cNvSpPr/>
          <p:nvPr/>
        </p:nvSpPr>
        <p:spPr>
          <a:xfrm>
            <a:off x="7818942" y="1665143"/>
            <a:ext cx="1512000" cy="373222"/>
          </a:xfrm>
          <a:prstGeom prst="rect">
            <a:avLst/>
          </a:prstGeom>
          <a:solidFill>
            <a:schemeClr val="accent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Jamaica</a:t>
            </a:r>
            <a:endParaRPr lang="fr-FR" sz="1600" b="1" dirty="0">
              <a:solidFill>
                <a:schemeClr val="bg2"/>
              </a:solidFill>
            </a:endParaRPr>
          </a:p>
        </p:txBody>
      </p:sp>
      <p:sp>
        <p:nvSpPr>
          <p:cNvPr id="25" name="Rectangle 24">
            <a:extLst>
              <a:ext uri="{FF2B5EF4-FFF2-40B4-BE49-F238E27FC236}">
                <a16:creationId xmlns:a16="http://schemas.microsoft.com/office/drawing/2014/main" id="{63C0EC7D-0C2D-D6DD-DB7D-472662722D2B}"/>
              </a:ext>
            </a:extLst>
          </p:cNvPr>
          <p:cNvSpPr/>
          <p:nvPr/>
        </p:nvSpPr>
        <p:spPr>
          <a:xfrm>
            <a:off x="3932953" y="2884356"/>
            <a:ext cx="1080000" cy="373222"/>
          </a:xfrm>
          <a:prstGeom prst="rect">
            <a:avLst/>
          </a:prstGeom>
          <a:solidFill>
            <a:schemeClr val="accent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Nepal</a:t>
            </a:r>
            <a:endParaRPr lang="fr-FR" sz="1600" b="1" dirty="0">
              <a:solidFill>
                <a:schemeClr val="bg2"/>
              </a:solidFill>
            </a:endParaRPr>
          </a:p>
        </p:txBody>
      </p:sp>
      <p:sp>
        <p:nvSpPr>
          <p:cNvPr id="26" name="Rectangle 25">
            <a:extLst>
              <a:ext uri="{FF2B5EF4-FFF2-40B4-BE49-F238E27FC236}">
                <a16:creationId xmlns:a16="http://schemas.microsoft.com/office/drawing/2014/main" id="{663658DA-70A7-B79E-4961-CE78E79A6D8E}"/>
              </a:ext>
            </a:extLst>
          </p:cNvPr>
          <p:cNvSpPr/>
          <p:nvPr/>
        </p:nvSpPr>
        <p:spPr>
          <a:xfrm>
            <a:off x="5236052" y="2882696"/>
            <a:ext cx="1332000" cy="373222"/>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Ghana</a:t>
            </a:r>
            <a:endParaRPr lang="fr-FR" sz="1600" b="1" dirty="0">
              <a:solidFill>
                <a:schemeClr val="bg2"/>
              </a:solidFill>
            </a:endParaRPr>
          </a:p>
        </p:txBody>
      </p:sp>
      <p:sp>
        <p:nvSpPr>
          <p:cNvPr id="28" name="Rectangle 27">
            <a:extLst>
              <a:ext uri="{FF2B5EF4-FFF2-40B4-BE49-F238E27FC236}">
                <a16:creationId xmlns:a16="http://schemas.microsoft.com/office/drawing/2014/main" id="{F2972FFB-AB46-9BC1-6797-718D466B104B}"/>
              </a:ext>
            </a:extLst>
          </p:cNvPr>
          <p:cNvSpPr/>
          <p:nvPr/>
        </p:nvSpPr>
        <p:spPr>
          <a:xfrm>
            <a:off x="3932953" y="3483223"/>
            <a:ext cx="1224000" cy="373222"/>
          </a:xfrm>
          <a:prstGeom prst="rect">
            <a:avLst/>
          </a:prstGeom>
          <a:solidFill>
            <a:schemeClr val="accent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Togo</a:t>
            </a:r>
            <a:endParaRPr lang="fr-FR" sz="1600" b="1" dirty="0">
              <a:solidFill>
                <a:schemeClr val="bg2"/>
              </a:solidFill>
            </a:endParaRPr>
          </a:p>
        </p:txBody>
      </p:sp>
      <p:sp>
        <p:nvSpPr>
          <p:cNvPr id="29" name="Rectangle 28">
            <a:extLst>
              <a:ext uri="{FF2B5EF4-FFF2-40B4-BE49-F238E27FC236}">
                <a16:creationId xmlns:a16="http://schemas.microsoft.com/office/drawing/2014/main" id="{F2099AAA-06F8-1B72-9A02-0FF28F162A01}"/>
              </a:ext>
            </a:extLst>
          </p:cNvPr>
          <p:cNvSpPr/>
          <p:nvPr/>
        </p:nvSpPr>
        <p:spPr>
          <a:xfrm>
            <a:off x="5376357" y="3488671"/>
            <a:ext cx="1872000" cy="373222"/>
          </a:xfrm>
          <a:prstGeom prst="rect">
            <a:avLst/>
          </a:prstGeom>
          <a:solidFill>
            <a:schemeClr val="accent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Madagascar</a:t>
            </a:r>
            <a:endParaRPr lang="fr-FR" sz="1600" b="1" dirty="0">
              <a:solidFill>
                <a:schemeClr val="bg2"/>
              </a:solidFill>
            </a:endParaRPr>
          </a:p>
        </p:txBody>
      </p:sp>
      <p:sp>
        <p:nvSpPr>
          <p:cNvPr id="30" name="Rectangle 29">
            <a:extLst>
              <a:ext uri="{FF2B5EF4-FFF2-40B4-BE49-F238E27FC236}">
                <a16:creationId xmlns:a16="http://schemas.microsoft.com/office/drawing/2014/main" id="{8D55DDDC-6B64-D806-6580-DDE34D0BC179}"/>
              </a:ext>
            </a:extLst>
          </p:cNvPr>
          <p:cNvSpPr/>
          <p:nvPr/>
        </p:nvSpPr>
        <p:spPr>
          <a:xfrm>
            <a:off x="3932953" y="4066019"/>
            <a:ext cx="1944000" cy="373222"/>
          </a:xfrm>
          <a:prstGeom prst="rect">
            <a:avLst/>
          </a:prstGeom>
          <a:solidFill>
            <a:schemeClr val="tx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Mozambique</a:t>
            </a:r>
            <a:endParaRPr lang="fr-FR" sz="1600" b="1" dirty="0">
              <a:solidFill>
                <a:schemeClr val="bg2"/>
              </a:solidFill>
            </a:endParaRPr>
          </a:p>
        </p:txBody>
      </p:sp>
      <p:sp>
        <p:nvSpPr>
          <p:cNvPr id="31" name="Rectangle 30">
            <a:extLst>
              <a:ext uri="{FF2B5EF4-FFF2-40B4-BE49-F238E27FC236}">
                <a16:creationId xmlns:a16="http://schemas.microsoft.com/office/drawing/2014/main" id="{B7B06A97-7567-6583-8253-A40465BEF02D}"/>
              </a:ext>
            </a:extLst>
          </p:cNvPr>
          <p:cNvSpPr/>
          <p:nvPr/>
        </p:nvSpPr>
        <p:spPr>
          <a:xfrm>
            <a:off x="6149668" y="4058524"/>
            <a:ext cx="1872000" cy="373222"/>
          </a:xfrm>
          <a:prstGeom prst="rect">
            <a:avLst/>
          </a:prstGeom>
          <a:solidFill>
            <a:schemeClr val="tx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Cabo Verde</a:t>
            </a:r>
            <a:endParaRPr lang="fr-FR" sz="1600" b="1" dirty="0">
              <a:solidFill>
                <a:schemeClr val="bg2"/>
              </a:solidFill>
            </a:endParaRPr>
          </a:p>
        </p:txBody>
      </p:sp>
      <p:sp>
        <p:nvSpPr>
          <p:cNvPr id="32" name="Rectangle 31">
            <a:extLst>
              <a:ext uri="{FF2B5EF4-FFF2-40B4-BE49-F238E27FC236}">
                <a16:creationId xmlns:a16="http://schemas.microsoft.com/office/drawing/2014/main" id="{2E3F2E3A-EEC7-2555-1210-12FB19F6242F}"/>
              </a:ext>
            </a:extLst>
          </p:cNvPr>
          <p:cNvSpPr/>
          <p:nvPr/>
        </p:nvSpPr>
        <p:spPr>
          <a:xfrm>
            <a:off x="3932953" y="4688708"/>
            <a:ext cx="1296000" cy="373222"/>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err="1">
                <a:solidFill>
                  <a:schemeClr val="bg2"/>
                </a:solidFill>
              </a:rPr>
              <a:t>Brasil</a:t>
            </a:r>
            <a:endParaRPr lang="fr-FR" sz="1600" b="1" dirty="0">
              <a:solidFill>
                <a:schemeClr val="bg2"/>
              </a:solidFill>
            </a:endParaRPr>
          </a:p>
        </p:txBody>
      </p:sp>
      <p:sp>
        <p:nvSpPr>
          <p:cNvPr id="33" name="Rectangle 32">
            <a:extLst>
              <a:ext uri="{FF2B5EF4-FFF2-40B4-BE49-F238E27FC236}">
                <a16:creationId xmlns:a16="http://schemas.microsoft.com/office/drawing/2014/main" id="{2D58745F-369F-9D18-210C-4EC8114692D5}"/>
              </a:ext>
            </a:extLst>
          </p:cNvPr>
          <p:cNvSpPr/>
          <p:nvPr/>
        </p:nvSpPr>
        <p:spPr>
          <a:xfrm>
            <a:off x="9792883" y="4687808"/>
            <a:ext cx="1620000" cy="382643"/>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err="1">
                <a:solidFill>
                  <a:schemeClr val="bg2"/>
                </a:solidFill>
              </a:rPr>
              <a:t>Camerún</a:t>
            </a:r>
            <a:endParaRPr lang="fr-FR" sz="1600" b="1" dirty="0">
              <a:solidFill>
                <a:schemeClr val="bg2"/>
              </a:solidFill>
            </a:endParaRPr>
          </a:p>
        </p:txBody>
      </p:sp>
      <p:sp>
        <p:nvSpPr>
          <p:cNvPr id="34" name="Rectangle 33">
            <a:extLst>
              <a:ext uri="{FF2B5EF4-FFF2-40B4-BE49-F238E27FC236}">
                <a16:creationId xmlns:a16="http://schemas.microsoft.com/office/drawing/2014/main" id="{C32DBE2E-B853-B1AE-7CA9-1C754C651C9B}"/>
              </a:ext>
            </a:extLst>
          </p:cNvPr>
          <p:cNvSpPr/>
          <p:nvPr/>
        </p:nvSpPr>
        <p:spPr>
          <a:xfrm>
            <a:off x="5328436" y="4688708"/>
            <a:ext cx="1188000" cy="373222"/>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Perú</a:t>
            </a:r>
            <a:endParaRPr lang="fr-FR" sz="1600" b="1" dirty="0">
              <a:solidFill>
                <a:schemeClr val="bg2"/>
              </a:solidFill>
            </a:endParaRPr>
          </a:p>
        </p:txBody>
      </p:sp>
      <p:sp>
        <p:nvSpPr>
          <p:cNvPr id="35" name="Rectangle 34">
            <a:extLst>
              <a:ext uri="{FF2B5EF4-FFF2-40B4-BE49-F238E27FC236}">
                <a16:creationId xmlns:a16="http://schemas.microsoft.com/office/drawing/2014/main" id="{96CDCD28-D13E-EBB3-7C5E-2A4FADE44E31}"/>
              </a:ext>
            </a:extLst>
          </p:cNvPr>
          <p:cNvSpPr/>
          <p:nvPr/>
        </p:nvSpPr>
        <p:spPr>
          <a:xfrm>
            <a:off x="3928382" y="5126741"/>
            <a:ext cx="1728000" cy="373222"/>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Argentina</a:t>
            </a:r>
            <a:endParaRPr lang="fr-FR" sz="1600" b="1" dirty="0">
              <a:solidFill>
                <a:schemeClr val="bg2"/>
              </a:solidFill>
            </a:endParaRPr>
          </a:p>
        </p:txBody>
      </p:sp>
      <p:sp>
        <p:nvSpPr>
          <p:cNvPr id="36" name="Rectangle 35">
            <a:extLst>
              <a:ext uri="{FF2B5EF4-FFF2-40B4-BE49-F238E27FC236}">
                <a16:creationId xmlns:a16="http://schemas.microsoft.com/office/drawing/2014/main" id="{AEDB097A-4A15-393F-B6A0-190FFFA373F2}"/>
              </a:ext>
            </a:extLst>
          </p:cNvPr>
          <p:cNvSpPr/>
          <p:nvPr/>
        </p:nvSpPr>
        <p:spPr>
          <a:xfrm>
            <a:off x="5743620" y="5120428"/>
            <a:ext cx="1584000" cy="373222"/>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Nigeria</a:t>
            </a:r>
            <a:endParaRPr lang="fr-FR" sz="1600" b="1" dirty="0">
              <a:solidFill>
                <a:schemeClr val="bg2"/>
              </a:solidFill>
            </a:endParaRPr>
          </a:p>
        </p:txBody>
      </p:sp>
      <p:sp>
        <p:nvSpPr>
          <p:cNvPr id="37" name="Rectangle 36">
            <a:extLst>
              <a:ext uri="{FF2B5EF4-FFF2-40B4-BE49-F238E27FC236}">
                <a16:creationId xmlns:a16="http://schemas.microsoft.com/office/drawing/2014/main" id="{DC411514-0458-950A-BD4C-096F972D4BC9}"/>
              </a:ext>
            </a:extLst>
          </p:cNvPr>
          <p:cNvSpPr/>
          <p:nvPr/>
        </p:nvSpPr>
        <p:spPr>
          <a:xfrm>
            <a:off x="6612585" y="4688708"/>
            <a:ext cx="1620000" cy="382643"/>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err="1">
                <a:solidFill>
                  <a:schemeClr val="bg2"/>
                </a:solidFill>
              </a:rPr>
              <a:t>Sudáfrica</a:t>
            </a:r>
            <a:endParaRPr lang="fr-FR" sz="1600" b="1" dirty="0">
              <a:solidFill>
                <a:schemeClr val="bg2"/>
              </a:solidFill>
            </a:endParaRPr>
          </a:p>
        </p:txBody>
      </p:sp>
      <p:sp>
        <p:nvSpPr>
          <p:cNvPr id="38" name="Rectangle 37">
            <a:extLst>
              <a:ext uri="{FF2B5EF4-FFF2-40B4-BE49-F238E27FC236}">
                <a16:creationId xmlns:a16="http://schemas.microsoft.com/office/drawing/2014/main" id="{5E35D7BC-F5C4-F015-61E4-5AC87ED631A4}"/>
              </a:ext>
            </a:extLst>
          </p:cNvPr>
          <p:cNvSpPr/>
          <p:nvPr/>
        </p:nvSpPr>
        <p:spPr>
          <a:xfrm>
            <a:off x="7414858" y="5124740"/>
            <a:ext cx="1476000" cy="373222"/>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a:solidFill>
                  <a:schemeClr val="bg2"/>
                </a:solidFill>
              </a:rPr>
              <a:t>Namibia</a:t>
            </a:r>
            <a:endParaRPr lang="fr-FR" sz="1600" b="1" dirty="0">
              <a:solidFill>
                <a:schemeClr val="bg2"/>
              </a:solidFill>
            </a:endParaRPr>
          </a:p>
        </p:txBody>
      </p:sp>
      <p:sp>
        <p:nvSpPr>
          <p:cNvPr id="39" name="Rectangle 38">
            <a:extLst>
              <a:ext uri="{FF2B5EF4-FFF2-40B4-BE49-F238E27FC236}">
                <a16:creationId xmlns:a16="http://schemas.microsoft.com/office/drawing/2014/main" id="{2EC873CC-BC30-D77D-71E9-8DB6A545B403}"/>
              </a:ext>
            </a:extLst>
          </p:cNvPr>
          <p:cNvSpPr/>
          <p:nvPr/>
        </p:nvSpPr>
        <p:spPr>
          <a:xfrm>
            <a:off x="8328734" y="4687808"/>
            <a:ext cx="1368000" cy="373222"/>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err="1">
                <a:solidFill>
                  <a:schemeClr val="bg2"/>
                </a:solidFill>
              </a:rPr>
              <a:t>Lesoto</a:t>
            </a:r>
            <a:endParaRPr lang="fr-FR" sz="1600" b="1" dirty="0">
              <a:solidFill>
                <a:schemeClr val="bg2"/>
              </a:solidFill>
            </a:endParaRPr>
          </a:p>
        </p:txBody>
      </p:sp>
      <p:sp>
        <p:nvSpPr>
          <p:cNvPr id="40" name="Rectangle 39">
            <a:extLst>
              <a:ext uri="{FF2B5EF4-FFF2-40B4-BE49-F238E27FC236}">
                <a16:creationId xmlns:a16="http://schemas.microsoft.com/office/drawing/2014/main" id="{037ADC2E-F8B3-991F-5B80-6D7F4BC06860}"/>
              </a:ext>
            </a:extLst>
          </p:cNvPr>
          <p:cNvSpPr/>
          <p:nvPr/>
        </p:nvSpPr>
        <p:spPr>
          <a:xfrm>
            <a:off x="2504538" y="1075606"/>
            <a:ext cx="1155700" cy="339293"/>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accent1"/>
                </a:solidFill>
              </a:rPr>
              <a:t>2018</a:t>
            </a:r>
            <a:endParaRPr lang="fr-FR" sz="2200" b="1" dirty="0">
              <a:solidFill>
                <a:schemeClr val="accent1"/>
              </a:solidFill>
            </a:endParaRPr>
          </a:p>
        </p:txBody>
      </p:sp>
      <p:sp>
        <p:nvSpPr>
          <p:cNvPr id="41" name="Rectangle 40">
            <a:extLst>
              <a:ext uri="{FF2B5EF4-FFF2-40B4-BE49-F238E27FC236}">
                <a16:creationId xmlns:a16="http://schemas.microsoft.com/office/drawing/2014/main" id="{56258A2F-CF09-68C3-E6A3-D48AD2723C56}"/>
              </a:ext>
            </a:extLst>
          </p:cNvPr>
          <p:cNvSpPr/>
          <p:nvPr/>
        </p:nvSpPr>
        <p:spPr>
          <a:xfrm>
            <a:off x="2504538" y="1684141"/>
            <a:ext cx="1155700" cy="339293"/>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accent2"/>
                </a:solidFill>
              </a:rPr>
              <a:t>2019</a:t>
            </a:r>
            <a:endParaRPr lang="fr-FR" sz="2200" b="1" dirty="0">
              <a:solidFill>
                <a:schemeClr val="accent2"/>
              </a:solidFill>
            </a:endParaRPr>
          </a:p>
        </p:txBody>
      </p:sp>
      <p:sp>
        <p:nvSpPr>
          <p:cNvPr id="42" name="Rectangle 41">
            <a:extLst>
              <a:ext uri="{FF2B5EF4-FFF2-40B4-BE49-F238E27FC236}">
                <a16:creationId xmlns:a16="http://schemas.microsoft.com/office/drawing/2014/main" id="{3FE8F0E1-CD73-7BDF-0AAE-19826A588924}"/>
              </a:ext>
            </a:extLst>
          </p:cNvPr>
          <p:cNvSpPr/>
          <p:nvPr/>
        </p:nvSpPr>
        <p:spPr>
          <a:xfrm>
            <a:off x="2504538" y="2286827"/>
            <a:ext cx="1155700" cy="33929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tx1"/>
                </a:solidFill>
              </a:rPr>
              <a:t>2020</a:t>
            </a:r>
            <a:endParaRPr lang="fr-FR" sz="2200" b="1" dirty="0">
              <a:solidFill>
                <a:schemeClr val="tx1"/>
              </a:solidFill>
            </a:endParaRPr>
          </a:p>
        </p:txBody>
      </p:sp>
      <p:sp>
        <p:nvSpPr>
          <p:cNvPr id="43" name="Rectangle 42">
            <a:extLst>
              <a:ext uri="{FF2B5EF4-FFF2-40B4-BE49-F238E27FC236}">
                <a16:creationId xmlns:a16="http://schemas.microsoft.com/office/drawing/2014/main" id="{9F27C715-9664-1C5E-EE6F-3DDF82B7E24D}"/>
              </a:ext>
            </a:extLst>
          </p:cNvPr>
          <p:cNvSpPr/>
          <p:nvPr/>
        </p:nvSpPr>
        <p:spPr>
          <a:xfrm>
            <a:off x="2504538" y="2901418"/>
            <a:ext cx="1155700" cy="339293"/>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accent1"/>
                </a:solidFill>
              </a:rPr>
              <a:t>2021</a:t>
            </a:r>
            <a:endParaRPr lang="fr-FR" sz="2200" b="1" dirty="0">
              <a:solidFill>
                <a:schemeClr val="accent1"/>
              </a:solidFill>
            </a:endParaRPr>
          </a:p>
        </p:txBody>
      </p:sp>
      <p:sp>
        <p:nvSpPr>
          <p:cNvPr id="44" name="Rectangle 43">
            <a:extLst>
              <a:ext uri="{FF2B5EF4-FFF2-40B4-BE49-F238E27FC236}">
                <a16:creationId xmlns:a16="http://schemas.microsoft.com/office/drawing/2014/main" id="{56DAE7E6-9AED-3C37-6820-9A6BB8FD214C}"/>
              </a:ext>
            </a:extLst>
          </p:cNvPr>
          <p:cNvSpPr/>
          <p:nvPr/>
        </p:nvSpPr>
        <p:spPr>
          <a:xfrm>
            <a:off x="2504538" y="3504104"/>
            <a:ext cx="1155700" cy="339293"/>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accent2"/>
                </a:solidFill>
              </a:rPr>
              <a:t>2023</a:t>
            </a:r>
            <a:endParaRPr lang="fr-FR" sz="2200" b="1" dirty="0">
              <a:solidFill>
                <a:schemeClr val="accent2"/>
              </a:solidFill>
            </a:endParaRPr>
          </a:p>
        </p:txBody>
      </p:sp>
      <p:sp>
        <p:nvSpPr>
          <p:cNvPr id="45" name="Rectangle 44">
            <a:extLst>
              <a:ext uri="{FF2B5EF4-FFF2-40B4-BE49-F238E27FC236}">
                <a16:creationId xmlns:a16="http://schemas.microsoft.com/office/drawing/2014/main" id="{FEB03B47-3FF4-AFDB-AFD2-4F34D251919C}"/>
              </a:ext>
            </a:extLst>
          </p:cNvPr>
          <p:cNvSpPr/>
          <p:nvPr/>
        </p:nvSpPr>
        <p:spPr>
          <a:xfrm>
            <a:off x="2504538" y="4106789"/>
            <a:ext cx="1155700" cy="33929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tx1"/>
                </a:solidFill>
              </a:rPr>
              <a:t>2024</a:t>
            </a:r>
            <a:endParaRPr lang="fr-FR" sz="2200" b="1" dirty="0">
              <a:solidFill>
                <a:schemeClr val="tx1"/>
              </a:solidFill>
            </a:endParaRPr>
          </a:p>
        </p:txBody>
      </p:sp>
      <p:sp>
        <p:nvSpPr>
          <p:cNvPr id="46" name="Rectangle 45">
            <a:extLst>
              <a:ext uri="{FF2B5EF4-FFF2-40B4-BE49-F238E27FC236}">
                <a16:creationId xmlns:a16="http://schemas.microsoft.com/office/drawing/2014/main" id="{87F2BC04-496C-9603-1A0C-99168F589AA7}"/>
              </a:ext>
            </a:extLst>
          </p:cNvPr>
          <p:cNvSpPr/>
          <p:nvPr/>
        </p:nvSpPr>
        <p:spPr>
          <a:xfrm>
            <a:off x="2504538" y="4880314"/>
            <a:ext cx="1155700" cy="339293"/>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accent1"/>
                </a:solidFill>
              </a:rPr>
              <a:t>2025</a:t>
            </a:r>
            <a:endParaRPr lang="fr-FR" sz="2200" b="1" dirty="0">
              <a:solidFill>
                <a:schemeClr val="accent1"/>
              </a:solidFill>
            </a:endParaRPr>
          </a:p>
        </p:txBody>
      </p:sp>
      <p:pic>
        <p:nvPicPr>
          <p:cNvPr id="47" name="Picture 4" descr="Drapeau du Sénégal — Wikipédia">
            <a:extLst>
              <a:ext uri="{FF2B5EF4-FFF2-40B4-BE49-F238E27FC236}">
                <a16:creationId xmlns:a16="http://schemas.microsoft.com/office/drawing/2014/main" id="{D3E3CE8B-2627-D91E-037B-68F97E74BE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19922" y="487083"/>
            <a:ext cx="449046" cy="281632"/>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descr="Drapeau de la Côte d'Ivoire — Wikipédia">
            <a:extLst>
              <a:ext uri="{FF2B5EF4-FFF2-40B4-BE49-F238E27FC236}">
                <a16:creationId xmlns:a16="http://schemas.microsoft.com/office/drawing/2014/main" id="{38290887-1199-40BA-6E74-6EC92204E9D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2461" y="1104435"/>
            <a:ext cx="447338" cy="281634"/>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8" descr="Flag of Norway - Wikipedia">
            <a:extLst>
              <a:ext uri="{FF2B5EF4-FFF2-40B4-BE49-F238E27FC236}">
                <a16:creationId xmlns:a16="http://schemas.microsoft.com/office/drawing/2014/main" id="{2EF5439F-CD02-2D9A-BD1A-2F4BE351B6B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32461" y="1718241"/>
            <a:ext cx="406746" cy="278116"/>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0" descr="Drapeau de la Sierra Leone — Wikipédia">
            <a:extLst>
              <a:ext uri="{FF2B5EF4-FFF2-40B4-BE49-F238E27FC236}">
                <a16:creationId xmlns:a16="http://schemas.microsoft.com/office/drawing/2014/main" id="{17A371A5-B87B-CD54-EB2D-661971039A6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90084" y="1704213"/>
            <a:ext cx="462671" cy="289366"/>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2">
            <a:extLst>
              <a:ext uri="{FF2B5EF4-FFF2-40B4-BE49-F238E27FC236}">
                <a16:creationId xmlns:a16="http://schemas.microsoft.com/office/drawing/2014/main" id="{CA54BF76-391A-57D9-5263-CD51F59CDFA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81941" y="1749849"/>
            <a:ext cx="462671" cy="21803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4" descr="Flag of Pakistan - Wikipedia">
            <a:extLst>
              <a:ext uri="{FF2B5EF4-FFF2-40B4-BE49-F238E27FC236}">
                <a16:creationId xmlns:a16="http://schemas.microsoft.com/office/drawing/2014/main" id="{EF300E25-6745-D66A-5AAE-1E1CD58727A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32461" y="2305087"/>
            <a:ext cx="447339" cy="28056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6" descr="Drapeau du Népal — Wikipédia">
            <a:extLst>
              <a:ext uri="{FF2B5EF4-FFF2-40B4-BE49-F238E27FC236}">
                <a16:creationId xmlns:a16="http://schemas.microsoft.com/office/drawing/2014/main" id="{BDA425DD-63AC-6923-9C48-FC3CB0713AF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32461" y="2935831"/>
            <a:ext cx="244482" cy="281498"/>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8" descr="Drapeau du Ghana — Wikipédia">
            <a:extLst>
              <a:ext uri="{FF2B5EF4-FFF2-40B4-BE49-F238E27FC236}">
                <a16:creationId xmlns:a16="http://schemas.microsoft.com/office/drawing/2014/main" id="{F5BCF684-EC93-A8E0-728C-DA5173F8720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45348" y="2929026"/>
            <a:ext cx="447339" cy="28056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0" descr="Drapeau de la Namibie — Wikipédia">
            <a:extLst>
              <a:ext uri="{FF2B5EF4-FFF2-40B4-BE49-F238E27FC236}">
                <a16:creationId xmlns:a16="http://schemas.microsoft.com/office/drawing/2014/main" id="{7EE3D3ED-8B32-21E9-F500-389E081398F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483800" y="5170639"/>
            <a:ext cx="447339" cy="280561"/>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2">
            <a:extLst>
              <a:ext uri="{FF2B5EF4-FFF2-40B4-BE49-F238E27FC236}">
                <a16:creationId xmlns:a16="http://schemas.microsoft.com/office/drawing/2014/main" id="{DAFC28C3-9421-E95F-F09B-577F7D70DCE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030632" y="3532759"/>
            <a:ext cx="486221" cy="282002"/>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4" descr="Drapeau de Madagascar — Wikipédia">
            <a:extLst>
              <a:ext uri="{FF2B5EF4-FFF2-40B4-BE49-F238E27FC236}">
                <a16:creationId xmlns:a16="http://schemas.microsoft.com/office/drawing/2014/main" id="{ACB71346-DD39-1F0A-1FEE-9DFBED4870B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473423" y="3540688"/>
            <a:ext cx="447339" cy="28056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8" name="Picture 26" descr="Drapeau du Mozambique — Wikipédia">
            <a:extLst>
              <a:ext uri="{FF2B5EF4-FFF2-40B4-BE49-F238E27FC236}">
                <a16:creationId xmlns:a16="http://schemas.microsoft.com/office/drawing/2014/main" id="{9012A457-2E88-2017-5793-DDF663FB6AA3}"/>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025613" y="4125243"/>
            <a:ext cx="447340" cy="280561"/>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8" descr="Flag of Cape Verde - Wikipedia">
            <a:extLst>
              <a:ext uri="{FF2B5EF4-FFF2-40B4-BE49-F238E27FC236}">
                <a16:creationId xmlns:a16="http://schemas.microsoft.com/office/drawing/2014/main" id="{83BD73C9-69A1-36FD-DBFE-A91FBC22B0AE}"/>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234511" y="4100741"/>
            <a:ext cx="521969" cy="288787"/>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30" descr="Flag of Brazil - Wikipedia">
            <a:extLst>
              <a:ext uri="{FF2B5EF4-FFF2-40B4-BE49-F238E27FC236}">
                <a16:creationId xmlns:a16="http://schemas.microsoft.com/office/drawing/2014/main" id="{A794B8ED-C1C5-2C93-8388-D649CCDE317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flipV="1">
            <a:off x="4025613" y="4721513"/>
            <a:ext cx="447339" cy="295755"/>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32" descr="Drapeau national Pérou">
            <a:extLst>
              <a:ext uri="{FF2B5EF4-FFF2-40B4-BE49-F238E27FC236}">
                <a16:creationId xmlns:a16="http://schemas.microsoft.com/office/drawing/2014/main" id="{2541BCDE-A878-144A-7219-E93F0119D0C5}"/>
              </a:ext>
            </a:extLst>
          </p:cNvPr>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t="16111" b="15574"/>
          <a:stretch>
            <a:fillRect/>
          </a:stretch>
        </p:blipFill>
        <p:spPr bwMode="auto">
          <a:xfrm>
            <a:off x="5401715" y="4727286"/>
            <a:ext cx="459339" cy="295755"/>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34">
            <a:extLst>
              <a:ext uri="{FF2B5EF4-FFF2-40B4-BE49-F238E27FC236}">
                <a16:creationId xmlns:a16="http://schemas.microsoft.com/office/drawing/2014/main" id="{95EC75EC-2020-0B19-91EB-68F1B88F157F}"/>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674494" y="4742256"/>
            <a:ext cx="447339" cy="280561"/>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36" descr="Drapeau du Lesotho — Wikipédia">
            <a:extLst>
              <a:ext uri="{FF2B5EF4-FFF2-40B4-BE49-F238E27FC236}">
                <a16:creationId xmlns:a16="http://schemas.microsoft.com/office/drawing/2014/main" id="{760EC9E5-F90C-C740-3EB9-FD88B6CD21D9}"/>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372461" y="4728394"/>
            <a:ext cx="471565" cy="295755"/>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38" descr="Drapeau du Cameroun — Wikipédia">
            <a:extLst>
              <a:ext uri="{FF2B5EF4-FFF2-40B4-BE49-F238E27FC236}">
                <a16:creationId xmlns:a16="http://schemas.microsoft.com/office/drawing/2014/main" id="{4CB84C8B-11C4-E771-7A82-9DB70757087D}"/>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9884424" y="4729477"/>
            <a:ext cx="486221" cy="304947"/>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40">
            <a:extLst>
              <a:ext uri="{FF2B5EF4-FFF2-40B4-BE49-F238E27FC236}">
                <a16:creationId xmlns:a16="http://schemas.microsoft.com/office/drawing/2014/main" id="{C51C3A17-731E-42A9-71B3-A502BF6532DE}"/>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016136" y="5171008"/>
            <a:ext cx="484668" cy="284689"/>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42" descr="Drapeau du Nigeria — Wikipédia">
            <a:extLst>
              <a:ext uri="{FF2B5EF4-FFF2-40B4-BE49-F238E27FC236}">
                <a16:creationId xmlns:a16="http://schemas.microsoft.com/office/drawing/2014/main" id="{148EAD23-60DC-23BC-B2AF-51E7F6AFF76F}"/>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835638" y="5164695"/>
            <a:ext cx="604126" cy="2846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FA24D8E-54A8-A88B-1F7D-DBC86E2C8201}"/>
              </a:ext>
            </a:extLst>
          </p:cNvPr>
          <p:cNvSpPr/>
          <p:nvPr/>
        </p:nvSpPr>
        <p:spPr>
          <a:xfrm>
            <a:off x="8974297" y="5123815"/>
            <a:ext cx="1620000" cy="369835"/>
          </a:xfrm>
          <a:prstGeom prst="rect">
            <a:avLst/>
          </a:prstGeom>
          <a:solidFill>
            <a:schemeClr val="accent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err="1">
                <a:solidFill>
                  <a:schemeClr val="bg2"/>
                </a:solidFill>
              </a:rPr>
              <a:t>Botsuana</a:t>
            </a:r>
            <a:endParaRPr lang="fr-FR" sz="1600" b="1" dirty="0">
              <a:solidFill>
                <a:schemeClr val="bg2"/>
              </a:solidFill>
            </a:endParaRPr>
          </a:p>
        </p:txBody>
      </p:sp>
      <p:pic>
        <p:nvPicPr>
          <p:cNvPr id="6" name="Picture 5">
            <a:extLst>
              <a:ext uri="{FF2B5EF4-FFF2-40B4-BE49-F238E27FC236}">
                <a16:creationId xmlns:a16="http://schemas.microsoft.com/office/drawing/2014/main" id="{96175C5E-3A59-CA8B-D38F-B8F6C14F5C21}"/>
              </a:ext>
            </a:extLst>
          </p:cNvPr>
          <p:cNvPicPr>
            <a:picLocks noChangeAspect="1"/>
          </p:cNvPicPr>
          <p:nvPr/>
        </p:nvPicPr>
        <p:blipFill>
          <a:blip r:embed="rId24"/>
          <a:stretch>
            <a:fillRect/>
          </a:stretch>
        </p:blipFill>
        <p:spPr>
          <a:xfrm>
            <a:off x="9046620" y="5155562"/>
            <a:ext cx="447339" cy="293803"/>
          </a:xfrm>
          <a:prstGeom prst="rect">
            <a:avLst/>
          </a:prstGeom>
        </p:spPr>
      </p:pic>
      <p:sp>
        <p:nvSpPr>
          <p:cNvPr id="5" name="Rectangle 4">
            <a:extLst>
              <a:ext uri="{FF2B5EF4-FFF2-40B4-BE49-F238E27FC236}">
                <a16:creationId xmlns:a16="http://schemas.microsoft.com/office/drawing/2014/main" id="{3C590831-CDF6-BC10-5CCB-1D230453E788}"/>
              </a:ext>
            </a:extLst>
          </p:cNvPr>
          <p:cNvSpPr/>
          <p:nvPr/>
        </p:nvSpPr>
        <p:spPr>
          <a:xfrm>
            <a:off x="2504538" y="5715489"/>
            <a:ext cx="1155700" cy="339293"/>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accent2"/>
                </a:solidFill>
              </a:rPr>
              <a:t>2026</a:t>
            </a:r>
            <a:endParaRPr lang="fr-FR" sz="2200" b="1" dirty="0">
              <a:solidFill>
                <a:schemeClr val="accent2"/>
              </a:solidFill>
            </a:endParaRPr>
          </a:p>
        </p:txBody>
      </p:sp>
      <p:sp>
        <p:nvSpPr>
          <p:cNvPr id="7" name="Rectangle 6">
            <a:extLst>
              <a:ext uri="{FF2B5EF4-FFF2-40B4-BE49-F238E27FC236}">
                <a16:creationId xmlns:a16="http://schemas.microsoft.com/office/drawing/2014/main" id="{5303A1C2-CFDD-FDF9-A1BE-FDE090B47DB3}"/>
              </a:ext>
            </a:extLst>
          </p:cNvPr>
          <p:cNvSpPr/>
          <p:nvPr/>
        </p:nvSpPr>
        <p:spPr>
          <a:xfrm>
            <a:off x="3928382" y="5700988"/>
            <a:ext cx="1404617" cy="369835"/>
          </a:xfrm>
          <a:prstGeom prst="rect">
            <a:avLst/>
          </a:prstGeom>
          <a:solidFill>
            <a:schemeClr val="accent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b="1" dirty="0" err="1">
                <a:solidFill>
                  <a:schemeClr val="bg2"/>
                </a:solidFill>
              </a:rPr>
              <a:t>Turquía</a:t>
            </a:r>
            <a:endParaRPr lang="en-GB" sz="1600" b="1" dirty="0">
              <a:solidFill>
                <a:schemeClr val="bg2"/>
              </a:solidFill>
            </a:endParaRPr>
          </a:p>
        </p:txBody>
      </p:sp>
      <p:pic>
        <p:nvPicPr>
          <p:cNvPr id="24" name="Picture 23" descr="A red flag with a white crescent and a star&#10;&#10;AI-generated content may be incorrect.">
            <a:extLst>
              <a:ext uri="{FF2B5EF4-FFF2-40B4-BE49-F238E27FC236}">
                <a16:creationId xmlns:a16="http://schemas.microsoft.com/office/drawing/2014/main" id="{1B27DEFF-343C-9957-515F-F265AEA0745B}"/>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004797" y="5740970"/>
            <a:ext cx="447339" cy="298822"/>
          </a:xfrm>
          <a:prstGeom prst="rect">
            <a:avLst/>
          </a:prstGeom>
        </p:spPr>
      </p:pic>
      <p:sp>
        <p:nvSpPr>
          <p:cNvPr id="3" name="Footer Placeholder 10">
            <a:extLst>
              <a:ext uri="{FF2B5EF4-FFF2-40B4-BE49-F238E27FC236}">
                <a16:creationId xmlns:a16="http://schemas.microsoft.com/office/drawing/2014/main" id="{42E721AC-C636-003D-1B35-C90CB4FB0694}"/>
              </a:ext>
            </a:extLst>
          </p:cNvPr>
          <p:cNvSpPr>
            <a:spLocks noGrp="1"/>
          </p:cNvSpPr>
          <p:nvPr>
            <p:ph type="ftr" sz="quarter" idx="11"/>
          </p:nvPr>
        </p:nvSpPr>
        <p:spPr>
          <a:xfrm>
            <a:off x="490538" y="6337302"/>
            <a:ext cx="5605462" cy="180000"/>
          </a:xfrm>
        </p:spPr>
        <p:txBody>
          <a:bodyPr/>
          <a:lstStyle/>
          <a:p>
            <a:r>
              <a:rPr lang="es-ES" dirty="0"/>
              <a:t>Impulsar la justicia social, promover el trabajo decente</a:t>
            </a:r>
            <a:endParaRPr lang="en-GB" dirty="0"/>
          </a:p>
        </p:txBody>
      </p:sp>
      <p:pic>
        <p:nvPicPr>
          <p:cNvPr id="12" name="Picture 11">
            <a:extLst>
              <a:ext uri="{FF2B5EF4-FFF2-40B4-BE49-F238E27FC236}">
                <a16:creationId xmlns:a16="http://schemas.microsoft.com/office/drawing/2014/main" id="{D1F9F48C-BA06-7173-27D0-3C5E72FDBC93}"/>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479728" y="446061"/>
            <a:ext cx="1390574" cy="489600"/>
          </a:xfrm>
          <a:prstGeom prst="rect">
            <a:avLst/>
          </a:prstGeom>
        </p:spPr>
      </p:pic>
      <p:pic>
        <p:nvPicPr>
          <p:cNvPr id="17" name="Picture 16">
            <a:extLst>
              <a:ext uri="{FF2B5EF4-FFF2-40B4-BE49-F238E27FC236}">
                <a16:creationId xmlns:a16="http://schemas.microsoft.com/office/drawing/2014/main" id="{09BD76BF-89AE-DB3C-771A-AB6AA2FB2724}"/>
              </a:ext>
            </a:extLst>
          </p:cNvPr>
          <p:cNvPicPr>
            <a:picLocks noChangeAspect="1"/>
          </p:cNvPicPr>
          <p:nvPr/>
        </p:nvPicPr>
        <p:blipFill>
          <a:blip r:embed="rId27"/>
          <a:stretch>
            <a:fillRect/>
          </a:stretch>
        </p:blipFill>
        <p:spPr>
          <a:xfrm>
            <a:off x="381758" y="2264011"/>
            <a:ext cx="1842665" cy="2616303"/>
          </a:xfrm>
          <a:prstGeom prst="rect">
            <a:avLst/>
          </a:prstGeom>
        </p:spPr>
      </p:pic>
    </p:spTree>
    <p:extLst>
      <p:ext uri="{BB962C8B-B14F-4D97-AF65-F5344CB8AC3E}">
        <p14:creationId xmlns:p14="http://schemas.microsoft.com/office/powerpoint/2010/main" val="626623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A7436-21A2-DADF-6072-4BA749147B9F}"/>
            </a:ext>
          </a:extLst>
        </p:cNvPr>
        <p:cNvGrpSpPr/>
        <p:nvPr/>
      </p:nvGrpSpPr>
      <p:grpSpPr>
        <a:xfrm>
          <a:off x="0" y="0"/>
          <a:ext cx="0" cy="0"/>
          <a:chOff x="0" y="0"/>
          <a:chExt cx="0" cy="0"/>
        </a:xfrm>
      </p:grpSpPr>
      <p:pic>
        <p:nvPicPr>
          <p:cNvPr id="14" name="Picture 13" descr="A colorful pie chart with a world map in the background&#10;&#10;AI-generated content may be incorrect.">
            <a:extLst>
              <a:ext uri="{FF2B5EF4-FFF2-40B4-BE49-F238E27FC236}">
                <a16:creationId xmlns:a16="http://schemas.microsoft.com/office/drawing/2014/main" id="{0DDD4E9E-D2C0-7AE4-5A87-BD30642E80B2}"/>
              </a:ext>
            </a:extLst>
          </p:cNvPr>
          <p:cNvPicPr>
            <a:picLocks noChangeAspect="1"/>
          </p:cNvPicPr>
          <p:nvPr/>
        </p:nvPicPr>
        <p:blipFill>
          <a:blip r:embed="rId3">
            <a:extLst>
              <a:ext uri="{28A0092B-C50C-407E-A947-70E740481C1C}">
                <a14:useLocalDpi xmlns:a14="http://schemas.microsoft.com/office/drawing/2010/main" val="0"/>
              </a:ext>
            </a:extLst>
          </a:blip>
          <a:srcRect b="2222"/>
          <a:stretch>
            <a:fillRect/>
          </a:stretch>
        </p:blipFill>
        <p:spPr>
          <a:xfrm>
            <a:off x="0" y="152400"/>
            <a:ext cx="12192000" cy="6705600"/>
          </a:xfrm>
          <a:prstGeom prst="rect">
            <a:avLst/>
          </a:prstGeom>
        </p:spPr>
      </p:pic>
      <p:sp>
        <p:nvSpPr>
          <p:cNvPr id="2" name="Date Placeholder 1">
            <a:extLst>
              <a:ext uri="{FF2B5EF4-FFF2-40B4-BE49-F238E27FC236}">
                <a16:creationId xmlns:a16="http://schemas.microsoft.com/office/drawing/2014/main" id="{2DBD077D-F6BE-D716-303C-F6E7AB70591F}"/>
              </a:ext>
            </a:extLst>
          </p:cNvPr>
          <p:cNvSpPr>
            <a:spLocks noGrp="1"/>
          </p:cNvSpPr>
          <p:nvPr>
            <p:ph type="dt" sz="half" idx="10"/>
          </p:nvPr>
        </p:nvSpPr>
        <p:spPr>
          <a:xfrm>
            <a:off x="490538" y="7022850"/>
            <a:ext cx="2743200" cy="216000"/>
          </a:xfrm>
        </p:spPr>
        <p:txBody>
          <a:bodyPr/>
          <a:lstStyle/>
          <a:p>
            <a:r>
              <a:rPr lang="en-GB"/>
              <a:t>Date: Monday / 01 / October / 2019</a:t>
            </a:r>
          </a:p>
        </p:txBody>
      </p:sp>
      <p:sp>
        <p:nvSpPr>
          <p:cNvPr id="4" name="Slide Number Placeholder 3">
            <a:extLst>
              <a:ext uri="{FF2B5EF4-FFF2-40B4-BE49-F238E27FC236}">
                <a16:creationId xmlns:a16="http://schemas.microsoft.com/office/drawing/2014/main" id="{E6EEFD24-A920-67C7-D7ED-0F35D8424693}"/>
              </a:ext>
            </a:extLst>
          </p:cNvPr>
          <p:cNvSpPr>
            <a:spLocks noGrp="1"/>
          </p:cNvSpPr>
          <p:nvPr>
            <p:ph type="sldNum" sz="quarter" idx="12"/>
          </p:nvPr>
        </p:nvSpPr>
        <p:spPr/>
        <p:txBody>
          <a:bodyPr/>
          <a:lstStyle/>
          <a:p>
            <a:fld id="{856227C0-AD57-4F9B-BAE3-EEFB0D0EE427}" type="slidenum">
              <a:rPr lang="en-GB" smtClean="0"/>
              <a:t>4</a:t>
            </a:fld>
            <a:endParaRPr lang="en-GB"/>
          </a:p>
        </p:txBody>
      </p:sp>
      <p:sp>
        <p:nvSpPr>
          <p:cNvPr id="6" name="Title 1">
            <a:extLst>
              <a:ext uri="{FF2B5EF4-FFF2-40B4-BE49-F238E27FC236}">
                <a16:creationId xmlns:a16="http://schemas.microsoft.com/office/drawing/2014/main" id="{43FFDCAA-26D3-D404-F75C-E83C7437AAC8}"/>
              </a:ext>
            </a:extLst>
          </p:cNvPr>
          <p:cNvSpPr txBox="1">
            <a:spLocks/>
          </p:cNvSpPr>
          <p:nvPr/>
        </p:nvSpPr>
        <p:spPr>
          <a:xfrm>
            <a:off x="472420" y="1238327"/>
            <a:ext cx="11701462" cy="376109"/>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r>
              <a:rPr lang="es-ES" sz="2400" dirty="0"/>
              <a:t>Panorama de la composición de los puntos focales nacionales</a:t>
            </a:r>
            <a:endParaRPr lang="fr-FR" dirty="0"/>
          </a:p>
        </p:txBody>
      </p:sp>
      <p:cxnSp>
        <p:nvCxnSpPr>
          <p:cNvPr id="23" name="Elbow Connector 258">
            <a:extLst>
              <a:ext uri="{FF2B5EF4-FFF2-40B4-BE49-F238E27FC236}">
                <a16:creationId xmlns:a16="http://schemas.microsoft.com/office/drawing/2014/main" id="{6AB70743-2BBB-BB40-68ED-B171F2C9C83A}"/>
              </a:ext>
            </a:extLst>
          </p:cNvPr>
          <p:cNvCxnSpPr>
            <a:cxnSpLocks/>
          </p:cNvCxnSpPr>
          <p:nvPr/>
        </p:nvCxnSpPr>
        <p:spPr>
          <a:xfrm flipV="1">
            <a:off x="7530846" y="4020608"/>
            <a:ext cx="2251329" cy="6761"/>
          </a:xfrm>
          <a:prstGeom prst="bentConnector3">
            <a:avLst>
              <a:gd name="adj1" fmla="val 99078"/>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304940AF-2D35-9468-6525-CD247160C2E2}"/>
              </a:ext>
            </a:extLst>
          </p:cNvPr>
          <p:cNvSpPr/>
          <p:nvPr/>
        </p:nvSpPr>
        <p:spPr>
          <a:xfrm>
            <a:off x="9012360" y="3877930"/>
            <a:ext cx="2600077" cy="274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Organizaciones de trabajadores</a:t>
            </a:r>
          </a:p>
        </p:txBody>
      </p:sp>
      <p:cxnSp>
        <p:nvCxnSpPr>
          <p:cNvPr id="38" name="Elbow Connector 258">
            <a:extLst>
              <a:ext uri="{FF2B5EF4-FFF2-40B4-BE49-F238E27FC236}">
                <a16:creationId xmlns:a16="http://schemas.microsoft.com/office/drawing/2014/main" id="{5BD6B7A9-E17C-1681-7F96-CCABE712CF8B}"/>
              </a:ext>
            </a:extLst>
          </p:cNvPr>
          <p:cNvCxnSpPr>
            <a:cxnSpLocks/>
          </p:cNvCxnSpPr>
          <p:nvPr/>
        </p:nvCxnSpPr>
        <p:spPr>
          <a:xfrm>
            <a:off x="6549588" y="6233951"/>
            <a:ext cx="2808000" cy="3"/>
          </a:xfrm>
          <a:prstGeom prst="bentConnector3">
            <a:avLst>
              <a:gd name="adj1" fmla="val 5000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9B59B02E-E5C8-1355-8551-4BFBA0C1FA21}"/>
              </a:ext>
            </a:extLst>
          </p:cNvPr>
          <p:cNvSpPr/>
          <p:nvPr/>
        </p:nvSpPr>
        <p:spPr>
          <a:xfrm>
            <a:off x="9101385" y="6096883"/>
            <a:ext cx="1762233" cy="2741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a:solidFill>
                  <a:schemeClr val="bg1"/>
                </a:solidFill>
              </a:rPr>
              <a:t>Ministerio</a:t>
            </a:r>
            <a:r>
              <a:rPr lang="en-US" sz="1200" b="1" dirty="0">
                <a:solidFill>
                  <a:schemeClr val="bg1"/>
                </a:solidFill>
              </a:rPr>
              <a:t> de </a:t>
            </a:r>
            <a:r>
              <a:rPr lang="en-US" sz="1200" b="1">
                <a:solidFill>
                  <a:schemeClr val="bg1"/>
                </a:solidFill>
              </a:rPr>
              <a:t>Trabajo</a:t>
            </a:r>
            <a:endParaRPr lang="en-US" sz="1200" b="1" dirty="0">
              <a:solidFill>
                <a:schemeClr val="bg1"/>
              </a:solidFill>
            </a:endParaRPr>
          </a:p>
        </p:txBody>
      </p:sp>
      <p:cxnSp>
        <p:nvCxnSpPr>
          <p:cNvPr id="41" name="Elbow Connector 258">
            <a:extLst>
              <a:ext uri="{FF2B5EF4-FFF2-40B4-BE49-F238E27FC236}">
                <a16:creationId xmlns:a16="http://schemas.microsoft.com/office/drawing/2014/main" id="{B17D630B-5046-9A5B-D6F1-239A2235FA1C}"/>
              </a:ext>
            </a:extLst>
          </p:cNvPr>
          <p:cNvCxnSpPr>
            <a:cxnSpLocks/>
          </p:cNvCxnSpPr>
          <p:nvPr/>
        </p:nvCxnSpPr>
        <p:spPr>
          <a:xfrm flipH="1">
            <a:off x="1668497" y="4696086"/>
            <a:ext cx="2808000" cy="3"/>
          </a:xfrm>
          <a:prstGeom prst="bentConnector3">
            <a:avLst>
              <a:gd name="adj1" fmla="val 50000"/>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0C231B43-BE53-2921-0B91-C2B2A525F227}"/>
              </a:ext>
            </a:extLst>
          </p:cNvPr>
          <p:cNvSpPr/>
          <p:nvPr/>
        </p:nvSpPr>
        <p:spPr>
          <a:xfrm>
            <a:off x="469069" y="4559017"/>
            <a:ext cx="2520000" cy="274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Organizaciones de empleadores</a:t>
            </a:r>
          </a:p>
        </p:txBody>
      </p:sp>
      <p:cxnSp>
        <p:nvCxnSpPr>
          <p:cNvPr id="5" name="Elbow Connector 258">
            <a:extLst>
              <a:ext uri="{FF2B5EF4-FFF2-40B4-BE49-F238E27FC236}">
                <a16:creationId xmlns:a16="http://schemas.microsoft.com/office/drawing/2014/main" id="{F60C76CD-B3D6-11A3-A68A-31B58B57416B}"/>
              </a:ext>
            </a:extLst>
          </p:cNvPr>
          <p:cNvCxnSpPr>
            <a:cxnSpLocks/>
          </p:cNvCxnSpPr>
          <p:nvPr/>
        </p:nvCxnSpPr>
        <p:spPr>
          <a:xfrm rot="10800000" flipV="1">
            <a:off x="2099193" y="2737362"/>
            <a:ext cx="2808000" cy="844038"/>
          </a:xfrm>
          <a:prstGeom prst="bentConnector3">
            <a:avLst>
              <a:gd name="adj1" fmla="val 43682"/>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37" name="Rectangle 36">
            <a:extLst>
              <a:ext uri="{FF2B5EF4-FFF2-40B4-BE49-F238E27FC236}">
                <a16:creationId xmlns:a16="http://schemas.microsoft.com/office/drawing/2014/main" id="{8A81944F-ED70-7C0C-A6A0-E58146AFE0A5}"/>
              </a:ext>
            </a:extLst>
          </p:cNvPr>
          <p:cNvSpPr/>
          <p:nvPr/>
        </p:nvSpPr>
        <p:spPr>
          <a:xfrm>
            <a:off x="322737" y="3447261"/>
            <a:ext cx="3024000" cy="274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Agencias de promoción de inversiones</a:t>
            </a:r>
            <a:endParaRPr lang="en-US" sz="1200" b="1" dirty="0">
              <a:solidFill>
                <a:schemeClr val="bg1"/>
              </a:solidFill>
            </a:endParaRPr>
          </a:p>
        </p:txBody>
      </p:sp>
      <p:cxnSp>
        <p:nvCxnSpPr>
          <p:cNvPr id="7" name="Elbow Connector 258">
            <a:extLst>
              <a:ext uri="{FF2B5EF4-FFF2-40B4-BE49-F238E27FC236}">
                <a16:creationId xmlns:a16="http://schemas.microsoft.com/office/drawing/2014/main" id="{BB630C0F-F45E-24DB-3EFB-ADB161439974}"/>
              </a:ext>
            </a:extLst>
          </p:cNvPr>
          <p:cNvCxnSpPr>
            <a:cxnSpLocks/>
          </p:cNvCxnSpPr>
          <p:nvPr/>
        </p:nvCxnSpPr>
        <p:spPr>
          <a:xfrm>
            <a:off x="6032971" y="2940295"/>
            <a:ext cx="3439732" cy="12700"/>
          </a:xfrm>
          <a:prstGeom prst="bentConnector3">
            <a:avLst>
              <a:gd name="adj1" fmla="val 99199"/>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BA99EAA6-9A18-C5F6-AF23-E81E26917E70}"/>
              </a:ext>
            </a:extLst>
          </p:cNvPr>
          <p:cNvSpPr/>
          <p:nvPr/>
        </p:nvSpPr>
        <p:spPr>
          <a:xfrm>
            <a:off x="8470501" y="2809576"/>
            <a:ext cx="2772000" cy="274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Organizaciones de la sociedad civil</a:t>
            </a:r>
            <a:endParaRPr lang="en-US" sz="1200" b="1" dirty="0">
              <a:solidFill>
                <a:schemeClr val="bg1"/>
              </a:solidFill>
            </a:endParaRPr>
          </a:p>
        </p:txBody>
      </p:sp>
      <p:cxnSp>
        <p:nvCxnSpPr>
          <p:cNvPr id="18" name="Elbow Connector 258">
            <a:extLst>
              <a:ext uri="{FF2B5EF4-FFF2-40B4-BE49-F238E27FC236}">
                <a16:creationId xmlns:a16="http://schemas.microsoft.com/office/drawing/2014/main" id="{931460BC-C605-3669-0BA2-5CBC60A657BB}"/>
              </a:ext>
            </a:extLst>
          </p:cNvPr>
          <p:cNvCxnSpPr>
            <a:cxnSpLocks/>
          </p:cNvCxnSpPr>
          <p:nvPr/>
        </p:nvCxnSpPr>
        <p:spPr>
          <a:xfrm rot="10800000">
            <a:off x="2511242" y="2353535"/>
            <a:ext cx="2916000" cy="12700"/>
          </a:xfrm>
          <a:prstGeom prst="bentConnector3">
            <a:avLst>
              <a:gd name="adj1" fmla="val 100472"/>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B052F1C3-2002-1D42-158C-CD2F80DA6894}"/>
              </a:ext>
            </a:extLst>
          </p:cNvPr>
          <p:cNvSpPr/>
          <p:nvPr/>
        </p:nvSpPr>
        <p:spPr>
          <a:xfrm>
            <a:off x="811407" y="2257622"/>
            <a:ext cx="2448000" cy="274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a:solidFill>
                  <a:schemeClr val="bg1"/>
                </a:solidFill>
              </a:rPr>
              <a:t>Instituciones</a:t>
            </a:r>
            <a:r>
              <a:rPr lang="en-US" sz="1200" b="1" dirty="0">
                <a:solidFill>
                  <a:schemeClr val="bg1"/>
                </a:solidFill>
              </a:rPr>
              <a:t> de </a:t>
            </a:r>
            <a:r>
              <a:rPr lang="en-US" sz="1200" b="1" dirty="0" err="1">
                <a:solidFill>
                  <a:schemeClr val="bg1"/>
                </a:solidFill>
              </a:rPr>
              <a:t>diálogo</a:t>
            </a:r>
            <a:r>
              <a:rPr lang="en-US" sz="1200" b="1" dirty="0">
                <a:solidFill>
                  <a:schemeClr val="bg1"/>
                </a:solidFill>
              </a:rPr>
              <a:t> social</a:t>
            </a:r>
          </a:p>
        </p:txBody>
      </p:sp>
      <p:cxnSp>
        <p:nvCxnSpPr>
          <p:cNvPr id="29" name="Elbow Connector 258">
            <a:extLst>
              <a:ext uri="{FF2B5EF4-FFF2-40B4-BE49-F238E27FC236}">
                <a16:creationId xmlns:a16="http://schemas.microsoft.com/office/drawing/2014/main" id="{80A528D8-E635-75EA-3892-462D9AEB9F19}"/>
              </a:ext>
            </a:extLst>
          </p:cNvPr>
          <p:cNvCxnSpPr>
            <a:cxnSpLocks/>
          </p:cNvCxnSpPr>
          <p:nvPr/>
        </p:nvCxnSpPr>
        <p:spPr>
          <a:xfrm>
            <a:off x="5957284" y="2601760"/>
            <a:ext cx="4754259" cy="3256"/>
          </a:xfrm>
          <a:prstGeom prst="bentConnector3">
            <a:avLst>
              <a:gd name="adj1" fmla="val 98358"/>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44" name="Rectangle 43">
            <a:extLst>
              <a:ext uri="{FF2B5EF4-FFF2-40B4-BE49-F238E27FC236}">
                <a16:creationId xmlns:a16="http://schemas.microsoft.com/office/drawing/2014/main" id="{5EE77A65-EC1F-D259-72B9-7140B98F68CF}"/>
              </a:ext>
            </a:extLst>
          </p:cNvPr>
          <p:cNvSpPr/>
          <p:nvPr/>
        </p:nvSpPr>
        <p:spPr>
          <a:xfrm>
            <a:off x="8470501" y="2453543"/>
            <a:ext cx="3636000" cy="274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Instituciones nacionales de derechos humanos</a:t>
            </a:r>
            <a:endParaRPr lang="en-US" sz="1200" b="1" dirty="0">
              <a:solidFill>
                <a:schemeClr val="bg1"/>
              </a:solidFill>
            </a:endParaRPr>
          </a:p>
        </p:txBody>
      </p:sp>
      <p:sp>
        <p:nvSpPr>
          <p:cNvPr id="48" name="TextBox 47">
            <a:extLst>
              <a:ext uri="{FF2B5EF4-FFF2-40B4-BE49-F238E27FC236}">
                <a16:creationId xmlns:a16="http://schemas.microsoft.com/office/drawing/2014/main" id="{4A9FC1FC-65EF-5B68-2873-A7E589DE6F8A}"/>
              </a:ext>
            </a:extLst>
          </p:cNvPr>
          <p:cNvSpPr txBox="1"/>
          <p:nvPr/>
        </p:nvSpPr>
        <p:spPr>
          <a:xfrm>
            <a:off x="5954031" y="5495074"/>
            <a:ext cx="439544" cy="246221"/>
          </a:xfrm>
          <a:prstGeom prst="rect">
            <a:avLst/>
          </a:prstGeom>
          <a:noFill/>
        </p:spPr>
        <p:txBody>
          <a:bodyPr wrap="none" rtlCol="0">
            <a:spAutoFit/>
          </a:bodyPr>
          <a:lstStyle/>
          <a:p>
            <a:r>
              <a:rPr lang="en-GB" sz="1000" b="1" dirty="0">
                <a:solidFill>
                  <a:schemeClr val="bg1"/>
                </a:solidFill>
              </a:rPr>
              <a:t>31%</a:t>
            </a:r>
            <a:endParaRPr lang="fr-FR" sz="1000" b="1" dirty="0">
              <a:solidFill>
                <a:schemeClr val="bg1"/>
              </a:solidFill>
            </a:endParaRPr>
          </a:p>
        </p:txBody>
      </p:sp>
      <p:sp>
        <p:nvSpPr>
          <p:cNvPr id="49" name="TextBox 48">
            <a:extLst>
              <a:ext uri="{FF2B5EF4-FFF2-40B4-BE49-F238E27FC236}">
                <a16:creationId xmlns:a16="http://schemas.microsoft.com/office/drawing/2014/main" id="{C5B95A1F-8B75-7C38-6BEF-B7C2FAE9BEFE}"/>
              </a:ext>
            </a:extLst>
          </p:cNvPr>
          <p:cNvSpPr txBox="1"/>
          <p:nvPr/>
        </p:nvSpPr>
        <p:spPr>
          <a:xfrm>
            <a:off x="6988268" y="3340751"/>
            <a:ext cx="439544" cy="246221"/>
          </a:xfrm>
          <a:prstGeom prst="rect">
            <a:avLst/>
          </a:prstGeom>
          <a:noFill/>
        </p:spPr>
        <p:txBody>
          <a:bodyPr wrap="none" rtlCol="0">
            <a:spAutoFit/>
          </a:bodyPr>
          <a:lstStyle/>
          <a:p>
            <a:r>
              <a:rPr lang="en-GB" sz="1000" b="1" dirty="0">
                <a:solidFill>
                  <a:schemeClr val="bg1"/>
                </a:solidFill>
              </a:rPr>
              <a:t>31%</a:t>
            </a:r>
            <a:endParaRPr lang="fr-FR" sz="1000" b="1" dirty="0">
              <a:solidFill>
                <a:schemeClr val="bg1"/>
              </a:solidFill>
            </a:endParaRPr>
          </a:p>
        </p:txBody>
      </p:sp>
      <p:sp>
        <p:nvSpPr>
          <p:cNvPr id="50" name="TextBox 49">
            <a:extLst>
              <a:ext uri="{FF2B5EF4-FFF2-40B4-BE49-F238E27FC236}">
                <a16:creationId xmlns:a16="http://schemas.microsoft.com/office/drawing/2014/main" id="{5ABEBB50-A7B7-3740-3D9E-8D6B0100705D}"/>
              </a:ext>
            </a:extLst>
          </p:cNvPr>
          <p:cNvSpPr txBox="1"/>
          <p:nvPr/>
        </p:nvSpPr>
        <p:spPr>
          <a:xfrm>
            <a:off x="4486728" y="4152067"/>
            <a:ext cx="545342" cy="246221"/>
          </a:xfrm>
          <a:prstGeom prst="rect">
            <a:avLst/>
          </a:prstGeom>
          <a:noFill/>
        </p:spPr>
        <p:txBody>
          <a:bodyPr wrap="none" rtlCol="0">
            <a:spAutoFit/>
          </a:bodyPr>
          <a:lstStyle/>
          <a:p>
            <a:r>
              <a:rPr lang="en-GB" sz="1000" b="1" dirty="0">
                <a:solidFill>
                  <a:schemeClr val="bg1"/>
                </a:solidFill>
              </a:rPr>
              <a:t>22,6%</a:t>
            </a:r>
            <a:endParaRPr lang="fr-FR" sz="1000" b="1" dirty="0">
              <a:solidFill>
                <a:schemeClr val="bg1"/>
              </a:solidFill>
            </a:endParaRPr>
          </a:p>
        </p:txBody>
      </p:sp>
      <p:sp>
        <p:nvSpPr>
          <p:cNvPr id="51" name="TextBox 50">
            <a:extLst>
              <a:ext uri="{FF2B5EF4-FFF2-40B4-BE49-F238E27FC236}">
                <a16:creationId xmlns:a16="http://schemas.microsoft.com/office/drawing/2014/main" id="{80A8B7E8-7E4F-1EF9-5DE8-034813E2CDC3}"/>
              </a:ext>
            </a:extLst>
          </p:cNvPr>
          <p:cNvSpPr txBox="1"/>
          <p:nvPr/>
        </p:nvSpPr>
        <p:spPr>
          <a:xfrm>
            <a:off x="4894119" y="2869586"/>
            <a:ext cx="474810" cy="246221"/>
          </a:xfrm>
          <a:prstGeom prst="rect">
            <a:avLst/>
          </a:prstGeom>
          <a:noFill/>
        </p:spPr>
        <p:txBody>
          <a:bodyPr wrap="none" rtlCol="0">
            <a:spAutoFit/>
          </a:bodyPr>
          <a:lstStyle/>
          <a:p>
            <a:r>
              <a:rPr lang="en-GB" sz="1000" b="1" dirty="0">
                <a:solidFill>
                  <a:schemeClr val="bg1"/>
                </a:solidFill>
              </a:rPr>
              <a:t>8,3%</a:t>
            </a:r>
            <a:endParaRPr lang="fr-FR" sz="1000" b="1" dirty="0">
              <a:solidFill>
                <a:schemeClr val="bg1"/>
              </a:solidFill>
            </a:endParaRPr>
          </a:p>
        </p:txBody>
      </p:sp>
      <p:sp>
        <p:nvSpPr>
          <p:cNvPr id="52" name="TextBox 51">
            <a:extLst>
              <a:ext uri="{FF2B5EF4-FFF2-40B4-BE49-F238E27FC236}">
                <a16:creationId xmlns:a16="http://schemas.microsoft.com/office/drawing/2014/main" id="{FC337B56-FC4A-F241-6DA3-B4B66A75C400}"/>
              </a:ext>
            </a:extLst>
          </p:cNvPr>
          <p:cNvSpPr txBox="1"/>
          <p:nvPr/>
        </p:nvSpPr>
        <p:spPr>
          <a:xfrm>
            <a:off x="5300795" y="2375349"/>
            <a:ext cx="489848" cy="246221"/>
          </a:xfrm>
          <a:prstGeom prst="rect">
            <a:avLst/>
          </a:prstGeom>
          <a:noFill/>
        </p:spPr>
        <p:txBody>
          <a:bodyPr wrap="square" rtlCol="0">
            <a:spAutoFit/>
          </a:bodyPr>
          <a:lstStyle/>
          <a:p>
            <a:r>
              <a:rPr lang="en-GB" sz="1000" b="1" dirty="0">
                <a:solidFill>
                  <a:schemeClr val="bg1"/>
                </a:solidFill>
              </a:rPr>
              <a:t>3,6%</a:t>
            </a:r>
            <a:endParaRPr lang="fr-FR" sz="1000" b="1" dirty="0">
              <a:solidFill>
                <a:schemeClr val="bg1"/>
              </a:solidFill>
            </a:endParaRPr>
          </a:p>
        </p:txBody>
      </p:sp>
      <p:sp>
        <p:nvSpPr>
          <p:cNvPr id="53" name="TextBox 52">
            <a:extLst>
              <a:ext uri="{FF2B5EF4-FFF2-40B4-BE49-F238E27FC236}">
                <a16:creationId xmlns:a16="http://schemas.microsoft.com/office/drawing/2014/main" id="{D9BC8288-E111-2E0D-2C54-A4CE44DFEF96}"/>
              </a:ext>
            </a:extLst>
          </p:cNvPr>
          <p:cNvSpPr txBox="1"/>
          <p:nvPr/>
        </p:nvSpPr>
        <p:spPr>
          <a:xfrm>
            <a:off x="5758442" y="2605510"/>
            <a:ext cx="420308" cy="215444"/>
          </a:xfrm>
          <a:prstGeom prst="rect">
            <a:avLst/>
          </a:prstGeom>
          <a:noFill/>
        </p:spPr>
        <p:txBody>
          <a:bodyPr wrap="square" rtlCol="0">
            <a:spAutoFit/>
          </a:bodyPr>
          <a:lstStyle/>
          <a:p>
            <a:r>
              <a:rPr lang="en-GB" sz="800" b="1" dirty="0">
                <a:solidFill>
                  <a:schemeClr val="bg1"/>
                </a:solidFill>
              </a:rPr>
              <a:t>1,2%</a:t>
            </a:r>
            <a:endParaRPr lang="fr-FR" sz="800" b="1" dirty="0">
              <a:solidFill>
                <a:schemeClr val="bg1"/>
              </a:solidFill>
            </a:endParaRPr>
          </a:p>
        </p:txBody>
      </p:sp>
      <p:sp>
        <p:nvSpPr>
          <p:cNvPr id="54" name="TextBox 53">
            <a:extLst>
              <a:ext uri="{FF2B5EF4-FFF2-40B4-BE49-F238E27FC236}">
                <a16:creationId xmlns:a16="http://schemas.microsoft.com/office/drawing/2014/main" id="{DB802D4F-D93C-2291-8733-1F9A81DF055D}"/>
              </a:ext>
            </a:extLst>
          </p:cNvPr>
          <p:cNvSpPr txBox="1"/>
          <p:nvPr/>
        </p:nvSpPr>
        <p:spPr>
          <a:xfrm>
            <a:off x="5522909" y="1983672"/>
            <a:ext cx="420308" cy="215444"/>
          </a:xfrm>
          <a:prstGeom prst="rect">
            <a:avLst/>
          </a:prstGeom>
          <a:noFill/>
        </p:spPr>
        <p:txBody>
          <a:bodyPr wrap="none" rtlCol="0">
            <a:spAutoFit/>
          </a:bodyPr>
          <a:lstStyle/>
          <a:p>
            <a:r>
              <a:rPr lang="en-GB" sz="800" b="1" dirty="0">
                <a:solidFill>
                  <a:schemeClr val="bg1"/>
                </a:solidFill>
              </a:rPr>
              <a:t>1,2%</a:t>
            </a:r>
            <a:endParaRPr lang="fr-FR" sz="800" b="1" dirty="0">
              <a:solidFill>
                <a:schemeClr val="bg1"/>
              </a:solidFill>
            </a:endParaRPr>
          </a:p>
        </p:txBody>
      </p:sp>
      <p:sp>
        <p:nvSpPr>
          <p:cNvPr id="55" name="TextBox 54">
            <a:extLst>
              <a:ext uri="{FF2B5EF4-FFF2-40B4-BE49-F238E27FC236}">
                <a16:creationId xmlns:a16="http://schemas.microsoft.com/office/drawing/2014/main" id="{395E835C-0C1B-DC53-AF83-1669FAEB4E40}"/>
              </a:ext>
            </a:extLst>
          </p:cNvPr>
          <p:cNvSpPr txBox="1"/>
          <p:nvPr/>
        </p:nvSpPr>
        <p:spPr>
          <a:xfrm>
            <a:off x="5879102" y="2934803"/>
            <a:ext cx="420308" cy="215444"/>
          </a:xfrm>
          <a:prstGeom prst="rect">
            <a:avLst/>
          </a:prstGeom>
          <a:noFill/>
        </p:spPr>
        <p:txBody>
          <a:bodyPr wrap="none" rtlCol="0">
            <a:spAutoFit/>
          </a:bodyPr>
          <a:lstStyle/>
          <a:p>
            <a:r>
              <a:rPr lang="en-GB" sz="800" b="1" dirty="0">
                <a:solidFill>
                  <a:schemeClr val="bg1"/>
                </a:solidFill>
              </a:rPr>
              <a:t>1,2%</a:t>
            </a:r>
            <a:endParaRPr lang="fr-FR" sz="800" b="1" dirty="0">
              <a:solidFill>
                <a:schemeClr val="bg1"/>
              </a:solidFill>
            </a:endParaRPr>
          </a:p>
        </p:txBody>
      </p:sp>
      <p:cxnSp>
        <p:nvCxnSpPr>
          <p:cNvPr id="12" name="Elbow Connector 258">
            <a:extLst>
              <a:ext uri="{FF2B5EF4-FFF2-40B4-BE49-F238E27FC236}">
                <a16:creationId xmlns:a16="http://schemas.microsoft.com/office/drawing/2014/main" id="{4CFD7549-6AC2-A1DE-2532-D1F22E507D86}"/>
              </a:ext>
            </a:extLst>
          </p:cNvPr>
          <p:cNvCxnSpPr>
            <a:cxnSpLocks/>
          </p:cNvCxnSpPr>
          <p:nvPr/>
        </p:nvCxnSpPr>
        <p:spPr>
          <a:xfrm flipV="1">
            <a:off x="5706936" y="2213859"/>
            <a:ext cx="2251329" cy="6761"/>
          </a:xfrm>
          <a:prstGeom prst="bentConnector3">
            <a:avLst>
              <a:gd name="adj1" fmla="val 99078"/>
            </a:avLst>
          </a:prstGeom>
          <a:solidFill>
            <a:schemeClr val="bg2">
              <a:lumMod val="50000"/>
            </a:schemeClr>
          </a:solidFill>
          <a:ln w="3175" cmpd="sng">
            <a:solidFill>
              <a:schemeClr val="tx1"/>
            </a:solidFill>
            <a:prstDash val="solid"/>
            <a:round/>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47" name="Rectangle 46">
            <a:extLst>
              <a:ext uri="{FF2B5EF4-FFF2-40B4-BE49-F238E27FC236}">
                <a16:creationId xmlns:a16="http://schemas.microsoft.com/office/drawing/2014/main" id="{F947922C-5A44-DEC5-DD74-5E367BFA7811}"/>
              </a:ext>
            </a:extLst>
          </p:cNvPr>
          <p:cNvSpPr/>
          <p:nvPr/>
        </p:nvSpPr>
        <p:spPr>
          <a:xfrm>
            <a:off x="7788360" y="2090499"/>
            <a:ext cx="2448000" cy="274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a:solidFill>
                  <a:schemeClr val="bg1"/>
                </a:solidFill>
              </a:rPr>
              <a:t>Agencias</a:t>
            </a:r>
            <a:r>
              <a:rPr lang="en-US" sz="1200" b="1" dirty="0">
                <a:solidFill>
                  <a:schemeClr val="bg1"/>
                </a:solidFill>
              </a:rPr>
              <a:t> de </a:t>
            </a:r>
            <a:r>
              <a:rPr lang="en-US" sz="1200" b="1" dirty="0" err="1">
                <a:solidFill>
                  <a:schemeClr val="bg1"/>
                </a:solidFill>
              </a:rPr>
              <a:t>contenido</a:t>
            </a:r>
            <a:r>
              <a:rPr lang="en-US" sz="1200" b="1" dirty="0">
                <a:solidFill>
                  <a:schemeClr val="bg1"/>
                </a:solidFill>
              </a:rPr>
              <a:t> local</a:t>
            </a:r>
          </a:p>
        </p:txBody>
      </p:sp>
      <p:sp>
        <p:nvSpPr>
          <p:cNvPr id="13" name="Rectangle 12">
            <a:extLst>
              <a:ext uri="{FF2B5EF4-FFF2-40B4-BE49-F238E27FC236}">
                <a16:creationId xmlns:a16="http://schemas.microsoft.com/office/drawing/2014/main" id="{848479F5-F2ED-E96B-F549-BB74E856D6C8}"/>
              </a:ext>
            </a:extLst>
          </p:cNvPr>
          <p:cNvSpPr/>
          <p:nvPr/>
        </p:nvSpPr>
        <p:spPr>
          <a:xfrm>
            <a:off x="0" y="-1"/>
            <a:ext cx="12192000" cy="240725"/>
          </a:xfrm>
          <a:prstGeom prst="rect">
            <a:avLst/>
          </a:prstGeom>
          <a:solidFill>
            <a:srgbClr val="D9EC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oter Placeholder 10">
            <a:extLst>
              <a:ext uri="{FF2B5EF4-FFF2-40B4-BE49-F238E27FC236}">
                <a16:creationId xmlns:a16="http://schemas.microsoft.com/office/drawing/2014/main" id="{C9CB9960-6C61-1061-BE44-E46674CA8D58}"/>
              </a:ext>
            </a:extLst>
          </p:cNvPr>
          <p:cNvSpPr>
            <a:spLocks noGrp="1"/>
          </p:cNvSpPr>
          <p:nvPr>
            <p:ph type="ftr" sz="quarter" idx="11"/>
          </p:nvPr>
        </p:nvSpPr>
        <p:spPr>
          <a:xfrm>
            <a:off x="490538" y="6337302"/>
            <a:ext cx="5605462" cy="180000"/>
          </a:xfrm>
        </p:spPr>
        <p:txBody>
          <a:bodyPr/>
          <a:lstStyle/>
          <a:p>
            <a:r>
              <a:rPr lang="es-ES" dirty="0"/>
              <a:t>Impulsar la justicia social, promover el trabajo decente</a:t>
            </a:r>
            <a:endParaRPr lang="en-GB" dirty="0"/>
          </a:p>
        </p:txBody>
      </p:sp>
      <p:pic>
        <p:nvPicPr>
          <p:cNvPr id="9" name="Picture 8">
            <a:extLst>
              <a:ext uri="{FF2B5EF4-FFF2-40B4-BE49-F238E27FC236}">
                <a16:creationId xmlns:a16="http://schemas.microsoft.com/office/drawing/2014/main" id="{4E92F72A-5276-4892-7E63-DE63270EE9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728" y="446061"/>
            <a:ext cx="1390574" cy="489600"/>
          </a:xfrm>
          <a:prstGeom prst="rect">
            <a:avLst/>
          </a:prstGeom>
        </p:spPr>
      </p:pic>
    </p:spTree>
    <p:extLst>
      <p:ext uri="{BB962C8B-B14F-4D97-AF65-F5344CB8AC3E}">
        <p14:creationId xmlns:p14="http://schemas.microsoft.com/office/powerpoint/2010/main" val="1012978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p:cNvGrpSpPr/>
        <p:nvPr/>
      </p:nvGrpSpPr>
      <p:grpSpPr>
        <a:xfrm>
          <a:off x="0" y="0"/>
          <a:ext cx="0" cy="0"/>
          <a:chOff x="0" y="0"/>
          <a:chExt cx="0" cy="0"/>
        </a:xfrm>
      </p:grpSpPr>
      <p:pic>
        <p:nvPicPr>
          <p:cNvPr id="31" name="Picture 30" descr="A map of the world&#10;&#10;AI-generated content may be incorrect.">
            <a:extLst>
              <a:ext uri="{FF2B5EF4-FFF2-40B4-BE49-F238E27FC236}">
                <a16:creationId xmlns:a16="http://schemas.microsoft.com/office/drawing/2014/main" id="{5319D371-C43C-5D3A-2F3F-FFAF8600E5B8}"/>
              </a:ext>
            </a:extLst>
          </p:cNvPr>
          <p:cNvPicPr>
            <a:picLocks noChangeAspect="1"/>
          </p:cNvPicPr>
          <p:nvPr/>
        </p:nvPicPr>
        <p:blipFill>
          <a:blip r:embed="rId3" cstate="print">
            <a:extLst>
              <a:ext uri="{28A0092B-C50C-407E-A947-70E740481C1C}">
                <a14:useLocalDpi xmlns:a14="http://schemas.microsoft.com/office/drawing/2010/main" val="0"/>
              </a:ext>
            </a:extLst>
          </a:blip>
          <a:srcRect l="951" t="4158" r="14340" b="9968"/>
          <a:stretch>
            <a:fillRect/>
          </a:stretch>
        </p:blipFill>
        <p:spPr>
          <a:xfrm>
            <a:off x="0" y="-33006"/>
            <a:ext cx="12192000" cy="6870452"/>
          </a:xfrm>
          <a:prstGeom prst="rect">
            <a:avLst/>
          </a:prstGeom>
        </p:spPr>
      </p:pic>
      <p:sp>
        <p:nvSpPr>
          <p:cNvPr id="30" name="Rectangle 29">
            <a:extLst>
              <a:ext uri="{FF2B5EF4-FFF2-40B4-BE49-F238E27FC236}">
                <a16:creationId xmlns:a16="http://schemas.microsoft.com/office/drawing/2014/main" id="{1AB5D83D-44DC-D486-37F0-C3525A6397B7}"/>
              </a:ext>
            </a:extLst>
          </p:cNvPr>
          <p:cNvSpPr/>
          <p:nvPr/>
        </p:nvSpPr>
        <p:spPr>
          <a:xfrm>
            <a:off x="-12302" y="-33590"/>
            <a:ext cx="12240000" cy="6904039"/>
          </a:xfrm>
          <a:prstGeom prst="rect">
            <a:avLst/>
          </a:prstGeom>
          <a:solidFill>
            <a:srgbClr val="D9ECFB">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Date Placeholder 1">
            <a:extLst>
              <a:ext uri="{FF2B5EF4-FFF2-40B4-BE49-F238E27FC236}">
                <a16:creationId xmlns:a16="http://schemas.microsoft.com/office/drawing/2014/main" id="{FECD7ED6-0A65-6BF8-5440-0C07E168F583}"/>
              </a:ext>
            </a:extLst>
          </p:cNvPr>
          <p:cNvSpPr>
            <a:spLocks noGrp="1"/>
          </p:cNvSpPr>
          <p:nvPr>
            <p:ph type="dt" sz="half" idx="10"/>
          </p:nvPr>
        </p:nvSpPr>
        <p:spPr/>
        <p:txBody>
          <a:bodyPr/>
          <a:lstStyle/>
          <a:p>
            <a:r>
              <a:rPr lang="en-GB"/>
              <a:t>Date: Monday / 01 / October / 2019</a:t>
            </a:r>
          </a:p>
        </p:txBody>
      </p:sp>
      <p:sp>
        <p:nvSpPr>
          <p:cNvPr id="4" name="Slide Number Placeholder 3">
            <a:extLst>
              <a:ext uri="{FF2B5EF4-FFF2-40B4-BE49-F238E27FC236}">
                <a16:creationId xmlns:a16="http://schemas.microsoft.com/office/drawing/2014/main" id="{476D1AB4-0C23-F425-65B7-10B41CDDB5DF}"/>
              </a:ext>
            </a:extLst>
          </p:cNvPr>
          <p:cNvSpPr>
            <a:spLocks noGrp="1"/>
          </p:cNvSpPr>
          <p:nvPr>
            <p:ph type="sldNum" sz="quarter" idx="12"/>
          </p:nvPr>
        </p:nvSpPr>
        <p:spPr/>
        <p:txBody>
          <a:bodyPr/>
          <a:lstStyle/>
          <a:p>
            <a:fld id="{856227C0-AD57-4F9B-BAE3-EEFB0D0EE427}" type="slidenum">
              <a:rPr lang="en-GB" smtClean="0"/>
              <a:t>5</a:t>
            </a:fld>
            <a:endParaRPr lang="en-GB"/>
          </a:p>
        </p:txBody>
      </p:sp>
      <p:sp>
        <p:nvSpPr>
          <p:cNvPr id="8" name="Rectangle 7">
            <a:extLst>
              <a:ext uri="{FF2B5EF4-FFF2-40B4-BE49-F238E27FC236}">
                <a16:creationId xmlns:a16="http://schemas.microsoft.com/office/drawing/2014/main" id="{D5F22F19-C265-4187-02FF-3050798F4140}"/>
              </a:ext>
            </a:extLst>
          </p:cNvPr>
          <p:cNvSpPr/>
          <p:nvPr/>
        </p:nvSpPr>
        <p:spPr>
          <a:xfrm>
            <a:off x="490538" y="3239978"/>
            <a:ext cx="3403600" cy="2806700"/>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AB612EB-9E67-2EB5-D83D-ECDE51C83DE8}"/>
              </a:ext>
            </a:extLst>
          </p:cNvPr>
          <p:cNvSpPr/>
          <p:nvPr/>
        </p:nvSpPr>
        <p:spPr>
          <a:xfrm>
            <a:off x="475016" y="2303802"/>
            <a:ext cx="3434400" cy="122537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77D503A-FD79-7513-1239-ABB573ACA110}"/>
              </a:ext>
            </a:extLst>
          </p:cNvPr>
          <p:cNvSpPr/>
          <p:nvPr/>
        </p:nvSpPr>
        <p:spPr>
          <a:xfrm>
            <a:off x="4394322" y="3239978"/>
            <a:ext cx="3403600" cy="280670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2235DBB0-2F3B-F8F7-02D8-FC2C27A03E0F}"/>
              </a:ext>
            </a:extLst>
          </p:cNvPr>
          <p:cNvSpPr/>
          <p:nvPr/>
        </p:nvSpPr>
        <p:spPr>
          <a:xfrm>
            <a:off x="4378800" y="2303801"/>
            <a:ext cx="3434400" cy="122537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612BAD0E-0827-28C2-276A-A89C21929AC6}"/>
              </a:ext>
            </a:extLst>
          </p:cNvPr>
          <p:cNvSpPr/>
          <p:nvPr/>
        </p:nvSpPr>
        <p:spPr>
          <a:xfrm>
            <a:off x="8282584" y="3239978"/>
            <a:ext cx="3403600" cy="2806700"/>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92F27DAC-5ADD-D3CB-9966-F4604BCB8CC4}"/>
              </a:ext>
            </a:extLst>
          </p:cNvPr>
          <p:cNvSpPr/>
          <p:nvPr/>
        </p:nvSpPr>
        <p:spPr>
          <a:xfrm>
            <a:off x="8267062" y="2303801"/>
            <a:ext cx="3434400" cy="1225377"/>
          </a:xfrm>
          <a:prstGeom prst="rect">
            <a:avLst/>
          </a:prstGeom>
          <a:solidFill>
            <a:srgbClr val="23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extBox 15">
            <a:extLst>
              <a:ext uri="{FF2B5EF4-FFF2-40B4-BE49-F238E27FC236}">
                <a16:creationId xmlns:a16="http://schemas.microsoft.com/office/drawing/2014/main" id="{9EE7B825-E1F3-EFD1-4E29-2916E1DDD6B1}"/>
              </a:ext>
            </a:extLst>
          </p:cNvPr>
          <p:cNvSpPr txBox="1"/>
          <p:nvPr/>
        </p:nvSpPr>
        <p:spPr>
          <a:xfrm>
            <a:off x="8364652" y="2873010"/>
            <a:ext cx="3257734" cy="609398"/>
          </a:xfrm>
          <a:prstGeom prst="rect">
            <a:avLst/>
          </a:prstGeom>
          <a:noFill/>
        </p:spPr>
        <p:txBody>
          <a:bodyPr wrap="square" rtlCol="0">
            <a:spAutoFit/>
          </a:bodyPr>
          <a:lstStyle/>
          <a:p>
            <a:pPr algn="ctr">
              <a:lnSpc>
                <a:spcPct val="80000"/>
              </a:lnSpc>
              <a:tabLst>
                <a:tab pos="2424113" algn="l"/>
              </a:tabLst>
            </a:pPr>
            <a:r>
              <a:rPr lang="es-ES" sz="1400" b="1" dirty="0">
                <a:solidFill>
                  <a:schemeClr val="bg1"/>
                </a:solidFill>
              </a:rPr>
              <a:t>Puntos focales nacionales compuestos por representantes de una institución de diálogo social</a:t>
            </a:r>
            <a:endParaRPr lang="fr-FR" sz="1400" b="1" dirty="0">
              <a:solidFill>
                <a:schemeClr val="bg1"/>
              </a:solidFill>
            </a:endParaRPr>
          </a:p>
        </p:txBody>
      </p:sp>
      <p:sp>
        <p:nvSpPr>
          <p:cNvPr id="17" name="TextBox 16">
            <a:extLst>
              <a:ext uri="{FF2B5EF4-FFF2-40B4-BE49-F238E27FC236}">
                <a16:creationId xmlns:a16="http://schemas.microsoft.com/office/drawing/2014/main" id="{A4CA9F93-52F1-589C-6ED8-FD31CA5B8BAF}"/>
              </a:ext>
            </a:extLst>
          </p:cNvPr>
          <p:cNvSpPr txBox="1"/>
          <p:nvPr/>
        </p:nvSpPr>
        <p:spPr>
          <a:xfrm>
            <a:off x="4335886" y="2895916"/>
            <a:ext cx="3509213" cy="609398"/>
          </a:xfrm>
          <a:prstGeom prst="rect">
            <a:avLst/>
          </a:prstGeom>
          <a:noFill/>
        </p:spPr>
        <p:txBody>
          <a:bodyPr wrap="square" rtlCol="0">
            <a:spAutoFit/>
          </a:bodyPr>
          <a:lstStyle/>
          <a:p>
            <a:pPr algn="ctr">
              <a:lnSpc>
                <a:spcPct val="80000"/>
              </a:lnSpc>
              <a:tabLst>
                <a:tab pos="2424113" algn="l"/>
              </a:tabLst>
            </a:pPr>
            <a:r>
              <a:rPr lang="es-ES" sz="1400" b="1" dirty="0">
                <a:solidFill>
                  <a:schemeClr val="bg1"/>
                </a:solidFill>
              </a:rPr>
              <a:t>Puntos focales nacionales compuestos por representantes de una agencia de promoción de inversiones</a:t>
            </a:r>
            <a:endParaRPr lang="fr-FR" sz="1400" b="1" dirty="0">
              <a:solidFill>
                <a:schemeClr val="bg1"/>
              </a:solidFill>
            </a:endParaRPr>
          </a:p>
        </p:txBody>
      </p:sp>
      <p:pic>
        <p:nvPicPr>
          <p:cNvPr id="1026" name="Picture 2" descr="Drapeau de la Namibie — Wikipédia">
            <a:extLst>
              <a:ext uri="{FF2B5EF4-FFF2-40B4-BE49-F238E27FC236}">
                <a16:creationId xmlns:a16="http://schemas.microsoft.com/office/drawing/2014/main" id="{ADD65381-C1A7-6420-42E1-1D846D40226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8736" y="4452374"/>
            <a:ext cx="846235" cy="56313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8098C713-91DB-433C-6F1C-8F26BE43EBC0}"/>
              </a:ext>
            </a:extLst>
          </p:cNvPr>
          <p:cNvSpPr txBox="1"/>
          <p:nvPr/>
        </p:nvSpPr>
        <p:spPr>
          <a:xfrm>
            <a:off x="435667" y="2858086"/>
            <a:ext cx="3500285" cy="609398"/>
          </a:xfrm>
          <a:prstGeom prst="rect">
            <a:avLst/>
          </a:prstGeom>
          <a:noFill/>
        </p:spPr>
        <p:txBody>
          <a:bodyPr wrap="square" rtlCol="0">
            <a:spAutoFit/>
          </a:bodyPr>
          <a:lstStyle/>
          <a:p>
            <a:pPr algn="ctr">
              <a:lnSpc>
                <a:spcPct val="80000"/>
              </a:lnSpc>
            </a:pPr>
            <a:r>
              <a:rPr lang="es-ES" sz="1400" b="1" dirty="0">
                <a:solidFill>
                  <a:schemeClr val="bg1"/>
                </a:solidFill>
              </a:rPr>
              <a:t>Puntos focales nacionales compuestos por representantes de más de un ministerio o agencia nacional</a:t>
            </a:r>
            <a:endParaRPr lang="fr-FR" sz="1400" b="1" dirty="0">
              <a:solidFill>
                <a:schemeClr val="bg1"/>
              </a:solidFill>
            </a:endParaRPr>
          </a:p>
        </p:txBody>
      </p:sp>
      <p:pic>
        <p:nvPicPr>
          <p:cNvPr id="1028" name="Picture 4" descr="Drapeau du Nigeria — Wikipédia">
            <a:extLst>
              <a:ext uri="{FF2B5EF4-FFF2-40B4-BE49-F238E27FC236}">
                <a16:creationId xmlns:a16="http://schemas.microsoft.com/office/drawing/2014/main" id="{3984E33B-9E9B-5551-3DE9-A9974DE04A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5862" y="5004603"/>
            <a:ext cx="1372708" cy="68635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306D79B-7B22-C0D8-583D-F7FB4A9CD91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42945" y="3913076"/>
            <a:ext cx="1106914" cy="7366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rapeau du Mozambique — Wikipédia">
            <a:extLst>
              <a:ext uri="{FF2B5EF4-FFF2-40B4-BE49-F238E27FC236}">
                <a16:creationId xmlns:a16="http://schemas.microsoft.com/office/drawing/2014/main" id="{E37E59B7-3D50-8817-DD5A-C25C86FDA46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3175" y="3906727"/>
            <a:ext cx="1106914" cy="73660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Drapeau du Mozambique — Wikipédia">
            <a:extLst>
              <a:ext uri="{FF2B5EF4-FFF2-40B4-BE49-F238E27FC236}">
                <a16:creationId xmlns:a16="http://schemas.microsoft.com/office/drawing/2014/main" id="{3A02ADBA-16F5-A10A-8EBA-6D01F24E9C4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35026" y="3633354"/>
            <a:ext cx="911820" cy="6067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rapeau du Ghana — Wikipédia">
            <a:extLst>
              <a:ext uri="{FF2B5EF4-FFF2-40B4-BE49-F238E27FC236}">
                <a16:creationId xmlns:a16="http://schemas.microsoft.com/office/drawing/2014/main" id="{970EE019-9C84-E81F-FD44-3B4511D3317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35026" y="5262371"/>
            <a:ext cx="911820" cy="60677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Drapeau du Nigeria — Wikipédia">
            <a:extLst>
              <a:ext uri="{FF2B5EF4-FFF2-40B4-BE49-F238E27FC236}">
                <a16:creationId xmlns:a16="http://schemas.microsoft.com/office/drawing/2014/main" id="{05F5B0EF-9F2D-97A6-5419-70D55D4767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58804" y="5262372"/>
            <a:ext cx="1213550" cy="6067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lag of Cameroon - Wikipedia">
            <a:extLst>
              <a:ext uri="{FF2B5EF4-FFF2-40B4-BE49-F238E27FC236}">
                <a16:creationId xmlns:a16="http://schemas.microsoft.com/office/drawing/2014/main" id="{DEF568C2-6C56-F4F9-CB35-C635FDBC1F0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81708" y="4446366"/>
            <a:ext cx="836480" cy="56399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Drapeau du Sénégal — Wikipédia">
            <a:extLst>
              <a:ext uri="{FF2B5EF4-FFF2-40B4-BE49-F238E27FC236}">
                <a16:creationId xmlns:a16="http://schemas.microsoft.com/office/drawing/2014/main" id="{DB18813B-8329-C31E-A968-CE3AC6E7F29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61765" y="3805128"/>
            <a:ext cx="1259591" cy="8382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7DED7384-0013-8EFE-4FD0-1BDD6214BE3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54466" y="4928680"/>
            <a:ext cx="1259591" cy="8382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2555819-FDA4-6FFB-A6FF-8238A99AC72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58426" y="3805128"/>
            <a:ext cx="1362075" cy="838200"/>
          </a:xfrm>
          <a:prstGeom prst="rect">
            <a:avLst/>
          </a:prstGeom>
          <a:noFill/>
          <a:extLst>
            <a:ext uri="{909E8E84-426E-40DD-AFC4-6F175D3DCCD1}">
              <a14:hiddenFill xmlns:a14="http://schemas.microsoft.com/office/drawing/2010/main">
                <a:solidFill>
                  <a:srgbClr val="FFFFFF"/>
                </a:solidFill>
              </a14:hiddenFill>
            </a:ext>
          </a:extLst>
        </p:spPr>
      </p:pic>
      <p:pic>
        <p:nvPicPr>
          <p:cNvPr id="25" name="Graphic 24" descr="Court outline">
            <a:extLst>
              <a:ext uri="{FF2B5EF4-FFF2-40B4-BE49-F238E27FC236}">
                <a16:creationId xmlns:a16="http://schemas.microsoft.com/office/drawing/2014/main" id="{12AB06F9-ADB1-FC39-05D6-09C4256B6697}"/>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937963" y="2323708"/>
            <a:ext cx="508506" cy="508506"/>
          </a:xfrm>
          <a:prstGeom prst="rect">
            <a:avLst/>
          </a:prstGeom>
        </p:spPr>
      </p:pic>
      <p:pic>
        <p:nvPicPr>
          <p:cNvPr id="27" name="Graphic 26" descr="Group with solid fill">
            <a:extLst>
              <a:ext uri="{FF2B5EF4-FFF2-40B4-BE49-F238E27FC236}">
                <a16:creationId xmlns:a16="http://schemas.microsoft.com/office/drawing/2014/main" id="{754C287C-CE93-01BC-71FE-6360C5A8D5CC}"/>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697293" y="2308070"/>
            <a:ext cx="573935" cy="573935"/>
          </a:xfrm>
          <a:prstGeom prst="rect">
            <a:avLst/>
          </a:prstGeom>
        </p:spPr>
      </p:pic>
      <p:pic>
        <p:nvPicPr>
          <p:cNvPr id="28" name="Graphic 27" descr="Bar graph with upward trend with solid fill">
            <a:extLst>
              <a:ext uri="{FF2B5EF4-FFF2-40B4-BE49-F238E27FC236}">
                <a16:creationId xmlns:a16="http://schemas.microsoft.com/office/drawing/2014/main" id="{7EE5CC53-B0C2-6A7C-A4AA-0ED326B1FA4F}"/>
              </a:ext>
            </a:extLst>
          </p:cNvPr>
          <p:cNvPicPr>
            <a:picLocks noChangeAspect="1"/>
          </p:cNvPicPr>
          <p:nvPr/>
        </p:nvPicPr>
        <p:blipFill>
          <a:blip>
            <a:extLst>
              <a:ext uri="{96DAC541-7B7A-43D3-8B79-37D633B846F1}">
                <asvg:svgBlip xmlns:asvg="http://schemas.microsoft.com/office/drawing/2016/SVG/main" r:embed="rId15"/>
              </a:ext>
            </a:extLst>
          </a:blip>
          <a:srcRect/>
          <a:stretch/>
        </p:blipFill>
        <p:spPr>
          <a:xfrm>
            <a:off x="5846531" y="2362729"/>
            <a:ext cx="498935" cy="498935"/>
          </a:xfrm>
          <a:prstGeom prst="rect">
            <a:avLst/>
          </a:prstGeom>
        </p:spPr>
      </p:pic>
      <p:sp>
        <p:nvSpPr>
          <p:cNvPr id="29" name="Title 1">
            <a:extLst>
              <a:ext uri="{FF2B5EF4-FFF2-40B4-BE49-F238E27FC236}">
                <a16:creationId xmlns:a16="http://schemas.microsoft.com/office/drawing/2014/main" id="{4DA316DF-570D-83EC-F64C-3EB84C4119F6}"/>
              </a:ext>
            </a:extLst>
          </p:cNvPr>
          <p:cNvSpPr txBox="1">
            <a:spLocks/>
          </p:cNvSpPr>
          <p:nvPr/>
        </p:nvSpPr>
        <p:spPr>
          <a:xfrm>
            <a:off x="348852" y="1361848"/>
            <a:ext cx="11701462" cy="376109"/>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r>
              <a:rPr lang="es-ES" sz="2400" dirty="0"/>
              <a:t>Estructura de los puntos focales nacionales para la promoción de la Declaración MNE</a:t>
            </a:r>
            <a:endParaRPr lang="fr-FR" dirty="0"/>
          </a:p>
        </p:txBody>
      </p:sp>
      <p:pic>
        <p:nvPicPr>
          <p:cNvPr id="6" name="Picture 5">
            <a:extLst>
              <a:ext uri="{FF2B5EF4-FFF2-40B4-BE49-F238E27FC236}">
                <a16:creationId xmlns:a16="http://schemas.microsoft.com/office/drawing/2014/main" id="{C3E22067-9919-9572-3AF3-968AF383AB3B}"/>
              </a:ext>
            </a:extLst>
          </p:cNvPr>
          <p:cNvPicPr>
            <a:picLocks noChangeAspect="1"/>
          </p:cNvPicPr>
          <p:nvPr/>
        </p:nvPicPr>
        <p:blipFill>
          <a:blip r:embed="rId16"/>
          <a:stretch>
            <a:fillRect/>
          </a:stretch>
        </p:blipFill>
        <p:spPr>
          <a:xfrm>
            <a:off x="5680913" y="4448229"/>
            <a:ext cx="863725" cy="567276"/>
          </a:xfrm>
          <a:prstGeom prst="rect">
            <a:avLst/>
          </a:prstGeom>
        </p:spPr>
      </p:pic>
      <p:pic>
        <p:nvPicPr>
          <p:cNvPr id="7" name="Picture 28" descr="Flag of Cape Verde - Wikipedia">
            <a:extLst>
              <a:ext uri="{FF2B5EF4-FFF2-40B4-BE49-F238E27FC236}">
                <a16:creationId xmlns:a16="http://schemas.microsoft.com/office/drawing/2014/main" id="{A7C2EFEB-D6AB-2146-D33B-1918A311EF4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817220" y="3633355"/>
            <a:ext cx="1096719" cy="606775"/>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4">
            <a:extLst>
              <a:ext uri="{FF2B5EF4-FFF2-40B4-BE49-F238E27FC236}">
                <a16:creationId xmlns:a16="http://schemas.microsoft.com/office/drawing/2014/main" id="{DD51246F-D6DC-FB03-4782-A05063129930}"/>
              </a:ext>
            </a:extLst>
          </p:cNvPr>
          <p:cNvSpPr txBox="1">
            <a:spLocks/>
          </p:cNvSpPr>
          <p:nvPr/>
        </p:nvSpPr>
        <p:spPr>
          <a:xfrm>
            <a:off x="1129360" y="4658058"/>
            <a:ext cx="622687" cy="107767"/>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GB" sz="800" dirty="0"/>
              <a:t>Mozambique</a:t>
            </a:r>
          </a:p>
        </p:txBody>
      </p:sp>
      <p:sp>
        <p:nvSpPr>
          <p:cNvPr id="10" name="Footer Placeholder 4">
            <a:extLst>
              <a:ext uri="{FF2B5EF4-FFF2-40B4-BE49-F238E27FC236}">
                <a16:creationId xmlns:a16="http://schemas.microsoft.com/office/drawing/2014/main" id="{DF20521B-07BA-2EA0-63C2-A72ED56190AD}"/>
              </a:ext>
            </a:extLst>
          </p:cNvPr>
          <p:cNvSpPr txBox="1">
            <a:spLocks/>
          </p:cNvSpPr>
          <p:nvPr/>
        </p:nvSpPr>
        <p:spPr>
          <a:xfrm>
            <a:off x="2585058" y="4658057"/>
            <a:ext cx="622687" cy="107767"/>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GB" sz="800" dirty="0"/>
              <a:t>Sierra Leona</a:t>
            </a:r>
          </a:p>
        </p:txBody>
      </p:sp>
      <p:sp>
        <p:nvSpPr>
          <p:cNvPr id="11" name="Footer Placeholder 4">
            <a:extLst>
              <a:ext uri="{FF2B5EF4-FFF2-40B4-BE49-F238E27FC236}">
                <a16:creationId xmlns:a16="http://schemas.microsoft.com/office/drawing/2014/main" id="{6E6FAFCD-B01E-19FA-0A25-7EF3C91967AF}"/>
              </a:ext>
            </a:extLst>
          </p:cNvPr>
          <p:cNvSpPr txBox="1">
            <a:spLocks/>
          </p:cNvSpPr>
          <p:nvPr/>
        </p:nvSpPr>
        <p:spPr>
          <a:xfrm>
            <a:off x="2004724" y="5705687"/>
            <a:ext cx="374983" cy="109443"/>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a:t>Nigeria</a:t>
            </a:r>
          </a:p>
        </p:txBody>
      </p:sp>
      <p:sp>
        <p:nvSpPr>
          <p:cNvPr id="21" name="Footer Placeholder 4">
            <a:extLst>
              <a:ext uri="{FF2B5EF4-FFF2-40B4-BE49-F238E27FC236}">
                <a16:creationId xmlns:a16="http://schemas.microsoft.com/office/drawing/2014/main" id="{59CE4133-BA77-7435-BFDE-D0B2E1E90616}"/>
              </a:ext>
            </a:extLst>
          </p:cNvPr>
          <p:cNvSpPr txBox="1">
            <a:spLocks/>
          </p:cNvSpPr>
          <p:nvPr/>
        </p:nvSpPr>
        <p:spPr>
          <a:xfrm>
            <a:off x="5073296" y="4240129"/>
            <a:ext cx="584565" cy="130022"/>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a:t>Cabo Verde</a:t>
            </a:r>
          </a:p>
        </p:txBody>
      </p:sp>
      <p:sp>
        <p:nvSpPr>
          <p:cNvPr id="22" name="Footer Placeholder 4">
            <a:extLst>
              <a:ext uri="{FF2B5EF4-FFF2-40B4-BE49-F238E27FC236}">
                <a16:creationId xmlns:a16="http://schemas.microsoft.com/office/drawing/2014/main" id="{3B6D0E3F-9594-CB40-F45F-D18F6333C2F9}"/>
              </a:ext>
            </a:extLst>
          </p:cNvPr>
          <p:cNvSpPr txBox="1">
            <a:spLocks/>
          </p:cNvSpPr>
          <p:nvPr/>
        </p:nvSpPr>
        <p:spPr>
          <a:xfrm>
            <a:off x="6465744" y="4235063"/>
            <a:ext cx="650383" cy="130022"/>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a:t>Mozambique</a:t>
            </a:r>
          </a:p>
        </p:txBody>
      </p:sp>
      <p:sp>
        <p:nvSpPr>
          <p:cNvPr id="23" name="Footer Placeholder 4">
            <a:extLst>
              <a:ext uri="{FF2B5EF4-FFF2-40B4-BE49-F238E27FC236}">
                <a16:creationId xmlns:a16="http://schemas.microsoft.com/office/drawing/2014/main" id="{7A754C4B-E9D9-0411-08E0-0E51C2111DCF}"/>
              </a:ext>
            </a:extLst>
          </p:cNvPr>
          <p:cNvSpPr txBox="1">
            <a:spLocks/>
          </p:cNvSpPr>
          <p:nvPr/>
        </p:nvSpPr>
        <p:spPr>
          <a:xfrm>
            <a:off x="5803717" y="5022593"/>
            <a:ext cx="584565" cy="130022"/>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err="1"/>
              <a:t>Botsuana</a:t>
            </a:r>
            <a:endParaRPr lang="en-GB" sz="800" dirty="0"/>
          </a:p>
        </p:txBody>
      </p:sp>
      <p:sp>
        <p:nvSpPr>
          <p:cNvPr id="24" name="Footer Placeholder 4">
            <a:extLst>
              <a:ext uri="{FF2B5EF4-FFF2-40B4-BE49-F238E27FC236}">
                <a16:creationId xmlns:a16="http://schemas.microsoft.com/office/drawing/2014/main" id="{55013AC1-D9BC-53FC-21AB-7A2A6A81B115}"/>
              </a:ext>
            </a:extLst>
          </p:cNvPr>
          <p:cNvSpPr txBox="1">
            <a:spLocks/>
          </p:cNvSpPr>
          <p:nvPr/>
        </p:nvSpPr>
        <p:spPr>
          <a:xfrm>
            <a:off x="5065544" y="5876234"/>
            <a:ext cx="584565" cy="130022"/>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a:t>Nigeria</a:t>
            </a:r>
          </a:p>
        </p:txBody>
      </p:sp>
      <p:sp>
        <p:nvSpPr>
          <p:cNvPr id="26" name="Footer Placeholder 4">
            <a:extLst>
              <a:ext uri="{FF2B5EF4-FFF2-40B4-BE49-F238E27FC236}">
                <a16:creationId xmlns:a16="http://schemas.microsoft.com/office/drawing/2014/main" id="{0A00ED56-45E3-B17B-A9C4-7CEEA9906FF5}"/>
              </a:ext>
            </a:extLst>
          </p:cNvPr>
          <p:cNvSpPr txBox="1">
            <a:spLocks/>
          </p:cNvSpPr>
          <p:nvPr/>
        </p:nvSpPr>
        <p:spPr>
          <a:xfrm>
            <a:off x="6489425" y="5876234"/>
            <a:ext cx="584565" cy="130022"/>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a:t>Ghana</a:t>
            </a:r>
          </a:p>
        </p:txBody>
      </p:sp>
      <p:sp>
        <p:nvSpPr>
          <p:cNvPr id="33" name="Footer Placeholder 4">
            <a:extLst>
              <a:ext uri="{FF2B5EF4-FFF2-40B4-BE49-F238E27FC236}">
                <a16:creationId xmlns:a16="http://schemas.microsoft.com/office/drawing/2014/main" id="{97A23A0E-1D14-3713-D6DC-BF7EC25349FA}"/>
              </a:ext>
            </a:extLst>
          </p:cNvPr>
          <p:cNvSpPr txBox="1">
            <a:spLocks/>
          </p:cNvSpPr>
          <p:nvPr/>
        </p:nvSpPr>
        <p:spPr>
          <a:xfrm>
            <a:off x="6902195" y="5012460"/>
            <a:ext cx="584565" cy="130022"/>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err="1"/>
              <a:t>Camerún</a:t>
            </a:r>
            <a:endParaRPr lang="en-GB" sz="800" dirty="0"/>
          </a:p>
        </p:txBody>
      </p:sp>
      <p:sp>
        <p:nvSpPr>
          <p:cNvPr id="34" name="Footer Placeholder 4">
            <a:extLst>
              <a:ext uri="{FF2B5EF4-FFF2-40B4-BE49-F238E27FC236}">
                <a16:creationId xmlns:a16="http://schemas.microsoft.com/office/drawing/2014/main" id="{9CE6E30E-D0CA-38C9-CC29-FDF8B561C9F0}"/>
              </a:ext>
            </a:extLst>
          </p:cNvPr>
          <p:cNvSpPr txBox="1">
            <a:spLocks/>
          </p:cNvSpPr>
          <p:nvPr/>
        </p:nvSpPr>
        <p:spPr>
          <a:xfrm>
            <a:off x="4745335" y="5015505"/>
            <a:ext cx="584565" cy="130022"/>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a:t>Namibia</a:t>
            </a:r>
          </a:p>
        </p:txBody>
      </p:sp>
      <p:sp>
        <p:nvSpPr>
          <p:cNvPr id="35" name="Footer Placeholder 4">
            <a:extLst>
              <a:ext uri="{FF2B5EF4-FFF2-40B4-BE49-F238E27FC236}">
                <a16:creationId xmlns:a16="http://schemas.microsoft.com/office/drawing/2014/main" id="{B07E5667-EF77-C2E0-BB1F-B3A53F0D87F1}"/>
              </a:ext>
            </a:extLst>
          </p:cNvPr>
          <p:cNvSpPr txBox="1">
            <a:spLocks/>
          </p:cNvSpPr>
          <p:nvPr/>
        </p:nvSpPr>
        <p:spPr>
          <a:xfrm>
            <a:off x="8899277" y="4646105"/>
            <a:ext cx="584565" cy="130022"/>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a:t>Senegal</a:t>
            </a:r>
          </a:p>
        </p:txBody>
      </p:sp>
      <p:sp>
        <p:nvSpPr>
          <p:cNvPr id="36" name="Footer Placeholder 4">
            <a:extLst>
              <a:ext uri="{FF2B5EF4-FFF2-40B4-BE49-F238E27FC236}">
                <a16:creationId xmlns:a16="http://schemas.microsoft.com/office/drawing/2014/main" id="{90583949-A961-CFFA-F647-44502A620EC1}"/>
              </a:ext>
            </a:extLst>
          </p:cNvPr>
          <p:cNvSpPr txBox="1">
            <a:spLocks/>
          </p:cNvSpPr>
          <p:nvPr/>
        </p:nvSpPr>
        <p:spPr>
          <a:xfrm>
            <a:off x="10447180" y="4644120"/>
            <a:ext cx="584565" cy="130022"/>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a:t>Togo</a:t>
            </a:r>
          </a:p>
        </p:txBody>
      </p:sp>
      <p:sp>
        <p:nvSpPr>
          <p:cNvPr id="37" name="Footer Placeholder 4">
            <a:extLst>
              <a:ext uri="{FF2B5EF4-FFF2-40B4-BE49-F238E27FC236}">
                <a16:creationId xmlns:a16="http://schemas.microsoft.com/office/drawing/2014/main" id="{E0B559EF-1036-AF65-4DED-F6FEC57C5C67}"/>
              </a:ext>
            </a:extLst>
          </p:cNvPr>
          <p:cNvSpPr txBox="1">
            <a:spLocks/>
          </p:cNvSpPr>
          <p:nvPr/>
        </p:nvSpPr>
        <p:spPr>
          <a:xfrm>
            <a:off x="9550270" y="5781048"/>
            <a:ext cx="867979" cy="16891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GB" sz="800" dirty="0" err="1"/>
              <a:t>Sudáfrica</a:t>
            </a:r>
            <a:endParaRPr lang="en-GB" sz="800" dirty="0"/>
          </a:p>
        </p:txBody>
      </p:sp>
      <p:sp>
        <p:nvSpPr>
          <p:cNvPr id="38" name="Footer Placeholder 10">
            <a:extLst>
              <a:ext uri="{FF2B5EF4-FFF2-40B4-BE49-F238E27FC236}">
                <a16:creationId xmlns:a16="http://schemas.microsoft.com/office/drawing/2014/main" id="{C771D120-2919-368D-5AE0-FDE7ECF91498}"/>
              </a:ext>
            </a:extLst>
          </p:cNvPr>
          <p:cNvSpPr>
            <a:spLocks noGrp="1"/>
          </p:cNvSpPr>
          <p:nvPr>
            <p:ph type="ftr" sz="quarter" idx="11"/>
          </p:nvPr>
        </p:nvSpPr>
        <p:spPr>
          <a:xfrm>
            <a:off x="490538" y="6337302"/>
            <a:ext cx="5605462" cy="180000"/>
          </a:xfrm>
        </p:spPr>
        <p:txBody>
          <a:bodyPr/>
          <a:lstStyle/>
          <a:p>
            <a:r>
              <a:rPr lang="es-ES" dirty="0"/>
              <a:t>Impulsar la justicia social, promover el trabajo decente</a:t>
            </a:r>
            <a:endParaRPr lang="en-GB" dirty="0"/>
          </a:p>
        </p:txBody>
      </p:sp>
      <p:pic>
        <p:nvPicPr>
          <p:cNvPr id="39" name="Picture 38">
            <a:extLst>
              <a:ext uri="{FF2B5EF4-FFF2-40B4-BE49-F238E27FC236}">
                <a16:creationId xmlns:a16="http://schemas.microsoft.com/office/drawing/2014/main" id="{1E1450E5-8FD8-66A8-857F-CACEEB9154F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79728" y="446061"/>
            <a:ext cx="1390574" cy="489600"/>
          </a:xfrm>
          <a:prstGeom prst="rect">
            <a:avLst/>
          </a:prstGeom>
        </p:spPr>
      </p:pic>
    </p:spTree>
    <p:extLst>
      <p:ext uri="{BB962C8B-B14F-4D97-AF65-F5344CB8AC3E}">
        <p14:creationId xmlns:p14="http://schemas.microsoft.com/office/powerpoint/2010/main" val="3602461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497AA2B4-A511-16AB-A87C-83D04D04ABA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5510A68-541A-540D-FF93-5C4D73F101DC}"/>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03AFE51F-562D-32E6-0372-946E3F18C6A6}"/>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Portugal</a:t>
            </a:r>
          </a:p>
        </p:txBody>
      </p:sp>
      <p:sp>
        <p:nvSpPr>
          <p:cNvPr id="3" name="Content Placeholder 2">
            <a:extLst>
              <a:ext uri="{FF2B5EF4-FFF2-40B4-BE49-F238E27FC236}">
                <a16:creationId xmlns:a16="http://schemas.microsoft.com/office/drawing/2014/main" id="{0DBD0E36-5B9F-1FAE-5300-B851517F8F1B}"/>
              </a:ext>
            </a:extLst>
          </p:cNvPr>
          <p:cNvSpPr>
            <a:spLocks noGrp="1"/>
          </p:cNvSpPr>
          <p:nvPr>
            <p:ph idx="1"/>
          </p:nvPr>
        </p:nvSpPr>
        <p:spPr>
          <a:xfrm>
            <a:off x="4195652" y="1121433"/>
            <a:ext cx="7091361" cy="593865"/>
          </a:xfrm>
        </p:spPr>
        <p:txBody>
          <a:bodyPr/>
          <a:lstStyle/>
          <a:p>
            <a:pPr lvl="0">
              <a:spcBef>
                <a:spcPts val="0"/>
              </a:spcBef>
              <a:spcAft>
                <a:spcPts val="0"/>
              </a:spcAft>
              <a:defRPr/>
            </a:pPr>
            <a:r>
              <a:rPr lang="en-GB" sz="2200" dirty="0">
                <a:solidFill>
                  <a:srgbClr val="230050"/>
                </a:solidFill>
              </a:rPr>
              <a:t>Punto focal </a:t>
            </a:r>
            <a:r>
              <a:rPr lang="en-GB" sz="2200" dirty="0" err="1">
                <a:solidFill>
                  <a:srgbClr val="230050"/>
                </a:solidFill>
              </a:rPr>
              <a:t>nacional</a:t>
            </a:r>
            <a:r>
              <a:rPr lang="en-GB" sz="2200" dirty="0">
                <a:solidFill>
                  <a:srgbClr val="230050"/>
                </a:solidFill>
              </a:rPr>
              <a:t> que </a:t>
            </a:r>
            <a:r>
              <a:rPr lang="en-GB" sz="2200" dirty="0" err="1">
                <a:solidFill>
                  <a:srgbClr val="230050"/>
                </a:solidFill>
              </a:rPr>
              <a:t>representa</a:t>
            </a:r>
            <a:r>
              <a:rPr lang="en-GB" sz="2200" dirty="0">
                <a:solidFill>
                  <a:srgbClr val="230050"/>
                </a:solidFill>
              </a:rPr>
              <a:t>:</a:t>
            </a:r>
          </a:p>
        </p:txBody>
      </p:sp>
      <p:sp>
        <p:nvSpPr>
          <p:cNvPr id="4" name="Date Placeholder 3">
            <a:extLst>
              <a:ext uri="{FF2B5EF4-FFF2-40B4-BE49-F238E27FC236}">
                <a16:creationId xmlns:a16="http://schemas.microsoft.com/office/drawing/2014/main" id="{3AA655F2-9DB2-366D-1C60-79C8840ECFF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3246D6BC-EA0B-D17F-2FF8-2081599C61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94110C4A-AFA2-9712-D6C5-F1BF30F24B9C}"/>
              </a:ext>
            </a:extLst>
          </p:cNvPr>
          <p:cNvSpPr txBox="1"/>
          <p:nvPr/>
        </p:nvSpPr>
        <p:spPr>
          <a:xfrm>
            <a:off x="342538" y="5498896"/>
            <a:ext cx="3071994" cy="1184940"/>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2017 -  </a:t>
            </a:r>
            <a:r>
              <a:rPr lang="es-ES" sz="1600" b="1" dirty="0">
                <a:solidFill>
                  <a:schemeClr val="bg1"/>
                </a:solidFill>
              </a:rPr>
              <a:t>El primer Estado miembro de la OIT en designar un punto focal nacional</a:t>
            </a:r>
            <a:endParaRPr lang="en-GB" sz="1600" b="1" dirty="0">
              <a:solidFill>
                <a:schemeClr val="bg1"/>
              </a:solidFill>
            </a:endParaRPr>
          </a:p>
        </p:txBody>
      </p:sp>
      <p:graphicFrame>
        <p:nvGraphicFramePr>
          <p:cNvPr id="21" name="Table 20">
            <a:extLst>
              <a:ext uri="{FF2B5EF4-FFF2-40B4-BE49-F238E27FC236}">
                <a16:creationId xmlns:a16="http://schemas.microsoft.com/office/drawing/2014/main" id="{758CAAE2-6AF3-7FD3-239B-4A243D997252}"/>
              </a:ext>
            </a:extLst>
          </p:cNvPr>
          <p:cNvGraphicFramePr>
            <a:graphicFrameLocks noGrp="1"/>
          </p:cNvGraphicFramePr>
          <p:nvPr>
            <p:extLst>
              <p:ext uri="{D42A27DB-BD31-4B8C-83A1-F6EECF244321}">
                <p14:modId xmlns:p14="http://schemas.microsoft.com/office/powerpoint/2010/main" val="3814121966"/>
              </p:ext>
            </p:extLst>
          </p:nvPr>
        </p:nvGraphicFramePr>
        <p:xfrm>
          <a:off x="4195652" y="1628057"/>
          <a:ext cx="7505808" cy="488674"/>
        </p:xfrm>
        <a:graphic>
          <a:graphicData uri="http://schemas.openxmlformats.org/drawingml/2006/table">
            <a:tbl>
              <a:tblPr firstRow="1" bandRow="1">
                <a:tableStyleId>{5C22544A-7EE6-4342-B048-85BDC9FD1C3A}</a:tableStyleId>
              </a:tblPr>
              <a:tblGrid>
                <a:gridCol w="7505808">
                  <a:extLst>
                    <a:ext uri="{9D8B030D-6E8A-4147-A177-3AD203B41FA5}">
                      <a16:colId xmlns:a16="http://schemas.microsoft.com/office/drawing/2014/main" val="1248844492"/>
                    </a:ext>
                  </a:extLst>
                </a:gridCol>
              </a:tblGrid>
              <a:tr h="488674">
                <a:tc>
                  <a:txBody>
                    <a:bodyPr/>
                    <a:lstStyle/>
                    <a:p>
                      <a:pPr algn="ctr"/>
                      <a:r>
                        <a:rPr lang="es-ES" sz="1600" dirty="0"/>
                        <a:t>El Ministerio de Trabajo, Solidaridad y Seguridad Social</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sp>
        <p:nvSpPr>
          <p:cNvPr id="10" name="Content Placeholder 2">
            <a:extLst>
              <a:ext uri="{FF2B5EF4-FFF2-40B4-BE49-F238E27FC236}">
                <a16:creationId xmlns:a16="http://schemas.microsoft.com/office/drawing/2014/main" id="{1B6F8EBE-7BD9-7823-8C69-095ADED6464A}"/>
              </a:ext>
            </a:extLst>
          </p:cNvPr>
          <p:cNvSpPr txBox="1">
            <a:spLocks/>
          </p:cNvSpPr>
          <p:nvPr/>
        </p:nvSpPr>
        <p:spPr>
          <a:xfrm>
            <a:off x="4195653" y="2807583"/>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r>
              <a:rPr lang="en-GB" sz="2200" dirty="0">
                <a:solidFill>
                  <a:srgbClr val="230050"/>
                </a:solidFill>
              </a:rPr>
              <a:t>Aspectos destacados clave:</a:t>
            </a:r>
          </a:p>
        </p:txBody>
      </p:sp>
      <p:sp>
        <p:nvSpPr>
          <p:cNvPr id="13" name="TextBox 12">
            <a:extLst>
              <a:ext uri="{FF2B5EF4-FFF2-40B4-BE49-F238E27FC236}">
                <a16:creationId xmlns:a16="http://schemas.microsoft.com/office/drawing/2014/main" id="{F5E9C5F2-777D-6389-72C7-4BB26B355A65}"/>
              </a:ext>
            </a:extLst>
          </p:cNvPr>
          <p:cNvSpPr txBox="1"/>
          <p:nvPr/>
        </p:nvSpPr>
        <p:spPr>
          <a:xfrm>
            <a:off x="4195652" y="3229044"/>
            <a:ext cx="7505808" cy="2739211"/>
          </a:xfrm>
          <a:prstGeom prst="rect">
            <a:avLst/>
          </a:prstGeom>
          <a:noFill/>
        </p:spPr>
        <p:txBody>
          <a:bodyPr wrap="square" rtlCol="0">
            <a:spAutoFit/>
          </a:bodyPr>
          <a:lstStyle/>
          <a:p>
            <a:pPr>
              <a:spcAft>
                <a:spcPts val="600"/>
              </a:spcAft>
              <a:buClr>
                <a:srgbClr val="1E2DBE"/>
              </a:buClr>
            </a:pPr>
            <a:endParaRPr lang="en-GB" sz="300" b="1" dirty="0">
              <a:solidFill>
                <a:schemeClr val="bg1"/>
              </a:solidFill>
            </a:endParaRPr>
          </a:p>
          <a:p>
            <a:pPr lvl="0" algn="just">
              <a:spcAft>
                <a:spcPts val="600"/>
              </a:spcAft>
              <a:buClr>
                <a:srgbClr val="1E2DBE"/>
              </a:buClr>
              <a:buFont typeface="Wingdings 3" panose="05040102010807070707" pitchFamily="18" charset="2"/>
              <a:buChar char="u"/>
            </a:pPr>
            <a:r>
              <a:rPr lang="en-GB" sz="1600" b="1" dirty="0"/>
              <a:t> </a:t>
            </a:r>
            <a:r>
              <a:rPr lang="es-ES" sz="1600" b="1" dirty="0"/>
              <a:t>Consultas periódicas con los interlocutores sociales </a:t>
            </a:r>
            <a:r>
              <a:rPr lang="es-ES" sz="1600" dirty="0"/>
              <a:t>sobre la promoción de prácticas laborales inclusivas, responsables y sostenibles</a:t>
            </a:r>
          </a:p>
          <a:p>
            <a:pPr lvl="0" algn="just">
              <a:spcAft>
                <a:spcPts val="600"/>
              </a:spcAft>
              <a:buClr>
                <a:srgbClr val="1E2DBE"/>
              </a:buClr>
              <a:buFont typeface="Wingdings 3" panose="05040102010807070707" pitchFamily="18" charset="2"/>
              <a:buChar char="u"/>
            </a:pPr>
            <a:r>
              <a:rPr lang="en-GB" sz="1600" dirty="0"/>
              <a:t> </a:t>
            </a:r>
            <a:r>
              <a:rPr lang="es-ES" sz="1600" b="1" u="sng" dirty="0"/>
              <a:t>Creación de una página web sobre la Declaración EMN</a:t>
            </a:r>
          </a:p>
          <a:p>
            <a:pPr lvl="0" algn="just">
              <a:spcAft>
                <a:spcPts val="600"/>
              </a:spcAft>
              <a:buClr>
                <a:srgbClr val="1E2DBE"/>
              </a:buClr>
              <a:buFont typeface="Wingdings 3" panose="05040102010807070707" pitchFamily="18" charset="2"/>
              <a:buChar char="u"/>
            </a:pPr>
            <a:r>
              <a:rPr lang="en-GB" sz="1600" b="1" dirty="0"/>
              <a:t> </a:t>
            </a:r>
            <a:r>
              <a:rPr lang="es-ES" sz="1600" b="1" dirty="0"/>
              <a:t>Actividades de formación </a:t>
            </a:r>
            <a:r>
              <a:rPr lang="es-ES" sz="1600" dirty="0"/>
              <a:t>para los sindicatos de los Estados miembros de la Comunidad de Países de Lengua Portuguesa (CPLP)</a:t>
            </a:r>
          </a:p>
          <a:p>
            <a:pPr lvl="0" algn="just">
              <a:spcAft>
                <a:spcPts val="600"/>
              </a:spcAft>
              <a:buClr>
                <a:srgbClr val="1E2DBE"/>
              </a:buClr>
              <a:buFont typeface="Wingdings 3" panose="05040102010807070707" pitchFamily="18" charset="2"/>
              <a:buChar char="u"/>
            </a:pPr>
            <a:r>
              <a:rPr lang="en-GB" sz="1600" dirty="0"/>
              <a:t> </a:t>
            </a:r>
            <a:r>
              <a:rPr lang="es-ES" sz="1600" dirty="0"/>
              <a:t>Participación en el </a:t>
            </a:r>
            <a:r>
              <a:rPr lang="es-ES" sz="1600" b="1" dirty="0"/>
              <a:t>diálogo entre el país de origen y el de acogida </a:t>
            </a:r>
            <a:r>
              <a:rPr lang="es-ES" sz="1600" dirty="0"/>
              <a:t>con los países de habla portuguesa, en particular a través de la CPLP</a:t>
            </a:r>
          </a:p>
          <a:p>
            <a:pPr lvl="0" algn="just">
              <a:spcAft>
                <a:spcPts val="600"/>
              </a:spcAft>
              <a:buClr>
                <a:srgbClr val="1E2DBE"/>
              </a:buClr>
              <a:buFont typeface="Wingdings 3" panose="05040102010807070707" pitchFamily="18" charset="2"/>
              <a:buChar char="u"/>
            </a:pPr>
            <a:r>
              <a:rPr lang="en-GB" sz="1600" dirty="0"/>
              <a:t> </a:t>
            </a:r>
            <a:r>
              <a:rPr lang="es-ES" sz="1600" dirty="0"/>
              <a:t>Participación en </a:t>
            </a:r>
            <a:r>
              <a:rPr lang="es-ES" sz="1600" b="1" dirty="0"/>
              <a:t>la traducción y difusión de materiales pertinentes de la OIT </a:t>
            </a:r>
            <a:r>
              <a:rPr lang="es-ES" sz="1600" dirty="0"/>
              <a:t>al portugués, en colaboración con la Oficina de la OIT en Lisboa</a:t>
            </a:r>
            <a:endParaRPr lang="en-GB" sz="1600" dirty="0"/>
          </a:p>
        </p:txBody>
      </p:sp>
      <p:pic>
        <p:nvPicPr>
          <p:cNvPr id="5" name="Picture 2" descr="Spanish Logo Organization Horizontal RGB White">
            <a:extLst>
              <a:ext uri="{FF2B5EF4-FFF2-40B4-BE49-F238E27FC236}">
                <a16:creationId xmlns:a16="http://schemas.microsoft.com/office/drawing/2014/main" id="{B83D4DEA-DE20-1BE1-6C3D-9094D26B16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895B45D3-DF82-E7C4-77CD-2D4758B10A0D}"/>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5126" name="Picture 6">
            <a:extLst>
              <a:ext uri="{FF2B5EF4-FFF2-40B4-BE49-F238E27FC236}">
                <a16:creationId xmlns:a16="http://schemas.microsoft.com/office/drawing/2014/main" id="{EBBB05C5-ADD1-C40C-1044-29B056C412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561" y="3417539"/>
            <a:ext cx="1823639" cy="1216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974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EFAA1A8F-48EF-3A95-CB5F-1BFEAE690F0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79BD906-3B89-8722-B3AE-3F6717237519}"/>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5187E963-60A9-15D7-7A87-82204E7132D9}"/>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Senegal</a:t>
            </a:r>
          </a:p>
        </p:txBody>
      </p:sp>
      <p:sp>
        <p:nvSpPr>
          <p:cNvPr id="3" name="Content Placeholder 2">
            <a:extLst>
              <a:ext uri="{FF2B5EF4-FFF2-40B4-BE49-F238E27FC236}">
                <a16:creationId xmlns:a16="http://schemas.microsoft.com/office/drawing/2014/main" id="{5BCF9084-5DAE-8E68-160A-927B1A112ADE}"/>
              </a:ext>
            </a:extLst>
          </p:cNvPr>
          <p:cNvSpPr>
            <a:spLocks noGrp="1"/>
          </p:cNvSpPr>
          <p:nvPr>
            <p:ph idx="1"/>
          </p:nvPr>
        </p:nvSpPr>
        <p:spPr>
          <a:xfrm>
            <a:off x="4169119" y="1090999"/>
            <a:ext cx="7091361" cy="593865"/>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sp>
        <p:nvSpPr>
          <p:cNvPr id="4" name="Date Placeholder 3">
            <a:extLst>
              <a:ext uri="{FF2B5EF4-FFF2-40B4-BE49-F238E27FC236}">
                <a16:creationId xmlns:a16="http://schemas.microsoft.com/office/drawing/2014/main" id="{B2E5A8B6-1CA5-E52F-7D7C-D5D2E722B05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ADA2BBF5-A960-A68D-F042-4EA338BB8E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EDFD83DA-573F-B957-21D7-8629F27952BE}"/>
              </a:ext>
            </a:extLst>
          </p:cNvPr>
          <p:cNvSpPr txBox="1"/>
          <p:nvPr/>
        </p:nvSpPr>
        <p:spPr>
          <a:xfrm>
            <a:off x="342538" y="5498896"/>
            <a:ext cx="292618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dirty="0"/>
              <a:t> </a:t>
            </a:r>
            <a:r>
              <a:rPr lang="en-GB" sz="1600" b="1" dirty="0">
                <a:solidFill>
                  <a:schemeClr val="bg1"/>
                </a:solidFill>
              </a:rPr>
              <a:t>4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2017 </a:t>
            </a:r>
          </a:p>
        </p:txBody>
      </p:sp>
      <p:graphicFrame>
        <p:nvGraphicFramePr>
          <p:cNvPr id="21" name="Table 20">
            <a:extLst>
              <a:ext uri="{FF2B5EF4-FFF2-40B4-BE49-F238E27FC236}">
                <a16:creationId xmlns:a16="http://schemas.microsoft.com/office/drawing/2014/main" id="{83ED10FA-9AE0-2928-6AA6-A326CEF86387}"/>
              </a:ext>
            </a:extLst>
          </p:cNvPr>
          <p:cNvGraphicFramePr>
            <a:graphicFrameLocks noGrp="1"/>
          </p:cNvGraphicFramePr>
          <p:nvPr>
            <p:extLst>
              <p:ext uri="{D42A27DB-BD31-4B8C-83A1-F6EECF244321}">
                <p14:modId xmlns:p14="http://schemas.microsoft.com/office/powerpoint/2010/main" val="1851922849"/>
              </p:ext>
            </p:extLst>
          </p:nvPr>
        </p:nvGraphicFramePr>
        <p:xfrm>
          <a:off x="4169119" y="1684864"/>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n-GB" sz="1500" dirty="0">
                          <a:solidFill>
                            <a:schemeClr val="bg1"/>
                          </a:solidFill>
                        </a:rPr>
                        <a:t>El </a:t>
                      </a:r>
                      <a:r>
                        <a:rPr lang="en-GB" sz="1500" dirty="0" err="1">
                          <a:solidFill>
                            <a:schemeClr val="bg1"/>
                          </a:solidFill>
                        </a:rPr>
                        <a:t>Ministerio</a:t>
                      </a:r>
                      <a:r>
                        <a:rPr lang="en-GB" sz="1500" dirty="0">
                          <a:solidFill>
                            <a:schemeClr val="bg1"/>
                          </a:solidFill>
                        </a:rPr>
                        <a:t> de </a:t>
                      </a:r>
                      <a:r>
                        <a:rPr lang="en-GB" sz="1500" dirty="0" err="1">
                          <a:solidFill>
                            <a:schemeClr val="bg1"/>
                          </a:solidFill>
                        </a:rPr>
                        <a:t>Trabajo</a:t>
                      </a:r>
                      <a:endParaRPr lang="en-GB" sz="1500" dirty="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22" name="Table 21">
            <a:extLst>
              <a:ext uri="{FF2B5EF4-FFF2-40B4-BE49-F238E27FC236}">
                <a16:creationId xmlns:a16="http://schemas.microsoft.com/office/drawing/2014/main" id="{E46539F8-5637-C0E8-73CE-3C88E80B01F6}"/>
              </a:ext>
            </a:extLst>
          </p:cNvPr>
          <p:cNvGraphicFramePr>
            <a:graphicFrameLocks noGrp="1"/>
          </p:cNvGraphicFramePr>
          <p:nvPr>
            <p:extLst>
              <p:ext uri="{D42A27DB-BD31-4B8C-83A1-F6EECF244321}">
                <p14:modId xmlns:p14="http://schemas.microsoft.com/office/powerpoint/2010/main" val="3182405340"/>
              </p:ext>
            </p:extLst>
          </p:nvPr>
        </p:nvGraphicFramePr>
        <p:xfrm>
          <a:off x="8167768" y="1643972"/>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n-GB" sz="1500" dirty="0"/>
                        <a:t>Alto Consejo para </a:t>
                      </a:r>
                      <a:r>
                        <a:rPr lang="en-GB" sz="1500" dirty="0" err="1"/>
                        <a:t>el</a:t>
                      </a:r>
                      <a:r>
                        <a:rPr lang="en-GB" sz="1500" dirty="0"/>
                        <a:t> Diálogo Social</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23" name="Table 22">
            <a:extLst>
              <a:ext uri="{FF2B5EF4-FFF2-40B4-BE49-F238E27FC236}">
                <a16:creationId xmlns:a16="http://schemas.microsoft.com/office/drawing/2014/main" id="{4CAF7858-EDB3-85AD-01A6-C89E6811DD2B}"/>
              </a:ext>
            </a:extLst>
          </p:cNvPr>
          <p:cNvGraphicFramePr>
            <a:graphicFrameLocks noGrp="1"/>
          </p:cNvGraphicFramePr>
          <p:nvPr>
            <p:extLst>
              <p:ext uri="{D42A27DB-BD31-4B8C-83A1-F6EECF244321}">
                <p14:modId xmlns:p14="http://schemas.microsoft.com/office/powerpoint/2010/main" val="1663733161"/>
              </p:ext>
            </p:extLst>
          </p:nvPr>
        </p:nvGraphicFramePr>
        <p:xfrm>
          <a:off x="4222188" y="2488347"/>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n-GB" sz="1500" dirty="0"/>
                        <a:t>Empleadores - Consejo Nacional de Empleadores (CNP)</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109276895"/>
                  </a:ext>
                </a:extLst>
              </a:tr>
            </a:tbl>
          </a:graphicData>
        </a:graphic>
      </p:graphicFrame>
      <p:graphicFrame>
        <p:nvGraphicFramePr>
          <p:cNvPr id="25" name="Table 24">
            <a:extLst>
              <a:ext uri="{FF2B5EF4-FFF2-40B4-BE49-F238E27FC236}">
                <a16:creationId xmlns:a16="http://schemas.microsoft.com/office/drawing/2014/main" id="{74FD444A-B16B-6F4C-22CA-B77DEFC69E52}"/>
              </a:ext>
            </a:extLst>
          </p:cNvPr>
          <p:cNvGraphicFramePr>
            <a:graphicFrameLocks noGrp="1"/>
          </p:cNvGraphicFramePr>
          <p:nvPr>
            <p:extLst>
              <p:ext uri="{D42A27DB-BD31-4B8C-83A1-F6EECF244321}">
                <p14:modId xmlns:p14="http://schemas.microsoft.com/office/powerpoint/2010/main" val="1919611610"/>
              </p:ext>
            </p:extLst>
          </p:nvPr>
        </p:nvGraphicFramePr>
        <p:xfrm>
          <a:off x="8182316" y="2452722"/>
          <a:ext cx="3519146" cy="593865"/>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93865">
                <a:tc>
                  <a:txBody>
                    <a:bodyPr/>
                    <a:lstStyle/>
                    <a:p>
                      <a:pPr algn="ctr"/>
                      <a:r>
                        <a:rPr lang="es-ES" sz="1500" spc="-50" baseline="0" dirty="0"/>
                        <a:t>Trabajadores - Confederación Nacional de Trabajadores de Senegal (CNTS)</a:t>
                      </a:r>
                      <a:endParaRPr lang="en-GB" sz="1500" spc="-50" baseline="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09276895"/>
                  </a:ext>
                </a:extLst>
              </a:tr>
            </a:tbl>
          </a:graphicData>
        </a:graphic>
      </p:graphicFrame>
      <p:sp>
        <p:nvSpPr>
          <p:cNvPr id="12" name="Content Placeholder 2">
            <a:extLst>
              <a:ext uri="{FF2B5EF4-FFF2-40B4-BE49-F238E27FC236}">
                <a16:creationId xmlns:a16="http://schemas.microsoft.com/office/drawing/2014/main" id="{0721A561-A048-9575-1E52-A88C570CCD9B}"/>
              </a:ext>
            </a:extLst>
          </p:cNvPr>
          <p:cNvSpPr txBox="1">
            <a:spLocks/>
          </p:cNvSpPr>
          <p:nvPr/>
        </p:nvSpPr>
        <p:spPr>
          <a:xfrm>
            <a:off x="4195654" y="3604827"/>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r>
              <a:rPr lang="en-GB" sz="2200" dirty="0">
                <a:solidFill>
                  <a:srgbClr val="230050"/>
                </a:solidFill>
              </a:rPr>
              <a:t>Aspectos destacados clave:</a:t>
            </a:r>
          </a:p>
        </p:txBody>
      </p:sp>
      <p:sp>
        <p:nvSpPr>
          <p:cNvPr id="13" name="TextBox 12">
            <a:extLst>
              <a:ext uri="{FF2B5EF4-FFF2-40B4-BE49-F238E27FC236}">
                <a16:creationId xmlns:a16="http://schemas.microsoft.com/office/drawing/2014/main" id="{8EF3B043-102A-4AE5-ED67-D382E6BFAEC9}"/>
              </a:ext>
            </a:extLst>
          </p:cNvPr>
          <p:cNvSpPr txBox="1"/>
          <p:nvPr/>
        </p:nvSpPr>
        <p:spPr>
          <a:xfrm>
            <a:off x="4195654" y="3897252"/>
            <a:ext cx="7550727" cy="1046440"/>
          </a:xfrm>
          <a:prstGeom prst="rect">
            <a:avLst/>
          </a:prstGeom>
          <a:noFill/>
        </p:spPr>
        <p:txBody>
          <a:bodyPr wrap="square" rtlCol="0">
            <a:spAutoFit/>
          </a:bodyPr>
          <a:lstStyle/>
          <a:p>
            <a:pPr>
              <a:spcAft>
                <a:spcPts val="600"/>
              </a:spcAft>
              <a:buClr>
                <a:srgbClr val="1E2DBE"/>
              </a:buClr>
            </a:pPr>
            <a:endParaRPr lang="en-GB" sz="300" b="1" dirty="0">
              <a:solidFill>
                <a:schemeClr val="bg1"/>
              </a:solidFill>
            </a:endParaRPr>
          </a:p>
          <a:p>
            <a:pPr lvl="0" algn="just">
              <a:spcAft>
                <a:spcPts val="600"/>
              </a:spcAft>
              <a:buClr>
                <a:srgbClr val="1E2DBE"/>
              </a:buClr>
              <a:buFont typeface="Wingdings 3" panose="05040102010807070707" pitchFamily="18" charset="2"/>
              <a:buChar char="u"/>
            </a:pPr>
            <a:r>
              <a:rPr lang="en-GB" dirty="0"/>
              <a:t> </a:t>
            </a:r>
            <a:r>
              <a:rPr lang="es-ES" dirty="0"/>
              <a:t>Creación, dentro de su institución nacional de diálogo social, de una </a:t>
            </a:r>
            <a:r>
              <a:rPr lang="es-ES" b="1" dirty="0"/>
              <a:t>Comisión tripartita con el mandato específico de promover la Declaración de la OIT sobre las Empresas Multinacionales</a:t>
            </a:r>
            <a:endParaRPr lang="en-GB" b="1" dirty="0"/>
          </a:p>
        </p:txBody>
      </p:sp>
      <p:sp>
        <p:nvSpPr>
          <p:cNvPr id="14" name="TextBox 13">
            <a:extLst>
              <a:ext uri="{FF2B5EF4-FFF2-40B4-BE49-F238E27FC236}">
                <a16:creationId xmlns:a16="http://schemas.microsoft.com/office/drawing/2014/main" id="{7A774885-A8D6-7BAA-3F50-4D9AE2C0479D}"/>
              </a:ext>
            </a:extLst>
          </p:cNvPr>
          <p:cNvSpPr txBox="1"/>
          <p:nvPr/>
        </p:nvSpPr>
        <p:spPr>
          <a:xfrm>
            <a:off x="4195654" y="5339833"/>
            <a:ext cx="7505808" cy="630942"/>
          </a:xfrm>
          <a:prstGeom prst="rect">
            <a:avLst/>
          </a:prstGeom>
          <a:noFill/>
        </p:spPr>
        <p:txBody>
          <a:bodyPr wrap="square" rtlCol="0">
            <a:spAutoFit/>
          </a:bodyPr>
          <a:lstStyle/>
          <a:p>
            <a:pPr>
              <a:buClr>
                <a:srgbClr val="3FBDBE"/>
              </a:buClr>
              <a:buSzPct val="80000"/>
            </a:pPr>
            <a:r>
              <a:rPr lang="en-US" sz="1200" b="1" dirty="0" err="1">
                <a:ea typeface="Noto Sans" panose="020B0502040504020204" pitchFamily="34" charset="0"/>
                <a:cs typeface="Noto Sans" panose="020B0502040504020204" pitchFamily="34" charset="0"/>
              </a:rPr>
              <a:t>Estudio</a:t>
            </a:r>
            <a:r>
              <a:rPr lang="en-US" sz="1200" b="1" dirty="0">
                <a:ea typeface="Noto Sans" panose="020B0502040504020204" pitchFamily="34" charset="0"/>
                <a:cs typeface="Noto Sans" panose="020B0502040504020204" pitchFamily="34" charset="0"/>
              </a:rPr>
              <a:t> de </a:t>
            </a:r>
            <a:r>
              <a:rPr lang="en-US" sz="1200" b="1" dirty="0" err="1">
                <a:ea typeface="Noto Sans" panose="020B0502040504020204" pitchFamily="34" charset="0"/>
                <a:cs typeface="Noto Sans" panose="020B0502040504020204" pitchFamily="34" charset="0"/>
              </a:rPr>
              <a:t>caso</a:t>
            </a:r>
            <a:r>
              <a:rPr lang="en-US" sz="1200" b="1" dirty="0">
                <a:ea typeface="Noto Sans" panose="020B0502040504020204" pitchFamily="34" charset="0"/>
                <a:cs typeface="Noto Sans" panose="020B0502040504020204" pitchFamily="34" charset="0"/>
              </a:rPr>
              <a:t> </a:t>
            </a:r>
            <a:r>
              <a:rPr lang="en-US" sz="1200" b="1" dirty="0" err="1">
                <a:ea typeface="Noto Sans" panose="020B0502040504020204" pitchFamily="34" charset="0"/>
                <a:cs typeface="Noto Sans" panose="020B0502040504020204" pitchFamily="34" charset="0"/>
              </a:rPr>
              <a:t>nacional</a:t>
            </a:r>
            <a:r>
              <a:rPr lang="en-US" sz="1200" b="1" dirty="0">
                <a:ea typeface="Noto Sans" panose="020B0502040504020204" pitchFamily="34" charset="0"/>
                <a:cs typeface="Noto Sans" panose="020B0502040504020204" pitchFamily="34" charset="0"/>
              </a:rPr>
              <a:t>:</a:t>
            </a:r>
            <a:r>
              <a:rPr lang="en-US" sz="1200" dirty="0">
                <a:ea typeface="Noto Sans" panose="020B0502040504020204" pitchFamily="34" charset="0"/>
                <a:cs typeface="Noto Sans" panose="020B0502040504020204" pitchFamily="34" charset="0"/>
              </a:rPr>
              <a:t> </a:t>
            </a:r>
            <a:r>
              <a:rPr lang="es-ES" sz="1200" dirty="0">
                <a:ea typeface="Noto Sans" panose="020B0502040504020204" pitchFamily="34" charset="0"/>
                <a:cs typeface="Noto Sans" panose="020B0502040504020204" pitchFamily="34" charset="0"/>
                <a:hlinkClick r:id="rId2"/>
              </a:rPr>
              <a:t>Senegal nombra cuatro puntos focales nacionales y sienta las bases de una estrategia nacional de promoción</a:t>
            </a:r>
            <a:r>
              <a:rPr lang="es-ES" sz="1200" dirty="0">
                <a:ea typeface="Noto Sans" panose="020B0502040504020204" pitchFamily="34" charset="0"/>
                <a:cs typeface="Noto Sans" panose="020B0502040504020204" pitchFamily="34" charset="0"/>
              </a:rPr>
              <a:t> (Disponible únicamente en francés e inglés)</a:t>
            </a:r>
            <a:endParaRPr lang="en-GB" sz="1200" dirty="0">
              <a:ea typeface="Noto Sans" panose="020B0502040504020204" pitchFamily="34" charset="0"/>
              <a:cs typeface="Noto Sans" panose="020B0502040504020204" pitchFamily="34" charset="0"/>
            </a:endParaRPr>
          </a:p>
          <a:p>
            <a:pPr>
              <a:buClr>
                <a:srgbClr val="3FBDBE"/>
              </a:buClr>
              <a:buSzPct val="80000"/>
            </a:pPr>
            <a:endParaRPr lang="en-GB" sz="1100" dirty="0">
              <a:ea typeface="Noto Sans" panose="020B0502040504020204" pitchFamily="34" charset="0"/>
              <a:cs typeface="Noto Sans" panose="020B0502040504020204" pitchFamily="34" charset="0"/>
            </a:endParaRPr>
          </a:p>
        </p:txBody>
      </p:sp>
      <p:pic>
        <p:nvPicPr>
          <p:cNvPr id="9" name="Picture 8">
            <a:extLst>
              <a:ext uri="{FF2B5EF4-FFF2-40B4-BE49-F238E27FC236}">
                <a16:creationId xmlns:a16="http://schemas.microsoft.com/office/drawing/2014/main" id="{2F996F45-9516-F261-22B2-BC0A8D7A1C27}"/>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5" name="Picture 2" descr="Spanish Logo Organization Horizontal RGB White">
            <a:extLst>
              <a:ext uri="{FF2B5EF4-FFF2-40B4-BE49-F238E27FC236}">
                <a16:creationId xmlns:a16="http://schemas.microsoft.com/office/drawing/2014/main" id="{67E8D3C4-74DD-086B-744C-38A42193F81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Drapeau du Sénégal">
            <a:extLst>
              <a:ext uri="{FF2B5EF4-FFF2-40B4-BE49-F238E27FC236}">
                <a16:creationId xmlns:a16="http://schemas.microsoft.com/office/drawing/2014/main" id="{7A044A2D-BD84-EC95-5733-B27B01C7C6C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65570" y="3420534"/>
            <a:ext cx="1821395" cy="1215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543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478A3F00-4D4E-9012-686B-64036D34C91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B08BCBE-6354-9E91-F692-6BDC4BD4DBC1}"/>
              </a:ext>
            </a:extLst>
          </p:cNvPr>
          <p:cNvSpPr/>
          <p:nvPr/>
        </p:nvSpPr>
        <p:spPr>
          <a:xfrm>
            <a:off x="-2712"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01A016F5-AB51-F0B8-F307-D4F8DB2CBBDC}"/>
              </a:ext>
            </a:extLst>
          </p:cNvPr>
          <p:cNvSpPr txBox="1">
            <a:spLocks/>
          </p:cNvSpPr>
          <p:nvPr/>
        </p:nvSpPr>
        <p:spPr>
          <a:xfrm>
            <a:off x="217754" y="144029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Costa de Marfil</a:t>
            </a:r>
          </a:p>
        </p:txBody>
      </p:sp>
      <p:sp>
        <p:nvSpPr>
          <p:cNvPr id="4" name="Date Placeholder 3">
            <a:extLst>
              <a:ext uri="{FF2B5EF4-FFF2-40B4-BE49-F238E27FC236}">
                <a16:creationId xmlns:a16="http://schemas.microsoft.com/office/drawing/2014/main" id="{E2C58D24-34C2-A993-07B1-BE484B2EAC2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D7D42E1A-F761-BBAC-FF84-BD8A608235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1842DF57-84AC-FEF7-1484-845A84169514}"/>
              </a:ext>
            </a:extLst>
          </p:cNvPr>
          <p:cNvSpPr txBox="1"/>
          <p:nvPr/>
        </p:nvSpPr>
        <p:spPr>
          <a:xfrm>
            <a:off x="342538" y="5463036"/>
            <a:ext cx="3010262" cy="769441"/>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3 puntos </a:t>
            </a:r>
            <a:r>
              <a:rPr lang="en-GB" sz="1600" b="1" dirty="0" err="1">
                <a:solidFill>
                  <a:schemeClr val="bg1"/>
                </a:solidFill>
              </a:rPr>
              <a:t>focales</a:t>
            </a:r>
            <a:endParaRPr lang="en-GB" sz="1600" b="1" dirty="0">
              <a:solidFill>
                <a:schemeClr val="bg1"/>
              </a:solidFill>
            </a:endParaRPr>
          </a:p>
          <a:p>
            <a:pPr lvl="0">
              <a:spcAft>
                <a:spcPts val="600"/>
              </a:spcAft>
              <a:buClr>
                <a:srgbClr val="1E2DBE"/>
              </a:buClr>
              <a:buFont typeface="Wingdings 3" panose="05040102010807070707" pitchFamily="18" charset="2"/>
              <a:buChar char="u"/>
            </a:pPr>
            <a:r>
              <a:rPr lang="en-GB" sz="1600" b="1" dirty="0">
                <a:solidFill>
                  <a:schemeClr val="bg1"/>
                </a:solidFill>
              </a:rPr>
              <a:t> </a:t>
            </a: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2018 </a:t>
            </a:r>
          </a:p>
        </p:txBody>
      </p:sp>
      <p:sp>
        <p:nvSpPr>
          <p:cNvPr id="14" name="Content Placeholder 2">
            <a:extLst>
              <a:ext uri="{FF2B5EF4-FFF2-40B4-BE49-F238E27FC236}">
                <a16:creationId xmlns:a16="http://schemas.microsoft.com/office/drawing/2014/main" id="{A43C16FB-2798-C8DA-8A97-7E50B1FFC618}"/>
              </a:ext>
            </a:extLst>
          </p:cNvPr>
          <p:cNvSpPr>
            <a:spLocks noGrp="1"/>
          </p:cNvSpPr>
          <p:nvPr>
            <p:ph idx="1"/>
          </p:nvPr>
        </p:nvSpPr>
        <p:spPr>
          <a:xfrm>
            <a:off x="4195654" y="806837"/>
            <a:ext cx="7091361" cy="361610"/>
          </a:xfrm>
        </p:spPr>
        <p:txBody>
          <a:bodyPr/>
          <a:lstStyle/>
          <a:p>
            <a:pPr lvl="0">
              <a:spcBef>
                <a:spcPts val="0"/>
              </a:spcBef>
              <a:spcAft>
                <a:spcPts val="0"/>
              </a:spcAft>
              <a:defRPr/>
            </a:pPr>
            <a:r>
              <a:rPr lang="en-GB" sz="2200" dirty="0">
                <a:solidFill>
                  <a:srgbClr val="230050"/>
                </a:solidFill>
              </a:rPr>
              <a:t>Puntos </a:t>
            </a:r>
            <a:r>
              <a:rPr lang="en-GB" sz="2200" dirty="0" err="1">
                <a:solidFill>
                  <a:srgbClr val="230050"/>
                </a:solidFill>
              </a:rPr>
              <a:t>focales</a:t>
            </a:r>
            <a:r>
              <a:rPr lang="en-GB" sz="2200" dirty="0">
                <a:solidFill>
                  <a:srgbClr val="230050"/>
                </a:solidFill>
              </a:rPr>
              <a:t> </a:t>
            </a:r>
            <a:r>
              <a:rPr lang="en-GB" sz="2200" dirty="0" err="1">
                <a:solidFill>
                  <a:srgbClr val="230050"/>
                </a:solidFill>
              </a:rPr>
              <a:t>nacionales</a:t>
            </a:r>
            <a:r>
              <a:rPr lang="en-GB" sz="2200" dirty="0">
                <a:solidFill>
                  <a:srgbClr val="230050"/>
                </a:solidFill>
              </a:rPr>
              <a:t> que </a:t>
            </a:r>
            <a:r>
              <a:rPr lang="en-GB" sz="2200" dirty="0" err="1">
                <a:solidFill>
                  <a:srgbClr val="230050"/>
                </a:solidFill>
              </a:rPr>
              <a:t>representan</a:t>
            </a:r>
            <a:r>
              <a:rPr lang="en-GB" sz="2200" dirty="0">
                <a:solidFill>
                  <a:srgbClr val="230050"/>
                </a:solidFill>
              </a:rPr>
              <a:t>:</a:t>
            </a:r>
          </a:p>
        </p:txBody>
      </p:sp>
      <p:graphicFrame>
        <p:nvGraphicFramePr>
          <p:cNvPr id="3" name="Table 2">
            <a:extLst>
              <a:ext uri="{FF2B5EF4-FFF2-40B4-BE49-F238E27FC236}">
                <a16:creationId xmlns:a16="http://schemas.microsoft.com/office/drawing/2014/main" id="{0160BB3A-B4CF-0970-EEDC-0759FA9B9014}"/>
              </a:ext>
            </a:extLst>
          </p:cNvPr>
          <p:cNvGraphicFramePr>
            <a:graphicFrameLocks noGrp="1"/>
          </p:cNvGraphicFramePr>
          <p:nvPr>
            <p:extLst>
              <p:ext uri="{D42A27DB-BD31-4B8C-83A1-F6EECF244321}">
                <p14:modId xmlns:p14="http://schemas.microsoft.com/office/powerpoint/2010/main" val="677711534"/>
              </p:ext>
            </p:extLst>
          </p:nvPr>
        </p:nvGraphicFramePr>
        <p:xfrm>
          <a:off x="4195654" y="1266482"/>
          <a:ext cx="3519146" cy="540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40000">
                <a:tc>
                  <a:txBody>
                    <a:bodyPr/>
                    <a:lstStyle/>
                    <a:p>
                      <a:pPr algn="ctr"/>
                      <a:r>
                        <a:rPr lang="en-GB" sz="1600" dirty="0"/>
                        <a:t>El </a:t>
                      </a:r>
                      <a:r>
                        <a:rPr lang="en-GB" sz="1600" dirty="0" err="1"/>
                        <a:t>Ministerio</a:t>
                      </a:r>
                      <a:r>
                        <a:rPr lang="en-GB" sz="1600" dirty="0"/>
                        <a:t> de Empleo</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graphicFrame>
        <p:nvGraphicFramePr>
          <p:cNvPr id="5" name="Table 4">
            <a:extLst>
              <a:ext uri="{FF2B5EF4-FFF2-40B4-BE49-F238E27FC236}">
                <a16:creationId xmlns:a16="http://schemas.microsoft.com/office/drawing/2014/main" id="{3A78C39B-2793-B1B7-81F1-B0FB9FFF5E46}"/>
              </a:ext>
            </a:extLst>
          </p:cNvPr>
          <p:cNvGraphicFramePr>
            <a:graphicFrameLocks noGrp="1"/>
          </p:cNvGraphicFramePr>
          <p:nvPr>
            <p:extLst>
              <p:ext uri="{D42A27DB-BD31-4B8C-83A1-F6EECF244321}">
                <p14:modId xmlns:p14="http://schemas.microsoft.com/office/powerpoint/2010/main" val="3465965824"/>
              </p:ext>
            </p:extLst>
          </p:nvPr>
        </p:nvGraphicFramePr>
        <p:xfrm>
          <a:off x="8115476" y="1266962"/>
          <a:ext cx="3519146" cy="54000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1248844492"/>
                    </a:ext>
                  </a:extLst>
                </a:gridCol>
              </a:tblGrid>
              <a:tr h="540000">
                <a:tc>
                  <a:txBody>
                    <a:bodyPr/>
                    <a:lstStyle/>
                    <a:p>
                      <a:pPr algn="ctr">
                        <a:lnSpc>
                          <a:spcPts val="1700"/>
                        </a:lnSpc>
                      </a:pPr>
                      <a:r>
                        <a:rPr lang="es-ES" sz="1600" dirty="0"/>
                        <a:t>Trabajadores - Centro Sindical Dignidad de la CISL</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09276895"/>
                  </a:ext>
                </a:extLst>
              </a:tr>
            </a:tbl>
          </a:graphicData>
        </a:graphic>
      </p:graphicFrame>
      <p:graphicFrame>
        <p:nvGraphicFramePr>
          <p:cNvPr id="12" name="Table 11">
            <a:extLst>
              <a:ext uri="{FF2B5EF4-FFF2-40B4-BE49-F238E27FC236}">
                <a16:creationId xmlns:a16="http://schemas.microsoft.com/office/drawing/2014/main" id="{85EEFD3B-73C8-0E63-816B-462B62539AC8}"/>
              </a:ext>
            </a:extLst>
          </p:cNvPr>
          <p:cNvGraphicFramePr>
            <a:graphicFrameLocks noGrp="1"/>
          </p:cNvGraphicFramePr>
          <p:nvPr>
            <p:extLst>
              <p:ext uri="{D42A27DB-BD31-4B8C-83A1-F6EECF244321}">
                <p14:modId xmlns:p14="http://schemas.microsoft.com/office/powerpoint/2010/main" val="3128670917"/>
              </p:ext>
            </p:extLst>
          </p:nvPr>
        </p:nvGraphicFramePr>
        <p:xfrm>
          <a:off x="6001899" y="1901992"/>
          <a:ext cx="3816000" cy="701040"/>
        </p:xfrm>
        <a:graphic>
          <a:graphicData uri="http://schemas.openxmlformats.org/drawingml/2006/table">
            <a:tbl>
              <a:tblPr firstRow="1" bandRow="1">
                <a:tableStyleId>{5C22544A-7EE6-4342-B048-85BDC9FD1C3A}</a:tableStyleId>
              </a:tblPr>
              <a:tblGrid>
                <a:gridCol w="3816000">
                  <a:extLst>
                    <a:ext uri="{9D8B030D-6E8A-4147-A177-3AD203B41FA5}">
                      <a16:colId xmlns:a16="http://schemas.microsoft.com/office/drawing/2014/main" val="1248844492"/>
                    </a:ext>
                  </a:extLst>
                </a:gridCol>
              </a:tblGrid>
              <a:tr h="579120">
                <a:tc>
                  <a:txBody>
                    <a:bodyPr/>
                    <a:lstStyle/>
                    <a:p>
                      <a:pPr algn="ctr">
                        <a:lnSpc>
                          <a:spcPts val="1600"/>
                        </a:lnSpc>
                      </a:pPr>
                      <a:r>
                        <a:rPr lang="en-GB" sz="1600" kern="1000" baseline="0" dirty="0"/>
                        <a:t>Empleadores - Confederación General de Empresas de Costa de Marfil (CGECI)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8BAA8"/>
                    </a:solidFill>
                  </a:tcPr>
                </a:tc>
                <a:extLst>
                  <a:ext uri="{0D108BD9-81ED-4DB2-BD59-A6C34878D82A}">
                    <a16:rowId xmlns:a16="http://schemas.microsoft.com/office/drawing/2014/main" val="4109276895"/>
                  </a:ext>
                </a:extLst>
              </a:tr>
            </a:tbl>
          </a:graphicData>
        </a:graphic>
      </p:graphicFrame>
      <p:sp>
        <p:nvSpPr>
          <p:cNvPr id="17" name="Content Placeholder 2">
            <a:extLst>
              <a:ext uri="{FF2B5EF4-FFF2-40B4-BE49-F238E27FC236}">
                <a16:creationId xmlns:a16="http://schemas.microsoft.com/office/drawing/2014/main" id="{93344C0B-FF5B-F5E4-C567-2C04FE8F977B}"/>
              </a:ext>
            </a:extLst>
          </p:cNvPr>
          <p:cNvSpPr txBox="1">
            <a:spLocks/>
          </p:cNvSpPr>
          <p:nvPr/>
        </p:nvSpPr>
        <p:spPr>
          <a:xfrm>
            <a:off x="4152715" y="2751519"/>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r>
              <a:rPr lang="en-GB" sz="2200" dirty="0">
                <a:solidFill>
                  <a:srgbClr val="230050"/>
                </a:solidFill>
              </a:rPr>
              <a:t>Aspectos destacados clave:</a:t>
            </a:r>
          </a:p>
        </p:txBody>
      </p:sp>
      <p:sp>
        <p:nvSpPr>
          <p:cNvPr id="18" name="TextBox 17">
            <a:extLst>
              <a:ext uri="{FF2B5EF4-FFF2-40B4-BE49-F238E27FC236}">
                <a16:creationId xmlns:a16="http://schemas.microsoft.com/office/drawing/2014/main" id="{3E86AEF1-44BB-3E12-B7C7-A0DE73C9E5D0}"/>
              </a:ext>
            </a:extLst>
          </p:cNvPr>
          <p:cNvSpPr txBox="1"/>
          <p:nvPr/>
        </p:nvSpPr>
        <p:spPr>
          <a:xfrm>
            <a:off x="4172970" y="3081201"/>
            <a:ext cx="8095736" cy="984885"/>
          </a:xfrm>
          <a:prstGeom prst="rect">
            <a:avLst/>
          </a:prstGeom>
          <a:noFill/>
        </p:spPr>
        <p:txBody>
          <a:bodyPr wrap="square" rtlCol="0">
            <a:spAutoFit/>
          </a:bodyPr>
          <a:lstStyle/>
          <a:p>
            <a:pPr>
              <a:spcAft>
                <a:spcPts val="600"/>
              </a:spcAft>
              <a:buClr>
                <a:srgbClr val="1E2DBE"/>
              </a:buClr>
            </a:pPr>
            <a:endParaRPr lang="en-GB" sz="300" b="1" dirty="0">
              <a:solidFill>
                <a:schemeClr val="bg1"/>
              </a:solidFill>
            </a:endParaRPr>
          </a:p>
          <a:p>
            <a:pPr lvl="0">
              <a:lnSpc>
                <a:spcPts val="1800"/>
              </a:lnSpc>
              <a:spcAft>
                <a:spcPts val="600"/>
              </a:spcAft>
              <a:buClr>
                <a:srgbClr val="1E2DBE"/>
              </a:buClr>
              <a:buFont typeface="Wingdings 3" panose="05040102010807070707" pitchFamily="18" charset="2"/>
              <a:buChar char="u"/>
            </a:pPr>
            <a:r>
              <a:rPr lang="en-GB" sz="1600" dirty="0">
                <a:solidFill>
                  <a:schemeClr val="bg1"/>
                </a:solidFill>
              </a:rPr>
              <a:t> </a:t>
            </a:r>
            <a:r>
              <a:rPr lang="es-ES" sz="1600" dirty="0"/>
              <a:t>Creación de una </a:t>
            </a:r>
            <a:r>
              <a:rPr lang="es-ES" sz="1600" b="1" dirty="0"/>
              <a:t>plataforma de trabajadores </a:t>
            </a:r>
            <a:r>
              <a:rPr lang="es-ES" sz="1600" dirty="0"/>
              <a:t>que agrupe a las organizaciones sindicales para promover la Declaración sobre las EMN (2022) </a:t>
            </a:r>
          </a:p>
          <a:p>
            <a:pPr lvl="0">
              <a:lnSpc>
                <a:spcPts val="1800"/>
              </a:lnSpc>
              <a:spcAft>
                <a:spcPts val="600"/>
              </a:spcAft>
              <a:buClr>
                <a:srgbClr val="1E2DBE"/>
              </a:buClr>
              <a:buFont typeface="Wingdings 3" panose="05040102010807070707" pitchFamily="18" charset="2"/>
              <a:buChar char="u"/>
            </a:pPr>
            <a:r>
              <a:rPr lang="en-GB" sz="1600" dirty="0"/>
              <a:t> </a:t>
            </a:r>
            <a:r>
              <a:rPr lang="en-GB" sz="1600" b="1" dirty="0"/>
              <a:t> </a:t>
            </a:r>
            <a:r>
              <a:rPr lang="en-GB" sz="1600" b="1" dirty="0" err="1"/>
              <a:t>Enfoque</a:t>
            </a:r>
            <a:r>
              <a:rPr lang="en-GB" sz="1600" b="1" dirty="0"/>
              <a:t> sectorial</a:t>
            </a:r>
          </a:p>
        </p:txBody>
      </p:sp>
      <p:graphicFrame>
        <p:nvGraphicFramePr>
          <p:cNvPr id="19" name="Table 18">
            <a:extLst>
              <a:ext uri="{FF2B5EF4-FFF2-40B4-BE49-F238E27FC236}">
                <a16:creationId xmlns:a16="http://schemas.microsoft.com/office/drawing/2014/main" id="{5467F6B2-AF5B-C2F4-BE7C-2010C3EC7B47}"/>
              </a:ext>
            </a:extLst>
          </p:cNvPr>
          <p:cNvGraphicFramePr>
            <a:graphicFrameLocks noGrp="1"/>
          </p:cNvGraphicFramePr>
          <p:nvPr>
            <p:extLst>
              <p:ext uri="{D42A27DB-BD31-4B8C-83A1-F6EECF244321}">
                <p14:modId xmlns:p14="http://schemas.microsoft.com/office/powerpoint/2010/main" val="4241590384"/>
              </p:ext>
            </p:extLst>
          </p:nvPr>
        </p:nvGraphicFramePr>
        <p:xfrm>
          <a:off x="4179250" y="4123917"/>
          <a:ext cx="3519146" cy="1706880"/>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3179964984"/>
                    </a:ext>
                  </a:extLst>
                </a:gridCol>
              </a:tblGrid>
              <a:tr h="330576">
                <a:tc>
                  <a:txBody>
                    <a:bodyPr/>
                    <a:lstStyle/>
                    <a:p>
                      <a:pPr algn="ctr"/>
                      <a:r>
                        <a:rPr lang="en-GB" sz="1600" dirty="0"/>
                        <a:t>Sector forestal</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8674358"/>
                  </a:ext>
                </a:extLst>
              </a:tr>
              <a:tr h="1023975">
                <a:tc>
                  <a:txBody>
                    <a:bodyPr/>
                    <a:lstStyle/>
                    <a:p>
                      <a:pPr marL="285750" indent="-285750" algn="l">
                        <a:buFont typeface="Arial" panose="020B0604020202020204" pitchFamily="34" charset="0"/>
                        <a:buChar char="•"/>
                      </a:pPr>
                      <a:r>
                        <a:rPr lang="es-ES" sz="1400" b="1" spc="0" baseline="0" dirty="0"/>
                        <a:t>Estudio</a:t>
                      </a:r>
                      <a:r>
                        <a:rPr lang="es-ES" sz="1400" spc="0" baseline="0" dirty="0"/>
                        <a:t> sobre las relaciones laborales y las condiciones de trabajo en el sector (2022)</a:t>
                      </a:r>
                    </a:p>
                    <a:p>
                      <a:pPr marL="285750" indent="-285750" algn="l">
                        <a:buFont typeface="Arial" panose="020B0604020202020204" pitchFamily="34" charset="0"/>
                        <a:buChar char="•"/>
                      </a:pPr>
                      <a:r>
                        <a:rPr lang="es-ES" sz="1400" b="1" spc="0" baseline="0" dirty="0"/>
                        <a:t>Diálogo </a:t>
                      </a:r>
                      <a:r>
                        <a:rPr lang="es-ES" sz="1400" b="0" spc="0" baseline="0" dirty="0"/>
                        <a:t>nacional sobre la realización del trabajo decente en el sector forestal (2022)</a:t>
                      </a:r>
                      <a:endParaRPr lang="en-GB" sz="1400" b="0" spc="0" baseline="0"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EBF5FD"/>
                    </a:solidFill>
                  </a:tcPr>
                </a:tc>
                <a:extLst>
                  <a:ext uri="{0D108BD9-81ED-4DB2-BD59-A6C34878D82A}">
                    <a16:rowId xmlns:a16="http://schemas.microsoft.com/office/drawing/2014/main" val="1935585806"/>
                  </a:ext>
                </a:extLst>
              </a:tr>
            </a:tbl>
          </a:graphicData>
        </a:graphic>
      </p:graphicFrame>
      <p:graphicFrame>
        <p:nvGraphicFramePr>
          <p:cNvPr id="20" name="Table 19">
            <a:extLst>
              <a:ext uri="{FF2B5EF4-FFF2-40B4-BE49-F238E27FC236}">
                <a16:creationId xmlns:a16="http://schemas.microsoft.com/office/drawing/2014/main" id="{F5AE7AE5-4EF6-F421-C5DE-064ED93297B8}"/>
              </a:ext>
            </a:extLst>
          </p:cNvPr>
          <p:cNvGraphicFramePr>
            <a:graphicFrameLocks noGrp="1"/>
          </p:cNvGraphicFramePr>
          <p:nvPr>
            <p:extLst>
              <p:ext uri="{D42A27DB-BD31-4B8C-83A1-F6EECF244321}">
                <p14:modId xmlns:p14="http://schemas.microsoft.com/office/powerpoint/2010/main" val="4070694956"/>
              </p:ext>
            </p:extLst>
          </p:nvPr>
        </p:nvGraphicFramePr>
        <p:xfrm>
          <a:off x="8182316" y="4081475"/>
          <a:ext cx="3519146" cy="1765709"/>
        </p:xfrm>
        <a:graphic>
          <a:graphicData uri="http://schemas.openxmlformats.org/drawingml/2006/table">
            <a:tbl>
              <a:tblPr firstRow="1" bandRow="1">
                <a:tableStyleId>{5C22544A-7EE6-4342-B048-85BDC9FD1C3A}</a:tableStyleId>
              </a:tblPr>
              <a:tblGrid>
                <a:gridCol w="3519146">
                  <a:extLst>
                    <a:ext uri="{9D8B030D-6E8A-4147-A177-3AD203B41FA5}">
                      <a16:colId xmlns:a16="http://schemas.microsoft.com/office/drawing/2014/main" val="3179964984"/>
                    </a:ext>
                  </a:extLst>
                </a:gridCol>
              </a:tblGrid>
              <a:tr h="394109">
                <a:tc>
                  <a:txBody>
                    <a:bodyPr/>
                    <a:lstStyle/>
                    <a:p>
                      <a:pPr algn="ctr">
                        <a:tabLst>
                          <a:tab pos="449263" algn="l"/>
                        </a:tabLst>
                      </a:pPr>
                      <a:r>
                        <a:rPr lang="en-GB" sz="1600" dirty="0"/>
                        <a:t>Sector </a:t>
                      </a:r>
                      <a:r>
                        <a:rPr lang="en-GB" sz="1600" dirty="0" err="1"/>
                        <a:t>agroalimentario</a:t>
                      </a:r>
                      <a:endParaRPr lang="en-GB" sz="1600" dirty="0"/>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68674358"/>
                  </a:ext>
                </a:extLst>
              </a:tr>
              <a:tr h="1355213">
                <a:tc>
                  <a:txBody>
                    <a:bodyPr/>
                    <a:lstStyle/>
                    <a:p>
                      <a:pPr marL="285750" indent="-285750">
                        <a:buFont typeface="Arial" panose="020B0604020202020204" pitchFamily="34" charset="0"/>
                        <a:buChar char="•"/>
                      </a:pPr>
                      <a:r>
                        <a:rPr lang="es-ES" sz="1400" b="1" dirty="0"/>
                        <a:t>Estudio </a:t>
                      </a:r>
                      <a:r>
                        <a:rPr lang="es-ES" sz="1400" b="0" dirty="0"/>
                        <a:t>sobre las relaciones laborales y las condiciones de trabajo en el sector (en curso)</a:t>
                      </a:r>
                    </a:p>
                    <a:p>
                      <a:pPr marL="285750" indent="-285750">
                        <a:buFont typeface="Arial" panose="020B0604020202020204" pitchFamily="34" charset="0"/>
                        <a:buChar char="•"/>
                      </a:pPr>
                      <a:r>
                        <a:rPr lang="es-ES" sz="1400" b="1" dirty="0"/>
                        <a:t>Diálogo sectorial </a:t>
                      </a:r>
                      <a:r>
                        <a:rPr lang="es-ES" sz="1400" b="0" dirty="0"/>
                        <a:t>sobre la realización del trabajo digno en el sector agroalimentario (próximamente)</a:t>
                      </a:r>
                      <a:endParaRPr lang="en-GB" sz="1400" b="0"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EBF5FD"/>
                    </a:solidFill>
                  </a:tcPr>
                </a:tc>
                <a:extLst>
                  <a:ext uri="{0D108BD9-81ED-4DB2-BD59-A6C34878D82A}">
                    <a16:rowId xmlns:a16="http://schemas.microsoft.com/office/drawing/2014/main" val="1935585806"/>
                  </a:ext>
                </a:extLst>
              </a:tr>
            </a:tbl>
          </a:graphicData>
        </a:graphic>
      </p:graphicFrame>
      <p:sp>
        <p:nvSpPr>
          <p:cNvPr id="10" name="TextBox 9">
            <a:extLst>
              <a:ext uri="{FF2B5EF4-FFF2-40B4-BE49-F238E27FC236}">
                <a16:creationId xmlns:a16="http://schemas.microsoft.com/office/drawing/2014/main" id="{56A2C3CE-85C7-42C6-693C-4A0A039B8C18}"/>
              </a:ext>
            </a:extLst>
          </p:cNvPr>
          <p:cNvSpPr txBox="1"/>
          <p:nvPr/>
        </p:nvSpPr>
        <p:spPr>
          <a:xfrm>
            <a:off x="4074180" y="5915919"/>
            <a:ext cx="7775282" cy="461665"/>
          </a:xfrm>
          <a:prstGeom prst="rect">
            <a:avLst/>
          </a:prstGeom>
          <a:noFill/>
        </p:spPr>
        <p:txBody>
          <a:bodyPr wrap="square" rtlCol="0">
            <a:spAutoFit/>
          </a:bodyPr>
          <a:lstStyle/>
          <a:p>
            <a:pPr>
              <a:buClr>
                <a:srgbClr val="3FBDBE"/>
              </a:buClr>
              <a:buSzPct val="80000"/>
            </a:pPr>
            <a:r>
              <a:rPr lang="en-US" sz="1200" b="1" dirty="0" err="1">
                <a:ea typeface="Noto Sans" panose="020B0502040504020204" pitchFamily="34" charset="0"/>
                <a:cs typeface="Noto Sans" panose="020B0502040504020204" pitchFamily="34" charset="0"/>
              </a:rPr>
              <a:t>Estudio</a:t>
            </a:r>
            <a:r>
              <a:rPr lang="en-US" sz="1200" b="1" dirty="0">
                <a:ea typeface="Noto Sans" panose="020B0502040504020204" pitchFamily="34" charset="0"/>
                <a:cs typeface="Noto Sans" panose="020B0502040504020204" pitchFamily="34" charset="0"/>
              </a:rPr>
              <a:t> de </a:t>
            </a:r>
            <a:r>
              <a:rPr lang="en-US" sz="1200" b="1" dirty="0" err="1">
                <a:ea typeface="Noto Sans" panose="020B0502040504020204" pitchFamily="34" charset="0"/>
                <a:cs typeface="Noto Sans" panose="020B0502040504020204" pitchFamily="34" charset="0"/>
              </a:rPr>
              <a:t>caso</a:t>
            </a:r>
            <a:r>
              <a:rPr lang="en-US" sz="1200" b="1" dirty="0">
                <a:ea typeface="Noto Sans" panose="020B0502040504020204" pitchFamily="34" charset="0"/>
                <a:cs typeface="Noto Sans" panose="020B0502040504020204" pitchFamily="34" charset="0"/>
              </a:rPr>
              <a:t> </a:t>
            </a:r>
            <a:r>
              <a:rPr lang="en-US" sz="1200" b="1" dirty="0" err="1">
                <a:ea typeface="Noto Sans" panose="020B0502040504020204" pitchFamily="34" charset="0"/>
                <a:cs typeface="Noto Sans" panose="020B0502040504020204" pitchFamily="34" charset="0"/>
              </a:rPr>
              <a:t>nacional</a:t>
            </a:r>
            <a:r>
              <a:rPr lang="en-US" sz="1200" b="1" dirty="0">
                <a:ea typeface="Noto Sans" panose="020B0502040504020204" pitchFamily="34" charset="0"/>
                <a:cs typeface="Noto Sans" panose="020B0502040504020204" pitchFamily="34" charset="0"/>
              </a:rPr>
              <a:t>:</a:t>
            </a:r>
            <a:r>
              <a:rPr lang="en-US" sz="1200" dirty="0">
                <a:ea typeface="Noto Sans" panose="020B0502040504020204" pitchFamily="34" charset="0"/>
                <a:cs typeface="Noto Sans" panose="020B0502040504020204" pitchFamily="34" charset="0"/>
              </a:rPr>
              <a:t> </a:t>
            </a:r>
            <a:r>
              <a:rPr lang="es-ES" sz="1200" dirty="0">
                <a:ea typeface="Noto Sans" panose="020B0502040504020204" pitchFamily="34" charset="0"/>
                <a:cs typeface="Noto Sans" panose="020B0502040504020204" pitchFamily="34" charset="0"/>
              </a:rPr>
              <a:t>Un compromiso de larga data con la promoción de la Declaración EMN y un diálogo tripartito sólido para involucrar a las empresas multinacionales en la creación de empleo en Costa de Marfil</a:t>
            </a:r>
            <a:endParaRPr lang="en-GB" sz="1100" dirty="0">
              <a:ea typeface="Noto Sans" panose="020B0502040504020204" pitchFamily="34" charset="0"/>
              <a:cs typeface="Noto Sans" panose="020B0502040504020204" pitchFamily="34" charset="0"/>
            </a:endParaRPr>
          </a:p>
        </p:txBody>
      </p:sp>
      <p:pic>
        <p:nvPicPr>
          <p:cNvPr id="15" name="Picture 2" descr="Spanish Logo Organization Horizontal RGB White">
            <a:extLst>
              <a:ext uri="{FF2B5EF4-FFF2-40B4-BE49-F238E27FC236}">
                <a16:creationId xmlns:a16="http://schemas.microsoft.com/office/drawing/2014/main" id="{BF105214-FA5C-FE71-856E-BD75AC0B8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CFD72A0-32EA-8B41-288B-8AB89111642C}"/>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13" name="Picture 12">
            <a:extLst>
              <a:ext uri="{FF2B5EF4-FFF2-40B4-BE49-F238E27FC236}">
                <a16:creationId xmlns:a16="http://schemas.microsoft.com/office/drawing/2014/main" id="{ADAE8DF0-773A-B156-737E-0529C948AF0F}"/>
              </a:ext>
            </a:extLst>
          </p:cNvPr>
          <p:cNvPicPr>
            <a:picLocks noChangeAspect="1"/>
          </p:cNvPicPr>
          <p:nvPr/>
        </p:nvPicPr>
        <p:blipFill>
          <a:blip r:embed="rId4"/>
          <a:stretch>
            <a:fillRect/>
          </a:stretch>
        </p:blipFill>
        <p:spPr>
          <a:xfrm>
            <a:off x="1168988" y="3413717"/>
            <a:ext cx="1851454" cy="1201241"/>
          </a:xfrm>
          <a:prstGeom prst="rect">
            <a:avLst/>
          </a:prstGeom>
        </p:spPr>
      </p:pic>
    </p:spTree>
    <p:extLst>
      <p:ext uri="{BB962C8B-B14F-4D97-AF65-F5344CB8AC3E}">
        <p14:creationId xmlns:p14="http://schemas.microsoft.com/office/powerpoint/2010/main" val="2867080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F5FD"/>
        </a:solidFill>
        <a:effectLst/>
      </p:bgPr>
    </p:bg>
    <p:spTree>
      <p:nvGrpSpPr>
        <p:cNvPr id="1" name="">
          <a:extLst>
            <a:ext uri="{FF2B5EF4-FFF2-40B4-BE49-F238E27FC236}">
              <a16:creationId xmlns:a16="http://schemas.microsoft.com/office/drawing/2014/main" id="{A52EFA86-4BF3-7B9A-0E82-A6679C9CF8DB}"/>
            </a:ext>
          </a:extLst>
        </p:cNvPr>
        <p:cNvGrpSpPr/>
        <p:nvPr/>
      </p:nvGrpSpPr>
      <p:grpSpPr>
        <a:xfrm>
          <a:off x="0" y="0"/>
          <a:ext cx="0" cy="0"/>
          <a:chOff x="0" y="0"/>
          <a:chExt cx="0" cy="0"/>
        </a:xfrm>
      </p:grpSpPr>
      <p:graphicFrame>
        <p:nvGraphicFramePr>
          <p:cNvPr id="18" name="Table 17">
            <a:extLst>
              <a:ext uri="{FF2B5EF4-FFF2-40B4-BE49-F238E27FC236}">
                <a16:creationId xmlns:a16="http://schemas.microsoft.com/office/drawing/2014/main" id="{A7BE13A4-3AEC-2525-638A-216335832007}"/>
              </a:ext>
            </a:extLst>
          </p:cNvPr>
          <p:cNvGraphicFramePr>
            <a:graphicFrameLocks noGrp="1"/>
          </p:cNvGraphicFramePr>
          <p:nvPr>
            <p:extLst>
              <p:ext uri="{D42A27DB-BD31-4B8C-83A1-F6EECF244321}">
                <p14:modId xmlns:p14="http://schemas.microsoft.com/office/powerpoint/2010/main" val="2282371208"/>
              </p:ext>
            </p:extLst>
          </p:nvPr>
        </p:nvGraphicFramePr>
        <p:xfrm>
          <a:off x="4195655" y="2021381"/>
          <a:ext cx="7505808" cy="579120"/>
        </p:xfrm>
        <a:graphic>
          <a:graphicData uri="http://schemas.openxmlformats.org/drawingml/2006/table">
            <a:tbl>
              <a:tblPr firstRow="1" bandRow="1">
                <a:tableStyleId>{5C22544A-7EE6-4342-B048-85BDC9FD1C3A}</a:tableStyleId>
              </a:tblPr>
              <a:tblGrid>
                <a:gridCol w="7505808">
                  <a:extLst>
                    <a:ext uri="{9D8B030D-6E8A-4147-A177-3AD203B41FA5}">
                      <a16:colId xmlns:a16="http://schemas.microsoft.com/office/drawing/2014/main" val="1248844492"/>
                    </a:ext>
                  </a:extLst>
                </a:gridCol>
              </a:tblGrid>
              <a:tr h="488674">
                <a:tc>
                  <a:txBody>
                    <a:bodyPr/>
                    <a:lstStyle/>
                    <a:p>
                      <a:pPr algn="ctr"/>
                      <a:r>
                        <a:rPr lang="es-ES" sz="1600" dirty="0"/>
                        <a:t>Punto de Contacto Nacional de la OCDE para la Conducta Empresarial Responsable</a:t>
                      </a:r>
                      <a:endParaRPr lang="en-GB"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09276895"/>
                  </a:ext>
                </a:extLst>
              </a:tr>
            </a:tbl>
          </a:graphicData>
        </a:graphic>
      </p:graphicFrame>
      <p:sp>
        <p:nvSpPr>
          <p:cNvPr id="8" name="Rectangle 7">
            <a:extLst>
              <a:ext uri="{FF2B5EF4-FFF2-40B4-BE49-F238E27FC236}">
                <a16:creationId xmlns:a16="http://schemas.microsoft.com/office/drawing/2014/main" id="{BAA42FB7-76D3-B405-79F1-DE325A9B1943}"/>
              </a:ext>
            </a:extLst>
          </p:cNvPr>
          <p:cNvSpPr/>
          <p:nvPr/>
        </p:nvSpPr>
        <p:spPr>
          <a:xfrm>
            <a:off x="-3926" y="-45456"/>
            <a:ext cx="3693542" cy="69034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highlight>
                <a:srgbClr val="18BAA8"/>
              </a:highlight>
            </a:endParaRPr>
          </a:p>
        </p:txBody>
      </p:sp>
      <p:sp>
        <p:nvSpPr>
          <p:cNvPr id="11" name="Text Placeholder 2">
            <a:extLst>
              <a:ext uri="{FF2B5EF4-FFF2-40B4-BE49-F238E27FC236}">
                <a16:creationId xmlns:a16="http://schemas.microsoft.com/office/drawing/2014/main" id="{C070CC36-954F-591E-B68D-E5F322A5D66D}"/>
              </a:ext>
            </a:extLst>
          </p:cNvPr>
          <p:cNvSpPr txBox="1">
            <a:spLocks/>
          </p:cNvSpPr>
          <p:nvPr/>
        </p:nvSpPr>
        <p:spPr>
          <a:xfrm>
            <a:off x="217754" y="1350645"/>
            <a:ext cx="3408362" cy="7066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err="1">
                <a:solidFill>
                  <a:schemeClr val="bg1"/>
                </a:solidFill>
              </a:rPr>
              <a:t>Noruega</a:t>
            </a:r>
            <a:endParaRPr lang="en-GB" sz="2800" dirty="0">
              <a:solidFill>
                <a:schemeClr val="bg1"/>
              </a:solidFill>
            </a:endParaRPr>
          </a:p>
        </p:txBody>
      </p:sp>
      <p:sp>
        <p:nvSpPr>
          <p:cNvPr id="4" name="Date Placeholder 3">
            <a:extLst>
              <a:ext uri="{FF2B5EF4-FFF2-40B4-BE49-F238E27FC236}">
                <a16:creationId xmlns:a16="http://schemas.microsoft.com/office/drawing/2014/main" id="{7140B5B1-472B-EDC0-E454-13E935028A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Slide Number Placeholder 5">
            <a:extLst>
              <a:ext uri="{FF2B5EF4-FFF2-40B4-BE49-F238E27FC236}">
                <a16:creationId xmlns:a16="http://schemas.microsoft.com/office/drawing/2014/main" id="{B8F00AC8-2AB2-B14B-7A4C-A8D2948555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615F574E-A243-F98D-E863-7C24D825E230}"/>
              </a:ext>
            </a:extLst>
          </p:cNvPr>
          <p:cNvSpPr txBox="1"/>
          <p:nvPr/>
        </p:nvSpPr>
        <p:spPr>
          <a:xfrm>
            <a:off x="342538" y="5498896"/>
            <a:ext cx="2926182" cy="446276"/>
          </a:xfrm>
          <a:prstGeom prst="rect">
            <a:avLst/>
          </a:prstGeom>
          <a:noFill/>
        </p:spPr>
        <p:txBody>
          <a:bodyPr wrap="square">
            <a:spAutoFit/>
          </a:bodyPr>
          <a:lstStyle/>
          <a:p>
            <a:pPr>
              <a:spcAft>
                <a:spcPts val="600"/>
              </a:spcAft>
              <a:buClr>
                <a:srgbClr val="1E2DBE"/>
              </a:buClr>
            </a:pPr>
            <a:endParaRPr lang="en-GB" sz="200" b="1" dirty="0">
              <a:solidFill>
                <a:srgbClr val="1E2DBE"/>
              </a:solidFill>
            </a:endParaRPr>
          </a:p>
          <a:p>
            <a:pPr lvl="0">
              <a:spcAft>
                <a:spcPts val="600"/>
              </a:spcAft>
              <a:buClr>
                <a:srgbClr val="1E2DBE"/>
              </a:buClr>
              <a:buFont typeface="Wingdings 3" panose="05040102010807070707" pitchFamily="18" charset="2"/>
              <a:buChar char="u"/>
            </a:pPr>
            <a:r>
              <a:rPr lang="en-GB" sz="1600" b="1" dirty="0" err="1">
                <a:solidFill>
                  <a:schemeClr val="bg1"/>
                </a:solidFill>
              </a:rPr>
              <a:t>Nombrado</a:t>
            </a:r>
            <a:r>
              <a:rPr lang="en-GB" sz="1600" b="1" dirty="0">
                <a:solidFill>
                  <a:schemeClr val="bg1"/>
                </a:solidFill>
              </a:rPr>
              <a:t> </a:t>
            </a:r>
            <a:r>
              <a:rPr lang="en-GB" sz="1600" b="1" dirty="0" err="1">
                <a:solidFill>
                  <a:schemeClr val="bg1"/>
                </a:solidFill>
              </a:rPr>
              <a:t>en</a:t>
            </a:r>
            <a:r>
              <a:rPr lang="en-GB" sz="1600" b="1" dirty="0">
                <a:solidFill>
                  <a:schemeClr val="bg1"/>
                </a:solidFill>
              </a:rPr>
              <a:t> 2019 </a:t>
            </a:r>
          </a:p>
        </p:txBody>
      </p:sp>
      <p:sp>
        <p:nvSpPr>
          <p:cNvPr id="17" name="Content Placeholder 2">
            <a:extLst>
              <a:ext uri="{FF2B5EF4-FFF2-40B4-BE49-F238E27FC236}">
                <a16:creationId xmlns:a16="http://schemas.microsoft.com/office/drawing/2014/main" id="{B1766F78-70D4-22E2-2089-36C8D19CE686}"/>
              </a:ext>
            </a:extLst>
          </p:cNvPr>
          <p:cNvSpPr txBox="1">
            <a:spLocks/>
          </p:cNvSpPr>
          <p:nvPr/>
        </p:nvSpPr>
        <p:spPr>
          <a:xfrm>
            <a:off x="4195652" y="1143336"/>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0"/>
              </a:spcBef>
              <a:spcAft>
                <a:spcPts val="0"/>
              </a:spcAft>
              <a:defRPr/>
            </a:pPr>
            <a:r>
              <a:rPr lang="en-GB" sz="2200" dirty="0">
                <a:solidFill>
                  <a:srgbClr val="230050"/>
                </a:solidFill>
              </a:rPr>
              <a:t>Punto focal </a:t>
            </a:r>
            <a:r>
              <a:rPr lang="en-GB" sz="2200" dirty="0" err="1">
                <a:solidFill>
                  <a:srgbClr val="230050"/>
                </a:solidFill>
              </a:rPr>
              <a:t>nacional</a:t>
            </a:r>
            <a:r>
              <a:rPr lang="en-GB" sz="2200" dirty="0">
                <a:solidFill>
                  <a:srgbClr val="230050"/>
                </a:solidFill>
              </a:rPr>
              <a:t> que </a:t>
            </a:r>
            <a:r>
              <a:rPr lang="en-GB" sz="2200" dirty="0" err="1">
                <a:solidFill>
                  <a:srgbClr val="230050"/>
                </a:solidFill>
              </a:rPr>
              <a:t>representa</a:t>
            </a:r>
            <a:r>
              <a:rPr lang="en-GB" sz="2200" dirty="0">
                <a:solidFill>
                  <a:srgbClr val="230050"/>
                </a:solidFill>
              </a:rPr>
              <a:t>:</a:t>
            </a:r>
          </a:p>
        </p:txBody>
      </p:sp>
      <p:sp>
        <p:nvSpPr>
          <p:cNvPr id="20" name="Content Placeholder 2">
            <a:extLst>
              <a:ext uri="{FF2B5EF4-FFF2-40B4-BE49-F238E27FC236}">
                <a16:creationId xmlns:a16="http://schemas.microsoft.com/office/drawing/2014/main" id="{92C213BB-3B91-C8ED-40DD-74C05EC34729}"/>
              </a:ext>
            </a:extLst>
          </p:cNvPr>
          <p:cNvSpPr txBox="1">
            <a:spLocks/>
          </p:cNvSpPr>
          <p:nvPr/>
        </p:nvSpPr>
        <p:spPr>
          <a:xfrm>
            <a:off x="4195653" y="2882014"/>
            <a:ext cx="7091361" cy="36161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defRPr/>
            </a:pPr>
            <a:endParaRPr lang="en-GB" sz="2200" dirty="0">
              <a:solidFill>
                <a:srgbClr val="230050"/>
              </a:solidFill>
            </a:endParaRPr>
          </a:p>
        </p:txBody>
      </p:sp>
      <p:sp>
        <p:nvSpPr>
          <p:cNvPr id="26" name="TextBox 25">
            <a:extLst>
              <a:ext uri="{FF2B5EF4-FFF2-40B4-BE49-F238E27FC236}">
                <a16:creationId xmlns:a16="http://schemas.microsoft.com/office/drawing/2014/main" id="{95A74756-5C82-8409-60AF-7533BAD06B4D}"/>
              </a:ext>
            </a:extLst>
          </p:cNvPr>
          <p:cNvSpPr txBox="1"/>
          <p:nvPr/>
        </p:nvSpPr>
        <p:spPr>
          <a:xfrm>
            <a:off x="4195655" y="3112526"/>
            <a:ext cx="7505808" cy="1600438"/>
          </a:xfrm>
          <a:prstGeom prst="rect">
            <a:avLst/>
          </a:prstGeom>
          <a:noFill/>
        </p:spPr>
        <p:txBody>
          <a:bodyPr wrap="square" rtlCol="0">
            <a:spAutoFit/>
          </a:bodyPr>
          <a:lstStyle/>
          <a:p>
            <a:pPr>
              <a:spcAft>
                <a:spcPts val="600"/>
              </a:spcAft>
              <a:buClr>
                <a:srgbClr val="1E2DBE"/>
              </a:buClr>
            </a:pPr>
            <a:endParaRPr lang="en-GB" sz="300" b="1" dirty="0">
              <a:solidFill>
                <a:schemeClr val="bg1"/>
              </a:solidFill>
            </a:endParaRPr>
          </a:p>
          <a:p>
            <a:pPr marL="265113" indent="-265113" algn="just">
              <a:spcAft>
                <a:spcPts val="600"/>
              </a:spcAft>
              <a:buClr>
                <a:srgbClr val="1E2DBE"/>
              </a:buClr>
              <a:buSzPct val="70000"/>
              <a:buFont typeface="Wingdings 3" panose="05040102010807070707" pitchFamily="18" charset="2"/>
              <a:buChar char="u"/>
              <a:tabLst>
                <a:tab pos="176213" algn="l"/>
                <a:tab pos="354013" algn="l"/>
              </a:tabLst>
            </a:pPr>
            <a:r>
              <a:rPr lang="es-ES" dirty="0"/>
              <a:t>Noruega amplió el mandato de su Punto de Contacto Nacional para la Conducta Empresarial Responsable, creado de conformidad con las Directrices de la OCDE para las Empresas Multinacionales sobre la Conducta Empresarial Responsable, para incluir también la promoción de la Declaración EMN.</a:t>
            </a:r>
            <a:endParaRPr lang="en-GB" dirty="0"/>
          </a:p>
        </p:txBody>
      </p:sp>
      <p:pic>
        <p:nvPicPr>
          <p:cNvPr id="3" name="Picture 2" descr="Spanish Logo Organization Horizontal RGB White">
            <a:extLst>
              <a:ext uri="{FF2B5EF4-FFF2-40B4-BE49-F238E27FC236}">
                <a16:creationId xmlns:a16="http://schemas.microsoft.com/office/drawing/2014/main" id="{4A40B1F6-7684-0171-36AD-15F7F8708C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781" y="469899"/>
            <a:ext cx="1462154" cy="514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3535336-5645-5B2F-B31E-F4167B698EAA}"/>
              </a:ext>
            </a:extLst>
          </p:cNvPr>
          <p:cNvPicPr>
            <a:picLocks noChangeAspect="1"/>
          </p:cNvPicPr>
          <p:nvPr/>
        </p:nvPicPr>
        <p:blipFill>
          <a:blip r:embed="rId3"/>
          <a:stretch>
            <a:fillRect/>
          </a:stretch>
        </p:blipFill>
        <p:spPr>
          <a:xfrm>
            <a:off x="381759" y="2429030"/>
            <a:ext cx="1726442" cy="2451284"/>
          </a:xfrm>
          <a:prstGeom prst="rect">
            <a:avLst/>
          </a:prstGeom>
        </p:spPr>
      </p:pic>
      <p:pic>
        <p:nvPicPr>
          <p:cNvPr id="1026" name="Picture 2" descr="drapeau de la Norvège">
            <a:extLst>
              <a:ext uri="{FF2B5EF4-FFF2-40B4-BE49-F238E27FC236}">
                <a16:creationId xmlns:a16="http://schemas.microsoft.com/office/drawing/2014/main" id="{C53AFFA3-F64D-4788-D40A-D2BC5181FE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5561" y="3415413"/>
            <a:ext cx="1658732" cy="1207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6896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7277F1C-032C-4C21-AB21-0F2835DA8594}" vid="{ED0CF432-2707-4EC3-9882-3AC46545A6D1}"/>
    </a:ext>
  </a:extLst>
</a:theme>
</file>

<file path=ppt/theme/theme2.xml><?xml version="1.0" encoding="utf-8"?>
<a:theme xmlns:a="http://schemas.openxmlformats.org/drawingml/2006/main" name="2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7277F1C-032C-4C21-AB21-0F2835DA8594}" vid="{ED0CF432-2707-4EC3-9882-3AC46545A6D1}"/>
    </a:ext>
  </a:extLst>
</a:theme>
</file>

<file path=ppt/theme/theme3.xml><?xml version="1.0" encoding="utf-8"?>
<a:theme xmlns:a="http://schemas.openxmlformats.org/drawingml/2006/main" name="1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7277F1C-032C-4C21-AB21-0F2835DA8594}" vid="{ED0CF432-2707-4EC3-9882-3AC46545A6D1}"/>
    </a:ext>
  </a:extLst>
</a:theme>
</file>

<file path=ppt/theme/theme4.xml><?xml version="1.0" encoding="utf-8"?>
<a:theme xmlns:a="http://schemas.openxmlformats.org/drawingml/2006/main" name="1_ILO 2020">
  <a:themeElements>
    <a:clrScheme name="Custom 1">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7277F1C-032C-4C21-AB21-0F2835DA8594}" vid="{ED0CF432-2707-4EC3-9882-3AC46545A6D1}"/>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419255c-86c3-4228-bdeb-beeb93eaa2a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1B8A0523250447B18F3AD51139CD92" ma:contentTypeVersion="12" ma:contentTypeDescription="Create a new document." ma:contentTypeScope="" ma:versionID="a84f08873803f398f1ae465ffac544e5">
  <xsd:schema xmlns:xsd="http://www.w3.org/2001/XMLSchema" xmlns:xs="http://www.w3.org/2001/XMLSchema" xmlns:p="http://schemas.microsoft.com/office/2006/metadata/properties" xmlns:ns2="b419255c-86c3-4228-bdeb-beeb93eaa2a2" targetNamespace="http://schemas.microsoft.com/office/2006/metadata/properties" ma:root="true" ma:fieldsID="c732d67f468cc544e58f5692a991ef98" ns2:_="">
    <xsd:import namespace="b419255c-86c3-4228-bdeb-beeb93eaa2a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19255c-86c3-4228-bdeb-beeb93eaa2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932b82f-ee1f-4246-9d44-c1f8cdfbe54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BF1B47-77BE-4CB4-9133-FD828DFCAC67}">
  <ds:schemaRefs>
    <ds:schemaRef ds:uri="http://schemas.microsoft.com/sharepoint/v3/contenttype/forms"/>
  </ds:schemaRefs>
</ds:datastoreItem>
</file>

<file path=customXml/itemProps2.xml><?xml version="1.0" encoding="utf-8"?>
<ds:datastoreItem xmlns:ds="http://schemas.openxmlformats.org/officeDocument/2006/customXml" ds:itemID="{55832164-B047-44DD-A11A-DF7D87FE8C5F}">
  <ds:schemaRefs>
    <ds:schemaRef ds:uri="http://schemas.openxmlformats.org/package/2006/metadata/core-properties"/>
    <ds:schemaRef ds:uri="http://schemas.microsoft.com/office/2006/metadata/properties"/>
    <ds:schemaRef ds:uri="http://purl.org/dc/elements/1.1/"/>
    <ds:schemaRef ds:uri="http://purl.org/dc/terms/"/>
    <ds:schemaRef ds:uri="http://schemas.microsoft.com/office/infopath/2007/PartnerControls"/>
    <ds:schemaRef ds:uri="b419255c-86c3-4228-bdeb-beeb93eaa2a2"/>
    <ds:schemaRef ds:uri="http://purl.org/dc/dcmitype/"/>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5F502A19-E147-40E1-9417-E7CE4E9B70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19255c-86c3-4228-bdeb-beeb93eaa2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English+PowerPoint+Presentation</Template>
  <TotalTime>0</TotalTime>
  <Words>2935</Words>
  <Application>Microsoft Office PowerPoint</Application>
  <PresentationFormat>Widescreen</PresentationFormat>
  <Paragraphs>451</Paragraphs>
  <Slides>28</Slides>
  <Notes>2</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28</vt:i4>
      </vt:variant>
    </vt:vector>
  </HeadingPairs>
  <TitlesOfParts>
    <vt:vector size="36" baseType="lpstr">
      <vt:lpstr>Arial</vt:lpstr>
      <vt:lpstr>Calibri</vt:lpstr>
      <vt:lpstr>Noto Sans</vt:lpstr>
      <vt:lpstr>Wingdings 3</vt:lpstr>
      <vt:lpstr>1_ILO 2020</vt:lpstr>
      <vt:lpstr>2_ILO 2020</vt:lpstr>
      <vt:lpstr>1_ILO 2020</vt:lpstr>
      <vt:lpstr>1_ILO 2020</vt:lpstr>
      <vt:lpstr>Puntos focales nacionales para promover la Declaración sobre las empresas multinacionales y sus principios a nivel nacional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ILO tools to support  MNEs to promote good Industrial Relations</dc:title>
  <dc:creator>ILO</dc:creator>
  <cp:lastModifiedBy>Camille Iriartborde</cp:lastModifiedBy>
  <cp:revision>550</cp:revision>
  <cp:lastPrinted>2023-06-19T10:28:36Z</cp:lastPrinted>
  <dcterms:created xsi:type="dcterms:W3CDTF">2020-03-09T15:22:34Z</dcterms:created>
  <dcterms:modified xsi:type="dcterms:W3CDTF">2026-05-26T15:20:07Z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0x010100111B8A0523250447B18F3AD51139CD92</vt:lpwstr>
  </property>
  <property fmtid="{D5CDD505-2E9C-101B-9397-08002B2CF9AE}" pid="3" name="MediaServiceImageTags">
    <vt:lpwstr/>
  </property>
</Properties>
</file>