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7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8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4"/>
  </p:notesMasterIdLst>
  <p:sldIdLst>
    <p:sldId id="319" r:id="rId2"/>
    <p:sldId id="325" r:id="rId3"/>
    <p:sldId id="326" r:id="rId4"/>
    <p:sldId id="265" r:id="rId5"/>
    <p:sldId id="309" r:id="rId6"/>
    <p:sldId id="317" r:id="rId7"/>
    <p:sldId id="318" r:id="rId8"/>
    <p:sldId id="320" r:id="rId9"/>
    <p:sldId id="321" r:id="rId10"/>
    <p:sldId id="324" r:id="rId11"/>
    <p:sldId id="322" r:id="rId12"/>
    <p:sldId id="262" r:id="rId13"/>
  </p:sldIdLst>
  <p:sldSz cx="9144000" cy="5143500" type="screen16x9"/>
  <p:notesSz cx="7010400" cy="9296400"/>
  <p:embeddedFontLst>
    <p:embeddedFont>
      <p:font typeface="Calibri" panose="020F0502020204030204" pitchFamily="34" charset="0"/>
      <p:regular r:id="rId15"/>
      <p:bold r:id="rId16"/>
      <p:italic r:id="rId17"/>
      <p:boldItalic r:id="rId18"/>
    </p:embeddedFont>
    <p:embeddedFont>
      <p:font typeface="Cambria" panose="02040503050406030204" pitchFamily="18" charset="0"/>
      <p:regular r:id="rId19"/>
      <p:bold r:id="rId20"/>
      <p:italic r:id="rId21"/>
      <p:boldItalic r:id="rId22"/>
    </p:embeddedFont>
    <p:embeddedFont>
      <p:font typeface="Calibri Light" panose="020F0302020204030204" pitchFamily="34" charset="0"/>
      <p:regular r:id="rId23"/>
      <p:italic r:id="rId2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appelletti, Laura" initials="CL" lastIdx="7" clrIdx="0">
    <p:extLst>
      <p:ext uri="{19B8F6BF-5375-455C-9EA6-DF929625EA0E}">
        <p15:presenceInfo xmlns:p15="http://schemas.microsoft.com/office/powerpoint/2012/main" userId="S-1-5-21-525788414-1921020387-24915789-56985" providerId="AD"/>
      </p:ext>
    </p:extLst>
  </p:cmAuthor>
  <p:cmAuthor id="2" name="Bertranou, Fabio" initials="BF" lastIdx="3" clrIdx="1">
    <p:extLst>
      <p:ext uri="{19B8F6BF-5375-455C-9EA6-DF929625EA0E}">
        <p15:presenceInfo xmlns:p15="http://schemas.microsoft.com/office/powerpoint/2012/main" userId="S-1-5-21-525788414-1921020387-24915789-2648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80000"/>
    <a:srgbClr val="0000FF"/>
    <a:srgbClr val="000099"/>
    <a:srgbClr val="F4CC3A"/>
    <a:srgbClr val="AE484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94" autoAdjust="0"/>
    <p:restoredTop sz="89781" autoAdjust="0"/>
  </p:normalViewPr>
  <p:slideViewPr>
    <p:cSldViewPr snapToGrid="0">
      <p:cViewPr varScale="1">
        <p:scale>
          <a:sx n="82" d="100"/>
          <a:sy n="82" d="100"/>
        </p:scale>
        <p:origin x="812" y="44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font" Target="fonts/font7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5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0.fntdata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font" Target="fonts/font9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font" Target="fonts/font8.fntdata"/><Relationship Id="rId27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Temas%202020\OIT\Cuadros%20y%20gr&#225;ficos_rapid%20assessment_13julio2020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Temas%202020\OIT\Cuadros%20y%20gr&#225;ficos_rapid%20assessment_25%20septiembre%202020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Temas%202020\OIT\Cuadros%20y%20gr&#225;ficos_rapid%20assessment_25%20septiembre%202020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Temas%202020\OIT\Cuadros%20y%20gr&#225;ficos_rapid%20assessment_25%20septiembre%202020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494176718958724"/>
          <c:y val="0.18923665791776031"/>
          <c:w val="0.79011646562082549"/>
          <c:h val="0.62605715952172658"/>
        </c:manualLayout>
      </c:layout>
      <c:lineChart>
        <c:grouping val="standard"/>
        <c:varyColors val="0"/>
        <c:ser>
          <c:idx val="0"/>
          <c:order val="0"/>
          <c:tx>
            <c:strRef>
              <c:f>'Gráfico 2.Panel A&amp;B'!$A$5</c:f>
              <c:strCache>
                <c:ptCount val="1"/>
                <c:pt idx="0">
                  <c:v>Tasa de actividad (eje izq.) 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8"/>
              <c:layout>
                <c:manualLayout>
                  <c:x val="-9.071428571428572E-2"/>
                  <c:y val="-3.289691571987818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B5C1-4283-9C79-103A9C181A76}"/>
                </c:ext>
              </c:extLst>
            </c:dLbl>
            <c:dLbl>
              <c:idx val="9"/>
              <c:layout>
                <c:manualLayout>
                  <c:x val="-9.071428571428572E-2"/>
                  <c:y val="5.169515327409421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B5C1-4283-9C79-103A9C181A7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ysClr val="windowText" lastClr="000000"/>
                    </a:solidFill>
                    <a:latin typeface="+mj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'Gráfico 2.Panel A&amp;B'!$F$3:$O$4</c:f>
              <c:multiLvlStrCache>
                <c:ptCount val="10"/>
                <c:lvl>
                  <c:pt idx="0">
                    <c:v>T1</c:v>
                  </c:pt>
                  <c:pt idx="1">
                    <c:v>T2</c:v>
                  </c:pt>
                  <c:pt idx="2">
                    <c:v>T3</c:v>
                  </c:pt>
                  <c:pt idx="3">
                    <c:v>T4</c:v>
                  </c:pt>
                  <c:pt idx="4">
                    <c:v>T1</c:v>
                  </c:pt>
                  <c:pt idx="5">
                    <c:v>T2</c:v>
                  </c:pt>
                  <c:pt idx="6">
                    <c:v>T3</c:v>
                  </c:pt>
                  <c:pt idx="7">
                    <c:v>T4</c:v>
                  </c:pt>
                  <c:pt idx="8">
                    <c:v>T1</c:v>
                  </c:pt>
                  <c:pt idx="9">
                    <c:v>T2</c:v>
                  </c:pt>
                </c:lvl>
                <c:lvl>
                  <c:pt idx="0">
                    <c:v>2018</c:v>
                  </c:pt>
                  <c:pt idx="1">
                    <c:v>2018</c:v>
                  </c:pt>
                  <c:pt idx="2">
                    <c:v>2018</c:v>
                  </c:pt>
                  <c:pt idx="3">
                    <c:v>2018</c:v>
                  </c:pt>
                  <c:pt idx="4">
                    <c:v>2019</c:v>
                  </c:pt>
                  <c:pt idx="5">
                    <c:v>2019</c:v>
                  </c:pt>
                  <c:pt idx="6">
                    <c:v>2019</c:v>
                  </c:pt>
                  <c:pt idx="7">
                    <c:v>2019</c:v>
                  </c:pt>
                  <c:pt idx="8">
                    <c:v>2020</c:v>
                  </c:pt>
                  <c:pt idx="9">
                    <c:v>2020</c:v>
                  </c:pt>
                </c:lvl>
              </c:multiLvlStrCache>
            </c:multiLvlStrRef>
          </c:cat>
          <c:val>
            <c:numRef>
              <c:f>'Gráfico 2.Panel A&amp;B'!$F$5:$O$5</c:f>
              <c:numCache>
                <c:formatCode>0.0</c:formatCode>
                <c:ptCount val="10"/>
                <c:pt idx="0">
                  <c:v>46.7</c:v>
                </c:pt>
                <c:pt idx="1">
                  <c:v>46.4</c:v>
                </c:pt>
                <c:pt idx="2">
                  <c:v>46.7</c:v>
                </c:pt>
                <c:pt idx="3">
                  <c:v>46.5</c:v>
                </c:pt>
                <c:pt idx="4">
                  <c:v>47</c:v>
                </c:pt>
                <c:pt idx="5">
                  <c:v>47.7</c:v>
                </c:pt>
                <c:pt idx="6" formatCode="General">
                  <c:v>47.2</c:v>
                </c:pt>
                <c:pt idx="7">
                  <c:v>47.2</c:v>
                </c:pt>
                <c:pt idx="8">
                  <c:v>47.1</c:v>
                </c:pt>
                <c:pt idx="9">
                  <c:v>38.4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5C1-4283-9C79-103A9C181A7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59270048"/>
        <c:axId val="559289400"/>
      </c:lineChart>
      <c:lineChart>
        <c:grouping val="standard"/>
        <c:varyColors val="0"/>
        <c:ser>
          <c:idx val="1"/>
          <c:order val="1"/>
          <c:tx>
            <c:strRef>
              <c:f>'Gráfico 2.Panel A&amp;B'!$A$7</c:f>
              <c:strCache>
                <c:ptCount val="1"/>
                <c:pt idx="0">
                  <c:v>Tasa de desocupación (eje der.)</c:v>
                </c:pt>
              </c:strCache>
            </c:strRef>
          </c:tx>
          <c:spPr>
            <a:ln w="28575" cap="rnd">
              <a:solidFill>
                <a:schemeClr val="accent6">
                  <a:lumMod val="75000"/>
                </a:schemeClr>
              </a:solidFill>
              <a:round/>
            </a:ln>
            <a:effectLst/>
          </c:spPr>
          <c:marker>
            <c:symbol val="none"/>
          </c:marker>
          <c:dLbls>
            <c:dLbl>
              <c:idx val="7"/>
              <c:layout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B5C1-4283-9C79-103A9C181A76}"/>
                </c:ext>
              </c:extLst>
            </c:dLbl>
            <c:dLbl>
              <c:idx val="9"/>
              <c:layout>
                <c:manualLayout>
                  <c:x val="-7.8657800343936407E-2"/>
                  <c:y val="-7.96791871255335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B5C1-4283-9C79-103A9C181A7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ysClr val="windowText" lastClr="000000"/>
                    </a:solidFill>
                    <a:latin typeface="+mj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'Gráfico 2.Panel A&amp;B'!$F$3:$O$4</c:f>
              <c:multiLvlStrCache>
                <c:ptCount val="10"/>
                <c:lvl>
                  <c:pt idx="0">
                    <c:v>T1</c:v>
                  </c:pt>
                  <c:pt idx="1">
                    <c:v>T2</c:v>
                  </c:pt>
                  <c:pt idx="2">
                    <c:v>T3</c:v>
                  </c:pt>
                  <c:pt idx="3">
                    <c:v>T4</c:v>
                  </c:pt>
                  <c:pt idx="4">
                    <c:v>T1</c:v>
                  </c:pt>
                  <c:pt idx="5">
                    <c:v>T2</c:v>
                  </c:pt>
                  <c:pt idx="6">
                    <c:v>T3</c:v>
                  </c:pt>
                  <c:pt idx="7">
                    <c:v>T4</c:v>
                  </c:pt>
                  <c:pt idx="8">
                    <c:v>T1</c:v>
                  </c:pt>
                  <c:pt idx="9">
                    <c:v>T2</c:v>
                  </c:pt>
                </c:lvl>
                <c:lvl>
                  <c:pt idx="0">
                    <c:v>2018</c:v>
                  </c:pt>
                  <c:pt idx="1">
                    <c:v>2018</c:v>
                  </c:pt>
                  <c:pt idx="2">
                    <c:v>2018</c:v>
                  </c:pt>
                  <c:pt idx="3">
                    <c:v>2018</c:v>
                  </c:pt>
                  <c:pt idx="4">
                    <c:v>2019</c:v>
                  </c:pt>
                  <c:pt idx="5">
                    <c:v>2019</c:v>
                  </c:pt>
                  <c:pt idx="6">
                    <c:v>2019</c:v>
                  </c:pt>
                  <c:pt idx="7">
                    <c:v>2019</c:v>
                  </c:pt>
                  <c:pt idx="8">
                    <c:v>2020</c:v>
                  </c:pt>
                  <c:pt idx="9">
                    <c:v>2020</c:v>
                  </c:pt>
                </c:lvl>
              </c:multiLvlStrCache>
            </c:multiLvlStrRef>
          </c:cat>
          <c:val>
            <c:numRef>
              <c:f>'Gráfico 2.Panel A&amp;B'!$F$7:$O$7</c:f>
              <c:numCache>
                <c:formatCode>0.0</c:formatCode>
                <c:ptCount val="10"/>
                <c:pt idx="0">
                  <c:v>9.1</c:v>
                </c:pt>
                <c:pt idx="1">
                  <c:v>9.6</c:v>
                </c:pt>
                <c:pt idx="2">
                  <c:v>9</c:v>
                </c:pt>
                <c:pt idx="3">
                  <c:v>9.1</c:v>
                </c:pt>
                <c:pt idx="4">
                  <c:v>10.1</c:v>
                </c:pt>
                <c:pt idx="5">
                  <c:v>10.6</c:v>
                </c:pt>
                <c:pt idx="6" formatCode="General">
                  <c:v>9.6999999999999993</c:v>
                </c:pt>
                <c:pt idx="7">
                  <c:v>8.9</c:v>
                </c:pt>
                <c:pt idx="8">
                  <c:v>10.4</c:v>
                </c:pt>
                <c:pt idx="9">
                  <c:v>13.1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B5C1-4283-9C79-103A9C181A7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21581216"/>
        <c:axId val="421565800"/>
      </c:lineChart>
      <c:catAx>
        <c:axId val="5592700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j-lt"/>
                <a:ea typeface="+mn-ea"/>
                <a:cs typeface="+mn-cs"/>
              </a:defRPr>
            </a:pPr>
            <a:endParaRPr lang="en-US"/>
          </a:p>
        </c:txPr>
        <c:crossAx val="559289400"/>
        <c:crosses val="autoZero"/>
        <c:auto val="1"/>
        <c:lblAlgn val="ctr"/>
        <c:lblOffset val="100"/>
        <c:noMultiLvlLbl val="0"/>
      </c:catAx>
      <c:valAx>
        <c:axId val="559289400"/>
        <c:scaling>
          <c:orientation val="minMax"/>
          <c:min val="35"/>
        </c:scaling>
        <c:delete val="0"/>
        <c:axPos val="l"/>
        <c:majorGridlines>
          <c:spPr>
            <a:ln w="9525" cap="flat" cmpd="sng" algn="ctr">
              <a:solidFill>
                <a:schemeClr val="bg1"/>
              </a:solidFill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ysClr val="windowText" lastClr="000000"/>
                </a:solidFill>
                <a:latin typeface="+mj-lt"/>
                <a:ea typeface="+mn-ea"/>
                <a:cs typeface="+mn-cs"/>
              </a:defRPr>
            </a:pPr>
            <a:endParaRPr lang="en-US"/>
          </a:p>
        </c:txPr>
        <c:crossAx val="559270048"/>
        <c:crosses val="autoZero"/>
        <c:crossBetween val="between"/>
      </c:valAx>
      <c:valAx>
        <c:axId val="421565800"/>
        <c:scaling>
          <c:orientation val="minMax"/>
          <c:max val="14"/>
          <c:min val="6"/>
        </c:scaling>
        <c:delete val="0"/>
        <c:axPos val="r"/>
        <c:numFmt formatCode="0" sourceLinked="0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ysClr val="windowText" lastClr="000000"/>
                </a:solidFill>
                <a:latin typeface="+mj-lt"/>
                <a:ea typeface="+mn-ea"/>
                <a:cs typeface="+mn-cs"/>
              </a:defRPr>
            </a:pPr>
            <a:endParaRPr lang="en-US"/>
          </a:p>
        </c:txPr>
        <c:crossAx val="421581216"/>
        <c:crosses val="max"/>
        <c:crossBetween val="between"/>
        <c:majorUnit val="1"/>
      </c:valAx>
      <c:catAx>
        <c:axId val="421581216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421565800"/>
        <c:crosses val="autoZero"/>
        <c:auto val="1"/>
        <c:lblAlgn val="ctr"/>
        <c:lblOffset val="100"/>
        <c:noMultiLvlLbl val="0"/>
      </c:catAx>
      <c:spPr>
        <a:solidFill>
          <a:schemeClr val="bg1">
            <a:lumMod val="95000"/>
          </a:schemeClr>
        </a:solidFill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11820126064804559"/>
          <c:y val="2.7777777777777776E-2"/>
          <c:w val="0.71585664323928822"/>
          <c:h val="0.1244218431029454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ysClr val="windowText" lastClr="000000"/>
              </a:solidFill>
              <a:latin typeface="+mj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100">
          <a:solidFill>
            <a:sysClr val="windowText" lastClr="000000"/>
          </a:solidFill>
          <a:latin typeface="+mj-lt"/>
        </a:defRPr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4041635655755547"/>
          <c:y val="0.1925948148148148"/>
          <c:w val="0.75901356847960899"/>
          <c:h val="0.64399664384002708"/>
        </c:manualLayout>
      </c:layout>
      <c:lineChart>
        <c:grouping val="standard"/>
        <c:varyColors val="0"/>
        <c:ser>
          <c:idx val="0"/>
          <c:order val="1"/>
          <c:tx>
            <c:strRef>
              <c:f>'Gráfico 2. Panel D'!$A$4</c:f>
              <c:strCache>
                <c:ptCount val="1"/>
                <c:pt idx="0">
                  <c:v>% Asalariados en el empleo total (eje izq.)</c:v>
                </c:pt>
              </c:strCache>
            </c:strRef>
          </c:tx>
          <c:spPr>
            <a:ln w="28575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dLbls>
            <c:dLbl>
              <c:idx val="7"/>
              <c:layout>
                <c:manualLayout>
                  <c:x val="-5.7219256757898448E-2"/>
                  <c:y val="7.9962962962962958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72,6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513D-40E1-8197-542CC6DE5DE1}"/>
                </c:ext>
              </c:extLst>
            </c:dLbl>
            <c:dLbl>
              <c:idx val="9"/>
              <c:layout>
                <c:manualLayout>
                  <c:x val="-5.7219144121566139E-2"/>
                  <c:y val="-4.7036851851851851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76,9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9.594227613247383E-2"/>
                      <c:h val="7.3612962962962949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4-513D-40E1-8197-542CC6DE5DE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ysClr val="windowText" lastClr="000000"/>
                    </a:solidFill>
                    <a:latin typeface="+mj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'Gráfico 2. Panel D'!$F$2:$O$3</c:f>
              <c:multiLvlStrCache>
                <c:ptCount val="10"/>
                <c:lvl>
                  <c:pt idx="0">
                    <c:v>T1</c:v>
                  </c:pt>
                  <c:pt idx="1">
                    <c:v>T2</c:v>
                  </c:pt>
                  <c:pt idx="2">
                    <c:v>T3</c:v>
                  </c:pt>
                  <c:pt idx="3">
                    <c:v>T4</c:v>
                  </c:pt>
                  <c:pt idx="4">
                    <c:v>T1</c:v>
                  </c:pt>
                  <c:pt idx="5">
                    <c:v>T2</c:v>
                  </c:pt>
                  <c:pt idx="6">
                    <c:v>T3</c:v>
                  </c:pt>
                  <c:pt idx="7">
                    <c:v>T4</c:v>
                  </c:pt>
                  <c:pt idx="8">
                    <c:v>T1</c:v>
                  </c:pt>
                  <c:pt idx="9">
                    <c:v>T2</c:v>
                  </c:pt>
                </c:lvl>
                <c:lvl>
                  <c:pt idx="0">
                    <c:v>2018</c:v>
                  </c:pt>
                  <c:pt idx="1">
                    <c:v>2018</c:v>
                  </c:pt>
                  <c:pt idx="2">
                    <c:v>2018</c:v>
                  </c:pt>
                  <c:pt idx="3">
                    <c:v>2018</c:v>
                  </c:pt>
                  <c:pt idx="4">
                    <c:v>2019</c:v>
                  </c:pt>
                  <c:pt idx="5">
                    <c:v>2019</c:v>
                  </c:pt>
                  <c:pt idx="6">
                    <c:v>2019</c:v>
                  </c:pt>
                  <c:pt idx="7">
                    <c:v>2019</c:v>
                  </c:pt>
                  <c:pt idx="8">
                    <c:v>2020</c:v>
                  </c:pt>
                  <c:pt idx="9">
                    <c:v>2020</c:v>
                  </c:pt>
                </c:lvl>
              </c:multiLvlStrCache>
            </c:multiLvlStrRef>
          </c:cat>
          <c:val>
            <c:numRef>
              <c:f>'Gráfico 2. Panel D'!$F$4:$O$4</c:f>
              <c:numCache>
                <c:formatCode>General</c:formatCode>
                <c:ptCount val="10"/>
                <c:pt idx="0">
                  <c:v>75.2</c:v>
                </c:pt>
                <c:pt idx="1">
                  <c:v>74</c:v>
                </c:pt>
                <c:pt idx="2">
                  <c:v>74.099999999999994</c:v>
                </c:pt>
                <c:pt idx="3">
                  <c:v>74.5</c:v>
                </c:pt>
                <c:pt idx="4">
                  <c:v>74.5</c:v>
                </c:pt>
                <c:pt idx="5">
                  <c:v>74.099999999999994</c:v>
                </c:pt>
                <c:pt idx="6">
                  <c:v>72.599999999999994</c:v>
                </c:pt>
                <c:pt idx="7">
                  <c:v>72.599999999999994</c:v>
                </c:pt>
                <c:pt idx="8">
                  <c:v>73.5</c:v>
                </c:pt>
                <c:pt idx="9">
                  <c:v>76.900000000000006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13D-40E1-8197-542CC6DE5DE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-2108994112"/>
        <c:axId val="-2119296480"/>
      </c:lineChart>
      <c:lineChart>
        <c:grouping val="standard"/>
        <c:varyColors val="0"/>
        <c:ser>
          <c:idx val="1"/>
          <c:order val="0"/>
          <c:tx>
            <c:strRef>
              <c:f>'Gráfico 2. Panel D'!$A$5</c:f>
              <c:strCache>
                <c:ptCount val="1"/>
                <c:pt idx="0">
                  <c:v>% Asalariados no registrados (eje der.)</c:v>
                </c:pt>
              </c:strCache>
            </c:strRef>
          </c:tx>
          <c:spPr>
            <a:ln w="28575" cap="rnd">
              <a:solidFill>
                <a:srgbClr val="3333CC"/>
              </a:solidFill>
              <a:round/>
            </a:ln>
            <a:effectLst/>
          </c:spPr>
          <c:marker>
            <c:symbol val="none"/>
          </c:marker>
          <c:dLbls>
            <c:dLbl>
              <c:idx val="8"/>
              <c:layout>
                <c:manualLayout>
                  <c:x val="-9.7272736488427186E-2"/>
                  <c:y val="-5.6444444444444443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35,8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6-513D-40E1-8197-542CC6DE5DE1}"/>
                </c:ext>
              </c:extLst>
            </c:dLbl>
            <c:dLbl>
              <c:idx val="9"/>
              <c:layout>
                <c:manualLayout>
                  <c:x val="-8.5828885136847513E-2"/>
                  <c:y val="4.7037037037037037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23,8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513D-40E1-8197-542CC6DE5DE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ysClr val="windowText" lastClr="000000"/>
                    </a:solidFill>
                    <a:latin typeface="+mj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'Gráfico 2. Panel D'!$F$2:$O$3</c:f>
              <c:multiLvlStrCache>
                <c:ptCount val="10"/>
                <c:lvl>
                  <c:pt idx="0">
                    <c:v>T1</c:v>
                  </c:pt>
                  <c:pt idx="1">
                    <c:v>T2</c:v>
                  </c:pt>
                  <c:pt idx="2">
                    <c:v>T3</c:v>
                  </c:pt>
                  <c:pt idx="3">
                    <c:v>T4</c:v>
                  </c:pt>
                  <c:pt idx="4">
                    <c:v>T1</c:v>
                  </c:pt>
                  <c:pt idx="5">
                    <c:v>T2</c:v>
                  </c:pt>
                  <c:pt idx="6">
                    <c:v>T3</c:v>
                  </c:pt>
                  <c:pt idx="7">
                    <c:v>T4</c:v>
                  </c:pt>
                  <c:pt idx="8">
                    <c:v>T1</c:v>
                  </c:pt>
                  <c:pt idx="9">
                    <c:v>T2</c:v>
                  </c:pt>
                </c:lvl>
                <c:lvl>
                  <c:pt idx="0">
                    <c:v>2018</c:v>
                  </c:pt>
                  <c:pt idx="1">
                    <c:v>2018</c:v>
                  </c:pt>
                  <c:pt idx="2">
                    <c:v>2018</c:v>
                  </c:pt>
                  <c:pt idx="3">
                    <c:v>2018</c:v>
                  </c:pt>
                  <c:pt idx="4">
                    <c:v>2019</c:v>
                  </c:pt>
                  <c:pt idx="5">
                    <c:v>2019</c:v>
                  </c:pt>
                  <c:pt idx="6">
                    <c:v>2019</c:v>
                  </c:pt>
                  <c:pt idx="7">
                    <c:v>2019</c:v>
                  </c:pt>
                  <c:pt idx="8">
                    <c:v>2020</c:v>
                  </c:pt>
                  <c:pt idx="9">
                    <c:v>2020</c:v>
                  </c:pt>
                </c:lvl>
              </c:multiLvlStrCache>
            </c:multiLvlStrRef>
          </c:cat>
          <c:val>
            <c:numRef>
              <c:f>'Gráfico 2. Panel D'!$F$5:$O$5</c:f>
              <c:numCache>
                <c:formatCode>General</c:formatCode>
                <c:ptCount val="10"/>
                <c:pt idx="0">
                  <c:v>33.9</c:v>
                </c:pt>
                <c:pt idx="1">
                  <c:v>34.299999999999997</c:v>
                </c:pt>
                <c:pt idx="2">
                  <c:v>34.299999999999997</c:v>
                </c:pt>
                <c:pt idx="3">
                  <c:v>35.299999999999997</c:v>
                </c:pt>
                <c:pt idx="4">
                  <c:v>35</c:v>
                </c:pt>
                <c:pt idx="5">
                  <c:v>34.5</c:v>
                </c:pt>
                <c:pt idx="6">
                  <c:v>35</c:v>
                </c:pt>
                <c:pt idx="7">
                  <c:v>35.9</c:v>
                </c:pt>
                <c:pt idx="8">
                  <c:v>35.799999999999997</c:v>
                </c:pt>
                <c:pt idx="9">
                  <c:v>23.8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13D-40E1-8197-542CC6DE5DE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-2107388176"/>
        <c:axId val="-2107393056"/>
      </c:lineChart>
      <c:catAx>
        <c:axId val="-2108994112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1000" b="0" i="0" u="none" strike="noStrike" kern="1200" baseline="0">
                <a:solidFill>
                  <a:sysClr val="windowText" lastClr="000000"/>
                </a:solidFill>
                <a:latin typeface="+mj-lt"/>
                <a:ea typeface="+mn-ea"/>
                <a:cs typeface="+mn-cs"/>
              </a:defRPr>
            </a:pPr>
            <a:endParaRPr lang="en-US"/>
          </a:p>
        </c:txPr>
        <c:crossAx val="-2119296480"/>
        <c:crosses val="autoZero"/>
        <c:auto val="1"/>
        <c:lblAlgn val="ctr"/>
        <c:lblOffset val="100"/>
        <c:noMultiLvlLbl val="0"/>
      </c:catAx>
      <c:valAx>
        <c:axId val="-2119296480"/>
        <c:scaling>
          <c:orientation val="minMax"/>
          <c:min val="70"/>
        </c:scaling>
        <c:delete val="0"/>
        <c:axPos val="l"/>
        <c:majorGridlines>
          <c:spPr>
            <a:ln w="6350" cap="flat" cmpd="sng" algn="ctr">
              <a:solidFill>
                <a:schemeClr val="bg1"/>
              </a:solidFill>
              <a:round/>
            </a:ln>
            <a:effectLst/>
          </c:spPr>
        </c:majorGridlines>
        <c:numFmt formatCode="0.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ysClr val="windowText" lastClr="000000"/>
                </a:solidFill>
                <a:latin typeface="+mj-lt"/>
                <a:ea typeface="+mn-ea"/>
                <a:cs typeface="+mn-cs"/>
              </a:defRPr>
            </a:pPr>
            <a:endParaRPr lang="en-US"/>
          </a:p>
        </c:txPr>
        <c:crossAx val="-2108994112"/>
        <c:crosses val="autoZero"/>
        <c:crossBetween val="between"/>
        <c:majorUnit val="2"/>
        <c:minorUnit val="1"/>
        <c:dispUnits>
          <c:builtInUnit val="hundreds"/>
        </c:dispUnits>
      </c:valAx>
      <c:valAx>
        <c:axId val="-2107393056"/>
        <c:scaling>
          <c:orientation val="minMax"/>
          <c:min val="20"/>
        </c:scaling>
        <c:delete val="0"/>
        <c:axPos val="r"/>
        <c:numFmt formatCode="0.0%" sourceLinked="0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ysClr val="windowText" lastClr="000000"/>
                </a:solidFill>
                <a:latin typeface="+mj-lt"/>
                <a:ea typeface="+mn-ea"/>
                <a:cs typeface="+mn-cs"/>
              </a:defRPr>
            </a:pPr>
            <a:endParaRPr lang="en-US"/>
          </a:p>
        </c:txPr>
        <c:crossAx val="-2107388176"/>
        <c:crosses val="max"/>
        <c:crossBetween val="between"/>
        <c:majorUnit val="4"/>
        <c:minorUnit val="2"/>
        <c:dispUnits>
          <c:builtInUnit val="hundreds"/>
        </c:dispUnits>
      </c:valAx>
      <c:catAx>
        <c:axId val="-2107388176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-2107393056"/>
        <c:crosses val="autoZero"/>
        <c:auto val="1"/>
        <c:lblAlgn val="ctr"/>
        <c:lblOffset val="100"/>
        <c:noMultiLvlLbl val="0"/>
      </c:catAx>
      <c:spPr>
        <a:solidFill>
          <a:schemeClr val="bg1">
            <a:lumMod val="95000"/>
          </a:schemeClr>
        </a:solidFill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1101332059947693"/>
          <c:y val="1.6007454499501458E-2"/>
          <c:w val="0.82488828866018826"/>
          <c:h val="0.1202862608496232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ysClr val="windowText" lastClr="000000"/>
              </a:solidFill>
              <a:latin typeface="+mj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100">
          <a:solidFill>
            <a:sysClr val="windowText" lastClr="000000"/>
          </a:solidFill>
          <a:latin typeface="+mj-lt"/>
        </a:defRPr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462599878570713"/>
          <c:y val="0.19259470827850547"/>
          <c:w val="0.75901356847960899"/>
          <c:h val="0.63197551368631211"/>
        </c:manualLayout>
      </c:layout>
      <c:barChart>
        <c:barDir val="col"/>
        <c:grouping val="clustered"/>
        <c:varyColors val="0"/>
        <c:ser>
          <c:idx val="0"/>
          <c:order val="1"/>
          <c:tx>
            <c:v>Var porcentual (eje der.)</c:v>
          </c:tx>
          <c:spPr>
            <a:solidFill>
              <a:srgbClr val="FF0000"/>
            </a:solidFill>
            <a:ln>
              <a:solidFill>
                <a:srgbClr val="FF0000"/>
              </a:solidFill>
            </a:ln>
            <a:effectLst/>
          </c:spPr>
          <c:invertIfNegative val="0"/>
          <c:cat>
            <c:strRef>
              <c:f>T.1!$A$78:$A$105</c:f>
              <c:strCache>
                <c:ptCount val="28"/>
                <c:pt idx="0">
                  <c:v>mar-18</c:v>
                </c:pt>
                <c:pt idx="1">
                  <c:v>abr-18</c:v>
                </c:pt>
                <c:pt idx="2">
                  <c:v>may-18</c:v>
                </c:pt>
                <c:pt idx="3">
                  <c:v>jun-18</c:v>
                </c:pt>
                <c:pt idx="4">
                  <c:v>jul-18</c:v>
                </c:pt>
                <c:pt idx="5">
                  <c:v>ago-18</c:v>
                </c:pt>
                <c:pt idx="6">
                  <c:v>sep-18</c:v>
                </c:pt>
                <c:pt idx="7">
                  <c:v>oct-18</c:v>
                </c:pt>
                <c:pt idx="8">
                  <c:v>nov-18</c:v>
                </c:pt>
                <c:pt idx="9">
                  <c:v>dic-18</c:v>
                </c:pt>
                <c:pt idx="10">
                  <c:v>ene-19</c:v>
                </c:pt>
                <c:pt idx="11">
                  <c:v>feb-19</c:v>
                </c:pt>
                <c:pt idx="12">
                  <c:v>mar-19</c:v>
                </c:pt>
                <c:pt idx="13">
                  <c:v>abr-19</c:v>
                </c:pt>
                <c:pt idx="14">
                  <c:v>may-19</c:v>
                </c:pt>
                <c:pt idx="15">
                  <c:v>jun-19</c:v>
                </c:pt>
                <c:pt idx="16">
                  <c:v>jul-19</c:v>
                </c:pt>
                <c:pt idx="17">
                  <c:v>ago-19</c:v>
                </c:pt>
                <c:pt idx="18">
                  <c:v>sep-19</c:v>
                </c:pt>
                <c:pt idx="19">
                  <c:v>oct-19</c:v>
                </c:pt>
                <c:pt idx="20">
                  <c:v>nov-19</c:v>
                </c:pt>
                <c:pt idx="21">
                  <c:v>dic-19</c:v>
                </c:pt>
                <c:pt idx="22">
                  <c:v>ene-20</c:v>
                </c:pt>
                <c:pt idx="23">
                  <c:v>feb-20</c:v>
                </c:pt>
                <c:pt idx="24">
                  <c:v>mar-20</c:v>
                </c:pt>
                <c:pt idx="25">
                  <c:v>abr-20</c:v>
                </c:pt>
                <c:pt idx="26">
                  <c:v>may-20</c:v>
                </c:pt>
                <c:pt idx="27">
                  <c:v>jun-20</c:v>
                </c:pt>
              </c:strCache>
            </c:strRef>
          </c:cat>
          <c:val>
            <c:numRef>
              <c:f>T.1!$D$78:$D$105</c:f>
              <c:numCache>
                <c:formatCode>#,##0.0</c:formatCode>
                <c:ptCount val="28"/>
                <c:pt idx="0">
                  <c:v>0.14617415892053121</c:v>
                </c:pt>
                <c:pt idx="1">
                  <c:v>2.4546885158249765E-2</c:v>
                </c:pt>
                <c:pt idx="2">
                  <c:v>-4.5542330758163718E-2</c:v>
                </c:pt>
                <c:pt idx="3">
                  <c:v>-0.20617233492032927</c:v>
                </c:pt>
                <c:pt idx="4">
                  <c:v>-0.6004617850013827</c:v>
                </c:pt>
                <c:pt idx="5">
                  <c:v>5.3824061078922014E-2</c:v>
                </c:pt>
                <c:pt idx="6">
                  <c:v>-0.22485521694963762</c:v>
                </c:pt>
                <c:pt idx="7">
                  <c:v>-0.42055399878159205</c:v>
                </c:pt>
                <c:pt idx="8">
                  <c:v>-0.22566455672797803</c:v>
                </c:pt>
                <c:pt idx="9">
                  <c:v>-0.14113903492097846</c:v>
                </c:pt>
                <c:pt idx="10">
                  <c:v>8.9180918664899522E-2</c:v>
                </c:pt>
                <c:pt idx="11">
                  <c:v>9.8528264435793211E-2</c:v>
                </c:pt>
                <c:pt idx="12">
                  <c:v>-0.11850115426463859</c:v>
                </c:pt>
                <c:pt idx="13">
                  <c:v>0.11130648010586608</c:v>
                </c:pt>
                <c:pt idx="14">
                  <c:v>4.1492850180913088E-2</c:v>
                </c:pt>
                <c:pt idx="15">
                  <c:v>-8.6926030416623057E-2</c:v>
                </c:pt>
                <c:pt idx="16">
                  <c:v>-2.6035429269122279E-2</c:v>
                </c:pt>
                <c:pt idx="17">
                  <c:v>0.16545577120818944</c:v>
                </c:pt>
                <c:pt idx="18">
                  <c:v>-4.9670712539073847E-2</c:v>
                </c:pt>
                <c:pt idx="19">
                  <c:v>-0.14513623278281651</c:v>
                </c:pt>
                <c:pt idx="20">
                  <c:v>-0.13292794020040022</c:v>
                </c:pt>
                <c:pt idx="21">
                  <c:v>-9.0111917020463395E-2</c:v>
                </c:pt>
                <c:pt idx="22">
                  <c:v>-0.15375791750857903</c:v>
                </c:pt>
                <c:pt idx="23">
                  <c:v>-2.2549932465998346E-2</c:v>
                </c:pt>
                <c:pt idx="24">
                  <c:v>-0.6078105894736785</c:v>
                </c:pt>
                <c:pt idx="25">
                  <c:v>-1.2465221765717849</c:v>
                </c:pt>
                <c:pt idx="26">
                  <c:v>-0.81695700417515615</c:v>
                </c:pt>
                <c:pt idx="27">
                  <c:v>0.2445884029672607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85C-4D89-B111-7802EFE5563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664817720"/>
        <c:axId val="664819000"/>
      </c:barChart>
      <c:lineChart>
        <c:grouping val="standard"/>
        <c:varyColors val="0"/>
        <c:ser>
          <c:idx val="1"/>
          <c:order val="0"/>
          <c:tx>
            <c:v>Total (eje izq.)</c:v>
          </c:tx>
          <c:spPr>
            <a:ln w="28575" cap="rnd">
              <a:solidFill>
                <a:srgbClr val="3333CC"/>
              </a:solidFill>
              <a:round/>
            </a:ln>
            <a:effectLst/>
          </c:spPr>
          <c:marker>
            <c:symbol val="none"/>
          </c:marker>
          <c:cat>
            <c:strRef>
              <c:f>T.1!$A$78:$A$105</c:f>
              <c:strCache>
                <c:ptCount val="28"/>
                <c:pt idx="0">
                  <c:v>mar-18</c:v>
                </c:pt>
                <c:pt idx="1">
                  <c:v>abr-18</c:v>
                </c:pt>
                <c:pt idx="2">
                  <c:v>may-18</c:v>
                </c:pt>
                <c:pt idx="3">
                  <c:v>jun-18</c:v>
                </c:pt>
                <c:pt idx="4">
                  <c:v>jul-18</c:v>
                </c:pt>
                <c:pt idx="5">
                  <c:v>ago-18</c:v>
                </c:pt>
                <c:pt idx="6">
                  <c:v>sep-18</c:v>
                </c:pt>
                <c:pt idx="7">
                  <c:v>oct-18</c:v>
                </c:pt>
                <c:pt idx="8">
                  <c:v>nov-18</c:v>
                </c:pt>
                <c:pt idx="9">
                  <c:v>dic-18</c:v>
                </c:pt>
                <c:pt idx="10">
                  <c:v>ene-19</c:v>
                </c:pt>
                <c:pt idx="11">
                  <c:v>feb-19</c:v>
                </c:pt>
                <c:pt idx="12">
                  <c:v>mar-19</c:v>
                </c:pt>
                <c:pt idx="13">
                  <c:v>abr-19</c:v>
                </c:pt>
                <c:pt idx="14">
                  <c:v>may-19</c:v>
                </c:pt>
                <c:pt idx="15">
                  <c:v>jun-19</c:v>
                </c:pt>
                <c:pt idx="16">
                  <c:v>jul-19</c:v>
                </c:pt>
                <c:pt idx="17">
                  <c:v>ago-19</c:v>
                </c:pt>
                <c:pt idx="18">
                  <c:v>sep-19</c:v>
                </c:pt>
                <c:pt idx="19">
                  <c:v>oct-19</c:v>
                </c:pt>
                <c:pt idx="20">
                  <c:v>nov-19</c:v>
                </c:pt>
                <c:pt idx="21">
                  <c:v>dic-19</c:v>
                </c:pt>
                <c:pt idx="22">
                  <c:v>ene-20</c:v>
                </c:pt>
                <c:pt idx="23">
                  <c:v>feb-20</c:v>
                </c:pt>
                <c:pt idx="24">
                  <c:v>mar-20</c:v>
                </c:pt>
                <c:pt idx="25">
                  <c:v>abr-20</c:v>
                </c:pt>
                <c:pt idx="26">
                  <c:v>may-20</c:v>
                </c:pt>
                <c:pt idx="27">
                  <c:v>jun-20</c:v>
                </c:pt>
              </c:strCache>
            </c:strRef>
          </c:cat>
          <c:val>
            <c:numRef>
              <c:f>T.1!$C$78:$C$105</c:f>
              <c:numCache>
                <c:formatCode>_(* #,##0_);_(* \(#,##0\);_(* "-"_);_(@_)</c:formatCode>
                <c:ptCount val="28"/>
                <c:pt idx="0">
                  <c:v>12343.725</c:v>
                </c:pt>
                <c:pt idx="1">
                  <c:v>12346.754999999999</c:v>
                </c:pt>
                <c:pt idx="2">
                  <c:v>12341.132</c:v>
                </c:pt>
                <c:pt idx="3">
                  <c:v>12315.688</c:v>
                </c:pt>
                <c:pt idx="4">
                  <c:v>12241.736999999999</c:v>
                </c:pt>
                <c:pt idx="5">
                  <c:v>12248.325999999999</c:v>
                </c:pt>
                <c:pt idx="6">
                  <c:v>12220.785</c:v>
                </c:pt>
                <c:pt idx="7">
                  <c:v>12169.39</c:v>
                </c:pt>
                <c:pt idx="8">
                  <c:v>12141.928</c:v>
                </c:pt>
                <c:pt idx="9">
                  <c:v>12124.790999999999</c:v>
                </c:pt>
                <c:pt idx="10">
                  <c:v>12135.603999999999</c:v>
                </c:pt>
                <c:pt idx="11">
                  <c:v>12147.561</c:v>
                </c:pt>
                <c:pt idx="12">
                  <c:v>12133.165999999999</c:v>
                </c:pt>
                <c:pt idx="13">
                  <c:v>12146.671</c:v>
                </c:pt>
                <c:pt idx="14">
                  <c:v>12151.710999999999</c:v>
                </c:pt>
                <c:pt idx="15">
                  <c:v>12141.147999999999</c:v>
                </c:pt>
                <c:pt idx="16">
                  <c:v>12137.986999999999</c:v>
                </c:pt>
                <c:pt idx="17">
                  <c:v>12158.07</c:v>
                </c:pt>
                <c:pt idx="18">
                  <c:v>12152.031000000001</c:v>
                </c:pt>
                <c:pt idx="19">
                  <c:v>12134.394</c:v>
                </c:pt>
                <c:pt idx="20">
                  <c:v>12118.263999999999</c:v>
                </c:pt>
                <c:pt idx="21">
                  <c:v>12107.343999999999</c:v>
                </c:pt>
                <c:pt idx="22">
                  <c:v>12088.727999999999</c:v>
                </c:pt>
                <c:pt idx="23">
                  <c:v>12086.002</c:v>
                </c:pt>
                <c:pt idx="24">
                  <c:v>12012.541999999999</c:v>
                </c:pt>
                <c:pt idx="25">
                  <c:v>11862.803</c:v>
                </c:pt>
                <c:pt idx="26">
                  <c:v>11765.888999999999</c:v>
                </c:pt>
                <c:pt idx="27">
                  <c:v>11794.666999999999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85C-4D89-B111-7802EFE5563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-2108994112"/>
        <c:axId val="-2119296480"/>
      </c:lineChart>
      <c:catAx>
        <c:axId val="-2108994112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800" b="0" i="0" u="none" strike="noStrike" kern="1200" baseline="0">
                <a:solidFill>
                  <a:sysClr val="windowText" lastClr="00000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pPr>
            <a:endParaRPr lang="en-US"/>
          </a:p>
        </c:txPr>
        <c:crossAx val="-2119296480"/>
        <c:crosses val="autoZero"/>
        <c:auto val="1"/>
        <c:lblAlgn val="ctr"/>
        <c:lblOffset val="100"/>
        <c:noMultiLvlLbl val="0"/>
      </c:catAx>
      <c:valAx>
        <c:axId val="-2119296480"/>
        <c:scaling>
          <c:orientation val="minMax"/>
        </c:scaling>
        <c:delete val="0"/>
        <c:axPos val="l"/>
        <c:majorGridlines>
          <c:spPr>
            <a:ln w="6350" cap="flat" cmpd="sng" algn="ctr">
              <a:solidFill>
                <a:schemeClr val="bg1"/>
              </a:solidFill>
              <a:round/>
            </a:ln>
            <a:effectLst/>
          </c:spPr>
        </c:majorGridlines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ysClr val="windowText" lastClr="00000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pPr>
            <a:endParaRPr lang="en-US"/>
          </a:p>
        </c:txPr>
        <c:crossAx val="-2108994112"/>
        <c:crosses val="autoZero"/>
        <c:crossBetween val="between"/>
      </c:valAx>
      <c:valAx>
        <c:axId val="664819000"/>
        <c:scaling>
          <c:orientation val="minMax"/>
          <c:max val="1.8"/>
          <c:min val="-1.7000000000000002"/>
        </c:scaling>
        <c:delete val="0"/>
        <c:axPos val="r"/>
        <c:numFmt formatCode="#,##0.0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ysClr val="windowText" lastClr="000000"/>
                </a:solidFill>
                <a:latin typeface="+mj-lt"/>
                <a:ea typeface="+mn-ea"/>
                <a:cs typeface="+mn-cs"/>
              </a:defRPr>
            </a:pPr>
            <a:endParaRPr lang="en-US"/>
          </a:p>
        </c:txPr>
        <c:crossAx val="664817720"/>
        <c:crosses val="max"/>
        <c:crossBetween val="between"/>
      </c:valAx>
      <c:catAx>
        <c:axId val="66481772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664819000"/>
        <c:crosses val="autoZero"/>
        <c:auto val="1"/>
        <c:lblAlgn val="ctr"/>
        <c:lblOffset val="100"/>
        <c:noMultiLvlLbl val="0"/>
      </c:catAx>
      <c:spPr>
        <a:solidFill>
          <a:schemeClr val="bg1">
            <a:lumMod val="95000"/>
          </a:schemeClr>
        </a:solidFill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1101332059947693"/>
          <c:y val="1.6007454499501458E-2"/>
          <c:w val="0.82488828866018826"/>
          <c:h val="0.1202862608496232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ysClr val="windowText" lastClr="000000"/>
              </a:solidFill>
              <a:latin typeface="+mj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100">
          <a:solidFill>
            <a:sysClr val="windowText" lastClr="000000"/>
          </a:solidFill>
          <a:latin typeface="+mj-lt"/>
        </a:defRPr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7359288422280546E-2"/>
          <c:y val="0.1182356119575016"/>
          <c:w val="0.87354018247719034"/>
          <c:h val="0.66734870649963784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'Gráfico 3. Panel B'!$A$16</c:f>
              <c:strCache>
                <c:ptCount val="1"/>
                <c:pt idx="0">
                  <c:v>Asalariados</c:v>
                </c:pt>
              </c:strCache>
            </c:strRef>
          </c:tx>
          <c:spPr>
            <a:solidFill>
              <a:srgbClr val="3333CC"/>
            </a:solidFill>
            <a:ln>
              <a:noFill/>
            </a:ln>
            <a:effectLst/>
          </c:spPr>
          <c:invertIfNegative val="0"/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5EE8-41C3-8067-3DCC05C5EF11}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/>
                      <a:t>40,5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5EE8-41C3-8067-3DCC05C5EF11}"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/>
                      <a:t>71,2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5EE8-41C3-8067-3DCC05C5EF11}"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/>
                      <a:t>25,6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5EE8-41C3-8067-3DCC05C5EF11}"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5EE8-41C3-8067-3DCC05C5EF1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bg1"/>
                    </a:solidFill>
                    <a:latin typeface="+mj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'Gráfico 3. Panel B'!$I$15:$M$15</c:f>
              <c:strCache>
                <c:ptCount val="5"/>
                <c:pt idx="0">
                  <c:v>Febrero 2020</c:v>
                </c:pt>
                <c:pt idx="1">
                  <c:v>Marzo 2020</c:v>
                </c:pt>
                <c:pt idx="2">
                  <c:v>Abril 2020</c:v>
                </c:pt>
                <c:pt idx="3">
                  <c:v>Mayo 2020</c:v>
                </c:pt>
                <c:pt idx="4">
                  <c:v>Junio 2020</c:v>
                </c:pt>
              </c:strCache>
            </c:strRef>
          </c:cat>
          <c:val>
            <c:numRef>
              <c:f>'Gráfico 3. Panel B'!$I$16:$M$16</c:f>
              <c:numCache>
                <c:formatCode>0.0</c:formatCode>
                <c:ptCount val="5"/>
                <c:pt idx="0">
                  <c:v>2.6880000000001019</c:v>
                </c:pt>
                <c:pt idx="1">
                  <c:v>-29.716999999998734</c:v>
                </c:pt>
                <c:pt idx="2">
                  <c:v>-106.61000000000058</c:v>
                </c:pt>
                <c:pt idx="3">
                  <c:v>-24.828000000001339</c:v>
                </c:pt>
                <c:pt idx="4">
                  <c:v>-7.6489999999994325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5EE8-41C3-8067-3DCC05C5EF11}"/>
            </c:ext>
          </c:extLst>
        </c:ser>
        <c:ser>
          <c:idx val="3"/>
          <c:order val="1"/>
          <c:tx>
            <c:strRef>
              <c:f>'Gráfico 3. Panel B'!$A$19</c:f>
              <c:strCache>
                <c:ptCount val="1"/>
                <c:pt idx="0">
                  <c:v>Monotributo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</c:spPr>
          <c:invertIfNegative val="0"/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5EE8-41C3-8067-3DCC05C5EF11}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/>
                      <a:t>47,5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5EE8-41C3-8067-3DCC05C5EF11}"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/>
                      <a:t>19,3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8-5EE8-41C3-8067-3DCC05C5EF11}"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/>
                      <a:t>58,1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9-5EE8-41C3-8067-3DCC05C5EF11}"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5EE8-41C3-8067-3DCC05C5EF1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bg1"/>
                    </a:solidFill>
                    <a:latin typeface="+mj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'Gráfico 3. Panel B'!$I$15:$M$15</c:f>
              <c:strCache>
                <c:ptCount val="5"/>
                <c:pt idx="0">
                  <c:v>Febrero 2020</c:v>
                </c:pt>
                <c:pt idx="1">
                  <c:v>Marzo 2020</c:v>
                </c:pt>
                <c:pt idx="2">
                  <c:v>Abril 2020</c:v>
                </c:pt>
                <c:pt idx="3">
                  <c:v>Mayo 2020</c:v>
                </c:pt>
                <c:pt idx="4">
                  <c:v>Junio 2020</c:v>
                </c:pt>
              </c:strCache>
            </c:strRef>
          </c:cat>
          <c:val>
            <c:numRef>
              <c:f>'Gráfico 3. Panel B'!$I$19:$M$19</c:f>
              <c:numCache>
                <c:formatCode>0.0</c:formatCode>
                <c:ptCount val="5"/>
                <c:pt idx="0">
                  <c:v>-4.75</c:v>
                </c:pt>
                <c:pt idx="1">
                  <c:v>-34.871999999999844</c:v>
                </c:pt>
                <c:pt idx="2">
                  <c:v>-28.94600000000014</c:v>
                </c:pt>
                <c:pt idx="3">
                  <c:v>-56.292999999999893</c:v>
                </c:pt>
                <c:pt idx="4">
                  <c:v>29.907999999999902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5EE8-41C3-8067-3DCC05C5EF11}"/>
            </c:ext>
          </c:extLst>
        </c:ser>
        <c:ser>
          <c:idx val="1"/>
          <c:order val="2"/>
          <c:tx>
            <c:strRef>
              <c:f>'Gráfico 3. Panel B'!$A$17</c:f>
              <c:strCache>
                <c:ptCount val="1"/>
                <c:pt idx="0">
                  <c:v>Trabajadoras casas particulares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'Gráfico 3. Panel B'!$I$15:$M$15</c:f>
              <c:strCache>
                <c:ptCount val="5"/>
                <c:pt idx="0">
                  <c:v>Febrero 2020</c:v>
                </c:pt>
                <c:pt idx="1">
                  <c:v>Marzo 2020</c:v>
                </c:pt>
                <c:pt idx="2">
                  <c:v>Abril 2020</c:v>
                </c:pt>
                <c:pt idx="3">
                  <c:v>Mayo 2020</c:v>
                </c:pt>
                <c:pt idx="4">
                  <c:v>Junio 2020</c:v>
                </c:pt>
              </c:strCache>
            </c:strRef>
          </c:cat>
          <c:val>
            <c:numRef>
              <c:f>'Gráfico 3. Panel B'!$I$17:$M$17</c:f>
              <c:numCache>
                <c:formatCode>0.0</c:formatCode>
                <c:ptCount val="5"/>
                <c:pt idx="0">
                  <c:v>-0.94200000000000728</c:v>
                </c:pt>
                <c:pt idx="1">
                  <c:v>-2.4669999999999845</c:v>
                </c:pt>
                <c:pt idx="2">
                  <c:v>-7.5330000000000155</c:v>
                </c:pt>
                <c:pt idx="3">
                  <c:v>-9.5049999999999955</c:v>
                </c:pt>
                <c:pt idx="4">
                  <c:v>3.1650000000000205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5EE8-41C3-8067-3DCC05C5EF11}"/>
            </c:ext>
          </c:extLst>
        </c:ser>
        <c:ser>
          <c:idx val="2"/>
          <c:order val="3"/>
          <c:tx>
            <c:strRef>
              <c:f>'Gráfico 3. Panel B'!$A$18</c:f>
              <c:strCache>
                <c:ptCount val="1"/>
                <c:pt idx="0">
                  <c:v>Autónomos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  <a:ln>
              <a:noFill/>
            </a:ln>
            <a:effectLst/>
          </c:spPr>
          <c:invertIfNegative val="0"/>
          <c:cat>
            <c:strRef>
              <c:f>'Gráfico 3. Panel B'!$I$15:$M$15</c:f>
              <c:strCache>
                <c:ptCount val="5"/>
                <c:pt idx="0">
                  <c:v>Febrero 2020</c:v>
                </c:pt>
                <c:pt idx="1">
                  <c:v>Marzo 2020</c:v>
                </c:pt>
                <c:pt idx="2">
                  <c:v>Abril 2020</c:v>
                </c:pt>
                <c:pt idx="3">
                  <c:v>Mayo 2020</c:v>
                </c:pt>
                <c:pt idx="4">
                  <c:v>Junio 2020</c:v>
                </c:pt>
              </c:strCache>
            </c:strRef>
          </c:cat>
          <c:val>
            <c:numRef>
              <c:f>'Gráfico 3. Panel B'!$I$18:$M$18</c:f>
              <c:numCache>
                <c:formatCode>0.0</c:formatCode>
                <c:ptCount val="5"/>
                <c:pt idx="0">
                  <c:v>0.27800000000002001</c:v>
                </c:pt>
                <c:pt idx="1">
                  <c:v>-6.4040000000000532</c:v>
                </c:pt>
                <c:pt idx="2">
                  <c:v>-6.6499999999999773</c:v>
                </c:pt>
                <c:pt idx="3">
                  <c:v>-6.2880000000000109</c:v>
                </c:pt>
                <c:pt idx="4">
                  <c:v>3.3540000000000418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5EE8-41C3-8067-3DCC05C5EF1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686446728"/>
        <c:axId val="686448368"/>
      </c:barChart>
      <c:catAx>
        <c:axId val="6864467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high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ysClr val="windowText" lastClr="000000"/>
                </a:solidFill>
                <a:latin typeface="+mj-lt"/>
                <a:ea typeface="+mn-ea"/>
                <a:cs typeface="+mn-cs"/>
              </a:defRPr>
            </a:pPr>
            <a:endParaRPr lang="en-US"/>
          </a:p>
        </c:txPr>
        <c:crossAx val="686448368"/>
        <c:crosses val="autoZero"/>
        <c:auto val="1"/>
        <c:lblAlgn val="ctr"/>
        <c:lblOffset val="100"/>
        <c:noMultiLvlLbl val="0"/>
      </c:catAx>
      <c:valAx>
        <c:axId val="6864483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bg1"/>
              </a:solidFill>
              <a:round/>
            </a:ln>
            <a:effectLst/>
          </c:spPr>
        </c:majorGridlines>
        <c:numFmt formatCode="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ysClr val="windowText" lastClr="000000"/>
                </a:solidFill>
                <a:latin typeface="+mj-lt"/>
                <a:ea typeface="+mn-ea"/>
                <a:cs typeface="+mn-cs"/>
              </a:defRPr>
            </a:pPr>
            <a:endParaRPr lang="en-US"/>
          </a:p>
        </c:txPr>
        <c:crossAx val="686446728"/>
        <c:crosses val="autoZero"/>
        <c:crossBetween val="between"/>
      </c:valAx>
      <c:spPr>
        <a:solidFill>
          <a:schemeClr val="bg1">
            <a:lumMod val="95000"/>
          </a:schemeClr>
        </a:solidFill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8.8589613401918843E-2"/>
          <c:y val="0.78709097142920859"/>
          <c:w val="0.8812935803743347"/>
          <c:h val="0.1590157948188088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ysClr val="windowText" lastClr="000000"/>
              </a:solidFill>
              <a:latin typeface="+mj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100">
          <a:solidFill>
            <a:sysClr val="windowText" lastClr="000000"/>
          </a:solidFill>
          <a:latin typeface="+mj-lt"/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2" tIns="93162" rIns="93162" bIns="93162" anchor="t" anchorCtr="0"/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47339331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boletinoficial.gob.ar/detalleAviso/primera/231952/20200713" TargetMode="External"/><Relationship Id="rId3" Type="http://schemas.openxmlformats.org/officeDocument/2006/relationships/hyperlink" Target="https://www.boletinoficial.gob.ar/detalleAviso/primera/233711/20200818" TargetMode="External"/><Relationship Id="rId7" Type="http://schemas.openxmlformats.org/officeDocument/2006/relationships/hyperlink" Target="https://www.boletinoficial.gob.ar/detalleAviso/primera/232504/20200724" TargetMode="External"/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s://www.boletinoficial.gob.ar/detalleAviso/primera/233710/20200818" TargetMode="External"/><Relationship Id="rId5" Type="http://schemas.openxmlformats.org/officeDocument/2006/relationships/hyperlink" Target="https://www.boletinoficial.gob.ar/detalleAviso/primera/233268/20200808" TargetMode="External"/><Relationship Id="rId4" Type="http://schemas.openxmlformats.org/officeDocument/2006/relationships/hyperlink" Target="https://www.boletinoficial.gob.ar/detalleAviso/primera/233459/20200811" TargetMode="External"/><Relationship Id="rId9" Type="http://schemas.openxmlformats.org/officeDocument/2006/relationships/hyperlink" Target="https://www.boletinoficial.gob.ar/detalleAviso/primera/231883/20200708" TargetMode="Externa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CH" sz="1100" dirty="0" err="1"/>
              <a:t>Debt</a:t>
            </a:r>
            <a:r>
              <a:rPr lang="fr-CH" sz="1100" dirty="0"/>
              <a:t> relief of 30 bio USD</a:t>
            </a:r>
          </a:p>
          <a:p>
            <a:r>
              <a:rPr lang="fr-CH" sz="1100" dirty="0" err="1"/>
              <a:t>Caida</a:t>
            </a:r>
            <a:r>
              <a:rPr lang="fr-CH" sz="1100" dirty="0"/>
              <a:t> mes </a:t>
            </a:r>
            <a:r>
              <a:rPr lang="fr-CH" sz="1100" dirty="0" err="1"/>
              <a:t>por</a:t>
            </a:r>
            <a:r>
              <a:rPr lang="fr-CH" sz="1100" dirty="0"/>
              <a:t> mes de la </a:t>
            </a:r>
            <a:r>
              <a:rPr lang="fr-CH" sz="1100" dirty="0" err="1"/>
              <a:t>producción</a:t>
            </a:r>
            <a:r>
              <a:rPr lang="fr-CH" sz="1100" dirty="0"/>
              <a:t> </a:t>
            </a:r>
            <a:r>
              <a:rPr lang="fr-CH" sz="1100" dirty="0" err="1"/>
              <a:t>industrial</a:t>
            </a:r>
            <a:r>
              <a:rPr lang="fr-CH" sz="1100" dirty="0"/>
              <a:t>: -33.5</a:t>
            </a:r>
          </a:p>
          <a:p>
            <a:r>
              <a:rPr lang="fr-CH" sz="1100" dirty="0" err="1"/>
              <a:t>Fuerte</a:t>
            </a:r>
            <a:r>
              <a:rPr lang="fr-CH" sz="1100" baseline="0" dirty="0"/>
              <a:t> </a:t>
            </a:r>
            <a:r>
              <a:rPr lang="fr-CH" sz="1100" baseline="0" dirty="0" err="1"/>
              <a:t>declinio</a:t>
            </a:r>
            <a:r>
              <a:rPr lang="fr-CH" sz="1100" baseline="0" dirty="0"/>
              <a:t> de la </a:t>
            </a:r>
            <a:r>
              <a:rPr lang="fr-CH" sz="1100" baseline="0" dirty="0" err="1"/>
              <a:t>inversión</a:t>
            </a:r>
            <a:r>
              <a:rPr lang="fr-CH" sz="1100" baseline="0" dirty="0"/>
              <a:t> </a:t>
            </a:r>
            <a:r>
              <a:rPr lang="fr-CH" sz="1100" baseline="0" dirty="0" err="1"/>
              <a:t>privada</a:t>
            </a:r>
            <a:r>
              <a:rPr lang="fr-CH" sz="1100" baseline="0" dirty="0"/>
              <a:t>, de la demanda interna,</a:t>
            </a:r>
            <a:endParaRPr lang="fr-CH" sz="1100" dirty="0"/>
          </a:p>
          <a:p>
            <a:r>
              <a:rPr lang="fr-CH" sz="1100" dirty="0" err="1"/>
              <a:t>Países</a:t>
            </a:r>
            <a:r>
              <a:rPr lang="fr-CH" sz="1100" dirty="0"/>
              <a:t> </a:t>
            </a:r>
            <a:r>
              <a:rPr lang="fr-CH" sz="1100" dirty="0" err="1"/>
              <a:t>vecinos</a:t>
            </a:r>
            <a:r>
              <a:rPr lang="fr-CH" sz="1100" dirty="0"/>
              <a:t> y social </a:t>
            </a:r>
            <a:r>
              <a:rPr lang="fr-CH" sz="1100" dirty="0" err="1"/>
              <a:t>comerciales</a:t>
            </a:r>
            <a:r>
              <a:rPr lang="fr-CH" sz="1100" dirty="0"/>
              <a:t> </a:t>
            </a:r>
            <a:r>
              <a:rPr lang="fr-CH" sz="1100" dirty="0" err="1"/>
              <a:t>muy</a:t>
            </a:r>
            <a:r>
              <a:rPr lang="fr-CH" sz="1100" dirty="0"/>
              <a:t> </a:t>
            </a:r>
            <a:r>
              <a:rPr lang="fr-CH" sz="1100" dirty="0" err="1"/>
              <a:t>afectados</a:t>
            </a:r>
            <a:r>
              <a:rPr lang="fr-CH" sz="1100" dirty="0"/>
              <a:t> </a:t>
            </a:r>
            <a:r>
              <a:rPr lang="fr-CH" sz="1100" dirty="0" err="1"/>
              <a:t>por</a:t>
            </a:r>
            <a:r>
              <a:rPr lang="fr-CH" sz="1100" dirty="0"/>
              <a:t> la </a:t>
            </a:r>
            <a:r>
              <a:rPr lang="fr-CH" sz="1100" dirty="0" err="1"/>
              <a:t>crisis</a:t>
            </a:r>
            <a:r>
              <a:rPr lang="fr-CH" sz="1100" dirty="0"/>
              <a:t>, </a:t>
            </a:r>
            <a:r>
              <a:rPr lang="fr-CH" sz="1100" dirty="0" err="1"/>
              <a:t>fuerte</a:t>
            </a:r>
            <a:r>
              <a:rPr lang="fr-CH" sz="1100" dirty="0"/>
              <a:t> </a:t>
            </a:r>
            <a:r>
              <a:rPr lang="fr-CH" sz="1100" dirty="0" err="1"/>
              <a:t>caida</a:t>
            </a:r>
            <a:r>
              <a:rPr lang="fr-CH" sz="1100" baseline="0" dirty="0"/>
              <a:t> de la </a:t>
            </a:r>
            <a:r>
              <a:rPr lang="fr-CH" sz="1100" baseline="0" dirty="0" err="1"/>
              <a:t>importación</a:t>
            </a:r>
            <a:r>
              <a:rPr lang="fr-CH" sz="1100" baseline="0" dirty="0"/>
              <a:t>, </a:t>
            </a:r>
            <a:r>
              <a:rPr lang="fr-CH" sz="1100" baseline="0" dirty="0" err="1"/>
              <a:t>aun</a:t>
            </a:r>
            <a:r>
              <a:rPr lang="fr-CH" sz="1100" baseline="0" dirty="0"/>
              <a:t> </a:t>
            </a:r>
            <a:r>
              <a:rPr lang="fr-CH" sz="1100" baseline="0" dirty="0" err="1"/>
              <a:t>más</a:t>
            </a:r>
            <a:r>
              <a:rPr lang="fr-CH" sz="1100" baseline="0" dirty="0"/>
              <a:t> </a:t>
            </a:r>
            <a:r>
              <a:rPr lang="fr-CH" sz="1100" baseline="0" dirty="0" err="1"/>
              <a:t>fuerte</a:t>
            </a:r>
            <a:r>
              <a:rPr lang="fr-CH" sz="1100" baseline="0" dirty="0"/>
              <a:t> que de la </a:t>
            </a:r>
            <a:r>
              <a:rPr lang="fr-CH" sz="1100" baseline="0" dirty="0" err="1"/>
              <a:t>exportación</a:t>
            </a:r>
            <a:r>
              <a:rPr lang="fr-CH" sz="1100" baseline="0" dirty="0"/>
              <a:t>, de la </a:t>
            </a:r>
            <a:r>
              <a:rPr lang="fr-CH" sz="1100" baseline="0" dirty="0" err="1"/>
              <a:t>producción</a:t>
            </a:r>
            <a:r>
              <a:rPr lang="fr-CH" sz="1100" baseline="0" dirty="0"/>
              <a:t> </a:t>
            </a:r>
            <a:r>
              <a:rPr lang="fr-CH" sz="1100" baseline="0" dirty="0" err="1"/>
              <a:t>industrial</a:t>
            </a:r>
            <a:r>
              <a:rPr lang="fr-CH" sz="1100" baseline="0" dirty="0"/>
              <a:t> </a:t>
            </a:r>
            <a:endParaRPr lang="fr-CH" sz="1100" dirty="0"/>
          </a:p>
          <a:p>
            <a:r>
              <a:rPr lang="fr-CH" sz="1100" dirty="0"/>
              <a:t>Also supply, national value chain, less integrated world-wide,</a:t>
            </a:r>
            <a:r>
              <a:rPr lang="fr-CH" sz="1100" baseline="0" dirty="0"/>
              <a:t> some manufacturing sectors suffer; some financial shock, yes, but part of macro fragility</a:t>
            </a:r>
          </a:p>
          <a:p>
            <a:r>
              <a:rPr lang="fr-CH" sz="1100" baseline="0" dirty="0"/>
              <a:t>Xxxxxxxxxxxxxxxxxxxxxxxxxxxxxxxxxxxxx</a:t>
            </a:r>
          </a:p>
          <a:p>
            <a:r>
              <a:rPr lang="fr-CH" sz="1100" baseline="0" dirty="0"/>
              <a:t>ENCUESTA DE EXPECTATIVAS DEL BANCO CENTRAL DE ARGENTINA:</a:t>
            </a:r>
          </a:p>
          <a:p>
            <a:r>
              <a:rPr lang="es-MX" sz="1100" baseline="0" dirty="0"/>
              <a:t>Quienes participan del REM esperan una contracción del Producto Interno Bruto (PIB) real para 2020 de 12,0% (implicando una caída menor en 0,5 p.p. respecto al REM previo). </a:t>
            </a:r>
          </a:p>
          <a:p>
            <a:endParaRPr lang="es-MX" sz="1100" baseline="0" dirty="0"/>
          </a:p>
          <a:p>
            <a:r>
              <a:rPr lang="es-MX" sz="1100" baseline="0" dirty="0"/>
              <a:t>En tanto, las y los participantes del REM pronostican una expansión de la actividad para el tercer trimestre de 2020 (8,7% s.e., superior al 8% que esperaban a fines de julio) y también para el último trimestre del año (5,1% s.e., por debajo del 6% que esperaban en la encuesta del mes previo), lo que denota que </a:t>
            </a:r>
            <a:r>
              <a:rPr lang="es-MX" sz="1100" b="1" baseline="0" dirty="0"/>
              <a:t>se percibe que el período de mayor impacto de la pandemia ya habría sido superado.</a:t>
            </a:r>
            <a:endParaRPr lang="fr-CH" sz="1100" b="1" baseline="0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208032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3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spcFirstLastPara="1" wrap="square" lIns="93162" tIns="93162" rIns="93162" bIns="93162" anchor="t" anchorCtr="0">
            <a:noAutofit/>
          </a:bodyPr>
          <a:lstStyle/>
          <a:p>
            <a:pPr marL="0" indent="0">
              <a:buNone/>
            </a:pPr>
            <a:r>
              <a:rPr lang="es-CL" dirty="0"/>
              <a:t>ESTA ES LA LINEA DE BASE A L INCIO D LA PANDEMIA. LINEA DE </a:t>
            </a:r>
            <a:r>
              <a:rPr lang="es-CL" dirty="0" smtClean="0"/>
              <a:t>BASE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fr-CH" sz="1200" dirty="0" err="1" smtClean="0">
                <a:solidFill>
                  <a:schemeClr val="tx1"/>
                </a:solidFill>
              </a:rPr>
              <a:t>Generalizada</a:t>
            </a:r>
            <a:r>
              <a:rPr lang="fr-CH" sz="1200" dirty="0" smtClean="0">
                <a:solidFill>
                  <a:schemeClr val="tx1"/>
                </a:solidFill>
              </a:rPr>
              <a:t> en </a:t>
            </a:r>
            <a:r>
              <a:rPr lang="fr-CH" sz="1200" dirty="0" err="1" smtClean="0">
                <a:solidFill>
                  <a:schemeClr val="tx1"/>
                </a:solidFill>
              </a:rPr>
              <a:t>todos</a:t>
            </a:r>
            <a:r>
              <a:rPr lang="fr-CH" sz="1200" dirty="0" smtClean="0">
                <a:solidFill>
                  <a:schemeClr val="tx1"/>
                </a:solidFill>
              </a:rPr>
              <a:t> los </a:t>
            </a:r>
            <a:r>
              <a:rPr lang="fr-CH" sz="1200" dirty="0" err="1" smtClean="0">
                <a:solidFill>
                  <a:schemeClr val="tx1"/>
                </a:solidFill>
              </a:rPr>
              <a:t>sectores</a:t>
            </a:r>
            <a:r>
              <a:rPr lang="fr-CH" sz="1200" dirty="0" smtClean="0">
                <a:solidFill>
                  <a:schemeClr val="tx1"/>
                </a:solidFill>
              </a:rPr>
              <a:t>, los </a:t>
            </a:r>
            <a:r>
              <a:rPr lang="fr-CH" sz="1200" dirty="0" err="1" smtClean="0">
                <a:solidFill>
                  <a:schemeClr val="tx1"/>
                </a:solidFill>
              </a:rPr>
              <a:t>mayores</a:t>
            </a:r>
            <a:r>
              <a:rPr lang="fr-CH" sz="1200" dirty="0" smtClean="0">
                <a:solidFill>
                  <a:schemeClr val="tx1"/>
                </a:solidFill>
              </a:rPr>
              <a:t> </a:t>
            </a:r>
            <a:r>
              <a:rPr lang="fr-CH" sz="1200" dirty="0" err="1" smtClean="0">
                <a:solidFill>
                  <a:schemeClr val="tx1"/>
                </a:solidFill>
              </a:rPr>
              <a:t>impactos</a:t>
            </a:r>
            <a:r>
              <a:rPr lang="fr-CH" sz="1200" dirty="0" smtClean="0">
                <a:solidFill>
                  <a:schemeClr val="tx1"/>
                </a:solidFill>
              </a:rPr>
              <a:t> en: </a:t>
            </a:r>
            <a:r>
              <a:rPr lang="fr-CH" sz="1100" dirty="0" err="1" smtClean="0">
                <a:solidFill>
                  <a:schemeClr val="tx1"/>
                </a:solidFill>
              </a:rPr>
              <a:t>Hoteles</a:t>
            </a:r>
            <a:r>
              <a:rPr lang="fr-CH" sz="1100" dirty="0" smtClean="0">
                <a:solidFill>
                  <a:schemeClr val="tx1"/>
                </a:solidFill>
              </a:rPr>
              <a:t> y </a:t>
            </a:r>
            <a:r>
              <a:rPr lang="fr-CH" sz="1100" dirty="0" err="1" smtClean="0">
                <a:solidFill>
                  <a:schemeClr val="tx1"/>
                </a:solidFill>
              </a:rPr>
              <a:t>Restaurantes</a:t>
            </a:r>
            <a:r>
              <a:rPr lang="fr-CH" sz="1100" dirty="0" smtClean="0">
                <a:solidFill>
                  <a:schemeClr val="tx1"/>
                </a:solidFill>
              </a:rPr>
              <a:t> (-73,4%); </a:t>
            </a:r>
            <a:r>
              <a:rPr lang="fr-CH" sz="1100" dirty="0" err="1" smtClean="0">
                <a:solidFill>
                  <a:schemeClr val="tx1"/>
                </a:solidFill>
              </a:rPr>
              <a:t>Otros</a:t>
            </a:r>
            <a:r>
              <a:rPr lang="fr-CH" sz="1100" dirty="0" smtClean="0">
                <a:solidFill>
                  <a:schemeClr val="tx1"/>
                </a:solidFill>
              </a:rPr>
              <a:t> </a:t>
            </a:r>
            <a:r>
              <a:rPr lang="fr-CH" sz="1100" dirty="0" err="1" smtClean="0">
                <a:solidFill>
                  <a:schemeClr val="tx1"/>
                </a:solidFill>
              </a:rPr>
              <a:t>servicios</a:t>
            </a:r>
            <a:r>
              <a:rPr lang="fr-CH" sz="1100" dirty="0" smtClean="0">
                <a:solidFill>
                  <a:schemeClr val="tx1"/>
                </a:solidFill>
              </a:rPr>
              <a:t> </a:t>
            </a:r>
            <a:r>
              <a:rPr lang="fr-CH" sz="1100" dirty="0" err="1" smtClean="0">
                <a:solidFill>
                  <a:schemeClr val="tx1"/>
                </a:solidFill>
              </a:rPr>
              <a:t>comunitarios</a:t>
            </a:r>
            <a:r>
              <a:rPr lang="fr-CH" sz="1100" dirty="0" smtClean="0">
                <a:solidFill>
                  <a:schemeClr val="tx1"/>
                </a:solidFill>
              </a:rPr>
              <a:t> (-67,7)</a:t>
            </a:r>
          </a:p>
          <a:p>
            <a:pPr marL="0" indent="0">
              <a:buNone/>
            </a:pPr>
            <a:endParaRPr dirty="0"/>
          </a:p>
        </p:txBody>
      </p:sp>
      <p:sp>
        <p:nvSpPr>
          <p:cNvPr id="94" name="Google Shape;94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8739746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3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spcFirstLastPara="1" wrap="square" lIns="93162" tIns="93162" rIns="93162" bIns="93162" anchor="t" anchorCtr="0">
            <a:noAutofit/>
          </a:bodyPr>
          <a:lstStyle/>
          <a:p>
            <a:pPr marL="0" indent="0">
              <a:buNone/>
            </a:pPr>
            <a:r>
              <a:rPr lang="es-CL" dirty="0"/>
              <a:t>ESTA ES LA LINEA DE BASE A L INCIO D LA PANDEMIA. LINEA DE BASE</a:t>
            </a:r>
            <a:endParaRPr dirty="0"/>
          </a:p>
        </p:txBody>
      </p:sp>
      <p:sp>
        <p:nvSpPr>
          <p:cNvPr id="94" name="Google Shape;94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083719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3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spcFirstLastPara="1" wrap="square" lIns="93162" tIns="93162" rIns="93162" bIns="93162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s-ES_tradnl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Los modelos de extracción hipotética (MEH) surgieron con el objetivo de identificar sectores claves en la economía en términos de variables tales como: producción, valor agregado o empleo. Para esto se extrae el sector elegido en su totalidad y se estudia como esto repercute en la economía (Miller &amp; </a:t>
            </a:r>
            <a:r>
              <a:rPr lang="es-ES_tradnl" sz="1100" b="0" i="0" u="none" strike="noStrike" cap="none" dirty="0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Lahr</a:t>
            </a:r>
            <a:r>
              <a:rPr lang="es-ES_tradnl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, 2001). El Método de Extracción Hipotética consiste en remover las transacciones pertinentes de la tabla de Input-Output, correr nuevamente el modelo y computar las diferencias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endParaRPr lang="es-ES_tradnl" sz="1100" b="0" i="0" u="none" strike="noStrike" cap="none" dirty="0">
              <a:solidFill>
                <a:srgbClr val="000000"/>
              </a:solidFill>
              <a:effectLst/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s-ES_tradnl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LOS DATOS DE PIB Y EMPLEO (EPH) AL SEGUNDO TRIMESTRE 2020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s-ES_tradnl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MUESTRAN UNA CAIDA EN EL EMPLEO 22% Y EN EL PIB DEL 19% (ENTRE SEGUNDOS TRIMESTRES 2019 2020).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endParaRPr lang="es-ES_tradnl" sz="1100" b="0" i="0" u="none" strike="noStrike" cap="none" dirty="0">
              <a:solidFill>
                <a:srgbClr val="000000"/>
              </a:solidFill>
              <a:effectLst/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s-ES_tradnl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SE ESPERA QUE EL CIERRE DEL 2020 DE UNA CONTRACCION DEL 12% (EL 22% CORRESPONDE AL PEOR MOMENTO DE LA CRISIS)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endParaRPr lang="es-MX" sz="1800" b="0" i="0" u="none" strike="noStrike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s-MX" sz="1800" b="1" i="0" u="none" strike="noStrike" dirty="0">
                <a:solidFill>
                  <a:srgbClr val="FF0000"/>
                </a:solidFill>
                <a:effectLst/>
                <a:latin typeface="Calibri" panose="020F0502020204030204" pitchFamily="34" charset="0"/>
              </a:rPr>
              <a:t>ELASTICIDAD DA MAYOR QUE 1, COMO EL MODELO DE ROMERO</a:t>
            </a:r>
            <a:r>
              <a:rPr lang="es-MX" dirty="0"/>
              <a:t> </a:t>
            </a:r>
            <a:endParaRPr lang="en-GB" sz="1100" b="0" i="0" u="none" strike="noStrike" cap="none" dirty="0">
              <a:solidFill>
                <a:srgbClr val="000000"/>
              </a:solidFill>
              <a:effectLst/>
              <a:latin typeface="Arial"/>
              <a:ea typeface="Arial"/>
              <a:cs typeface="Arial"/>
              <a:sym typeface="Arial"/>
            </a:endParaRPr>
          </a:p>
          <a:p>
            <a:pPr marL="0" indent="0">
              <a:buNone/>
            </a:pPr>
            <a:endParaRPr dirty="0"/>
          </a:p>
        </p:txBody>
      </p:sp>
      <p:sp>
        <p:nvSpPr>
          <p:cNvPr id="94" name="Google Shape;94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85164962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s-ES_tradnl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La situación financiera y patrimonial de los negocios es particularmente vulnerable. A finales de abril alrededor de un 18 por ciento de las </a:t>
            </a:r>
            <a:r>
              <a:rPr lang="es-ES_tradnl" sz="1100" b="0" i="0" u="none" strike="noStrike" cap="none" dirty="0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MiPyMEs</a:t>
            </a:r>
            <a:r>
              <a:rPr lang="es-ES_tradnl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se encontraban totalmente operativas y un 57 por ciento estaba operando de manera parcial. El 25 por ciento restante no estaba realizando operación alguna.</a:t>
            </a:r>
          </a:p>
          <a:p>
            <a:pPr marL="1587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endParaRPr lang="es-ES_tradnl" sz="1100" b="0" i="0" u="none" strike="noStrike" cap="none" dirty="0">
              <a:solidFill>
                <a:srgbClr val="000000"/>
              </a:solidFill>
              <a:effectLst/>
              <a:latin typeface="Arial"/>
              <a:ea typeface="Arial"/>
              <a:cs typeface="Arial"/>
              <a:sym typeface="Arial"/>
            </a:endParaRPr>
          </a:p>
          <a:p>
            <a:pPr marL="1587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s-MX" sz="1100" b="0" i="0" u="none" strike="noStrike" cap="none" dirty="0">
                <a:solidFill>
                  <a:srgbClr val="FF0000"/>
                </a:solidFill>
                <a:effectLst/>
                <a:highlight>
                  <a:srgbClr val="FFFF00"/>
                </a:highlight>
                <a:latin typeface="Arial"/>
                <a:ea typeface="Arial"/>
                <a:cs typeface="Arial"/>
                <a:sym typeface="Arial"/>
              </a:rPr>
              <a:t>Conforme a las sucesivas fases de apertura, </a:t>
            </a:r>
            <a:r>
              <a:rPr lang="es-MX" sz="1100" b="1" i="0" u="none" strike="noStrike" cap="none" dirty="0">
                <a:solidFill>
                  <a:srgbClr val="FF0000"/>
                </a:solidFill>
                <a:effectLst/>
                <a:highlight>
                  <a:srgbClr val="FFFF00"/>
                </a:highlight>
                <a:latin typeface="Arial"/>
                <a:ea typeface="Arial"/>
                <a:cs typeface="Arial"/>
                <a:sym typeface="Arial"/>
              </a:rPr>
              <a:t>en junio, </a:t>
            </a:r>
            <a:r>
              <a:rPr lang="es-MX" sz="1100" b="0" i="0" u="none" strike="noStrike" cap="none" dirty="0">
                <a:solidFill>
                  <a:srgbClr val="FF0000"/>
                </a:solidFill>
                <a:effectLst/>
                <a:highlight>
                  <a:srgbClr val="FFFF00"/>
                </a:highlight>
                <a:latin typeface="Arial"/>
                <a:ea typeface="Arial"/>
                <a:cs typeface="Arial"/>
                <a:sym typeface="Arial"/>
              </a:rPr>
              <a:t>la mayoría de las firmas de todas las regiones</a:t>
            </a:r>
          </a:p>
          <a:p>
            <a:pPr marL="1587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s-MX" sz="1100" b="0" i="0" u="none" strike="noStrike" cap="none" dirty="0">
                <a:solidFill>
                  <a:srgbClr val="FF0000"/>
                </a:solidFill>
                <a:effectLst/>
                <a:highlight>
                  <a:srgbClr val="FFFF00"/>
                </a:highlight>
                <a:latin typeface="Arial"/>
                <a:ea typeface="Arial"/>
                <a:cs typeface="Arial"/>
                <a:sym typeface="Arial"/>
              </a:rPr>
              <a:t>del país pudo retomar la operatividad (parcial o total) junto a la adaptación de ciertas tareas y procesos a una modalidad “a distancia”, permitieron volver a operar a una proporción significativa de empresas de todo el país,</a:t>
            </a:r>
          </a:p>
          <a:p>
            <a:pPr marL="1587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s-MX" sz="1100" b="0" i="0" u="none" strike="noStrike" cap="none" dirty="0">
                <a:solidFill>
                  <a:srgbClr val="FF0000"/>
                </a:solidFill>
                <a:effectLst/>
                <a:highlight>
                  <a:srgbClr val="FFFF00"/>
                </a:highlight>
                <a:latin typeface="Arial"/>
                <a:ea typeface="Arial"/>
                <a:cs typeface="Arial"/>
                <a:sym typeface="Arial"/>
              </a:rPr>
              <a:t>disminuyendo los porcentajes de </a:t>
            </a:r>
            <a:r>
              <a:rPr lang="es-MX" sz="1100" b="1" i="0" u="none" strike="noStrike" cap="none" dirty="0">
                <a:solidFill>
                  <a:srgbClr val="FF0000"/>
                </a:solidFill>
                <a:effectLst/>
                <a:highlight>
                  <a:srgbClr val="FFFF00"/>
                </a:highlight>
                <a:latin typeface="Arial"/>
                <a:ea typeface="Arial"/>
                <a:cs typeface="Arial"/>
                <a:sym typeface="Arial"/>
              </a:rPr>
              <a:t>inactividad</a:t>
            </a:r>
            <a:r>
              <a:rPr lang="es-MX" sz="1100" b="0" i="0" u="none" strike="noStrike" cap="none" dirty="0">
                <a:solidFill>
                  <a:srgbClr val="FF0000"/>
                </a:solidFill>
                <a:effectLst/>
                <a:highlight>
                  <a:srgbClr val="FFFF00"/>
                </a:highlight>
                <a:latin typeface="Arial"/>
                <a:ea typeface="Arial"/>
                <a:cs typeface="Arial"/>
                <a:sym typeface="Arial"/>
              </a:rPr>
              <a:t> (54% vs </a:t>
            </a:r>
            <a:r>
              <a:rPr lang="es-MX" sz="1100" b="1" i="0" u="none" strike="noStrike" cap="none" dirty="0">
                <a:solidFill>
                  <a:srgbClr val="FF0000"/>
                </a:solidFill>
                <a:effectLst/>
                <a:highlight>
                  <a:srgbClr val="FFFF00"/>
                </a:highlight>
                <a:latin typeface="Arial"/>
                <a:ea typeface="Arial"/>
                <a:cs typeface="Arial"/>
                <a:sym typeface="Arial"/>
              </a:rPr>
              <a:t>15% en promedio </a:t>
            </a:r>
            <a:r>
              <a:rPr lang="es-MX" sz="1100" b="0" i="0" u="none" strike="noStrike" cap="none" dirty="0">
                <a:solidFill>
                  <a:srgbClr val="FF0000"/>
                </a:solidFill>
                <a:effectLst/>
                <a:highlight>
                  <a:srgbClr val="FFFF00"/>
                </a:highlight>
                <a:latin typeface="Arial"/>
                <a:ea typeface="Arial"/>
                <a:cs typeface="Arial"/>
                <a:sym typeface="Arial"/>
              </a:rPr>
              <a:t>nacional).</a:t>
            </a:r>
          </a:p>
          <a:p>
            <a:pPr marL="1587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endParaRPr lang="es-MX" sz="1100" b="0" i="0" u="none" strike="noStrike" cap="none" dirty="0">
              <a:solidFill>
                <a:srgbClr val="FF0000"/>
              </a:solidFill>
              <a:effectLst/>
              <a:highlight>
                <a:srgbClr val="FFFF00"/>
              </a:highlight>
              <a:latin typeface="Arial"/>
              <a:ea typeface="Arial"/>
              <a:cs typeface="Arial"/>
              <a:sym typeface="Arial"/>
            </a:endParaRPr>
          </a:p>
          <a:p>
            <a:pPr marL="1587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s-MX" sz="1100" b="0" i="0" u="none" strike="noStrike" cap="none" dirty="0">
                <a:solidFill>
                  <a:srgbClr val="FF0000"/>
                </a:solidFill>
                <a:effectLst/>
                <a:highlight>
                  <a:srgbClr val="FFFF00"/>
                </a:highlight>
                <a:latin typeface="Arial"/>
                <a:ea typeface="Arial"/>
                <a:cs typeface="Arial"/>
                <a:sym typeface="Arial"/>
              </a:rPr>
              <a:t>Se destaca el porcentaje operatividad de las regiones del Centro y Cuyo, alcanzando al 93% del total</a:t>
            </a:r>
          </a:p>
          <a:p>
            <a:pPr marL="1587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s-MX" sz="1100" b="0" i="0" u="none" strike="noStrike" cap="none" dirty="0">
                <a:solidFill>
                  <a:srgbClr val="FF0000"/>
                </a:solidFill>
                <a:effectLst/>
                <a:highlight>
                  <a:srgbClr val="FFFF00"/>
                </a:highlight>
                <a:latin typeface="Arial"/>
                <a:ea typeface="Arial"/>
                <a:cs typeface="Arial"/>
                <a:sym typeface="Arial"/>
              </a:rPr>
              <a:t>de las firmas (de las cuales 56% corresponden a firmas parcialmente operativas en el Centro y 63%</a:t>
            </a:r>
          </a:p>
          <a:p>
            <a:pPr marL="1587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s-MX" sz="1100" b="0" i="0" u="none" strike="noStrike" cap="none" dirty="0">
                <a:solidFill>
                  <a:srgbClr val="FF0000"/>
                </a:solidFill>
                <a:effectLst/>
                <a:highlight>
                  <a:srgbClr val="FFFF00"/>
                </a:highlight>
                <a:latin typeface="Arial"/>
                <a:ea typeface="Arial"/>
                <a:cs typeface="Arial"/>
                <a:sym typeface="Arial"/>
              </a:rPr>
              <a:t>en Cuyo). En orden sigue la región SUR con el 87% de firmas activas (de las cuales el 71% presentan</a:t>
            </a:r>
          </a:p>
          <a:p>
            <a:pPr marL="1587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s-MX" sz="1100" b="0" i="0" u="none" strike="noStrike" cap="none" dirty="0">
                <a:solidFill>
                  <a:srgbClr val="FF0000"/>
                </a:solidFill>
                <a:effectLst/>
                <a:highlight>
                  <a:srgbClr val="FFFF00"/>
                </a:highlight>
                <a:latin typeface="Arial"/>
                <a:ea typeface="Arial"/>
                <a:cs typeface="Arial"/>
                <a:sym typeface="Arial"/>
              </a:rPr>
              <a:t>operatividad parcial) y finalmente, las regiones NEA y NOA presentaron un 85% de firmas en</a:t>
            </a:r>
          </a:p>
          <a:p>
            <a:pPr marL="1587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s-MX" sz="1100" b="0" i="0" u="none" strike="noStrike" cap="none" dirty="0">
                <a:solidFill>
                  <a:srgbClr val="FF0000"/>
                </a:solidFill>
                <a:effectLst/>
                <a:highlight>
                  <a:srgbClr val="FFFF00"/>
                </a:highlight>
                <a:latin typeface="Arial"/>
                <a:ea typeface="Arial"/>
                <a:cs typeface="Arial"/>
                <a:sym typeface="Arial"/>
              </a:rPr>
              <a:t>actividad y AMBA el 80%. </a:t>
            </a:r>
            <a:r>
              <a:rPr lang="es-MX" sz="1100" b="1" i="0" u="none" strike="noStrike" cap="none" dirty="0">
                <a:solidFill>
                  <a:srgbClr val="FF0000"/>
                </a:solidFill>
                <a:effectLst/>
                <a:highlight>
                  <a:srgbClr val="FFFF00"/>
                </a:highlight>
                <a:latin typeface="Arial"/>
                <a:ea typeface="Arial"/>
                <a:cs typeface="Arial"/>
                <a:sym typeface="Arial"/>
              </a:rPr>
              <a:t>(ULTIMO DATO DISPONIBLE OBSERVATORIO PYME. INFORME AGOSTO)</a:t>
            </a:r>
            <a:endParaRPr lang="es-ES_tradnl" sz="1100" b="1" i="0" u="none" strike="noStrike" cap="none" dirty="0">
              <a:solidFill>
                <a:srgbClr val="FF0000"/>
              </a:solidFill>
              <a:effectLst/>
              <a:highlight>
                <a:srgbClr val="FFFF00"/>
              </a:highlight>
              <a:latin typeface="Arial"/>
              <a:ea typeface="Arial"/>
              <a:cs typeface="Arial"/>
              <a:sym typeface="Arial"/>
            </a:endParaRPr>
          </a:p>
          <a:p>
            <a:pPr marL="1587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endParaRPr lang="es-ES_tradnl" sz="1100" b="0" i="0" u="none" strike="noStrike" cap="none" dirty="0">
              <a:solidFill>
                <a:srgbClr val="FF0000"/>
              </a:solidFill>
              <a:effectLst/>
              <a:latin typeface="Arial"/>
              <a:ea typeface="Arial"/>
              <a:cs typeface="Arial"/>
              <a:sym typeface="Arial"/>
            </a:endParaRPr>
          </a:p>
          <a:p>
            <a:pPr marL="1587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s-MX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El nivel del paro productivo provocado por la irrupción de la pandemia no se puede medir correctamente</a:t>
            </a:r>
          </a:p>
          <a:p>
            <a:pPr marL="1587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s-MX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solo por el porcentaje de empresas en funcionamiento. Un factor importante que hay que</a:t>
            </a:r>
          </a:p>
          <a:p>
            <a:pPr marL="1587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s-MX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monitorear por las consecuencias reales que tiene en la actividad productiva de las MiPyME es el</a:t>
            </a:r>
          </a:p>
          <a:p>
            <a:pPr marL="1587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s-MX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porcentaje de inactividad de su personal. </a:t>
            </a:r>
          </a:p>
          <a:p>
            <a:pPr marL="1587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endParaRPr lang="es-MX" sz="1100" b="0" i="0" u="none" strike="noStrike" cap="none" dirty="0">
              <a:solidFill>
                <a:srgbClr val="000000"/>
              </a:solidFill>
              <a:effectLst/>
              <a:latin typeface="Arial"/>
              <a:ea typeface="Arial"/>
              <a:cs typeface="Arial"/>
              <a:sym typeface="Arial"/>
            </a:endParaRPr>
          </a:p>
          <a:p>
            <a:pPr marL="1587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s-MX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El grado de operatividad de la firma no implica directamente</a:t>
            </a:r>
          </a:p>
          <a:p>
            <a:pPr marL="1587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s-MX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un mismo grado de actividad de su personal. Y algunas causas de la inactividad del personal</a:t>
            </a:r>
          </a:p>
          <a:p>
            <a:pPr marL="1587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s-MX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dentro de las empresas puede responder a: i) procesos y organización interna, </a:t>
            </a:r>
            <a:r>
              <a:rPr lang="es-MX" sz="1100" b="0" i="0" u="none" strike="noStrike" cap="none" dirty="0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ii</a:t>
            </a:r>
            <a:r>
              <a:rPr lang="es-MX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) restricciones regulatorias</a:t>
            </a:r>
          </a:p>
          <a:p>
            <a:pPr marL="1587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s-MX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impuestas por el Gobierno para poder funcionar, y </a:t>
            </a:r>
            <a:r>
              <a:rPr lang="es-MX" sz="1100" b="0" i="0" u="none" strike="noStrike" cap="none" dirty="0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iii</a:t>
            </a:r>
            <a:r>
              <a:rPr lang="es-MX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) drástica caída de la oferta y demanda</a:t>
            </a:r>
          </a:p>
          <a:p>
            <a:pPr marL="1587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s-MX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de bienes y servicios que implicó la pandemia.</a:t>
            </a:r>
          </a:p>
          <a:p>
            <a:pPr marL="1587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s-MX" sz="1100" b="1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A principios del mes de junio, casi la mitad de las empresas en promedio a nivel nacional, manifestaron</a:t>
            </a:r>
          </a:p>
          <a:p>
            <a:pPr marL="1587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s-MX" sz="1100" b="1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tener más del 30% de su personal inactivo.</a:t>
            </a:r>
            <a:endParaRPr lang="es-ES_tradnl" sz="1100" b="1" i="0" u="none" strike="noStrike" cap="none" dirty="0">
              <a:solidFill>
                <a:srgbClr val="000000"/>
              </a:solidFill>
              <a:effectLst/>
              <a:latin typeface="Arial"/>
              <a:ea typeface="Arial"/>
              <a:cs typeface="Arial"/>
              <a:sym typeface="Arial"/>
            </a:endParaRPr>
          </a:p>
          <a:p>
            <a:pPr marL="1587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endParaRPr lang="es-ES_tradnl" sz="1100" b="0" i="0" u="none" strike="noStrike" cap="none" dirty="0">
              <a:solidFill>
                <a:srgbClr val="000000"/>
              </a:solidFill>
              <a:effectLst/>
              <a:latin typeface="Arial"/>
              <a:ea typeface="Arial"/>
              <a:cs typeface="Arial"/>
              <a:sym typeface="Arial"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5195641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s-CL" sz="1800" b="0" i="0" u="none" strike="noStrike" baseline="0" dirty="0">
                <a:latin typeface="HelveticaNeueLTStd-Bd"/>
              </a:rPr>
              <a:t>Comparación </a:t>
            </a:r>
            <a:r>
              <a:rPr lang="es-CL" sz="1800" b="0" i="0" u="none" strike="noStrike" baseline="0" dirty="0" err="1">
                <a:latin typeface="HelveticaNeueLTStd-Bd"/>
              </a:rPr>
              <a:t>intertrimestral</a:t>
            </a:r>
            <a:endParaRPr lang="es-CL" sz="1800" b="0" i="0" u="none" strike="noStrike" baseline="0" dirty="0">
              <a:latin typeface="HelveticaNeueLTStd-Bd"/>
            </a:endParaRPr>
          </a:p>
          <a:p>
            <a:pPr marL="158750" indent="0" algn="l">
              <a:buNone/>
            </a:pPr>
            <a:r>
              <a:rPr lang="es-MX" sz="1800" b="0" i="0" u="none" strike="noStrike" baseline="0" dirty="0">
                <a:latin typeface="HelveticaNeueLTStd-Roman"/>
              </a:rPr>
              <a:t>Con relación al primer trimestre de 2020, la </a:t>
            </a:r>
            <a:r>
              <a:rPr lang="es-MX" sz="1800" b="0" i="0" u="none" strike="noStrike" baseline="0" dirty="0">
                <a:latin typeface="HelveticaNeueLTStd-Bd"/>
              </a:rPr>
              <a:t>tasa de actividad </a:t>
            </a:r>
            <a:r>
              <a:rPr lang="es-MX" sz="1800" b="0" i="0" u="none" strike="noStrike" baseline="0" dirty="0">
                <a:latin typeface="HelveticaNeueLTStd-Roman"/>
              </a:rPr>
              <a:t>exhibe una disminución de 8,7 puntos</a:t>
            </a:r>
          </a:p>
          <a:p>
            <a:pPr marL="158750" indent="0" algn="l">
              <a:buNone/>
            </a:pPr>
            <a:r>
              <a:rPr lang="es-MX" sz="1800" b="0" i="0" u="none" strike="noStrike" baseline="0" dirty="0">
                <a:latin typeface="HelveticaNeueLTStd-Roman"/>
              </a:rPr>
              <a:t>porcentuales (p.p.), al pasar de 47,1% a 38,4% (valor mínimo de la serie histórica analizada). La </a:t>
            </a:r>
            <a:r>
              <a:rPr lang="es-MX" sz="1800" b="0" i="0" u="none" strike="noStrike" baseline="0" dirty="0">
                <a:latin typeface="HelveticaNeueLTStd-Bd"/>
              </a:rPr>
              <a:t>tasa</a:t>
            </a:r>
          </a:p>
          <a:p>
            <a:pPr marL="158750" indent="0" algn="l">
              <a:buNone/>
            </a:pPr>
            <a:r>
              <a:rPr lang="es-MX" sz="1800" b="0" i="0" u="none" strike="noStrike" baseline="0" dirty="0">
                <a:latin typeface="HelveticaNeueLTStd-Bd"/>
              </a:rPr>
              <a:t>de empleo </a:t>
            </a:r>
            <a:r>
              <a:rPr lang="es-MX" sz="1800" b="0" i="0" u="none" strike="noStrike" baseline="0" dirty="0">
                <a:latin typeface="HelveticaNeueLTStd-Roman"/>
              </a:rPr>
              <a:t>presenta una caída de 8,8 p.p. entre ambos trimestres (42,2% al 33,4%), en tanto que la</a:t>
            </a:r>
          </a:p>
          <a:p>
            <a:pPr marL="158750" indent="0" algn="l">
              <a:buNone/>
            </a:pPr>
            <a:r>
              <a:rPr lang="es-MX" sz="1800" b="0" i="0" u="none" strike="noStrike" baseline="0" dirty="0">
                <a:latin typeface="HelveticaNeueLTStd-Bd"/>
              </a:rPr>
              <a:t>tasa de desocupación </a:t>
            </a:r>
            <a:r>
              <a:rPr lang="es-MX" sz="1800" b="0" i="0" u="none" strike="noStrike" baseline="0" dirty="0">
                <a:latin typeface="HelveticaNeueLTStd-Roman"/>
              </a:rPr>
              <a:t>crece en 2,7 p.p. (10,4% al 13,1%).</a:t>
            </a:r>
          </a:p>
          <a:p>
            <a:pPr algn="l"/>
            <a:endParaRPr lang="es-MX" sz="1800" b="0" i="0" u="none" strike="noStrike" baseline="0" dirty="0">
              <a:latin typeface="HelveticaNeueLTStd-Roman"/>
            </a:endParaRPr>
          </a:p>
          <a:p>
            <a:pPr marL="158750" indent="0" algn="l">
              <a:buNone/>
            </a:pPr>
            <a:r>
              <a:rPr lang="es-MX" sz="1800" b="0" i="0" u="none" strike="noStrike" baseline="0" dirty="0">
                <a:latin typeface="HelveticaNeueLTStd-Roman"/>
              </a:rPr>
              <a:t>Como consecuencia de la retracción en la tasa de empleo, se verifica también una reducción de</a:t>
            </a:r>
          </a:p>
          <a:p>
            <a:pPr marL="158750" indent="0" algn="l">
              <a:buNone/>
            </a:pPr>
            <a:r>
              <a:rPr lang="es-MX" sz="1800" b="0" i="0" u="none" strike="noStrike" baseline="0" dirty="0">
                <a:latin typeface="HelveticaNeueLTStd-Roman"/>
              </a:rPr>
              <a:t>la </a:t>
            </a:r>
            <a:r>
              <a:rPr lang="es-MX" sz="1800" b="0" i="0" u="none" strike="noStrike" baseline="0" dirty="0">
                <a:latin typeface="HelveticaNeueLTStd-Bd"/>
              </a:rPr>
              <a:t>tasa de ocupados demandantes de empleo</a:t>
            </a:r>
            <a:r>
              <a:rPr lang="es-MX" sz="1800" b="0" i="0" u="none" strike="noStrike" baseline="0" dirty="0">
                <a:latin typeface="HelveticaNeueLTStd-Roman"/>
              </a:rPr>
              <a:t>, la cual pasa del 17,9% en el primer trimestre de</a:t>
            </a:r>
          </a:p>
          <a:p>
            <a:pPr marL="158750" indent="0" algn="l">
              <a:buNone/>
            </a:pPr>
            <a:r>
              <a:rPr lang="es-MX" sz="1800" b="0" i="0" u="none" strike="noStrike" baseline="0" dirty="0">
                <a:latin typeface="HelveticaNeueLTStd-Roman"/>
              </a:rPr>
              <a:t>2020 al 11,6% en el segundo trimestre (-6,3 p.p.). Asimismo, la </a:t>
            </a:r>
            <a:r>
              <a:rPr lang="es-MX" sz="1800" b="0" i="0" u="none" strike="noStrike" baseline="0" dirty="0">
                <a:latin typeface="HelveticaNeueLTStd-Bd"/>
              </a:rPr>
              <a:t>tasa de subocupación </a:t>
            </a:r>
            <a:r>
              <a:rPr lang="es-MX" sz="1800" b="0" i="0" u="none" strike="noStrike" baseline="0" dirty="0">
                <a:latin typeface="HelveticaNeueLTStd-Roman"/>
              </a:rPr>
              <a:t>también se</a:t>
            </a:r>
          </a:p>
          <a:p>
            <a:pPr marL="158750" indent="0" algn="l">
              <a:buNone/>
            </a:pPr>
            <a:r>
              <a:rPr lang="es-MX" sz="1800" b="0" i="0" u="none" strike="noStrike" baseline="0" dirty="0">
                <a:latin typeface="HelveticaNeueLTStd-Roman"/>
              </a:rPr>
              <a:t>ve traccionada hacia el descenso, aunque en menor medida (-2,1 p.p.). (Cuadro 1.1)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0315266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2561361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912192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CL" dirty="0"/>
              <a:t>A septiembre, se han prorrogado todas las políticas anteriores.  </a:t>
            </a:r>
          </a:p>
          <a:p>
            <a:pPr marL="158750" indent="0">
              <a:buNone/>
            </a:pPr>
            <a:endParaRPr lang="es-CL" dirty="0"/>
          </a:p>
          <a:p>
            <a:pPr marL="158750" indent="0">
              <a:buNone/>
            </a:pPr>
            <a:r>
              <a:rPr lang="es-CL" dirty="0"/>
              <a:t>También se profundizan sumando programas como:</a:t>
            </a:r>
          </a:p>
          <a:p>
            <a:pPr marL="158750" indent="0">
              <a:buNone/>
            </a:pPr>
            <a:endParaRPr lang="es-CL" dirty="0"/>
          </a:p>
          <a:p>
            <a:r>
              <a:rPr lang="es-CL" dirty="0"/>
              <a:t>Programas de apoyo sectoriales, al turismo y a las industrias culturales</a:t>
            </a:r>
          </a:p>
          <a:p>
            <a:r>
              <a:rPr lang="es-MX" b="1" i="0" dirty="0">
                <a:solidFill>
                  <a:srgbClr val="333333"/>
                </a:solidFill>
                <a:effectLst/>
                <a:latin typeface="Encode Sans"/>
              </a:rPr>
              <a:t>13/08/2020. </a:t>
            </a:r>
            <a:r>
              <a:rPr lang="es-MX" b="1" i="0" u="sng" dirty="0">
                <a:solidFill>
                  <a:srgbClr val="6A1B99"/>
                </a:solidFill>
                <a:effectLst/>
                <a:latin typeface="Encode Sans"/>
                <a:hlinkClick r:id="rId3"/>
              </a:rPr>
              <a:t>Creación del “Programa Central de Emergencias para Barrios Populares”</a:t>
            </a:r>
            <a:r>
              <a:rPr lang="es-MX" b="0" i="0" dirty="0">
                <a:solidFill>
                  <a:srgbClr val="333333"/>
                </a:solidFill>
                <a:effectLst/>
                <a:latin typeface="Encode Sans"/>
              </a:rPr>
              <a:t>:</a:t>
            </a:r>
            <a:endParaRPr lang="es-CL" b="0" i="0" dirty="0">
              <a:solidFill>
                <a:srgbClr val="333333"/>
              </a:solidFill>
              <a:effectLst/>
              <a:latin typeface="Encode Sans"/>
            </a:endParaRPr>
          </a:p>
          <a:p>
            <a:r>
              <a:rPr lang="es-MX" b="1" i="0" dirty="0">
                <a:solidFill>
                  <a:srgbClr val="333333"/>
                </a:solidFill>
                <a:effectLst/>
                <a:latin typeface="Encode Sans"/>
              </a:rPr>
              <a:t>07/08/2020. </a:t>
            </a:r>
            <a:r>
              <a:rPr lang="es-MX" b="1" i="0" u="sng" dirty="0">
                <a:solidFill>
                  <a:srgbClr val="0072BB"/>
                </a:solidFill>
                <a:effectLst/>
                <a:latin typeface="Encode Sans"/>
                <a:hlinkClick r:id="rId4"/>
              </a:rPr>
              <a:t>Creación del Programa de Promoción del Trabajo, Arraigo y Abastecimiento Local</a:t>
            </a:r>
            <a:endParaRPr lang="es-MX" b="1" i="0" u="sng" dirty="0">
              <a:solidFill>
                <a:srgbClr val="0072BB"/>
              </a:solidFill>
              <a:effectLst/>
              <a:latin typeface="Encode Sans"/>
            </a:endParaRPr>
          </a:p>
          <a:p>
            <a:r>
              <a:rPr lang="es-CL" b="1" i="0" dirty="0">
                <a:solidFill>
                  <a:srgbClr val="333333"/>
                </a:solidFill>
                <a:effectLst/>
                <a:latin typeface="Encode Sans"/>
              </a:rPr>
              <a:t>07/08/2020. </a:t>
            </a:r>
            <a:r>
              <a:rPr lang="es-CL" b="1" i="0" u="sng" dirty="0">
                <a:solidFill>
                  <a:srgbClr val="0072BB"/>
                </a:solidFill>
                <a:effectLst/>
                <a:latin typeface="Encode Sans"/>
                <a:hlinkClick r:id="rId5"/>
              </a:rPr>
              <a:t>Subsidio de contención familiar para fallecidos por coronavirus</a:t>
            </a:r>
            <a:endParaRPr lang="es-MX" b="1" i="0" u="sng" dirty="0">
              <a:solidFill>
                <a:srgbClr val="0072BB"/>
              </a:solidFill>
              <a:effectLst/>
              <a:latin typeface="Encode Sans"/>
            </a:endParaRPr>
          </a:p>
          <a:p>
            <a:r>
              <a:rPr lang="es-MX" b="1" i="0" dirty="0">
                <a:solidFill>
                  <a:srgbClr val="333333"/>
                </a:solidFill>
                <a:effectLst/>
                <a:latin typeface="Encode Sans"/>
              </a:rPr>
              <a:t>07/08/2020. </a:t>
            </a:r>
            <a:r>
              <a:rPr lang="es-MX" b="1" i="0" u="sng" dirty="0">
                <a:solidFill>
                  <a:srgbClr val="0072BB"/>
                </a:solidFill>
                <a:effectLst/>
                <a:latin typeface="Encode Sans"/>
                <a:hlinkClick r:id="rId6"/>
              </a:rPr>
              <a:t>Creación del Subprograma “Habitar la Emergencia”</a:t>
            </a:r>
            <a:r>
              <a:rPr lang="es-MX" b="0" i="0" dirty="0">
                <a:solidFill>
                  <a:srgbClr val="333333"/>
                </a:solidFill>
                <a:effectLst/>
                <a:latin typeface="Encode Sans"/>
              </a:rPr>
              <a:t>:</a:t>
            </a:r>
          </a:p>
          <a:p>
            <a:r>
              <a:rPr lang="es-MX" b="1" i="0" dirty="0">
                <a:solidFill>
                  <a:srgbClr val="333333"/>
                </a:solidFill>
                <a:effectLst/>
                <a:latin typeface="Encode Sans"/>
              </a:rPr>
              <a:t>23/07/2020. </a:t>
            </a:r>
            <a:r>
              <a:rPr lang="es-MX" b="1" i="0" u="sng" dirty="0">
                <a:solidFill>
                  <a:srgbClr val="0072BB"/>
                </a:solidFill>
                <a:effectLst/>
                <a:latin typeface="Encode Sans"/>
                <a:hlinkClick r:id="rId7"/>
              </a:rPr>
              <a:t>Creación del “Programa Capacitación 4.0 y Economía del Conocimiento para Municipios”</a:t>
            </a:r>
            <a:r>
              <a:rPr lang="es-MX" b="0" i="0" dirty="0">
                <a:solidFill>
                  <a:srgbClr val="333333"/>
                </a:solidFill>
                <a:effectLst/>
                <a:latin typeface="Encode Sans"/>
              </a:rPr>
              <a:t>: </a:t>
            </a:r>
          </a:p>
          <a:p>
            <a:r>
              <a:rPr lang="es-MX" b="1" i="0" dirty="0">
                <a:solidFill>
                  <a:srgbClr val="333333"/>
                </a:solidFill>
                <a:effectLst/>
                <a:latin typeface="Encode Sans"/>
              </a:rPr>
              <a:t>08/07/2020. </a:t>
            </a:r>
            <a:r>
              <a:rPr lang="es-MX" b="1" i="0" u="sng" dirty="0">
                <a:solidFill>
                  <a:srgbClr val="0072BB"/>
                </a:solidFill>
                <a:effectLst/>
                <a:latin typeface="Encode Sans"/>
                <a:hlinkClick r:id="rId8"/>
              </a:rPr>
              <a:t>Creación del “Programa Federal Argentina Construye Solidaria”</a:t>
            </a:r>
            <a:r>
              <a:rPr lang="es-MX" b="0" i="0" dirty="0">
                <a:solidFill>
                  <a:srgbClr val="333333"/>
                </a:solidFill>
                <a:effectLst/>
                <a:latin typeface="Encode Sans"/>
              </a:rPr>
              <a:t>:</a:t>
            </a:r>
          </a:p>
          <a:p>
            <a:r>
              <a:rPr lang="es-MX" b="1" i="0" dirty="0">
                <a:solidFill>
                  <a:srgbClr val="333333"/>
                </a:solidFill>
                <a:effectLst/>
                <a:latin typeface="Encode Sans"/>
              </a:rPr>
              <a:t>07/07/2020. </a:t>
            </a:r>
            <a:r>
              <a:rPr lang="es-MX" b="1" i="0" u="sng" dirty="0">
                <a:solidFill>
                  <a:srgbClr val="0072BB"/>
                </a:solidFill>
                <a:effectLst/>
                <a:latin typeface="Encode Sans"/>
                <a:hlinkClick r:id="rId9"/>
              </a:rPr>
              <a:t>Creación del Programa Nacional de Reactivación y Terminación de Obras de Vivienda, Infraestructura y Hábitat</a:t>
            </a:r>
            <a:endParaRPr lang="es-CL" dirty="0"/>
          </a:p>
          <a:p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57352754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74546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Diapositive de titre" type="title">
  <p:cSld name="TITLE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2"/>
          <p:cNvSpPr txBox="1"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ctr" rtl="0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" name="Google Shape;17;p2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re et contenu" type="obj">
  <p:cSld name="OBJECT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3"/>
          <p:cNvSpPr txBox="1">
            <a:spLocks noGrp="1"/>
          </p:cNvSpPr>
          <p:nvPr>
            <p:ph type="title"/>
          </p:nvPr>
        </p:nvSpPr>
        <p:spPr>
          <a:xfrm>
            <a:off x="457200" y="205979"/>
            <a:ext cx="4451498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" name="Google Shape;21;p3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" name="Google Shape;22;p3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3" name="Google Shape;23;p3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En-tête de section" type="secHead">
  <p:cSld name="SECTION_HEADER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4"/>
          <p:cNvSpPr txBox="1"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L="457200" marR="0" lvl="0" indent="-228600" algn="l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" name="Google Shape;27;p4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" name="Google Shape;28;p4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9" name="Google Shape;29;p4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Deux contenus" type="twoObj">
  <p:cSld name="TWO_OBJECTS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5"/>
          <p:cNvSpPr txBox="1">
            <a:spLocks noGrp="1"/>
          </p:cNvSpPr>
          <p:nvPr>
            <p:ph type="title"/>
          </p:nvPr>
        </p:nvSpPr>
        <p:spPr>
          <a:xfrm>
            <a:off x="457200" y="205979"/>
            <a:ext cx="4451498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body" idx="1"/>
          </p:nvPr>
        </p:nvSpPr>
        <p:spPr>
          <a:xfrm>
            <a:off x="457200" y="1200151"/>
            <a:ext cx="4038600" cy="3394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" name="Google Shape;33;p5"/>
          <p:cNvSpPr txBox="1">
            <a:spLocks noGrp="1"/>
          </p:cNvSpPr>
          <p:nvPr>
            <p:ph type="body" idx="2"/>
          </p:nvPr>
        </p:nvSpPr>
        <p:spPr>
          <a:xfrm>
            <a:off x="4648200" y="1200151"/>
            <a:ext cx="4038600" cy="3394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4" name="Google Shape;34;p5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" name="Google Shape;35;p5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6" name="Google Shape;36;p5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Comparaison" type="twoTxTwoObj">
  <p:cSld name="TWO_OBJECTS_WITH_TEXT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6"/>
          <p:cNvSpPr txBox="1">
            <a:spLocks noGrp="1"/>
          </p:cNvSpPr>
          <p:nvPr>
            <p:ph type="title"/>
          </p:nvPr>
        </p:nvSpPr>
        <p:spPr>
          <a:xfrm>
            <a:off x="457200" y="205979"/>
            <a:ext cx="4451498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L="457200" marR="0" lvl="0" indent="-2286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0" name="Google Shape;40;p6"/>
          <p:cNvSpPr txBox="1">
            <a:spLocks noGrp="1"/>
          </p:cNvSpPr>
          <p:nvPr>
            <p:ph type="body" idx="2"/>
          </p:nvPr>
        </p:nvSpPr>
        <p:spPr>
          <a:xfrm>
            <a:off x="457200" y="1631156"/>
            <a:ext cx="4040188" cy="29634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" name="Google Shape;41;p6"/>
          <p:cNvSpPr txBox="1">
            <a:spLocks noGrp="1"/>
          </p:cNvSpPr>
          <p:nvPr>
            <p:ph type="body" idx="3"/>
          </p:nvPr>
        </p:nvSpPr>
        <p:spPr>
          <a:xfrm>
            <a:off x="4645026" y="1151335"/>
            <a:ext cx="4041775" cy="4798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L="457200" marR="0" lvl="0" indent="-2286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2" name="Google Shape;42;p6"/>
          <p:cNvSpPr txBox="1">
            <a:spLocks noGrp="1"/>
          </p:cNvSpPr>
          <p:nvPr>
            <p:ph type="body" idx="4"/>
          </p:nvPr>
        </p:nvSpPr>
        <p:spPr>
          <a:xfrm>
            <a:off x="4645026" y="1631156"/>
            <a:ext cx="4041775" cy="29634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" name="Google Shape;43;p6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" name="Google Shape;44;p6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5" name="Google Shape;45;p6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re seul" type="titleOnly">
  <p:cSld name="TITLE_ONLY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7"/>
          <p:cNvSpPr txBox="1">
            <a:spLocks noGrp="1"/>
          </p:cNvSpPr>
          <p:nvPr>
            <p:ph type="title"/>
          </p:nvPr>
        </p:nvSpPr>
        <p:spPr>
          <a:xfrm>
            <a:off x="457200" y="205979"/>
            <a:ext cx="4451498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9" name="Google Shape;49;p7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" name="Google Shape;50;p7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Vide" type="blank">
  <p:cSld name="BLANK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8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4" name="Google Shape;54;p8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Contenu avec légende" type="objTx">
  <p:cSld name="OBJECT_WITH_CAPTION_TEXT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9"/>
          <p:cNvSpPr txBox="1"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1"/>
          </p:nvPr>
        </p:nvSpPr>
        <p:spPr>
          <a:xfrm>
            <a:off x="3575050" y="204788"/>
            <a:ext cx="5111750" cy="43898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body" idx="2"/>
          </p:nvPr>
        </p:nvSpPr>
        <p:spPr>
          <a:xfrm>
            <a:off x="457201" y="1076326"/>
            <a:ext cx="3008313" cy="35182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228600" algn="l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1" name="Google Shape;61;p9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>
              <a:solidFill>
                <a:srgbClr val="88A44E"/>
              </a:solidFill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Image avec légende" type="picTx">
  <p:cSld name="PICTURE_WITH_CAPTION_TEXT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0"/>
          <p:cNvSpPr txBox="1"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64" name="Google Shape;64;p10"/>
          <p:cNvSpPr>
            <a:spLocks noGrp="1"/>
          </p:cNvSpPr>
          <p:nvPr>
            <p:ph type="pic" idx="2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body" idx="1"/>
          </p:nvPr>
        </p:nvSpPr>
        <p:spPr>
          <a:xfrm>
            <a:off x="1792288" y="4025503"/>
            <a:ext cx="5486400" cy="6036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228600" algn="l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8" name="Google Shape;68;p10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re et texte vertical" type="vertTx">
  <p:cSld name="VERTICAL_TEXT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1"/>
          <p:cNvSpPr txBox="1">
            <a:spLocks noGrp="1"/>
          </p:cNvSpPr>
          <p:nvPr>
            <p:ph type="title"/>
          </p:nvPr>
        </p:nvSpPr>
        <p:spPr>
          <a:xfrm>
            <a:off x="457200" y="205979"/>
            <a:ext cx="4451498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body" idx="1"/>
          </p:nvPr>
        </p:nvSpPr>
        <p:spPr>
          <a:xfrm rot="5400000">
            <a:off x="2874764" y="-1217413"/>
            <a:ext cx="3394472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4" name="Google Shape;74;p11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re vertical et texte" type="vertTitleAndTx">
  <p:cSld name="VERTICAL_TITLE_AND_VERTICAL_TEXT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2"/>
          <p:cNvSpPr txBox="1">
            <a:spLocks noGrp="1"/>
          </p:cNvSpPr>
          <p:nvPr>
            <p:ph type="title"/>
          </p:nvPr>
        </p:nvSpPr>
        <p:spPr>
          <a:xfrm rot="5400000">
            <a:off x="5463778" y="1371601"/>
            <a:ext cx="4388644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body" idx="1"/>
          </p:nvPr>
        </p:nvSpPr>
        <p:spPr>
          <a:xfrm rot="5400000">
            <a:off x="1272778" y="-609599"/>
            <a:ext cx="4388644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0" name="Google Shape;80;p12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7904" y="2154761"/>
            <a:ext cx="5400000" cy="456394"/>
          </a:xfrm>
        </p:spPr>
        <p:txBody>
          <a:bodyPr wrap="square" bIns="54000" anchor="t" anchorCtr="0">
            <a:noAutofit/>
          </a:bodyPr>
          <a:lstStyle>
            <a:lvl1pPr algn="l">
              <a:defRPr sz="3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67904" y="2611154"/>
            <a:ext cx="5400000" cy="1241822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Aft>
                <a:spcPts val="900"/>
              </a:spcAft>
              <a:buNone/>
              <a:defRPr sz="3000" b="0">
                <a:solidFill>
                  <a:schemeClr val="accent1"/>
                </a:solidFill>
              </a:defRPr>
            </a:lvl1pPr>
            <a:lvl2pPr marL="0" indent="0" algn="l">
              <a:buNone/>
              <a:defRPr sz="1050">
                <a:solidFill>
                  <a:schemeClr val="accent1"/>
                </a:solidFill>
              </a:defRPr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67904" y="4635026"/>
            <a:ext cx="2057400" cy="162000"/>
          </a:xfrm>
        </p:spPr>
        <p:txBody>
          <a:bodyPr anchor="b" anchorCtr="0">
            <a:noAutofit/>
          </a:bodyPr>
          <a:lstStyle>
            <a:lvl1pPr>
              <a:defRPr sz="750">
                <a:solidFill>
                  <a:schemeClr val="accent1"/>
                </a:solidFill>
              </a:defRPr>
            </a:lvl1pPr>
          </a:lstStyle>
          <a:p>
            <a:r>
              <a:rPr lang="en-GB"/>
              <a:t>Date: Monday / 01 / October / 2019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7903" y="5143500"/>
            <a:ext cx="4204097" cy="135000"/>
          </a:xfr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r>
              <a:rPr lang="en-GB"/>
              <a:t>Advancing social justice, promoting decent work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371097" y="5152838"/>
            <a:ext cx="405000" cy="216000"/>
          </a:xfr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fld id="{856227C0-AD57-4F9B-BAE3-EEFB0D0EE427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85" y="2241303"/>
            <a:ext cx="160734" cy="188688"/>
          </a:xfrm>
          <a:prstGeom prst="rect">
            <a:avLst/>
          </a:prstGeom>
        </p:spPr>
      </p:pic>
      <p:sp>
        <p:nvSpPr>
          <p:cNvPr id="11" name="Picture Placeholder 10"/>
          <p:cNvSpPr>
            <a:spLocks noGrp="1"/>
          </p:cNvSpPr>
          <p:nvPr>
            <p:ph type="pic" sz="quarter" idx="13" hasCustomPrompt="1"/>
          </p:nvPr>
        </p:nvSpPr>
        <p:spPr>
          <a:xfrm>
            <a:off x="2209800" y="0"/>
            <a:ext cx="6934200" cy="3990975"/>
          </a:xfrm>
          <a:custGeom>
            <a:avLst/>
            <a:gdLst>
              <a:gd name="connsiteX0" fmla="*/ 0 w 9245600"/>
              <a:gd name="connsiteY0" fmla="*/ 0 h 5321300"/>
              <a:gd name="connsiteX1" fmla="*/ 9245600 w 9245600"/>
              <a:gd name="connsiteY1" fmla="*/ 0 h 5321300"/>
              <a:gd name="connsiteX2" fmla="*/ 9245600 w 9245600"/>
              <a:gd name="connsiteY2" fmla="*/ 5321300 h 5321300"/>
              <a:gd name="connsiteX3" fmla="*/ 0 w 9245600"/>
              <a:gd name="connsiteY3" fmla="*/ 5321300 h 5321300"/>
              <a:gd name="connsiteX4" fmla="*/ 0 w 9245600"/>
              <a:gd name="connsiteY4" fmla="*/ 0 h 5321300"/>
              <a:gd name="connsiteX0" fmla="*/ 0 w 9245600"/>
              <a:gd name="connsiteY0" fmla="*/ 0 h 5321300"/>
              <a:gd name="connsiteX1" fmla="*/ 9245600 w 9245600"/>
              <a:gd name="connsiteY1" fmla="*/ 0 h 5321300"/>
              <a:gd name="connsiteX2" fmla="*/ 9245600 w 9245600"/>
              <a:gd name="connsiteY2" fmla="*/ 5321300 h 5321300"/>
              <a:gd name="connsiteX3" fmla="*/ 0 w 9245600"/>
              <a:gd name="connsiteY3" fmla="*/ 0 h 5321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245600" h="5321300">
                <a:moveTo>
                  <a:pt x="0" y="0"/>
                </a:moveTo>
                <a:lnTo>
                  <a:pt x="9245600" y="0"/>
                </a:lnTo>
                <a:lnTo>
                  <a:pt x="9245600" y="53213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>
            <a:noAutofit/>
          </a:bodyPr>
          <a:lstStyle>
            <a:lvl1pPr algn="r">
              <a:defRPr sz="750">
                <a:solidFill>
                  <a:schemeClr val="bg1"/>
                </a:solidFill>
              </a:defRPr>
            </a:lvl1pPr>
          </a:lstStyle>
          <a:p>
            <a:r>
              <a:rPr lang="en-GB"/>
              <a:t>Click icon to insert picture, or leave unchanged for plain colour fill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734" y="360549"/>
            <a:ext cx="1056626" cy="372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87327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57200" y="205979"/>
            <a:ext cx="4451498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11" name="Google Shape;11;p1" descr="Logo100Years_Sp.png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7200000" y="324000"/>
            <a:ext cx="1519540" cy="637200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60" r:id="rId12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5" Type="http://schemas.openxmlformats.org/officeDocument/2006/relationships/chart" Target="../charts/chart2.xml"/><Relationship Id="rId4" Type="http://schemas.openxmlformats.org/officeDocument/2006/relationships/image" Target="../media/image10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emf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6012" y="1962285"/>
            <a:ext cx="7189694" cy="1906251"/>
          </a:xfrm>
        </p:spPr>
        <p:txBody>
          <a:bodyPr/>
          <a:lstStyle/>
          <a:p>
            <a:r>
              <a:rPr lang="es-ES_tradnl" sz="2400" b="1" dirty="0">
                <a:solidFill>
                  <a:schemeClr val="bg2"/>
                </a:solidFill>
              </a:rPr>
              <a:t>COVID-19 y el Mercado de Trabajo en Argentina:</a:t>
            </a:r>
            <a:r>
              <a:rPr lang="en-GB" sz="2400" b="1" dirty="0">
                <a:solidFill>
                  <a:schemeClr val="bg2"/>
                </a:solidFill>
              </a:rPr>
              <a:t/>
            </a:r>
            <a:br>
              <a:rPr lang="en-GB" sz="2400" b="1" dirty="0">
                <a:solidFill>
                  <a:schemeClr val="bg2"/>
                </a:solidFill>
              </a:rPr>
            </a:br>
            <a:r>
              <a:rPr lang="es-ES_tradnl" sz="2400" i="1" dirty="0">
                <a:solidFill>
                  <a:schemeClr val="bg2"/>
                </a:solidFill>
              </a:rPr>
              <a:t>El desafío de luchar contra la pandemia y su impacto socio-económico en un tiempo de desafíos económicos serios</a:t>
            </a:r>
            <a:endParaRPr lang="en-GB" sz="2400" dirty="0">
              <a:solidFill>
                <a:schemeClr val="bg2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02375" y="4240306"/>
            <a:ext cx="6723178" cy="828409"/>
          </a:xfrm>
        </p:spPr>
        <p:txBody>
          <a:bodyPr/>
          <a:lstStyle/>
          <a:p>
            <a:r>
              <a:rPr lang="en-GB" sz="1600" dirty="0">
                <a:solidFill>
                  <a:schemeClr val="bg2"/>
                </a:solidFill>
              </a:rPr>
              <a:t>Christoph Ernst. Elva </a:t>
            </a:r>
            <a:r>
              <a:rPr lang="en-GB" sz="1600" dirty="0" err="1">
                <a:solidFill>
                  <a:schemeClr val="bg2"/>
                </a:solidFill>
              </a:rPr>
              <a:t>López</a:t>
            </a:r>
            <a:r>
              <a:rPr lang="en-GB" sz="1600" dirty="0">
                <a:solidFill>
                  <a:schemeClr val="bg2"/>
                </a:solidFill>
              </a:rPr>
              <a:t> Mourelo, OIT Buenos Aires</a:t>
            </a:r>
            <a:br>
              <a:rPr lang="en-GB" sz="1600" dirty="0">
                <a:solidFill>
                  <a:schemeClr val="bg2"/>
                </a:solidFill>
              </a:rPr>
            </a:br>
            <a:r>
              <a:rPr lang="en-GB" sz="1600" dirty="0">
                <a:solidFill>
                  <a:schemeClr val="bg2"/>
                </a:solidFill>
              </a:rPr>
              <a:t>Sofia Rojo, Michela Pizzicannella, Carlos Romero, </a:t>
            </a:r>
            <a:r>
              <a:rPr lang="en-GB" sz="1600" dirty="0" err="1">
                <a:solidFill>
                  <a:schemeClr val="bg2"/>
                </a:solidFill>
              </a:rPr>
              <a:t>Consultores</a:t>
            </a:r>
            <a:r>
              <a:rPr lang="en-GB" sz="1600" dirty="0">
                <a:solidFill>
                  <a:schemeClr val="bg2"/>
                </a:solidFill>
              </a:rPr>
              <a:t> OIT</a:t>
            </a:r>
            <a:endParaRPr lang="en-GB" sz="24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Advancing social justice, promoting decent work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pPr/>
              <a:t>1</a:t>
            </a:fld>
            <a:endParaRPr lang="en-GB"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3"/>
          </p:nvPr>
        </p:nvSpPr>
        <p:spPr>
          <a:xfrm>
            <a:off x="4132729" y="0"/>
            <a:ext cx="5011270" cy="3056965"/>
          </a:xfrm>
        </p:spPr>
      </p:sp>
      <p:sp>
        <p:nvSpPr>
          <p:cNvPr id="7" name="Rectangle 6"/>
          <p:cNvSpPr/>
          <p:nvPr/>
        </p:nvSpPr>
        <p:spPr>
          <a:xfrm>
            <a:off x="88065" y="1156551"/>
            <a:ext cx="438132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 err="1">
                <a:solidFill>
                  <a:schemeClr val="bg2"/>
                </a:solidFill>
              </a:rPr>
              <a:t>Seminario</a:t>
            </a:r>
            <a:r>
              <a:rPr lang="en-GB" dirty="0">
                <a:solidFill>
                  <a:schemeClr val="bg2"/>
                </a:solidFill>
              </a:rPr>
              <a:t>  OIT Argentina, 29 de </a:t>
            </a:r>
            <a:r>
              <a:rPr lang="en-GB" dirty="0" err="1">
                <a:solidFill>
                  <a:schemeClr val="bg2"/>
                </a:solidFill>
              </a:rPr>
              <a:t>septiembre</a:t>
            </a:r>
            <a:r>
              <a:rPr lang="en-GB" dirty="0">
                <a:solidFill>
                  <a:schemeClr val="bg2"/>
                </a:solidFill>
              </a:rPr>
              <a:t> de 2020</a:t>
            </a:r>
          </a:p>
        </p:txBody>
      </p:sp>
    </p:spTree>
    <p:extLst>
      <p:ext uri="{BB962C8B-B14F-4D97-AF65-F5344CB8AC3E}">
        <p14:creationId xmlns:p14="http://schemas.microsoft.com/office/powerpoint/2010/main" val="33863568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155" y="1"/>
            <a:ext cx="5879690" cy="857250"/>
          </a:xfrm>
        </p:spPr>
        <p:txBody>
          <a:bodyPr/>
          <a:lstStyle/>
          <a:p>
            <a:r>
              <a:rPr lang="fr-CH" dirty="0" err="1"/>
              <a:t>Contexto</a:t>
            </a:r>
            <a:r>
              <a:rPr lang="fr-CH" dirty="0"/>
              <a:t> macro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0" y="991665"/>
            <a:ext cx="8532926" cy="3696314"/>
          </a:xfrm>
        </p:spPr>
        <p:txBody>
          <a:bodyPr/>
          <a:lstStyle/>
          <a:p>
            <a:r>
              <a:rPr lang="fr-CH" sz="2800" dirty="0" err="1" smtClean="0"/>
              <a:t>Medidas</a:t>
            </a:r>
            <a:r>
              <a:rPr lang="fr-CH" sz="2800" dirty="0" smtClean="0"/>
              <a:t> </a:t>
            </a:r>
            <a:r>
              <a:rPr lang="fr-CH" sz="2800" dirty="0" err="1" smtClean="0"/>
              <a:t>sanitarias</a:t>
            </a:r>
            <a:r>
              <a:rPr lang="fr-CH" sz="2800" dirty="0" smtClean="0"/>
              <a:t> y </a:t>
            </a:r>
            <a:r>
              <a:rPr lang="fr-CH" sz="2800" dirty="0" err="1" smtClean="0"/>
              <a:t>restricciones</a:t>
            </a:r>
            <a:r>
              <a:rPr lang="fr-CH" sz="2800" dirty="0" smtClean="0"/>
              <a:t> a la </a:t>
            </a:r>
            <a:r>
              <a:rPr lang="fr-CH" sz="2800" dirty="0" err="1" smtClean="0"/>
              <a:t>movilidad</a:t>
            </a:r>
            <a:r>
              <a:rPr lang="fr-CH" sz="2800" dirty="0" smtClean="0"/>
              <a:t> </a:t>
            </a:r>
            <a:r>
              <a:rPr lang="fr-CH" sz="2800" dirty="0" err="1" smtClean="0"/>
              <a:t>desde</a:t>
            </a:r>
            <a:r>
              <a:rPr lang="fr-CH" sz="2800" dirty="0" smtClean="0"/>
              <a:t> </a:t>
            </a:r>
            <a:r>
              <a:rPr lang="fr-CH" sz="2800" dirty="0" err="1"/>
              <a:t>mediados</a:t>
            </a:r>
            <a:r>
              <a:rPr lang="fr-CH" sz="2800" dirty="0"/>
              <a:t> de </a:t>
            </a:r>
            <a:r>
              <a:rPr lang="fr-CH" sz="2800" dirty="0" err="1"/>
              <a:t>marzo</a:t>
            </a:r>
            <a:endParaRPr lang="fr-CH" sz="2800" dirty="0"/>
          </a:p>
          <a:p>
            <a:r>
              <a:rPr lang="fr-CH" sz="2800" dirty="0" err="1"/>
              <a:t>Fragilidad</a:t>
            </a:r>
            <a:r>
              <a:rPr lang="fr-CH" sz="2800" dirty="0"/>
              <a:t> </a:t>
            </a:r>
            <a:r>
              <a:rPr lang="fr-CH" sz="2800" dirty="0" err="1" smtClean="0"/>
              <a:t>macroeconómica</a:t>
            </a:r>
            <a:r>
              <a:rPr lang="fr-CH" sz="2800" dirty="0"/>
              <a:t>:</a:t>
            </a:r>
          </a:p>
          <a:p>
            <a:pPr lvl="1"/>
            <a:r>
              <a:rPr lang="fr-CH" sz="2000" dirty="0" err="1" smtClean="0"/>
              <a:t>Fuerte</a:t>
            </a:r>
            <a:r>
              <a:rPr lang="fr-CH" sz="2000" dirty="0" smtClean="0"/>
              <a:t> </a:t>
            </a:r>
            <a:r>
              <a:rPr lang="fr-CH" sz="2000" dirty="0" err="1" smtClean="0"/>
              <a:t>caída</a:t>
            </a:r>
            <a:r>
              <a:rPr lang="fr-CH" sz="2000" dirty="0" smtClean="0"/>
              <a:t> </a:t>
            </a:r>
            <a:r>
              <a:rPr lang="fr-CH" sz="2000" dirty="0" err="1" smtClean="0"/>
              <a:t>actividad</a:t>
            </a:r>
            <a:r>
              <a:rPr lang="fr-CH" sz="2000" dirty="0" smtClean="0"/>
              <a:t> </a:t>
            </a:r>
            <a:r>
              <a:rPr lang="fr-CH" sz="2000" dirty="0" err="1" smtClean="0"/>
              <a:t>económica</a:t>
            </a:r>
            <a:r>
              <a:rPr lang="fr-CH" sz="2000" dirty="0" smtClean="0"/>
              <a:t> (</a:t>
            </a:r>
            <a:r>
              <a:rPr lang="fr-CH" sz="2000" dirty="0"/>
              <a:t>para 2020 se prevee: </a:t>
            </a:r>
            <a:r>
              <a:rPr lang="fr-CH" sz="1800" dirty="0"/>
              <a:t>12% según Informe de </a:t>
            </a:r>
            <a:r>
              <a:rPr lang="fr-CH" sz="1800" dirty="0" err="1"/>
              <a:t>Expectativas</a:t>
            </a:r>
            <a:r>
              <a:rPr lang="fr-CH" sz="1800" dirty="0"/>
              <a:t> </a:t>
            </a:r>
            <a:r>
              <a:rPr lang="fr-CH" sz="1800" dirty="0" smtClean="0"/>
              <a:t>BCRA; </a:t>
            </a:r>
            <a:r>
              <a:rPr lang="fr-CH" sz="1800" dirty="0" err="1" smtClean="0"/>
              <a:t>producción</a:t>
            </a:r>
            <a:r>
              <a:rPr lang="fr-CH" sz="1800" dirty="0" smtClean="0"/>
              <a:t> </a:t>
            </a:r>
            <a:r>
              <a:rPr lang="fr-CH" sz="1800" dirty="0"/>
              <a:t>industrial: -13% </a:t>
            </a:r>
            <a:r>
              <a:rPr lang="fr-CH" sz="1800" dirty="0" err="1" smtClean="0"/>
              <a:t>acumulado</a:t>
            </a:r>
            <a:r>
              <a:rPr lang="fr-CH" sz="1800" dirty="0" smtClean="0"/>
              <a:t>, INDEC</a:t>
            </a:r>
            <a:r>
              <a:rPr lang="fr-CH" sz="1800" dirty="0"/>
              <a:t>)</a:t>
            </a:r>
            <a:endParaRPr lang="fr-CH" sz="2000" dirty="0"/>
          </a:p>
          <a:p>
            <a:pPr lvl="1"/>
            <a:r>
              <a:rPr lang="fr-CH" sz="2000" dirty="0"/>
              <a:t>Alta </a:t>
            </a:r>
            <a:r>
              <a:rPr lang="fr-CH" sz="2000" dirty="0" err="1"/>
              <a:t>inflación</a:t>
            </a:r>
            <a:r>
              <a:rPr lang="fr-CH" sz="2000" dirty="0"/>
              <a:t> (</a:t>
            </a:r>
            <a:r>
              <a:rPr lang="fr-CH" sz="1600" dirty="0" err="1" smtClean="0"/>
              <a:t>aprox</a:t>
            </a:r>
            <a:r>
              <a:rPr lang="fr-CH" sz="1600" dirty="0" smtClean="0"/>
              <a:t> </a:t>
            </a:r>
            <a:r>
              <a:rPr lang="fr-CH" sz="1600" dirty="0" err="1" smtClean="0"/>
              <a:t>del</a:t>
            </a:r>
            <a:r>
              <a:rPr lang="fr-CH" sz="1600" dirty="0" smtClean="0"/>
              <a:t> 40 </a:t>
            </a:r>
            <a:r>
              <a:rPr lang="fr-CH" sz="1600" dirty="0"/>
              <a:t>%</a:t>
            </a:r>
            <a:r>
              <a:rPr lang="fr-CH" sz="2000" dirty="0"/>
              <a:t>) y un peso </a:t>
            </a:r>
            <a:r>
              <a:rPr lang="fr-CH" sz="2000" dirty="0" err="1"/>
              <a:t>debil</a:t>
            </a:r>
            <a:r>
              <a:rPr lang="fr-CH" sz="2000" dirty="0"/>
              <a:t> (</a:t>
            </a:r>
            <a:r>
              <a:rPr lang="fr-CH" sz="1600" dirty="0" err="1"/>
              <a:t>devaluación</a:t>
            </a:r>
            <a:r>
              <a:rPr lang="fr-CH" sz="1600" dirty="0"/>
              <a:t> de </a:t>
            </a:r>
            <a:r>
              <a:rPr lang="fr-CH" sz="1600" dirty="0" err="1"/>
              <a:t>más</a:t>
            </a:r>
            <a:r>
              <a:rPr lang="fr-CH" sz="1600" dirty="0"/>
              <a:t> de 15 % </a:t>
            </a:r>
            <a:r>
              <a:rPr lang="fr-CH" sz="1600" dirty="0" err="1"/>
              <a:t>respecto</a:t>
            </a:r>
            <a:r>
              <a:rPr lang="fr-CH" sz="1600" dirty="0"/>
              <a:t> al </a:t>
            </a:r>
            <a:r>
              <a:rPr lang="fr-CH" sz="1600" dirty="0" err="1"/>
              <a:t>dólar</a:t>
            </a:r>
            <a:r>
              <a:rPr lang="fr-CH" sz="1600" dirty="0"/>
              <a:t> EEUU</a:t>
            </a:r>
            <a:r>
              <a:rPr lang="fr-CH" sz="2000" dirty="0"/>
              <a:t>)</a:t>
            </a:r>
          </a:p>
          <a:p>
            <a:pPr lvl="1"/>
            <a:r>
              <a:rPr lang="fr-CH" sz="2000" dirty="0" err="1" smtClean="0"/>
              <a:t>Nuevo</a:t>
            </a:r>
            <a:r>
              <a:rPr lang="fr-CH" sz="2000" dirty="0" smtClean="0"/>
              <a:t> </a:t>
            </a:r>
            <a:r>
              <a:rPr lang="fr-CH" sz="2000" dirty="0" err="1"/>
              <a:t>acuerdo</a:t>
            </a:r>
            <a:r>
              <a:rPr lang="fr-CH" sz="2000" dirty="0"/>
              <a:t> con el </a:t>
            </a:r>
            <a:r>
              <a:rPr lang="fr-CH" sz="2000" dirty="0" smtClean="0"/>
              <a:t>FMI; </a:t>
            </a:r>
            <a:r>
              <a:rPr lang="fr-CH" sz="2000" dirty="0" err="1"/>
              <a:t>espacio</a:t>
            </a:r>
            <a:r>
              <a:rPr lang="fr-CH" sz="2000" dirty="0"/>
              <a:t> fiscal </a:t>
            </a:r>
            <a:r>
              <a:rPr lang="fr-CH" sz="2000" dirty="0" err="1"/>
              <a:t>limitado</a:t>
            </a:r>
            <a:endParaRPr lang="fr-CH" sz="2000" dirty="0"/>
          </a:p>
          <a:p>
            <a:r>
              <a:rPr lang="fr-CH" sz="2800" dirty="0"/>
              <a:t>Declinación del </a:t>
            </a:r>
            <a:r>
              <a:rPr lang="fr-CH" sz="2800" dirty="0" err="1"/>
              <a:t>comercio</a:t>
            </a:r>
            <a:r>
              <a:rPr lang="fr-CH" sz="2800" dirty="0"/>
              <a:t> </a:t>
            </a:r>
            <a:r>
              <a:rPr lang="fr-CH" sz="2800" dirty="0" smtClean="0"/>
              <a:t>y </a:t>
            </a:r>
            <a:r>
              <a:rPr lang="fr-CH" sz="2800" dirty="0"/>
              <a:t>disrupción de la cadena de producción</a:t>
            </a:r>
            <a:endParaRPr lang="en-GB" sz="2800" dirty="0"/>
          </a:p>
        </p:txBody>
      </p:sp>
      <p:pic>
        <p:nvPicPr>
          <p:cNvPr id="4" name="Picture Placeholder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34" t="12107" r="18927" b="19025"/>
          <a:stretch/>
        </p:blipFill>
        <p:spPr>
          <a:xfrm>
            <a:off x="5235388" y="1"/>
            <a:ext cx="3908612" cy="2249600"/>
          </a:xfrm>
          <a:custGeom>
            <a:avLst/>
            <a:gdLst>
              <a:gd name="connsiteX0" fmla="*/ 0 w 9245600"/>
              <a:gd name="connsiteY0" fmla="*/ 0 h 5321300"/>
              <a:gd name="connsiteX1" fmla="*/ 9245600 w 9245600"/>
              <a:gd name="connsiteY1" fmla="*/ 0 h 5321300"/>
              <a:gd name="connsiteX2" fmla="*/ 9245600 w 9245600"/>
              <a:gd name="connsiteY2" fmla="*/ 5321300 h 5321300"/>
              <a:gd name="connsiteX3" fmla="*/ 0 w 9245600"/>
              <a:gd name="connsiteY3" fmla="*/ 5321300 h 5321300"/>
              <a:gd name="connsiteX4" fmla="*/ 0 w 9245600"/>
              <a:gd name="connsiteY4" fmla="*/ 0 h 5321300"/>
              <a:gd name="connsiteX0" fmla="*/ 0 w 9245600"/>
              <a:gd name="connsiteY0" fmla="*/ 0 h 5321300"/>
              <a:gd name="connsiteX1" fmla="*/ 9245600 w 9245600"/>
              <a:gd name="connsiteY1" fmla="*/ 0 h 5321300"/>
              <a:gd name="connsiteX2" fmla="*/ 9245600 w 9245600"/>
              <a:gd name="connsiteY2" fmla="*/ 5321300 h 5321300"/>
              <a:gd name="connsiteX3" fmla="*/ 0 w 9245600"/>
              <a:gd name="connsiteY3" fmla="*/ 0 h 5321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245600" h="5321300">
                <a:moveTo>
                  <a:pt x="0" y="0"/>
                </a:moveTo>
                <a:lnTo>
                  <a:pt x="9245600" y="0"/>
                </a:lnTo>
                <a:lnTo>
                  <a:pt x="9245600" y="5321300"/>
                </a:lnTo>
                <a:lnTo>
                  <a:pt x="0" y="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9709430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0883" y="151063"/>
            <a:ext cx="1800000" cy="638095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D9161F05-4F7D-4B74-A8EA-2CAFF37E115E}"/>
              </a:ext>
            </a:extLst>
          </p:cNvPr>
          <p:cNvSpPr txBox="1">
            <a:spLocks/>
          </p:cNvSpPr>
          <p:nvPr/>
        </p:nvSpPr>
        <p:spPr>
          <a:xfrm>
            <a:off x="694359" y="500857"/>
            <a:ext cx="6203745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l"/>
            <a:r>
              <a:rPr lang="fr-CH" b="1" dirty="0"/>
              <a:t>Contexto macro </a:t>
            </a:r>
          </a:p>
          <a:p>
            <a:pPr algn="l"/>
            <a:endParaRPr lang="en-GB" sz="2800" dirty="0"/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704ED390-AA7C-47BA-9804-E510802EFBA6}"/>
              </a:ext>
            </a:extLst>
          </p:cNvPr>
          <p:cNvSpPr txBox="1">
            <a:spLocks/>
          </p:cNvSpPr>
          <p:nvPr/>
        </p:nvSpPr>
        <p:spPr>
          <a:xfrm>
            <a:off x="0" y="1419859"/>
            <a:ext cx="9144000" cy="31438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431800" algn="ctr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ctr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ctr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482600" indent="-457200" algn="l">
              <a:buFont typeface="Arial" panose="020B0604020202020204" pitchFamily="34" charset="0"/>
              <a:buChar char="•"/>
            </a:pPr>
            <a:r>
              <a:rPr lang="fr-CH" sz="2400" b="1" dirty="0" smtClean="0">
                <a:solidFill>
                  <a:schemeClr val="tx1"/>
                </a:solidFill>
              </a:rPr>
              <a:t>2o trim. 2020: </a:t>
            </a:r>
            <a:r>
              <a:rPr lang="fr-CH" sz="2400" b="1" dirty="0" err="1" smtClean="0">
                <a:solidFill>
                  <a:schemeClr val="tx1"/>
                </a:solidFill>
              </a:rPr>
              <a:t>peor</a:t>
            </a:r>
            <a:r>
              <a:rPr lang="fr-CH" sz="2400" b="1" dirty="0" smtClean="0">
                <a:solidFill>
                  <a:schemeClr val="tx1"/>
                </a:solidFill>
              </a:rPr>
              <a:t> </a:t>
            </a:r>
            <a:r>
              <a:rPr lang="fr-CH" sz="2400" b="1" dirty="0">
                <a:solidFill>
                  <a:schemeClr val="tx1"/>
                </a:solidFill>
              </a:rPr>
              <a:t>impacto económico de la </a:t>
            </a:r>
            <a:r>
              <a:rPr lang="fr-CH" sz="2400" b="1" dirty="0" err="1" smtClean="0">
                <a:solidFill>
                  <a:schemeClr val="tx1"/>
                </a:solidFill>
              </a:rPr>
              <a:t>pandemia</a:t>
            </a:r>
            <a:r>
              <a:rPr lang="fr-CH" sz="2400" b="1" dirty="0" smtClean="0">
                <a:solidFill>
                  <a:schemeClr val="tx1"/>
                </a:solidFill>
              </a:rPr>
              <a:t>:</a:t>
            </a:r>
            <a:endParaRPr lang="fr-CH" sz="2400" b="1" dirty="0">
              <a:solidFill>
                <a:schemeClr val="tx1"/>
              </a:solidFill>
            </a:endParaRPr>
          </a:p>
          <a:p>
            <a:pPr marL="482600" indent="-457200" algn="l">
              <a:buFont typeface="Arial" panose="020B0604020202020204" pitchFamily="34" charset="0"/>
              <a:buChar char="•"/>
            </a:pPr>
            <a:r>
              <a:rPr lang="fr-CH" sz="2400" dirty="0">
                <a:solidFill>
                  <a:schemeClr val="tx1"/>
                </a:solidFill>
              </a:rPr>
              <a:t>Caída del 19% trimestral en el PIB  (16% desestacionalizado) </a:t>
            </a:r>
            <a:r>
              <a:rPr lang="fr-CH" sz="2000" dirty="0">
                <a:solidFill>
                  <a:schemeClr val="tx1"/>
                </a:solidFill>
              </a:rPr>
              <a:t>(INDEC)</a:t>
            </a:r>
          </a:p>
          <a:p>
            <a:pPr marL="482600" indent="-457200" algn="l">
              <a:buFont typeface="Arial" panose="020B0604020202020204" pitchFamily="34" charset="0"/>
              <a:buChar char="•"/>
            </a:pPr>
            <a:r>
              <a:rPr lang="fr-CH" sz="2400" dirty="0">
                <a:solidFill>
                  <a:schemeClr val="tx1"/>
                </a:solidFill>
              </a:rPr>
              <a:t>Generalizada en todos los sectores, los mayores impactos en: </a:t>
            </a:r>
            <a:r>
              <a:rPr lang="fr-CH" sz="2000" dirty="0">
                <a:solidFill>
                  <a:schemeClr val="tx1"/>
                </a:solidFill>
              </a:rPr>
              <a:t>Hoteles y </a:t>
            </a:r>
            <a:r>
              <a:rPr lang="fr-CH" sz="2000" dirty="0" err="1" smtClean="0">
                <a:solidFill>
                  <a:schemeClr val="tx1"/>
                </a:solidFill>
              </a:rPr>
              <a:t>Restaurantes</a:t>
            </a:r>
            <a:r>
              <a:rPr lang="fr-CH" sz="2000" dirty="0" smtClean="0">
                <a:solidFill>
                  <a:schemeClr val="tx1"/>
                </a:solidFill>
              </a:rPr>
              <a:t>; </a:t>
            </a:r>
            <a:r>
              <a:rPr lang="fr-CH" sz="2000" dirty="0" err="1">
                <a:solidFill>
                  <a:schemeClr val="tx1"/>
                </a:solidFill>
              </a:rPr>
              <a:t>O</a:t>
            </a:r>
            <a:r>
              <a:rPr lang="fr-CH" sz="2000" dirty="0" err="1" smtClean="0">
                <a:solidFill>
                  <a:schemeClr val="tx1"/>
                </a:solidFill>
              </a:rPr>
              <a:t>tros</a:t>
            </a:r>
            <a:r>
              <a:rPr lang="fr-CH" sz="2000" dirty="0" smtClean="0">
                <a:solidFill>
                  <a:schemeClr val="tx1"/>
                </a:solidFill>
              </a:rPr>
              <a:t> </a:t>
            </a:r>
            <a:r>
              <a:rPr lang="fr-CH" sz="2000" dirty="0" err="1">
                <a:solidFill>
                  <a:schemeClr val="tx1"/>
                </a:solidFill>
              </a:rPr>
              <a:t>S</a:t>
            </a:r>
            <a:r>
              <a:rPr lang="fr-CH" sz="2000" dirty="0" err="1" smtClean="0">
                <a:solidFill>
                  <a:schemeClr val="tx1"/>
                </a:solidFill>
              </a:rPr>
              <a:t>ervicios</a:t>
            </a:r>
            <a:r>
              <a:rPr lang="fr-CH" sz="2000" dirty="0" smtClean="0">
                <a:solidFill>
                  <a:schemeClr val="tx1"/>
                </a:solidFill>
              </a:rPr>
              <a:t> </a:t>
            </a:r>
            <a:r>
              <a:rPr lang="fr-CH" sz="2000" dirty="0" err="1">
                <a:solidFill>
                  <a:schemeClr val="tx1"/>
                </a:solidFill>
              </a:rPr>
              <a:t>C</a:t>
            </a:r>
            <a:r>
              <a:rPr lang="fr-CH" sz="2000" dirty="0" err="1" smtClean="0">
                <a:solidFill>
                  <a:schemeClr val="tx1"/>
                </a:solidFill>
              </a:rPr>
              <a:t>omunitarios</a:t>
            </a:r>
            <a:endParaRPr lang="fr-CH" sz="2000" dirty="0">
              <a:solidFill>
                <a:schemeClr val="tx1"/>
              </a:solidFill>
            </a:endParaRPr>
          </a:p>
          <a:p>
            <a:pPr marL="482600" indent="-457200" algn="l">
              <a:buFont typeface="Arial" panose="020B0604020202020204" pitchFamily="34" charset="0"/>
              <a:buChar char="•"/>
            </a:pPr>
            <a:r>
              <a:rPr lang="fr-CH" sz="2400" dirty="0">
                <a:solidFill>
                  <a:schemeClr val="tx1"/>
                </a:solidFill>
              </a:rPr>
              <a:t>Contracción en la formación bruta de capital fijo (-</a:t>
            </a:r>
            <a:r>
              <a:rPr lang="fr-CH" sz="2400" dirty="0" smtClean="0">
                <a:solidFill>
                  <a:schemeClr val="tx1"/>
                </a:solidFill>
              </a:rPr>
              <a:t>38,4%) </a:t>
            </a:r>
            <a:r>
              <a:rPr lang="fr-CH" sz="2400" dirty="0">
                <a:solidFill>
                  <a:schemeClr val="tx1"/>
                </a:solidFill>
              </a:rPr>
              <a:t>y en el consumo privado (-</a:t>
            </a:r>
            <a:r>
              <a:rPr lang="fr-CH" sz="2400" dirty="0" smtClean="0">
                <a:solidFill>
                  <a:schemeClr val="tx1"/>
                </a:solidFill>
              </a:rPr>
              <a:t>22,3%)</a:t>
            </a:r>
            <a:endParaRPr lang="fr-CH" sz="2400" dirty="0">
              <a:solidFill>
                <a:schemeClr val="tx1"/>
              </a:solidFill>
            </a:endParaRPr>
          </a:p>
          <a:p>
            <a:pPr marL="482600" indent="-457200" algn="l">
              <a:buFont typeface="Arial" panose="020B0604020202020204" pitchFamily="34" charset="0"/>
              <a:buChar char="•"/>
            </a:pPr>
            <a:endParaRPr lang="fr-CH" sz="2400" dirty="0">
              <a:solidFill>
                <a:schemeClr val="tx1"/>
              </a:solidFill>
            </a:endParaRPr>
          </a:p>
        </p:txBody>
      </p:sp>
      <p:sp>
        <p:nvSpPr>
          <p:cNvPr id="5" name="Right Arrow 4"/>
          <p:cNvSpPr/>
          <p:nvPr/>
        </p:nvSpPr>
        <p:spPr>
          <a:xfrm>
            <a:off x="2361731" y="4057949"/>
            <a:ext cx="4536373" cy="77338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H" sz="2400" b="1" dirty="0" err="1"/>
              <a:t>Shock</a:t>
            </a:r>
            <a:r>
              <a:rPr lang="fr-CH" sz="2400" b="1" dirty="0"/>
              <a:t> de demanda</a:t>
            </a:r>
            <a:endParaRPr lang="en-GB" sz="2400" b="1" dirty="0"/>
          </a:p>
        </p:txBody>
      </p:sp>
    </p:spTree>
    <p:extLst>
      <p:ext uri="{BB962C8B-B14F-4D97-AF65-F5344CB8AC3E}">
        <p14:creationId xmlns:p14="http://schemas.microsoft.com/office/powerpoint/2010/main" val="16381555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5"/>
          <p:cNvSpPr txBox="1"/>
          <p:nvPr/>
        </p:nvSpPr>
        <p:spPr>
          <a:xfrm>
            <a:off x="6717608" y="2142074"/>
            <a:ext cx="2232757" cy="17314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s-ES_tradnl" dirty="0"/>
              <a:t>Empleo total sectorial según grado de vulnerabilidad a la crisis COVID-19. Varones y Mujeres. En miles.  </a:t>
            </a:r>
          </a:p>
          <a:p>
            <a:endParaRPr lang="es-ES_tradnl" dirty="0"/>
          </a:p>
          <a:p>
            <a:r>
              <a:rPr lang="en-GB" dirty="0" err="1"/>
              <a:t>Promedio</a:t>
            </a:r>
            <a:r>
              <a:rPr lang="en-GB" dirty="0"/>
              <a:t> 2019. 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00" b="1" dirty="0">
              <a:solidFill>
                <a:schemeClr val="bg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6" name="Google Shape;90;p14"/>
          <p:cNvSpPr txBox="1"/>
          <p:nvPr/>
        </p:nvSpPr>
        <p:spPr>
          <a:xfrm>
            <a:off x="78334" y="128291"/>
            <a:ext cx="6160046" cy="8607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b="1" dirty="0">
                <a:solidFill>
                  <a:schemeClr val="tx1"/>
                </a:solidFill>
                <a:latin typeface="Calibri Light" panose="020F0302020204030204" pitchFamily="34" charset="0"/>
                <a:ea typeface="Raleway"/>
                <a:cs typeface="Raleway"/>
                <a:sym typeface="Raleway"/>
              </a:rPr>
              <a:t>El </a:t>
            </a:r>
            <a:r>
              <a:rPr lang="en-GB" sz="3200" b="1" dirty="0" err="1">
                <a:solidFill>
                  <a:schemeClr val="tx1"/>
                </a:solidFill>
                <a:latin typeface="Calibri Light" panose="020F0302020204030204" pitchFamily="34" charset="0"/>
                <a:ea typeface="Raleway"/>
                <a:cs typeface="Raleway"/>
                <a:sym typeface="Raleway"/>
              </a:rPr>
              <a:t>impacto</a:t>
            </a:r>
            <a:r>
              <a:rPr lang="en-GB" sz="3200" b="1" dirty="0">
                <a:solidFill>
                  <a:schemeClr val="tx1"/>
                </a:solidFill>
                <a:latin typeface="Calibri Light" panose="020F0302020204030204" pitchFamily="34" charset="0"/>
                <a:ea typeface="Raleway"/>
                <a:cs typeface="Raleway"/>
                <a:sym typeface="Raleway"/>
              </a:rPr>
              <a:t>: </a:t>
            </a:r>
            <a:r>
              <a:rPr lang="en-GB" sz="3200" b="1" dirty="0" err="1">
                <a:solidFill>
                  <a:schemeClr val="tx1"/>
                </a:solidFill>
                <a:latin typeface="Calibri Light" panose="020F0302020204030204" pitchFamily="34" charset="0"/>
                <a:ea typeface="Raleway"/>
                <a:cs typeface="Raleway"/>
                <a:sym typeface="Raleway"/>
              </a:rPr>
              <a:t>análisis</a:t>
            </a:r>
            <a:r>
              <a:rPr lang="en-GB" sz="3200" b="1" dirty="0">
                <a:solidFill>
                  <a:schemeClr val="tx1"/>
                </a:solidFill>
                <a:latin typeface="Calibri Light" panose="020F0302020204030204" pitchFamily="34" charset="0"/>
                <a:ea typeface="Raleway"/>
                <a:cs typeface="Raleway"/>
                <a:sym typeface="Raleway"/>
              </a:rPr>
              <a:t> sectorial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1" dirty="0">
              <a:solidFill>
                <a:schemeClr val="tx1"/>
              </a:solidFill>
              <a:latin typeface="Calibri Light" panose="020F0302020204030204" pitchFamily="34" charset="0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800" b="1" dirty="0">
              <a:solidFill>
                <a:srgbClr val="98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0883" y="151063"/>
            <a:ext cx="1800000" cy="638095"/>
          </a:xfrm>
          <a:prstGeom prst="rect">
            <a:avLst/>
          </a:prstGeom>
        </p:spPr>
      </p:pic>
      <p:pic>
        <p:nvPicPr>
          <p:cNvPr id="8" name="Picture 7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330" y="902970"/>
            <a:ext cx="6053040" cy="404740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012760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5"/>
          <p:cNvSpPr txBox="1"/>
          <p:nvPr/>
        </p:nvSpPr>
        <p:spPr>
          <a:xfrm>
            <a:off x="5629836" y="2223081"/>
            <a:ext cx="2981048" cy="15698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s-ES_tradnl" b="1" dirty="0"/>
              <a:t>Impacto sectorial y agregado sobre la producción y el empleo. </a:t>
            </a:r>
            <a:r>
              <a:rPr lang="en-GB" b="1" dirty="0" err="1"/>
              <a:t>Año</a:t>
            </a:r>
            <a:r>
              <a:rPr lang="en-GB" b="1" dirty="0"/>
              <a:t> 2020 (</a:t>
            </a:r>
            <a:r>
              <a:rPr lang="en-GB" b="1" dirty="0" err="1"/>
              <a:t>porcentaje</a:t>
            </a:r>
            <a:r>
              <a:rPr lang="en-GB" b="1" dirty="0"/>
              <a:t>)</a:t>
            </a:r>
            <a:endParaRPr lang="en-GB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00" b="1" dirty="0">
              <a:solidFill>
                <a:schemeClr val="bg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6" name="Google Shape;90;p14"/>
          <p:cNvSpPr txBox="1"/>
          <p:nvPr/>
        </p:nvSpPr>
        <p:spPr>
          <a:xfrm>
            <a:off x="393992" y="160147"/>
            <a:ext cx="6160046" cy="5738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 b="1" dirty="0">
                <a:solidFill>
                  <a:schemeClr val="tx1"/>
                </a:solidFill>
                <a:latin typeface="Calibri Light" panose="020F0302020204030204" pitchFamily="34" charset="0"/>
                <a:ea typeface="Raleway"/>
                <a:cs typeface="Raleway"/>
                <a:sym typeface="Raleway"/>
              </a:rPr>
              <a:t>El </a:t>
            </a:r>
            <a:r>
              <a:rPr lang="en-GB" sz="2800" b="1" dirty="0" err="1">
                <a:solidFill>
                  <a:schemeClr val="tx1"/>
                </a:solidFill>
                <a:latin typeface="Calibri Light" panose="020F0302020204030204" pitchFamily="34" charset="0"/>
                <a:ea typeface="Raleway"/>
                <a:cs typeface="Raleway"/>
                <a:sym typeface="Raleway"/>
              </a:rPr>
              <a:t>impacto</a:t>
            </a:r>
            <a:r>
              <a:rPr lang="en-GB" sz="2800" b="1" dirty="0">
                <a:solidFill>
                  <a:schemeClr val="tx1"/>
                </a:solidFill>
                <a:latin typeface="Calibri Light" panose="020F0302020204030204" pitchFamily="34" charset="0"/>
                <a:ea typeface="Raleway"/>
                <a:cs typeface="Raleway"/>
                <a:sym typeface="Raleway"/>
              </a:rPr>
              <a:t>: </a:t>
            </a:r>
            <a:r>
              <a:rPr lang="en-GB" sz="2800" b="1" dirty="0" err="1">
                <a:solidFill>
                  <a:schemeClr val="tx1"/>
                </a:solidFill>
                <a:latin typeface="Calibri Light" panose="020F0302020204030204" pitchFamily="34" charset="0"/>
                <a:ea typeface="Raleway"/>
                <a:cs typeface="Raleway"/>
                <a:sym typeface="Raleway"/>
              </a:rPr>
              <a:t>análisis</a:t>
            </a:r>
            <a:r>
              <a:rPr lang="en-GB" sz="2800" b="1" dirty="0">
                <a:solidFill>
                  <a:schemeClr val="tx1"/>
                </a:solidFill>
                <a:latin typeface="Calibri Light" panose="020F0302020204030204" pitchFamily="34" charset="0"/>
                <a:ea typeface="Raleway"/>
                <a:cs typeface="Raleway"/>
                <a:sym typeface="Raleway"/>
              </a:rPr>
              <a:t> sectorial: </a:t>
            </a:r>
            <a:r>
              <a:rPr lang="en-GB" sz="2800" b="1" dirty="0" err="1">
                <a:solidFill>
                  <a:schemeClr val="tx1"/>
                </a:solidFill>
                <a:latin typeface="Calibri Light" panose="020F0302020204030204" pitchFamily="34" charset="0"/>
                <a:ea typeface="Raleway"/>
                <a:cs typeface="Raleway"/>
                <a:sym typeface="Raleway"/>
              </a:rPr>
              <a:t>proyecciones</a:t>
            </a:r>
            <a:endParaRPr sz="2800" b="1" dirty="0">
              <a:solidFill>
                <a:schemeClr val="tx1"/>
              </a:solidFill>
              <a:latin typeface="Calibri Light" panose="020F0302020204030204" pitchFamily="34" charset="0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800" b="1" dirty="0">
              <a:solidFill>
                <a:srgbClr val="98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0883" y="151063"/>
            <a:ext cx="1800000" cy="63809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17177" y="4772182"/>
            <a:ext cx="744626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H" dirty="0"/>
              <a:t>Fuente: Estimación propia basada en un modelo MEH (basado en la MCS 2015 Argentina)</a:t>
            </a:r>
            <a:endParaRPr lang="en-GB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08953621"/>
              </p:ext>
            </p:extLst>
          </p:nvPr>
        </p:nvGraphicFramePr>
        <p:xfrm>
          <a:off x="717177" y="936692"/>
          <a:ext cx="4325193" cy="379738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69827">
                  <a:extLst>
                    <a:ext uri="{9D8B030D-6E8A-4147-A177-3AD203B41FA5}">
                      <a16:colId xmlns:a16="http://schemas.microsoft.com/office/drawing/2014/main" val="2967355122"/>
                    </a:ext>
                  </a:extLst>
                </a:gridCol>
                <a:gridCol w="425894">
                  <a:extLst>
                    <a:ext uri="{9D8B030D-6E8A-4147-A177-3AD203B41FA5}">
                      <a16:colId xmlns:a16="http://schemas.microsoft.com/office/drawing/2014/main" val="2716019735"/>
                    </a:ext>
                  </a:extLst>
                </a:gridCol>
                <a:gridCol w="425894">
                  <a:extLst>
                    <a:ext uri="{9D8B030D-6E8A-4147-A177-3AD203B41FA5}">
                      <a16:colId xmlns:a16="http://schemas.microsoft.com/office/drawing/2014/main" val="427717521"/>
                    </a:ext>
                  </a:extLst>
                </a:gridCol>
                <a:gridCol w="851789">
                  <a:extLst>
                    <a:ext uri="{9D8B030D-6E8A-4147-A177-3AD203B41FA5}">
                      <a16:colId xmlns:a16="http://schemas.microsoft.com/office/drawing/2014/main" val="2790986779"/>
                    </a:ext>
                  </a:extLst>
                </a:gridCol>
                <a:gridCol w="851789">
                  <a:extLst>
                    <a:ext uri="{9D8B030D-6E8A-4147-A177-3AD203B41FA5}">
                      <a16:colId xmlns:a16="http://schemas.microsoft.com/office/drawing/2014/main" val="565387087"/>
                    </a:ext>
                  </a:extLst>
                </a:gridCol>
              </a:tblGrid>
              <a:tr h="245263"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L" sz="700">
                          <a:effectLst/>
                        </a:rPr>
                        <a:t>Sector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042" marR="35042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L" sz="700">
                          <a:effectLst/>
                        </a:rPr>
                        <a:t>ΔPBI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042" marR="35042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L" sz="700">
                          <a:effectLst/>
                        </a:rPr>
                        <a:t>ΔL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042" marR="35042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L" sz="700">
                          <a:effectLst/>
                        </a:rPr>
                        <a:t>Descomposición de la variación del empleo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042" marR="35042" marT="0" marB="0" anchor="ctr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811176"/>
                  </a:ext>
                </a:extLst>
              </a:tr>
              <a:tr h="157689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L" sz="700">
                          <a:effectLst/>
                        </a:rPr>
                        <a:t>Mujeres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042" marR="350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L" sz="700">
                          <a:effectLst/>
                        </a:rPr>
                        <a:t>Hombres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042" marR="35042" marT="0" marB="0" anchor="ctr"/>
                </a:tc>
                <a:extLst>
                  <a:ext uri="{0D108BD9-81ED-4DB2-BD59-A6C34878D82A}">
                    <a16:rowId xmlns:a16="http://schemas.microsoft.com/office/drawing/2014/main" val="1879577660"/>
                  </a:ext>
                </a:extLst>
              </a:tr>
              <a:tr h="15018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L" sz="700">
                          <a:effectLst/>
                        </a:rPr>
                        <a:t>Agricultura, Silvicultura y Pesca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042" marR="3504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L" sz="700">
                          <a:effectLst/>
                        </a:rPr>
                        <a:t>-8,6%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042" marR="3504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L" sz="700">
                          <a:effectLst/>
                        </a:rPr>
                        <a:t>-8,4%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042" marR="3504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L" sz="700">
                          <a:effectLst/>
                        </a:rPr>
                        <a:t>-0,7%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042" marR="3504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L" sz="700">
                          <a:effectLst/>
                        </a:rPr>
                        <a:t>-7,7%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042" marR="35042" marT="0" marB="0" anchor="b"/>
                </a:tc>
                <a:extLst>
                  <a:ext uri="{0D108BD9-81ED-4DB2-BD59-A6C34878D82A}">
                    <a16:rowId xmlns:a16="http://schemas.microsoft.com/office/drawing/2014/main" val="2223606056"/>
                  </a:ext>
                </a:extLst>
              </a:tr>
              <a:tr h="15018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L" sz="700">
                          <a:effectLst/>
                        </a:rPr>
                        <a:t>Extracción de petróleo y gas y Minería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042" marR="3504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L" sz="700">
                          <a:effectLst/>
                        </a:rPr>
                        <a:t>-7,9%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042" marR="3504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L" sz="700">
                          <a:effectLst/>
                        </a:rPr>
                        <a:t>-8,6%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042" marR="3504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L" sz="700">
                          <a:effectLst/>
                        </a:rPr>
                        <a:t>-0,5%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042" marR="3504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L" sz="700">
                          <a:effectLst/>
                        </a:rPr>
                        <a:t>-8,1%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042" marR="35042" marT="0" marB="0" anchor="b"/>
                </a:tc>
                <a:extLst>
                  <a:ext uri="{0D108BD9-81ED-4DB2-BD59-A6C34878D82A}">
                    <a16:rowId xmlns:a16="http://schemas.microsoft.com/office/drawing/2014/main" val="3011232005"/>
                  </a:ext>
                </a:extLst>
              </a:tr>
              <a:tr h="15018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L" sz="700">
                          <a:effectLst/>
                        </a:rPr>
                        <a:t>Alimentos y bebidas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042" marR="3504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L" sz="700">
                          <a:effectLst/>
                        </a:rPr>
                        <a:t>-4,3%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042" marR="3504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L" sz="700">
                          <a:effectLst/>
                        </a:rPr>
                        <a:t>-4,3%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042" marR="3504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L" sz="700">
                          <a:effectLst/>
                        </a:rPr>
                        <a:t>-1,3%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042" marR="3504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L" sz="700">
                          <a:effectLst/>
                        </a:rPr>
                        <a:t>-3,1%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042" marR="35042" marT="0" marB="0" anchor="b"/>
                </a:tc>
                <a:extLst>
                  <a:ext uri="{0D108BD9-81ED-4DB2-BD59-A6C34878D82A}">
                    <a16:rowId xmlns:a16="http://schemas.microsoft.com/office/drawing/2014/main" val="3986921821"/>
                  </a:ext>
                </a:extLst>
              </a:tr>
              <a:tr h="15018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L" sz="700">
                          <a:effectLst/>
                        </a:rPr>
                        <a:t>Textiles, calzado y cueros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042" marR="3504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L" sz="700">
                          <a:effectLst/>
                        </a:rPr>
                        <a:t>-25,7%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042" marR="3504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L" sz="700">
                          <a:effectLst/>
                        </a:rPr>
                        <a:t>-25,7%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042" marR="3504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L" sz="700">
                          <a:effectLst/>
                        </a:rPr>
                        <a:t>-14,8%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042" marR="3504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L" sz="700">
                          <a:effectLst/>
                        </a:rPr>
                        <a:t>-11,0%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042" marR="35042" marT="0" marB="0" anchor="b"/>
                </a:tc>
                <a:extLst>
                  <a:ext uri="{0D108BD9-81ED-4DB2-BD59-A6C34878D82A}">
                    <a16:rowId xmlns:a16="http://schemas.microsoft.com/office/drawing/2014/main" val="1794259541"/>
                  </a:ext>
                </a:extLst>
              </a:tr>
              <a:tr h="15018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L" sz="700">
                          <a:effectLst/>
                        </a:rPr>
                        <a:t>Madera, muebles, papel y cartón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042" marR="3504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L" sz="700">
                          <a:effectLst/>
                        </a:rPr>
                        <a:t>-17,4%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042" marR="3504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L" sz="700">
                          <a:effectLst/>
                        </a:rPr>
                        <a:t>-21,9%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042" marR="3504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L" sz="700">
                          <a:effectLst/>
                        </a:rPr>
                        <a:t>-4,5%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042" marR="3504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L" sz="700">
                          <a:effectLst/>
                        </a:rPr>
                        <a:t>-17,5%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042" marR="35042" marT="0" marB="0" anchor="b"/>
                </a:tc>
                <a:extLst>
                  <a:ext uri="{0D108BD9-81ED-4DB2-BD59-A6C34878D82A}">
                    <a16:rowId xmlns:a16="http://schemas.microsoft.com/office/drawing/2014/main" val="2730192738"/>
                  </a:ext>
                </a:extLst>
              </a:tr>
              <a:tr h="15018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L" sz="700">
                          <a:effectLst/>
                        </a:rPr>
                        <a:t>Petrolero, químicos, caucho y plástico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042" marR="3504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L" sz="700">
                          <a:effectLst/>
                        </a:rPr>
                        <a:t>-11,7%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042" marR="3504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L" sz="700">
                          <a:effectLst/>
                        </a:rPr>
                        <a:t>-13,8%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042" marR="3504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L" sz="700">
                          <a:effectLst/>
                        </a:rPr>
                        <a:t>-2,2%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042" marR="3504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L" sz="700">
                          <a:effectLst/>
                        </a:rPr>
                        <a:t>-11,6%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042" marR="35042" marT="0" marB="0" anchor="b"/>
                </a:tc>
                <a:extLst>
                  <a:ext uri="{0D108BD9-81ED-4DB2-BD59-A6C34878D82A}">
                    <a16:rowId xmlns:a16="http://schemas.microsoft.com/office/drawing/2014/main" val="123100053"/>
                  </a:ext>
                </a:extLst>
              </a:tr>
              <a:tr h="15018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L" sz="700">
                          <a:effectLst/>
                        </a:rPr>
                        <a:t>Minerales, metales y productos elaborados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042" marR="3504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L" sz="700">
                          <a:effectLst/>
                        </a:rPr>
                        <a:t>-23,4%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042" marR="3504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L" sz="700">
                          <a:effectLst/>
                        </a:rPr>
                        <a:t>-24,6%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042" marR="3504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L" sz="700">
                          <a:effectLst/>
                        </a:rPr>
                        <a:t>-1,3%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042" marR="3504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L" sz="700">
                          <a:effectLst/>
                        </a:rPr>
                        <a:t>-23,3%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042" marR="35042" marT="0" marB="0" anchor="b"/>
                </a:tc>
                <a:extLst>
                  <a:ext uri="{0D108BD9-81ED-4DB2-BD59-A6C34878D82A}">
                    <a16:rowId xmlns:a16="http://schemas.microsoft.com/office/drawing/2014/main" val="4157421290"/>
                  </a:ext>
                </a:extLst>
              </a:tr>
              <a:tr h="15018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L" sz="700">
                          <a:effectLst/>
                        </a:rPr>
                        <a:t>Maquinaria y equipo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042" marR="3504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L" sz="700">
                          <a:effectLst/>
                        </a:rPr>
                        <a:t>-24,0%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042" marR="3504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L" sz="700">
                          <a:effectLst/>
                        </a:rPr>
                        <a:t>-22,7%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042" marR="3504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L" sz="700">
                          <a:effectLst/>
                        </a:rPr>
                        <a:t>-5,7%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042" marR="3504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L" sz="700">
                          <a:effectLst/>
                        </a:rPr>
                        <a:t>-17,0%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042" marR="35042" marT="0" marB="0" anchor="b"/>
                </a:tc>
                <a:extLst>
                  <a:ext uri="{0D108BD9-81ED-4DB2-BD59-A6C34878D82A}">
                    <a16:rowId xmlns:a16="http://schemas.microsoft.com/office/drawing/2014/main" val="188634288"/>
                  </a:ext>
                </a:extLst>
              </a:tr>
              <a:tr h="15018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L" sz="700">
                          <a:effectLst/>
                        </a:rPr>
                        <a:t>Automotores y equipos de transporte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042" marR="3504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L" sz="700">
                          <a:effectLst/>
                        </a:rPr>
                        <a:t>-25,2%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042" marR="3504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L" sz="700">
                          <a:effectLst/>
                        </a:rPr>
                        <a:t>-25,3%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042" marR="3504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L" sz="700">
                          <a:effectLst/>
                        </a:rPr>
                        <a:t>-1,7%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042" marR="3504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L" sz="700">
                          <a:effectLst/>
                        </a:rPr>
                        <a:t>-23,5%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042" marR="35042" marT="0" marB="0" anchor="b"/>
                </a:tc>
                <a:extLst>
                  <a:ext uri="{0D108BD9-81ED-4DB2-BD59-A6C34878D82A}">
                    <a16:rowId xmlns:a16="http://schemas.microsoft.com/office/drawing/2014/main" val="1494056458"/>
                  </a:ext>
                </a:extLst>
              </a:tr>
              <a:tr h="15018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L" sz="700">
                          <a:effectLst/>
                        </a:rPr>
                        <a:t>Resto de industria manufacturera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042" marR="3504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L" sz="700">
                          <a:effectLst/>
                        </a:rPr>
                        <a:t>-22,4%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042" marR="3504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L" sz="700">
                          <a:effectLst/>
                        </a:rPr>
                        <a:t>-22,6%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042" marR="3504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L" sz="700">
                          <a:effectLst/>
                        </a:rPr>
                        <a:t>-2,4%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042" marR="3504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L" sz="700">
                          <a:effectLst/>
                        </a:rPr>
                        <a:t>-20,2%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042" marR="35042" marT="0" marB="0" anchor="b"/>
                </a:tc>
                <a:extLst>
                  <a:ext uri="{0D108BD9-81ED-4DB2-BD59-A6C34878D82A}">
                    <a16:rowId xmlns:a16="http://schemas.microsoft.com/office/drawing/2014/main" val="1492486505"/>
                  </a:ext>
                </a:extLst>
              </a:tr>
              <a:tr h="15018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L" sz="700">
                          <a:effectLst/>
                        </a:rPr>
                        <a:t>Distribución de Electricidad, Gas y Agua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042" marR="3504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L" sz="700">
                          <a:effectLst/>
                        </a:rPr>
                        <a:t>-8,3%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042" marR="3504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L" sz="700">
                          <a:effectLst/>
                        </a:rPr>
                        <a:t>-7,0%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042" marR="3504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L" sz="700">
                          <a:effectLst/>
                        </a:rPr>
                        <a:t>-0,9%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042" marR="3504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L" sz="700">
                          <a:effectLst/>
                        </a:rPr>
                        <a:t>-6,1%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042" marR="35042" marT="0" marB="0" anchor="b"/>
                </a:tc>
                <a:extLst>
                  <a:ext uri="{0D108BD9-81ED-4DB2-BD59-A6C34878D82A}">
                    <a16:rowId xmlns:a16="http://schemas.microsoft.com/office/drawing/2014/main" val="1370562721"/>
                  </a:ext>
                </a:extLst>
              </a:tr>
              <a:tr h="15018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L" sz="700">
                          <a:effectLst/>
                        </a:rPr>
                        <a:t>Construcción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042" marR="3504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L" sz="700">
                          <a:effectLst/>
                        </a:rPr>
                        <a:t>-20,3%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042" marR="3504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L" sz="700">
                          <a:effectLst/>
                        </a:rPr>
                        <a:t>-20,3%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042" marR="3504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L" sz="700">
                          <a:effectLst/>
                        </a:rPr>
                        <a:t>-0,5%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042" marR="3504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L" sz="700">
                          <a:effectLst/>
                        </a:rPr>
                        <a:t>-19,8%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042" marR="35042" marT="0" marB="0" anchor="b"/>
                </a:tc>
                <a:extLst>
                  <a:ext uri="{0D108BD9-81ED-4DB2-BD59-A6C34878D82A}">
                    <a16:rowId xmlns:a16="http://schemas.microsoft.com/office/drawing/2014/main" val="1787568775"/>
                  </a:ext>
                </a:extLst>
              </a:tr>
              <a:tr h="15018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L" sz="700">
                          <a:effectLst/>
                        </a:rPr>
                        <a:t>Comercio minorista y mayorista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042" marR="3504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L" sz="700">
                          <a:effectLst/>
                        </a:rPr>
                        <a:t>-13,7%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042" marR="3504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L" sz="700">
                          <a:effectLst/>
                        </a:rPr>
                        <a:t>-13,7%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042" marR="3504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L" sz="700">
                          <a:effectLst/>
                        </a:rPr>
                        <a:t>-5,5%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042" marR="3504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L" sz="700">
                          <a:effectLst/>
                        </a:rPr>
                        <a:t>-8,2%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042" marR="35042" marT="0" marB="0" anchor="b"/>
                </a:tc>
                <a:extLst>
                  <a:ext uri="{0D108BD9-81ED-4DB2-BD59-A6C34878D82A}">
                    <a16:rowId xmlns:a16="http://schemas.microsoft.com/office/drawing/2014/main" val="2380498337"/>
                  </a:ext>
                </a:extLst>
              </a:tr>
              <a:tr h="15018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L" sz="700">
                          <a:effectLst/>
                        </a:rPr>
                        <a:t>Restaurantes y Hoteles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042" marR="3504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L" sz="700">
                          <a:effectLst/>
                        </a:rPr>
                        <a:t>-32,3%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042" marR="3504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L" sz="700">
                          <a:effectLst/>
                        </a:rPr>
                        <a:t>-32,1%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042" marR="3504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L" sz="700">
                          <a:effectLst/>
                        </a:rPr>
                        <a:t>-17,0%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042" marR="3504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L" sz="700">
                          <a:effectLst/>
                        </a:rPr>
                        <a:t>-15,1%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042" marR="35042" marT="0" marB="0" anchor="b"/>
                </a:tc>
                <a:extLst>
                  <a:ext uri="{0D108BD9-81ED-4DB2-BD59-A6C34878D82A}">
                    <a16:rowId xmlns:a16="http://schemas.microsoft.com/office/drawing/2014/main" val="3392389865"/>
                  </a:ext>
                </a:extLst>
              </a:tr>
              <a:tr h="15018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L" sz="700">
                          <a:effectLst/>
                        </a:rPr>
                        <a:t>Transporte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042" marR="3504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L" sz="700">
                          <a:effectLst/>
                        </a:rPr>
                        <a:t>-12,6%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042" marR="3504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L" sz="700">
                          <a:effectLst/>
                        </a:rPr>
                        <a:t>-12,6%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042" marR="3504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L" sz="700">
                          <a:effectLst/>
                        </a:rPr>
                        <a:t>-1,1%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042" marR="3504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L" sz="700">
                          <a:effectLst/>
                        </a:rPr>
                        <a:t>-11,5%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042" marR="35042" marT="0" marB="0" anchor="b"/>
                </a:tc>
                <a:extLst>
                  <a:ext uri="{0D108BD9-81ED-4DB2-BD59-A6C34878D82A}">
                    <a16:rowId xmlns:a16="http://schemas.microsoft.com/office/drawing/2014/main" val="3897996540"/>
                  </a:ext>
                </a:extLst>
              </a:tr>
              <a:tr h="15018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L" sz="700">
                          <a:effectLst/>
                        </a:rPr>
                        <a:t>Comunicaciones e intermediación financiera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042" marR="3504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L" sz="700">
                          <a:effectLst/>
                        </a:rPr>
                        <a:t>-5,0%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042" marR="3504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L" sz="700">
                          <a:effectLst/>
                        </a:rPr>
                        <a:t>-5,0%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042" marR="3504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L" sz="700">
                          <a:effectLst/>
                        </a:rPr>
                        <a:t>-2,1%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042" marR="3504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L" sz="700">
                          <a:effectLst/>
                        </a:rPr>
                        <a:t>-2,9%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042" marR="35042" marT="0" marB="0" anchor="b"/>
                </a:tc>
                <a:extLst>
                  <a:ext uri="{0D108BD9-81ED-4DB2-BD59-A6C34878D82A}">
                    <a16:rowId xmlns:a16="http://schemas.microsoft.com/office/drawing/2014/main" val="754609961"/>
                  </a:ext>
                </a:extLst>
              </a:tr>
              <a:tr h="15018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L" sz="700">
                          <a:effectLst/>
                        </a:rPr>
                        <a:t>Servicios a las empresas e inmobiliarios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042" marR="3504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L" sz="700">
                          <a:effectLst/>
                        </a:rPr>
                        <a:t>-8,3%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042" marR="3504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L" sz="700">
                          <a:effectLst/>
                        </a:rPr>
                        <a:t>-8,3%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042" marR="3504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L" sz="700">
                          <a:effectLst/>
                        </a:rPr>
                        <a:t>-3,0%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042" marR="3504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L" sz="700">
                          <a:effectLst/>
                        </a:rPr>
                        <a:t>-5,2%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042" marR="35042" marT="0" marB="0" anchor="b"/>
                </a:tc>
                <a:extLst>
                  <a:ext uri="{0D108BD9-81ED-4DB2-BD59-A6C34878D82A}">
                    <a16:rowId xmlns:a16="http://schemas.microsoft.com/office/drawing/2014/main" val="2104636668"/>
                  </a:ext>
                </a:extLst>
              </a:tr>
              <a:tr h="15018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L" sz="700">
                          <a:effectLst/>
                        </a:rPr>
                        <a:t>Administración pública, enseñanza y salud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042" marR="3504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L" sz="700">
                          <a:effectLst/>
                        </a:rPr>
                        <a:t>-1,7%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042" marR="3504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L" sz="700">
                          <a:effectLst/>
                        </a:rPr>
                        <a:t>-3,4%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042" marR="3504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L" sz="700">
                          <a:effectLst/>
                        </a:rPr>
                        <a:t>-3,1%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042" marR="3504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L" sz="700">
                          <a:effectLst/>
                        </a:rPr>
                        <a:t>-0,3%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042" marR="35042" marT="0" marB="0" anchor="b"/>
                </a:tc>
                <a:extLst>
                  <a:ext uri="{0D108BD9-81ED-4DB2-BD59-A6C34878D82A}">
                    <a16:rowId xmlns:a16="http://schemas.microsoft.com/office/drawing/2014/main" val="3696874736"/>
                  </a:ext>
                </a:extLst>
              </a:tr>
              <a:tr h="15018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L" sz="700">
                          <a:effectLst/>
                        </a:rPr>
                        <a:t>Servicios a la comunidad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042" marR="3504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L" sz="700">
                          <a:effectLst/>
                        </a:rPr>
                        <a:t>-20,3%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042" marR="3504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L" sz="700">
                          <a:effectLst/>
                        </a:rPr>
                        <a:t>-20,3%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042" marR="3504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L" sz="700">
                          <a:effectLst/>
                        </a:rPr>
                        <a:t>-10,0%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042" marR="3504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L" sz="700">
                          <a:effectLst/>
                        </a:rPr>
                        <a:t>-10,3%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042" marR="35042" marT="0" marB="0" anchor="b"/>
                </a:tc>
                <a:extLst>
                  <a:ext uri="{0D108BD9-81ED-4DB2-BD59-A6C34878D82A}">
                    <a16:rowId xmlns:a16="http://schemas.microsoft.com/office/drawing/2014/main" val="2615703823"/>
                  </a:ext>
                </a:extLst>
              </a:tr>
              <a:tr h="15018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L" sz="700">
                          <a:effectLst/>
                        </a:rPr>
                        <a:t>Impacto total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042" marR="3504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L" sz="700">
                          <a:effectLst/>
                        </a:rPr>
                        <a:t>-10,3%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042" marR="3504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L" sz="700">
                          <a:effectLst/>
                        </a:rPr>
                        <a:t>-11,3%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042" marR="3504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L" sz="700">
                          <a:effectLst/>
                        </a:rPr>
                        <a:t>-4,0%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042" marR="3504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L" sz="700" dirty="0">
                          <a:effectLst/>
                        </a:rPr>
                        <a:t>-7,3%</a:t>
                      </a:r>
                      <a:endParaRPr lang="en-GB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042" marR="35042" marT="0" marB="0" anchor="b"/>
                </a:tc>
                <a:extLst>
                  <a:ext uri="{0D108BD9-81ED-4DB2-BD59-A6C34878D82A}">
                    <a16:rowId xmlns:a16="http://schemas.microsoft.com/office/drawing/2014/main" val="3240513734"/>
                  </a:ext>
                </a:extLst>
              </a:tr>
            </a:tbl>
          </a:graphicData>
        </a:graphic>
      </p:graphicFrame>
      <p:cxnSp>
        <p:nvCxnSpPr>
          <p:cNvPr id="7" name="Straight Arrow Connector 6"/>
          <p:cNvCxnSpPr/>
          <p:nvPr/>
        </p:nvCxnSpPr>
        <p:spPr>
          <a:xfrm>
            <a:off x="393992" y="3244645"/>
            <a:ext cx="323185" cy="1"/>
          </a:xfrm>
          <a:prstGeom prst="straightConnector1">
            <a:avLst/>
          </a:prstGeom>
          <a:ln>
            <a:solidFill>
              <a:srgbClr val="92D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393992" y="4532671"/>
            <a:ext cx="323185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393992" y="1884367"/>
            <a:ext cx="323185" cy="34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flipV="1">
            <a:off x="393992" y="2736796"/>
            <a:ext cx="323185" cy="353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>
            <a:off x="393992" y="3539613"/>
            <a:ext cx="323185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>
            <a:off x="393992" y="2310581"/>
            <a:ext cx="32318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680028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5083" y="198066"/>
            <a:ext cx="1800000" cy="63809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88489"/>
            <a:ext cx="8328212" cy="857250"/>
          </a:xfrm>
        </p:spPr>
        <p:txBody>
          <a:bodyPr/>
          <a:lstStyle/>
          <a:p>
            <a:r>
              <a:rPr lang="es-ES_tradnl" sz="2400" b="1" dirty="0"/>
              <a:t>Impacto sectorial sobre el empleo según </a:t>
            </a:r>
            <a:br>
              <a:rPr lang="es-ES_tradnl" sz="2400" b="1" dirty="0"/>
            </a:br>
            <a:r>
              <a:rPr lang="es-ES_tradnl" sz="2400" b="1" dirty="0"/>
              <a:t>categorías de trabajadores, año 2020 (%) </a:t>
            </a:r>
            <a:endParaRPr lang="en-GB" sz="2400" dirty="0"/>
          </a:p>
        </p:txBody>
      </p:sp>
      <p:sp>
        <p:nvSpPr>
          <p:cNvPr id="5" name="Rectangle 4"/>
          <p:cNvSpPr/>
          <p:nvPr/>
        </p:nvSpPr>
        <p:spPr>
          <a:xfrm>
            <a:off x="2176246" y="4660469"/>
            <a:ext cx="4414991" cy="3126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ES_tradnl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Fuente: Elaboración propia sobre la base de MCS, e INDEC.</a:t>
            </a:r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Oval 3"/>
          <p:cNvSpPr/>
          <p:nvPr/>
        </p:nvSpPr>
        <p:spPr>
          <a:xfrm>
            <a:off x="2920181" y="3116826"/>
            <a:ext cx="196645" cy="796413"/>
          </a:xfrm>
          <a:prstGeom prst="ellipse">
            <a:avLst/>
          </a:prstGeom>
          <a:ln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88181" y="858283"/>
            <a:ext cx="5391119" cy="3713982"/>
          </a:xfrm>
          <a:prstGeom prst="rect">
            <a:avLst/>
          </a:prstGeom>
        </p:spPr>
      </p:pic>
      <p:cxnSp>
        <p:nvCxnSpPr>
          <p:cNvPr id="8" name="Straight Arrow Connector 7"/>
          <p:cNvCxnSpPr/>
          <p:nvPr/>
        </p:nvCxnSpPr>
        <p:spPr>
          <a:xfrm flipV="1">
            <a:off x="3535861" y="3841394"/>
            <a:ext cx="0" cy="360000"/>
          </a:xfrm>
          <a:prstGeom prst="straightConnector1">
            <a:avLst/>
          </a:prstGeom>
          <a:ln w="317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H="1" flipV="1">
            <a:off x="5102943" y="3913239"/>
            <a:ext cx="6267" cy="363793"/>
          </a:xfrm>
          <a:prstGeom prst="straightConnector1">
            <a:avLst/>
          </a:prstGeom>
          <a:ln w="317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V="1">
            <a:off x="5624052" y="4021394"/>
            <a:ext cx="0" cy="255638"/>
          </a:xfrm>
          <a:prstGeom prst="straightConnector1">
            <a:avLst/>
          </a:prstGeom>
          <a:ln w="317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flipV="1">
            <a:off x="6135330" y="3913239"/>
            <a:ext cx="0" cy="363793"/>
          </a:xfrm>
          <a:prstGeom prst="straightConnector1">
            <a:avLst/>
          </a:prstGeom>
          <a:ln w="317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530441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5624" y="112095"/>
            <a:ext cx="8246963" cy="857250"/>
          </a:xfrm>
        </p:spPr>
        <p:txBody>
          <a:bodyPr/>
          <a:lstStyle/>
          <a:p>
            <a:r>
              <a:rPr lang="fr-CH" sz="3200" dirty="0" err="1" smtClean="0"/>
              <a:t>Impactos</a:t>
            </a:r>
            <a:r>
              <a:rPr lang="fr-CH" sz="3200" dirty="0" smtClean="0"/>
              <a:t> </a:t>
            </a:r>
            <a:r>
              <a:rPr lang="fr-CH" sz="3200" dirty="0" err="1" smtClean="0"/>
              <a:t>por</a:t>
            </a:r>
            <a:r>
              <a:rPr lang="fr-CH" sz="3200" dirty="0" smtClean="0"/>
              <a:t> </a:t>
            </a:r>
            <a:r>
              <a:rPr lang="fr-CH" sz="3200" dirty="0" err="1" smtClean="0"/>
              <a:t>tamaño</a:t>
            </a:r>
            <a:r>
              <a:rPr lang="fr-CH" sz="3200" dirty="0" smtClean="0"/>
              <a:t> de </a:t>
            </a:r>
            <a:r>
              <a:rPr lang="fr-CH" sz="3200" dirty="0" err="1" smtClean="0"/>
              <a:t>empresa</a:t>
            </a:r>
            <a:r>
              <a:rPr lang="fr-CH" sz="3200" dirty="0" smtClean="0"/>
              <a:t> </a:t>
            </a:r>
            <a:br>
              <a:rPr lang="fr-CH" sz="3200" dirty="0" smtClean="0"/>
            </a:br>
            <a:r>
              <a:rPr lang="fr-CH" sz="3200" dirty="0" smtClean="0"/>
              <a:t>y </a:t>
            </a:r>
            <a:r>
              <a:rPr lang="fr-CH" sz="3200" dirty="0" err="1" smtClean="0"/>
              <a:t>categoría</a:t>
            </a:r>
            <a:r>
              <a:rPr lang="fr-CH" sz="3200" dirty="0" smtClean="0"/>
              <a:t> </a:t>
            </a:r>
            <a:r>
              <a:rPr lang="fr-CH" sz="3200" dirty="0" err="1" smtClean="0"/>
              <a:t>ocupacional</a:t>
            </a:r>
            <a:endParaRPr lang="en-GB" sz="3200" dirty="0"/>
          </a:p>
        </p:txBody>
      </p:sp>
      <p:pic>
        <p:nvPicPr>
          <p:cNvPr id="4" name="Picture 3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941" y="1809434"/>
            <a:ext cx="3653353" cy="268699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399" y="1809434"/>
            <a:ext cx="3589422" cy="2675332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extBox 5"/>
          <p:cNvSpPr txBox="1"/>
          <p:nvPr/>
        </p:nvSpPr>
        <p:spPr>
          <a:xfrm flipH="1">
            <a:off x="1130000" y="1282444"/>
            <a:ext cx="20251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dirty="0" err="1"/>
              <a:t>Tamaño</a:t>
            </a:r>
            <a:r>
              <a:rPr lang="fr-CH" dirty="0"/>
              <a:t> de </a:t>
            </a:r>
            <a:r>
              <a:rPr lang="fr-CH" dirty="0" err="1"/>
              <a:t>empresa</a:t>
            </a:r>
            <a:endParaRPr lang="en-GB" dirty="0"/>
          </a:p>
        </p:txBody>
      </p:sp>
      <p:sp>
        <p:nvSpPr>
          <p:cNvPr id="7" name="TextBox 6"/>
          <p:cNvSpPr txBox="1"/>
          <p:nvPr/>
        </p:nvSpPr>
        <p:spPr>
          <a:xfrm>
            <a:off x="5642116" y="1282443"/>
            <a:ext cx="196560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H" dirty="0" err="1"/>
              <a:t>Categoria</a:t>
            </a:r>
            <a:r>
              <a:rPr lang="fr-CH" dirty="0"/>
              <a:t> </a:t>
            </a:r>
            <a:r>
              <a:rPr lang="fr-CH" dirty="0" err="1"/>
              <a:t>ocupacional</a:t>
            </a:r>
            <a:endParaRPr lang="en-GB" dirty="0"/>
          </a:p>
        </p:txBody>
      </p:sp>
      <p:sp>
        <p:nvSpPr>
          <p:cNvPr id="8" name="TextBox 7"/>
          <p:cNvSpPr txBox="1"/>
          <p:nvPr/>
        </p:nvSpPr>
        <p:spPr>
          <a:xfrm>
            <a:off x="1864658" y="4754093"/>
            <a:ext cx="476025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/>
              <a:t>Fuente: Elaboración propia sobre la base de EPH. </a:t>
            </a:r>
            <a:endParaRPr lang="en-GB" dirty="0"/>
          </a:p>
        </p:txBody>
      </p:sp>
      <p:sp>
        <p:nvSpPr>
          <p:cNvPr id="3" name="TextBox 5">
            <a:extLst>
              <a:ext uri="{FF2B5EF4-FFF2-40B4-BE49-F238E27FC236}">
                <a16:creationId xmlns:a16="http://schemas.microsoft.com/office/drawing/2014/main" id="{964EF440-2D8F-434E-A029-12335ABDDF87}"/>
              </a:ext>
            </a:extLst>
          </p:cNvPr>
          <p:cNvSpPr txBox="1"/>
          <p:nvPr/>
        </p:nvSpPr>
        <p:spPr>
          <a:xfrm flipH="1">
            <a:off x="3807488" y="1013116"/>
            <a:ext cx="20251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dirty="0"/>
              <a:t>Promedio 2019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59832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1247" y="80834"/>
            <a:ext cx="1800000" cy="63809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39043"/>
            <a:ext cx="8283388" cy="596998"/>
          </a:xfrm>
        </p:spPr>
        <p:txBody>
          <a:bodyPr/>
          <a:lstStyle/>
          <a:p>
            <a:r>
              <a:rPr lang="fr-CH" sz="3200" b="1" dirty="0" err="1">
                <a:solidFill>
                  <a:schemeClr val="tx1"/>
                </a:solidFill>
                <a:latin typeface="Calibri Light" panose="020F0302020204030204" pitchFamily="34" charset="0"/>
              </a:rPr>
              <a:t>Impacto</a:t>
            </a:r>
            <a:r>
              <a:rPr lang="fr-CH" sz="3200" b="1" dirty="0">
                <a:solidFill>
                  <a:schemeClr val="tx1"/>
                </a:solidFill>
                <a:latin typeface="Calibri Light" panose="020F0302020204030204" pitchFamily="34" charset="0"/>
              </a:rPr>
              <a:t> sobre el </a:t>
            </a:r>
            <a:r>
              <a:rPr lang="fr-CH" sz="3200" b="1" dirty="0" err="1">
                <a:solidFill>
                  <a:schemeClr val="tx1"/>
                </a:solidFill>
                <a:latin typeface="Calibri Light" panose="020F0302020204030204" pitchFamily="34" charset="0"/>
              </a:rPr>
              <a:t>mercado</a:t>
            </a:r>
            <a:r>
              <a:rPr lang="fr-CH" sz="3200" b="1" dirty="0">
                <a:solidFill>
                  <a:schemeClr val="tx1"/>
                </a:solidFill>
                <a:latin typeface="Calibri Light" panose="020F0302020204030204" pitchFamily="34" charset="0"/>
              </a:rPr>
              <a:t> de </a:t>
            </a:r>
            <a:r>
              <a:rPr lang="fr-CH" sz="3200" b="1" dirty="0" err="1">
                <a:solidFill>
                  <a:schemeClr val="tx1"/>
                </a:solidFill>
                <a:latin typeface="Calibri Light" panose="020F0302020204030204" pitchFamily="34" charset="0"/>
              </a:rPr>
              <a:t>trabajo</a:t>
            </a:r>
            <a:endParaRPr lang="en-GB" sz="3200" b="1" dirty="0">
              <a:solidFill>
                <a:schemeClr val="tx1"/>
              </a:solidFill>
              <a:latin typeface="Calibri Light" panose="020F030202020403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667772" y="1236952"/>
            <a:ext cx="3415310" cy="3126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ES_tradnl" b="1" dirty="0">
                <a:latin typeface="Calibri Light" panose="020F03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Tasa de actividad y Tasa de desocupación</a:t>
            </a:r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92088" y="4674587"/>
            <a:ext cx="290175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1100" dirty="0"/>
              <a:t>Fuente: Encuesta Permanente de Hogares.</a:t>
            </a:r>
            <a:endParaRPr lang="en-GB" dirty="0"/>
          </a:p>
        </p:txBody>
      </p:sp>
      <p:graphicFrame>
        <p:nvGraphicFramePr>
          <p:cNvPr id="12" name="Chart 5">
            <a:extLst>
              <a:ext uri="{FF2B5EF4-FFF2-40B4-BE49-F238E27FC236}">
                <a16:creationId xmlns:a16="http://schemas.microsoft.com/office/drawing/2014/main" id="{00000000-0008-0000-0100-000006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8438198"/>
              </p:ext>
            </p:extLst>
          </p:nvPr>
        </p:nvGraphicFramePr>
        <p:xfrm>
          <a:off x="2205318" y="1592148"/>
          <a:ext cx="4887144" cy="30824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5543026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1247" y="80834"/>
            <a:ext cx="1800000" cy="63809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248322" y="267446"/>
            <a:ext cx="8283388" cy="596998"/>
          </a:xfrm>
        </p:spPr>
        <p:txBody>
          <a:bodyPr/>
          <a:lstStyle/>
          <a:p>
            <a:r>
              <a:rPr lang="fr-CH" sz="3200" b="1" dirty="0" err="1">
                <a:solidFill>
                  <a:schemeClr val="tx1"/>
                </a:solidFill>
                <a:latin typeface="Calibri Light" panose="020F0302020204030204" pitchFamily="34" charset="0"/>
              </a:rPr>
              <a:t>Impacto</a:t>
            </a:r>
            <a:r>
              <a:rPr lang="fr-CH" sz="3200" b="1" dirty="0">
                <a:solidFill>
                  <a:schemeClr val="tx1"/>
                </a:solidFill>
                <a:latin typeface="Calibri Light" panose="020F0302020204030204" pitchFamily="34" charset="0"/>
              </a:rPr>
              <a:t> sobre el </a:t>
            </a:r>
            <a:r>
              <a:rPr lang="fr-CH" sz="3200" b="1" dirty="0" err="1">
                <a:solidFill>
                  <a:schemeClr val="tx1"/>
                </a:solidFill>
                <a:latin typeface="Calibri Light" panose="020F0302020204030204" pitchFamily="34" charset="0"/>
              </a:rPr>
              <a:t>trabajo</a:t>
            </a:r>
            <a:r>
              <a:rPr lang="fr-CH" sz="3200" b="1" dirty="0">
                <a:solidFill>
                  <a:schemeClr val="tx1"/>
                </a:solidFill>
                <a:latin typeface="Calibri Light" panose="020F0302020204030204" pitchFamily="34" charset="0"/>
              </a:rPr>
              <a:t> </a:t>
            </a:r>
            <a:r>
              <a:rPr lang="fr-CH" sz="3200" b="1" dirty="0" err="1">
                <a:solidFill>
                  <a:schemeClr val="tx1"/>
                </a:solidFill>
                <a:latin typeface="Calibri Light" panose="020F0302020204030204" pitchFamily="34" charset="0"/>
              </a:rPr>
              <a:t>informal</a:t>
            </a:r>
            <a:endParaRPr lang="en-GB" sz="3200" b="1" dirty="0">
              <a:solidFill>
                <a:schemeClr val="tx1"/>
              </a:solidFill>
              <a:latin typeface="Calibri Light" panose="020F030202020403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58403" y="922072"/>
            <a:ext cx="4004840" cy="5533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ES_tradnl" b="1" dirty="0">
                <a:latin typeface="Calibri Light" panose="020F03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Evolución </a:t>
            </a:r>
            <a:r>
              <a:rPr lang="es-ES_tradnl" b="1" dirty="0" smtClean="0">
                <a:latin typeface="Calibri Light" panose="020F03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del porcentaje de asalariados totales</a:t>
            </a:r>
            <a:br>
              <a:rPr lang="es-ES_tradnl" b="1" dirty="0" smtClean="0">
                <a:latin typeface="Calibri Light" panose="020F03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</a:br>
            <a:r>
              <a:rPr lang="es-ES_tradnl" b="1" dirty="0" smtClean="0">
                <a:latin typeface="Calibri Light" panose="020F03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y no registrados</a:t>
            </a:r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92088" y="4674587"/>
            <a:ext cx="290175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1100" dirty="0"/>
              <a:t>Fuente: Encuesta Permanente de Hogares.</a:t>
            </a:r>
            <a:endParaRPr lang="en-GB" dirty="0"/>
          </a:p>
        </p:txBody>
      </p:sp>
      <p:sp>
        <p:nvSpPr>
          <p:cNvPr id="11" name="Rectangle 10"/>
          <p:cNvSpPr/>
          <p:nvPr/>
        </p:nvSpPr>
        <p:spPr>
          <a:xfrm>
            <a:off x="5463668" y="1042425"/>
            <a:ext cx="3415310" cy="3126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ES_tradnl" b="1" dirty="0">
                <a:latin typeface="Calibri Light" panose="020F03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Categoría ocupacional según sector (2019)</a:t>
            </a:r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5386" y="1710978"/>
            <a:ext cx="4315861" cy="2795015"/>
          </a:xfrm>
          <a:prstGeom prst="rect">
            <a:avLst/>
          </a:prstGeom>
        </p:spPr>
      </p:pic>
      <p:graphicFrame>
        <p:nvGraphicFramePr>
          <p:cNvPr id="10" name="Grafico 2">
            <a:extLst>
              <a:ext uri="{FF2B5EF4-FFF2-40B4-BE49-F238E27FC236}">
                <a16:creationId xmlns:a16="http://schemas.microsoft.com/office/drawing/2014/main" id="{13B36F25-681F-5143-9811-30BB53AB6BD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93858685"/>
              </p:ext>
            </p:extLst>
          </p:nvPr>
        </p:nvGraphicFramePr>
        <p:xfrm>
          <a:off x="41291" y="1631754"/>
          <a:ext cx="4439065" cy="2914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1611536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1247" y="80834"/>
            <a:ext cx="1800000" cy="63809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403656" y="259852"/>
            <a:ext cx="8283388" cy="478850"/>
          </a:xfrm>
        </p:spPr>
        <p:txBody>
          <a:bodyPr/>
          <a:lstStyle/>
          <a:p>
            <a:r>
              <a:rPr lang="fr-CH" sz="3200" b="1" dirty="0" err="1">
                <a:solidFill>
                  <a:schemeClr val="tx1"/>
                </a:solidFill>
                <a:latin typeface="Calibri Light" panose="020F0302020204030204" pitchFamily="34" charset="0"/>
              </a:rPr>
              <a:t>Impacto</a:t>
            </a:r>
            <a:r>
              <a:rPr lang="fr-CH" sz="3200" b="1" dirty="0">
                <a:solidFill>
                  <a:schemeClr val="tx1"/>
                </a:solidFill>
                <a:latin typeface="Calibri Light" panose="020F0302020204030204" pitchFamily="34" charset="0"/>
              </a:rPr>
              <a:t> sobre el </a:t>
            </a:r>
            <a:r>
              <a:rPr lang="fr-CH" sz="3200" b="1" dirty="0" err="1">
                <a:solidFill>
                  <a:schemeClr val="tx1"/>
                </a:solidFill>
                <a:latin typeface="Calibri Light" panose="020F0302020204030204" pitchFamily="34" charset="0"/>
              </a:rPr>
              <a:t>empleo</a:t>
            </a:r>
            <a:r>
              <a:rPr lang="fr-CH" sz="3200" b="1" dirty="0">
                <a:solidFill>
                  <a:schemeClr val="tx1"/>
                </a:solidFill>
                <a:latin typeface="Calibri Light" panose="020F0302020204030204" pitchFamily="34" charset="0"/>
              </a:rPr>
              <a:t> </a:t>
            </a:r>
            <a:r>
              <a:rPr lang="fr-CH" sz="3200" b="1" dirty="0" err="1">
                <a:solidFill>
                  <a:schemeClr val="tx1"/>
                </a:solidFill>
                <a:latin typeface="Calibri Light" panose="020F0302020204030204" pitchFamily="34" charset="0"/>
              </a:rPr>
              <a:t>registrado</a:t>
            </a:r>
            <a:endParaRPr lang="en-GB" sz="3200" b="1" dirty="0">
              <a:solidFill>
                <a:schemeClr val="tx1"/>
              </a:solidFill>
              <a:latin typeface="Calibri Light" panose="020F030202020403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97840" y="1078325"/>
            <a:ext cx="3415310" cy="2812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ES_tradnl" sz="1200" b="1" dirty="0">
                <a:latin typeface="Calibri Light" panose="020F030202020403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Variación empleo registrado</a:t>
            </a:r>
            <a:endParaRPr lang="en-GB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218176" y="1097568"/>
            <a:ext cx="36407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b="1" dirty="0" err="1">
                <a:latin typeface="Calibri Light" panose="020F0302020204030204" pitchFamily="34" charset="0"/>
              </a:rPr>
              <a:t>Caída</a:t>
            </a:r>
            <a:r>
              <a:rPr lang="en-GB" sz="1200" b="1" dirty="0">
                <a:latin typeface="Calibri Light" panose="020F0302020204030204" pitchFamily="34" charset="0"/>
              </a:rPr>
              <a:t> </a:t>
            </a:r>
            <a:r>
              <a:rPr lang="en-GB" sz="1200" b="1" dirty="0" err="1">
                <a:latin typeface="Calibri Light" panose="020F0302020204030204" pitchFamily="34" charset="0"/>
              </a:rPr>
              <a:t>mensual</a:t>
            </a:r>
            <a:r>
              <a:rPr lang="en-GB" sz="1200" b="1" dirty="0">
                <a:latin typeface="Calibri Light" panose="020F0302020204030204" pitchFamily="34" charset="0"/>
              </a:rPr>
              <a:t> </a:t>
            </a:r>
            <a:r>
              <a:rPr lang="en-GB" sz="1200" b="1" dirty="0" err="1">
                <a:latin typeface="Calibri Light" panose="020F0302020204030204" pitchFamily="34" charset="0"/>
              </a:rPr>
              <a:t>en</a:t>
            </a:r>
            <a:r>
              <a:rPr lang="en-GB" sz="1200" b="1" dirty="0">
                <a:latin typeface="Calibri Light" panose="020F0302020204030204" pitchFamily="34" charset="0"/>
              </a:rPr>
              <a:t> el </a:t>
            </a:r>
            <a:r>
              <a:rPr lang="en-GB" sz="1200" b="1" dirty="0" err="1">
                <a:latin typeface="Calibri Light" panose="020F0302020204030204" pitchFamily="34" charset="0"/>
              </a:rPr>
              <a:t>empleo</a:t>
            </a:r>
            <a:r>
              <a:rPr lang="en-GB" sz="1200" b="1" dirty="0">
                <a:latin typeface="Calibri Light" panose="020F0302020204030204" pitchFamily="34" charset="0"/>
              </a:rPr>
              <a:t> </a:t>
            </a:r>
            <a:r>
              <a:rPr lang="en-GB" sz="1200" b="1" dirty="0" err="1">
                <a:latin typeface="Calibri Light" panose="020F0302020204030204" pitchFamily="34" charset="0"/>
              </a:rPr>
              <a:t>registrado</a:t>
            </a:r>
            <a:r>
              <a:rPr lang="en-GB" sz="1200" b="1" dirty="0">
                <a:latin typeface="Calibri Light" panose="020F0302020204030204" pitchFamily="34" charset="0"/>
              </a:rPr>
              <a:t> </a:t>
            </a:r>
            <a:r>
              <a:rPr lang="en-GB" sz="1200" b="1" dirty="0" err="1">
                <a:latin typeface="Calibri Light" panose="020F0302020204030204" pitchFamily="34" charset="0"/>
              </a:rPr>
              <a:t>según</a:t>
            </a:r>
            <a:r>
              <a:rPr lang="en-GB" sz="1200" b="1" dirty="0">
                <a:latin typeface="Calibri Light" panose="020F0302020204030204" pitchFamily="34" charset="0"/>
              </a:rPr>
              <a:t> </a:t>
            </a:r>
            <a:r>
              <a:rPr lang="en-GB" sz="1200" b="1" dirty="0" err="1">
                <a:latin typeface="Calibri Light" panose="020F0302020204030204" pitchFamily="34" charset="0"/>
              </a:rPr>
              <a:t>categoría</a:t>
            </a:r>
            <a:endParaRPr lang="en-GB" sz="1200" dirty="0">
              <a:latin typeface="Calibri Light" panose="020F0302020204030204" pitchFamily="34" charset="0"/>
            </a:endParaRPr>
          </a:p>
          <a:p>
            <a:endParaRPr lang="en-GB" sz="1200" dirty="0">
              <a:latin typeface="Calibri Light" panose="020F030202020403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30883" y="4812920"/>
            <a:ext cx="661431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1100" dirty="0"/>
              <a:t>Fuente: Registros Administrativos del Sistema de Seguridad Social (SIPA). Series </a:t>
            </a:r>
            <a:r>
              <a:rPr lang="es-ES_tradnl" sz="1100" dirty="0" err="1"/>
              <a:t>desestacionalizadas</a:t>
            </a:r>
            <a:endParaRPr lang="en-GB" dirty="0"/>
          </a:p>
        </p:txBody>
      </p:sp>
      <p:graphicFrame>
        <p:nvGraphicFramePr>
          <p:cNvPr id="13" name="Gráfico 12">
            <a:extLst>
              <a:ext uri="{FF2B5EF4-FFF2-40B4-BE49-F238E27FC236}">
                <a16:creationId xmlns:a16="http://schemas.microsoft.com/office/drawing/2014/main" id="{F8AF791B-BBA4-4427-80A1-235F81E2852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23676594"/>
              </p:ext>
            </p:extLst>
          </p:nvPr>
        </p:nvGraphicFramePr>
        <p:xfrm>
          <a:off x="122420" y="1359556"/>
          <a:ext cx="4589736" cy="32317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4" name="Chart 1">
            <a:extLst>
              <a:ext uri="{FF2B5EF4-FFF2-40B4-BE49-F238E27FC236}">
                <a16:creationId xmlns:a16="http://schemas.microsoft.com/office/drawing/2014/main" id="{00000000-0008-0000-05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00813813"/>
              </p:ext>
            </p:extLst>
          </p:nvPr>
        </p:nvGraphicFramePr>
        <p:xfrm>
          <a:off x="4656411" y="1511701"/>
          <a:ext cx="4505325" cy="32287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37897276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728" y="36576"/>
            <a:ext cx="5355590" cy="510159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90;p14"/>
          <p:cNvSpPr txBox="1"/>
          <p:nvPr/>
        </p:nvSpPr>
        <p:spPr>
          <a:xfrm>
            <a:off x="5669280" y="1780247"/>
            <a:ext cx="3328416" cy="13896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b="1" dirty="0">
                <a:solidFill>
                  <a:schemeClr val="tx1"/>
                </a:solidFill>
                <a:latin typeface="Calibri Light" panose="020F0302020204030204" pitchFamily="34" charset="0"/>
                <a:ea typeface="Raleway"/>
                <a:cs typeface="Raleway"/>
                <a:sym typeface="Raleway"/>
              </a:rPr>
              <a:t>La </a:t>
            </a:r>
            <a:r>
              <a:rPr lang="en-GB" sz="2400" b="1" dirty="0" err="1">
                <a:solidFill>
                  <a:schemeClr val="tx1"/>
                </a:solidFill>
                <a:latin typeface="Calibri Light" panose="020F0302020204030204" pitchFamily="34" charset="0"/>
                <a:ea typeface="Raleway"/>
                <a:cs typeface="Raleway"/>
                <a:sym typeface="Raleway"/>
              </a:rPr>
              <a:t>respuesta</a:t>
            </a:r>
            <a:r>
              <a:rPr lang="en-GB" sz="2400" b="1" dirty="0">
                <a:solidFill>
                  <a:schemeClr val="tx1"/>
                </a:solidFill>
                <a:latin typeface="Calibri Light" panose="020F0302020204030204" pitchFamily="34" charset="0"/>
                <a:ea typeface="Raleway"/>
                <a:cs typeface="Raleway"/>
                <a:sym typeface="Raleway"/>
              </a:rPr>
              <a:t> de Argentina </a:t>
            </a:r>
            <a:r>
              <a:rPr lang="en-GB" sz="2400" b="1" dirty="0" err="1">
                <a:solidFill>
                  <a:schemeClr val="tx1"/>
                </a:solidFill>
                <a:latin typeface="Calibri Light" panose="020F0302020204030204" pitchFamily="34" charset="0"/>
                <a:ea typeface="Raleway"/>
                <a:cs typeface="Raleway"/>
                <a:sym typeface="Raleway"/>
              </a:rPr>
              <a:t>en</a:t>
            </a:r>
            <a:r>
              <a:rPr lang="en-GB" sz="2400" b="1" dirty="0">
                <a:solidFill>
                  <a:schemeClr val="tx1"/>
                </a:solidFill>
                <a:latin typeface="Calibri Light" panose="020F0302020204030204" pitchFamily="34" charset="0"/>
                <a:ea typeface="Raleway"/>
                <a:cs typeface="Raleway"/>
                <a:sym typeface="Raleway"/>
              </a:rPr>
              <a:t> </a:t>
            </a:r>
            <a:r>
              <a:rPr lang="en-GB" sz="2400" b="1" dirty="0" err="1">
                <a:solidFill>
                  <a:schemeClr val="tx1"/>
                </a:solidFill>
                <a:latin typeface="Calibri Light" panose="020F0302020204030204" pitchFamily="34" charset="0"/>
                <a:ea typeface="Raleway"/>
                <a:cs typeface="Raleway"/>
                <a:sym typeface="Raleway"/>
              </a:rPr>
              <a:t>políticas</a:t>
            </a:r>
            <a:r>
              <a:rPr lang="en-GB" sz="2400" b="1" dirty="0">
                <a:solidFill>
                  <a:schemeClr val="tx1"/>
                </a:solidFill>
                <a:latin typeface="Calibri Light" panose="020F0302020204030204" pitchFamily="34" charset="0"/>
                <a:ea typeface="Raleway"/>
                <a:cs typeface="Raleway"/>
                <a:sym typeface="Raleway"/>
              </a:rPr>
              <a:t> de </a:t>
            </a:r>
            <a:r>
              <a:rPr lang="en-GB" sz="2400" b="1" dirty="0" err="1">
                <a:solidFill>
                  <a:schemeClr val="tx1"/>
                </a:solidFill>
                <a:latin typeface="Calibri Light" panose="020F0302020204030204" pitchFamily="34" charset="0"/>
                <a:ea typeface="Raleway"/>
                <a:cs typeface="Raleway"/>
                <a:sym typeface="Raleway"/>
              </a:rPr>
              <a:t>empleo</a:t>
            </a:r>
            <a:r>
              <a:rPr lang="en-GB" sz="2400" b="1" dirty="0">
                <a:solidFill>
                  <a:schemeClr val="tx1"/>
                </a:solidFill>
                <a:latin typeface="Calibri Light" panose="020F0302020204030204" pitchFamily="34" charset="0"/>
                <a:ea typeface="Raleway"/>
                <a:cs typeface="Raleway"/>
                <a:sym typeface="Raleway"/>
              </a:rPr>
              <a:t> y </a:t>
            </a:r>
            <a:r>
              <a:rPr lang="en-GB" sz="2400" b="1" dirty="0" err="1">
                <a:solidFill>
                  <a:schemeClr val="tx1"/>
                </a:solidFill>
                <a:latin typeface="Calibri Light" panose="020F0302020204030204" pitchFamily="34" charset="0"/>
                <a:ea typeface="Raleway"/>
                <a:cs typeface="Raleway"/>
                <a:sym typeface="Raleway"/>
              </a:rPr>
              <a:t>mercado</a:t>
            </a:r>
            <a:r>
              <a:rPr lang="en-GB" sz="2400" b="1" dirty="0">
                <a:solidFill>
                  <a:schemeClr val="tx1"/>
                </a:solidFill>
                <a:latin typeface="Calibri Light" panose="020F0302020204030204" pitchFamily="34" charset="0"/>
                <a:ea typeface="Raleway"/>
                <a:cs typeface="Raleway"/>
                <a:sym typeface="Raleway"/>
              </a:rPr>
              <a:t> de </a:t>
            </a:r>
            <a:r>
              <a:rPr lang="en-GB" sz="2400" b="1" dirty="0" err="1">
                <a:solidFill>
                  <a:schemeClr val="tx1"/>
                </a:solidFill>
                <a:latin typeface="Calibri Light" panose="020F0302020204030204" pitchFamily="34" charset="0"/>
                <a:ea typeface="Raleway"/>
                <a:cs typeface="Raleway"/>
                <a:sym typeface="Raleway"/>
              </a:rPr>
              <a:t>trabajo</a:t>
            </a:r>
            <a:endParaRPr sz="2400" b="1" dirty="0">
              <a:solidFill>
                <a:schemeClr val="tx1"/>
              </a:solidFill>
              <a:latin typeface="Calibri Light" panose="020F0302020204030204" pitchFamily="34" charset="0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1" dirty="0">
              <a:solidFill>
                <a:srgbClr val="98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6783" y="140390"/>
            <a:ext cx="1800000" cy="638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55828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675"/>
          <a:stretch/>
        </p:blipFill>
        <p:spPr>
          <a:xfrm>
            <a:off x="0" y="1063412"/>
            <a:ext cx="9144000" cy="408008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3511" y="754319"/>
            <a:ext cx="7496978" cy="4233819"/>
          </a:xfrm>
        </p:spPr>
        <p:txBody>
          <a:bodyPr/>
          <a:lstStyle/>
          <a:p>
            <a:r>
              <a:rPr lang="en-GB" sz="5400" dirty="0" err="1">
                <a:solidFill>
                  <a:schemeClr val="bg1"/>
                </a:solidFill>
              </a:rPr>
              <a:t>Muchas</a:t>
            </a:r>
            <a:r>
              <a:rPr lang="en-GB" sz="5400" dirty="0">
                <a:solidFill>
                  <a:schemeClr val="bg1"/>
                </a:solidFill>
              </a:rPr>
              <a:t> </a:t>
            </a:r>
            <a:r>
              <a:rPr lang="en-GB" sz="5400" dirty="0" err="1">
                <a:solidFill>
                  <a:schemeClr val="bg1"/>
                </a:solidFill>
              </a:rPr>
              <a:t>gracias</a:t>
            </a:r>
            <a:r>
              <a:rPr lang="en-GB" sz="6000" dirty="0">
                <a:solidFill>
                  <a:schemeClr val="bg1"/>
                </a:solidFill>
              </a:rPr>
              <a:t/>
            </a:r>
            <a:br>
              <a:rPr lang="en-GB" sz="6000" dirty="0">
                <a:solidFill>
                  <a:schemeClr val="bg1"/>
                </a:solidFill>
              </a:rPr>
            </a:br>
            <a:endParaRPr lang="en-GB" sz="6000" dirty="0">
              <a:solidFill>
                <a:schemeClr val="bg1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5492" y="269956"/>
            <a:ext cx="1800000" cy="63809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3999" cy="448235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40658" y="1779511"/>
            <a:ext cx="4984377" cy="92333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CH" sz="5400" dirty="0"/>
              <a:t>Muchas gracias</a:t>
            </a:r>
            <a:endParaRPr lang="en-GB" sz="5400" dirty="0"/>
          </a:p>
        </p:txBody>
      </p:sp>
    </p:spTree>
    <p:extLst>
      <p:ext uri="{BB962C8B-B14F-4D97-AF65-F5344CB8AC3E}">
        <p14:creationId xmlns:p14="http://schemas.microsoft.com/office/powerpoint/2010/main" val="1884262673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_OIT100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3222</TotalTime>
  <Words>1737</Words>
  <Application>Microsoft Office PowerPoint</Application>
  <PresentationFormat>On-screen Show (16:9)</PresentationFormat>
  <Paragraphs>234</Paragraphs>
  <Slides>12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2" baseType="lpstr">
      <vt:lpstr>Calibri</vt:lpstr>
      <vt:lpstr>Arial</vt:lpstr>
      <vt:lpstr>Times New Roman</vt:lpstr>
      <vt:lpstr>HelveticaNeueLTStd-Roman</vt:lpstr>
      <vt:lpstr>Encode Sans</vt:lpstr>
      <vt:lpstr>Cambria</vt:lpstr>
      <vt:lpstr>HelveticaNeueLTStd-Bd</vt:lpstr>
      <vt:lpstr>Raleway</vt:lpstr>
      <vt:lpstr>Calibri Light</vt:lpstr>
      <vt:lpstr>Template_OIT100</vt:lpstr>
      <vt:lpstr>COVID-19 y el Mercado de Trabajo en Argentina: El desafío de luchar contra la pandemia y su impacto socio-económico en un tiempo de desafíos económicos serios</vt:lpstr>
      <vt:lpstr>Contexto macro</vt:lpstr>
      <vt:lpstr>PowerPoint Presentation</vt:lpstr>
      <vt:lpstr>PowerPoint Presentation</vt:lpstr>
      <vt:lpstr>PowerPoint Presentation</vt:lpstr>
      <vt:lpstr>Impacto sectorial sobre el empleo según  categorías de trabajadores, año 2020 (%) </vt:lpstr>
      <vt:lpstr>Impactos por tamaño de empresa  y categoría ocupacional</vt:lpstr>
      <vt:lpstr>Impacto sobre el mercado de trabajo</vt:lpstr>
      <vt:lpstr>Impacto sobre el trabajo informal</vt:lpstr>
      <vt:lpstr>Impacto sobre el empleo registrado</vt:lpstr>
      <vt:lpstr>PowerPoint Presentation</vt:lpstr>
      <vt:lpstr>Muchas gracias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Sorondo, Pablo</dc:creator>
  <cp:lastModifiedBy>Pablo Maria Sorondo</cp:lastModifiedBy>
  <cp:revision>162</cp:revision>
  <cp:lastPrinted>2019-09-03T20:03:35Z</cp:lastPrinted>
  <dcterms:modified xsi:type="dcterms:W3CDTF">2020-09-29T19:35:52Z</dcterms:modified>
</cp:coreProperties>
</file>