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sldIdLst>
    <p:sldId id="257" r:id="rId5"/>
    <p:sldId id="293" r:id="rId6"/>
    <p:sldId id="271" r:id="rId7"/>
    <p:sldId id="296" r:id="rId8"/>
    <p:sldId id="298" r:id="rId9"/>
    <p:sldId id="301" r:id="rId10"/>
    <p:sldId id="299" r:id="rId11"/>
    <p:sldId id="302" r:id="rId12"/>
    <p:sldId id="306" r:id="rId13"/>
    <p:sldId id="320" r:id="rId14"/>
    <p:sldId id="304" r:id="rId15"/>
    <p:sldId id="331" r:id="rId16"/>
    <p:sldId id="307" r:id="rId17"/>
    <p:sldId id="332" r:id="rId18"/>
    <p:sldId id="308" r:id="rId19"/>
    <p:sldId id="309" r:id="rId20"/>
    <p:sldId id="310" r:id="rId21"/>
    <p:sldId id="314" r:id="rId22"/>
    <p:sldId id="315" r:id="rId23"/>
    <p:sldId id="317" r:id="rId24"/>
    <p:sldId id="318" r:id="rId25"/>
    <p:sldId id="319" r:id="rId26"/>
    <p:sldId id="333" r:id="rId27"/>
    <p:sldId id="321" r:id="rId28"/>
    <p:sldId id="335" r:id="rId29"/>
    <p:sldId id="322" r:id="rId30"/>
    <p:sldId id="323" r:id="rId31"/>
    <p:sldId id="336" r:id="rId32"/>
    <p:sldId id="324" r:id="rId33"/>
    <p:sldId id="326" r:id="rId34"/>
    <p:sldId id="325" r:id="rId35"/>
    <p:sldId id="327" r:id="rId36"/>
    <p:sldId id="337" r:id="rId37"/>
    <p:sldId id="339" r:id="rId38"/>
    <p:sldId id="328" r:id="rId39"/>
    <p:sldId id="329" r:id="rId40"/>
    <p:sldId id="330" r:id="rId41"/>
    <p:sldId id="305" r:id="rId42"/>
    <p:sldId id="340"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162077-79CE-4CFE-99BC-F2D22D7265B3}" v="3" dt="2024-07-05T06:37:30.5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81" autoAdjust="0"/>
    <p:restoredTop sz="62976" autoAdjust="0"/>
  </p:normalViewPr>
  <p:slideViewPr>
    <p:cSldViewPr snapToGrid="0">
      <p:cViewPr varScale="1">
        <p:scale>
          <a:sx n="67" d="100"/>
          <a:sy n="67" d="100"/>
        </p:scale>
        <p:origin x="360" y="-18"/>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bonneau, Alizée" userId="3ae4eacd-e8c8-4fbf-8efa-dbd422fed0a0" providerId="ADAL" clId="{00162077-79CE-4CFE-99BC-F2D22D7265B3}"/>
    <pc:docChg chg="undo redo custSel modSld">
      <pc:chgData name="Charbonneau, Alizée" userId="3ae4eacd-e8c8-4fbf-8efa-dbd422fed0a0" providerId="ADAL" clId="{00162077-79CE-4CFE-99BC-F2D22D7265B3}" dt="2024-07-05T06:37:24.264" v="124" actId="20577"/>
      <pc:docMkLst>
        <pc:docMk/>
      </pc:docMkLst>
      <pc:sldChg chg="modSp mod">
        <pc:chgData name="Charbonneau, Alizée" userId="3ae4eacd-e8c8-4fbf-8efa-dbd422fed0a0" providerId="ADAL" clId="{00162077-79CE-4CFE-99BC-F2D22D7265B3}" dt="2024-07-05T05:57:34.969" v="5" actId="20577"/>
        <pc:sldMkLst>
          <pc:docMk/>
          <pc:sldMk cId="2983346954" sldId="296"/>
        </pc:sldMkLst>
        <pc:spChg chg="mod">
          <ac:chgData name="Charbonneau, Alizée" userId="3ae4eacd-e8c8-4fbf-8efa-dbd422fed0a0" providerId="ADAL" clId="{00162077-79CE-4CFE-99BC-F2D22D7265B3}" dt="2024-07-05T05:57:34.969" v="5" actId="20577"/>
          <ac:spMkLst>
            <pc:docMk/>
            <pc:sldMk cId="2983346954" sldId="296"/>
            <ac:spMk id="10" creationId="{0546607E-47E9-19F4-7681-231BF40F18A4}"/>
          </ac:spMkLst>
        </pc:spChg>
      </pc:sldChg>
      <pc:sldChg chg="modSp mod">
        <pc:chgData name="Charbonneau, Alizée" userId="3ae4eacd-e8c8-4fbf-8efa-dbd422fed0a0" providerId="ADAL" clId="{00162077-79CE-4CFE-99BC-F2D22D7265B3}" dt="2024-07-05T06:01:19.058" v="7" actId="20577"/>
        <pc:sldMkLst>
          <pc:docMk/>
          <pc:sldMk cId="3510662027" sldId="302"/>
        </pc:sldMkLst>
        <pc:spChg chg="mod">
          <ac:chgData name="Charbonneau, Alizée" userId="3ae4eacd-e8c8-4fbf-8efa-dbd422fed0a0" providerId="ADAL" clId="{00162077-79CE-4CFE-99BC-F2D22D7265B3}" dt="2024-07-05T06:01:19.058" v="7" actId="20577"/>
          <ac:spMkLst>
            <pc:docMk/>
            <pc:sldMk cId="3510662027" sldId="302"/>
            <ac:spMk id="10" creationId="{0546607E-47E9-19F4-7681-231BF40F18A4}"/>
          </ac:spMkLst>
        </pc:spChg>
      </pc:sldChg>
      <pc:sldChg chg="modSp mod">
        <pc:chgData name="Charbonneau, Alizée" userId="3ae4eacd-e8c8-4fbf-8efa-dbd422fed0a0" providerId="ADAL" clId="{00162077-79CE-4CFE-99BC-F2D22D7265B3}" dt="2024-07-05T06:04:53.126" v="35" actId="20577"/>
        <pc:sldMkLst>
          <pc:docMk/>
          <pc:sldMk cId="2073786858" sldId="304"/>
        </pc:sldMkLst>
        <pc:spChg chg="mod">
          <ac:chgData name="Charbonneau, Alizée" userId="3ae4eacd-e8c8-4fbf-8efa-dbd422fed0a0" providerId="ADAL" clId="{00162077-79CE-4CFE-99BC-F2D22D7265B3}" dt="2024-07-05T06:04:53.126" v="35" actId="20577"/>
          <ac:spMkLst>
            <pc:docMk/>
            <pc:sldMk cId="2073786858" sldId="304"/>
            <ac:spMk id="10" creationId="{0546607E-47E9-19F4-7681-231BF40F18A4}"/>
          </ac:spMkLst>
        </pc:spChg>
      </pc:sldChg>
      <pc:sldChg chg="modSp mod">
        <pc:chgData name="Charbonneau, Alizée" userId="3ae4eacd-e8c8-4fbf-8efa-dbd422fed0a0" providerId="ADAL" clId="{00162077-79CE-4CFE-99BC-F2D22D7265B3}" dt="2024-07-05T06:37:24.264" v="124" actId="20577"/>
        <pc:sldMkLst>
          <pc:docMk/>
          <pc:sldMk cId="3112798616" sldId="305"/>
        </pc:sldMkLst>
        <pc:spChg chg="mod">
          <ac:chgData name="Charbonneau, Alizée" userId="3ae4eacd-e8c8-4fbf-8efa-dbd422fed0a0" providerId="ADAL" clId="{00162077-79CE-4CFE-99BC-F2D22D7265B3}" dt="2024-07-05T06:37:24.264" v="124" actId="20577"/>
          <ac:spMkLst>
            <pc:docMk/>
            <pc:sldMk cId="3112798616" sldId="305"/>
            <ac:spMk id="10" creationId="{6B4E3294-8CB9-A3CB-77DA-1BAC086D2628}"/>
          </ac:spMkLst>
        </pc:spChg>
      </pc:sldChg>
      <pc:sldChg chg="modSp mod">
        <pc:chgData name="Charbonneau, Alizée" userId="3ae4eacd-e8c8-4fbf-8efa-dbd422fed0a0" providerId="ADAL" clId="{00162077-79CE-4CFE-99BC-F2D22D7265B3}" dt="2024-07-05T06:06:41" v="39" actId="20577"/>
        <pc:sldMkLst>
          <pc:docMk/>
          <pc:sldMk cId="976129546" sldId="307"/>
        </pc:sldMkLst>
        <pc:spChg chg="mod">
          <ac:chgData name="Charbonneau, Alizée" userId="3ae4eacd-e8c8-4fbf-8efa-dbd422fed0a0" providerId="ADAL" clId="{00162077-79CE-4CFE-99BC-F2D22D7265B3}" dt="2024-07-05T06:06:41" v="39" actId="20577"/>
          <ac:spMkLst>
            <pc:docMk/>
            <pc:sldMk cId="976129546" sldId="307"/>
            <ac:spMk id="10" creationId="{0546607E-47E9-19F4-7681-231BF40F18A4}"/>
          </ac:spMkLst>
        </pc:spChg>
      </pc:sldChg>
      <pc:sldChg chg="modSp mod">
        <pc:chgData name="Charbonneau, Alizée" userId="3ae4eacd-e8c8-4fbf-8efa-dbd422fed0a0" providerId="ADAL" clId="{00162077-79CE-4CFE-99BC-F2D22D7265B3}" dt="2024-07-05T06:12:20.487" v="58" actId="255"/>
        <pc:sldMkLst>
          <pc:docMk/>
          <pc:sldMk cId="1413552310" sldId="310"/>
        </pc:sldMkLst>
        <pc:graphicFrameChg chg="mod modGraphic">
          <ac:chgData name="Charbonneau, Alizée" userId="3ae4eacd-e8c8-4fbf-8efa-dbd422fed0a0" providerId="ADAL" clId="{00162077-79CE-4CFE-99BC-F2D22D7265B3}" dt="2024-07-05T06:12:20.487" v="58" actId="255"/>
          <ac:graphicFrameMkLst>
            <pc:docMk/>
            <pc:sldMk cId="1413552310" sldId="310"/>
            <ac:graphicFrameMk id="3" creationId="{C1C35C01-8640-11A7-B305-445DD9E66597}"/>
          </ac:graphicFrameMkLst>
        </pc:graphicFrameChg>
      </pc:sldChg>
      <pc:sldChg chg="modNotesTx">
        <pc:chgData name="Charbonneau, Alizée" userId="3ae4eacd-e8c8-4fbf-8efa-dbd422fed0a0" providerId="ADAL" clId="{00162077-79CE-4CFE-99BC-F2D22D7265B3}" dt="2024-07-05T06:13:19.420" v="63" actId="20577"/>
        <pc:sldMkLst>
          <pc:docMk/>
          <pc:sldMk cId="1096514850" sldId="315"/>
        </pc:sldMkLst>
      </pc:sldChg>
      <pc:sldChg chg="modSp mod">
        <pc:chgData name="Charbonneau, Alizée" userId="3ae4eacd-e8c8-4fbf-8efa-dbd422fed0a0" providerId="ADAL" clId="{00162077-79CE-4CFE-99BC-F2D22D7265B3}" dt="2024-07-05T06:14:46.015" v="68" actId="20577"/>
        <pc:sldMkLst>
          <pc:docMk/>
          <pc:sldMk cId="280104919" sldId="317"/>
        </pc:sldMkLst>
        <pc:spChg chg="mod">
          <ac:chgData name="Charbonneau, Alizée" userId="3ae4eacd-e8c8-4fbf-8efa-dbd422fed0a0" providerId="ADAL" clId="{00162077-79CE-4CFE-99BC-F2D22D7265B3}" dt="2024-07-05T06:14:46.015" v="68" actId="20577"/>
          <ac:spMkLst>
            <pc:docMk/>
            <pc:sldMk cId="280104919" sldId="317"/>
            <ac:spMk id="10" creationId="{0546607E-47E9-19F4-7681-231BF40F18A4}"/>
          </ac:spMkLst>
        </pc:spChg>
      </pc:sldChg>
      <pc:sldChg chg="modNotesTx">
        <pc:chgData name="Charbonneau, Alizée" userId="3ae4eacd-e8c8-4fbf-8efa-dbd422fed0a0" providerId="ADAL" clId="{00162077-79CE-4CFE-99BC-F2D22D7265B3}" dt="2024-07-05T06:15:07.091" v="70" actId="20577"/>
        <pc:sldMkLst>
          <pc:docMk/>
          <pc:sldMk cId="4226595094" sldId="318"/>
        </pc:sldMkLst>
      </pc:sldChg>
      <pc:sldChg chg="modSp mod">
        <pc:chgData name="Charbonneau, Alizée" userId="3ae4eacd-e8c8-4fbf-8efa-dbd422fed0a0" providerId="ADAL" clId="{00162077-79CE-4CFE-99BC-F2D22D7265B3}" dt="2024-07-05T06:01:58.655" v="8" actId="20577"/>
        <pc:sldMkLst>
          <pc:docMk/>
          <pc:sldMk cId="3730716903" sldId="320"/>
        </pc:sldMkLst>
        <pc:spChg chg="mod">
          <ac:chgData name="Charbonneau, Alizée" userId="3ae4eacd-e8c8-4fbf-8efa-dbd422fed0a0" providerId="ADAL" clId="{00162077-79CE-4CFE-99BC-F2D22D7265B3}" dt="2024-07-05T06:01:58.655" v="8" actId="20577"/>
          <ac:spMkLst>
            <pc:docMk/>
            <pc:sldMk cId="3730716903" sldId="320"/>
            <ac:spMk id="10" creationId="{0546607E-47E9-19F4-7681-231BF40F18A4}"/>
          </ac:spMkLst>
        </pc:spChg>
      </pc:sldChg>
      <pc:sldChg chg="modSp mod">
        <pc:chgData name="Charbonneau, Alizée" userId="3ae4eacd-e8c8-4fbf-8efa-dbd422fed0a0" providerId="ADAL" clId="{00162077-79CE-4CFE-99BC-F2D22D7265B3}" dt="2024-07-05T06:23:44.788" v="75" actId="20577"/>
        <pc:sldMkLst>
          <pc:docMk/>
          <pc:sldMk cId="727578170" sldId="321"/>
        </pc:sldMkLst>
        <pc:spChg chg="mod">
          <ac:chgData name="Charbonneau, Alizée" userId="3ae4eacd-e8c8-4fbf-8efa-dbd422fed0a0" providerId="ADAL" clId="{00162077-79CE-4CFE-99BC-F2D22D7265B3}" dt="2024-07-05T06:23:44.788" v="75" actId="20577"/>
          <ac:spMkLst>
            <pc:docMk/>
            <pc:sldMk cId="727578170" sldId="321"/>
            <ac:spMk id="10" creationId="{0546607E-47E9-19F4-7681-231BF40F18A4}"/>
          </ac:spMkLst>
        </pc:spChg>
      </pc:sldChg>
      <pc:sldChg chg="modNotesTx">
        <pc:chgData name="Charbonneau, Alizée" userId="3ae4eacd-e8c8-4fbf-8efa-dbd422fed0a0" providerId="ADAL" clId="{00162077-79CE-4CFE-99BC-F2D22D7265B3}" dt="2024-07-05T06:25:26.054" v="78"/>
        <pc:sldMkLst>
          <pc:docMk/>
          <pc:sldMk cId="2978684470" sldId="322"/>
        </pc:sldMkLst>
      </pc:sldChg>
      <pc:sldChg chg="modSp mod modNotesTx">
        <pc:chgData name="Charbonneau, Alizée" userId="3ae4eacd-e8c8-4fbf-8efa-dbd422fed0a0" providerId="ADAL" clId="{00162077-79CE-4CFE-99BC-F2D22D7265B3}" dt="2024-07-05T06:26:32.477" v="93" actId="20577"/>
        <pc:sldMkLst>
          <pc:docMk/>
          <pc:sldMk cId="3577564450" sldId="323"/>
        </pc:sldMkLst>
        <pc:spChg chg="mod">
          <ac:chgData name="Charbonneau, Alizée" userId="3ae4eacd-e8c8-4fbf-8efa-dbd422fed0a0" providerId="ADAL" clId="{00162077-79CE-4CFE-99BC-F2D22D7265B3}" dt="2024-07-05T06:26:32.477" v="93" actId="20577"/>
          <ac:spMkLst>
            <pc:docMk/>
            <pc:sldMk cId="3577564450" sldId="323"/>
            <ac:spMk id="10" creationId="{0546607E-47E9-19F4-7681-231BF40F18A4}"/>
          </ac:spMkLst>
        </pc:spChg>
      </pc:sldChg>
      <pc:sldChg chg="modNotesTx">
        <pc:chgData name="Charbonneau, Alizée" userId="3ae4eacd-e8c8-4fbf-8efa-dbd422fed0a0" providerId="ADAL" clId="{00162077-79CE-4CFE-99BC-F2D22D7265B3}" dt="2024-07-05T06:31:19.568" v="104"/>
        <pc:sldMkLst>
          <pc:docMk/>
          <pc:sldMk cId="2321905516" sldId="324"/>
        </pc:sldMkLst>
      </pc:sldChg>
      <pc:sldChg chg="modNotesTx">
        <pc:chgData name="Charbonneau, Alizée" userId="3ae4eacd-e8c8-4fbf-8efa-dbd422fed0a0" providerId="ADAL" clId="{00162077-79CE-4CFE-99BC-F2D22D7265B3}" dt="2024-07-05T06:35:17.282" v="106" actId="20577"/>
        <pc:sldMkLst>
          <pc:docMk/>
          <pc:sldMk cId="271582860" sldId="328"/>
        </pc:sldMkLst>
      </pc:sldChg>
      <pc:sldChg chg="modSp mod">
        <pc:chgData name="Charbonneau, Alizée" userId="3ae4eacd-e8c8-4fbf-8efa-dbd422fed0a0" providerId="ADAL" clId="{00162077-79CE-4CFE-99BC-F2D22D7265B3}" dt="2024-07-05T06:36:43.839" v="120" actId="20577"/>
        <pc:sldMkLst>
          <pc:docMk/>
          <pc:sldMk cId="3534791314" sldId="330"/>
        </pc:sldMkLst>
        <pc:spChg chg="mod">
          <ac:chgData name="Charbonneau, Alizée" userId="3ae4eacd-e8c8-4fbf-8efa-dbd422fed0a0" providerId="ADAL" clId="{00162077-79CE-4CFE-99BC-F2D22D7265B3}" dt="2024-07-05T06:36:43.839" v="120" actId="20577"/>
          <ac:spMkLst>
            <pc:docMk/>
            <pc:sldMk cId="3534791314" sldId="330"/>
            <ac:spMk id="10" creationId="{0546607E-47E9-19F4-7681-231BF40F18A4}"/>
          </ac:spMkLst>
        </pc:spChg>
      </pc:sldChg>
      <pc:sldChg chg="modSp mod">
        <pc:chgData name="Charbonneau, Alizée" userId="3ae4eacd-e8c8-4fbf-8efa-dbd422fed0a0" providerId="ADAL" clId="{00162077-79CE-4CFE-99BC-F2D22D7265B3}" dt="2024-07-05T06:05:02.398" v="36" actId="255"/>
        <pc:sldMkLst>
          <pc:docMk/>
          <pc:sldMk cId="196080040" sldId="331"/>
        </pc:sldMkLst>
        <pc:spChg chg="mod">
          <ac:chgData name="Charbonneau, Alizée" userId="3ae4eacd-e8c8-4fbf-8efa-dbd422fed0a0" providerId="ADAL" clId="{00162077-79CE-4CFE-99BC-F2D22D7265B3}" dt="2024-07-05T06:05:02.398" v="36" actId="255"/>
          <ac:spMkLst>
            <pc:docMk/>
            <pc:sldMk cId="196080040" sldId="331"/>
            <ac:spMk id="2" creationId="{8E930CC4-F843-C284-906E-9B815C99AE17}"/>
          </ac:spMkLst>
        </pc:spChg>
      </pc:sldChg>
      <pc:sldChg chg="modSp mod">
        <pc:chgData name="Charbonneau, Alizée" userId="3ae4eacd-e8c8-4fbf-8efa-dbd422fed0a0" providerId="ADAL" clId="{00162077-79CE-4CFE-99BC-F2D22D7265B3}" dt="2024-07-05T06:07:41.403" v="51" actId="20577"/>
        <pc:sldMkLst>
          <pc:docMk/>
          <pc:sldMk cId="703633453" sldId="332"/>
        </pc:sldMkLst>
        <pc:spChg chg="mod">
          <ac:chgData name="Charbonneau, Alizée" userId="3ae4eacd-e8c8-4fbf-8efa-dbd422fed0a0" providerId="ADAL" clId="{00162077-79CE-4CFE-99BC-F2D22D7265B3}" dt="2024-07-05T06:07:41.403" v="51" actId="20577"/>
          <ac:spMkLst>
            <pc:docMk/>
            <pc:sldMk cId="703633453" sldId="332"/>
            <ac:spMk id="10" creationId="{0546607E-47E9-19F4-7681-231BF40F18A4}"/>
          </ac:spMkLst>
        </pc:spChg>
      </pc:sldChg>
      <pc:sldChg chg="modNotesTx">
        <pc:chgData name="Charbonneau, Alizée" userId="3ae4eacd-e8c8-4fbf-8efa-dbd422fed0a0" providerId="ADAL" clId="{00162077-79CE-4CFE-99BC-F2D22D7265B3}" dt="2024-07-05T06:17:07.448" v="71"/>
        <pc:sldMkLst>
          <pc:docMk/>
          <pc:sldMk cId="75950607" sldId="333"/>
        </pc:sldMkLst>
      </pc:sldChg>
      <pc:sldChg chg="modSp mod">
        <pc:chgData name="Charbonneau, Alizée" userId="3ae4eacd-e8c8-4fbf-8efa-dbd422fed0a0" providerId="ADAL" clId="{00162077-79CE-4CFE-99BC-F2D22D7265B3}" dt="2024-07-05T06:24:19.202" v="76" actId="1076"/>
        <pc:sldMkLst>
          <pc:docMk/>
          <pc:sldMk cId="788161255" sldId="335"/>
        </pc:sldMkLst>
        <pc:spChg chg="mod">
          <ac:chgData name="Charbonneau, Alizée" userId="3ae4eacd-e8c8-4fbf-8efa-dbd422fed0a0" providerId="ADAL" clId="{00162077-79CE-4CFE-99BC-F2D22D7265B3}" dt="2024-07-05T06:24:19.202" v="76" actId="1076"/>
          <ac:spMkLst>
            <pc:docMk/>
            <pc:sldMk cId="788161255" sldId="335"/>
            <ac:spMk id="10" creationId="{0546607E-47E9-19F4-7681-231BF40F18A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05/07/2024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mom.gov.sg/workplace-safety-and-health/wsh-professionals/workplace-safety-and-health-officer/apply-to-be-a-registered-wsh-officer" TargetMode="External"/><Relationship Id="rId2" Type="http://schemas.openxmlformats.org/officeDocument/2006/relationships/slide" Target="../slides/slide29.xml"/><Relationship Id="rId1" Type="http://schemas.openxmlformats.org/officeDocument/2006/relationships/notesMaster" Target="../notesMasters/notesMaster1.xml"/><Relationship Id="rId5" Type="http://schemas.openxmlformats.org/officeDocument/2006/relationships/hyperlink" Target="https://shena.gov.bn/assets/publication_and_resources/2023-nti-14---log-record-for-wsh-officer-and-co-ordinator-final.pdf" TargetMode="External"/><Relationship Id="rId4" Type="http://schemas.openxmlformats.org/officeDocument/2006/relationships/hyperlink" Target="https://shena.gov.bn/assets/components/list-of-workplace-safety-and-health-officers-website-(7).pdf"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D0826FEE-2901-4F80-B040-94DEDE5C3ECF}" type="slidenum">
              <a:rPr lang="en-GB" smtClean="0"/>
              <a:t>1</a:t>
            </a:fld>
            <a:endParaRPr lang="en-GB"/>
          </a:p>
        </p:txBody>
      </p:sp>
    </p:spTree>
    <p:extLst>
      <p:ext uri="{BB962C8B-B14F-4D97-AF65-F5344CB8AC3E}">
        <p14:creationId xmlns:p14="http://schemas.microsoft.com/office/powerpoint/2010/main" val="4274201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2580831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264469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1746559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7</a:t>
            </a:fld>
            <a:endParaRPr lang="en-GB"/>
          </a:p>
        </p:txBody>
      </p:sp>
    </p:spTree>
    <p:extLst>
      <p:ext uri="{BB962C8B-B14F-4D97-AF65-F5344CB8AC3E}">
        <p14:creationId xmlns:p14="http://schemas.microsoft.com/office/powerpoint/2010/main" val="1516670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8</a:t>
            </a:fld>
            <a:endParaRPr lang="en-GB"/>
          </a:p>
        </p:txBody>
      </p:sp>
    </p:spTree>
    <p:extLst>
      <p:ext uri="{BB962C8B-B14F-4D97-AF65-F5344CB8AC3E}">
        <p14:creationId xmlns:p14="http://schemas.microsoft.com/office/powerpoint/2010/main" val="4065803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10</a:t>
            </a:fld>
            <a:endParaRPr lang="en-GB"/>
          </a:p>
        </p:txBody>
      </p:sp>
    </p:spTree>
    <p:extLst>
      <p:ext uri="{BB962C8B-B14F-4D97-AF65-F5344CB8AC3E}">
        <p14:creationId xmlns:p14="http://schemas.microsoft.com/office/powerpoint/2010/main" val="3765695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11</a:t>
            </a:fld>
            <a:endParaRPr lang="en-GB"/>
          </a:p>
        </p:txBody>
      </p:sp>
    </p:spTree>
    <p:extLst>
      <p:ext uri="{BB962C8B-B14F-4D97-AF65-F5344CB8AC3E}">
        <p14:creationId xmlns:p14="http://schemas.microsoft.com/office/powerpoint/2010/main" val="3230536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12</a:t>
            </a:fld>
            <a:endParaRPr lang="en-GB"/>
          </a:p>
        </p:txBody>
      </p:sp>
    </p:spTree>
    <p:extLst>
      <p:ext uri="{BB962C8B-B14F-4D97-AF65-F5344CB8AC3E}">
        <p14:creationId xmlns:p14="http://schemas.microsoft.com/office/powerpoint/2010/main" val="4218076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13</a:t>
            </a:fld>
            <a:endParaRPr lang="en-GB"/>
          </a:p>
        </p:txBody>
      </p:sp>
    </p:spTree>
    <p:extLst>
      <p:ext uri="{BB962C8B-B14F-4D97-AF65-F5344CB8AC3E}">
        <p14:creationId xmlns:p14="http://schemas.microsoft.com/office/powerpoint/2010/main" val="693810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14</a:t>
            </a:fld>
            <a:endParaRPr lang="en-GB"/>
          </a:p>
        </p:txBody>
      </p:sp>
    </p:spTree>
    <p:extLst>
      <p:ext uri="{BB962C8B-B14F-4D97-AF65-F5344CB8AC3E}">
        <p14:creationId xmlns:p14="http://schemas.microsoft.com/office/powerpoint/2010/main" val="1251219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p:txBody>
      </p:sp>
      <p:sp>
        <p:nvSpPr>
          <p:cNvPr id="4" name="Slide Number Placeholder 3"/>
          <p:cNvSpPr>
            <a:spLocks noGrp="1"/>
          </p:cNvSpPr>
          <p:nvPr>
            <p:ph type="sldNum" sz="quarter" idx="5"/>
          </p:nvPr>
        </p:nvSpPr>
        <p:spPr/>
        <p:txBody>
          <a:bodyPr/>
          <a:lstStyle/>
          <a:p>
            <a:fld id="{D0826FEE-2901-4F80-B040-94DEDE5C3ECF}" type="slidenum">
              <a:rPr lang="en-GB" smtClean="0"/>
              <a:t>15</a:t>
            </a:fld>
            <a:endParaRPr lang="en-GB"/>
          </a:p>
        </p:txBody>
      </p:sp>
    </p:spTree>
    <p:extLst>
      <p:ext uri="{BB962C8B-B14F-4D97-AF65-F5344CB8AC3E}">
        <p14:creationId xmlns:p14="http://schemas.microsoft.com/office/powerpoint/2010/main" val="9709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16</a:t>
            </a:fld>
            <a:endParaRPr lang="en-GB"/>
          </a:p>
        </p:txBody>
      </p:sp>
    </p:spTree>
    <p:extLst>
      <p:ext uri="{BB962C8B-B14F-4D97-AF65-F5344CB8AC3E}">
        <p14:creationId xmlns:p14="http://schemas.microsoft.com/office/powerpoint/2010/main" val="1226781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17</a:t>
            </a:fld>
            <a:endParaRPr lang="en-GB"/>
          </a:p>
        </p:txBody>
      </p:sp>
    </p:spTree>
    <p:extLst>
      <p:ext uri="{BB962C8B-B14F-4D97-AF65-F5344CB8AC3E}">
        <p14:creationId xmlns:p14="http://schemas.microsoft.com/office/powerpoint/2010/main" val="1817761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CH"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0826FEE-2901-4F80-B040-94DEDE5C3ECF}" type="slidenum">
              <a:rPr lang="en-GB" smtClean="0"/>
              <a:t>18</a:t>
            </a:fld>
            <a:endParaRPr lang="en-GB"/>
          </a:p>
        </p:txBody>
      </p:sp>
    </p:spTree>
    <p:extLst>
      <p:ext uri="{BB962C8B-B14F-4D97-AF65-F5344CB8AC3E}">
        <p14:creationId xmlns:p14="http://schemas.microsoft.com/office/powerpoint/2010/main" val="4142657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600"/>
              </a:spcBef>
              <a:spcAft>
                <a:spcPts val="600"/>
              </a:spcAft>
            </a:pPr>
            <a:r>
              <a:rPr lang="es-ES" sz="1800" b="1" dirty="0">
                <a:effectLst/>
                <a:latin typeface="Arial" panose="020B0604020202020204" pitchFamily="34" charset="0"/>
                <a:ea typeface="Calibri" panose="020F0502020204030204" pitchFamily="34" charset="0"/>
              </a:rPr>
              <a:t>“Auge y caída” en el sector minero y sus efectos en los profesionales de la SST  </a:t>
            </a:r>
            <a:endParaRPr lang="fr-FR" sz="1800" dirty="0">
              <a:effectLst/>
              <a:latin typeface="Arial" panose="020B0604020202020204" pitchFamily="34" charset="0"/>
              <a:ea typeface="Calibri" panose="020F0502020204030204" pitchFamily="34" charset="0"/>
            </a:endParaRPr>
          </a:p>
          <a:p>
            <a:r>
              <a:rPr lang="es-ES" sz="1800" dirty="0">
                <a:effectLst/>
                <a:latin typeface="Arial" panose="020B0604020202020204" pitchFamily="34" charset="0"/>
                <a:ea typeface="Calibri" panose="020F0502020204030204" pitchFamily="34" charset="0"/>
              </a:rPr>
              <a:t>En Australia, la economía está sumamente influenciada por las exportaciones de recursos primarios, como el mineral de hierro. Un estudio reciente que explora los riesgos para la SST de los incidentes eléctricos graves ha demostrado que, en Australia, la naturaleza de “auge y caída” o la naturaleza cíclica del sector de los recursos fomenta la migración de los profesionales de la SST y los trabajadores generales entre la minería y construcción y trabajo eléctrico (Casey, Franklin y Mason, inédita). Los estudios revelan que los ciclos del sector minero en Australia crean fluctuaciones en el número y el tipo de personas que trabajan como profesionales de la SST (</a:t>
            </a:r>
            <a:r>
              <a:rPr lang="es-ES" sz="1800" dirty="0" err="1">
                <a:effectLst/>
                <a:latin typeface="Arial" panose="020B0604020202020204" pitchFamily="34" charset="0"/>
                <a:ea typeface="Calibri" panose="020F0502020204030204" pitchFamily="34" charset="0"/>
              </a:rPr>
              <a:t>Provan</a:t>
            </a:r>
            <a:r>
              <a:rPr lang="es-ES" sz="1800" dirty="0">
                <a:effectLst/>
                <a:latin typeface="Arial" panose="020B0604020202020204" pitchFamily="34" charset="0"/>
                <a:ea typeface="Calibri" panose="020F0502020204030204" pitchFamily="34" charset="0"/>
              </a:rPr>
              <a:t> y Pryor 2019).</a:t>
            </a:r>
          </a:p>
          <a:p>
            <a:endParaRPr lang="es-ES_tradnl" sz="1800" noProof="0" dirty="0">
              <a:effectLst/>
              <a:latin typeface="Arial" panose="020B0604020202020204" pitchFamily="34" charset="0"/>
              <a:ea typeface="Calibri" panose="020F0502020204030204" pitchFamily="34" charset="0"/>
            </a:endParaRPr>
          </a:p>
          <a:p>
            <a:pPr algn="l">
              <a:spcBef>
                <a:spcPts val="600"/>
              </a:spcBef>
              <a:spcAft>
                <a:spcPts val="600"/>
              </a:spcAft>
            </a:pPr>
            <a:r>
              <a:rPr lang="es-ES" sz="1800" b="1" dirty="0">
                <a:solidFill>
                  <a:srgbClr val="230050"/>
                </a:solidFill>
                <a:effectLst/>
                <a:latin typeface="Arial" panose="020B0604020202020204" pitchFamily="34" charset="0"/>
                <a:ea typeface="Calibri" panose="020F0502020204030204" pitchFamily="34" charset="0"/>
              </a:rPr>
              <a:t>Empleo de los profesionales de la SST en Madagascar</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es-ES" sz="1800" dirty="0">
                <a:solidFill>
                  <a:srgbClr val="230050"/>
                </a:solidFill>
                <a:effectLst/>
                <a:latin typeface="Arial" panose="020B0604020202020204" pitchFamily="34" charset="0"/>
                <a:ea typeface="Calibri" panose="020F0502020204030204" pitchFamily="34" charset="0"/>
              </a:rPr>
              <a:t>En Madagascar, los profesionales de la SST están empleados fundamentalmente en grandes empresas situadas en grandes ciudades y en los siguientes sectores: la construcción, la minería, el aceite, la fabricación de textiles y la confección, las telecomunicaciones (centros de llamadas), la agroindustria (por ejemplo, fábricas de procesamiento de lichis, procesamiento de langosta para su exportación) y la industria química. En algunos sectores se han identificado tendencias del empleo específicas de género. Por ejemplo, se ha concluido que en los sectores de los textiles/la confección y las telecomunicaciones, la mayoría de los profesionales de la SST son mujeres, mientras que los hombres predominan en la industria del aceite y la agroindustria.</a:t>
            </a:r>
            <a:endParaRPr lang="fr-FR" sz="1800" dirty="0">
              <a:effectLst/>
              <a:latin typeface="Arial" panose="020B0604020202020204" pitchFamily="34" charset="0"/>
              <a:ea typeface="Calibri" panose="020F0502020204030204" pitchFamily="34" charset="0"/>
            </a:endParaRPr>
          </a:p>
          <a:p>
            <a:r>
              <a:rPr lang="es-ES" sz="1800" dirty="0">
                <a:solidFill>
                  <a:srgbClr val="230050"/>
                </a:solidFill>
                <a:effectLst/>
                <a:latin typeface="Arial" panose="020B0604020202020204" pitchFamily="34" charset="0"/>
                <a:ea typeface="Calibri" panose="020F0502020204030204" pitchFamily="34" charset="0"/>
              </a:rPr>
              <a:t>La demanda de profesionales de la SST es mayor en las empresas multinacionales y en los sectores considerados de alto riesgo en comparación con otras empresas. La demanda probablemente aumente en los sectores emergentes/crecientes de la economía: fabricación de textiles y prendas de vestir, minería, energía, turismo y telecomunicaciones/tecnología de la información. En la actualidad, es improbable que haya profesionales de la SST en las pymes y las empresas informales, cuyas capacidades financieras son limitadas. </a:t>
            </a:r>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19</a:t>
            </a:fld>
            <a:endParaRPr lang="en-GB"/>
          </a:p>
        </p:txBody>
      </p:sp>
    </p:spTree>
    <p:extLst>
      <p:ext uri="{BB962C8B-B14F-4D97-AF65-F5344CB8AC3E}">
        <p14:creationId xmlns:p14="http://schemas.microsoft.com/office/powerpoint/2010/main" val="998799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20</a:t>
            </a:fld>
            <a:endParaRPr lang="en-GB"/>
          </a:p>
        </p:txBody>
      </p:sp>
    </p:spTree>
    <p:extLst>
      <p:ext uri="{BB962C8B-B14F-4D97-AF65-F5344CB8AC3E}">
        <p14:creationId xmlns:p14="http://schemas.microsoft.com/office/powerpoint/2010/main" val="2168789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600"/>
              </a:spcBef>
              <a:spcAft>
                <a:spcPts val="600"/>
              </a:spcAft>
            </a:pPr>
            <a:r>
              <a:rPr lang="es-ES" sz="1800" b="1" dirty="0">
                <a:effectLst/>
                <a:latin typeface="Arial" panose="020B0604020202020204" pitchFamily="34" charset="0"/>
                <a:ea typeface="Calibri" panose="020F0502020204030204" pitchFamily="34" charset="0"/>
              </a:rPr>
              <a:t>Política nacional de SST en Guyana</a:t>
            </a:r>
            <a:endParaRPr lang="fr-FR" sz="1800" dirty="0">
              <a:effectLst/>
              <a:latin typeface="Arial" panose="020B0604020202020204" pitchFamily="34" charset="0"/>
              <a:ea typeface="Calibri" panose="020F0502020204030204" pitchFamily="34" charset="0"/>
            </a:endParaRPr>
          </a:p>
          <a:p>
            <a:r>
              <a:rPr lang="es-ES" sz="1800" dirty="0">
                <a:effectLst/>
                <a:latin typeface="Arial" panose="020B0604020202020204" pitchFamily="34" charset="0"/>
                <a:ea typeface="Calibri" panose="020F0502020204030204" pitchFamily="34" charset="0"/>
              </a:rPr>
              <a:t>En 2018, el Gobierno de Guyana (en colaboración con la OIT) publicó su política nacional de SST. La política presenta la línea de actuación del Gobierno (en consulta con los interlocutores sociales) a fin de cumplir su compromiso de crear un entorno de trabajo más seguro y saludable. La política incluye referencias específicas a la importancia de la formación y educación continua de los profesionales de la SST para desarrollar los conocimientos especializados nacionales. Uno de los objetivos específicos de la política es mejorar la situación de los responsables de SST a través de la formación continua, la certificación y la acreditación en marcos legislativos adecuados. La formación profesional continua y la educación de los profesionales de la SST a nivel universitario de primer grado y de segundo grado/postgrado, e incluso a nivel de doctorado, se consideran fundamentales para lograr el desarrollo de personal competente, lo que conduce al otorgamiento de un certificado, un diploma o una licenciatura en SST. También se especifican las funciones y responsabilidades para la formación y educación en materia de SST. La sección de la política que abarca la educación y la formación en materia de SST es amplia y de gran alcance, e incluye la consideración de los alumnos de enseñanza secundaria, los empleadores, los trabajadores y los profesionales de la SST, así como de las personas ocupadas en la economía informal.</a:t>
            </a:r>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21</a:t>
            </a:fld>
            <a:endParaRPr lang="en-GB"/>
          </a:p>
        </p:txBody>
      </p:sp>
    </p:spTree>
    <p:extLst>
      <p:ext uri="{BB962C8B-B14F-4D97-AF65-F5344CB8AC3E}">
        <p14:creationId xmlns:p14="http://schemas.microsoft.com/office/powerpoint/2010/main" val="2268256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2000" lvl="2" indent="0" algn="just">
              <a:spcBef>
                <a:spcPts val="0"/>
              </a:spcBef>
              <a:buFont typeface="Wingdings" panose="05000000000000000000" pitchFamily="2" charset="2"/>
              <a:buNone/>
            </a:pPr>
            <a:endParaRPr lang="en-GB" sz="1200" dirty="0"/>
          </a:p>
          <a:p>
            <a:pPr marL="0" lvl="2" indent="0">
              <a:buNone/>
            </a:pPr>
            <a:endParaRPr lang="en-GB" dirty="0"/>
          </a:p>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22</a:t>
            </a:fld>
            <a:endParaRPr lang="en-GB"/>
          </a:p>
        </p:txBody>
      </p:sp>
    </p:spTree>
    <p:extLst>
      <p:ext uri="{BB962C8B-B14F-4D97-AF65-F5344CB8AC3E}">
        <p14:creationId xmlns:p14="http://schemas.microsoft.com/office/powerpoint/2010/main" val="16734571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4145" indent="-144145" algn="l">
              <a:spcBef>
                <a:spcPts val="600"/>
              </a:spcBef>
            </a:pPr>
            <a:r>
              <a:rPr lang="es-ES" sz="1800" b="1" dirty="0">
                <a:effectLst/>
                <a:latin typeface="Arial" panose="020B0604020202020204" pitchFamily="34" charset="0"/>
                <a:ea typeface="Calibri" panose="020F0502020204030204" pitchFamily="34" charset="0"/>
              </a:rPr>
              <a:t>La profesionalización de la SST en Singapur</a:t>
            </a:r>
            <a:endParaRPr lang="fr-FR" sz="1800" dirty="0">
              <a:effectLst/>
              <a:latin typeface="Arial" panose="020B0604020202020204" pitchFamily="34" charset="0"/>
              <a:ea typeface="Calibri" panose="020F0502020204030204" pitchFamily="34" charset="0"/>
            </a:endParaRPr>
          </a:p>
          <a:p>
            <a:pPr marL="226695" indent="-226695" algn="l">
              <a:spcBef>
                <a:spcPts val="600"/>
              </a:spcBef>
            </a:pPr>
            <a:r>
              <a:rPr lang="es-ES" sz="1800" dirty="0">
                <a:effectLst/>
                <a:latin typeface="Arial" panose="020B0604020202020204" pitchFamily="34" charset="0"/>
                <a:ea typeface="Calibri" panose="020F0502020204030204" pitchFamily="34" charset="0"/>
              </a:rPr>
              <a:t>En Singapur, existe un papel generalista protegido de la SST: el Oficial de la Seguridad y Salud en el Trabajo, que es un título registrado. Se requiere el desarrollo profesional continuo para mantener este título y el registro asociado, lo que garantiza el mantenimiento con el tiempo de la formación y la competencia continuas. En general, los principales elementos de la profesionalización de la SST son un título registrado y protegido del puesto, requisitos de práctica ética, el desarrollo profesional continuo y un marco de cualificaciones.</a:t>
            </a:r>
            <a:endParaRPr lang="fr-FR"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CH"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0826FEE-2901-4F80-B040-94DEDE5C3ECF}" type="slidenum">
              <a:rPr lang="en-GB" smtClean="0"/>
              <a:t>23</a:t>
            </a:fld>
            <a:endParaRPr lang="en-GB"/>
          </a:p>
        </p:txBody>
      </p:sp>
    </p:spTree>
    <p:extLst>
      <p:ext uri="{BB962C8B-B14F-4D97-AF65-F5344CB8AC3E}">
        <p14:creationId xmlns:p14="http://schemas.microsoft.com/office/powerpoint/2010/main" val="3152477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24</a:t>
            </a:fld>
            <a:endParaRPr lang="en-GB"/>
          </a:p>
        </p:txBody>
      </p:sp>
    </p:spTree>
    <p:extLst>
      <p:ext uri="{BB962C8B-B14F-4D97-AF65-F5344CB8AC3E}">
        <p14:creationId xmlns:p14="http://schemas.microsoft.com/office/powerpoint/2010/main" val="1015945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300"/>
              </a:spcBef>
              <a:spcAft>
                <a:spcPts val="300"/>
              </a:spcAft>
              <a:buClr>
                <a:srgbClr val="4472C4"/>
              </a:buClr>
              <a:buSzPts val="900"/>
              <a:buFont typeface="Wingdings 3" panose="05040102010807070707" pitchFamily="18" charset="2"/>
              <a:buNone/>
            </a:pPr>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25</a:t>
            </a:fld>
            <a:endParaRPr lang="en-GB"/>
          </a:p>
        </p:txBody>
      </p:sp>
    </p:spTree>
    <p:extLst>
      <p:ext uri="{BB962C8B-B14F-4D97-AF65-F5344CB8AC3E}">
        <p14:creationId xmlns:p14="http://schemas.microsoft.com/office/powerpoint/2010/main" val="4085310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4145" indent="-144145" algn="l">
              <a:spcBef>
                <a:spcPts val="600"/>
              </a:spcBef>
            </a:pPr>
            <a:r>
              <a:rPr lang="es-ES" sz="1800" b="1" dirty="0">
                <a:effectLst/>
                <a:latin typeface="Arial" panose="020B0604020202020204" pitchFamily="34" charset="0"/>
                <a:ea typeface="Calibri" panose="020F0502020204030204" pitchFamily="34" charset="0"/>
              </a:rPr>
              <a:t>Diversos enfoques que regulan la profesión de SST  </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es-ES" sz="1800" dirty="0">
                <a:effectLst/>
                <a:latin typeface="Arial" panose="020B0604020202020204" pitchFamily="34" charset="0"/>
                <a:ea typeface="Calibri" panose="020F0502020204030204" pitchFamily="34" charset="0"/>
              </a:rPr>
              <a:t>La República de Corea tiene requisitos legales sumamente preceptivos en materia de SST en el lugar de trabajo (Ordenanza de la Ley de Seguridad y Salud en el Trabajo, enmendada el 19 de noviembre de 2021). Se exige a los empleadores que contraten a “oficiales de seguridad”, “oficiales de salud” y a “personal de seguridad y salud”, según el tipo de industria y el número de asalariados regulares en cada lugar de trabajo. Las atribuciones, las funciones, las tareas y los requisitos en materia de educación y formación están establecidos por ley. </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es-ES" sz="1800" dirty="0">
                <a:effectLst/>
                <a:latin typeface="Arial" panose="020B0604020202020204" pitchFamily="34" charset="0"/>
                <a:ea typeface="Calibri" panose="020F0502020204030204" pitchFamily="34" charset="0"/>
              </a:rPr>
              <a:t>En Singapur, la legislación en materia de SST equilibra la prescripción legal con la flexibilidad. Existen prescripciones legales para el tipo de profesionales de la SST que deben designarse para cierto tipo de lugares de trabajo, pero los detalles no son exhaustivos (Singapur, Reglamento sobre los Oficiales de Seguridad y Salud en el Lugar de Trabajo, 2007). Existe cierta flexibilidad para que los empleadores determinen la aplicación de los recursos para la SST en sus empresas. Existen funciones profesionales prescritas en materia de SST en la legislación para un Coordinador de SST y un Oficial de SST. Las tareas generales, obligaciones y requisitos en materia de educación y formación están establecidos por ley (fundamentalmente para el Oficial de SST). </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es-ES" sz="1800" dirty="0">
                <a:effectLst/>
                <a:latin typeface="Arial" panose="020B0604020202020204" pitchFamily="34" charset="0"/>
                <a:ea typeface="Calibri" panose="020F0502020204030204" pitchFamily="34" charset="0"/>
              </a:rPr>
              <a:t>En Australia, no existen disposiciones específicas en la Ley Nacional de Seguridad y Salud en el Trabajo, 2021, relativas a los profesionales de la SST, además de algunas obligaciones generales que deben cumplir, tales como la responsabilidad de “debida diligencia de los responsables de las empresas” y las funciones generales asignadas a todos los trabajadores. </a:t>
            </a:r>
            <a:endParaRPr lang="fr-FR" sz="1800" dirty="0">
              <a:effectLst/>
              <a:latin typeface="Arial" panose="020B0604020202020204" pitchFamily="34" charset="0"/>
              <a:ea typeface="Calibri" panose="020F0502020204030204" pitchFamily="34" charset="0"/>
            </a:endParaRPr>
          </a:p>
          <a:p>
            <a:r>
              <a:rPr lang="es-ES" sz="1800" dirty="0">
                <a:effectLst/>
                <a:latin typeface="Arial" panose="020B0604020202020204" pitchFamily="34" charset="0"/>
                <a:ea typeface="Calibri" panose="020F0502020204030204" pitchFamily="34" charset="0"/>
              </a:rPr>
              <a:t>El Reino Unido solo tiene disposiciones básicas relativas a los profesionales de la SST, destinadas a los empleadores. En lugar de referirse específicamente a una función profesional relacionada con la SST, el Reglamento sobre Seguridad y Salud en el Trabajo (1999) exige fundamentalmente que un empleador adopte medidas adecuadas en materia de SST, considerando debidamente la naturaleza de las actividades empresariales y el tamaño de la empresa. Estas medidas tienen por objeto permitir la planificación efectiva, la supervisión, el control, y el examen de medidas de prevención y protección. Los empleadores deben proporcionar asesoramiento y apoyo adecuados en materia de SST</a:t>
            </a:r>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26</a:t>
            </a:fld>
            <a:endParaRPr lang="en-GB"/>
          </a:p>
        </p:txBody>
      </p:sp>
    </p:spTree>
    <p:extLst>
      <p:ext uri="{BB962C8B-B14F-4D97-AF65-F5344CB8AC3E}">
        <p14:creationId xmlns:p14="http://schemas.microsoft.com/office/powerpoint/2010/main" val="987029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4145" indent="-144145" algn="l">
              <a:spcBef>
                <a:spcPts val="600"/>
              </a:spcBef>
            </a:pPr>
            <a:r>
              <a:rPr lang="es-ES" sz="1800" b="1" dirty="0">
                <a:effectLst/>
                <a:latin typeface="Arial" panose="020B0604020202020204" pitchFamily="34" charset="0"/>
                <a:ea typeface="Calibri" panose="020F0502020204030204" pitchFamily="34" charset="0"/>
              </a:rPr>
              <a:t>El concepto de “persona competente” y de competencia/cualificaciones en materia de SST  </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es-ES" sz="1800" dirty="0">
                <a:effectLst/>
                <a:latin typeface="Arial" panose="020B0604020202020204" pitchFamily="34" charset="0"/>
                <a:ea typeface="Calibri" panose="020F0502020204030204" pitchFamily="34" charset="0"/>
              </a:rPr>
              <a:t>En los países con capacidades emergentes y en desarrollo en materia de SST, como </a:t>
            </a:r>
            <a:r>
              <a:rPr lang="es-ES" sz="1800" dirty="0" err="1">
                <a:effectLst/>
                <a:latin typeface="Arial" panose="020B0604020202020204" pitchFamily="34" charset="0"/>
                <a:ea typeface="Calibri" panose="020F0502020204030204" pitchFamily="34" charset="0"/>
              </a:rPr>
              <a:t>Viet</a:t>
            </a:r>
            <a:r>
              <a:rPr lang="es-ES" sz="1800" dirty="0">
                <a:effectLst/>
                <a:latin typeface="Arial" panose="020B0604020202020204" pitchFamily="34" charset="0"/>
                <a:ea typeface="Calibri" panose="020F0502020204030204" pitchFamily="34" charset="0"/>
              </a:rPr>
              <a:t> </a:t>
            </a:r>
            <a:r>
              <a:rPr lang="es-ES" sz="1800" dirty="0" err="1">
                <a:effectLst/>
                <a:latin typeface="Arial" panose="020B0604020202020204" pitchFamily="34" charset="0"/>
                <a:ea typeface="Calibri" panose="020F0502020204030204" pitchFamily="34" charset="0"/>
              </a:rPr>
              <a:t>Nam</a:t>
            </a:r>
            <a:r>
              <a:rPr lang="es-ES" sz="1800" dirty="0">
                <a:effectLst/>
                <a:latin typeface="Arial" panose="020B0604020202020204" pitchFamily="34" charset="0"/>
                <a:ea typeface="Calibri" panose="020F0502020204030204" pitchFamily="34" charset="0"/>
              </a:rPr>
              <a:t>, existen funciones y títulos de puestos definidos para los profesionales de la SST; sin embargo, tal vez debido a la creciente infraestructura en torno a la formación y la educación, existen múltiples trayectorias que una persona puede seguir para ser considerada profesional competente de la SST.  La posesión de experiencia en la industria (con disposiciones específica sobre el número de años y de ámbitos de experiencia requeridos) y una cualificación universitaria formal en un ámbito técnico conexo son aceptables en la legislación de </a:t>
            </a:r>
            <a:r>
              <a:rPr lang="es-ES" sz="1800" dirty="0" err="1">
                <a:effectLst/>
                <a:latin typeface="Arial" panose="020B0604020202020204" pitchFamily="34" charset="0"/>
                <a:ea typeface="Calibri" panose="020F0502020204030204" pitchFamily="34" charset="0"/>
              </a:rPr>
              <a:t>Viet</a:t>
            </a:r>
            <a:r>
              <a:rPr lang="es-ES" sz="1800" dirty="0">
                <a:effectLst/>
                <a:latin typeface="Arial" panose="020B0604020202020204" pitchFamily="34" charset="0"/>
                <a:ea typeface="Calibri" panose="020F0502020204030204" pitchFamily="34" charset="0"/>
              </a:rPr>
              <a:t> </a:t>
            </a:r>
            <a:r>
              <a:rPr lang="es-ES" sz="1800" dirty="0" err="1">
                <a:effectLst/>
                <a:latin typeface="Arial" panose="020B0604020202020204" pitchFamily="34" charset="0"/>
                <a:ea typeface="Calibri" panose="020F0502020204030204" pitchFamily="34" charset="0"/>
              </a:rPr>
              <a:t>Nam</a:t>
            </a:r>
            <a:r>
              <a:rPr lang="es-ES" sz="1800" dirty="0">
                <a:effectLst/>
                <a:latin typeface="Arial" panose="020B0604020202020204" pitchFamily="34" charset="0"/>
                <a:ea typeface="Calibri" panose="020F0502020204030204" pitchFamily="34" charset="0"/>
              </a:rPr>
              <a:t> para considerar a una persona competente para gestionar la SST.  </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es-ES" sz="1800" dirty="0">
                <a:effectLst/>
                <a:latin typeface="Arial" panose="020B0604020202020204" pitchFamily="34" charset="0"/>
                <a:ea typeface="Calibri" panose="020F0502020204030204" pitchFamily="34" charset="0"/>
              </a:rPr>
              <a:t>En Francia, existe una referencia específica a la persona competente en la legislación, e incumbe al empleador definir la función y las tareas de esta persona. Si la organización no cuenta con esta persona competente, el empleador debe buscar y contratar la ayuda externa de un profesional de la prevención de riesgos laborales (que pertenezca a un servicio de salud en el trabajo o que esté registrado en la autoridad competente). </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es-ES" sz="1800" dirty="0">
                <a:effectLst/>
                <a:latin typeface="Arial" panose="020B0604020202020204" pitchFamily="34" charset="0"/>
                <a:ea typeface="Calibri" panose="020F0502020204030204" pitchFamily="34" charset="0"/>
              </a:rPr>
              <a:t>En otros países con capacidades e infraestructura establecidas en materia de SST, como los Estados Unidos y el Canadá, una combinación de organismos públicos, asociaciones profesionales, centros de formación y universidades imparten formación y educación que proporcionan a los trabajadores de SST las competencias necesarias para ser considerados competentes (aunque la legislación sobre la SST no define específicamente los requisitos para la competencia en materia de SST). </a:t>
            </a:r>
            <a:endParaRPr lang="fr-FR" sz="1800" dirty="0">
              <a:effectLst/>
              <a:latin typeface="Arial" panose="020B0604020202020204" pitchFamily="34" charset="0"/>
              <a:ea typeface="Calibri" panose="020F0502020204030204" pitchFamily="34" charset="0"/>
            </a:endParaRPr>
          </a:p>
          <a:p>
            <a:r>
              <a:rPr lang="es-ES" sz="1800" dirty="0">
                <a:effectLst/>
                <a:latin typeface="Arial" panose="020B0604020202020204" pitchFamily="34" charset="0"/>
                <a:ea typeface="Calibri" panose="020F0502020204030204" pitchFamily="34" charset="0"/>
              </a:rPr>
              <a:t>En el Reino Unido y Australia, los empleadores tienen la responsabilidad clara y significativa de garantizar la competencia de sus trabajadores. Deben asegurar que se contrate a trabajadores de SST debidamente cualificados y competentes, y que se incluyan requisitos más específicos en las leyes locales a nivel estatal y territorial (en Australia). </a:t>
            </a:r>
            <a:endParaRPr lang="en-GB" sz="1800" b="1" i="1" dirty="0">
              <a:effectLst/>
              <a:latin typeface="Arial" panose="020B060402020202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D0826FEE-2901-4F80-B040-94DEDE5C3ECF}" type="slidenum">
              <a:rPr lang="en-GB" smtClean="0"/>
              <a:t>27</a:t>
            </a:fld>
            <a:endParaRPr lang="en-GB"/>
          </a:p>
        </p:txBody>
      </p:sp>
    </p:spTree>
    <p:extLst>
      <p:ext uri="{BB962C8B-B14F-4D97-AF65-F5344CB8AC3E}">
        <p14:creationId xmlns:p14="http://schemas.microsoft.com/office/powerpoint/2010/main" val="1145530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28</a:t>
            </a:fld>
            <a:endParaRPr lang="en-GB"/>
          </a:p>
        </p:txBody>
      </p:sp>
    </p:spTree>
    <p:extLst>
      <p:ext uri="{BB962C8B-B14F-4D97-AF65-F5344CB8AC3E}">
        <p14:creationId xmlns:p14="http://schemas.microsoft.com/office/powerpoint/2010/main" val="21576419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4145" indent="-144145" algn="l">
              <a:spcBef>
                <a:spcPts val="600"/>
              </a:spcBef>
            </a:pPr>
            <a:r>
              <a:rPr lang="es-ES" sz="1800" b="1" dirty="0">
                <a:effectLst/>
                <a:latin typeface="Arial" panose="020B0604020202020204" pitchFamily="34" charset="0"/>
                <a:ea typeface="Calibri" panose="020F0502020204030204" pitchFamily="34" charset="0"/>
              </a:rPr>
              <a:t>Sistemas de certificación</a:t>
            </a:r>
            <a:endParaRPr lang="fr-FR" sz="1800" dirty="0">
              <a:effectLst/>
              <a:latin typeface="Arial" panose="020B0604020202020204" pitchFamily="34" charset="0"/>
              <a:ea typeface="Calibri" panose="020F0502020204030204" pitchFamily="34" charset="0"/>
            </a:endParaRPr>
          </a:p>
          <a:p>
            <a:r>
              <a:rPr lang="es-ES" sz="1800" dirty="0">
                <a:effectLst/>
                <a:latin typeface="Arial" panose="020B0604020202020204" pitchFamily="34" charset="0"/>
                <a:ea typeface="Calibri" panose="020F0502020204030204" pitchFamily="34" charset="0"/>
              </a:rPr>
              <a:t>En todo el mundo, existen muchos sistemas de certificación para los profesionales de la SST. La mayoría parecen estar influidos por los sistemas del Reino Unido y los Estados Unidos. En estos países, las asociaciones profesionales (como el IOSH) proporcionan trayectorias escalonadas y estructuradas para los profesionales de la SST, con objeto de estimular el incremento de los conocimientos y las competencias, y de mejorar la situación y la capacidad de la profesión general de SST. A fin de poner en práctica los sistemas de certificación en estos países, se utilizan actividades formalizadas en diversos grados, tales como un examen, el mantenimiento de las competencias y los conocimientos a través del desarrollo profesional continuo, una entrevista con un grupo de evaluación y la elaboración de una serie de actividades orientadas a la revisión. </a:t>
            </a:r>
          </a:p>
          <a:p>
            <a:endParaRPr lang="es-ES_tradnl" sz="1800" noProof="0" dirty="0">
              <a:effectLst/>
              <a:latin typeface="Arial" panose="020B0604020202020204" pitchFamily="34" charset="0"/>
            </a:endParaRPr>
          </a:p>
          <a:p>
            <a:pPr marL="144145" indent="-144145" algn="l">
              <a:spcBef>
                <a:spcPts val="600"/>
              </a:spcBef>
            </a:pPr>
            <a:r>
              <a:rPr lang="es-ES" sz="1800" b="1" dirty="0">
                <a:effectLst/>
                <a:latin typeface="Arial" panose="020B0604020202020204" pitchFamily="34" charset="0"/>
                <a:ea typeface="Calibri" panose="020F0502020204030204" pitchFamily="34" charset="0"/>
              </a:rPr>
              <a:t>Sistemas de registro</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es-ES" sz="1800" dirty="0">
                <a:effectLst/>
                <a:latin typeface="Arial" panose="020B0604020202020204" pitchFamily="34" charset="0"/>
                <a:ea typeface="Calibri" panose="020F0502020204030204" pitchFamily="34" charset="0"/>
              </a:rPr>
              <a:t>Los países con un enfoque basado en principios de la legislación en materia de SST normalmente no exigen que los profesionales de la SST estén registrados o mantengan registros voluntarios. Por ejemplo, la Asociación de Seguridad y Salud de Nueva Zelandia (HASANZ), un organismo público establecido para supervisar todas las asociaciones profesionales de SST, mantiene un registro voluntario que es un servicio basado en la participación voluntaria, el cual proporciona a los empleadores potenciales un mecanismo de verificación y aumenta la capacidad de la profesión de SST al exigir educación y/o experiencia específica para poder registrarse. </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es-ES" sz="1800" dirty="0">
                <a:effectLst/>
                <a:latin typeface="Arial" panose="020B0604020202020204" pitchFamily="34" charset="0"/>
                <a:ea typeface="Calibri" panose="020F0502020204030204" pitchFamily="34" charset="0"/>
              </a:rPr>
              <a:t>En los países con una legislación más preceptiva en materia de SST, puede haber un requisito para el registro, pero no el desarrollo continuo de competencias o actividades de formación continua para la actualización de conocimientos. Algunos países, como el Japón y </a:t>
            </a:r>
            <a:r>
              <a:rPr lang="es-ES" sz="1800" dirty="0" err="1">
                <a:effectLst/>
                <a:latin typeface="Arial" panose="020B0604020202020204" pitchFamily="34" charset="0"/>
                <a:ea typeface="Calibri" panose="020F0502020204030204" pitchFamily="34" charset="0"/>
              </a:rPr>
              <a:t>Viet</a:t>
            </a:r>
            <a:r>
              <a:rPr lang="es-ES" sz="1800" dirty="0">
                <a:effectLst/>
                <a:latin typeface="Arial" panose="020B0604020202020204" pitchFamily="34" charset="0"/>
                <a:ea typeface="Calibri" panose="020F0502020204030204" pitchFamily="34" charset="0"/>
              </a:rPr>
              <a:t> </a:t>
            </a:r>
            <a:r>
              <a:rPr lang="es-ES" sz="1800" dirty="0" err="1">
                <a:effectLst/>
                <a:latin typeface="Arial" panose="020B0604020202020204" pitchFamily="34" charset="0"/>
                <a:ea typeface="Calibri" panose="020F0502020204030204" pitchFamily="34" charset="0"/>
              </a:rPr>
              <a:t>Nam</a:t>
            </a:r>
            <a:r>
              <a:rPr lang="es-ES" sz="1800" dirty="0">
                <a:effectLst/>
                <a:latin typeface="Arial" panose="020B0604020202020204" pitchFamily="34" charset="0"/>
                <a:ea typeface="Calibri" panose="020F0502020204030204" pitchFamily="34" charset="0"/>
              </a:rPr>
              <a:t>, han establecido exámenes nacionales que determinados profesionales de la SST deben aprobar para inscribirse en un registro. </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pPr>
            <a:r>
              <a:rPr lang="es-ES" sz="1800" dirty="0">
                <a:effectLst/>
                <a:latin typeface="Arial" panose="020B0604020202020204" pitchFamily="34" charset="0"/>
                <a:ea typeface="Calibri" panose="020F0502020204030204" pitchFamily="34" charset="0"/>
              </a:rPr>
              <a:t> </a:t>
            </a:r>
            <a:endParaRPr lang="fr-FR" sz="1800" dirty="0">
              <a:effectLst/>
              <a:latin typeface="Arial" panose="020B0604020202020204" pitchFamily="34" charset="0"/>
              <a:ea typeface="Calibri" panose="020F0502020204030204" pitchFamily="34" charset="0"/>
            </a:endParaRPr>
          </a:p>
          <a:p>
            <a:pPr marL="226695" indent="-226695" algn="just">
              <a:spcBef>
                <a:spcPts val="600"/>
              </a:spcBef>
              <a:spcAft>
                <a:spcPts val="0"/>
              </a:spcAft>
            </a:pPr>
            <a:r>
              <a:rPr lang="es-ES" sz="1800" dirty="0">
                <a:effectLst/>
                <a:latin typeface="Arial" panose="020B0604020202020204" pitchFamily="34" charset="0"/>
                <a:ea typeface="Calibri" panose="020F0502020204030204" pitchFamily="34" charset="0"/>
              </a:rPr>
              <a:t>Singapur tiene un sistema de registro obligatorio gestionado por el Gobierno para los profesionales, que incluye una evaluación de los conocimientos y las competencias a través de un formulario de evaluación disponible en línea. Los Oficiales de SST deben cumplir una serie de requisitos para solicitar la inscripción en el registro, inclusive tener un diploma específico y al menos dos años de experiencia para ser evaluados a través de un formulario de evaluación (un resumen del examen del trabajo profesional). Deben rellenar un formulario de evaluación, que incluye preguntas para demostrar sus conocimientos de la legislación en materia de SST y su aplicación en la práctica, y su competencia para realizar evaluaciones de los riesgos, establecer y poner en práctica sistemas de gestión de la SST, etc. Una vez presentadas sus solicitudes, tal vez tengan que hacer una entrevista para evaluar con más detenimiento si son aptos para ser Oficial de SST. También se les incluirá en un registro público de profesionales de la SST, disponible en el sitio web del Ministerio de Trabajo. Se consideran aceptables las siguientes cualificaciones:</a:t>
            </a:r>
            <a:r>
              <a:rPr lang="es-ES" sz="1800" u="sng" dirty="0">
                <a:solidFill>
                  <a:srgbClr val="230050"/>
                </a:solidFill>
                <a:effectLst/>
                <a:latin typeface="Arial" panose="020B0604020202020204" pitchFamily="34" charset="0"/>
                <a:ea typeface="Calibri" panose="020F0502020204030204" pitchFamily="34" charset="0"/>
              </a:rPr>
              <a:t> </a:t>
            </a:r>
            <a:endParaRPr lang="fr-FR" sz="1800" dirty="0">
              <a:effectLst/>
              <a:latin typeface="Arial" panose="020B0604020202020204" pitchFamily="34" charset="0"/>
              <a:ea typeface="Calibri" panose="020F0502020204030204" pitchFamily="34" charset="0"/>
            </a:endParaRPr>
          </a:p>
          <a:p>
            <a:pPr marL="342900" lvl="0" indent="-342900" algn="just">
              <a:spcBef>
                <a:spcPts val="600"/>
              </a:spcBef>
              <a:spcAft>
                <a:spcPts val="0"/>
              </a:spcAft>
              <a:buFont typeface="Symbol" panose="05050102010706020507" pitchFamily="18" charset="2"/>
              <a:buChar char=""/>
            </a:pPr>
            <a:r>
              <a:rPr lang="es-ES" sz="1800" dirty="0">
                <a:effectLst/>
                <a:latin typeface="Arial" panose="020B0604020202020204" pitchFamily="34" charset="0"/>
                <a:ea typeface="Calibri" panose="020F0502020204030204" pitchFamily="34" charset="0"/>
              </a:rPr>
              <a:t>diploma especializado en SST, otorgado por </a:t>
            </a:r>
            <a:r>
              <a:rPr lang="es-ES" sz="1800" dirty="0" err="1">
                <a:effectLst/>
                <a:latin typeface="Arial" panose="020B0604020202020204" pitchFamily="34" charset="0"/>
                <a:ea typeface="Calibri" panose="020F0502020204030204" pitchFamily="34" charset="0"/>
              </a:rPr>
              <a:t>SkillsFuture</a:t>
            </a:r>
            <a:r>
              <a:rPr lang="es-ES" sz="1800" dirty="0">
                <a:effectLst/>
                <a:latin typeface="Arial" panose="020B0604020202020204" pitchFamily="34" charset="0"/>
                <a:ea typeface="Calibri" panose="020F0502020204030204" pitchFamily="34" charset="0"/>
              </a:rPr>
              <a:t> </a:t>
            </a:r>
            <a:r>
              <a:rPr lang="es-ES" sz="1800" dirty="0" err="1">
                <a:effectLst/>
                <a:latin typeface="Arial" panose="020B0604020202020204" pitchFamily="34" charset="0"/>
                <a:ea typeface="Calibri" panose="020F0502020204030204" pitchFamily="34" charset="0"/>
              </a:rPr>
              <a:t>Singapore</a:t>
            </a:r>
            <a:r>
              <a:rPr lang="es-ES" sz="1800" dirty="0">
                <a:effectLst/>
                <a:latin typeface="Arial" panose="020B0604020202020204" pitchFamily="34" charset="0"/>
                <a:ea typeface="Calibri" panose="020F0502020204030204" pitchFamily="34" charset="0"/>
              </a:rPr>
              <a:t> y organizado por  </a:t>
            </a:r>
            <a:r>
              <a:rPr lang="es-ES" sz="1800" dirty="0" err="1">
                <a:effectLst/>
                <a:latin typeface="Arial" panose="020B0604020202020204" pitchFamily="34" charset="0"/>
                <a:ea typeface="Calibri" panose="020F0502020204030204" pitchFamily="34" charset="0"/>
              </a:rPr>
              <a:t>Ngee</a:t>
            </a:r>
            <a:r>
              <a:rPr lang="es-ES" sz="1800" dirty="0">
                <a:effectLst/>
                <a:latin typeface="Arial" panose="020B0604020202020204" pitchFamily="34" charset="0"/>
                <a:ea typeface="Calibri" panose="020F0502020204030204" pitchFamily="34" charset="0"/>
              </a:rPr>
              <a:t> Ann </a:t>
            </a:r>
            <a:r>
              <a:rPr lang="es-ES" sz="1800" dirty="0" err="1">
                <a:effectLst/>
                <a:latin typeface="Arial" panose="020B0604020202020204" pitchFamily="34" charset="0"/>
                <a:ea typeface="Calibri" panose="020F0502020204030204" pitchFamily="34" charset="0"/>
              </a:rPr>
              <a:t>Polytechnic</a:t>
            </a:r>
            <a:r>
              <a:rPr lang="es-ES" sz="1800" dirty="0">
                <a:effectLst/>
                <a:latin typeface="Arial" panose="020B0604020202020204" pitchFamily="34" charset="0"/>
                <a:ea typeface="Calibri" panose="020F0502020204030204" pitchFamily="34" charset="0"/>
              </a:rPr>
              <a:t>, </a:t>
            </a:r>
            <a:r>
              <a:rPr lang="es-ES" sz="1800" dirty="0" err="1">
                <a:effectLst/>
                <a:latin typeface="Arial" panose="020B0604020202020204" pitchFamily="34" charset="0"/>
                <a:ea typeface="Calibri" panose="020F0502020204030204" pitchFamily="34" charset="0"/>
              </a:rPr>
              <a:t>Singapore</a:t>
            </a:r>
            <a:r>
              <a:rPr lang="es-ES" sz="1800" dirty="0">
                <a:effectLst/>
                <a:latin typeface="Arial" panose="020B0604020202020204" pitchFamily="34" charset="0"/>
                <a:ea typeface="Calibri" panose="020F0502020204030204" pitchFamily="34" charset="0"/>
              </a:rPr>
              <a:t> </a:t>
            </a:r>
            <a:r>
              <a:rPr lang="es-ES" sz="1800" dirty="0" err="1">
                <a:effectLst/>
                <a:latin typeface="Arial" panose="020B0604020202020204" pitchFamily="34" charset="0"/>
                <a:ea typeface="Calibri" panose="020F0502020204030204" pitchFamily="34" charset="0"/>
              </a:rPr>
              <a:t>Polytechnic</a:t>
            </a:r>
            <a:r>
              <a:rPr lang="es-ES" sz="1800" dirty="0">
                <a:effectLst/>
                <a:latin typeface="Arial" panose="020B0604020202020204" pitchFamily="34" charset="0"/>
                <a:ea typeface="Calibri" panose="020F0502020204030204" pitchFamily="34" charset="0"/>
              </a:rPr>
              <a:t>, BCA </a:t>
            </a:r>
            <a:r>
              <a:rPr lang="es-ES" sz="1800" dirty="0" err="1">
                <a:effectLst/>
                <a:latin typeface="Arial" panose="020B0604020202020204" pitchFamily="34" charset="0"/>
                <a:ea typeface="Calibri" panose="020F0502020204030204" pitchFamily="34" charset="0"/>
              </a:rPr>
              <a:t>Academy</a:t>
            </a:r>
            <a:r>
              <a:rPr lang="es-ES" sz="1800" dirty="0">
                <a:effectLst/>
                <a:latin typeface="Arial" panose="020B0604020202020204" pitchFamily="34" charset="0"/>
                <a:ea typeface="Calibri" panose="020F0502020204030204" pitchFamily="34" charset="0"/>
              </a:rPr>
              <a:t> </a:t>
            </a:r>
            <a:endParaRPr lang="fr-FR" sz="1800" dirty="0">
              <a:effectLst/>
              <a:latin typeface="Arial" panose="020B0604020202020204" pitchFamily="34" charset="0"/>
              <a:ea typeface="Calibri" panose="020F0502020204030204" pitchFamily="34" charset="0"/>
            </a:endParaRPr>
          </a:p>
          <a:p>
            <a:pPr marL="342900" lvl="0" indent="-342900" algn="just">
              <a:spcBef>
                <a:spcPts val="600"/>
              </a:spcBef>
              <a:spcAft>
                <a:spcPts val="0"/>
              </a:spcAft>
              <a:buFont typeface="Symbol" panose="05050102010706020507" pitchFamily="18" charset="2"/>
              <a:buChar char=""/>
            </a:pPr>
            <a:r>
              <a:rPr lang="es-ES" sz="1800" dirty="0">
                <a:effectLst/>
                <a:latin typeface="Arial" panose="020B0604020202020204" pitchFamily="34" charset="0"/>
                <a:ea typeface="Calibri" panose="020F0502020204030204" pitchFamily="34" charset="0"/>
              </a:rPr>
              <a:t>máster en seguridad, salud y tecnología ambiental, otorgado por la Universidad Nacional de Singapur.  </a:t>
            </a:r>
            <a:endParaRPr lang="fr-FR" sz="1800" dirty="0">
              <a:effectLst/>
              <a:latin typeface="Arial" panose="020B0604020202020204" pitchFamily="34" charset="0"/>
              <a:ea typeface="Calibri" panose="020F0502020204030204" pitchFamily="34" charset="0"/>
            </a:endParaRPr>
          </a:p>
          <a:p>
            <a:pPr marL="342900" lvl="0" indent="-342900" algn="just">
              <a:spcBef>
                <a:spcPts val="600"/>
              </a:spcBef>
              <a:spcAft>
                <a:spcPts val="0"/>
              </a:spcAft>
              <a:buFont typeface="Symbol" panose="05050102010706020507" pitchFamily="18" charset="2"/>
              <a:buChar char=""/>
            </a:pPr>
            <a:r>
              <a:rPr lang="es-ES" sz="1800" dirty="0">
                <a:effectLst/>
                <a:latin typeface="Arial" panose="020B0604020202020204" pitchFamily="34" charset="0"/>
                <a:ea typeface="Calibri" panose="020F0502020204030204" pitchFamily="34" charset="0"/>
              </a:rPr>
              <a:t>licenciatura en seguridad y salud ambiental y en el trabajo, otorgada por la Universidad de Newcastle (Australia)</a:t>
            </a:r>
            <a:endParaRPr lang="fr-FR" sz="1800" dirty="0">
              <a:effectLst/>
              <a:latin typeface="Arial" panose="020B0604020202020204" pitchFamily="34" charset="0"/>
              <a:ea typeface="Calibri" panose="020F0502020204030204" pitchFamily="34" charset="0"/>
            </a:endParaRPr>
          </a:p>
          <a:p>
            <a:pPr marL="342900" lvl="0" indent="-342900" algn="just">
              <a:spcBef>
                <a:spcPts val="600"/>
              </a:spcBef>
              <a:spcAft>
                <a:spcPts val="0"/>
              </a:spcAft>
              <a:buFont typeface="Symbol" panose="05050102010706020507" pitchFamily="18" charset="2"/>
              <a:buChar char=""/>
            </a:pPr>
            <a:r>
              <a:rPr lang="es-ES" sz="1800" dirty="0">
                <a:effectLst/>
                <a:latin typeface="Arial" panose="020B0604020202020204" pitchFamily="34" charset="0"/>
                <a:ea typeface="Calibri" panose="020F0502020204030204" pitchFamily="34" charset="0"/>
              </a:rPr>
              <a:t>licenciatura en factores humanos en la seguridad, otorgada por la Universidad de Ciencias Sociales de Singapur (SUSS)</a:t>
            </a:r>
            <a:endParaRPr lang="fr-FR" sz="1800" dirty="0">
              <a:effectLst/>
              <a:latin typeface="Arial" panose="020B0604020202020204" pitchFamily="34" charset="0"/>
              <a:ea typeface="Calibri" panose="020F0502020204030204" pitchFamily="34" charset="0"/>
            </a:endParaRPr>
          </a:p>
          <a:p>
            <a:pPr marL="342900" lvl="0" indent="-342900" algn="just">
              <a:spcBef>
                <a:spcPts val="600"/>
              </a:spcBef>
              <a:spcAft>
                <a:spcPts val="0"/>
              </a:spcAft>
              <a:buFont typeface="Symbol" panose="05050102010706020507" pitchFamily="18" charset="2"/>
              <a:buChar char=""/>
            </a:pPr>
            <a:r>
              <a:rPr lang="es-ES" sz="1800" dirty="0">
                <a:effectLst/>
                <a:latin typeface="Arial" panose="020B0604020202020204" pitchFamily="34" charset="0"/>
                <a:ea typeface="Calibri" panose="020F0502020204030204" pitchFamily="34" charset="0"/>
              </a:rPr>
              <a:t>licenciatura en SST, otorgado por la SUSS  </a:t>
            </a:r>
            <a:endParaRPr lang="fr-FR" sz="1800" dirty="0">
              <a:effectLst/>
              <a:latin typeface="Arial" panose="020B0604020202020204" pitchFamily="34" charset="0"/>
              <a:ea typeface="Calibri" panose="020F0502020204030204" pitchFamily="34" charset="0"/>
            </a:endParaRPr>
          </a:p>
          <a:p>
            <a:pPr marL="342900" lvl="0" indent="-342900" algn="just">
              <a:spcBef>
                <a:spcPts val="600"/>
              </a:spcBef>
              <a:spcAft>
                <a:spcPts val="0"/>
              </a:spcAft>
              <a:buFont typeface="Symbol" panose="05050102010706020507" pitchFamily="18" charset="2"/>
              <a:buChar char=""/>
            </a:pPr>
            <a:r>
              <a:rPr lang="es-ES" sz="1800" dirty="0">
                <a:effectLst/>
                <a:latin typeface="Arial" panose="020B0604020202020204" pitchFamily="34" charset="0"/>
                <a:ea typeface="Calibri" panose="020F0502020204030204" pitchFamily="34" charset="0"/>
              </a:rPr>
              <a:t>licenciatura (salud, seguridad y medio ambiente), otorgada por la Universidad de Tecnología de Curtin (campus de Singapur), antes del 1 de febrero de 2022.  </a:t>
            </a:r>
            <a:endParaRPr lang="fr-FR" sz="1800" dirty="0">
              <a:effectLst/>
              <a:latin typeface="Arial" panose="020B0604020202020204" pitchFamily="34" charset="0"/>
              <a:ea typeface="Calibri" panose="020F0502020204030204" pitchFamily="34" charset="0"/>
            </a:endParaRPr>
          </a:p>
          <a:p>
            <a:pPr marL="342900" lvl="0" indent="-342900" algn="just">
              <a:spcBef>
                <a:spcPts val="600"/>
              </a:spcBef>
              <a:spcAft>
                <a:spcPts val="0"/>
              </a:spcAft>
              <a:buFont typeface="Symbol" panose="05050102010706020507" pitchFamily="18" charset="2"/>
              <a:buChar char=""/>
            </a:pPr>
            <a:r>
              <a:rPr lang="es-ES" sz="1800" dirty="0">
                <a:effectLst/>
                <a:latin typeface="Arial" panose="020B0604020202020204" pitchFamily="34" charset="0"/>
                <a:ea typeface="Calibri" panose="020F0502020204030204" pitchFamily="34" charset="0"/>
              </a:rPr>
              <a:t>licenciatura (con honores) en seguridad, salud y gestión ambiental, otorgada por la Universidad Leeds Beckett (campus de Singapur), de septiembre de 2015.  </a:t>
            </a:r>
            <a:endParaRPr lang="fr-FR" sz="1800" dirty="0">
              <a:effectLst/>
              <a:latin typeface="Arial" panose="020B0604020202020204" pitchFamily="34" charset="0"/>
              <a:ea typeface="Calibri" panose="020F0502020204030204" pitchFamily="34" charset="0"/>
            </a:endParaRPr>
          </a:p>
          <a:p>
            <a:r>
              <a:rPr lang="es-ES" sz="1800" dirty="0">
                <a:effectLst/>
                <a:latin typeface="Arial" panose="020B0604020202020204" pitchFamily="34" charset="0"/>
                <a:ea typeface="Calibri" panose="020F0502020204030204" pitchFamily="34" charset="0"/>
              </a:rPr>
              <a:t>Para consultar los requisitos en línea, véase: </a:t>
            </a:r>
            <a:r>
              <a:rPr lang="es-ES" sz="1800" u="sng" dirty="0">
                <a:solidFill>
                  <a:srgbClr val="230050"/>
                </a:solidFill>
                <a:effectLst/>
                <a:latin typeface="Arial" panose="020B0604020202020204" pitchFamily="34" charset="0"/>
                <a:ea typeface="Calibri" panose="020F0502020204030204" pitchFamily="34" charset="0"/>
                <a:hlinkClick r:id="rId3"/>
              </a:rPr>
              <a:t>https://www.mom.gov.sg/workplace-safety-and-health/wsh-professionals/workplace-safety-and-health-officer/apply-to-be-a-registered-wsh-officer</a:t>
            </a:r>
            <a:endParaRPr lang="fr-FR" sz="1800" dirty="0">
              <a:effectLst/>
              <a:latin typeface="Arial" panose="020B0604020202020204" pitchFamily="34" charset="0"/>
              <a:ea typeface="Calibri" panose="020F0502020204030204" pitchFamily="34" charset="0"/>
            </a:endParaRPr>
          </a:p>
          <a:p>
            <a:endParaRPr lang="en-GB" dirty="0"/>
          </a:p>
          <a:p>
            <a:pPr algn="l">
              <a:spcBef>
                <a:spcPts val="600"/>
              </a:spcBef>
              <a:spcAft>
                <a:spcPts val="600"/>
              </a:spcAft>
            </a:pPr>
            <a:r>
              <a:rPr lang="es-ES" sz="1800" b="1" i="1" dirty="0">
                <a:solidFill>
                  <a:srgbClr val="230050"/>
                </a:solidFill>
                <a:effectLst/>
                <a:latin typeface="Arial" panose="020B0604020202020204" pitchFamily="34" charset="0"/>
                <a:ea typeface="Calibri" panose="020F0502020204030204" pitchFamily="34" charset="0"/>
              </a:rPr>
              <a:t>Registro de profesionales de la SST en </a:t>
            </a:r>
            <a:r>
              <a:rPr lang="es-ES" sz="1800" b="1" i="1" dirty="0" err="1">
                <a:solidFill>
                  <a:srgbClr val="230050"/>
                </a:solidFill>
                <a:effectLst/>
                <a:latin typeface="Arial" panose="020B0604020202020204" pitchFamily="34" charset="0"/>
                <a:ea typeface="Calibri" panose="020F0502020204030204" pitchFamily="34" charset="0"/>
              </a:rPr>
              <a:t>Brunei</a:t>
            </a:r>
            <a:r>
              <a:rPr lang="es-ES" sz="1800" b="1" i="1" dirty="0">
                <a:solidFill>
                  <a:srgbClr val="230050"/>
                </a:solidFill>
                <a:effectLst/>
                <a:latin typeface="Arial" panose="020B0604020202020204" pitchFamily="34" charset="0"/>
                <a:ea typeface="Calibri" panose="020F0502020204030204" pitchFamily="34" charset="0"/>
              </a:rPr>
              <a:t> Darussalam</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es-ES" sz="1800" dirty="0">
                <a:solidFill>
                  <a:srgbClr val="230050"/>
                </a:solidFill>
                <a:effectLst/>
                <a:latin typeface="Arial" panose="020B0604020202020204" pitchFamily="34" charset="0"/>
                <a:ea typeface="Calibri" panose="020F0502020204030204" pitchFamily="34" charset="0"/>
              </a:rPr>
              <a:t>A fin de desempeñar sus funciones en las empresas, los Oficiales de SST y los Coordinadores de SST deben estar registrados en la SHENA. Cuando se registran, reciben un certificado de aprobación que confirma que la persona está autorizada a ejercer como Oficial de SST o Coordinador de SST. El certificado es válido por un periodo de dos años. Para registrarse, el profesional debe tener al menos 21 años de edad, tener las cualificaciones mínimas detalladas en la sección anterior, y tener como mínimo dos años de experiencia pertinente para el trabajo que va a realizar. Tal vez se le exija asimismo que participe en una entrevista con la SHENA para evaluar más detenidamente si reúne los requisitos. </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es-ES" sz="1800" dirty="0">
                <a:solidFill>
                  <a:srgbClr val="230050"/>
                </a:solidFill>
                <a:effectLst/>
                <a:latin typeface="Arial" panose="020B0604020202020204" pitchFamily="34" charset="0"/>
                <a:ea typeface="Calibri" panose="020F0502020204030204" pitchFamily="34" charset="0"/>
              </a:rPr>
              <a:t>La solicitud es presentada por un representante de la empresa o un punto focal a través de un portal electrónico.</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es-ES" sz="1800" dirty="0">
                <a:solidFill>
                  <a:srgbClr val="230050"/>
                </a:solidFill>
                <a:effectLst/>
                <a:latin typeface="Arial" panose="020B0604020202020204" pitchFamily="34" charset="0"/>
                <a:ea typeface="Calibri" panose="020F0502020204030204" pitchFamily="34" charset="0"/>
              </a:rPr>
              <a:t>La lista de Oficiales de SST registrados está disponible en línea. En abril de 2024, había un total de 363 Oficiales de SST registrados.</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es-ES" sz="1800" dirty="0">
                <a:solidFill>
                  <a:srgbClr val="230050"/>
                </a:solidFill>
                <a:effectLst/>
                <a:latin typeface="Arial" panose="020B0604020202020204" pitchFamily="34" charset="0"/>
                <a:ea typeface="Calibri" panose="020F0502020204030204" pitchFamily="34" charset="0"/>
              </a:rPr>
              <a:t>La SHENA puede suspender o cancelar el registro de un Oficial de SST o Coordinador de SST por los siguientes motivos: </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es-ES" sz="1800" dirty="0">
                <a:solidFill>
                  <a:srgbClr val="230050"/>
                </a:solidFill>
                <a:effectLst/>
                <a:latin typeface="Arial" panose="020B0604020202020204" pitchFamily="34" charset="0"/>
                <a:ea typeface="Calibri" panose="020F0502020204030204" pitchFamily="34" charset="0"/>
              </a:rPr>
              <a:t>- la persona había obtenido o conseguido su aprobación por declaración falsa o fraude; </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es-ES" sz="1800" dirty="0">
                <a:solidFill>
                  <a:srgbClr val="230050"/>
                </a:solidFill>
                <a:effectLst/>
                <a:latin typeface="Arial" panose="020B0604020202020204" pitchFamily="34" charset="0"/>
                <a:ea typeface="Calibri" panose="020F0502020204030204" pitchFamily="34" charset="0"/>
              </a:rPr>
              <a:t>- la persona incumple cualquier condición a la cual estaba supeditada la aprobación; </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es-ES" sz="1800" dirty="0">
                <a:solidFill>
                  <a:srgbClr val="230050"/>
                </a:solidFill>
                <a:effectLst/>
                <a:latin typeface="Arial" panose="020B0604020202020204" pitchFamily="34" charset="0"/>
                <a:ea typeface="Calibri" panose="020F0502020204030204" pitchFamily="34" charset="0"/>
              </a:rPr>
              <a:t>- la persona ya no es apta y no es apropiado que actúe como Oficial de SST o Coordinador de SST; </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es-ES" sz="1800" dirty="0">
                <a:solidFill>
                  <a:srgbClr val="230050"/>
                </a:solidFill>
                <a:effectLst/>
                <a:latin typeface="Arial" panose="020B0604020202020204" pitchFamily="34" charset="0"/>
                <a:ea typeface="Calibri" panose="020F0502020204030204" pitchFamily="34" charset="0"/>
              </a:rPr>
              <a:t>- redunda en interés público hacerlo.</a:t>
            </a:r>
            <a:endParaRPr lang="fr-FR" sz="1800" dirty="0">
              <a:effectLst/>
              <a:latin typeface="Arial" panose="020B0604020202020204" pitchFamily="34" charset="0"/>
              <a:ea typeface="Calibri" panose="020F0502020204030204" pitchFamily="34" charset="0"/>
            </a:endParaRPr>
          </a:p>
          <a:p>
            <a:pPr algn="just">
              <a:spcBef>
                <a:spcPts val="600"/>
              </a:spcBef>
              <a:spcAft>
                <a:spcPts val="600"/>
              </a:spcAft>
            </a:pPr>
            <a:r>
              <a:rPr lang="es-ES" sz="1800" dirty="0">
                <a:solidFill>
                  <a:srgbClr val="230050"/>
                </a:solidFill>
                <a:effectLst/>
                <a:latin typeface="Arial" panose="020B0604020202020204" pitchFamily="34" charset="0"/>
                <a:ea typeface="Calibri" panose="020F0502020204030204" pitchFamily="34" charset="0"/>
              </a:rPr>
              <a:t>Cualquier persona que ocupe estos puestos sin la aprobación de la SHENA podrá ser sancionada con una multa que no excederá de 5 000 dólares de </a:t>
            </a:r>
            <a:r>
              <a:rPr lang="es-ES" sz="1800" dirty="0" err="1">
                <a:solidFill>
                  <a:srgbClr val="230050"/>
                </a:solidFill>
                <a:effectLst/>
                <a:latin typeface="Arial" panose="020B0604020202020204" pitchFamily="34" charset="0"/>
                <a:ea typeface="Calibri" panose="020F0502020204030204" pitchFamily="34" charset="0"/>
              </a:rPr>
              <a:t>Brunei</a:t>
            </a:r>
            <a:r>
              <a:rPr lang="es-ES" sz="1800" dirty="0">
                <a:solidFill>
                  <a:srgbClr val="230050"/>
                </a:solidFill>
                <a:effectLst/>
                <a:latin typeface="Arial" panose="020B0604020202020204" pitchFamily="34" charset="0"/>
                <a:ea typeface="Calibri" panose="020F0502020204030204" pitchFamily="34" charset="0"/>
              </a:rPr>
              <a:t> y/o se le podrá imponer una pena de prisión por un periodo máximo de seis meses.</a:t>
            </a:r>
            <a:endParaRPr lang="fr-FR" sz="1800" dirty="0">
              <a:effectLst/>
              <a:latin typeface="Arial" panose="020B0604020202020204" pitchFamily="34" charset="0"/>
              <a:ea typeface="Calibri" panose="020F0502020204030204" pitchFamily="34" charset="0"/>
            </a:endParaRPr>
          </a:p>
          <a:p>
            <a:r>
              <a:rPr lang="es-ES" sz="1800" dirty="0">
                <a:effectLst/>
                <a:latin typeface="Arial" panose="020B0604020202020204" pitchFamily="34" charset="0"/>
                <a:ea typeface="Calibri" panose="020F0502020204030204" pitchFamily="34" charset="0"/>
              </a:rPr>
              <a:t>Véase en línea el portal electrónico: https://e-shena.shena.gov.bn/</a:t>
            </a:r>
            <a:endParaRPr lang="fr-FR" sz="1800" dirty="0">
              <a:effectLst/>
              <a:latin typeface="Arial" panose="020B0604020202020204" pitchFamily="34" charset="0"/>
              <a:ea typeface="Calibri" panose="020F0502020204030204" pitchFamily="34" charset="0"/>
            </a:endParaRPr>
          </a:p>
          <a:p>
            <a:r>
              <a:rPr lang="es-ES" sz="1800" dirty="0">
                <a:effectLst/>
                <a:latin typeface="Arial" panose="020B0604020202020204" pitchFamily="34" charset="0"/>
                <a:ea typeface="Calibri" panose="020F0502020204030204" pitchFamily="34" charset="0"/>
              </a:rPr>
              <a:t>Véase en línea la lista de Oficiales de SST registrados: </a:t>
            </a:r>
            <a:r>
              <a:rPr lang="es-ES" sz="1800" u="sng" dirty="0">
                <a:solidFill>
                  <a:srgbClr val="230050"/>
                </a:solidFill>
                <a:effectLst/>
                <a:latin typeface="Arial" panose="020B0604020202020204" pitchFamily="34" charset="0"/>
                <a:ea typeface="Calibri" panose="020F0502020204030204" pitchFamily="34" charset="0"/>
                <a:hlinkClick r:id="rId4"/>
              </a:rPr>
              <a:t>https://shena.gov.bn/assets/components/list-of-workplace-safety-and-health-officers-website-(7).pdf</a:t>
            </a:r>
            <a:endParaRPr lang="es-ES" sz="1800" u="sng" dirty="0">
              <a:solidFill>
                <a:srgbClr val="230050"/>
              </a:solidFill>
              <a:effectLst/>
              <a:latin typeface="Arial" panose="020B0604020202020204" pitchFamily="34" charset="0"/>
              <a:ea typeface="Calibri" panose="020F0502020204030204" pitchFamily="34" charset="0"/>
            </a:endParaRPr>
          </a:p>
          <a:p>
            <a:pPr algn="l">
              <a:spcBef>
                <a:spcPts val="600"/>
              </a:spcBef>
              <a:spcAft>
                <a:spcPts val="600"/>
              </a:spcAft>
            </a:pPr>
            <a:r>
              <a:rPr lang="es-ES" sz="1800" dirty="0">
                <a:solidFill>
                  <a:srgbClr val="230050"/>
                </a:solidFill>
                <a:effectLst/>
                <a:latin typeface="Arial" panose="020B0604020202020204" pitchFamily="34" charset="0"/>
                <a:ea typeface="Calibri" panose="020F0502020204030204" pitchFamily="34" charset="0"/>
              </a:rPr>
              <a:t>La SHENA publicó una nota para la industria sobre la experiencia laboral exigida para el registro de los Oficiales de SST y Coordinadores de SST. Todos los empleadores y ocupantes deben garantizar que los Oficiales de SST y los Coordinadores de SST designados mantengan un registro de su trabajo realizado para cumplir el requisito de dos años de experiencia práctica pertinente para la SST. La nota incluye una lista de verificación de las tareas realizadas. </a:t>
            </a:r>
            <a:endParaRPr lang="fr-FR" sz="1800" dirty="0">
              <a:effectLst/>
              <a:latin typeface="Arial" panose="020B0604020202020204" pitchFamily="34" charset="0"/>
              <a:ea typeface="Calibri" panose="020F0502020204030204" pitchFamily="34" charset="0"/>
            </a:endParaRPr>
          </a:p>
          <a:p>
            <a:r>
              <a:rPr lang="fr-FR" sz="1800" dirty="0" err="1">
                <a:effectLst/>
                <a:latin typeface="Arial" panose="020B0604020202020204" pitchFamily="34" charset="0"/>
                <a:ea typeface="Calibri" panose="020F0502020204030204" pitchFamily="34" charset="0"/>
              </a:rPr>
              <a:t>Véase</a:t>
            </a:r>
            <a:r>
              <a:rPr lang="fr-FR" sz="1800" dirty="0">
                <a:effectLst/>
                <a:latin typeface="Arial" panose="020B0604020202020204" pitchFamily="34" charset="0"/>
                <a:ea typeface="Calibri" panose="020F0502020204030204" pitchFamily="34" charset="0"/>
              </a:rPr>
              <a:t>: </a:t>
            </a:r>
            <a:r>
              <a:rPr lang="fr-FR" sz="1800" u="sng" dirty="0">
                <a:solidFill>
                  <a:srgbClr val="230050"/>
                </a:solidFill>
                <a:effectLst/>
                <a:latin typeface="Arial" panose="020B0604020202020204" pitchFamily="34" charset="0"/>
                <a:ea typeface="Calibri" panose="020F0502020204030204" pitchFamily="34" charset="0"/>
                <a:hlinkClick r:id="rId5"/>
              </a:rPr>
              <a:t>https://shena.gov.bn/assets/publication_and_resources/2023-nti-14---log-record-for-wsh-officer-and-co-ordinator-final.pdf</a:t>
            </a:r>
            <a:endParaRPr lang="fr-FR" sz="1800" dirty="0">
              <a:effectLst/>
              <a:latin typeface="Arial" panose="020B0604020202020204" pitchFamily="34" charset="0"/>
              <a:ea typeface="Calibri" panose="020F0502020204030204" pitchFamily="34" charset="0"/>
            </a:endParaRPr>
          </a:p>
          <a:p>
            <a:r>
              <a:rPr lang="fr-FR" sz="1800" dirty="0">
                <a:effectLst/>
                <a:latin typeface="Arial" panose="020B0604020202020204" pitchFamily="34" charset="0"/>
                <a:ea typeface="Calibri" panose="020F0502020204030204" pitchFamily="34" charset="0"/>
              </a:rPr>
              <a:t> </a:t>
            </a:r>
          </a:p>
          <a:p>
            <a:endParaRPr lang="fr-FR" sz="1800" dirty="0">
              <a:effectLst/>
              <a:latin typeface="Arial" panose="020B0604020202020204" pitchFamily="34" charset="0"/>
              <a:ea typeface="Calibri" panose="020F0502020204030204" pitchFamily="34" charset="0"/>
            </a:endParaRPr>
          </a:p>
          <a:p>
            <a:r>
              <a:rPr lang="es-ES" sz="1800" dirty="0">
                <a:effectLst/>
                <a:latin typeface="Arial" panose="020B0604020202020204" pitchFamily="34" charset="0"/>
                <a:ea typeface="Calibri" panose="020F0502020204030204" pitchFamily="34" charset="0"/>
              </a:rPr>
              <a:t> </a:t>
            </a:r>
            <a:endParaRPr lang="fr-FR"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29</a:t>
            </a:fld>
            <a:endParaRPr lang="en-GB"/>
          </a:p>
        </p:txBody>
      </p:sp>
    </p:spTree>
    <p:extLst>
      <p:ext uri="{BB962C8B-B14F-4D97-AF65-F5344CB8AC3E}">
        <p14:creationId xmlns:p14="http://schemas.microsoft.com/office/powerpoint/2010/main" val="4130832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0826FEE-2901-4F80-B040-94DEDE5C3ECF}" type="slidenum">
              <a:rPr lang="en-GB" smtClean="0"/>
              <a:t>30</a:t>
            </a:fld>
            <a:endParaRPr lang="en-GB"/>
          </a:p>
        </p:txBody>
      </p:sp>
    </p:spTree>
    <p:extLst>
      <p:ext uri="{BB962C8B-B14F-4D97-AF65-F5344CB8AC3E}">
        <p14:creationId xmlns:p14="http://schemas.microsoft.com/office/powerpoint/2010/main" val="6034505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31</a:t>
            </a:fld>
            <a:endParaRPr lang="en-GB"/>
          </a:p>
        </p:txBody>
      </p:sp>
    </p:spTree>
    <p:extLst>
      <p:ext uri="{BB962C8B-B14F-4D97-AF65-F5344CB8AC3E}">
        <p14:creationId xmlns:p14="http://schemas.microsoft.com/office/powerpoint/2010/main" val="16635984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32</a:t>
            </a:fld>
            <a:endParaRPr lang="en-GB"/>
          </a:p>
        </p:txBody>
      </p:sp>
    </p:spTree>
    <p:extLst>
      <p:ext uri="{BB962C8B-B14F-4D97-AF65-F5344CB8AC3E}">
        <p14:creationId xmlns:p14="http://schemas.microsoft.com/office/powerpoint/2010/main" val="6924283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33</a:t>
            </a:fld>
            <a:endParaRPr lang="en-GB"/>
          </a:p>
        </p:txBody>
      </p:sp>
    </p:spTree>
    <p:extLst>
      <p:ext uri="{BB962C8B-B14F-4D97-AF65-F5344CB8AC3E}">
        <p14:creationId xmlns:p14="http://schemas.microsoft.com/office/powerpoint/2010/main" val="33398339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34</a:t>
            </a:fld>
            <a:endParaRPr lang="en-GB"/>
          </a:p>
        </p:txBody>
      </p:sp>
    </p:spTree>
    <p:extLst>
      <p:ext uri="{BB962C8B-B14F-4D97-AF65-F5344CB8AC3E}">
        <p14:creationId xmlns:p14="http://schemas.microsoft.com/office/powerpoint/2010/main" val="34747058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44145" indent="-144145" algn="l">
              <a:spcBef>
                <a:spcPts val="600"/>
              </a:spcBef>
            </a:pPr>
            <a:r>
              <a:rPr lang="es-ES" sz="1800" b="1" dirty="0">
                <a:effectLst/>
                <a:latin typeface="Arial" panose="020B0604020202020204" pitchFamily="34" charset="0"/>
                <a:ea typeface="Calibri" panose="020F0502020204030204" pitchFamily="34" charset="0"/>
              </a:rPr>
              <a:t>El desarrollo profesional continuo en Singapur</a:t>
            </a:r>
            <a:endParaRPr lang="fr-FR" sz="1800" dirty="0">
              <a:effectLst/>
              <a:latin typeface="Arial" panose="020B0604020202020204" pitchFamily="34" charset="0"/>
              <a:ea typeface="Calibri" panose="020F0502020204030204" pitchFamily="34" charset="0"/>
            </a:endParaRPr>
          </a:p>
          <a:p>
            <a:pPr marL="226695" indent="-226695" algn="l">
              <a:spcBef>
                <a:spcPts val="600"/>
              </a:spcBef>
            </a:pPr>
            <a:r>
              <a:rPr lang="es-ES" sz="1800" dirty="0">
                <a:effectLst/>
                <a:latin typeface="Arial" panose="020B0604020202020204" pitchFamily="34" charset="0"/>
                <a:ea typeface="Calibri" panose="020F0502020204030204" pitchFamily="34" charset="0"/>
              </a:rPr>
              <a:t>Singapur ha adoptado un enfoque sofisticado del desarrollo profesional continuo que es similar al adoptado por las asociaciones profesionales en los países de habla inglesa (como Australia, los Estados Unidos y el Reino Unido). Concretamente, a los profesionales de la SST registrados en Singapur se les exige realizar cada dos años unidades de desarrollo de competencias para poder seguir estando certificado. Los Oficiales de SST deben realizar un mínimo de 40 unidades de desarrollo profesional cada dos años, y deben proporcionarse pruebas de esta formación y desarrollo (clasificadas en actividades estructuradas y no estructuradas). Se ha creado un portal en línea en el sitio web del Ministerio de Trabajo con miras a facilitar el desarrollo profesional continuo y la recertificación.</a:t>
            </a:r>
            <a:endParaRPr lang="fr-FR" sz="1800" dirty="0">
              <a:effectLst/>
              <a:latin typeface="Arial" panose="020B060402020202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35</a:t>
            </a:fld>
            <a:endParaRPr lang="en-GB"/>
          </a:p>
        </p:txBody>
      </p:sp>
    </p:spTree>
    <p:extLst>
      <p:ext uri="{BB962C8B-B14F-4D97-AF65-F5344CB8AC3E}">
        <p14:creationId xmlns:p14="http://schemas.microsoft.com/office/powerpoint/2010/main" val="15590569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36</a:t>
            </a:fld>
            <a:endParaRPr lang="en-GB"/>
          </a:p>
        </p:txBody>
      </p:sp>
    </p:spTree>
    <p:extLst>
      <p:ext uri="{BB962C8B-B14F-4D97-AF65-F5344CB8AC3E}">
        <p14:creationId xmlns:p14="http://schemas.microsoft.com/office/powerpoint/2010/main" val="17225283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p:txBody>
      </p:sp>
      <p:sp>
        <p:nvSpPr>
          <p:cNvPr id="4" name="Slide Number Placeholder 3"/>
          <p:cNvSpPr>
            <a:spLocks noGrp="1"/>
          </p:cNvSpPr>
          <p:nvPr>
            <p:ph type="sldNum" sz="quarter" idx="5"/>
          </p:nvPr>
        </p:nvSpPr>
        <p:spPr/>
        <p:txBody>
          <a:bodyPr/>
          <a:lstStyle/>
          <a:p>
            <a:fld id="{D0826FEE-2901-4F80-B040-94DEDE5C3ECF}" type="slidenum">
              <a:rPr lang="en-GB" smtClean="0"/>
              <a:t>37</a:t>
            </a:fld>
            <a:endParaRPr lang="en-GB"/>
          </a:p>
        </p:txBody>
      </p:sp>
    </p:spTree>
    <p:extLst>
      <p:ext uri="{BB962C8B-B14F-4D97-AF65-F5344CB8AC3E}">
        <p14:creationId xmlns:p14="http://schemas.microsoft.com/office/powerpoint/2010/main" val="11832531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D0826FEE-2901-4F80-B040-94DEDE5C3ECF}" type="slidenum">
              <a:rPr lang="en-GB" smtClean="0"/>
              <a:t>38</a:t>
            </a:fld>
            <a:endParaRPr lang="en-GB"/>
          </a:p>
        </p:txBody>
      </p:sp>
    </p:spTree>
    <p:extLst>
      <p:ext uri="{BB962C8B-B14F-4D97-AF65-F5344CB8AC3E}">
        <p14:creationId xmlns:p14="http://schemas.microsoft.com/office/powerpoint/2010/main" val="6929761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39</a:t>
            </a:fld>
            <a:endParaRPr lang="en-GB"/>
          </a:p>
        </p:txBody>
      </p:sp>
    </p:spTree>
    <p:extLst>
      <p:ext uri="{BB962C8B-B14F-4D97-AF65-F5344CB8AC3E}">
        <p14:creationId xmlns:p14="http://schemas.microsoft.com/office/powerpoint/2010/main" val="215842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19" name="Object 18">
            <a:extLst>
              <a:ext uri="{FF2B5EF4-FFF2-40B4-BE49-F238E27FC236}">
                <a16:creationId xmlns:a16="http://schemas.microsoft.com/office/drawing/2014/main" id="{541A74CD-F8FB-409E-89C3-257366F5ED73}"/>
              </a:ext>
            </a:extLst>
          </p:cNvPr>
          <p:cNvGraphicFramePr>
            <a:graphicFrameLocks noChangeAspect="1"/>
          </p:cNvGraphicFramePr>
          <p:nvPr userDrawn="1">
            <p:extLst>
              <p:ext uri="{D42A27DB-BD31-4B8C-83A1-F6EECF244321}">
                <p14:modId xmlns:p14="http://schemas.microsoft.com/office/powerpoint/2010/main" val="2657859029"/>
              </p:ext>
            </p:extLst>
          </p:nvPr>
        </p:nvGraphicFramePr>
        <p:xfrm>
          <a:off x="4171585" y="-2"/>
          <a:ext cx="8020416" cy="5667633"/>
        </p:xfrm>
        <a:graphic>
          <a:graphicData uri="http://schemas.openxmlformats.org/presentationml/2006/ole">
            <mc:AlternateContent xmlns:mc="http://schemas.openxmlformats.org/markup-compatibility/2006">
              <mc:Choice xmlns:v="urn:schemas-microsoft-com:vml" Requires="v">
                <p:oleObj name="Acrobat Document" r:id="rId2" imgW="5346666" imgH="3778156" progId="Acrobat.Document.DC">
                  <p:embed/>
                </p:oleObj>
              </mc:Choice>
              <mc:Fallback>
                <p:oleObj name="Acrobat Document" r:id="rId2" imgW="5346666" imgH="3778156" progId="Acrobat.Document.DC">
                  <p:embed/>
                  <p:pic>
                    <p:nvPicPr>
                      <p:cNvPr id="19" name="Object 18">
                        <a:extLst>
                          <a:ext uri="{FF2B5EF4-FFF2-40B4-BE49-F238E27FC236}">
                            <a16:creationId xmlns:a16="http://schemas.microsoft.com/office/drawing/2014/main" id="{541A74CD-F8FB-409E-89C3-257366F5ED73}"/>
                          </a:ext>
                        </a:extLst>
                      </p:cNvPr>
                      <p:cNvPicPr/>
                      <p:nvPr/>
                    </p:nvPicPr>
                    <p:blipFill>
                      <a:blip r:embed="rId3"/>
                      <a:stretch>
                        <a:fillRect/>
                      </a:stretch>
                    </p:blipFill>
                    <p:spPr>
                      <a:xfrm>
                        <a:off x="4171585" y="-2"/>
                        <a:ext cx="8020416" cy="5667633"/>
                      </a:xfrm>
                      <a:prstGeom prst="rect">
                        <a:avLst/>
                      </a:prstGeom>
                    </p:spPr>
                  </p:pic>
                </p:oleObj>
              </mc:Fallback>
            </mc:AlternateContent>
          </a:graphicData>
        </a:graphic>
      </p:graphicFrame>
      <p:sp>
        <p:nvSpPr>
          <p:cNvPr id="2" name="Title 1"/>
          <p:cNvSpPr>
            <a:spLocks noGrp="1"/>
          </p:cNvSpPr>
          <p:nvPr>
            <p:ph type="ctrTitle"/>
          </p:nvPr>
        </p:nvSpPr>
        <p:spPr>
          <a:xfrm>
            <a:off x="490538" y="2820475"/>
            <a:ext cx="7200000" cy="608525"/>
          </a:xfrm>
        </p:spPr>
        <p:txBody>
          <a:bodyPr wrap="square" bIns="54000" anchor="t" anchorCtr="0">
            <a:noAutofit/>
          </a:bodyPr>
          <a:lstStyle>
            <a:lvl1pPr algn="l">
              <a:defRPr sz="4000">
                <a:solidFill>
                  <a:schemeClr val="tx1"/>
                </a:solidFill>
              </a:defRPr>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10" name="Picture 9" descr="Text&#10;&#10;Description automatically generated">
            <a:extLst>
              <a:ext uri="{FF2B5EF4-FFF2-40B4-BE49-F238E27FC236}">
                <a16:creationId xmlns:a16="http://schemas.microsoft.com/office/drawing/2014/main" id="{24F3398C-4BAA-4C40-8693-558B2A9DB06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0538" y="631904"/>
            <a:ext cx="2379865" cy="585348"/>
          </a:xfrm>
          <a:prstGeom prst="rect">
            <a:avLst/>
          </a:prstGeom>
        </p:spPr>
      </p:pic>
      <p:grpSp>
        <p:nvGrpSpPr>
          <p:cNvPr id="20" name="Group 4">
            <a:extLst>
              <a:ext uri="{FF2B5EF4-FFF2-40B4-BE49-F238E27FC236}">
                <a16:creationId xmlns:a16="http://schemas.microsoft.com/office/drawing/2014/main" id="{BA149DB2-C6C0-4EB0-9147-0BD71E506B41}"/>
              </a:ext>
            </a:extLst>
          </p:cNvPr>
          <p:cNvGrpSpPr>
            <a:grpSpLocks noChangeAspect="1"/>
          </p:cNvGrpSpPr>
          <p:nvPr userDrawn="1"/>
        </p:nvGrpSpPr>
        <p:grpSpPr bwMode="auto">
          <a:xfrm>
            <a:off x="-1588" y="2987675"/>
            <a:ext cx="214313" cy="252413"/>
            <a:chOff x="-1" y="1882"/>
            <a:chExt cx="135" cy="159"/>
          </a:xfrm>
        </p:grpSpPr>
        <p:sp>
          <p:nvSpPr>
            <p:cNvPr id="21" name="AutoShape 3">
              <a:extLst>
                <a:ext uri="{FF2B5EF4-FFF2-40B4-BE49-F238E27FC236}">
                  <a16:creationId xmlns:a16="http://schemas.microsoft.com/office/drawing/2014/main" id="{284F2386-E0AD-4ED0-95B2-AC164E2B0EDD}"/>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5">
              <a:extLst>
                <a:ext uri="{FF2B5EF4-FFF2-40B4-BE49-F238E27FC236}">
                  <a16:creationId xmlns:a16="http://schemas.microsoft.com/office/drawing/2014/main" id="{01D98035-E598-41E3-A945-4A53781A2936}"/>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2"/>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rgbClr val="FFC000"/>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tx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8" name="Right Triangle 7"/>
          <p:cNvSpPr/>
          <p:nvPr userDrawn="1"/>
        </p:nvSpPr>
        <p:spPr>
          <a:xfrm flipH="1">
            <a:off x="5529262" y="3007518"/>
            <a:ext cx="6662738" cy="3850481"/>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grpSp>
        <p:nvGrpSpPr>
          <p:cNvPr id="10" name="Group 4">
            <a:extLst>
              <a:ext uri="{FF2B5EF4-FFF2-40B4-BE49-F238E27FC236}">
                <a16:creationId xmlns:a16="http://schemas.microsoft.com/office/drawing/2014/main" id="{B4733B90-4E48-450C-B61A-1C1DD66270F8}"/>
              </a:ext>
            </a:extLst>
          </p:cNvPr>
          <p:cNvGrpSpPr>
            <a:grpSpLocks noChangeAspect="1"/>
          </p:cNvGrpSpPr>
          <p:nvPr userDrawn="1"/>
        </p:nvGrpSpPr>
        <p:grpSpPr bwMode="auto">
          <a:xfrm>
            <a:off x="-1588" y="2987675"/>
            <a:ext cx="214313" cy="252413"/>
            <a:chOff x="-1" y="1882"/>
            <a:chExt cx="135" cy="159"/>
          </a:xfrm>
        </p:grpSpPr>
        <p:sp>
          <p:nvSpPr>
            <p:cNvPr id="11" name="AutoShape 3">
              <a:extLst>
                <a:ext uri="{FF2B5EF4-FFF2-40B4-BE49-F238E27FC236}">
                  <a16:creationId xmlns:a16="http://schemas.microsoft.com/office/drawing/2014/main" id="{905031C7-9A2E-4153-B201-745C390B4646}"/>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5">
              <a:extLst>
                <a:ext uri="{FF2B5EF4-FFF2-40B4-BE49-F238E27FC236}">
                  <a16:creationId xmlns:a16="http://schemas.microsoft.com/office/drawing/2014/main" id="{D290AB48-DD4E-4238-9109-E598D2E0105C}"/>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4" name="Picture 13" descr="Text&#10;&#10;Description automatically generated">
            <a:extLst>
              <a:ext uri="{FF2B5EF4-FFF2-40B4-BE49-F238E27FC236}">
                <a16:creationId xmlns:a16="http://schemas.microsoft.com/office/drawing/2014/main" id="{3EDF5B93-56A7-49CD-9D98-10DEB91022A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537442"/>
            <a:ext cx="2075935" cy="51059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tx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1" name="Picture 10" descr="Text&#10;&#10;Description automatically generated">
            <a:extLst>
              <a:ext uri="{FF2B5EF4-FFF2-40B4-BE49-F238E27FC236}">
                <a16:creationId xmlns:a16="http://schemas.microsoft.com/office/drawing/2014/main" id="{A6EE32B5-906C-4406-BEB8-4244F520640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537442"/>
            <a:ext cx="2075935" cy="510594"/>
          </a:xfrm>
          <a:prstGeom prst="rect">
            <a:avLst/>
          </a:prstGeom>
        </p:spPr>
      </p:pic>
      <p:grpSp>
        <p:nvGrpSpPr>
          <p:cNvPr id="15" name="Group 4">
            <a:extLst>
              <a:ext uri="{FF2B5EF4-FFF2-40B4-BE49-F238E27FC236}">
                <a16:creationId xmlns:a16="http://schemas.microsoft.com/office/drawing/2014/main" id="{C4BE1BED-13F3-4F93-8858-7231536E6147}"/>
              </a:ext>
            </a:extLst>
          </p:cNvPr>
          <p:cNvGrpSpPr>
            <a:grpSpLocks noChangeAspect="1"/>
          </p:cNvGrpSpPr>
          <p:nvPr userDrawn="1"/>
        </p:nvGrpSpPr>
        <p:grpSpPr bwMode="auto">
          <a:xfrm>
            <a:off x="-1590" y="2980154"/>
            <a:ext cx="211489" cy="249087"/>
            <a:chOff x="-1" y="1882"/>
            <a:chExt cx="135" cy="159"/>
          </a:xfrm>
        </p:grpSpPr>
        <p:sp>
          <p:nvSpPr>
            <p:cNvPr id="16" name="AutoShape 3">
              <a:extLst>
                <a:ext uri="{FF2B5EF4-FFF2-40B4-BE49-F238E27FC236}">
                  <a16:creationId xmlns:a16="http://schemas.microsoft.com/office/drawing/2014/main" id="{103D9DC3-157E-4E4E-A62E-55C2230F0413}"/>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5">
              <a:extLst>
                <a:ext uri="{FF2B5EF4-FFF2-40B4-BE49-F238E27FC236}">
                  <a16:creationId xmlns:a16="http://schemas.microsoft.com/office/drawing/2014/main" id="{1B6CF635-A574-4FAE-82AC-44B119CB1682}"/>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1" name="Picture 10" descr="Text&#10;&#10;Description automatically generated">
            <a:extLst>
              <a:ext uri="{FF2B5EF4-FFF2-40B4-BE49-F238E27FC236}">
                <a16:creationId xmlns:a16="http://schemas.microsoft.com/office/drawing/2014/main" id="{F4DD2536-E3C9-46F6-B885-42E6CE32FED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6440" y="536382"/>
            <a:ext cx="2075935" cy="510594"/>
          </a:xfrm>
          <a:prstGeom prst="rect">
            <a:avLst/>
          </a:prstGeom>
        </p:spPr>
      </p:pic>
      <p:grpSp>
        <p:nvGrpSpPr>
          <p:cNvPr id="12" name="Group 4">
            <a:extLst>
              <a:ext uri="{FF2B5EF4-FFF2-40B4-BE49-F238E27FC236}">
                <a16:creationId xmlns:a16="http://schemas.microsoft.com/office/drawing/2014/main" id="{D3958386-93C1-4AF5-9696-25DCAAE87066}"/>
              </a:ext>
            </a:extLst>
          </p:cNvPr>
          <p:cNvGrpSpPr>
            <a:grpSpLocks noChangeAspect="1"/>
          </p:cNvGrpSpPr>
          <p:nvPr userDrawn="1"/>
        </p:nvGrpSpPr>
        <p:grpSpPr bwMode="auto">
          <a:xfrm>
            <a:off x="-1590" y="3029580"/>
            <a:ext cx="211489" cy="249087"/>
            <a:chOff x="-1" y="1882"/>
            <a:chExt cx="135" cy="159"/>
          </a:xfrm>
        </p:grpSpPr>
        <p:sp>
          <p:nvSpPr>
            <p:cNvPr id="13" name="AutoShape 3">
              <a:extLst>
                <a:ext uri="{FF2B5EF4-FFF2-40B4-BE49-F238E27FC236}">
                  <a16:creationId xmlns:a16="http://schemas.microsoft.com/office/drawing/2014/main" id="{EF57F95F-D5FA-4527-BE41-81A52732FE37}"/>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5">
              <a:extLst>
                <a:ext uri="{FF2B5EF4-FFF2-40B4-BE49-F238E27FC236}">
                  <a16:creationId xmlns:a16="http://schemas.microsoft.com/office/drawing/2014/main" id="{1F92081F-302B-4744-9C5E-BE0F9343D2F9}"/>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1653596"/>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2270357"/>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12" name="Picture 11" descr="Text&#10;&#10;Description automatically generated">
            <a:extLst>
              <a:ext uri="{FF2B5EF4-FFF2-40B4-BE49-F238E27FC236}">
                <a16:creationId xmlns:a16="http://schemas.microsoft.com/office/drawing/2014/main" id="{4CE07DCF-8A98-4722-BC9D-469FBDB72E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324736"/>
            <a:ext cx="1947862" cy="479093"/>
          </a:xfrm>
          <a:prstGeom prst="rect">
            <a:avLst/>
          </a:prstGeom>
        </p:spPr>
      </p:pic>
      <p:grpSp>
        <p:nvGrpSpPr>
          <p:cNvPr id="17" name="Group 4">
            <a:extLst>
              <a:ext uri="{FF2B5EF4-FFF2-40B4-BE49-F238E27FC236}">
                <a16:creationId xmlns:a16="http://schemas.microsoft.com/office/drawing/2014/main" id="{E7A277E3-F7F7-44BA-BE2E-FDB75D776433}"/>
              </a:ext>
            </a:extLst>
          </p:cNvPr>
          <p:cNvGrpSpPr>
            <a:grpSpLocks noChangeAspect="1"/>
          </p:cNvGrpSpPr>
          <p:nvPr userDrawn="1"/>
        </p:nvGrpSpPr>
        <p:grpSpPr bwMode="auto">
          <a:xfrm>
            <a:off x="-1590" y="1785664"/>
            <a:ext cx="211489" cy="249087"/>
            <a:chOff x="-1" y="1882"/>
            <a:chExt cx="135" cy="159"/>
          </a:xfrm>
        </p:grpSpPr>
        <p:sp>
          <p:nvSpPr>
            <p:cNvPr id="18" name="AutoShape 3">
              <a:extLst>
                <a:ext uri="{FF2B5EF4-FFF2-40B4-BE49-F238E27FC236}">
                  <a16:creationId xmlns:a16="http://schemas.microsoft.com/office/drawing/2014/main" id="{203A5D84-2036-4461-961F-214961C7FC4B}"/>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5">
              <a:extLst>
                <a:ext uri="{FF2B5EF4-FFF2-40B4-BE49-F238E27FC236}">
                  <a16:creationId xmlns:a16="http://schemas.microsoft.com/office/drawing/2014/main" id="{797F0FB8-8D53-4D91-BC66-C242EDEB08A9}"/>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9922" y="3849031"/>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381580" y="4470745"/>
            <a:ext cx="7218342"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12" name="Picture 11" descr="Text&#10;&#10;Description automatically generated">
            <a:extLst>
              <a:ext uri="{FF2B5EF4-FFF2-40B4-BE49-F238E27FC236}">
                <a16:creationId xmlns:a16="http://schemas.microsoft.com/office/drawing/2014/main" id="{4CE07DCF-8A98-4722-BC9D-469FBDB72E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324736"/>
            <a:ext cx="1947862" cy="479093"/>
          </a:xfrm>
          <a:prstGeom prst="rect">
            <a:avLst/>
          </a:prstGeom>
        </p:spPr>
      </p:pic>
      <p:grpSp>
        <p:nvGrpSpPr>
          <p:cNvPr id="17" name="Group 4">
            <a:extLst>
              <a:ext uri="{FF2B5EF4-FFF2-40B4-BE49-F238E27FC236}">
                <a16:creationId xmlns:a16="http://schemas.microsoft.com/office/drawing/2014/main" id="{E7A277E3-F7F7-44BA-BE2E-FDB75D776433}"/>
              </a:ext>
            </a:extLst>
          </p:cNvPr>
          <p:cNvGrpSpPr>
            <a:grpSpLocks noChangeAspect="1"/>
          </p:cNvGrpSpPr>
          <p:nvPr userDrawn="1"/>
        </p:nvGrpSpPr>
        <p:grpSpPr bwMode="auto">
          <a:xfrm>
            <a:off x="0" y="4028749"/>
            <a:ext cx="211489" cy="249087"/>
            <a:chOff x="-1" y="1882"/>
            <a:chExt cx="135" cy="159"/>
          </a:xfrm>
        </p:grpSpPr>
        <p:sp>
          <p:nvSpPr>
            <p:cNvPr id="18" name="AutoShape 3">
              <a:extLst>
                <a:ext uri="{FF2B5EF4-FFF2-40B4-BE49-F238E27FC236}">
                  <a16:creationId xmlns:a16="http://schemas.microsoft.com/office/drawing/2014/main" id="{203A5D84-2036-4461-961F-214961C7FC4B}"/>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5">
              <a:extLst>
                <a:ext uri="{FF2B5EF4-FFF2-40B4-BE49-F238E27FC236}">
                  <a16:creationId xmlns:a16="http://schemas.microsoft.com/office/drawing/2014/main" id="{797F0FB8-8D53-4D91-BC66-C242EDEB08A9}"/>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6000649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3_Section Header Photo">
    <p:bg>
      <p:bgPr>
        <a:blipFill dpi="0" rotWithShape="1">
          <a:blip r:embed="rId2">
            <a:extLst>
              <a:ext uri="{BEBA8EAE-BF5A-486C-A8C5-ECC9F3942E4B}">
                <a14:imgProps xmlns:a14="http://schemas.microsoft.com/office/drawing/2010/main">
                  <a14:imgLayer r:embed="rId3">
                    <a14:imgEffect>
                      <a14:brightnessContrast bright="1000" contrast="-33000"/>
                    </a14:imgEffect>
                  </a14:imgLayer>
                </a14:imgProps>
              </a:ext>
            </a:extLst>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9922" y="3849031"/>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381580" y="4470745"/>
            <a:ext cx="7218342"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12" name="Picture 11" descr="Text&#10;&#10;Description automatically generated">
            <a:extLst>
              <a:ext uri="{FF2B5EF4-FFF2-40B4-BE49-F238E27FC236}">
                <a16:creationId xmlns:a16="http://schemas.microsoft.com/office/drawing/2014/main" id="{4CE07DCF-8A98-4722-BC9D-469FBDB72E4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0538" y="324736"/>
            <a:ext cx="1947862" cy="479093"/>
          </a:xfrm>
          <a:prstGeom prst="rect">
            <a:avLst/>
          </a:prstGeom>
        </p:spPr>
      </p:pic>
      <p:grpSp>
        <p:nvGrpSpPr>
          <p:cNvPr id="17" name="Group 4">
            <a:extLst>
              <a:ext uri="{FF2B5EF4-FFF2-40B4-BE49-F238E27FC236}">
                <a16:creationId xmlns:a16="http://schemas.microsoft.com/office/drawing/2014/main" id="{E7A277E3-F7F7-44BA-BE2E-FDB75D776433}"/>
              </a:ext>
            </a:extLst>
          </p:cNvPr>
          <p:cNvGrpSpPr>
            <a:grpSpLocks noChangeAspect="1"/>
          </p:cNvGrpSpPr>
          <p:nvPr userDrawn="1"/>
        </p:nvGrpSpPr>
        <p:grpSpPr bwMode="auto">
          <a:xfrm>
            <a:off x="0" y="4028749"/>
            <a:ext cx="211489" cy="249087"/>
            <a:chOff x="-1" y="1882"/>
            <a:chExt cx="135" cy="159"/>
          </a:xfrm>
        </p:grpSpPr>
        <p:sp>
          <p:nvSpPr>
            <p:cNvPr id="18" name="AutoShape 3">
              <a:extLst>
                <a:ext uri="{FF2B5EF4-FFF2-40B4-BE49-F238E27FC236}">
                  <a16:creationId xmlns:a16="http://schemas.microsoft.com/office/drawing/2014/main" id="{203A5D84-2036-4461-961F-214961C7FC4B}"/>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5">
              <a:extLst>
                <a:ext uri="{FF2B5EF4-FFF2-40B4-BE49-F238E27FC236}">
                  <a16:creationId xmlns:a16="http://schemas.microsoft.com/office/drawing/2014/main" id="{797F0FB8-8D53-4D91-BC66-C242EDEB08A9}"/>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020641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tx2"/>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11" name="Picture 10" descr="Text&#10;&#10;Description automatically generated">
            <a:extLst>
              <a:ext uri="{FF2B5EF4-FFF2-40B4-BE49-F238E27FC236}">
                <a16:creationId xmlns:a16="http://schemas.microsoft.com/office/drawing/2014/main" id="{1433A36D-F1D6-4BA4-8899-9EEC5F102ED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56440" y="536382"/>
            <a:ext cx="2075935" cy="51059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13" name="Picture 12" descr="Text&#10;&#10;Description automatically generated">
            <a:extLst>
              <a:ext uri="{FF2B5EF4-FFF2-40B4-BE49-F238E27FC236}">
                <a16:creationId xmlns:a16="http://schemas.microsoft.com/office/drawing/2014/main" id="{160B0558-3E7D-4C3C-B94B-690458161DF1}"/>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490538" y="442730"/>
            <a:ext cx="2188763" cy="538345"/>
          </a:xfrm>
          <a:prstGeom prst="rect">
            <a:avLst/>
          </a:prstGeom>
        </p:spPr>
      </p:pic>
      <p:grpSp>
        <p:nvGrpSpPr>
          <p:cNvPr id="17" name="Group 4">
            <a:extLst>
              <a:ext uri="{FF2B5EF4-FFF2-40B4-BE49-F238E27FC236}">
                <a16:creationId xmlns:a16="http://schemas.microsoft.com/office/drawing/2014/main" id="{4C67A22C-49A7-4101-BCBC-01EF22506A9E}"/>
              </a:ext>
            </a:extLst>
          </p:cNvPr>
          <p:cNvGrpSpPr>
            <a:grpSpLocks noChangeAspect="1"/>
          </p:cNvGrpSpPr>
          <p:nvPr userDrawn="1"/>
        </p:nvGrpSpPr>
        <p:grpSpPr bwMode="auto">
          <a:xfrm>
            <a:off x="-1590" y="1447909"/>
            <a:ext cx="211489" cy="249087"/>
            <a:chOff x="-1" y="1882"/>
            <a:chExt cx="135" cy="159"/>
          </a:xfrm>
        </p:grpSpPr>
        <p:sp>
          <p:nvSpPr>
            <p:cNvPr id="18" name="AutoShape 3">
              <a:extLst>
                <a:ext uri="{FF2B5EF4-FFF2-40B4-BE49-F238E27FC236}">
                  <a16:creationId xmlns:a16="http://schemas.microsoft.com/office/drawing/2014/main" id="{4D989E30-FCB7-48C1-98A6-29C53642A654}"/>
                </a:ext>
              </a:extLst>
            </p:cNvPr>
            <p:cNvSpPr>
              <a:spLocks noChangeAspect="1" noChangeArrowheads="1" noTextEdit="1"/>
            </p:cNvSpPr>
            <p:nvPr userDrawn="1"/>
          </p:nvSpPr>
          <p:spPr bwMode="auto">
            <a:xfrm>
              <a:off x="-1" y="1882"/>
              <a:ext cx="135" cy="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5">
              <a:extLst>
                <a:ext uri="{FF2B5EF4-FFF2-40B4-BE49-F238E27FC236}">
                  <a16:creationId xmlns:a16="http://schemas.microsoft.com/office/drawing/2014/main" id="{1A409B09-1E92-4C82-A520-DB8C4EA8F2CC}"/>
                </a:ext>
              </a:extLst>
            </p:cNvPr>
            <p:cNvSpPr>
              <a:spLocks/>
            </p:cNvSpPr>
            <p:nvPr userDrawn="1"/>
          </p:nvSpPr>
          <p:spPr bwMode="auto">
            <a:xfrm>
              <a:off x="1" y="1882"/>
              <a:ext cx="135" cy="157"/>
            </a:xfrm>
            <a:custGeom>
              <a:avLst/>
              <a:gdLst>
                <a:gd name="T0" fmla="*/ 0 w 135"/>
                <a:gd name="T1" fmla="*/ 157 h 157"/>
                <a:gd name="T2" fmla="*/ 135 w 135"/>
                <a:gd name="T3" fmla="*/ 77 h 157"/>
                <a:gd name="T4" fmla="*/ 0 w 135"/>
                <a:gd name="T5" fmla="*/ 0 h 157"/>
                <a:gd name="T6" fmla="*/ 0 w 135"/>
                <a:gd name="T7" fmla="*/ 157 h 157"/>
              </a:gdLst>
              <a:ahLst/>
              <a:cxnLst>
                <a:cxn ang="0">
                  <a:pos x="T0" y="T1"/>
                </a:cxn>
                <a:cxn ang="0">
                  <a:pos x="T2" y="T3"/>
                </a:cxn>
                <a:cxn ang="0">
                  <a:pos x="T4" y="T5"/>
                </a:cxn>
                <a:cxn ang="0">
                  <a:pos x="T6" y="T7"/>
                </a:cxn>
              </a:cxnLst>
              <a:rect l="0" t="0" r="r" b="b"/>
              <a:pathLst>
                <a:path w="135" h="157">
                  <a:moveTo>
                    <a:pt x="0" y="157"/>
                  </a:moveTo>
                  <a:lnTo>
                    <a:pt x="135" y="77"/>
                  </a:lnTo>
                  <a:lnTo>
                    <a:pt x="0" y="0"/>
                  </a:lnTo>
                  <a:lnTo>
                    <a:pt x="0" y="157"/>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3" name="Freeform 10">
            <a:extLst>
              <a:ext uri="{FF2B5EF4-FFF2-40B4-BE49-F238E27FC236}">
                <a16:creationId xmlns:a16="http://schemas.microsoft.com/office/drawing/2014/main" id="{F14745D0-023A-43CB-94C5-86D45903CB1F}"/>
              </a:ext>
            </a:extLst>
          </p:cNvPr>
          <p:cNvSpPr>
            <a:spLocks/>
          </p:cNvSpPr>
          <p:nvPr userDrawn="1"/>
        </p:nvSpPr>
        <p:spPr bwMode="auto">
          <a:xfrm>
            <a:off x="9673048" y="6490526"/>
            <a:ext cx="80963" cy="93662"/>
          </a:xfrm>
          <a:custGeom>
            <a:avLst/>
            <a:gdLst>
              <a:gd name="T0" fmla="*/ 0 w 51"/>
              <a:gd name="T1" fmla="*/ 59 h 59"/>
              <a:gd name="T2" fmla="*/ 51 w 51"/>
              <a:gd name="T3" fmla="*/ 30 h 59"/>
              <a:gd name="T4" fmla="*/ 0 w 51"/>
              <a:gd name="T5" fmla="*/ 0 h 59"/>
              <a:gd name="T6" fmla="*/ 0 w 51"/>
              <a:gd name="T7" fmla="*/ 59 h 59"/>
            </a:gdLst>
            <a:ahLst/>
            <a:cxnLst>
              <a:cxn ang="0">
                <a:pos x="T0" y="T1"/>
              </a:cxn>
              <a:cxn ang="0">
                <a:pos x="T2" y="T3"/>
              </a:cxn>
              <a:cxn ang="0">
                <a:pos x="T4" y="T5"/>
              </a:cxn>
              <a:cxn ang="0">
                <a:pos x="T6" y="T7"/>
              </a:cxn>
            </a:cxnLst>
            <a:rect l="0" t="0" r="r" b="b"/>
            <a:pathLst>
              <a:path w="51" h="59">
                <a:moveTo>
                  <a:pt x="0" y="59"/>
                </a:moveTo>
                <a:lnTo>
                  <a:pt x="51" y="30"/>
                </a:lnTo>
                <a:lnTo>
                  <a:pt x="0" y="0"/>
                </a:lnTo>
                <a:lnTo>
                  <a:pt x="0" y="59"/>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GB"/>
          </a:p>
        </p:txBody>
      </p:sp>
      <p:sp>
        <p:nvSpPr>
          <p:cNvPr id="24" name="TextBox 23">
            <a:extLst>
              <a:ext uri="{FF2B5EF4-FFF2-40B4-BE49-F238E27FC236}">
                <a16:creationId xmlns:a16="http://schemas.microsoft.com/office/drawing/2014/main" id="{90B24536-99B8-4B06-8D57-790991110F78}"/>
              </a:ext>
            </a:extLst>
          </p:cNvPr>
          <p:cNvSpPr txBox="1"/>
          <p:nvPr userDrawn="1"/>
        </p:nvSpPr>
        <p:spPr>
          <a:xfrm>
            <a:off x="9803432" y="6411929"/>
            <a:ext cx="1935481" cy="246221"/>
          </a:xfrm>
          <a:prstGeom prst="rect">
            <a:avLst/>
          </a:prstGeom>
          <a:noFill/>
        </p:spPr>
        <p:txBody>
          <a:bodyPr wrap="square" rtlCol="0">
            <a:spAutoFit/>
          </a:bodyPr>
          <a:lstStyle/>
          <a:p>
            <a:r>
              <a:rPr lang="fr-CH" sz="1000" b="1">
                <a:latin typeface="Noto Sans" panose="020B0502040504020204" pitchFamily="34" charset="0"/>
                <a:ea typeface="Noto Sans" panose="020B0502040504020204" pitchFamily="34" charset="0"/>
                <a:cs typeface="Noto Sans" panose="020B0502040504020204" pitchFamily="34" charset="0"/>
              </a:rPr>
              <a:t>ilo.org/</a:t>
            </a:r>
            <a:r>
              <a:rPr lang="fr-CH" sz="1000" b="1" err="1">
                <a:latin typeface="Noto Sans" panose="020B0502040504020204" pitchFamily="34" charset="0"/>
                <a:ea typeface="Noto Sans" panose="020B0502040504020204" pitchFamily="34" charset="0"/>
                <a:cs typeface="Noto Sans" panose="020B0502040504020204" pitchFamily="34" charset="0"/>
              </a:rPr>
              <a:t>safety</a:t>
            </a:r>
            <a:r>
              <a:rPr lang="fr-CH" sz="1000" b="1">
                <a:latin typeface="Noto Sans" panose="020B0502040504020204" pitchFamily="34" charset="0"/>
                <a:ea typeface="Noto Sans" panose="020B0502040504020204" pitchFamily="34" charset="0"/>
                <a:cs typeface="Noto Sans" panose="020B0502040504020204" pitchFamily="34" charset="0"/>
              </a:rPr>
              <a:t>-</a:t>
            </a:r>
            <a:r>
              <a:rPr lang="fr-CH" sz="1000" b="1" err="1">
                <a:latin typeface="Noto Sans" panose="020B0502040504020204" pitchFamily="34" charset="0"/>
                <a:ea typeface="Noto Sans" panose="020B0502040504020204" pitchFamily="34" charset="0"/>
                <a:cs typeface="Noto Sans" panose="020B0502040504020204" pitchFamily="34" charset="0"/>
              </a:rPr>
              <a:t>health</a:t>
            </a:r>
            <a:r>
              <a:rPr lang="fr-CH" sz="1000" b="1">
                <a:latin typeface="Noto Sans" panose="020B0502040504020204" pitchFamily="34" charset="0"/>
                <a:ea typeface="Noto Sans" panose="020B0502040504020204" pitchFamily="34" charset="0"/>
                <a:cs typeface="Noto Sans" panose="020B0502040504020204" pitchFamily="34" charset="0"/>
              </a:rPr>
              <a:t>-for-all</a:t>
            </a:r>
            <a:endParaRPr lang="en-GB" sz="1000" b="1">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71" r:id="rId14"/>
    <p:sldLayoutId id="2147483672" r:id="rId15"/>
    <p:sldLayoutId id="2147483663" r:id="rId16"/>
    <p:sldLayoutId id="2147483654" r:id="rId17"/>
    <p:sldLayoutId id="2147483655" r:id="rId18"/>
  </p:sldLayoutIdLst>
  <p:hf hdr="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hyperlink" Target="https://www.ilo.org/publications/occupational-safety-and-health-professionals-workplace-level"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hyperlink" Target="https://www.ilo.org/es/publications/resumen-ejecutivo-profesionales-de-la-seguridad-y-la-salud-en-el-trabajo-en" TargetMode="External"/><Relationship Id="rId5" Type="http://schemas.openxmlformats.org/officeDocument/2006/relationships/hyperlink" Target="https://www.ilo.org/publications/occupational-safety-and-health-professionals-workplace-level" TargetMode="External"/><Relationship Id="rId4" Type="http://schemas.openxmlformats.org/officeDocument/2006/relationships/image" Target="../media/image16.svg"/></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7023" y="2820475"/>
            <a:ext cx="7200000" cy="608525"/>
          </a:xfrm>
        </p:spPr>
        <p:txBody>
          <a:bodyPr/>
          <a:lstStyle/>
          <a:p>
            <a:r>
              <a:rPr lang="es-ES_tradnl" sz="3000" dirty="0"/>
              <a:t>Evaluación de los sistemas de cualificación en materia de seguridad y salud en el trabajo a nivel nacional</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ubtitle 2"/>
          <p:cNvSpPr>
            <a:spLocks noGrp="1"/>
          </p:cNvSpPr>
          <p:nvPr>
            <p:ph type="subTitle" idx="1"/>
          </p:nvPr>
        </p:nvSpPr>
        <p:spPr>
          <a:xfrm>
            <a:off x="490538" y="4411160"/>
            <a:ext cx="7200000" cy="1436766"/>
          </a:xfrm>
        </p:spPr>
        <p:txBody>
          <a:bodyPr/>
          <a:lstStyle/>
          <a:p>
            <a:r>
              <a:rPr lang="es-ES_tradnl" sz="2600" dirty="0"/>
              <a:t>Formación</a:t>
            </a:r>
            <a:r>
              <a:rPr lang="en-GB" sz="2600" dirty="0"/>
              <a:t> </a:t>
            </a:r>
          </a:p>
        </p:txBody>
      </p:sp>
      <p:sp>
        <p:nvSpPr>
          <p:cNvPr id="4" name="Date Placeholder 3"/>
          <p:cNvSpPr>
            <a:spLocks noGrp="1"/>
          </p:cNvSpPr>
          <p:nvPr>
            <p:ph type="dt" sz="half" idx="10"/>
          </p:nvPr>
        </p:nvSpPr>
        <p:spPr/>
        <p:txBody>
          <a:bodyPr/>
          <a:lstStyle/>
          <a:p>
            <a:r>
              <a:rPr lang="en-GB" dirty="0"/>
              <a:t>Date: 14 May 2024</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pic>
        <p:nvPicPr>
          <p:cNvPr id="1026" name="Picture 2">
            <a:extLst>
              <a:ext uri="{FF2B5EF4-FFF2-40B4-BE49-F238E27FC236}">
                <a16:creationId xmlns:a16="http://schemas.microsoft.com/office/drawing/2014/main" id="{D14404F2-F00D-41F1-7C55-CA841894A6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454674"/>
            <a:ext cx="3239482" cy="120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10146982" cy="608525"/>
          </a:xfrm>
        </p:spPr>
        <p:txBody>
          <a:bodyPr/>
          <a:lstStyle/>
          <a:p>
            <a:r>
              <a:rPr lang="es-ES_tradnl" dirty="0"/>
              <a:t>Contexto y objetivos</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2</a:t>
            </a:fld>
            <a:endParaRPr lang="en-GB"/>
          </a:p>
        </p:txBody>
      </p:sp>
      <p:pic>
        <p:nvPicPr>
          <p:cNvPr id="7" name="Picture 2">
            <a:extLst>
              <a:ext uri="{FF2B5EF4-FFF2-40B4-BE49-F238E27FC236}">
                <a16:creationId xmlns:a16="http://schemas.microsoft.com/office/drawing/2014/main" id="{E66ED7E0-6D16-46B1-1E10-DB263B446A3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7663" y="454674"/>
            <a:ext cx="3239482" cy="120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385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dirty="0"/>
              <a:t>Contexto</a:t>
            </a:r>
          </a:p>
        </p:txBody>
      </p:sp>
      <p:sp>
        <p:nvSpPr>
          <p:cNvPr id="3" name="Content Placeholder 2"/>
          <p:cNvSpPr>
            <a:spLocks noGrp="1"/>
          </p:cNvSpPr>
          <p:nvPr>
            <p:ph idx="1"/>
          </p:nvPr>
        </p:nvSpPr>
        <p:spPr>
          <a:xfrm>
            <a:off x="490537" y="1951830"/>
            <a:ext cx="10525125" cy="3482975"/>
          </a:xfrm>
        </p:spPr>
        <p:txBody>
          <a:bodyPr/>
          <a:lstStyle/>
          <a:p>
            <a:pPr lvl="2"/>
            <a:r>
              <a:rPr lang="es-ES_tradnl" sz="2400" dirty="0"/>
              <a:t>Importancia del papel que desempeñan los profesionales de la SST al nivel del lugar de trabajo</a:t>
            </a:r>
          </a:p>
          <a:p>
            <a:pPr lvl="2"/>
            <a:r>
              <a:rPr lang="es-ES_tradnl" sz="2400" dirty="0"/>
              <a:t>Competencias insuficientes para la gestión de la SST al nivel del lugar de trabajo</a:t>
            </a:r>
          </a:p>
          <a:p>
            <a:pPr lvl="2"/>
            <a:r>
              <a:rPr lang="es-ES_tradnl" sz="2400" dirty="0"/>
              <a:t>Conocimiento de los sistemas nacionales de cualificación para los profesionales de la SST en 14 países (</a:t>
            </a:r>
            <a:r>
              <a:rPr lang="es-ES_tradnl" sz="2400" dirty="0">
                <a:hlinkClick r:id="rId3"/>
              </a:rPr>
              <a:t>labor de investigación de la OIT</a:t>
            </a:r>
            <a:r>
              <a:rPr lang="es-ES_tradnl" sz="2400" dirty="0"/>
              <a:t>)</a:t>
            </a:r>
          </a:p>
          <a:p>
            <a:pPr lvl="2"/>
            <a:r>
              <a:rPr lang="es-ES_tradnl" sz="2400" dirty="0"/>
              <a:t>Guía práctica para ayudar a los países a evaluar y mejorar sus sistemas nacionales de cualificación en materia de SST</a:t>
            </a:r>
          </a:p>
          <a:p>
            <a:pPr lvl="2"/>
            <a:r>
              <a:rPr lang="es-ES_tradnl" sz="2400" dirty="0"/>
              <a:t>Contexto de la evaluación en </a:t>
            </a:r>
            <a:r>
              <a:rPr lang="es-ES_tradnl" sz="2400" dirty="0">
                <a:highlight>
                  <a:srgbClr val="C0C0C0"/>
                </a:highlight>
              </a:rPr>
              <a:t>[país]</a:t>
            </a:r>
          </a:p>
          <a:p>
            <a:pPr lvl="2"/>
            <a:endParaRPr lang="en-GB" dirty="0"/>
          </a:p>
          <a:p>
            <a:pPr marL="0" lvl="2" indent="0">
              <a:buNone/>
            </a:pPr>
            <a:endParaRPr lang="en-GB" dirty="0"/>
          </a:p>
          <a:p>
            <a:pPr lvl="1"/>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pPr/>
              <a:t>3</a:t>
            </a:fld>
            <a:endParaRPr lang="en-GB"/>
          </a:p>
        </p:txBody>
      </p:sp>
      <p:pic>
        <p:nvPicPr>
          <p:cNvPr id="7" name="Picture 2">
            <a:extLst>
              <a:ext uri="{FF2B5EF4-FFF2-40B4-BE49-F238E27FC236}">
                <a16:creationId xmlns:a16="http://schemas.microsoft.com/office/drawing/2014/main" id="{AE4889CA-80CE-1984-6C11-DF1A2631271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8993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es-ES_tradnl" dirty="0"/>
              <a:t>Visión general de la guía</a:t>
            </a:r>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4</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525125" cy="3482975"/>
          </a:xfrm>
        </p:spPr>
        <p:txBody>
          <a:bodyPr/>
          <a:lstStyle/>
          <a:p>
            <a:pPr lvl="2"/>
            <a:r>
              <a:rPr lang="es-ES_tradnl" sz="2000" dirty="0"/>
              <a:t>Objetivos</a:t>
            </a:r>
          </a:p>
          <a:p>
            <a:pPr marL="594900" lvl="2" indent="-342900" algn="just">
              <a:spcBef>
                <a:spcPts val="0"/>
              </a:spcBef>
              <a:spcAft>
                <a:spcPts val="800"/>
              </a:spcAft>
              <a:buFont typeface="Wingdings" panose="05000000000000000000" pitchFamily="2" charset="2"/>
              <a:buChar char="§"/>
            </a:pPr>
            <a:r>
              <a:rPr lang="es-ES_tradnl" dirty="0"/>
              <a:t>Permitir a los países </a:t>
            </a:r>
            <a:r>
              <a:rPr lang="es-ES" sz="1800" dirty="0">
                <a:effectLst/>
                <a:latin typeface="Arial" panose="020B0604020202020204" pitchFamily="34" charset="0"/>
                <a:ea typeface="Calibri" panose="020F0502020204030204" pitchFamily="34" charset="0"/>
              </a:rPr>
              <a:t>comprender mejor sus propios sistemas nacionales de cualificación en materia de SST, incluidos sus marcos normativos e institucionales, así como las indicaciones sobre el perfil de competencia </a:t>
            </a:r>
            <a:r>
              <a:rPr lang="es-ES" dirty="0">
                <a:latin typeface="Arial" panose="020B0604020202020204" pitchFamily="34" charset="0"/>
                <a:ea typeface="Calibri" panose="020F0502020204030204" pitchFamily="34" charset="0"/>
              </a:rPr>
              <a:t>requerido para</a:t>
            </a:r>
            <a:r>
              <a:rPr lang="es-ES" sz="1800" dirty="0">
                <a:effectLst/>
                <a:latin typeface="Arial" panose="020B0604020202020204" pitchFamily="34" charset="0"/>
                <a:ea typeface="Calibri" panose="020F0502020204030204" pitchFamily="34" charset="0"/>
              </a:rPr>
              <a:t> los profesionales de la SST</a:t>
            </a:r>
            <a:r>
              <a:rPr lang="es-ES_tradnl" dirty="0"/>
              <a:t>. </a:t>
            </a:r>
          </a:p>
          <a:p>
            <a:pPr marL="594900" lvl="2" indent="-342900" algn="just">
              <a:spcBef>
                <a:spcPts val="0"/>
              </a:spcBef>
              <a:spcAft>
                <a:spcPts val="800"/>
              </a:spcAft>
              <a:buFont typeface="Wingdings" panose="05000000000000000000" pitchFamily="2" charset="2"/>
              <a:buChar char="§"/>
            </a:pPr>
            <a:r>
              <a:rPr lang="es-ES" sz="1800" dirty="0">
                <a:effectLst/>
                <a:latin typeface="Arial" panose="020B0604020202020204" pitchFamily="34" charset="0"/>
                <a:ea typeface="Calibri" panose="020F0502020204030204" pitchFamily="34" charset="0"/>
              </a:rPr>
              <a:t>Proporcionar una descripción de cada elemento del sistema, así como ejemplos de diferentes enfoques/prácticas de diversos países que pueden adaptarse para responder a las necesidades específicas de los países</a:t>
            </a:r>
            <a:r>
              <a:rPr lang="en-CH" dirty="0">
                <a:effectLst/>
              </a:rPr>
              <a:t> </a:t>
            </a:r>
            <a:endParaRPr lang="es-ES_tradnl" dirty="0"/>
          </a:p>
          <a:p>
            <a:pPr marL="594900" lvl="2" indent="-342900" algn="just">
              <a:spcBef>
                <a:spcPts val="0"/>
              </a:spcBef>
              <a:spcAft>
                <a:spcPts val="800"/>
              </a:spcAft>
              <a:buFont typeface="Wingdings" panose="05000000000000000000" pitchFamily="2" charset="2"/>
              <a:buChar char="§"/>
            </a:pPr>
            <a:r>
              <a:rPr lang="es-ES_tradnl" dirty="0"/>
              <a:t>Ayudar a </a:t>
            </a:r>
            <a:r>
              <a:rPr lang="es-ES" sz="1800" dirty="0">
                <a:effectLst/>
                <a:latin typeface="Arial" panose="020B0604020202020204" pitchFamily="34" charset="0"/>
                <a:ea typeface="Calibri" panose="020F0502020204030204" pitchFamily="34" charset="0"/>
              </a:rPr>
              <a:t>identificar las brechas existentes y las futuras necesidades de desarrollo, a fin de garantizar la disponibilidad de profesionales de la SST debidamente cualificados, proporcionando una base para la toma de decisiones sobre acciones prioritarias con miras a establecer un sistema nacional de cualificación que sea coherente y eficaz</a:t>
            </a:r>
            <a:r>
              <a:rPr lang="es-ES_tradnl" dirty="0"/>
              <a:t>. </a:t>
            </a:r>
          </a:p>
          <a:p>
            <a:pPr marL="594900" lvl="2" indent="-342900" algn="just">
              <a:spcBef>
                <a:spcPts val="0"/>
              </a:spcBef>
              <a:spcAft>
                <a:spcPts val="800"/>
              </a:spcAft>
              <a:buFont typeface="Wingdings" panose="05000000000000000000" pitchFamily="2" charset="2"/>
              <a:buChar char="§"/>
            </a:pPr>
            <a:endParaRPr lang="en-GB" sz="2000" dirty="0"/>
          </a:p>
          <a:p>
            <a:pPr lvl="2"/>
            <a:r>
              <a:rPr lang="es-ES_tradnl" sz="2000" dirty="0"/>
              <a:t>Público destinatario</a:t>
            </a:r>
          </a:p>
          <a:p>
            <a:pPr marL="0" lvl="2" indent="0">
              <a:buNone/>
            </a:pPr>
            <a:endParaRPr lang="en-GB" sz="2000" dirty="0"/>
          </a:p>
          <a:p>
            <a:pPr marL="0" lvl="2" indent="0">
              <a:buNone/>
            </a:pPr>
            <a:endParaRPr lang="en-GB" dirty="0"/>
          </a:p>
          <a:p>
            <a:pPr lvl="2"/>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3346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9DC7877-E842-8522-BDD5-8B5B20F43B78}"/>
              </a:ext>
            </a:extLst>
          </p:cNvPr>
          <p:cNvSpPr/>
          <p:nvPr/>
        </p:nvSpPr>
        <p:spPr>
          <a:xfrm>
            <a:off x="490538" y="4014788"/>
            <a:ext cx="8010525" cy="142001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551738CB-3B30-DFE2-28B6-A48D2A88E6F3}"/>
              </a:ext>
            </a:extLst>
          </p:cNvPr>
          <p:cNvSpPr/>
          <p:nvPr/>
        </p:nvSpPr>
        <p:spPr>
          <a:xfrm>
            <a:off x="700088" y="2600325"/>
            <a:ext cx="5943600" cy="720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es-ES_tradnl" dirty="0"/>
              <a:t>Contenido de la guía</a:t>
            </a:r>
            <a:br>
              <a:rPr lang="en-GB" sz="1800" b="1" dirty="0">
                <a:solidFill>
                  <a:srgbClr val="16218E"/>
                </a:solidFill>
                <a:effectLst/>
                <a:latin typeface="Noto Serif" panose="02020600060500020200" pitchFamily="18" charset="0"/>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5</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636337" y="2009050"/>
            <a:ext cx="10650788" cy="4328252"/>
          </a:xfrm>
        </p:spPr>
        <p:txBody>
          <a:bodyPr/>
          <a:lstStyle/>
          <a:p>
            <a:pPr lvl="3"/>
            <a:r>
              <a:rPr lang="es-ES_tradnl" sz="1600" dirty="0"/>
              <a:t>1. Metodología </a:t>
            </a:r>
          </a:p>
          <a:p>
            <a:pPr marL="594900" lvl="2" indent="-342900" algn="just">
              <a:spcBef>
                <a:spcPts val="0"/>
              </a:spcBef>
              <a:buFont typeface="+mj-lt"/>
              <a:buAutoNum type="arabicPeriod"/>
            </a:pPr>
            <a:r>
              <a:rPr lang="es-ES_tradnl" sz="1600" dirty="0"/>
              <a:t>Establecer un grupo de trabajo</a:t>
            </a:r>
          </a:p>
          <a:p>
            <a:pPr marL="594900" lvl="2" indent="-342900" algn="just">
              <a:spcBef>
                <a:spcPts val="0"/>
              </a:spcBef>
              <a:buFont typeface="+mj-lt"/>
              <a:buAutoNum type="arabicPeriod"/>
            </a:pPr>
            <a:r>
              <a:rPr lang="es-ES_tradnl" sz="1600" dirty="0"/>
              <a:t>Realizar un análisis documental y actividades de investigación</a:t>
            </a:r>
          </a:p>
          <a:p>
            <a:pPr marL="594900" lvl="2" indent="-342900" algn="just">
              <a:spcBef>
                <a:spcPts val="0"/>
              </a:spcBef>
              <a:buFont typeface="+mj-lt"/>
              <a:buAutoNum type="arabicPeriod"/>
            </a:pPr>
            <a:r>
              <a:rPr lang="es-ES_tradnl" sz="1600" dirty="0"/>
              <a:t>Consultar con las partes interesadas</a:t>
            </a:r>
          </a:p>
          <a:p>
            <a:pPr marL="594900" lvl="2" indent="-342900" algn="just">
              <a:spcBef>
                <a:spcPts val="0"/>
              </a:spcBef>
              <a:buFont typeface="+mj-lt"/>
              <a:buAutoNum type="arabicPeriod"/>
            </a:pPr>
            <a:r>
              <a:rPr lang="es-ES_tradnl" sz="1600" dirty="0"/>
              <a:t>Organizar un taller de consulta con las partes interesadas</a:t>
            </a:r>
          </a:p>
          <a:p>
            <a:pPr marL="594900" lvl="2" indent="-342900" algn="just">
              <a:spcBef>
                <a:spcPts val="0"/>
              </a:spcBef>
              <a:buFont typeface="+mj-lt"/>
              <a:buAutoNum type="arabicPeriod"/>
            </a:pPr>
            <a:r>
              <a:rPr lang="es-ES_tradnl" sz="1600" dirty="0"/>
              <a:t>Elaborar y poner en práctica un plan de acción y realizar un seguimiento del mismo</a:t>
            </a:r>
          </a:p>
          <a:p>
            <a:pPr marL="594900" lvl="2" indent="-342900" algn="just">
              <a:spcBef>
                <a:spcPts val="0"/>
              </a:spcBef>
              <a:buFont typeface="+mj-lt"/>
              <a:buAutoNum type="arabicPeriod"/>
            </a:pPr>
            <a:endParaRPr lang="en-GB" sz="1600" dirty="0"/>
          </a:p>
          <a:p>
            <a:pPr lvl="3"/>
            <a:r>
              <a:rPr lang="en-GB" sz="1600" dirty="0"/>
              <a:t>2. </a:t>
            </a:r>
            <a:r>
              <a:rPr lang="es-ES_tradnl" sz="1600" dirty="0"/>
              <a:t>Evaluar el sistema nacional de cualificación en materia de SST</a:t>
            </a:r>
          </a:p>
          <a:p>
            <a:pPr lvl="2" indent="0" algn="just">
              <a:spcBef>
                <a:spcPts val="0"/>
              </a:spcBef>
              <a:buNone/>
            </a:pPr>
            <a:r>
              <a:rPr lang="es-ES_tradnl" sz="1600" dirty="0">
                <a:solidFill>
                  <a:schemeClr val="accent2"/>
                </a:solidFill>
              </a:rPr>
              <a:t>2.1 </a:t>
            </a:r>
            <a:r>
              <a:rPr lang="es-ES_tradnl" sz="1600" dirty="0"/>
              <a:t>Contexto nacional</a:t>
            </a:r>
          </a:p>
          <a:p>
            <a:pPr lvl="2" indent="0" algn="just">
              <a:spcBef>
                <a:spcPts val="0"/>
              </a:spcBef>
              <a:buNone/>
            </a:pPr>
            <a:r>
              <a:rPr lang="es-ES_tradnl" sz="1600" dirty="0">
                <a:solidFill>
                  <a:schemeClr val="accent2"/>
                </a:solidFill>
              </a:rPr>
              <a:t>2.2</a:t>
            </a:r>
            <a:r>
              <a:rPr lang="es-ES_tradnl" sz="1600" dirty="0"/>
              <a:t> Contexto de la SST</a:t>
            </a:r>
          </a:p>
          <a:p>
            <a:pPr lvl="2" indent="0" algn="just">
              <a:spcBef>
                <a:spcPts val="0"/>
              </a:spcBef>
              <a:buNone/>
            </a:pPr>
            <a:r>
              <a:rPr lang="es-ES_tradnl" sz="1600" dirty="0">
                <a:solidFill>
                  <a:schemeClr val="accent2"/>
                </a:solidFill>
              </a:rPr>
              <a:t>2.3</a:t>
            </a:r>
            <a:r>
              <a:rPr lang="es-ES_tradnl" sz="1600" dirty="0"/>
              <a:t> Marco normativo</a:t>
            </a:r>
          </a:p>
          <a:p>
            <a:pPr lvl="2" indent="0" algn="just">
              <a:spcBef>
                <a:spcPts val="0"/>
              </a:spcBef>
              <a:spcAft>
                <a:spcPts val="800"/>
              </a:spcAft>
              <a:buNone/>
            </a:pPr>
            <a:r>
              <a:rPr lang="es-ES_tradnl" sz="1600" dirty="0">
                <a:solidFill>
                  <a:schemeClr val="accent2"/>
                </a:solidFill>
              </a:rPr>
              <a:t>2.3 </a:t>
            </a:r>
            <a:r>
              <a:rPr lang="es-ES_tradnl" sz="1600" dirty="0"/>
              <a:t>Educación, formación y cualificación</a:t>
            </a:r>
          </a:p>
          <a:p>
            <a:pPr lvl="3"/>
            <a:r>
              <a:rPr lang="en-GB" sz="1600" dirty="0"/>
              <a:t>3. DESARROLLAR/MEJORAR EL SISTEMA DE CUALIFICACIÓN EN MATERIA DE SST</a:t>
            </a:r>
          </a:p>
          <a:p>
            <a:pPr lvl="2" indent="0" algn="just">
              <a:spcBef>
                <a:spcPts val="0"/>
              </a:spcBef>
              <a:spcAft>
                <a:spcPts val="800"/>
              </a:spcAft>
              <a:buNone/>
            </a:pPr>
            <a:r>
              <a:rPr lang="fr-CH" sz="1600" dirty="0"/>
              <a:t> </a:t>
            </a:r>
          </a:p>
          <a:p>
            <a:pPr lvl="2" indent="0" algn="just">
              <a:spcBef>
                <a:spcPts val="0"/>
              </a:spcBef>
              <a:spcAft>
                <a:spcPts val="800"/>
              </a:spcAft>
              <a:buNone/>
            </a:pPr>
            <a:endParaRPr lang="en-GB" sz="1600" dirty="0"/>
          </a:p>
          <a:p>
            <a:pPr marL="342900" lvl="3" indent="-342900">
              <a:buAutoNum type="arabicPeriod"/>
            </a:pPr>
            <a:endParaRPr lang="en-GB" sz="1600" dirty="0"/>
          </a:p>
          <a:p>
            <a:pPr marL="342900" lvl="3" indent="-342900">
              <a:buAutoNum type="arabicPeriod"/>
            </a:pPr>
            <a:endParaRPr lang="en-GB" sz="1600" dirty="0"/>
          </a:p>
          <a:p>
            <a:pPr marL="342900" lvl="3" indent="-342900">
              <a:buAutoNum type="arabicPeriod"/>
            </a:pPr>
            <a:endParaRPr lang="en-GB" sz="1600" dirty="0"/>
          </a:p>
          <a:p>
            <a:pPr marL="0" lvl="2" indent="0">
              <a:buNone/>
            </a:pPr>
            <a:endParaRPr lang="en-GB" sz="2000" dirty="0"/>
          </a:p>
          <a:p>
            <a:pPr marL="0" lvl="2" indent="0">
              <a:buNone/>
            </a:pPr>
            <a:endParaRPr lang="en-GB" sz="2000" dirty="0"/>
          </a:p>
          <a:p>
            <a:pPr marL="0" lvl="2" indent="0">
              <a:buNone/>
            </a:pPr>
            <a:endParaRPr lang="en-GB" dirty="0"/>
          </a:p>
          <a:p>
            <a:pPr lvl="2"/>
            <a:endParaRPr lang="en-GB" dirty="0"/>
          </a:p>
          <a:p>
            <a:pPr marL="0" lvl="2" indent="0">
              <a:buNone/>
            </a:pPr>
            <a:endParaRPr lang="en-GB" dirty="0"/>
          </a:p>
          <a:p>
            <a:pPr lvl="1"/>
            <a:endParaRPr lang="en-GB" dirty="0"/>
          </a:p>
        </p:txBody>
      </p:sp>
      <p:pic>
        <p:nvPicPr>
          <p:cNvPr id="3" name="Picture 2">
            <a:extLst>
              <a:ext uri="{FF2B5EF4-FFF2-40B4-BE49-F238E27FC236}">
                <a16:creationId xmlns:a16="http://schemas.microsoft.com/office/drawing/2014/main" id="{61DFD6A9-1F1B-B86E-DDAB-297A493835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858E940-945C-2657-8AF8-7D3E77F22522}"/>
              </a:ext>
            </a:extLst>
          </p:cNvPr>
          <p:cNvSpPr txBox="1"/>
          <p:nvPr/>
        </p:nvSpPr>
        <p:spPr>
          <a:xfrm>
            <a:off x="8161087" y="1681530"/>
            <a:ext cx="3000375" cy="830997"/>
          </a:xfrm>
          <a:prstGeom prst="rect">
            <a:avLst/>
          </a:prstGeom>
          <a:solidFill>
            <a:schemeClr val="accent1">
              <a:lumMod val="20000"/>
              <a:lumOff val="80000"/>
            </a:schemeClr>
          </a:solidFill>
        </p:spPr>
        <p:txBody>
          <a:bodyPr wrap="square" rtlCol="0">
            <a:spAutoFit/>
          </a:bodyPr>
          <a:lstStyle/>
          <a:p>
            <a:r>
              <a:rPr lang="es-ES_tradnl" sz="1600" dirty="0"/>
              <a:t>La formación se centra en estas actividades que debe realizar el consultor</a:t>
            </a:r>
          </a:p>
        </p:txBody>
      </p:sp>
      <p:cxnSp>
        <p:nvCxnSpPr>
          <p:cNvPr id="11" name="Straight Arrow Connector 10">
            <a:extLst>
              <a:ext uri="{FF2B5EF4-FFF2-40B4-BE49-F238E27FC236}">
                <a16:creationId xmlns:a16="http://schemas.microsoft.com/office/drawing/2014/main" id="{1A1B3C5C-6326-9EB7-8712-A4BD2ADBF441}"/>
              </a:ext>
            </a:extLst>
          </p:cNvPr>
          <p:cNvCxnSpPr/>
          <p:nvPr/>
        </p:nvCxnSpPr>
        <p:spPr>
          <a:xfrm flipH="1">
            <a:off x="6710363" y="2558937"/>
            <a:ext cx="1450724" cy="3429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4D24E75-3F4F-D41F-7CEF-A0B9C03B2CC5}"/>
              </a:ext>
            </a:extLst>
          </p:cNvPr>
          <p:cNvCxnSpPr>
            <a:stCxn id="7" idx="2"/>
          </p:cNvCxnSpPr>
          <p:nvPr/>
        </p:nvCxnSpPr>
        <p:spPr>
          <a:xfrm flipH="1">
            <a:off x="8501063" y="2512527"/>
            <a:ext cx="1160212" cy="14435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0320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10146982" cy="608525"/>
          </a:xfrm>
        </p:spPr>
        <p:txBody>
          <a:bodyPr/>
          <a:lstStyle/>
          <a:p>
            <a:r>
              <a:rPr lang="es-ES_tradnl" dirty="0"/>
              <a:t>Objetivos de la formación</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6</a:t>
            </a:fld>
            <a:endParaRPr lang="en-GB"/>
          </a:p>
        </p:txBody>
      </p:sp>
      <p:pic>
        <p:nvPicPr>
          <p:cNvPr id="7" name="Picture 2">
            <a:extLst>
              <a:ext uri="{FF2B5EF4-FFF2-40B4-BE49-F238E27FC236}">
                <a16:creationId xmlns:a16="http://schemas.microsoft.com/office/drawing/2014/main" id="{E66ED7E0-6D16-46B1-1E10-DB263B446A3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7663" y="454674"/>
            <a:ext cx="3239482" cy="120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272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es-ES_tradnl" dirty="0"/>
              <a:t>Objetivos de la formación</a:t>
            </a:r>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7</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525125" cy="3482975"/>
          </a:xfrm>
        </p:spPr>
        <p:txBody>
          <a:bodyPr/>
          <a:lstStyle/>
          <a:p>
            <a:pPr marL="0" lvl="2" indent="0">
              <a:buNone/>
            </a:pPr>
            <a:endParaRPr lang="en-GB" sz="2000" dirty="0"/>
          </a:p>
          <a:p>
            <a:pPr lvl="2"/>
            <a:r>
              <a:rPr lang="es-ES_tradnl" sz="2000" dirty="0"/>
              <a:t>Comprender el alcance de la evaluación y sus objetivos</a:t>
            </a:r>
          </a:p>
          <a:p>
            <a:pPr marL="0" lvl="2" indent="0">
              <a:buNone/>
            </a:pPr>
            <a:endParaRPr lang="es-ES_tradnl" sz="2000" dirty="0"/>
          </a:p>
          <a:p>
            <a:pPr lvl="2"/>
            <a:r>
              <a:rPr lang="es-ES_tradnl" sz="2000" dirty="0"/>
              <a:t>Dominar la metodología de investigación para realizar la evaluación</a:t>
            </a:r>
          </a:p>
          <a:p>
            <a:pPr marL="0" lvl="2" indent="0">
              <a:buNone/>
            </a:pPr>
            <a:endParaRPr lang="es-ES_tradnl" sz="2000" dirty="0"/>
          </a:p>
          <a:p>
            <a:pPr lvl="2"/>
            <a:r>
              <a:rPr lang="es-ES_tradnl" sz="2000" dirty="0"/>
              <a:t>Comprender los diferentes elementos que componen un sistema nacional de cualificación en materia de SST</a:t>
            </a:r>
          </a:p>
          <a:p>
            <a:pPr marL="0" lvl="2" indent="0">
              <a:buNone/>
            </a:pPr>
            <a:endParaRPr lang="es-ES_tradnl" sz="2000" dirty="0"/>
          </a:p>
          <a:p>
            <a:pPr lvl="2"/>
            <a:r>
              <a:rPr lang="es-ES_tradnl" sz="2000" dirty="0"/>
              <a:t>Comprender e identificar la información que va a recopilarse para realizar la evaluación y redactar el informe de investigación</a:t>
            </a:r>
          </a:p>
          <a:p>
            <a:pPr lvl="2"/>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35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es-ES_tradnl" dirty="0"/>
              <a:t>Contenido de la formación</a:t>
            </a:r>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8</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525125" cy="3748883"/>
          </a:xfrm>
        </p:spPr>
        <p:txBody>
          <a:bodyPr/>
          <a:lstStyle/>
          <a:p>
            <a:pPr lvl="2"/>
            <a:r>
              <a:rPr lang="en-GB" sz="2000" dirty="0"/>
              <a:t> </a:t>
            </a:r>
            <a:r>
              <a:rPr lang="es-ES_tradnl" sz="2000" dirty="0"/>
              <a:t>La metodología de evaluación de cuatro pasos:</a:t>
            </a:r>
          </a:p>
          <a:p>
            <a:pPr marL="594900" lvl="2" indent="-342900" algn="just">
              <a:spcBef>
                <a:spcPts val="0"/>
              </a:spcBef>
              <a:buFont typeface="+mj-lt"/>
              <a:buAutoNum type="arabicPeriod"/>
            </a:pPr>
            <a:r>
              <a:rPr lang="es-ES_tradnl" sz="2000" dirty="0"/>
              <a:t>Análisis documental y actividades de investigación</a:t>
            </a:r>
          </a:p>
          <a:p>
            <a:pPr marL="594900" lvl="2" indent="-342900" algn="just">
              <a:spcBef>
                <a:spcPts val="0"/>
              </a:spcBef>
              <a:buFont typeface="+mj-lt"/>
              <a:buAutoNum type="arabicPeriod"/>
            </a:pPr>
            <a:r>
              <a:rPr lang="es-ES_tradnl" sz="2000" dirty="0"/>
              <a:t>Consulta con las partes interesadas</a:t>
            </a:r>
          </a:p>
          <a:p>
            <a:pPr marL="594900" lvl="2" indent="-342900" algn="just">
              <a:spcBef>
                <a:spcPts val="0"/>
              </a:spcBef>
              <a:buFont typeface="+mj-lt"/>
              <a:buAutoNum type="arabicPeriod"/>
            </a:pPr>
            <a:r>
              <a:rPr lang="es-ES_tradnl" sz="2000" dirty="0"/>
              <a:t>Análisis y redacción del informe</a:t>
            </a:r>
            <a:endParaRPr lang="es-ES_tradnl" sz="2000" b="0" dirty="0">
              <a:solidFill>
                <a:schemeClr val="tx1"/>
              </a:solidFill>
            </a:endParaRPr>
          </a:p>
          <a:p>
            <a:pPr marL="594900" lvl="2" indent="-342900" algn="just">
              <a:spcBef>
                <a:spcPts val="0"/>
              </a:spcBef>
              <a:buFont typeface="+mj-lt"/>
              <a:buAutoNum type="arabicPeriod"/>
            </a:pPr>
            <a:r>
              <a:rPr lang="es-ES_tradnl" sz="2000" dirty="0"/>
              <a:t>Taller de consulta con las partes interesadas</a:t>
            </a:r>
          </a:p>
          <a:p>
            <a:pPr lvl="2"/>
            <a:r>
              <a:rPr lang="es-ES_tradnl" sz="2000" dirty="0"/>
              <a:t>Contenido de la evaluación (visión general de la información que va a recopilarse/analizarse):</a:t>
            </a:r>
          </a:p>
          <a:p>
            <a:pPr marL="594900" lvl="2" indent="-342900" algn="just">
              <a:spcBef>
                <a:spcPts val="0"/>
              </a:spcBef>
              <a:buFont typeface="+mj-lt"/>
              <a:buAutoNum type="arabicPeriod"/>
            </a:pPr>
            <a:r>
              <a:rPr lang="es-ES_tradnl" sz="2000" dirty="0"/>
              <a:t>Contexto nacional</a:t>
            </a:r>
          </a:p>
          <a:p>
            <a:pPr marL="594900" lvl="2" indent="-342900" algn="just">
              <a:spcBef>
                <a:spcPts val="0"/>
              </a:spcBef>
              <a:buFont typeface="+mj-lt"/>
              <a:buAutoNum type="arabicPeriod"/>
            </a:pPr>
            <a:r>
              <a:rPr lang="es-ES_tradnl" sz="2000" dirty="0"/>
              <a:t>Contexto de la SST</a:t>
            </a:r>
          </a:p>
          <a:p>
            <a:pPr marL="594900" lvl="2" indent="-342900" algn="just">
              <a:spcBef>
                <a:spcPts val="0"/>
              </a:spcBef>
              <a:buFont typeface="+mj-lt"/>
              <a:buAutoNum type="arabicPeriod"/>
            </a:pPr>
            <a:r>
              <a:rPr lang="es-ES_tradnl" sz="2000" dirty="0"/>
              <a:t>Marco normativo</a:t>
            </a:r>
          </a:p>
          <a:p>
            <a:pPr marL="594900" lvl="2" indent="-342900" algn="just">
              <a:spcBef>
                <a:spcPts val="0"/>
              </a:spcBef>
              <a:spcAft>
                <a:spcPts val="800"/>
              </a:spcAft>
              <a:buFont typeface="+mj-lt"/>
              <a:buAutoNum type="arabicPeriod"/>
            </a:pPr>
            <a:r>
              <a:rPr lang="es-ES_tradnl" sz="2000" dirty="0"/>
              <a:t>Educación, formación y cualificación </a:t>
            </a:r>
          </a:p>
          <a:p>
            <a:pPr marL="594900" lvl="2" indent="-342900" algn="just">
              <a:spcBef>
                <a:spcPts val="0"/>
              </a:spcBef>
              <a:buFont typeface="+mj-lt"/>
              <a:buAutoNum type="arabicPeriod"/>
            </a:pPr>
            <a:r>
              <a:rPr lang="es-ES_tradnl" sz="2000" dirty="0"/>
              <a:t>Brechas en el sistema, incentivos y obstáculos para la mejora</a:t>
            </a:r>
          </a:p>
          <a:p>
            <a:pPr lvl="3" algn="just">
              <a:spcBef>
                <a:spcPts val="0"/>
              </a:spcBef>
            </a:pPr>
            <a:endParaRPr lang="es-ES_tradnl" sz="2400" b="0" dirty="0">
              <a:solidFill>
                <a:schemeClr val="tx1"/>
              </a:solidFill>
            </a:endParaRPr>
          </a:p>
          <a:p>
            <a:pPr lvl="4"/>
            <a:endParaRPr lang="es-ES_tradnl" sz="1600" dirty="0"/>
          </a:p>
          <a:p>
            <a:pPr marL="0" lvl="2" indent="0">
              <a:buNone/>
            </a:pPr>
            <a:endParaRPr lang="es-ES_tradnl" dirty="0"/>
          </a:p>
          <a:p>
            <a:pPr lvl="2"/>
            <a:endParaRPr lang="es-ES_tradnl"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0662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10146982" cy="608525"/>
          </a:xfrm>
        </p:spPr>
        <p:txBody>
          <a:bodyPr/>
          <a:lstStyle/>
          <a:p>
            <a:r>
              <a:rPr lang="es-ES_tradnl" dirty="0"/>
              <a:t>Metodología de evaluación</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9</a:t>
            </a:fld>
            <a:endParaRPr lang="en-GB"/>
          </a:p>
        </p:txBody>
      </p:sp>
      <p:pic>
        <p:nvPicPr>
          <p:cNvPr id="7" name="Picture 2">
            <a:extLst>
              <a:ext uri="{FF2B5EF4-FFF2-40B4-BE49-F238E27FC236}">
                <a16:creationId xmlns:a16="http://schemas.microsoft.com/office/drawing/2014/main" id="{E66ED7E0-6D16-46B1-1E10-DB263B446A3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7663" y="454674"/>
            <a:ext cx="3239482" cy="120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440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es-ES_tradnl" dirty="0"/>
              <a:t>Alcance de la evaluación</a:t>
            </a:r>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10</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525125" cy="3482975"/>
          </a:xfrm>
        </p:spPr>
        <p:txBody>
          <a:bodyPr/>
          <a:lstStyle/>
          <a:p>
            <a:pPr lvl="2"/>
            <a:r>
              <a:rPr lang="es-ES_tradnl" sz="2000" dirty="0"/>
              <a:t>Los profesionales de la seguridad y salud en el trabajo (SST) cubiertos por la evaluación incluyen aquellos que: </a:t>
            </a:r>
          </a:p>
          <a:p>
            <a:pPr marL="342900" lvl="5" indent="-342900">
              <a:buFont typeface="Wingdings" panose="05000000000000000000" pitchFamily="2" charset="2"/>
              <a:buChar char="ü"/>
            </a:pPr>
            <a:r>
              <a:rPr lang="es-ES_tradnl" sz="1800" dirty="0">
                <a:solidFill>
                  <a:srgbClr val="FF6E00"/>
                </a:solidFill>
                <a:latin typeface="Overpass-LightItalic"/>
              </a:rPr>
              <a:t>desempeñan funciones relacionadas con la seguridad o con la salud, o una combinación de ambas, </a:t>
            </a:r>
            <a:r>
              <a:rPr lang="es-ES_tradnl" sz="1800" b="1" u="sng" dirty="0">
                <a:solidFill>
                  <a:srgbClr val="FF6E00"/>
                </a:solidFill>
                <a:latin typeface="Overpass-LightItalic"/>
              </a:rPr>
              <a:t>en el lugar de trabajo</a:t>
            </a:r>
          </a:p>
          <a:p>
            <a:pPr marL="0" lvl="5" indent="0">
              <a:buNone/>
            </a:pPr>
            <a:r>
              <a:rPr lang="es-ES_tradnl" sz="1800" dirty="0">
                <a:solidFill>
                  <a:srgbClr val="FF6E00"/>
                </a:solidFill>
                <a:latin typeface="Overpass-LightItalic"/>
              </a:rPr>
              <a:t>      Y</a:t>
            </a:r>
          </a:p>
          <a:p>
            <a:pPr marL="342900" lvl="5" indent="-342900">
              <a:buFont typeface="Wingdings" panose="05000000000000000000" pitchFamily="2" charset="2"/>
              <a:buChar char="ü"/>
            </a:pPr>
            <a:r>
              <a:rPr lang="es-ES_tradnl" sz="1800" dirty="0">
                <a:solidFill>
                  <a:srgbClr val="FF6E00"/>
                </a:solidFill>
                <a:latin typeface="Overpass-LightItalic"/>
              </a:rPr>
              <a:t>son responsables de la </a:t>
            </a:r>
            <a:r>
              <a:rPr lang="es-ES_tradnl" sz="1800" b="1" u="sng" dirty="0">
                <a:solidFill>
                  <a:srgbClr val="FF6E00"/>
                </a:solidFill>
                <a:latin typeface="Overpass-LightItalic"/>
              </a:rPr>
              <a:t>gestión de la SST </a:t>
            </a:r>
            <a:r>
              <a:rPr lang="es-ES_tradnl" sz="1800" dirty="0">
                <a:solidFill>
                  <a:srgbClr val="FF6E00"/>
                </a:solidFill>
                <a:latin typeface="Overpass-LightItalic"/>
              </a:rPr>
              <a:t>en el lugar de trabajo</a:t>
            </a:r>
          </a:p>
          <a:p>
            <a:pPr marL="0" lvl="2" indent="0">
              <a:buNone/>
            </a:pPr>
            <a:endParaRPr lang="es-ES_tradnl" sz="2000" dirty="0"/>
          </a:p>
          <a:p>
            <a:pPr lvl="2"/>
            <a:r>
              <a:rPr lang="es-ES_tradnl" sz="2000" dirty="0">
                <a:latin typeface="Arial" panose="020B0604020202020204" pitchFamily="34" charset="0"/>
              </a:rPr>
              <a:t>En algunos países se les denomina “generalistas de la SST” o “administradores de la SST”, por ejemplo.</a:t>
            </a:r>
          </a:p>
          <a:p>
            <a:pPr marL="0" lvl="2" indent="0">
              <a:buNone/>
            </a:pPr>
            <a:endParaRPr lang="es-ES_tradnl" sz="2000" dirty="0">
              <a:latin typeface="Arial" panose="020B0604020202020204" pitchFamily="34" charset="0"/>
            </a:endParaRPr>
          </a:p>
          <a:p>
            <a:pPr lvl="2"/>
            <a:r>
              <a:rPr lang="es-ES_tradnl" sz="2000" dirty="0">
                <a:latin typeface="Arial" panose="020B0604020202020204" pitchFamily="34" charset="0"/>
              </a:rPr>
              <a:t>Las profesiones que requieren una formación médica (como la enfermería del trabajo y la medicina del trabajo, etc.) y las disciplinas especializadas relacionadas con la SST (como higienista laboral, toxicólogo, psicólogo, etc.). </a:t>
            </a:r>
            <a:r>
              <a:rPr lang="es-ES_tradnl" sz="2000" b="1" u="sng" dirty="0">
                <a:latin typeface="Arial" panose="020B0604020202020204" pitchFamily="34" charset="0"/>
              </a:rPr>
              <a:t>no están incluidas.</a:t>
            </a:r>
          </a:p>
          <a:p>
            <a:pPr lvl="2"/>
            <a:endParaRPr lang="es-ES_tradnl" dirty="0"/>
          </a:p>
          <a:p>
            <a:pPr marL="0" lvl="2" indent="0">
              <a:buNone/>
            </a:pPr>
            <a:endParaRPr lang="es-ES_tradnl"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716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es-ES_tradnl" dirty="0"/>
              <a:t>Paso 1: </a:t>
            </a:r>
            <a:r>
              <a:rPr lang="es-ES_tradnl" b="0" dirty="0"/>
              <a:t>Análisis documental y actividades de investigación</a:t>
            </a:r>
            <a:br>
              <a:rPr lang="en-GB" sz="1800" b="0" dirty="0">
                <a:effectLst/>
                <a:latin typeface="Arial" panose="020B0604020202020204" pitchFamily="34" charset="0"/>
                <a:ea typeface="Calibri" panose="020F0502020204030204" pitchFamily="34" charset="0"/>
              </a:rPr>
            </a:br>
            <a:br>
              <a:rPr lang="en-GB" sz="2800" b="0" dirty="0">
                <a:solidFill>
                  <a:schemeClr val="tx1"/>
                </a:solidFill>
              </a:rPr>
            </a:br>
            <a:endParaRPr lang="en-GB" b="0"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11</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525125" cy="3482975"/>
          </a:xfrm>
        </p:spPr>
        <p:txBody>
          <a:bodyPr/>
          <a:lstStyle/>
          <a:p>
            <a:pPr lvl="2"/>
            <a:r>
              <a:rPr lang="es-ES_tradnl" sz="2000" dirty="0"/>
              <a:t>Objetivos </a:t>
            </a:r>
          </a:p>
          <a:p>
            <a:pPr lvl="2"/>
            <a:r>
              <a:rPr lang="es-ES_tradnl" sz="2000" dirty="0"/>
              <a:t>Fuentes de datos:</a:t>
            </a:r>
          </a:p>
          <a:p>
            <a:pPr marL="594900" lvl="2" indent="-342900" algn="just">
              <a:spcBef>
                <a:spcPts val="0"/>
              </a:spcBef>
              <a:buFont typeface="Wingdings" panose="05000000000000000000" pitchFamily="2" charset="2"/>
              <a:buChar char="§"/>
            </a:pPr>
            <a:r>
              <a:rPr lang="es-ES_tradnl" sz="2000" dirty="0"/>
              <a:t>Bases de datos nacionales sobre estadísticas del trabajo y de la fuerza de trabajo </a:t>
            </a:r>
          </a:p>
          <a:p>
            <a:pPr marL="594900" lvl="2" indent="-342900" algn="just">
              <a:spcBef>
                <a:spcPts val="0"/>
              </a:spcBef>
              <a:buFont typeface="Wingdings" panose="05000000000000000000" pitchFamily="2" charset="2"/>
              <a:buChar char="§"/>
            </a:pPr>
            <a:r>
              <a:rPr lang="es-ES_tradnl" sz="2000" dirty="0"/>
              <a:t>Marcos jurídicos, legislación y </a:t>
            </a:r>
            <a:r>
              <a:rPr lang="es-ES_tradnl" sz="2000" dirty="0" err="1"/>
              <a:t>jurispruden</a:t>
            </a:r>
            <a:endParaRPr lang="es-ES_tradnl" sz="2000" dirty="0"/>
          </a:p>
          <a:p>
            <a:pPr marL="594900" lvl="2" indent="-342900" algn="just">
              <a:spcBef>
                <a:spcPts val="0"/>
              </a:spcBef>
              <a:buFont typeface="Wingdings" panose="05000000000000000000" pitchFamily="2" charset="2"/>
              <a:buChar char="§"/>
            </a:pPr>
            <a:r>
              <a:rPr lang="es-ES_tradnl" sz="2000" dirty="0"/>
              <a:t>Políticas gubernamentales, publicaciones e informes</a:t>
            </a:r>
          </a:p>
          <a:p>
            <a:pPr marL="594900" lvl="2" indent="-342900" algn="just">
              <a:spcBef>
                <a:spcPts val="0"/>
              </a:spcBef>
              <a:buFont typeface="Wingdings" panose="05000000000000000000" pitchFamily="2" charset="2"/>
              <a:buChar char="§"/>
            </a:pPr>
            <a:r>
              <a:rPr lang="es-ES_tradnl" sz="2000" dirty="0"/>
              <a:t>Documentos de posición sectoriales o de la industria, que describen las tendencias de la industria</a:t>
            </a:r>
          </a:p>
          <a:p>
            <a:pPr marL="594900" lvl="2" indent="-342900" algn="just">
              <a:spcBef>
                <a:spcPts val="0"/>
              </a:spcBef>
              <a:buFont typeface="Wingdings" panose="05000000000000000000" pitchFamily="2" charset="2"/>
              <a:buChar char="§"/>
            </a:pPr>
            <a:r>
              <a:rPr lang="es-ES_tradnl" sz="2000" dirty="0"/>
              <a:t>Publicaciones/informes de investigación sobre la SST (p.ej., en sectores específicos)</a:t>
            </a:r>
          </a:p>
          <a:p>
            <a:pPr marL="594900" lvl="2" indent="-342900" algn="just">
              <a:spcBef>
                <a:spcPts val="0"/>
              </a:spcBef>
              <a:buFont typeface="Wingdings" panose="05000000000000000000" pitchFamily="2" charset="2"/>
              <a:buChar char="§"/>
            </a:pPr>
            <a:r>
              <a:rPr lang="es-ES_tradnl" sz="2000" dirty="0"/>
              <a:t>Políticas y documentos elaborados por asociaciones profesionales </a:t>
            </a:r>
          </a:p>
          <a:p>
            <a:pPr marL="594900" lvl="2" indent="-342900" algn="just">
              <a:spcBef>
                <a:spcPts val="0"/>
              </a:spcBef>
              <a:buFont typeface="Wingdings" panose="05000000000000000000" pitchFamily="2" charset="2"/>
              <a:buChar char="§"/>
            </a:pPr>
            <a:r>
              <a:rPr lang="es-ES_tradnl" sz="2000" dirty="0"/>
              <a:t>Descripciones de los puestos de trabajo/ofertas de empleo</a:t>
            </a:r>
          </a:p>
          <a:p>
            <a:pPr marL="594900" lvl="2" indent="-342900" algn="just">
              <a:spcBef>
                <a:spcPts val="0"/>
              </a:spcBef>
              <a:buFont typeface="Wingdings" panose="05000000000000000000" pitchFamily="2" charset="2"/>
              <a:buChar char="§"/>
            </a:pPr>
            <a:r>
              <a:rPr lang="es-ES_tradnl" sz="2000" dirty="0"/>
              <a:t>Documentos de educación/formación</a:t>
            </a:r>
          </a:p>
          <a:p>
            <a:pPr marL="594900" lvl="2" indent="-342900" algn="just">
              <a:spcBef>
                <a:spcPts val="0"/>
              </a:spcBef>
              <a:buFont typeface="Wingdings" panose="05000000000000000000" pitchFamily="2" charset="2"/>
              <a:buChar char="§"/>
            </a:pPr>
            <a:r>
              <a:rPr lang="es-ES_tradnl" sz="2000" dirty="0"/>
              <a:t>Y otro documento o fuente de datos pertinente</a:t>
            </a:r>
            <a:endParaRPr lang="en-GB" dirty="0"/>
          </a:p>
          <a:p>
            <a:pPr lvl="2"/>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3786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pPr marL="252000" lvl="2" algn="l">
              <a:spcBef>
                <a:spcPts val="0"/>
              </a:spcBef>
            </a:pPr>
            <a:r>
              <a:rPr lang="es-ES_tradnl" sz="2500" b="1" kern="1200" dirty="0">
                <a:solidFill>
                  <a:schemeClr val="tx1"/>
                </a:solidFill>
                <a:latin typeface="+mj-lt"/>
                <a:ea typeface="+mj-ea"/>
                <a:cs typeface="+mj-cs"/>
              </a:rPr>
              <a:t>Paso 2: </a:t>
            </a:r>
            <a:r>
              <a:rPr lang="es-ES_tradnl" sz="2500" kern="1200" dirty="0">
                <a:solidFill>
                  <a:schemeClr val="tx1"/>
                </a:solidFill>
                <a:latin typeface="+mj-lt"/>
                <a:ea typeface="+mj-ea"/>
                <a:cs typeface="+mj-cs"/>
              </a:rPr>
              <a:t>Consulta con las partes interesadas</a:t>
            </a:r>
            <a:br>
              <a:rPr lang="en-GB" sz="2500" dirty="0">
                <a:solidFill>
                  <a:schemeClr val="tx1"/>
                </a:solidFill>
              </a:rPr>
            </a:br>
            <a:br>
              <a:rPr lang="en-GB" sz="2500" b="0" dirty="0">
                <a:solidFill>
                  <a:schemeClr val="tx1"/>
                </a:solidFill>
              </a:rPr>
            </a:br>
            <a:br>
              <a:rPr lang="en-GB" sz="2500" b="0" dirty="0">
                <a:solidFill>
                  <a:schemeClr val="tx1"/>
                </a:solidFill>
              </a:rPr>
            </a:br>
            <a:endParaRPr lang="en-GB" sz="2500"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12</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8" y="1783195"/>
            <a:ext cx="10525125" cy="3482975"/>
          </a:xfrm>
        </p:spPr>
        <p:txBody>
          <a:bodyPr/>
          <a:lstStyle/>
          <a:p>
            <a:pPr lvl="2"/>
            <a:endParaRPr lang="es-ES_tradnl" sz="2000" dirty="0"/>
          </a:p>
          <a:p>
            <a:pPr lvl="2"/>
            <a:r>
              <a:rPr lang="es-ES_tradnl" sz="2000" dirty="0"/>
              <a:t>Objetivos</a:t>
            </a:r>
          </a:p>
          <a:p>
            <a:pPr lvl="2"/>
            <a:r>
              <a:rPr lang="es-ES_tradnl" sz="2000" dirty="0">
                <a:solidFill>
                  <a:schemeClr val="tx1"/>
                </a:solidFill>
              </a:rPr>
              <a:t>Las principales partes interesadas incluyen:</a:t>
            </a:r>
          </a:p>
          <a:p>
            <a:pPr marL="594900" lvl="2" indent="-342900" algn="just">
              <a:spcBef>
                <a:spcPts val="0"/>
              </a:spcBef>
              <a:spcAft>
                <a:spcPts val="800"/>
              </a:spcAft>
              <a:buFont typeface="Wingdings" panose="05000000000000000000" pitchFamily="2" charset="2"/>
              <a:buChar char="§"/>
            </a:pPr>
            <a:r>
              <a:rPr lang="es-ES_tradnl" dirty="0"/>
              <a:t>Autoridades gubernamentales competentes</a:t>
            </a:r>
          </a:p>
          <a:p>
            <a:pPr marL="594900" lvl="2" indent="-342900" algn="just">
              <a:spcBef>
                <a:spcPts val="0"/>
              </a:spcBef>
              <a:spcAft>
                <a:spcPts val="800"/>
              </a:spcAft>
              <a:buFont typeface="Wingdings" panose="05000000000000000000" pitchFamily="2" charset="2"/>
              <a:buChar char="§"/>
            </a:pPr>
            <a:r>
              <a:rPr lang="es-ES_tradnl" dirty="0"/>
              <a:t>Órgano consultivo tripartito nacional que aborda las cuestiones de SST </a:t>
            </a:r>
          </a:p>
          <a:p>
            <a:pPr marL="594900" lvl="2" indent="-342900" algn="just">
              <a:spcBef>
                <a:spcPts val="0"/>
              </a:spcBef>
              <a:spcAft>
                <a:spcPts val="800"/>
              </a:spcAft>
              <a:buFont typeface="Wingdings" panose="05000000000000000000" pitchFamily="2" charset="2"/>
              <a:buChar char="§"/>
            </a:pPr>
            <a:r>
              <a:rPr lang="es-ES_tradnl" dirty="0"/>
              <a:t>Organizaciones de trabajadores y de empleadores</a:t>
            </a:r>
          </a:p>
          <a:p>
            <a:pPr marL="594900" lvl="2" indent="-342900" algn="just">
              <a:spcBef>
                <a:spcPts val="0"/>
              </a:spcBef>
              <a:spcAft>
                <a:spcPts val="800"/>
              </a:spcAft>
              <a:buFont typeface="Wingdings" panose="05000000000000000000" pitchFamily="2" charset="2"/>
              <a:buChar char="§"/>
            </a:pPr>
            <a:r>
              <a:rPr lang="es-ES_tradnl" dirty="0"/>
              <a:t>Asociación o asociaciones profesionales de SST</a:t>
            </a:r>
          </a:p>
          <a:p>
            <a:pPr marL="594900" lvl="2" indent="-342900" algn="just">
              <a:spcBef>
                <a:spcPts val="0"/>
              </a:spcBef>
              <a:spcAft>
                <a:spcPts val="800"/>
              </a:spcAft>
              <a:buFont typeface="Wingdings" panose="05000000000000000000" pitchFamily="2" charset="2"/>
              <a:buChar char="§"/>
            </a:pPr>
            <a:r>
              <a:rPr lang="es-ES_tradnl" dirty="0"/>
              <a:t>Instituciones de educación/formación</a:t>
            </a:r>
          </a:p>
          <a:p>
            <a:pPr marL="594900" lvl="2" indent="-342900" algn="just">
              <a:spcBef>
                <a:spcPts val="0"/>
              </a:spcBef>
              <a:spcAft>
                <a:spcPts val="800"/>
              </a:spcAft>
              <a:buFont typeface="Wingdings" panose="05000000000000000000" pitchFamily="2" charset="2"/>
              <a:buChar char="§"/>
            </a:pPr>
            <a:r>
              <a:rPr lang="es-ES_tradnl" dirty="0"/>
              <a:t>Proveedores de formación</a:t>
            </a:r>
          </a:p>
          <a:p>
            <a:pPr marL="594900" lvl="2" indent="-342900" algn="just">
              <a:spcBef>
                <a:spcPts val="0"/>
              </a:spcBef>
              <a:spcAft>
                <a:spcPts val="800"/>
              </a:spcAft>
              <a:buFont typeface="Wingdings" panose="05000000000000000000" pitchFamily="2" charset="2"/>
              <a:buChar char="§"/>
            </a:pPr>
            <a:r>
              <a:rPr lang="es-ES_tradnl" dirty="0"/>
              <a:t>Empresas que emplean a los profesionales de la SST (muestra representativa de los principales sectores de actividad, incluidas las empresas de diferentes tamaños)</a:t>
            </a:r>
          </a:p>
          <a:p>
            <a:pPr marL="594900" lvl="2" indent="-342900" algn="just">
              <a:spcBef>
                <a:spcPts val="0"/>
              </a:spcBef>
              <a:spcAft>
                <a:spcPts val="800"/>
              </a:spcAft>
              <a:buFont typeface="Wingdings" panose="05000000000000000000" pitchFamily="2" charset="2"/>
              <a:buChar char="§"/>
            </a:pPr>
            <a:r>
              <a:rPr lang="es-ES_tradnl" dirty="0"/>
              <a:t>Profesionales de la SST (muestra representativa de los principales sectores de actividad, incluidos los profesionales que trabajan para empresas de diferentes tamaños) </a:t>
            </a:r>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080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pPr marL="252000" lvl="2" algn="just">
              <a:spcBef>
                <a:spcPts val="0"/>
              </a:spcBef>
            </a:pPr>
            <a:r>
              <a:rPr lang="es-ES_tradnl" sz="2500" b="1" kern="1200" dirty="0">
                <a:solidFill>
                  <a:schemeClr val="tx1"/>
                </a:solidFill>
                <a:latin typeface="+mj-lt"/>
                <a:ea typeface="+mj-ea"/>
                <a:cs typeface="+mj-cs"/>
              </a:rPr>
              <a:t>Paso 2: </a:t>
            </a:r>
            <a:r>
              <a:rPr lang="es-ES_tradnl" sz="2500" kern="1200" dirty="0">
                <a:solidFill>
                  <a:schemeClr val="tx1"/>
                </a:solidFill>
                <a:latin typeface="+mj-lt"/>
                <a:ea typeface="+mj-ea"/>
                <a:cs typeface="+mj-cs"/>
              </a:rPr>
              <a:t>Consulta con las partes interesadas</a:t>
            </a:r>
            <a:endParaRPr lang="en-GB" sz="2500" kern="1200" dirty="0">
              <a:solidFill>
                <a:schemeClr val="tx1"/>
              </a:solidFill>
              <a:latin typeface="+mj-lt"/>
              <a:ea typeface="+mj-ea"/>
              <a:cs typeface="+mj-cs"/>
            </a:endParaRPr>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13</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8" y="1687512"/>
            <a:ext cx="10577005" cy="4523717"/>
          </a:xfrm>
        </p:spPr>
        <p:txBody>
          <a:bodyPr/>
          <a:lstStyle/>
          <a:p>
            <a:pPr marL="0" lvl="2" indent="0">
              <a:buNone/>
            </a:pPr>
            <a:r>
              <a:rPr lang="en-GB" sz="2000" dirty="0"/>
              <a:t> </a:t>
            </a:r>
          </a:p>
          <a:p>
            <a:pPr lvl="2"/>
            <a:r>
              <a:rPr lang="es-ES_tradnl" sz="2400" dirty="0"/>
              <a:t>Métodos y herramientas:</a:t>
            </a:r>
          </a:p>
          <a:p>
            <a:pPr marL="594900" lvl="2" indent="-342900" algn="just">
              <a:spcBef>
                <a:spcPts val="0"/>
              </a:spcBef>
              <a:spcAft>
                <a:spcPts val="800"/>
              </a:spcAft>
              <a:buFont typeface="Wingdings" panose="05000000000000000000" pitchFamily="2" charset="2"/>
              <a:buChar char="§"/>
            </a:pPr>
            <a:r>
              <a:rPr lang="es-ES_tradnl" sz="2000" dirty="0"/>
              <a:t>Entrevistas individuales o de grupo semiestructuradas para recopilar datos cualitativos</a:t>
            </a:r>
          </a:p>
          <a:p>
            <a:pPr marL="594900" lvl="2" indent="-342900" algn="just">
              <a:spcBef>
                <a:spcPts val="0"/>
              </a:spcBef>
              <a:spcAft>
                <a:spcPts val="800"/>
              </a:spcAft>
              <a:buFont typeface="Wingdings" panose="05000000000000000000" pitchFamily="2" charset="2"/>
              <a:buChar char="§"/>
            </a:pPr>
            <a:r>
              <a:rPr lang="es-ES_tradnl" sz="2000" dirty="0"/>
              <a:t>Protocolos de entrevista/grupos de discusión adaptados a cada grupo de partes interesadas:</a:t>
            </a:r>
          </a:p>
          <a:p>
            <a:pPr lvl="2" indent="0" algn="just">
              <a:spcBef>
                <a:spcPts val="0"/>
              </a:spcBef>
              <a:spcAft>
                <a:spcPts val="800"/>
              </a:spcAft>
              <a:buNone/>
            </a:pPr>
            <a:r>
              <a:rPr lang="es-ES_tradnl" sz="2000" dirty="0"/>
              <a:t>	- Introducción (contexto, objetivos, confidencialidad, consentimiento)	</a:t>
            </a:r>
          </a:p>
          <a:p>
            <a:pPr lvl="2" indent="0" algn="just">
              <a:spcBef>
                <a:spcPts val="0"/>
              </a:spcBef>
              <a:spcAft>
                <a:spcPts val="800"/>
              </a:spcAft>
              <a:buNone/>
            </a:pPr>
            <a:r>
              <a:rPr lang="es-ES_tradnl" sz="2000" dirty="0"/>
              <a:t>	- Perfil/información demográfica sobre las personas no identificadas (p.ej., género, 	función, tamaño de la empresa, tipo de empresa, sector, ubicación geográfica, en su 	caso) 	</a:t>
            </a:r>
          </a:p>
          <a:p>
            <a:pPr lvl="2" indent="0" algn="just">
              <a:spcBef>
                <a:spcPts val="0"/>
              </a:spcBef>
              <a:spcAft>
                <a:spcPts val="800"/>
              </a:spcAft>
              <a:buNone/>
            </a:pPr>
            <a:r>
              <a:rPr lang="es-ES_tradnl" sz="2000" dirty="0"/>
              <a:t>	- Preguntas adaptadas a cada grupo de partes interesadas</a:t>
            </a:r>
          </a:p>
          <a:p>
            <a:pPr lvl="4" algn="just">
              <a:spcBef>
                <a:spcPts val="0"/>
              </a:spcBef>
              <a:spcAft>
                <a:spcPts val="800"/>
              </a:spcAft>
            </a:pPr>
            <a:r>
              <a:rPr lang="fr-CH" sz="2000" dirty="0"/>
              <a:t>	</a:t>
            </a:r>
          </a:p>
          <a:p>
            <a:pPr lvl="2" indent="0" algn="just">
              <a:spcBef>
                <a:spcPts val="0"/>
              </a:spcBef>
              <a:spcAft>
                <a:spcPts val="800"/>
              </a:spcAft>
              <a:buNone/>
            </a:pPr>
            <a:endParaRPr lang="fr-CH" dirty="0"/>
          </a:p>
          <a:p>
            <a:pPr marL="594900" lvl="2" indent="-342900" algn="just">
              <a:spcBef>
                <a:spcPts val="0"/>
              </a:spcBef>
              <a:spcAft>
                <a:spcPts val="800"/>
              </a:spcAft>
              <a:buFont typeface="Wingdings" panose="05000000000000000000" pitchFamily="2" charset="2"/>
              <a:buChar char="§"/>
            </a:pPr>
            <a:endParaRPr lang="en-GB" sz="2000" dirty="0"/>
          </a:p>
          <a:p>
            <a:pPr lvl="2" indent="0" algn="just">
              <a:spcBef>
                <a:spcPts val="0"/>
              </a:spcBef>
              <a:spcAft>
                <a:spcPts val="800"/>
              </a:spcAft>
              <a:buNone/>
            </a:pPr>
            <a:endParaRPr lang="fr-CH" sz="2000" dirty="0"/>
          </a:p>
          <a:p>
            <a:pPr lvl="2" indent="0" algn="just">
              <a:spcBef>
                <a:spcPts val="0"/>
              </a:spcBef>
              <a:spcAft>
                <a:spcPts val="800"/>
              </a:spcAft>
              <a:buNone/>
            </a:pPr>
            <a:endParaRPr lang="en-GB" sz="2000" dirty="0"/>
          </a:p>
          <a:p>
            <a:pPr lvl="2"/>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129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es-ES_tradnl" dirty="0"/>
              <a:t>Paso 3: </a:t>
            </a:r>
            <a:r>
              <a:rPr lang="es-ES_tradnl" b="0" dirty="0"/>
              <a:t>Análisis y redacción de informes</a:t>
            </a: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14</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602166" y="1910393"/>
            <a:ext cx="10504288" cy="4635373"/>
          </a:xfrm>
        </p:spPr>
        <p:txBody>
          <a:bodyPr/>
          <a:lstStyle/>
          <a:p>
            <a:pPr marL="0" lvl="2" indent="0">
              <a:buNone/>
            </a:pPr>
            <a:r>
              <a:rPr lang="en-GB" sz="2000" dirty="0"/>
              <a:t> </a:t>
            </a:r>
            <a:endParaRPr lang="es-ES_tradnl" sz="2000" dirty="0"/>
          </a:p>
          <a:p>
            <a:pPr lvl="2"/>
            <a:r>
              <a:rPr lang="es-ES_tradnl" sz="2000" dirty="0"/>
              <a:t>Método de análisis de datos: codificación y análisis temáticos</a:t>
            </a:r>
          </a:p>
          <a:p>
            <a:pPr lvl="2"/>
            <a:r>
              <a:rPr lang="es-ES_tradnl" sz="2000" dirty="0"/>
              <a:t>El informe de investigación debería:</a:t>
            </a:r>
          </a:p>
          <a:p>
            <a:pPr marL="594900" lvl="2" indent="-342900" algn="just">
              <a:spcBef>
                <a:spcPts val="0"/>
              </a:spcBef>
              <a:spcAft>
                <a:spcPts val="800"/>
              </a:spcAft>
              <a:buFont typeface="Wingdings" panose="05000000000000000000" pitchFamily="2" charset="2"/>
              <a:buChar char="§"/>
            </a:pPr>
            <a:r>
              <a:rPr lang="es-ES_tradnl" dirty="0"/>
              <a:t>Presentar las conclusiones de la investigación (combinando las actividades de investigación con la recopilación de datos obtenidos de las entrevistas y los grupos de discusión).</a:t>
            </a:r>
          </a:p>
          <a:p>
            <a:pPr marL="594900" lvl="2" indent="-342900" algn="just">
              <a:spcBef>
                <a:spcPts val="0"/>
              </a:spcBef>
              <a:spcAft>
                <a:spcPts val="800"/>
              </a:spcAft>
              <a:buFont typeface="Wingdings" panose="05000000000000000000" pitchFamily="2" charset="2"/>
              <a:buChar char="§"/>
            </a:pPr>
            <a:r>
              <a:rPr lang="es-ES_tradnl" dirty="0"/>
              <a:t>Presentar y analizar las brechas detectadas en el sistema de cualificación en materia de SST, así como los incentivos y obstáculos para la mejora.</a:t>
            </a:r>
          </a:p>
          <a:p>
            <a:pPr marL="594900" lvl="2" indent="-342900" algn="just">
              <a:spcBef>
                <a:spcPts val="0"/>
              </a:spcBef>
              <a:spcAft>
                <a:spcPts val="800"/>
              </a:spcAft>
              <a:buFont typeface="Wingdings" panose="05000000000000000000" pitchFamily="2" charset="2"/>
              <a:buChar char="§"/>
            </a:pPr>
            <a:r>
              <a:rPr lang="es-ES_tradnl" dirty="0"/>
              <a:t>Conceder la debida importancia a las experiencias compartidas por las partes interesadas implicadas, teniendo en cuenta sus niveles de influencia e importancia en el análisis (garantizando que se incluyan diversos puntos de vista). </a:t>
            </a:r>
          </a:p>
          <a:p>
            <a:pPr marL="594900" lvl="2" indent="-342900" algn="just">
              <a:spcBef>
                <a:spcPts val="0"/>
              </a:spcBef>
              <a:spcAft>
                <a:spcPts val="800"/>
              </a:spcAft>
              <a:buFont typeface="Wingdings" panose="05000000000000000000" pitchFamily="2" charset="2"/>
              <a:buChar char="§"/>
            </a:pPr>
            <a:r>
              <a:rPr lang="es-ES_tradnl" dirty="0"/>
              <a:t>Citar fuentes de información en todo el informe (fuentes documentales y obtenidas de las entrevistas). Por ejemplo, “Todos los empleadores entrevistados indicaron que…”, “De la entrevistas con los profesionales de la SST se desprendió que…”, “El Código del Trabajo prevé las siguientes disposiciones ...’’). Pueden incluirse citas.</a:t>
            </a:r>
            <a:endParaRPr lang="es-ES_tradnl" sz="2000" dirty="0"/>
          </a:p>
          <a:p>
            <a:pPr lvl="2" indent="0" algn="just">
              <a:spcBef>
                <a:spcPts val="0"/>
              </a:spcBef>
              <a:spcAft>
                <a:spcPts val="800"/>
              </a:spcAft>
              <a:buNone/>
            </a:pPr>
            <a:endParaRPr lang="fr-CH" sz="2000" dirty="0"/>
          </a:p>
          <a:p>
            <a:pPr lvl="2" indent="0" algn="just">
              <a:spcBef>
                <a:spcPts val="0"/>
              </a:spcBef>
              <a:spcAft>
                <a:spcPts val="800"/>
              </a:spcAft>
              <a:buNone/>
            </a:pPr>
            <a:endParaRPr lang="en-GB" sz="2000" dirty="0"/>
          </a:p>
          <a:p>
            <a:pPr lvl="2"/>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3633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Paso 4: </a:t>
            </a:r>
            <a:r>
              <a:rPr lang="es-ES_tradnl" b="0" dirty="0"/>
              <a:t>Taller de consulta con las partes interesadas</a:t>
            </a:r>
            <a:br>
              <a:rPr lang="fr-CH" sz="2800" b="0" dirty="0">
                <a:solidFill>
                  <a:schemeClr val="tx1"/>
                </a:solidFill>
              </a:rPr>
            </a:br>
            <a:br>
              <a:rPr lang="en-GB"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15</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525125" cy="3482975"/>
          </a:xfrm>
        </p:spPr>
        <p:txBody>
          <a:bodyPr/>
          <a:lstStyle/>
          <a:p>
            <a:pPr lvl="2"/>
            <a:endParaRPr lang="en-GB" sz="2000" dirty="0"/>
          </a:p>
          <a:p>
            <a:pPr lvl="2"/>
            <a:r>
              <a:rPr lang="es-ES_tradnl" sz="2000" dirty="0"/>
              <a:t> Objetivos del/de los taller(es)</a:t>
            </a:r>
          </a:p>
          <a:p>
            <a:pPr marL="0" lvl="2" indent="0">
              <a:buNone/>
            </a:pPr>
            <a:endParaRPr lang="es-ES_tradnl" sz="2000" dirty="0"/>
          </a:p>
          <a:p>
            <a:pPr marL="594900" lvl="2" indent="-342900" algn="just">
              <a:spcBef>
                <a:spcPts val="0"/>
              </a:spcBef>
              <a:spcAft>
                <a:spcPts val="800"/>
              </a:spcAft>
              <a:buFont typeface="Wingdings" panose="05000000000000000000" pitchFamily="2" charset="2"/>
              <a:buChar char="§"/>
            </a:pPr>
            <a:r>
              <a:rPr lang="es-ES_tradnl" dirty="0"/>
              <a:t>Presentar y validar las conclusiones de la investigación con las principales partes interesadas (incluidos los participantes en la investigación)</a:t>
            </a:r>
          </a:p>
          <a:p>
            <a:pPr marL="594900" lvl="2" indent="-342900" algn="just">
              <a:spcBef>
                <a:spcPts val="0"/>
              </a:spcBef>
              <a:spcAft>
                <a:spcPts val="800"/>
              </a:spcAft>
              <a:buFont typeface="Wingdings" panose="05000000000000000000" pitchFamily="2" charset="2"/>
              <a:buChar char="§"/>
            </a:pPr>
            <a:r>
              <a:rPr lang="es-ES_tradnl" dirty="0"/>
              <a:t>Discutir las brechas y los factores que impulsan las mejoras y que las obstaculizan</a:t>
            </a:r>
          </a:p>
          <a:p>
            <a:pPr marL="594900" lvl="2" indent="-342900" algn="just">
              <a:spcBef>
                <a:spcPts val="0"/>
              </a:spcBef>
              <a:spcAft>
                <a:spcPts val="800"/>
              </a:spcAft>
              <a:buFont typeface="Wingdings" panose="05000000000000000000" pitchFamily="2" charset="2"/>
              <a:buChar char="§"/>
            </a:pPr>
            <a:r>
              <a:rPr lang="es-ES_tradnl" dirty="0"/>
              <a:t>Identificar recomendaciones de mejora que se utilizarán para elaborar un plan de acción para mejorar el sistema nacional</a:t>
            </a:r>
          </a:p>
          <a:p>
            <a:pPr marL="594900" lvl="2" indent="-342900" algn="just">
              <a:spcBef>
                <a:spcPts val="0"/>
              </a:spcBef>
              <a:spcAft>
                <a:spcPts val="800"/>
              </a:spcAft>
              <a:buFont typeface="Wingdings" panose="05000000000000000000" pitchFamily="2" charset="2"/>
              <a:buChar char="§"/>
            </a:pPr>
            <a:r>
              <a:rPr lang="es-ES_tradnl" dirty="0"/>
              <a:t>Formular objetivos justificados y realistas para el cambio/la mejora, teniendo cuenta las limitaciones prácticas en el país</a:t>
            </a:r>
            <a:endParaRPr lang="es-ES_tradnl" sz="2000" dirty="0"/>
          </a:p>
          <a:p>
            <a:pPr lvl="2"/>
            <a:endParaRPr lang="en-GB" sz="2000" dirty="0"/>
          </a:p>
          <a:p>
            <a:pPr marL="0" lvl="2" indent="0">
              <a:buNone/>
            </a:pPr>
            <a:endParaRPr lang="en-GB" sz="2000" dirty="0"/>
          </a:p>
          <a:p>
            <a:pPr marL="0" lvl="2" indent="0">
              <a:buNone/>
            </a:pPr>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6554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10146982" cy="608525"/>
          </a:xfrm>
        </p:spPr>
        <p:txBody>
          <a:bodyPr/>
          <a:lstStyle/>
          <a:p>
            <a:r>
              <a:rPr lang="es-ES_tradnl" dirty="0"/>
              <a:t>Sistema nacional de cualificación en materia de SST</a:t>
            </a:r>
            <a:br>
              <a:rPr lang="fr-CH" b="0" dirty="0"/>
            </a:br>
            <a:br>
              <a:rPr lang="fr-CH" b="0" dirty="0"/>
            </a:br>
            <a:r>
              <a:rPr lang="es-ES_tradnl" b="0" dirty="0"/>
              <a:t>Información que debe recopilarse</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16</a:t>
            </a:fld>
            <a:endParaRPr lang="en-GB"/>
          </a:p>
        </p:txBody>
      </p:sp>
      <p:pic>
        <p:nvPicPr>
          <p:cNvPr id="7" name="Picture 2">
            <a:extLst>
              <a:ext uri="{FF2B5EF4-FFF2-40B4-BE49-F238E27FC236}">
                <a16:creationId xmlns:a16="http://schemas.microsoft.com/office/drawing/2014/main" id="{E66ED7E0-6D16-46B1-1E10-DB263B446A3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454674"/>
            <a:ext cx="3239482" cy="120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157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1</a:t>
            </a:r>
            <a:r>
              <a:rPr lang="es-ES_tradnl" dirty="0"/>
              <a:t>. Contexto nacional: Contexto socioeconómico</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17</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8" y="1951830"/>
            <a:ext cx="2743200" cy="3482975"/>
          </a:xfrm>
        </p:spPr>
        <p:txBody>
          <a:bodyPr/>
          <a:lstStyle/>
          <a:p>
            <a:pPr lvl="2"/>
            <a:endParaRPr lang="en-GB" sz="2000" dirty="0"/>
          </a:p>
          <a:p>
            <a:pPr lvl="2"/>
            <a:r>
              <a:rPr lang="es-ES_tradnl" sz="2000" dirty="0"/>
              <a:t>Sistema político</a:t>
            </a:r>
          </a:p>
          <a:p>
            <a:pPr marL="0" lvl="2" indent="0">
              <a:buNone/>
            </a:pPr>
            <a:endParaRPr lang="es-ES_tradnl" sz="2000" dirty="0"/>
          </a:p>
          <a:p>
            <a:pPr lvl="2"/>
            <a:r>
              <a:rPr lang="es-ES_tradnl" sz="2000" dirty="0"/>
              <a:t>Entorno socioeconómico</a:t>
            </a:r>
          </a:p>
          <a:p>
            <a:pPr marL="0" lvl="2" indent="0">
              <a:buNone/>
            </a:pPr>
            <a:endParaRPr lang="es-ES_tradnl" sz="2000" dirty="0"/>
          </a:p>
          <a:p>
            <a:pPr lvl="2"/>
            <a:r>
              <a:rPr lang="es-ES_tradnl" sz="2000" dirty="0"/>
              <a:t>Cultura nacional y creencias sociales</a:t>
            </a:r>
          </a:p>
          <a:p>
            <a:pPr marL="0" lvl="2" indent="0">
              <a:buNone/>
            </a:pPr>
            <a:endParaRPr lang="en-GB" sz="2000" dirty="0"/>
          </a:p>
          <a:p>
            <a:pPr marL="0" lvl="2" indent="0">
              <a:buNone/>
            </a:pPr>
            <a:endParaRPr lang="en-GB" dirty="0"/>
          </a:p>
          <a:p>
            <a:pPr marL="0" lvl="2" indent="0">
              <a:buNone/>
            </a:pPr>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C1C35C01-8640-11A7-B305-445DD9E66597}"/>
              </a:ext>
            </a:extLst>
          </p:cNvPr>
          <p:cNvGraphicFramePr>
            <a:graphicFrameLocks noGrp="1"/>
          </p:cNvGraphicFramePr>
          <p:nvPr>
            <p:extLst>
              <p:ext uri="{D42A27DB-BD31-4B8C-83A1-F6EECF244321}">
                <p14:modId xmlns:p14="http://schemas.microsoft.com/office/powerpoint/2010/main" val="371482406"/>
              </p:ext>
            </p:extLst>
          </p:nvPr>
        </p:nvGraphicFramePr>
        <p:xfrm>
          <a:off x="4494178" y="1951830"/>
          <a:ext cx="7207283" cy="4419600"/>
        </p:xfrm>
        <a:graphic>
          <a:graphicData uri="http://schemas.openxmlformats.org/drawingml/2006/table">
            <a:tbl>
              <a:tblPr firstRow="1" firstCol="1" bandRow="1">
                <a:tableStyleId>{5C22544A-7EE6-4342-B048-85BDC9FD1C3A}</a:tableStyleId>
              </a:tblPr>
              <a:tblGrid>
                <a:gridCol w="7207283">
                  <a:extLst>
                    <a:ext uri="{9D8B030D-6E8A-4147-A177-3AD203B41FA5}">
                      <a16:colId xmlns:a16="http://schemas.microsoft.com/office/drawing/2014/main" val="3128111526"/>
                    </a:ext>
                  </a:extLst>
                </a:gridCol>
              </a:tblGrid>
              <a:tr h="4406108">
                <a:tc>
                  <a:txBody>
                    <a:bodyPr/>
                    <a:lstStyle/>
                    <a:p>
                      <a:pPr marL="226695" indent="-226695">
                        <a:spcBef>
                          <a:spcPts val="600"/>
                        </a:spcBef>
                      </a:pPr>
                      <a:r>
                        <a:rPr lang="es-ES_tradnl" sz="1300" b="0" kern="1200" noProof="0" dirty="0">
                          <a:solidFill>
                            <a:schemeClr val="tx1"/>
                          </a:solidFill>
                          <a:latin typeface="+mn-lt"/>
                          <a:ea typeface="+mn-ea"/>
                          <a:cs typeface="+mn-cs"/>
                        </a:rPr>
                        <a:t>Las preguntas para orientar la evaluación del contexto nacional pueden incluir las siguientes:</a:t>
                      </a:r>
                    </a:p>
                    <a:p>
                      <a:pPr marL="742950" lvl="1" indent="-285750">
                        <a:spcBef>
                          <a:spcPts val="300"/>
                        </a:spcBef>
                        <a:spcAft>
                          <a:spcPts val="300"/>
                        </a:spcAft>
                        <a:buClr>
                          <a:srgbClr val="1E2DBE"/>
                        </a:buClr>
                        <a:buSzPts val="900"/>
                        <a:buFont typeface="Wingdings 3" panose="05040102010807070707" pitchFamily="18" charset="2"/>
                        <a:buChar char=""/>
                      </a:pPr>
                      <a:r>
                        <a:rPr lang="es-ES_tradnl" sz="1300" b="0" kern="1200" noProof="0" dirty="0">
                          <a:solidFill>
                            <a:schemeClr val="tx1"/>
                          </a:solidFill>
                          <a:latin typeface="+mn-lt"/>
                          <a:ea typeface="+mn-ea"/>
                          <a:cs typeface="+mn-cs"/>
                        </a:rPr>
                        <a:t>¿Cuál es la estructura política establecida y quiénes son los principales responsables de la toma de decisiones y partes interesadas en materia de SST?</a:t>
                      </a:r>
                    </a:p>
                    <a:p>
                      <a:pPr marL="742950" lvl="1" indent="-285750">
                        <a:spcBef>
                          <a:spcPts val="300"/>
                        </a:spcBef>
                        <a:spcAft>
                          <a:spcPts val="300"/>
                        </a:spcAft>
                        <a:buClr>
                          <a:srgbClr val="1E2DBE"/>
                        </a:buClr>
                        <a:buSzPts val="900"/>
                        <a:buFont typeface="Wingdings 3" panose="05040102010807070707" pitchFamily="18" charset="2"/>
                        <a:buChar char=""/>
                      </a:pPr>
                      <a:r>
                        <a:rPr lang="es-ES_tradnl" sz="1300" b="0" kern="1200" noProof="0" dirty="0">
                          <a:solidFill>
                            <a:schemeClr val="tx1"/>
                          </a:solidFill>
                          <a:latin typeface="+mn-lt"/>
                          <a:ea typeface="+mn-ea"/>
                          <a:cs typeface="+mn-cs"/>
                        </a:rPr>
                        <a:t>¿Cuál es el entorno económico actual y cuáles son las futuras perspectivas económicas (por ejemplo, el crecimiento o la contracción del PIB)?</a:t>
                      </a:r>
                    </a:p>
                    <a:p>
                      <a:pPr marL="742950" lvl="1" indent="-285750">
                        <a:spcBef>
                          <a:spcPts val="300"/>
                        </a:spcBef>
                        <a:spcAft>
                          <a:spcPts val="300"/>
                        </a:spcAft>
                        <a:buClr>
                          <a:srgbClr val="1E2DBE"/>
                        </a:buClr>
                        <a:buSzPts val="900"/>
                        <a:buFont typeface="Wingdings 3" panose="05040102010807070707" pitchFamily="18" charset="2"/>
                        <a:buChar char=""/>
                      </a:pPr>
                      <a:r>
                        <a:rPr lang="es-ES_tradnl" sz="1300" b="0" kern="1200" noProof="0" dirty="0">
                          <a:solidFill>
                            <a:schemeClr val="tx1"/>
                          </a:solidFill>
                          <a:latin typeface="+mn-lt"/>
                          <a:ea typeface="+mn-ea"/>
                          <a:cs typeface="+mn-cs"/>
                        </a:rPr>
                        <a:t>¿Cuál es el nivel de desarrollo del país y cuáles son sus perspectivas (por ejemplo, para la inversión extranjera)? </a:t>
                      </a:r>
                    </a:p>
                    <a:p>
                      <a:pPr marL="742950" lvl="1" indent="-285750">
                        <a:spcBef>
                          <a:spcPts val="300"/>
                        </a:spcBef>
                        <a:spcAft>
                          <a:spcPts val="300"/>
                        </a:spcAft>
                        <a:buClr>
                          <a:srgbClr val="1E2DBE"/>
                        </a:buClr>
                        <a:buSzPts val="900"/>
                        <a:buFont typeface="Wingdings 3" panose="05040102010807070707" pitchFamily="18" charset="2"/>
                        <a:buChar char=""/>
                      </a:pPr>
                      <a:r>
                        <a:rPr lang="es-ES_tradnl" sz="1300" b="0" kern="1200" noProof="0" dirty="0">
                          <a:solidFill>
                            <a:schemeClr val="tx1"/>
                          </a:solidFill>
                          <a:latin typeface="+mn-lt"/>
                          <a:ea typeface="+mn-ea"/>
                          <a:cs typeface="+mn-cs"/>
                        </a:rPr>
                        <a:t>¿Cuáles son las características de la población de la fuerza de trabajo (es decir, la población activa desglosada por sexo, edad, ubicación geográfica y nivel de educación)?</a:t>
                      </a:r>
                    </a:p>
                    <a:p>
                      <a:pPr marL="742950" lvl="1" indent="-285750">
                        <a:spcBef>
                          <a:spcPts val="300"/>
                        </a:spcBef>
                        <a:spcAft>
                          <a:spcPts val="300"/>
                        </a:spcAft>
                        <a:buClr>
                          <a:srgbClr val="1E2DBE"/>
                        </a:buClr>
                        <a:buSzPts val="900"/>
                        <a:buFont typeface="Wingdings 3" panose="05040102010807070707" pitchFamily="18" charset="2"/>
                        <a:buChar char=""/>
                      </a:pPr>
                      <a:r>
                        <a:rPr lang="es-ES_tradnl" sz="1300" b="0" kern="1200" noProof="0" dirty="0">
                          <a:solidFill>
                            <a:schemeClr val="tx1"/>
                          </a:solidFill>
                          <a:latin typeface="+mn-lt"/>
                          <a:ea typeface="+mn-ea"/>
                          <a:cs typeface="+mn-cs"/>
                        </a:rPr>
                        <a:t>¿Cómo podría la cultura nacional afectar lo que es aceptable/inaceptable con respecto a las prácticas de los profesionales de la SST en las empresas?</a:t>
                      </a:r>
                    </a:p>
                    <a:p>
                      <a:pPr marL="742950" lvl="1" indent="-285750">
                        <a:spcBef>
                          <a:spcPts val="300"/>
                        </a:spcBef>
                        <a:spcAft>
                          <a:spcPts val="300"/>
                        </a:spcAft>
                        <a:buClr>
                          <a:srgbClr val="1E2DBE"/>
                        </a:buClr>
                        <a:buSzPts val="900"/>
                        <a:buFont typeface="Wingdings 3" panose="05040102010807070707" pitchFamily="18" charset="2"/>
                        <a:buChar char=""/>
                      </a:pPr>
                      <a:r>
                        <a:rPr lang="es-ES_tradnl" sz="1300" b="0" kern="1200" noProof="0" dirty="0">
                          <a:solidFill>
                            <a:schemeClr val="tx1"/>
                          </a:solidFill>
                          <a:latin typeface="+mn-lt"/>
                          <a:ea typeface="+mn-ea"/>
                          <a:cs typeface="+mn-cs"/>
                        </a:rPr>
                        <a:t>¿En qué medida son receptivos los empleadores a la educación y formación en materia de SST, y son conscientes de los beneficios de apoyar a los trabajadores para que obtengan cualificaciones en materia de SST?</a:t>
                      </a:r>
                    </a:p>
                    <a:p>
                      <a:pPr marL="742950" lvl="1" indent="-285750">
                        <a:spcBef>
                          <a:spcPts val="300"/>
                        </a:spcBef>
                        <a:spcAft>
                          <a:spcPts val="300"/>
                        </a:spcAft>
                        <a:buClr>
                          <a:srgbClr val="1E2DBE"/>
                        </a:buClr>
                        <a:buSzPts val="900"/>
                        <a:buFont typeface="Wingdings 3" panose="05040102010807070707" pitchFamily="18" charset="2"/>
                        <a:buChar char=""/>
                      </a:pPr>
                      <a:r>
                        <a:rPr lang="es-ES_tradnl" sz="1300" b="0" kern="1200" noProof="0" dirty="0">
                          <a:solidFill>
                            <a:schemeClr val="tx1"/>
                          </a:solidFill>
                          <a:latin typeface="+mn-lt"/>
                          <a:ea typeface="+mn-ea"/>
                          <a:cs typeface="+mn-cs"/>
                        </a:rPr>
                        <a:t>¿Cuáles son los principales desastres o eventos específicos de la SST que han forjado la opinión pública o han determinado el interés en la SST?    </a:t>
                      </a:r>
                    </a:p>
                    <a:p>
                      <a:pPr marL="742950" lvl="1" indent="-285750">
                        <a:spcBef>
                          <a:spcPts val="300"/>
                        </a:spcBef>
                        <a:spcAft>
                          <a:spcPts val="300"/>
                        </a:spcAft>
                        <a:buClr>
                          <a:srgbClr val="1E2DBE"/>
                        </a:buClr>
                        <a:buSzPts val="900"/>
                        <a:buFont typeface="Wingdings 3" panose="05040102010807070707" pitchFamily="18" charset="2"/>
                        <a:buChar char=""/>
                      </a:pPr>
                      <a:endParaRPr lang="es-ES_tradnl" sz="1300" b="0" kern="1200" noProof="0" dirty="0">
                        <a:solidFill>
                          <a:schemeClr val="tx1"/>
                        </a:solidFill>
                        <a:latin typeface="+mn-lt"/>
                        <a:ea typeface="+mn-ea"/>
                        <a:cs typeface="+mn-cs"/>
                      </a:endParaRPr>
                    </a:p>
                    <a:p>
                      <a:pPr indent="-180340" algn="just">
                        <a:spcBef>
                          <a:spcPts val="600"/>
                        </a:spcBef>
                        <a:spcAft>
                          <a:spcPts val="600"/>
                        </a:spcAft>
                      </a:pPr>
                      <a:r>
                        <a:rPr lang="es-ES_tradnl" sz="1100" noProof="0" dirty="0">
                          <a:effectLst/>
                        </a:rPr>
                        <a:t> </a:t>
                      </a:r>
                      <a:endParaRPr lang="es-ES_tradnl" sz="1100" noProof="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64214202"/>
                  </a:ext>
                </a:extLst>
              </a:tr>
            </a:tbl>
          </a:graphicData>
        </a:graphic>
      </p:graphicFrame>
    </p:spTree>
    <p:extLst>
      <p:ext uri="{BB962C8B-B14F-4D97-AF65-F5344CB8AC3E}">
        <p14:creationId xmlns:p14="http://schemas.microsoft.com/office/powerpoint/2010/main" val="1413552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1. </a:t>
            </a:r>
            <a:r>
              <a:rPr lang="es-ES_tradnl" dirty="0"/>
              <a:t>Contexto nacional: Contexto sectorial/industrial</a:t>
            </a:r>
            <a:br>
              <a:rPr lang="es-ES_tradnl" sz="2800" b="0" dirty="0">
                <a:solidFill>
                  <a:schemeClr val="tx1"/>
                </a:solidFill>
              </a:rPr>
            </a:br>
            <a:br>
              <a:rPr lang="en-GB"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18</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425113" cy="3482975"/>
          </a:xfrm>
        </p:spPr>
        <p:txBody>
          <a:bodyPr/>
          <a:lstStyle/>
          <a:p>
            <a:pPr lvl="2"/>
            <a:endParaRPr lang="en-GB" sz="2000" dirty="0"/>
          </a:p>
          <a:p>
            <a:pPr lvl="2"/>
            <a:r>
              <a:rPr lang="es-ES_tradnl" sz="2400" dirty="0"/>
              <a:t>Principales actividades industriales/sectoriales: </a:t>
            </a:r>
          </a:p>
          <a:p>
            <a:pPr marL="594900" lvl="2" indent="-342900" algn="just">
              <a:spcBef>
                <a:spcPts val="0"/>
              </a:spcBef>
              <a:buFont typeface="Wingdings" panose="05000000000000000000" pitchFamily="2" charset="2"/>
              <a:buChar char="§"/>
            </a:pPr>
            <a:r>
              <a:rPr lang="es-ES_tradnl" sz="2000" dirty="0">
                <a:latin typeface="Arial" panose="020B0604020202020204" pitchFamily="34" charset="0"/>
              </a:rPr>
              <a:t>Principales industrias/sectores en términos de su porcentaje del empleo total en la fuerza de trabajo</a:t>
            </a:r>
          </a:p>
          <a:p>
            <a:pPr marL="594900" lvl="2" indent="-342900" algn="just">
              <a:spcBef>
                <a:spcPts val="0"/>
              </a:spcBef>
              <a:buFont typeface="Wingdings" panose="05000000000000000000" pitchFamily="2" charset="2"/>
              <a:buChar char="§"/>
            </a:pPr>
            <a:r>
              <a:rPr lang="es-ES_tradnl" sz="2000" dirty="0">
                <a:latin typeface="Arial" panose="020B0604020202020204" pitchFamily="34" charset="0"/>
              </a:rPr>
              <a:t>Perfiles de las empresas en los principales sectores/industrias, en términos de tamaño, nivel de formalidad o informalidad y ubicación geográfica </a:t>
            </a:r>
          </a:p>
          <a:p>
            <a:pPr marL="594900" lvl="2" indent="-342900" algn="just">
              <a:spcBef>
                <a:spcPts val="0"/>
              </a:spcBef>
              <a:buFont typeface="Wingdings" panose="05000000000000000000" pitchFamily="2" charset="2"/>
              <a:buChar char="§"/>
            </a:pPr>
            <a:r>
              <a:rPr lang="es-ES_tradnl" sz="2000" dirty="0">
                <a:latin typeface="Arial" panose="020B0604020202020204" pitchFamily="34" charset="0"/>
              </a:rPr>
              <a:t>Normas de SST, códigos y otras especificaciones técnicas pertinentes/que deben conocer los profesionales de la SST para trabajar en ciertos sectores/industrias (incluido cualquier requisito impuesto por las empresa multinacionales)</a:t>
            </a:r>
          </a:p>
          <a:p>
            <a:pPr marL="0" lvl="2" indent="0">
              <a:buNone/>
            </a:pPr>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206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1. </a:t>
            </a:r>
            <a:r>
              <a:rPr lang="es-ES_tradnl" dirty="0"/>
              <a:t>Contexto nacional: Contexto industrial/sectorial</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19</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32171" y="1951830"/>
            <a:ext cx="9939338" cy="3482975"/>
          </a:xfrm>
        </p:spPr>
        <p:txBody>
          <a:bodyPr/>
          <a:lstStyle/>
          <a:p>
            <a:pPr lvl="2"/>
            <a:endParaRPr lang="en-GB" sz="2000" dirty="0"/>
          </a:p>
          <a:p>
            <a:pPr lvl="2"/>
            <a:r>
              <a:rPr lang="es-ES_tradnl" sz="2400" dirty="0"/>
              <a:t>Tendencias del empleo por industria</a:t>
            </a:r>
          </a:p>
          <a:p>
            <a:pPr marL="742950" lvl="1" indent="-285750">
              <a:spcBef>
                <a:spcPts val="300"/>
              </a:spcBef>
              <a:spcAft>
                <a:spcPts val="300"/>
              </a:spcAft>
              <a:buClr>
                <a:srgbClr val="1E2DBE"/>
              </a:buClr>
              <a:buSzPts val="900"/>
              <a:buFont typeface="Wingdings 3" panose="05040102010807070707" pitchFamily="18" charset="2"/>
              <a:buChar char=""/>
            </a:pPr>
            <a:r>
              <a:rPr lang="es-ES_tradnl" sz="2000" dirty="0">
                <a:latin typeface="Arial" panose="020B0604020202020204" pitchFamily="34" charset="0"/>
                <a:ea typeface="Calibri" panose="020F0502020204030204" pitchFamily="34" charset="0"/>
              </a:rPr>
              <a:t>Estado de salud general del mercado de trabajo a nivel nacional </a:t>
            </a:r>
            <a:r>
              <a:rPr lang="es-ES_tradnl" sz="2000" dirty="0">
                <a:effectLst/>
                <a:latin typeface="Arial" panose="020B0604020202020204" pitchFamily="34" charset="0"/>
                <a:ea typeface="Calibri" panose="020F0502020204030204" pitchFamily="34" charset="0"/>
              </a:rPr>
              <a:t>(p.ej., tasa de empleo/desempleo)</a:t>
            </a:r>
          </a:p>
          <a:p>
            <a:pPr marL="742950" lvl="1" indent="-285750">
              <a:spcBef>
                <a:spcPts val="300"/>
              </a:spcBef>
              <a:spcAft>
                <a:spcPts val="300"/>
              </a:spcAft>
              <a:buClr>
                <a:srgbClr val="1E2DBE"/>
              </a:buClr>
              <a:buSzPts val="900"/>
              <a:buFont typeface="Wingdings 3" panose="05040102010807070707" pitchFamily="18" charset="2"/>
              <a:buChar char=""/>
            </a:pPr>
            <a:r>
              <a:rPr lang="es-ES_tradnl" sz="2000" dirty="0">
                <a:latin typeface="Arial" panose="020B0604020202020204" pitchFamily="34" charset="0"/>
                <a:ea typeface="Calibri" panose="020F0502020204030204" pitchFamily="34" charset="0"/>
              </a:rPr>
              <a:t>Industrias que emplean el mayor/menor número de profesionales de la SST</a:t>
            </a:r>
          </a:p>
          <a:p>
            <a:pPr marL="742950" lvl="1" indent="-285750">
              <a:spcBef>
                <a:spcPts val="300"/>
              </a:spcBef>
              <a:spcAft>
                <a:spcPts val="300"/>
              </a:spcAft>
              <a:buClr>
                <a:srgbClr val="1E2DBE"/>
              </a:buClr>
              <a:buSzPts val="900"/>
              <a:buFont typeface="Wingdings 3" panose="05040102010807070707" pitchFamily="18" charset="2"/>
              <a:buChar char=""/>
            </a:pPr>
            <a:r>
              <a:rPr lang="es-ES_tradnl" sz="2000" dirty="0">
                <a:effectLst/>
                <a:latin typeface="Arial" panose="020B0604020202020204" pitchFamily="34" charset="0"/>
                <a:ea typeface="Calibri" panose="020F0502020204030204" pitchFamily="34" charset="0"/>
              </a:rPr>
              <a:t>Patrones de movimiento para los profesionales de la SST entre diferentes sectores </a:t>
            </a:r>
          </a:p>
          <a:p>
            <a:pPr marL="742950" lvl="1" indent="-285750">
              <a:spcBef>
                <a:spcPts val="300"/>
              </a:spcBef>
              <a:spcAft>
                <a:spcPts val="300"/>
              </a:spcAft>
              <a:buClr>
                <a:srgbClr val="1E2DBE"/>
              </a:buClr>
              <a:buSzPts val="900"/>
              <a:buFont typeface="Wingdings 3" panose="05040102010807070707" pitchFamily="18" charset="2"/>
              <a:buChar char=""/>
            </a:pPr>
            <a:r>
              <a:rPr lang="es-ES_tradnl" sz="2000" dirty="0">
                <a:effectLst/>
                <a:latin typeface="Arial" panose="020B0604020202020204" pitchFamily="34" charset="0"/>
                <a:ea typeface="Calibri" panose="020F0502020204030204" pitchFamily="34" charset="0"/>
              </a:rPr>
              <a:t>Industrias/sectores en los que es probable que se emplee notablemente a los profesionales de la SST en el futuro</a:t>
            </a:r>
            <a:endParaRPr lang="en-GB" sz="2000" dirty="0"/>
          </a:p>
          <a:p>
            <a:pPr lvl="2"/>
            <a:r>
              <a:rPr lang="es-ES_tradnl" sz="2400" dirty="0"/>
              <a:t>Ejemplo de Australia y de Madagascar</a:t>
            </a:r>
          </a:p>
          <a:p>
            <a:pPr marL="0" lvl="2" indent="0">
              <a:buNone/>
            </a:pPr>
            <a:endParaRPr lang="es-ES_tradnl"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514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1. </a:t>
            </a:r>
            <a:r>
              <a:rPr lang="es-ES_tradnl" dirty="0"/>
              <a:t>Contexto nacional: Contexto industrial/sectorial</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20</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670925" cy="3482975"/>
          </a:xfrm>
        </p:spPr>
        <p:txBody>
          <a:bodyPr/>
          <a:lstStyle/>
          <a:p>
            <a:pPr lvl="2"/>
            <a:endParaRPr lang="en-GB" sz="2000" dirty="0"/>
          </a:p>
          <a:p>
            <a:pPr lvl="2"/>
            <a:r>
              <a:rPr lang="es-ES_tradnl" sz="2400" dirty="0"/>
              <a:t>Industrias emergentes</a:t>
            </a:r>
          </a:p>
          <a:p>
            <a:pPr marL="742950" lvl="1" indent="-285750">
              <a:spcBef>
                <a:spcPts val="300"/>
              </a:spcBef>
              <a:spcAft>
                <a:spcPts val="300"/>
              </a:spcAft>
              <a:buClr>
                <a:srgbClr val="1E2DBE"/>
              </a:buClr>
              <a:buSzPts val="900"/>
              <a:buFont typeface="Wingdings 3" panose="05040102010807070707" pitchFamily="18" charset="2"/>
              <a:buChar char=""/>
            </a:pPr>
            <a:r>
              <a:rPr lang="es-ES_tradnl" sz="2000" dirty="0">
                <a:latin typeface="Arial" panose="020B0604020202020204" pitchFamily="34" charset="0"/>
                <a:ea typeface="Calibri" panose="020F0502020204030204" pitchFamily="34" charset="0"/>
              </a:rPr>
              <a:t>Industria nueva o emergente o cambios en la prevalencia de las industrias en el país </a:t>
            </a:r>
            <a:r>
              <a:rPr lang="es-ES_tradnl" sz="2000" dirty="0">
                <a:effectLst/>
                <a:latin typeface="Arial" panose="020B0604020202020204" pitchFamily="34" charset="0"/>
                <a:ea typeface="Calibri" panose="020F0502020204030204" pitchFamily="34" charset="0"/>
              </a:rPr>
              <a:t>(p.ej., la energía renovable, la industria del hidrógeno, cambios en la manufactura para poner de relieve la robótica colaborativa)</a:t>
            </a:r>
          </a:p>
          <a:p>
            <a:pPr marL="742950" lvl="1" indent="-285750">
              <a:spcBef>
                <a:spcPts val="300"/>
              </a:spcBef>
              <a:spcAft>
                <a:spcPts val="300"/>
              </a:spcAft>
              <a:buClr>
                <a:srgbClr val="1E2DBE"/>
              </a:buClr>
              <a:buSzPts val="900"/>
              <a:buFont typeface="Wingdings 3" panose="05040102010807070707" pitchFamily="18" charset="2"/>
              <a:buChar char=""/>
            </a:pPr>
            <a:r>
              <a:rPr lang="es-ES_tradnl" sz="2000" dirty="0">
                <a:effectLst/>
                <a:latin typeface="Arial" panose="020B0604020202020204" pitchFamily="34" charset="0"/>
                <a:ea typeface="Calibri" panose="020F0502020204030204" pitchFamily="34" charset="0"/>
              </a:rPr>
              <a:t>Nuevas tecnologías que se están desarrollando o se ha previsto desarrollar en el país</a:t>
            </a:r>
          </a:p>
          <a:p>
            <a:pPr marL="742950" lvl="1" indent="-285750">
              <a:spcBef>
                <a:spcPts val="300"/>
              </a:spcBef>
              <a:spcAft>
                <a:spcPts val="300"/>
              </a:spcAft>
              <a:buClr>
                <a:srgbClr val="1E2DBE"/>
              </a:buClr>
              <a:buSzPts val="900"/>
              <a:buFont typeface="Wingdings 3" panose="05040102010807070707" pitchFamily="18" charset="2"/>
              <a:buChar char=""/>
            </a:pPr>
            <a:r>
              <a:rPr lang="es-ES_tradnl" sz="2000" dirty="0">
                <a:latin typeface="Arial" panose="020B0604020202020204" pitchFamily="34" charset="0"/>
                <a:ea typeface="Calibri" panose="020F0502020204030204" pitchFamily="34" charset="0"/>
              </a:rPr>
              <a:t>Riesgos laborales específicos que plantean estas tecnologías para la SST de los trabajadores</a:t>
            </a:r>
          </a:p>
          <a:p>
            <a:pPr marL="742950" lvl="1" indent="-285750">
              <a:spcBef>
                <a:spcPts val="300"/>
              </a:spcBef>
              <a:spcAft>
                <a:spcPts val="300"/>
              </a:spcAft>
              <a:buClr>
                <a:srgbClr val="1E2DBE"/>
              </a:buClr>
              <a:buSzPts val="900"/>
              <a:buFont typeface="Wingdings 3" panose="05040102010807070707" pitchFamily="18" charset="2"/>
              <a:buChar char=""/>
            </a:pPr>
            <a:r>
              <a:rPr lang="es-ES_tradnl" sz="2000" dirty="0">
                <a:latin typeface="Arial" panose="020B0604020202020204" pitchFamily="34" charset="0"/>
                <a:ea typeface="Calibri" panose="020F0502020204030204" pitchFamily="34" charset="0"/>
              </a:rPr>
              <a:t>Riesgos laborales emergentes</a:t>
            </a:r>
            <a:endParaRPr lang="es-ES_tradnl" sz="2000" dirty="0">
              <a:effectLst/>
              <a:latin typeface="Arial" panose="020B0604020202020204" pitchFamily="34" charset="0"/>
              <a:ea typeface="Calibri" panose="020F0502020204030204" pitchFamily="34" charset="0"/>
            </a:endParaRPr>
          </a:p>
          <a:p>
            <a:pPr marL="594900" lvl="2" indent="-342900" algn="just">
              <a:spcBef>
                <a:spcPts val="0"/>
              </a:spcBef>
              <a:buFont typeface="Wingdings" panose="05000000000000000000" pitchFamily="2" charset="2"/>
              <a:buChar char="§"/>
            </a:pPr>
            <a:endParaRPr lang="en-GB" dirty="0"/>
          </a:p>
          <a:p>
            <a:pPr marL="594900" lvl="2" indent="-342900" algn="just">
              <a:spcBef>
                <a:spcPts val="0"/>
              </a:spcBef>
              <a:buFont typeface="Wingdings" panose="05000000000000000000" pitchFamily="2" charset="2"/>
              <a:buChar char="§"/>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04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2. </a:t>
            </a:r>
            <a:r>
              <a:rPr lang="es-ES_tradnl" dirty="0"/>
              <a:t>Contexto de la SST</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21</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310813" cy="3482975"/>
          </a:xfrm>
        </p:spPr>
        <p:txBody>
          <a:bodyPr/>
          <a:lstStyle/>
          <a:p>
            <a:pPr lvl="2"/>
            <a:endParaRPr lang="en-GB" sz="2000" dirty="0"/>
          </a:p>
          <a:p>
            <a:pPr lvl="2"/>
            <a:r>
              <a:rPr lang="es-ES_tradnl" sz="2400" dirty="0"/>
              <a:t>Contexto estratégico de la SST</a:t>
            </a:r>
          </a:p>
          <a:p>
            <a:pPr marL="594900" lvl="2" indent="-342900" algn="just">
              <a:spcBef>
                <a:spcPts val="0"/>
              </a:spcBef>
              <a:buFont typeface="Wingdings" panose="05000000000000000000" pitchFamily="2" charset="2"/>
              <a:buChar char="§"/>
            </a:pPr>
            <a:r>
              <a:rPr lang="es-ES_tradnl" sz="2000" dirty="0"/>
              <a:t>Documentos sobre la política y el programa/la estrategia nacional en materia de SST (contenido en términos de competencia, educación y formación en materia de SST)</a:t>
            </a:r>
          </a:p>
          <a:p>
            <a:pPr marL="594900" lvl="2" indent="-342900" algn="just">
              <a:spcBef>
                <a:spcPts val="0"/>
              </a:spcBef>
              <a:spcAft>
                <a:spcPts val="300"/>
              </a:spcAft>
              <a:buFont typeface="Wingdings" panose="05000000000000000000" pitchFamily="2" charset="2"/>
              <a:buChar char="§"/>
            </a:pPr>
            <a:r>
              <a:rPr lang="es-ES_tradnl" sz="2000" dirty="0"/>
              <a:t>Declaraciones nacionales de política o de posición realizadas por asociaciones profesionales (contenido en términos de educación, formación y/o cualificaciones en materia de SST) </a:t>
            </a:r>
          </a:p>
          <a:p>
            <a:pPr marL="594900" lvl="2" indent="-342900" algn="just">
              <a:spcBef>
                <a:spcPts val="0"/>
              </a:spcBef>
              <a:spcAft>
                <a:spcPts val="300"/>
              </a:spcAft>
              <a:buFont typeface="Wingdings" panose="05000000000000000000" pitchFamily="2" charset="2"/>
              <a:buChar char="§"/>
            </a:pPr>
            <a:r>
              <a:rPr lang="es-ES_tradnl" sz="2000" dirty="0"/>
              <a:t>Partes interesadas e instituciones que proporcionan dirección estratégica o indican una dirección para la educación, la formación y la cualificación profesional en materia de SST (como el tipo de materiales producidos o las competencias y aptitudes que deben subrayarse o fomentarse)</a:t>
            </a:r>
            <a:endParaRPr lang="en-GB" sz="2000" dirty="0"/>
          </a:p>
          <a:p>
            <a:pPr marL="0" lvl="2" indent="0">
              <a:buNone/>
            </a:pPr>
            <a:endParaRPr lang="en-GB" sz="2000" dirty="0"/>
          </a:p>
          <a:p>
            <a:pPr lvl="2"/>
            <a:r>
              <a:rPr lang="es-ES_tradnl" sz="2000" dirty="0"/>
              <a:t>Ejemplo de Guyana</a:t>
            </a:r>
            <a:endParaRPr lang="es-ES_tradnl" dirty="0"/>
          </a:p>
          <a:p>
            <a:pPr marL="0" lvl="2" indent="0">
              <a:buNone/>
            </a:pPr>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6595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2</a:t>
            </a:r>
            <a:r>
              <a:rPr lang="es-ES_tradnl" dirty="0"/>
              <a:t>. Contexto de la SST</a:t>
            </a:r>
            <a:br>
              <a:rPr lang="es-ES_tradnl"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22</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310813" cy="3482975"/>
          </a:xfrm>
        </p:spPr>
        <p:txBody>
          <a:bodyPr/>
          <a:lstStyle/>
          <a:p>
            <a:pPr lvl="2"/>
            <a:endParaRPr lang="en-GB" sz="2000" dirty="0"/>
          </a:p>
          <a:p>
            <a:pPr lvl="2"/>
            <a:r>
              <a:rPr lang="es-ES_tradnl" sz="2400" dirty="0"/>
              <a:t>Evolución y situación de la profesión de SST</a:t>
            </a:r>
          </a:p>
          <a:p>
            <a:pPr marL="594900" lvl="2" indent="-342900" algn="just">
              <a:spcBef>
                <a:spcPts val="0"/>
              </a:spcBef>
              <a:spcAft>
                <a:spcPts val="300"/>
              </a:spcAft>
              <a:buFont typeface="Wingdings" panose="05000000000000000000" pitchFamily="2" charset="2"/>
              <a:buChar char="§"/>
            </a:pPr>
            <a:r>
              <a:rPr lang="es-ES_tradnl" sz="2000" dirty="0"/>
              <a:t>Profesiones técnicas que desempeñan un papel en la SST en el país (su papel principal y sus principales funciones y obligaciones (visión general)).</a:t>
            </a:r>
          </a:p>
          <a:p>
            <a:pPr marL="594900" lvl="2" indent="-342900" algn="just">
              <a:spcBef>
                <a:spcPts val="0"/>
              </a:spcBef>
              <a:spcAft>
                <a:spcPts val="300"/>
              </a:spcAft>
              <a:buFont typeface="Wingdings" panose="05000000000000000000" pitchFamily="2" charset="2"/>
              <a:buChar char="§"/>
            </a:pPr>
            <a:r>
              <a:rPr lang="es-ES_tradnl" sz="2000" dirty="0"/>
              <a:t>Creencias e identidades profesionales que afectan el papel que desempeña el profesional de la SST(p.ej., ¿existen fuertes influencias técnicas que fomentan la especialización, o los profesionales de la SST se inclinan más hacia una identidad generalista?)</a:t>
            </a:r>
          </a:p>
          <a:p>
            <a:pPr marL="594900" lvl="2" indent="-342900" algn="just">
              <a:spcBef>
                <a:spcPts val="0"/>
              </a:spcBef>
              <a:spcAft>
                <a:spcPts val="300"/>
              </a:spcAft>
              <a:buFont typeface="Wingdings" panose="05000000000000000000" pitchFamily="2" charset="2"/>
              <a:buChar char="§"/>
            </a:pPr>
            <a:r>
              <a:rPr lang="es-ES_tradnl" sz="2000" dirty="0"/>
              <a:t>Situación actual de la profesión de SST (por ejemplo, nivel de influencia, reconocimiento profesional)</a:t>
            </a:r>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0950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2. </a:t>
            </a:r>
            <a:r>
              <a:rPr lang="es-ES_tradnl" dirty="0"/>
              <a:t>Contexto de la SST</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23</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310813" cy="3482975"/>
          </a:xfrm>
        </p:spPr>
        <p:txBody>
          <a:bodyPr/>
          <a:lstStyle/>
          <a:p>
            <a:pPr lvl="2"/>
            <a:endParaRPr lang="es-ES_tradnl" sz="2000" dirty="0"/>
          </a:p>
          <a:p>
            <a:pPr lvl="2"/>
            <a:r>
              <a:rPr lang="es-ES_tradnl" sz="2000" dirty="0"/>
              <a:t>Evolución y situación de la profesión de SST</a:t>
            </a:r>
          </a:p>
          <a:p>
            <a:pPr marL="594900" lvl="2" indent="-342900" algn="just">
              <a:spcBef>
                <a:spcPts val="0"/>
              </a:spcBef>
              <a:buFont typeface="Wingdings" panose="05000000000000000000" pitchFamily="2" charset="2"/>
              <a:buChar char="§"/>
            </a:pPr>
            <a:r>
              <a:rPr lang="es-ES_tradnl" dirty="0"/>
              <a:t>Reconocimiento profesional del personal que participa en la gestión de la SST y nivel de reconocimiento</a:t>
            </a:r>
          </a:p>
          <a:p>
            <a:pPr marL="594900" lvl="2" indent="-342900" algn="just">
              <a:spcBef>
                <a:spcPts val="0"/>
              </a:spcBef>
              <a:buFont typeface="Wingdings" panose="05000000000000000000" pitchFamily="2" charset="2"/>
              <a:buChar char="§"/>
            </a:pPr>
            <a:r>
              <a:rPr lang="es-ES_tradnl" dirty="0"/>
              <a:t>Características generales de una ocupación (definidas por Ferguson y Ramsay, 2010): </a:t>
            </a:r>
          </a:p>
          <a:p>
            <a:pPr marL="1143000" lvl="2" indent="-228600">
              <a:spcBef>
                <a:spcPts val="300"/>
              </a:spcBef>
              <a:spcAft>
                <a:spcPts val="300"/>
              </a:spcAft>
              <a:buFont typeface="Wingdings" panose="05000000000000000000" pitchFamily="2" charset="2"/>
              <a:buChar char=""/>
            </a:pPr>
            <a:r>
              <a:rPr lang="es-ES_tradnl" sz="1800" i="1" dirty="0">
                <a:effectLst/>
                <a:latin typeface="Arial" panose="020B0604020202020204" pitchFamily="34" charset="0"/>
                <a:ea typeface="Calibri" panose="020F0502020204030204" pitchFamily="34" charset="0"/>
              </a:rPr>
              <a:t>Una orientación al servicio o una cultura de servicio (p.ej., el reconocimiento de que los profesionales de la SST prestan un servicio a los empleadores y los trabajadores) </a:t>
            </a:r>
          </a:p>
          <a:p>
            <a:pPr marL="1143000" lvl="2" indent="-228600">
              <a:spcBef>
                <a:spcPts val="300"/>
              </a:spcBef>
              <a:spcAft>
                <a:spcPts val="300"/>
              </a:spcAft>
              <a:buFont typeface="Wingdings" panose="05000000000000000000" pitchFamily="2" charset="2"/>
              <a:buChar char=""/>
            </a:pPr>
            <a:r>
              <a:rPr lang="es-ES_tradnl" sz="1800" i="1" dirty="0">
                <a:effectLst/>
                <a:latin typeface="Arial" panose="020B0604020202020204" pitchFamily="34" charset="0"/>
                <a:ea typeface="Calibri" panose="020F0502020204030204" pitchFamily="34" charset="0"/>
              </a:rPr>
              <a:t>Un código ético de conducta y mecanismos para hacer cumplir el código</a:t>
            </a:r>
          </a:p>
          <a:p>
            <a:pPr marL="1143000" lvl="2" indent="-228600">
              <a:spcBef>
                <a:spcPts val="300"/>
              </a:spcBef>
              <a:spcAft>
                <a:spcPts val="300"/>
              </a:spcAft>
              <a:buFont typeface="Wingdings" panose="05000000000000000000" pitchFamily="2" charset="2"/>
              <a:buChar char=""/>
            </a:pPr>
            <a:r>
              <a:rPr lang="es-ES_tradnl" sz="1800" i="1" dirty="0">
                <a:effectLst/>
                <a:latin typeface="Arial" panose="020B0604020202020204" pitchFamily="34" charset="0"/>
                <a:ea typeface="Calibri" panose="020F0502020204030204" pitchFamily="34" charset="0"/>
              </a:rPr>
              <a:t>Un conjunto de conocimientos (p.ej., los conocimientos esenciales necesarios para desempeñar el papel con éxito) que son específicos de la profesión de SST </a:t>
            </a:r>
          </a:p>
          <a:p>
            <a:pPr marL="1143000" lvl="2" indent="-228600">
              <a:spcBef>
                <a:spcPts val="300"/>
              </a:spcBef>
              <a:spcAft>
                <a:spcPts val="300"/>
              </a:spcAft>
              <a:buFont typeface="Wingdings" panose="05000000000000000000" pitchFamily="2" charset="2"/>
              <a:buChar char=""/>
            </a:pPr>
            <a:r>
              <a:rPr lang="es-ES_tradnl" sz="1800" i="1" dirty="0">
                <a:effectLst/>
                <a:latin typeface="Arial" panose="020B0604020202020204" pitchFamily="34" charset="0"/>
                <a:ea typeface="Calibri" panose="020F0502020204030204" pitchFamily="34" charset="0"/>
              </a:rPr>
              <a:t>Una educación y una cualificación estructuradas y coherentes</a:t>
            </a:r>
          </a:p>
          <a:p>
            <a:pPr marL="1143000" lvl="2" indent="-228600">
              <a:spcBef>
                <a:spcPts val="300"/>
              </a:spcBef>
              <a:spcAft>
                <a:spcPts val="300"/>
              </a:spcAft>
              <a:buFont typeface="Wingdings" panose="05000000000000000000" pitchFamily="2" charset="2"/>
              <a:buChar char=""/>
            </a:pPr>
            <a:r>
              <a:rPr lang="es-ES_tradnl" sz="1800" i="1" dirty="0">
                <a:effectLst/>
                <a:latin typeface="Arial" panose="020B0604020202020204" pitchFamily="34" charset="0"/>
                <a:ea typeface="Calibri" panose="020F0502020204030204" pitchFamily="34" charset="0"/>
              </a:rPr>
              <a:t>Un desarrollo y un aprendizaje profesionales continuos</a:t>
            </a:r>
          </a:p>
          <a:p>
            <a:pPr lvl="2">
              <a:spcAft>
                <a:spcPts val="800"/>
              </a:spcAft>
            </a:pPr>
            <a:r>
              <a:rPr lang="es-ES_tradnl" sz="2000" dirty="0"/>
              <a:t>Ejemplo: La profesionalización de la SST en Singapur</a:t>
            </a:r>
          </a:p>
          <a:p>
            <a:pPr marL="594900" lvl="2" indent="-342900" algn="just">
              <a:spcBef>
                <a:spcPts val="0"/>
              </a:spcBef>
              <a:buFont typeface="Wingdings" panose="05000000000000000000" pitchFamily="2" charset="2"/>
              <a:buChar char="§"/>
            </a:pPr>
            <a:endParaRPr lang="en-GB"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506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2. </a:t>
            </a:r>
            <a:r>
              <a:rPr lang="es-ES_tradnl" dirty="0"/>
              <a:t>Contexto de la SST</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24</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310813" cy="3482975"/>
          </a:xfrm>
        </p:spPr>
        <p:txBody>
          <a:bodyPr/>
          <a:lstStyle/>
          <a:p>
            <a:pPr lvl="2"/>
            <a:endParaRPr lang="en-GB" sz="2000" dirty="0"/>
          </a:p>
          <a:p>
            <a:pPr lvl="2"/>
            <a:r>
              <a:rPr lang="es-ES_tradnl" sz="2400" dirty="0"/>
              <a:t> La fuerza de trabajo de la SST</a:t>
            </a:r>
          </a:p>
          <a:p>
            <a:pPr marL="594900" lvl="2" indent="-342900" algn="just">
              <a:spcBef>
                <a:spcPts val="0"/>
              </a:spcBef>
              <a:spcAft>
                <a:spcPts val="300"/>
              </a:spcAft>
              <a:buFont typeface="Wingdings" panose="05000000000000000000" pitchFamily="2" charset="2"/>
              <a:buChar char="§"/>
            </a:pPr>
            <a:r>
              <a:rPr lang="es-ES_tradnl" sz="2000" dirty="0"/>
              <a:t>Perfil de la fuerza de trabajo nacional de SST (profesionales de la SST por industria/sector, tipo y tamaño de empresa, genero, edad y otras categorías demográficas relacionadas con el trabajo; muestra de tareas y funciones que deben desempeñar los profesionales de la SST)</a:t>
            </a:r>
          </a:p>
          <a:p>
            <a:pPr marL="594900" lvl="2" indent="-342900" algn="just">
              <a:spcBef>
                <a:spcPts val="0"/>
              </a:spcBef>
              <a:spcAft>
                <a:spcPts val="300"/>
              </a:spcAft>
              <a:buFont typeface="Wingdings" panose="05000000000000000000" pitchFamily="2" charset="2"/>
              <a:buChar char="§"/>
            </a:pPr>
            <a:r>
              <a:rPr lang="es-ES_tradnl" sz="2000" dirty="0"/>
              <a:t>Previsiones/estimación de la demanda de trabajadores de SST, inclusive: </a:t>
            </a:r>
          </a:p>
          <a:p>
            <a:pPr marL="1143000" lvl="2" indent="-228600">
              <a:spcBef>
                <a:spcPts val="300"/>
              </a:spcBef>
              <a:spcAft>
                <a:spcPts val="300"/>
              </a:spcAft>
              <a:buFont typeface="Wingdings" panose="05000000000000000000" pitchFamily="2" charset="2"/>
              <a:buChar char=""/>
            </a:pPr>
            <a:r>
              <a:rPr lang="es-ES_tradnl" dirty="0"/>
              <a:t>Datos sobre el número de empresas que deben contratar a un profesional de la SST, garantizar la competencia en materia de SST en los lugares de trabajo y/o establecer un sistema de gestión de la SST;</a:t>
            </a:r>
          </a:p>
          <a:p>
            <a:pPr marL="1143000" lvl="2" indent="-228600">
              <a:spcBef>
                <a:spcPts val="300"/>
              </a:spcBef>
              <a:spcAft>
                <a:spcPts val="300"/>
              </a:spcAft>
              <a:buFont typeface="Wingdings" panose="05000000000000000000" pitchFamily="2" charset="2"/>
              <a:buChar char=""/>
            </a:pPr>
            <a:r>
              <a:rPr lang="es-ES_tradnl" dirty="0"/>
              <a:t>Datos sobre los lugares de trabajo que emplean a profesionales de la SST (desglose por industria, sector, empresas formales/informales, tamaño de la fuerza de trabajo, tipos de riesgo laboral, participación en una cadena mundial de suministro)).</a:t>
            </a:r>
          </a:p>
          <a:p>
            <a:pPr marL="0" lvl="2" indent="0">
              <a:buNone/>
            </a:pPr>
            <a:endParaRPr lang="en-GB" sz="20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578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2. </a:t>
            </a:r>
            <a:r>
              <a:rPr lang="es-ES_tradnl" dirty="0"/>
              <a:t>Contexto de la SST</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25</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8" y="1687512"/>
            <a:ext cx="10310813" cy="3482975"/>
          </a:xfrm>
        </p:spPr>
        <p:txBody>
          <a:bodyPr/>
          <a:lstStyle/>
          <a:p>
            <a:pPr lvl="2"/>
            <a:endParaRPr lang="en-GB" sz="2000" dirty="0"/>
          </a:p>
          <a:p>
            <a:pPr lvl="2"/>
            <a:r>
              <a:rPr lang="es-ES_tradnl" sz="2400" dirty="0"/>
              <a:t>La fuerza de trabajo profesional de la SST</a:t>
            </a:r>
          </a:p>
          <a:p>
            <a:pPr marL="594900" lvl="2" indent="-342900" algn="just">
              <a:spcBef>
                <a:spcPts val="0"/>
              </a:spcBef>
              <a:spcAft>
                <a:spcPts val="300"/>
              </a:spcAft>
              <a:buFont typeface="Wingdings" panose="05000000000000000000" pitchFamily="2" charset="2"/>
              <a:buChar char="§"/>
            </a:pPr>
            <a:r>
              <a:rPr lang="es-ES_tradnl" sz="2000" dirty="0"/>
              <a:t>Promoción de la entrada en la profesión de SST a nivel nacional y vías/opciones disponibles/comunes para incorporarse a la fuerza de trabajo de la SST</a:t>
            </a:r>
          </a:p>
          <a:p>
            <a:pPr marL="594900" lvl="2" indent="-342900" algn="just">
              <a:spcBef>
                <a:spcPts val="0"/>
              </a:spcBef>
              <a:spcAft>
                <a:spcPts val="300"/>
              </a:spcAft>
              <a:buFont typeface="Wingdings" panose="05000000000000000000" pitchFamily="2" charset="2"/>
              <a:buChar char="§"/>
            </a:pPr>
            <a:r>
              <a:rPr lang="es-ES_tradnl" sz="2000" dirty="0"/>
              <a:t>Nivel de inversión que se requiere para emplear y retener recursos para la SST en una empresa (p.ej., salario promedio, rango salarial por experiencia y nivel de cualificación)</a:t>
            </a:r>
          </a:p>
          <a:p>
            <a:pPr marL="594900" lvl="2" indent="-342900" algn="just">
              <a:spcBef>
                <a:spcPts val="0"/>
              </a:spcBef>
              <a:spcAft>
                <a:spcPts val="300"/>
              </a:spcAft>
              <a:buFont typeface="Wingdings" panose="05000000000000000000" pitchFamily="2" charset="2"/>
              <a:buChar char="§"/>
            </a:pPr>
            <a:r>
              <a:rPr lang="es-ES_tradnl" sz="2000" dirty="0"/>
              <a:t>Principales retos en determinados sectores/lugares en términos de su acceso a profesionales cualificados de la SST</a:t>
            </a:r>
          </a:p>
          <a:p>
            <a:pPr marL="594900" lvl="2" indent="-342900" algn="just">
              <a:spcBef>
                <a:spcPts val="0"/>
              </a:spcBef>
              <a:spcAft>
                <a:spcPts val="300"/>
              </a:spcAft>
              <a:buFont typeface="Wingdings" panose="05000000000000000000" pitchFamily="2" charset="2"/>
              <a:buChar char="§"/>
            </a:pPr>
            <a:r>
              <a:rPr lang="es-ES_tradnl" sz="2000" dirty="0"/>
              <a:t>Actividades/iniciativas nacionales de contratación y de mejora del perfil de la fuerza de trabajo de la SST</a:t>
            </a:r>
          </a:p>
          <a:p>
            <a:pPr marL="594900" lvl="2" indent="-342900" algn="just">
              <a:spcBef>
                <a:spcPts val="0"/>
              </a:spcBef>
              <a:spcAft>
                <a:spcPts val="300"/>
              </a:spcAft>
              <a:buFont typeface="Wingdings" panose="05000000000000000000" pitchFamily="2" charset="2"/>
              <a:buChar char="§"/>
            </a:pPr>
            <a:r>
              <a:rPr lang="es-ES_tradnl" sz="2000" dirty="0"/>
              <a:t>Sensibilidades y consideraciones en materia de diversidad de la fuerza de trabajo (incluidas consideraciones de género relativas al acceso a la profesión de SST y la retención de los profesionales de la SST, así como consideraciones relativas a la edad y el origen étnico)</a:t>
            </a:r>
          </a:p>
          <a:p>
            <a:pPr marL="594900" lvl="2" indent="-342900" algn="just">
              <a:spcBef>
                <a:spcPts val="0"/>
              </a:spcBef>
              <a:spcAft>
                <a:spcPts val="300"/>
              </a:spcAft>
              <a:buFont typeface="Wingdings" panose="05000000000000000000" pitchFamily="2" charset="2"/>
              <a:buChar char="§"/>
            </a:pPr>
            <a:endParaRPr lang="en-GB" sz="20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8161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3. </a:t>
            </a:r>
            <a:r>
              <a:rPr lang="es-ES_tradnl" dirty="0"/>
              <a:t>Marco normativo</a:t>
            </a: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26</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310813" cy="3482975"/>
          </a:xfrm>
        </p:spPr>
        <p:txBody>
          <a:bodyPr/>
          <a:lstStyle/>
          <a:p>
            <a:pPr lvl="2"/>
            <a:endParaRPr lang="en-GB" sz="2000" dirty="0"/>
          </a:p>
          <a:p>
            <a:pPr lvl="2"/>
            <a:r>
              <a:rPr lang="fr-CH" sz="2400" dirty="0"/>
              <a:t> </a:t>
            </a:r>
            <a:r>
              <a:rPr lang="es-ES_tradnl" sz="2400" dirty="0"/>
              <a:t>Legislación en materia de SST</a:t>
            </a:r>
          </a:p>
          <a:p>
            <a:pPr marL="594900" lvl="2" indent="-342900" algn="just">
              <a:spcBef>
                <a:spcPts val="0"/>
              </a:spcBef>
              <a:buFont typeface="Wingdings" panose="05000000000000000000" pitchFamily="2" charset="2"/>
              <a:buChar char="§"/>
            </a:pPr>
            <a:r>
              <a:rPr lang="es-ES_tradnl" sz="2000" b="0" dirty="0">
                <a:solidFill>
                  <a:schemeClr val="tx1"/>
                </a:solidFill>
              </a:rPr>
              <a:t>Perfil de la legislación nacional en materia de SST (breve visión de conjunto</a:t>
            </a:r>
            <a:r>
              <a:rPr lang="es-ES_tradnl" sz="2000" dirty="0"/>
              <a:t>)</a:t>
            </a:r>
            <a:endParaRPr lang="es-ES_tradnl" sz="2000" b="0" dirty="0">
              <a:solidFill>
                <a:schemeClr val="tx1"/>
              </a:solidFill>
            </a:endParaRPr>
          </a:p>
          <a:p>
            <a:pPr marL="594900" lvl="2" indent="-342900" algn="just">
              <a:spcBef>
                <a:spcPts val="0"/>
              </a:spcBef>
              <a:buFont typeface="Wingdings" panose="05000000000000000000" pitchFamily="2" charset="2"/>
              <a:buChar char="§"/>
            </a:pPr>
            <a:r>
              <a:rPr lang="es-ES_tradnl" sz="2000" b="0" dirty="0">
                <a:solidFill>
                  <a:schemeClr val="tx1"/>
                </a:solidFill>
              </a:rPr>
              <a:t>Mecanismos para hacer cumplir la ley</a:t>
            </a:r>
            <a:endParaRPr lang="es-ES_tradnl" sz="2000" dirty="0"/>
          </a:p>
          <a:p>
            <a:pPr lvl="2" indent="0" algn="just">
              <a:spcBef>
                <a:spcPts val="0"/>
              </a:spcBef>
              <a:buNone/>
            </a:pPr>
            <a:endParaRPr lang="es-ES_tradnl" sz="2000" b="0" dirty="0">
              <a:solidFill>
                <a:schemeClr val="tx1"/>
              </a:solidFill>
            </a:endParaRPr>
          </a:p>
          <a:p>
            <a:pPr lvl="2"/>
            <a:r>
              <a:rPr lang="es-ES_tradnl" sz="2400" dirty="0"/>
              <a:t>Ejemplos de diversos enfoques que regulan la profesión de SST</a:t>
            </a:r>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8684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es-ES_tradnl" dirty="0"/>
              <a:t>3. Marco normativo</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27</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310813" cy="3482975"/>
          </a:xfrm>
        </p:spPr>
        <p:txBody>
          <a:bodyPr/>
          <a:lstStyle/>
          <a:p>
            <a:pPr lvl="2"/>
            <a:endParaRPr lang="es-ES_tradnl" sz="2000" dirty="0"/>
          </a:p>
          <a:p>
            <a:pPr lvl="2"/>
            <a:r>
              <a:rPr lang="es-ES_tradnl" sz="2400" dirty="0"/>
              <a:t> Regulación de la competencia y las cualificaciones en materia de SST</a:t>
            </a:r>
          </a:p>
          <a:p>
            <a:pPr marL="594900" lvl="2" indent="-342900" algn="just">
              <a:spcBef>
                <a:spcPts val="0"/>
              </a:spcBef>
              <a:buFont typeface="Wingdings" panose="05000000000000000000" pitchFamily="2" charset="2"/>
              <a:buChar char="§"/>
            </a:pPr>
            <a:r>
              <a:rPr lang="es-ES_tradnl" sz="2000" dirty="0"/>
              <a:t>Requisitos impuestos a los empleadores para garantizar la competencia en materia de SST</a:t>
            </a:r>
          </a:p>
          <a:p>
            <a:pPr marL="594900" lvl="2" indent="-342900" algn="just">
              <a:spcBef>
                <a:spcPts val="0"/>
              </a:spcBef>
              <a:buFont typeface="Wingdings" panose="05000000000000000000" pitchFamily="2" charset="2"/>
              <a:buChar char="§"/>
            </a:pPr>
            <a:r>
              <a:rPr lang="es-ES_tradnl" sz="2000" dirty="0"/>
              <a:t>Mecanismos/estrategias para promover y hacer cumplir los requisitos impuestos a los empleadores</a:t>
            </a:r>
          </a:p>
          <a:p>
            <a:pPr lvl="2" indent="0" algn="just">
              <a:spcBef>
                <a:spcPts val="0"/>
              </a:spcBef>
              <a:buNone/>
            </a:pPr>
            <a:endParaRPr lang="es-ES_tradnl" sz="2000" dirty="0"/>
          </a:p>
          <a:p>
            <a:pPr lvl="2"/>
            <a:r>
              <a:rPr lang="es-ES_tradnl" sz="2400" dirty="0"/>
              <a:t>El concepto de “persona competente’’</a:t>
            </a:r>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564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es-ES_tradnl" dirty="0"/>
              <a:t>3. Marco normativo</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28</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310813" cy="3482975"/>
          </a:xfrm>
        </p:spPr>
        <p:txBody>
          <a:bodyPr/>
          <a:lstStyle/>
          <a:p>
            <a:pPr lvl="2"/>
            <a:endParaRPr lang="en-GB" sz="2000" dirty="0"/>
          </a:p>
          <a:p>
            <a:pPr lvl="2"/>
            <a:r>
              <a:rPr lang="fr-CH" sz="2400" dirty="0"/>
              <a:t> </a:t>
            </a:r>
            <a:r>
              <a:rPr lang="es-ES_tradnl" sz="2400" dirty="0"/>
              <a:t>Marco institucional y análisis de las partes interesadas</a:t>
            </a:r>
          </a:p>
          <a:p>
            <a:pPr marL="594900" lvl="2" indent="-342900" algn="just">
              <a:spcBef>
                <a:spcPts val="0"/>
              </a:spcBef>
              <a:spcAft>
                <a:spcPts val="300"/>
              </a:spcAft>
              <a:buFont typeface="Wingdings" panose="05000000000000000000" pitchFamily="2" charset="2"/>
              <a:buChar char="§"/>
            </a:pPr>
            <a:r>
              <a:rPr lang="es-ES_tradnl" sz="2000" dirty="0"/>
              <a:t>Las autoridades, las instituciones y otros actores que participan en el sistema nacional de cualificación, y las funciones que desempeñan </a:t>
            </a:r>
          </a:p>
          <a:p>
            <a:pPr marL="594900" lvl="2" indent="-342900" algn="just">
              <a:spcBef>
                <a:spcPts val="0"/>
              </a:spcBef>
              <a:spcAft>
                <a:spcPts val="300"/>
              </a:spcAft>
              <a:buFont typeface="Wingdings" panose="05000000000000000000" pitchFamily="2" charset="2"/>
              <a:buChar char="§"/>
            </a:pPr>
            <a:r>
              <a:rPr lang="es-ES_tradnl" sz="2000" dirty="0"/>
              <a:t>La existencia de servicios consultivos de SST y/o de un servicio de salud en el trabajo interno/externo y las funciones que desempeñan </a:t>
            </a:r>
          </a:p>
          <a:p>
            <a:pPr marL="594900" lvl="2" indent="-342900" algn="just">
              <a:spcBef>
                <a:spcPts val="0"/>
              </a:spcBef>
              <a:spcAft>
                <a:spcPts val="300"/>
              </a:spcAft>
              <a:buFont typeface="Wingdings" panose="05000000000000000000" pitchFamily="2" charset="2"/>
              <a:buChar char="§"/>
            </a:pPr>
            <a:r>
              <a:rPr lang="es-ES_tradnl" sz="2000" dirty="0"/>
              <a:t>Mecanismos de coordinación y colaboración entre las partes interesadas </a:t>
            </a: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407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3. </a:t>
            </a:r>
            <a:r>
              <a:rPr lang="es-ES_tradnl" dirty="0"/>
              <a:t>Marco normativo</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29</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94945" y="1939146"/>
            <a:ext cx="10310813" cy="3482975"/>
          </a:xfrm>
        </p:spPr>
        <p:txBody>
          <a:bodyPr/>
          <a:lstStyle/>
          <a:p>
            <a:pPr lvl="2"/>
            <a:endParaRPr lang="en-GB" sz="2000" dirty="0"/>
          </a:p>
          <a:p>
            <a:pPr lvl="2"/>
            <a:r>
              <a:rPr lang="fr-CH" sz="2400" dirty="0"/>
              <a:t> </a:t>
            </a:r>
            <a:r>
              <a:rPr lang="es-ES_tradnl" sz="2400" dirty="0"/>
              <a:t>Certificación y registro</a:t>
            </a:r>
          </a:p>
          <a:p>
            <a:pPr marL="594900" lvl="2" indent="-342900" algn="just">
              <a:spcBef>
                <a:spcPts val="0"/>
              </a:spcBef>
              <a:buFont typeface="Wingdings" panose="05000000000000000000" pitchFamily="2" charset="2"/>
              <a:buChar char="§"/>
            </a:pPr>
            <a:r>
              <a:rPr lang="es-ES_tradnl" sz="2000" dirty="0"/>
              <a:t>Requisitos para la certificación SST y/o el registro</a:t>
            </a:r>
          </a:p>
          <a:p>
            <a:pPr marL="594900" lvl="2" indent="-342900" algn="just">
              <a:spcBef>
                <a:spcPts val="0"/>
              </a:spcBef>
              <a:buFont typeface="Wingdings" panose="05000000000000000000" pitchFamily="2" charset="2"/>
              <a:buChar char="§"/>
            </a:pPr>
            <a:r>
              <a:rPr lang="es-ES_tradnl" sz="2000" dirty="0"/>
              <a:t>Proceso para la certificación y/o registro</a:t>
            </a:r>
          </a:p>
          <a:p>
            <a:pPr marL="594900" lvl="2" indent="-342900" algn="just">
              <a:spcBef>
                <a:spcPts val="0"/>
              </a:spcBef>
              <a:buFont typeface="Wingdings" panose="05000000000000000000" pitchFamily="2" charset="2"/>
              <a:buChar char="§"/>
            </a:pPr>
            <a:r>
              <a:rPr lang="es-ES_tradnl" sz="2000" dirty="0"/>
              <a:t>Autoridad/institución responsables de la certificación y/o el registro</a:t>
            </a:r>
          </a:p>
          <a:p>
            <a:pPr marL="594900" lvl="2" indent="-342900" algn="just">
              <a:spcBef>
                <a:spcPts val="0"/>
              </a:spcBef>
              <a:buFont typeface="Wingdings" panose="05000000000000000000" pitchFamily="2" charset="2"/>
              <a:buChar char="§"/>
            </a:pPr>
            <a:r>
              <a:rPr lang="es-ES_tradnl" sz="2000" dirty="0"/>
              <a:t>Datos existentes sobre el número y el tipo de profesionales de la SST que han logrado la certificación y/o el registro (tendencias y patrones en términos de características, incluidas demográficas, de los profesionales, o de industria/sector)</a:t>
            </a:r>
          </a:p>
          <a:p>
            <a:pPr lvl="2" indent="0" algn="just">
              <a:spcBef>
                <a:spcPts val="0"/>
              </a:spcBef>
              <a:buNone/>
            </a:pPr>
            <a:endParaRPr lang="es-ES_tradnl" dirty="0"/>
          </a:p>
          <a:p>
            <a:pPr lvl="2"/>
            <a:r>
              <a:rPr lang="es-ES_tradnl" sz="2400" dirty="0"/>
              <a:t>Ejemplos del Reino Unido, Nueva Zelandia, </a:t>
            </a:r>
            <a:r>
              <a:rPr lang="es-ES_tradnl" sz="2400" dirty="0" err="1"/>
              <a:t>Viet</a:t>
            </a:r>
            <a:r>
              <a:rPr lang="es-ES_tradnl" sz="2400" dirty="0"/>
              <a:t> </a:t>
            </a:r>
            <a:r>
              <a:rPr lang="es-ES_tradnl" sz="2400" dirty="0" err="1"/>
              <a:t>Nam</a:t>
            </a:r>
            <a:r>
              <a:rPr lang="es-ES_tradnl" sz="2400" dirty="0"/>
              <a:t>, Singapur y </a:t>
            </a:r>
            <a:r>
              <a:rPr lang="es-ES_tradnl" sz="2400" dirty="0" err="1"/>
              <a:t>Brunei</a:t>
            </a:r>
            <a:r>
              <a:rPr lang="es-ES_tradnl" sz="2400" dirty="0"/>
              <a:t> Darussalam</a:t>
            </a:r>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1905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4. </a:t>
            </a:r>
            <a:r>
              <a:rPr lang="es-ES_tradnl" dirty="0"/>
              <a:t>Educación, formación y cualificación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30</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310813" cy="3482975"/>
          </a:xfrm>
        </p:spPr>
        <p:txBody>
          <a:bodyPr/>
          <a:lstStyle/>
          <a:p>
            <a:pPr lvl="2"/>
            <a:endParaRPr lang="en-GB" sz="2000" dirty="0"/>
          </a:p>
          <a:p>
            <a:pPr lvl="2"/>
            <a:r>
              <a:rPr lang="es-ES_tradnl" sz="2400" dirty="0"/>
              <a:t>Perfil de competencia de los profesionales de la SST:</a:t>
            </a:r>
          </a:p>
          <a:p>
            <a:pPr marL="594900" lvl="2" indent="-342900" algn="just">
              <a:spcBef>
                <a:spcPts val="0"/>
              </a:spcBef>
              <a:buFont typeface="Wingdings" panose="05000000000000000000" pitchFamily="2" charset="2"/>
              <a:buChar char="§"/>
            </a:pPr>
            <a:r>
              <a:rPr lang="es-ES_tradnl" sz="2000" dirty="0">
                <a:latin typeface="Arial" panose="020B0604020202020204" pitchFamily="34" charset="0"/>
                <a:ea typeface="Calibri" panose="020F0502020204030204" pitchFamily="34" charset="0"/>
              </a:rPr>
              <a:t>Conocimientos, competencias y aptitudes esenciales que exigen las industrias/los sectores/las empresas a los profesionales de la SST. </a:t>
            </a:r>
          </a:p>
          <a:p>
            <a:pPr marL="594900" lvl="2" indent="-342900" algn="just">
              <a:spcBef>
                <a:spcPts val="0"/>
              </a:spcBef>
              <a:buFont typeface="Wingdings" panose="05000000000000000000" pitchFamily="2" charset="2"/>
              <a:buChar char="§"/>
            </a:pPr>
            <a:r>
              <a:rPr lang="es-ES_tradnl" sz="2000" dirty="0">
                <a:latin typeface="Arial" panose="020B0604020202020204" pitchFamily="34" charset="0"/>
                <a:ea typeface="Calibri" panose="020F0502020204030204" pitchFamily="34" charset="0"/>
              </a:rPr>
              <a:t>Competencias que probablemente se necesiten en el futuro para hacer frente a los retos/las demandas de las empresas en materia de SST. </a:t>
            </a:r>
          </a:p>
          <a:p>
            <a:pPr marL="594900" lvl="2" indent="-342900" algn="just">
              <a:spcBef>
                <a:spcPts val="0"/>
              </a:spcBef>
              <a:buFont typeface="Wingdings" panose="05000000000000000000" pitchFamily="2" charset="2"/>
              <a:buChar char="§"/>
            </a:pPr>
            <a:r>
              <a:rPr lang="es-ES_tradnl" sz="2000" dirty="0">
                <a:effectLst/>
                <a:latin typeface="Arial" panose="020B0604020202020204" pitchFamily="34" charset="0"/>
                <a:ea typeface="Calibri" panose="020F0502020204030204" pitchFamily="34" charset="0"/>
              </a:rPr>
              <a:t>Requisitos legales, sociales, de acreditación/certificación impuestos a los profesionales de la SST que conduzcan a una necesidad de competencias, conocimientos, aptitudes y/o experiencia específicos.</a:t>
            </a:r>
          </a:p>
          <a:p>
            <a:pPr marL="594900" lvl="2" indent="-342900" algn="just">
              <a:spcBef>
                <a:spcPts val="0"/>
              </a:spcBef>
              <a:buFont typeface="Wingdings" panose="05000000000000000000" pitchFamily="2" charset="2"/>
              <a:buChar char="§"/>
            </a:pPr>
            <a:r>
              <a:rPr lang="es-ES_tradnl" sz="2000" dirty="0">
                <a:latin typeface="Arial" panose="020B0604020202020204" pitchFamily="34" charset="0"/>
                <a:ea typeface="Calibri" panose="020F0502020204030204" pitchFamily="34" charset="0"/>
              </a:rPr>
              <a:t>Brechas entre los conocimientos, las competencias y las aptitudes reales o actuales de los profesionales de la SST, y los que les exigen las industrias/sectores/empresas en la actualidad y en el futuro.</a:t>
            </a:r>
            <a:endParaRPr lang="es-ES_tradnl" sz="2000" dirty="0">
              <a:latin typeface="Arial" panose="020B0604020202020204" pitchFamily="34" charset="0"/>
            </a:endParaRPr>
          </a:p>
          <a:p>
            <a:pPr marL="594900" lvl="2" indent="-342900" algn="just">
              <a:spcBef>
                <a:spcPts val="0"/>
              </a:spcBef>
              <a:buFont typeface="Wingdings" panose="05000000000000000000" pitchFamily="2" charset="2"/>
              <a:buChar char="§"/>
            </a:pPr>
            <a:endParaRPr lang="es-ES_tradnl" sz="2000" b="0" dirty="0">
              <a:solidFill>
                <a:schemeClr val="tx1"/>
              </a:solidFill>
            </a:endParaRPr>
          </a:p>
          <a:p>
            <a:pPr lvl="2"/>
            <a:endParaRPr lang="es-ES_tradnl" sz="1600" dirty="0"/>
          </a:p>
          <a:p>
            <a:pPr marL="0" lvl="2" indent="0">
              <a:buNone/>
            </a:pPr>
            <a:endParaRPr lang="es-ES_tradnl"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7466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4. </a:t>
            </a:r>
            <a:r>
              <a:rPr lang="es-ES_tradnl" dirty="0"/>
              <a:t>Educación, formación y cualificación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31</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40988" y="1575694"/>
            <a:ext cx="10360364" cy="4312783"/>
          </a:xfrm>
        </p:spPr>
        <p:txBody>
          <a:bodyPr/>
          <a:lstStyle/>
          <a:p>
            <a:pPr lvl="2"/>
            <a:endParaRPr lang="en-GB" sz="2000" dirty="0"/>
          </a:p>
          <a:p>
            <a:pPr lvl="2"/>
            <a:r>
              <a:rPr lang="es-ES_tradnl" sz="2400" dirty="0"/>
              <a:t>Marco de cualificaciones aprobado:</a:t>
            </a:r>
          </a:p>
          <a:p>
            <a:pPr marL="594900" lvl="2" indent="-342900" algn="just">
              <a:spcBef>
                <a:spcPts val="0"/>
              </a:spcBef>
              <a:spcAft>
                <a:spcPts val="300"/>
              </a:spcAft>
              <a:buFont typeface="Wingdings" panose="05000000000000000000" pitchFamily="2" charset="2"/>
              <a:buChar char="§"/>
            </a:pPr>
            <a:r>
              <a:rPr lang="es-ES_tradnl" sz="2000" dirty="0">
                <a:latin typeface="Arial" panose="020B0604020202020204" pitchFamily="34" charset="0"/>
              </a:rPr>
              <a:t>Marco(s) de cualificación(es) aprobados en el país (objetivo estratégico y principales objetivos de este/estos marco(s))</a:t>
            </a:r>
          </a:p>
          <a:p>
            <a:pPr marL="594900" lvl="2" indent="-342900" algn="just">
              <a:spcBef>
                <a:spcPts val="0"/>
              </a:spcBef>
              <a:spcAft>
                <a:spcPts val="300"/>
              </a:spcAft>
              <a:buFont typeface="Wingdings" panose="05000000000000000000" pitchFamily="2" charset="2"/>
              <a:buChar char="§"/>
            </a:pPr>
            <a:r>
              <a:rPr lang="es-ES_tradnl" sz="2000" dirty="0">
                <a:latin typeface="Arial" panose="020B0604020202020204" pitchFamily="34" charset="0"/>
              </a:rPr>
              <a:t>Perfil de educación y formación en general de su país, incluidas las diferencias regionales (p.ej., las tasas de matriculación en la educación superior y la formación profesional, desglosadas por edad, género, industria/sector, ubicación geográfica, etc.))</a:t>
            </a:r>
          </a:p>
          <a:p>
            <a:pPr marL="594900" lvl="2" indent="-342900" algn="just">
              <a:spcBef>
                <a:spcPts val="0"/>
              </a:spcBef>
              <a:spcAft>
                <a:spcPts val="300"/>
              </a:spcAft>
              <a:buFont typeface="Wingdings" panose="05000000000000000000" pitchFamily="2" charset="2"/>
              <a:buChar char="§"/>
            </a:pPr>
            <a:r>
              <a:rPr lang="es-ES_tradnl" sz="2000" dirty="0">
                <a:latin typeface="Arial" panose="020B0604020202020204" pitchFamily="34" charset="0"/>
              </a:rPr>
              <a:t>Principales partes interesadas e instituciones que participan en la cualificación y la educación/formación</a:t>
            </a:r>
          </a:p>
          <a:p>
            <a:pPr marL="594900" lvl="2" indent="-342900" algn="just">
              <a:spcBef>
                <a:spcPts val="0"/>
              </a:spcBef>
              <a:spcAft>
                <a:spcPts val="300"/>
              </a:spcAft>
              <a:buFont typeface="Wingdings" panose="05000000000000000000" pitchFamily="2" charset="2"/>
              <a:buChar char="§"/>
            </a:pPr>
            <a:r>
              <a:rPr lang="es-ES_tradnl" sz="2000" dirty="0">
                <a:latin typeface="Arial" panose="020B0604020202020204" pitchFamily="34" charset="0"/>
              </a:rPr>
              <a:t>Mecanismos para la gobernanza, la supervisión y el mantenimiento de la calidad</a:t>
            </a:r>
          </a:p>
          <a:p>
            <a:pPr marL="594900" lvl="2" indent="-342900" algn="just">
              <a:spcBef>
                <a:spcPts val="0"/>
              </a:spcBef>
              <a:spcAft>
                <a:spcPts val="300"/>
              </a:spcAft>
              <a:buFont typeface="Wingdings" panose="05000000000000000000" pitchFamily="2" charset="2"/>
              <a:buChar char="§"/>
            </a:pPr>
            <a:r>
              <a:rPr lang="es-ES_tradnl" sz="2000" dirty="0">
                <a:latin typeface="Arial" panose="020B0604020202020204" pitchFamily="34" charset="0"/>
              </a:rPr>
              <a:t>Problemas o consideraciones relativas a la compatibilidad con los marcos de cualificaciones territoriales/estatales/provinciales (en su caso)</a:t>
            </a:r>
          </a:p>
          <a:p>
            <a:pPr lvl="2"/>
            <a:endParaRPr lang="en-GB" sz="16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459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4. </a:t>
            </a:r>
            <a:r>
              <a:rPr lang="es-ES_tradnl" dirty="0"/>
              <a:t>Educación, formación y cualificación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32</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310813" cy="3482975"/>
          </a:xfrm>
        </p:spPr>
        <p:txBody>
          <a:bodyPr/>
          <a:lstStyle/>
          <a:p>
            <a:pPr lvl="2"/>
            <a:endParaRPr lang="en-GB" sz="2000" dirty="0"/>
          </a:p>
          <a:p>
            <a:pPr lvl="2"/>
            <a:r>
              <a:rPr lang="es-ES_tradnl" sz="2400" dirty="0"/>
              <a:t>Opciones de educación y formación de los profesionales de la SST</a:t>
            </a:r>
          </a:p>
          <a:p>
            <a:pPr marL="594900" lvl="2" indent="-342900" algn="just">
              <a:spcBef>
                <a:spcPts val="0"/>
              </a:spcBef>
              <a:spcAft>
                <a:spcPts val="300"/>
              </a:spcAft>
              <a:buFont typeface="Wingdings" panose="05000000000000000000" pitchFamily="2" charset="2"/>
              <a:buChar char="§"/>
            </a:pPr>
            <a:r>
              <a:rPr lang="es-ES_tradnl" sz="2000" dirty="0">
                <a:latin typeface="Arial" panose="020B0604020202020204" pitchFamily="34" charset="0"/>
              </a:rPr>
              <a:t>Trayectorias/opciones de educación y formación disponibles para los profesionales de la SST </a:t>
            </a:r>
          </a:p>
          <a:p>
            <a:pPr marL="594900" lvl="2" indent="-342900" algn="just">
              <a:spcBef>
                <a:spcPts val="0"/>
              </a:spcBef>
              <a:spcAft>
                <a:spcPts val="300"/>
              </a:spcAft>
              <a:buFont typeface="Wingdings" panose="05000000000000000000" pitchFamily="2" charset="2"/>
              <a:buChar char="§"/>
            </a:pPr>
            <a:r>
              <a:rPr lang="es-ES_tradnl" sz="2000" dirty="0">
                <a:latin typeface="Arial" panose="020B0604020202020204" pitchFamily="34" charset="0"/>
              </a:rPr>
              <a:t>Partes interesadas que imparten formación y educación y relación entre ellas</a:t>
            </a:r>
          </a:p>
          <a:p>
            <a:pPr marL="594900" lvl="2" indent="-342900" algn="just">
              <a:spcBef>
                <a:spcPts val="0"/>
              </a:spcBef>
              <a:spcAft>
                <a:spcPts val="300"/>
              </a:spcAft>
              <a:buFont typeface="Wingdings" panose="05000000000000000000" pitchFamily="2" charset="2"/>
              <a:buChar char="§"/>
            </a:pPr>
            <a:r>
              <a:rPr lang="es-ES_tradnl" sz="2000" dirty="0">
                <a:latin typeface="Arial" panose="020B0604020202020204" pitchFamily="34" charset="0"/>
              </a:rPr>
              <a:t>Cursos/programas de formación/educación disponibles</a:t>
            </a:r>
          </a:p>
          <a:p>
            <a:pPr lvl="2" indent="0" algn="just">
              <a:spcBef>
                <a:spcPts val="0"/>
              </a:spcBef>
              <a:buNone/>
            </a:pPr>
            <a:endParaRPr lang="en-GB" sz="2000" b="0" dirty="0">
              <a:solidFill>
                <a:schemeClr val="tx1"/>
              </a:solidFill>
            </a:endParaRPr>
          </a:p>
          <a:p>
            <a:pPr lvl="2"/>
            <a:endParaRPr lang="en-GB" sz="16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348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4. </a:t>
            </a:r>
            <a:r>
              <a:rPr lang="es-ES_tradnl" dirty="0"/>
              <a:t>Educación, formación y cualificación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33</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310813" cy="3482975"/>
          </a:xfrm>
        </p:spPr>
        <p:txBody>
          <a:bodyPr/>
          <a:lstStyle/>
          <a:p>
            <a:pPr lvl="2"/>
            <a:endParaRPr lang="en-GB" sz="2000" dirty="0"/>
          </a:p>
          <a:p>
            <a:pPr lvl="2"/>
            <a:r>
              <a:rPr lang="es-ES_tradnl" sz="2400" dirty="0"/>
              <a:t> Opciones de educación y formación de los profesionales de la SST</a:t>
            </a:r>
          </a:p>
          <a:p>
            <a:pPr marL="594900" lvl="2" indent="-342900" algn="just">
              <a:spcBef>
                <a:spcPts val="0"/>
              </a:spcBef>
              <a:buFont typeface="Wingdings" panose="05000000000000000000" pitchFamily="2" charset="2"/>
              <a:buChar char="§"/>
            </a:pPr>
            <a:endParaRPr lang="es-ES_tradnl" sz="1800" dirty="0">
              <a:effectLst/>
              <a:latin typeface="Arial" panose="020B0604020202020204" pitchFamily="34" charset="0"/>
              <a:ea typeface="Calibri" panose="020F0502020204030204" pitchFamily="34" charset="0"/>
            </a:endParaRPr>
          </a:p>
          <a:p>
            <a:pPr marL="594900" lvl="2" indent="-342900" algn="just">
              <a:spcBef>
                <a:spcPts val="0"/>
              </a:spcBef>
              <a:buFont typeface="Wingdings" panose="05000000000000000000" pitchFamily="2" charset="2"/>
              <a:buChar char="§"/>
            </a:pPr>
            <a:r>
              <a:rPr lang="es-ES_tradnl" sz="2000" dirty="0">
                <a:effectLst/>
                <a:latin typeface="Arial" panose="020B0604020202020204" pitchFamily="34" charset="0"/>
                <a:ea typeface="Calibri" panose="020F0502020204030204" pitchFamily="34" charset="0"/>
              </a:rPr>
              <a:t>Perfil de la educación y formación sobre la SST en todo el país (número de estudiantes, matriculación en los cursos, cursos finalizados/no finalizados)</a:t>
            </a:r>
          </a:p>
          <a:p>
            <a:pPr marL="594900" lvl="2" indent="-342900" algn="just">
              <a:spcBef>
                <a:spcPts val="0"/>
              </a:spcBef>
              <a:buFont typeface="Wingdings" panose="05000000000000000000" pitchFamily="2" charset="2"/>
              <a:buChar char="§"/>
            </a:pPr>
            <a:r>
              <a:rPr lang="es-ES_tradnl" sz="2000" dirty="0">
                <a:latin typeface="Arial" panose="020B0604020202020204" pitchFamily="34" charset="0"/>
                <a:ea typeface="Calibri" panose="020F0502020204030204" pitchFamily="34" charset="0"/>
              </a:rPr>
              <a:t>Capacidades y recursos de educación y formación</a:t>
            </a:r>
            <a:endParaRPr lang="es-ES_tradnl" sz="2000" dirty="0">
              <a:effectLst/>
              <a:latin typeface="Arial" panose="020B0604020202020204" pitchFamily="34" charset="0"/>
              <a:ea typeface="Calibri" panose="020F0502020204030204" pitchFamily="34" charset="0"/>
            </a:endParaRPr>
          </a:p>
          <a:p>
            <a:pPr marL="594900" lvl="2" indent="-342900" algn="just">
              <a:spcBef>
                <a:spcPts val="0"/>
              </a:spcBef>
              <a:buFont typeface="Wingdings" panose="05000000000000000000" pitchFamily="2" charset="2"/>
              <a:buChar char="§"/>
            </a:pPr>
            <a:r>
              <a:rPr lang="es-ES_tradnl" sz="2000" dirty="0">
                <a:latin typeface="Arial" panose="020B0604020202020204" pitchFamily="34" charset="0"/>
                <a:ea typeface="Calibri" panose="020F0502020204030204" pitchFamily="34" charset="0"/>
              </a:rPr>
              <a:t>Medidas/ajustes establecidos para garantizar el acceso a la educación y la formación para las personas con discapacidad</a:t>
            </a:r>
            <a:endParaRPr lang="es-ES_tradnl" sz="2000" dirty="0">
              <a:effectLst/>
              <a:latin typeface="Arial" panose="020B0604020202020204" pitchFamily="34" charset="0"/>
              <a:ea typeface="Calibri" panose="020F0502020204030204" pitchFamily="34" charset="0"/>
            </a:endParaRPr>
          </a:p>
          <a:p>
            <a:pPr marL="594900" lvl="2" indent="-342900" algn="just">
              <a:spcBef>
                <a:spcPts val="0"/>
              </a:spcBef>
              <a:buFont typeface="Wingdings" panose="05000000000000000000" pitchFamily="2" charset="2"/>
              <a:buChar cha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594900" lvl="2" indent="-342900" algn="just">
              <a:spcBef>
                <a:spcPts val="0"/>
              </a:spcBef>
              <a:buFont typeface="Wingdings" panose="05000000000000000000" pitchFamily="2" charset="2"/>
              <a:buChar char="§"/>
            </a:pPr>
            <a:endParaRPr lang="en-GB" sz="16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1805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4. </a:t>
            </a:r>
            <a:r>
              <a:rPr lang="es-ES_tradnl" dirty="0"/>
              <a:t>Educación, formación y cualificación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34</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310813" cy="3482975"/>
          </a:xfrm>
        </p:spPr>
        <p:txBody>
          <a:bodyPr/>
          <a:lstStyle/>
          <a:p>
            <a:pPr lvl="2"/>
            <a:endParaRPr lang="en-GB" sz="2000" dirty="0"/>
          </a:p>
          <a:p>
            <a:pPr lvl="2"/>
            <a:r>
              <a:rPr lang="es-ES_tradnl" sz="2400" dirty="0"/>
              <a:t> Educación y formación de los profesionales de la SST:</a:t>
            </a:r>
          </a:p>
          <a:p>
            <a:pPr marL="594900" lvl="5" indent="-342900" algn="just">
              <a:spcBef>
                <a:spcPts val="0"/>
              </a:spcBef>
              <a:buFont typeface="Wingdings" panose="05000000000000000000" pitchFamily="2" charset="2"/>
              <a:buChar char="§"/>
            </a:pPr>
            <a:r>
              <a:rPr lang="es-ES_tradnl" sz="2000" dirty="0">
                <a:solidFill>
                  <a:schemeClr val="tx1"/>
                </a:solidFill>
                <a:latin typeface="Arial" panose="020B0604020202020204" pitchFamily="34" charset="0"/>
              </a:rPr>
              <a:t>Cobertura de los costos para la formación profesional en materia de SST </a:t>
            </a:r>
          </a:p>
          <a:p>
            <a:pPr marL="594900" lvl="5" indent="-342900" algn="just">
              <a:spcBef>
                <a:spcPts val="0"/>
              </a:spcBef>
              <a:buFont typeface="Wingdings" panose="05000000000000000000" pitchFamily="2" charset="2"/>
              <a:buChar char="§"/>
            </a:pPr>
            <a:r>
              <a:rPr lang="es-ES_tradnl" sz="2000" dirty="0">
                <a:solidFill>
                  <a:schemeClr val="tx1"/>
                </a:solidFill>
                <a:latin typeface="Arial" panose="020B0604020202020204" pitchFamily="34" charset="0"/>
              </a:rPr>
              <a:t>Planes de financiación para promover la educación y formación de los profesionales de la SST</a:t>
            </a:r>
          </a:p>
          <a:p>
            <a:pPr marL="594900" lvl="5" indent="-342900" algn="just">
              <a:spcBef>
                <a:spcPts val="0"/>
              </a:spcBef>
              <a:buFont typeface="Wingdings" panose="05000000000000000000" pitchFamily="2" charset="2"/>
              <a:buChar char="§"/>
            </a:pPr>
            <a:r>
              <a:rPr lang="es-ES_tradnl" sz="2000" dirty="0">
                <a:latin typeface="Arial" panose="020B0604020202020204" pitchFamily="34" charset="0"/>
                <a:ea typeface="Calibri" panose="020F0502020204030204" pitchFamily="34" charset="0"/>
              </a:rPr>
              <a:t>Mecanismos establecidos para que los empleadores o las instituciones de formación/educación verifiquen la competencia de los profesionales de la SST</a:t>
            </a:r>
          </a:p>
          <a:p>
            <a:pPr marL="594900" lvl="5" indent="-342900" algn="just">
              <a:spcBef>
                <a:spcPts val="0"/>
              </a:spcBef>
              <a:buFont typeface="Wingdings" panose="05000000000000000000" pitchFamily="2" charset="2"/>
              <a:buChar char="§"/>
            </a:pPr>
            <a:r>
              <a:rPr lang="es-ES_tradnl" sz="2000" dirty="0">
                <a:latin typeface="Arial" panose="020B0604020202020204" pitchFamily="34" charset="0"/>
              </a:rPr>
              <a:t>Datos que describen el número y las características de los profesionales de la SST que están disponibles y son debidamente competentes para proporcionar gestión efectiva de la SST a las empresas:</a:t>
            </a:r>
          </a:p>
          <a:p>
            <a:pPr marL="1143000" lvl="2" indent="-228600">
              <a:spcBef>
                <a:spcPts val="300"/>
              </a:spcBef>
              <a:spcAft>
                <a:spcPts val="300"/>
              </a:spcAft>
              <a:buFont typeface="Wingdings" panose="05000000000000000000" pitchFamily="2" charset="2"/>
              <a:buChar char=""/>
            </a:pPr>
            <a:r>
              <a:rPr lang="es-ES_tradnl" dirty="0">
                <a:latin typeface="Arial" panose="020B0604020202020204" pitchFamily="34" charset="0"/>
              </a:rPr>
              <a:t>Desglosados por industrias/sectores</a:t>
            </a:r>
          </a:p>
          <a:p>
            <a:pPr marL="1143000" lvl="2" indent="-228600">
              <a:spcBef>
                <a:spcPts val="300"/>
              </a:spcBef>
              <a:spcAft>
                <a:spcPts val="300"/>
              </a:spcAft>
              <a:buFont typeface="Wingdings" panose="05000000000000000000" pitchFamily="2" charset="2"/>
              <a:buChar char=""/>
            </a:pPr>
            <a:r>
              <a:rPr lang="es-ES_tradnl" dirty="0">
                <a:latin typeface="Arial" panose="020B0604020202020204" pitchFamily="34" charset="0"/>
              </a:rPr>
              <a:t>Comparados con las futuras necesidades previstas de profesionales de la SST competentes y debidamente cualificados</a:t>
            </a:r>
          </a:p>
          <a:p>
            <a:pPr marL="594900" lvl="5" indent="-342900" algn="just">
              <a:spcBef>
                <a:spcPts val="0"/>
              </a:spcBef>
              <a:buFont typeface="Wingdings" panose="05000000000000000000" pitchFamily="2" charset="2"/>
              <a:buChar char="§"/>
            </a:pPr>
            <a:endParaRPr lang="fr-CH" sz="1800" dirty="0">
              <a:solidFill>
                <a:schemeClr val="tx1"/>
              </a:solidFill>
              <a:latin typeface="Arial" panose="020B0604020202020204" pitchFamily="34" charset="0"/>
            </a:endParaRPr>
          </a:p>
          <a:p>
            <a:pPr marL="342900" lvl="3" indent="-342900" algn="just">
              <a:spcBef>
                <a:spcPts val="0"/>
              </a:spcBef>
              <a:buFont typeface="Wingdings" panose="05000000000000000000" pitchFamily="2" charset="2"/>
              <a:buChar char="§"/>
            </a:pPr>
            <a:endParaRPr lang="fr-CH" dirty="0">
              <a:latin typeface="Arial" panose="020B0604020202020204" pitchFamily="34" charset="0"/>
            </a:endParaRPr>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5111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4. </a:t>
            </a:r>
            <a:r>
              <a:rPr lang="es-ES_tradnl" dirty="0"/>
              <a:t>Educación, formación y cualificación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35</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310813" cy="3482975"/>
          </a:xfrm>
        </p:spPr>
        <p:txBody>
          <a:bodyPr/>
          <a:lstStyle/>
          <a:p>
            <a:pPr lvl="2"/>
            <a:endParaRPr lang="en-GB" sz="2000" dirty="0"/>
          </a:p>
          <a:p>
            <a:pPr lvl="2"/>
            <a:r>
              <a:rPr lang="fr-CH" sz="2400" dirty="0"/>
              <a:t> </a:t>
            </a:r>
            <a:r>
              <a:rPr lang="es-ES_tradnl" sz="2400" dirty="0"/>
              <a:t>Desarrollo profesional continuo:</a:t>
            </a:r>
          </a:p>
          <a:p>
            <a:pPr marL="594900" lvl="5" indent="-342900" algn="just">
              <a:spcBef>
                <a:spcPts val="0"/>
              </a:spcBef>
              <a:spcAft>
                <a:spcPts val="300"/>
              </a:spcAft>
              <a:buFont typeface="Wingdings" panose="05000000000000000000" pitchFamily="2" charset="2"/>
              <a:buChar char="§"/>
            </a:pPr>
            <a:r>
              <a:rPr lang="es-ES_tradnl" sz="2000" dirty="0">
                <a:latin typeface="Arial" panose="020B0604020202020204" pitchFamily="34" charset="0"/>
              </a:rPr>
              <a:t>Partes interesadas u organizaciones/institutos que promueven o exigen el desarrollo profesional continuo </a:t>
            </a:r>
          </a:p>
          <a:p>
            <a:pPr marL="594900" lvl="5" indent="-342900" algn="just">
              <a:spcBef>
                <a:spcPts val="0"/>
              </a:spcBef>
              <a:spcAft>
                <a:spcPts val="300"/>
              </a:spcAft>
              <a:buFont typeface="Wingdings" panose="05000000000000000000" pitchFamily="2" charset="2"/>
              <a:buChar char="§"/>
            </a:pPr>
            <a:r>
              <a:rPr lang="es-ES_tradnl" sz="2000" dirty="0">
                <a:latin typeface="Arial" panose="020B0604020202020204" pitchFamily="34" charset="0"/>
              </a:rPr>
              <a:t>Requisitos para el desarrollo profesional continuo</a:t>
            </a:r>
          </a:p>
          <a:p>
            <a:pPr marL="594900" lvl="5" indent="-342900" algn="just">
              <a:spcBef>
                <a:spcPts val="0"/>
              </a:spcBef>
              <a:spcAft>
                <a:spcPts val="300"/>
              </a:spcAft>
              <a:buFont typeface="Wingdings" panose="05000000000000000000" pitchFamily="2" charset="2"/>
              <a:buChar char="§"/>
            </a:pPr>
            <a:r>
              <a:rPr lang="es-ES_tradnl" sz="2000" dirty="0">
                <a:latin typeface="Arial" panose="020B0604020202020204" pitchFamily="34" charset="0"/>
              </a:rPr>
              <a:t>Principales opciones para el desarrollo profesional continuo (p.ej. proveedores, costos, lugares, medios/canales de facilitación, contenido/temas)</a:t>
            </a:r>
          </a:p>
          <a:p>
            <a:pPr marL="594900" lvl="5" indent="-342900" algn="just">
              <a:spcBef>
                <a:spcPts val="0"/>
              </a:spcBef>
              <a:spcAft>
                <a:spcPts val="300"/>
              </a:spcAft>
              <a:buFont typeface="Wingdings" panose="05000000000000000000" pitchFamily="2" charset="2"/>
              <a:buChar char="§"/>
            </a:pPr>
            <a:r>
              <a:rPr lang="es-ES_tradnl" sz="2000" dirty="0">
                <a:latin typeface="Arial" panose="020B0604020202020204" pitchFamily="34" charset="0"/>
              </a:rPr>
              <a:t>Mecanismos para proporcionar gobernanza y garantía de la calidad y del impacto del desarrollo profesional continuo de los profesionales de la SST</a:t>
            </a:r>
          </a:p>
          <a:p>
            <a:pPr lvl="2"/>
            <a:r>
              <a:rPr lang="es-ES_tradnl" sz="2400" dirty="0"/>
              <a:t> Ejemplo de Singapur</a:t>
            </a:r>
            <a:endParaRPr lang="es-ES_tradnl" sz="2400" dirty="0">
              <a:latin typeface="Arial" panose="020B0604020202020204" pitchFamily="34" charset="0"/>
            </a:endParaRPr>
          </a:p>
          <a:p>
            <a:pPr algn="just">
              <a:spcBef>
                <a:spcPts val="0"/>
              </a:spcBef>
            </a:pPr>
            <a:endParaRPr lang="fr-CH" sz="2000" dirty="0">
              <a:latin typeface="Arial" panose="020B0604020202020204" pitchFamily="34" charset="0"/>
            </a:endParaRPr>
          </a:p>
          <a:p>
            <a:pPr marL="594900" lvl="2" indent="-342900" algn="just">
              <a:spcBef>
                <a:spcPts val="0"/>
              </a:spcBef>
              <a:buFont typeface="Wingdings" panose="05000000000000000000" pitchFamily="2" charset="2"/>
              <a:buChar char="§"/>
            </a:pPr>
            <a:endParaRPr lang="en-GB" sz="2000" dirty="0">
              <a:latin typeface="Arial" panose="020B0604020202020204" pitchFamily="34" charset="0"/>
            </a:endParaRPr>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828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4. </a:t>
            </a:r>
            <a:r>
              <a:rPr lang="es-ES_tradnl" dirty="0"/>
              <a:t>Educación, formación y cualificación</a:t>
            </a: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36</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8" y="1951830"/>
            <a:ext cx="10310812" cy="4270550"/>
          </a:xfrm>
        </p:spPr>
        <p:txBody>
          <a:bodyPr/>
          <a:lstStyle/>
          <a:p>
            <a:pPr lvl="2"/>
            <a:endParaRPr lang="en-GB" sz="2000" dirty="0"/>
          </a:p>
          <a:p>
            <a:pPr lvl="2"/>
            <a:r>
              <a:rPr lang="fr-CH" sz="2400" dirty="0"/>
              <a:t> </a:t>
            </a:r>
            <a:r>
              <a:rPr lang="es-ES_tradnl" sz="2400" dirty="0"/>
              <a:t>Ética y práctica profesional</a:t>
            </a:r>
          </a:p>
          <a:p>
            <a:pPr marL="594900" lvl="2" indent="-342900" algn="just">
              <a:spcBef>
                <a:spcPts val="0"/>
              </a:spcBef>
              <a:spcAft>
                <a:spcPts val="300"/>
              </a:spcAft>
              <a:buFont typeface="Wingdings" panose="05000000000000000000" pitchFamily="2" charset="2"/>
              <a:buChar char="§"/>
            </a:pPr>
            <a:r>
              <a:rPr lang="es-ES_tradnl" sz="2000" dirty="0"/>
              <a:t>Código de ética o directrices de ética para la profesión de SST reconocidos o que hayan recibido un amplio apoyo. En su caso: </a:t>
            </a:r>
          </a:p>
          <a:p>
            <a:pPr marL="1200150" lvl="2" indent="-285750">
              <a:spcBef>
                <a:spcPts val="300"/>
              </a:spcBef>
              <a:spcAft>
                <a:spcPts val="300"/>
              </a:spcAft>
            </a:pPr>
            <a:r>
              <a:rPr lang="es-ES_tradnl" sz="1800" i="1" dirty="0">
                <a:effectLst/>
                <a:latin typeface="Arial" panose="020B0604020202020204" pitchFamily="34" charset="0"/>
                <a:ea typeface="Calibri" panose="020F0502020204030204" pitchFamily="34" charset="0"/>
              </a:rPr>
              <a:t> ¿Quién supervisa y gestiona este código?</a:t>
            </a:r>
          </a:p>
          <a:p>
            <a:pPr marL="1200150" lvl="2" indent="-285750">
              <a:spcBef>
                <a:spcPts val="300"/>
              </a:spcBef>
              <a:spcAft>
                <a:spcPts val="300"/>
              </a:spcAft>
            </a:pPr>
            <a:r>
              <a:rPr lang="es-ES_tradnl" sz="1800" i="1" dirty="0">
                <a:effectLst/>
                <a:latin typeface="Arial" panose="020B0604020202020204" pitchFamily="34" charset="0"/>
                <a:ea typeface="Calibri" panose="020F0502020204030204" pitchFamily="34" charset="0"/>
              </a:rPr>
              <a:t>¿El código es generalmente aceptado y aplicado por los profesionales de la SST?</a:t>
            </a:r>
          </a:p>
          <a:p>
            <a:pPr marL="594900" lvl="2" indent="-342900" algn="just">
              <a:spcBef>
                <a:spcPts val="0"/>
              </a:spcBef>
              <a:spcAft>
                <a:spcPts val="300"/>
              </a:spcAft>
              <a:buFont typeface="Wingdings" panose="05000000000000000000" pitchFamily="2" charset="2"/>
              <a:buChar char="§"/>
            </a:pPr>
            <a:r>
              <a:rPr lang="es-ES_tradnl" sz="2000" dirty="0"/>
              <a:t>Sistema de gobernanza (p.ej., modelos/marcos, partes interesadas, responsabilidades, requisitos, etc.)</a:t>
            </a:r>
          </a:p>
          <a:p>
            <a:pPr marL="594900" lvl="2" indent="-342900" algn="just">
              <a:spcBef>
                <a:spcPts val="0"/>
              </a:spcBef>
              <a:spcAft>
                <a:spcPts val="300"/>
              </a:spcAft>
              <a:buFont typeface="Wingdings" panose="05000000000000000000" pitchFamily="2" charset="2"/>
              <a:buChar char="§"/>
            </a:pPr>
            <a:r>
              <a:rPr lang="es-ES_tradnl" sz="2000" dirty="0"/>
              <a:t>Supervisión y control del cumplimiento</a:t>
            </a:r>
          </a:p>
          <a:p>
            <a:pPr marL="594900" lvl="2" indent="-342900" algn="just">
              <a:spcBef>
                <a:spcPts val="0"/>
              </a:spcBef>
              <a:spcAft>
                <a:spcPts val="300"/>
              </a:spcAft>
              <a:buFont typeface="Wingdings" panose="05000000000000000000" pitchFamily="2" charset="2"/>
              <a:buChar char="§"/>
            </a:pPr>
            <a:r>
              <a:rPr lang="es-ES_tradnl" sz="2000" dirty="0"/>
              <a:t>Principales cuestiones éticas a las que se enfrentan los profesionales de la SST (como enjuiciamientos de profesionales de la SST, cuestiones /preocupaciones relativas a la práctica nacional y/o local de la SST, etc.)</a:t>
            </a:r>
          </a:p>
          <a:p>
            <a:pPr lvl="2"/>
            <a:endParaRPr lang="es-ES_tradnl" sz="1600" dirty="0"/>
          </a:p>
          <a:p>
            <a:pPr marL="0" lvl="2" indent="0">
              <a:buNone/>
            </a:pPr>
            <a:endParaRPr lang="es-ES_tradnl"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730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0CC4-F843-C284-906E-9B815C99AE17}"/>
              </a:ext>
            </a:extLst>
          </p:cNvPr>
          <p:cNvSpPr>
            <a:spLocks noGrp="1"/>
          </p:cNvSpPr>
          <p:nvPr>
            <p:ph type="title"/>
          </p:nvPr>
        </p:nvSpPr>
        <p:spPr/>
        <p:txBody>
          <a:bodyPr/>
          <a:lstStyle/>
          <a:p>
            <a:r>
              <a:rPr lang="fr-CH" dirty="0"/>
              <a:t>5. </a:t>
            </a:r>
            <a:r>
              <a:rPr lang="es-ES_tradnl" dirty="0"/>
              <a:t>Brechas en el sistema, incentivos y obstáculos para la mejora</a:t>
            </a:r>
            <a:br>
              <a:rPr lang="fr-CH" sz="2800" b="0" dirty="0">
                <a:solidFill>
                  <a:schemeClr val="tx1"/>
                </a:solidFill>
              </a:rPr>
            </a:br>
            <a:br>
              <a:rPr lang="fr-CH" dirty="0"/>
            </a:br>
            <a:br>
              <a:rPr lang="fr-CH" sz="2800" b="0" dirty="0">
                <a:solidFill>
                  <a:schemeClr val="tx1"/>
                </a:solidFill>
              </a:rPr>
            </a:br>
            <a:br>
              <a:rPr lang="en-GB" sz="2800" b="0" dirty="0">
                <a:solidFill>
                  <a:schemeClr val="tx1"/>
                </a:solidFill>
              </a:rPr>
            </a:br>
            <a:br>
              <a:rPr lang="en-GB" sz="2800" b="0" dirty="0">
                <a:solidFill>
                  <a:schemeClr val="tx1"/>
                </a:solidFill>
              </a:rPr>
            </a:br>
            <a:endParaRPr lang="en-GB" dirty="0"/>
          </a:p>
        </p:txBody>
      </p:sp>
      <p:sp>
        <p:nvSpPr>
          <p:cNvPr id="4" name="Date Placeholder 3">
            <a:extLst>
              <a:ext uri="{FF2B5EF4-FFF2-40B4-BE49-F238E27FC236}">
                <a16:creationId xmlns:a16="http://schemas.microsoft.com/office/drawing/2014/main" id="{A824C8F3-5321-14F7-AE63-BB49ACE1834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EC4A762-B62A-9EC8-BC30-4E770767BD1D}"/>
              </a:ext>
            </a:extLst>
          </p:cNvPr>
          <p:cNvSpPr>
            <a:spLocks noGrp="1"/>
          </p:cNvSpPr>
          <p:nvPr>
            <p:ph type="sldNum" sz="quarter" idx="12"/>
          </p:nvPr>
        </p:nvSpPr>
        <p:spPr/>
        <p:txBody>
          <a:bodyPr/>
          <a:lstStyle/>
          <a:p>
            <a:fld id="{856227C0-AD57-4F9B-BAE3-EEFB0D0EE427}" type="slidenum">
              <a:rPr lang="en-GB" smtClean="0"/>
              <a:t>37</a:t>
            </a:fld>
            <a:endParaRPr lang="en-GB"/>
          </a:p>
        </p:txBody>
      </p:sp>
      <p:sp>
        <p:nvSpPr>
          <p:cNvPr id="10" name="Content Placeholder 2">
            <a:extLst>
              <a:ext uri="{FF2B5EF4-FFF2-40B4-BE49-F238E27FC236}">
                <a16:creationId xmlns:a16="http://schemas.microsoft.com/office/drawing/2014/main" id="{0546607E-47E9-19F4-7681-231BF40F18A4}"/>
              </a:ext>
            </a:extLst>
          </p:cNvPr>
          <p:cNvSpPr>
            <a:spLocks noGrp="1"/>
          </p:cNvSpPr>
          <p:nvPr>
            <p:ph idx="1"/>
          </p:nvPr>
        </p:nvSpPr>
        <p:spPr>
          <a:xfrm>
            <a:off x="490537" y="1951830"/>
            <a:ext cx="10310813" cy="3482975"/>
          </a:xfrm>
        </p:spPr>
        <p:txBody>
          <a:bodyPr/>
          <a:lstStyle/>
          <a:p>
            <a:pPr lvl="2"/>
            <a:endParaRPr lang="es-ES_tradnl" sz="2500" b="1" dirty="0">
              <a:latin typeface="+mj-lt"/>
              <a:ea typeface="+mj-ea"/>
              <a:cs typeface="+mj-cs"/>
            </a:endParaRPr>
          </a:p>
          <a:p>
            <a:pPr lvl="2"/>
            <a:r>
              <a:rPr lang="es-ES_tradnl" sz="2000" dirty="0"/>
              <a:t>Análisis de las brechas (brechas entre la situación actual y la situación deseada)</a:t>
            </a:r>
          </a:p>
          <a:p>
            <a:pPr lvl="2"/>
            <a:r>
              <a:rPr lang="es-ES_tradnl" sz="2000" dirty="0"/>
              <a:t>Análisis de los factores que impulsan las mejoras y que las obstaculizan. Estos pueden incluir, por ejemplo, los siguientes factores:</a:t>
            </a:r>
          </a:p>
          <a:p>
            <a:pPr marL="742950" lvl="1" indent="-285750" algn="just">
              <a:buFont typeface="Symbol" panose="05050102010706020507" pitchFamily="18" charset="2"/>
              <a:buChar char=""/>
            </a:pPr>
            <a:r>
              <a:rPr lang="es-ES" dirty="0">
                <a:latin typeface="Arial" panose="020B0604020202020204" pitchFamily="34" charset="0"/>
              </a:rPr>
              <a:t>políticos (falta de voluntad política, falta de prioridad, etc.)  </a:t>
            </a:r>
            <a:endParaRPr lang="fr-FR" dirty="0">
              <a:latin typeface="Arial" panose="020B0604020202020204" pitchFamily="34" charset="0"/>
            </a:endParaRPr>
          </a:p>
          <a:p>
            <a:pPr marL="742950" lvl="1" indent="-285750" algn="just">
              <a:buFont typeface="Symbol" panose="05050102010706020507" pitchFamily="18" charset="2"/>
              <a:buChar char=""/>
            </a:pPr>
            <a:r>
              <a:rPr lang="es-ES" dirty="0">
                <a:latin typeface="Arial" panose="020B0604020202020204" pitchFamily="34" charset="0"/>
              </a:rPr>
              <a:t>económicos (capacidades limitadas de las empresas, etc.)  </a:t>
            </a:r>
            <a:endParaRPr lang="fr-FR" dirty="0">
              <a:latin typeface="Arial" panose="020B0604020202020204" pitchFamily="34" charset="0"/>
            </a:endParaRPr>
          </a:p>
          <a:p>
            <a:pPr marL="742950" lvl="1" indent="-285750" algn="just">
              <a:buFont typeface="Symbol" panose="05050102010706020507" pitchFamily="18" charset="2"/>
              <a:buChar char=""/>
            </a:pPr>
            <a:r>
              <a:rPr lang="es-ES" dirty="0">
                <a:latin typeface="Arial" panose="020B0604020202020204" pitchFamily="34" charset="0"/>
              </a:rPr>
              <a:t>organizativos (falta de control, ausencia de sanciones en caso de incumplimiento de la ley, etc.)  </a:t>
            </a:r>
            <a:endParaRPr lang="fr-FR" dirty="0">
              <a:latin typeface="Arial" panose="020B0604020202020204" pitchFamily="34" charset="0"/>
            </a:endParaRPr>
          </a:p>
          <a:p>
            <a:pPr marL="742950" lvl="1" indent="-285750">
              <a:buFont typeface="Symbol" panose="05050102010706020507" pitchFamily="18" charset="2"/>
              <a:buChar char=""/>
            </a:pPr>
            <a:r>
              <a:rPr lang="es-ES" dirty="0">
                <a:latin typeface="Arial" panose="020B0604020202020204" pitchFamily="34" charset="0"/>
              </a:rPr>
              <a:t>financieros (la falta de atractivo de la profesión de SST, los elevados costos financieros de la formación, la falta de demanda de la profesión, etc.)  </a:t>
            </a:r>
            <a:endParaRPr lang="fr-FR" dirty="0">
              <a:latin typeface="Arial" panose="020B0604020202020204" pitchFamily="34" charset="0"/>
            </a:endParaRPr>
          </a:p>
          <a:p>
            <a:pPr marL="742950" lvl="1" indent="-285750">
              <a:buFont typeface="Symbol" panose="05050102010706020507" pitchFamily="18" charset="2"/>
              <a:buChar char=""/>
            </a:pPr>
            <a:r>
              <a:rPr lang="es-ES" dirty="0">
                <a:latin typeface="Arial" panose="020B0604020202020204" pitchFamily="34" charset="0"/>
              </a:rPr>
              <a:t>otros factores que deben analizarse en el contexto nacional (corrupción, presión, resistencia al cambio, etc.)  </a:t>
            </a:r>
            <a:endParaRPr lang="fr-FR" dirty="0">
              <a:latin typeface="Arial" panose="020B0604020202020204" pitchFamily="34" charset="0"/>
            </a:endParaRPr>
          </a:p>
          <a:p>
            <a:pPr marL="742950" lvl="1" indent="-285750">
              <a:spcAft>
                <a:spcPts val="600"/>
              </a:spcAft>
              <a:buFont typeface="Symbol" panose="05050102010706020507" pitchFamily="18" charset="2"/>
              <a:buChar char=""/>
            </a:pPr>
            <a:endParaRPr lang="es-ES_tradnl" sz="1800" dirty="0">
              <a:effectLst/>
              <a:latin typeface="Arial" panose="020B0604020202020204" pitchFamily="34" charset="0"/>
              <a:ea typeface="Calibri" panose="020F0502020204030204" pitchFamily="34" charset="0"/>
            </a:endParaRPr>
          </a:p>
          <a:p>
            <a:pPr marL="0" lvl="2" indent="0">
              <a:buNone/>
            </a:pPr>
            <a:endParaRPr lang="en-GB" sz="1600" dirty="0"/>
          </a:p>
          <a:p>
            <a:pPr marL="0" lvl="2" indent="0">
              <a:buNone/>
            </a:pPr>
            <a:endParaRPr lang="en-GB" dirty="0"/>
          </a:p>
          <a:p>
            <a:pPr lvl="1"/>
            <a:endParaRPr lang="en-GB" dirty="0"/>
          </a:p>
        </p:txBody>
      </p:sp>
      <p:pic>
        <p:nvPicPr>
          <p:cNvPr id="11" name="Picture 2">
            <a:extLst>
              <a:ext uri="{FF2B5EF4-FFF2-40B4-BE49-F238E27FC236}">
                <a16:creationId xmlns:a16="http://schemas.microsoft.com/office/drawing/2014/main" id="{8772F57B-9231-6195-8B82-1E41BB793B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194568"/>
            <a:ext cx="2886075" cy="1073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7913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D7FA0-6CE3-2404-191B-08C231F82CC6}"/>
              </a:ext>
            </a:extLst>
          </p:cNvPr>
          <p:cNvSpPr>
            <a:spLocks noGrp="1"/>
          </p:cNvSpPr>
          <p:nvPr>
            <p:ph type="title"/>
          </p:nvPr>
        </p:nvSpPr>
        <p:spPr/>
        <p:txBody>
          <a:bodyPr/>
          <a:lstStyle/>
          <a:p>
            <a:r>
              <a:rPr lang="es-ES_tradnl" b="1" dirty="0">
                <a:solidFill>
                  <a:srgbClr val="002060"/>
                </a:solidFill>
              </a:rPr>
              <a:t>Recursos útiles</a:t>
            </a:r>
            <a:endParaRPr lang="es-ES_tradnl" dirty="0"/>
          </a:p>
        </p:txBody>
      </p:sp>
      <p:sp>
        <p:nvSpPr>
          <p:cNvPr id="4" name="Date Placeholder 3">
            <a:extLst>
              <a:ext uri="{FF2B5EF4-FFF2-40B4-BE49-F238E27FC236}">
                <a16:creationId xmlns:a16="http://schemas.microsoft.com/office/drawing/2014/main" id="{DDCC7452-2006-9E1A-6079-B1F1C6C404E2}"/>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B3506D27-44A2-5CAD-F915-CC9E6133D57E}"/>
              </a:ext>
            </a:extLst>
          </p:cNvPr>
          <p:cNvSpPr>
            <a:spLocks noGrp="1"/>
          </p:cNvSpPr>
          <p:nvPr>
            <p:ph type="sldNum" sz="quarter" idx="12"/>
          </p:nvPr>
        </p:nvSpPr>
        <p:spPr/>
        <p:txBody>
          <a:bodyPr/>
          <a:lstStyle/>
          <a:p>
            <a:fld id="{856227C0-AD57-4F9B-BAE3-EEFB0D0EE427}" type="slidenum">
              <a:rPr lang="en-GB" smtClean="0"/>
              <a:t>38</a:t>
            </a:fld>
            <a:endParaRPr lang="en-GB"/>
          </a:p>
        </p:txBody>
      </p:sp>
      <p:pic>
        <p:nvPicPr>
          <p:cNvPr id="8" name="Content Placeholder 7" descr="Books">
            <a:extLst>
              <a:ext uri="{FF2B5EF4-FFF2-40B4-BE49-F238E27FC236}">
                <a16:creationId xmlns:a16="http://schemas.microsoft.com/office/drawing/2014/main" id="{C1591E06-FBC0-4C24-0B6E-305EB5D2B713}"/>
              </a:ext>
            </a:extLst>
          </p:cNvPr>
          <p:cNvPicPr>
            <a:picLocks noGrp="1" noChangeAspect="1"/>
          </p:cNvPicPr>
          <p:nvPr>
            <p:ph idx="1"/>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0400" y="2514600"/>
            <a:ext cx="1982788" cy="1982788"/>
          </a:xfrm>
          <a:prstGeom prst="rect">
            <a:avLst/>
          </a:prstGeom>
        </p:spPr>
      </p:pic>
      <p:sp>
        <p:nvSpPr>
          <p:cNvPr id="10" name="Content Placeholder 2">
            <a:extLst>
              <a:ext uri="{FF2B5EF4-FFF2-40B4-BE49-F238E27FC236}">
                <a16:creationId xmlns:a16="http://schemas.microsoft.com/office/drawing/2014/main" id="{6B4E3294-8CB9-A3CB-77DA-1BAC086D2628}"/>
              </a:ext>
            </a:extLst>
          </p:cNvPr>
          <p:cNvSpPr txBox="1">
            <a:spLocks/>
          </p:cNvSpPr>
          <p:nvPr/>
        </p:nvSpPr>
        <p:spPr>
          <a:xfrm>
            <a:off x="3233738" y="1951830"/>
            <a:ext cx="7767637" cy="436324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endParaRPr lang="en-GB" sz="2000" dirty="0"/>
          </a:p>
          <a:p>
            <a:pPr lvl="2"/>
            <a:r>
              <a:rPr lang="es-ES" sz="2000" dirty="0"/>
              <a:t>Guía práctica para apoyar a los países en la evaluación y la mejora continua de sus sistemas nacionales de cualificación en materia de SST </a:t>
            </a:r>
          </a:p>
          <a:p>
            <a:pPr lvl="2"/>
            <a:r>
              <a:rPr lang="en-GB" sz="2000" dirty="0">
                <a:hlinkClick r:id="rId5"/>
              </a:rPr>
              <a:t>Occupational safety and health professionals at the workplace level : A review of qualification systems and regulatory approaches in selected countries</a:t>
            </a:r>
            <a:endParaRPr lang="en-GB" sz="2000" dirty="0"/>
          </a:p>
          <a:p>
            <a:pPr lvl="2"/>
            <a:r>
              <a:rPr lang="es-ES" sz="2000" dirty="0">
                <a:hlinkClick r:id="rId6"/>
              </a:rPr>
              <a:t>Resumen ejecutivo - Profesionales de la seguridad y la salud en el trabajo en el ámbito del lugar de trabajo</a:t>
            </a:r>
            <a:endParaRPr lang="es-ES" sz="2000" dirty="0"/>
          </a:p>
          <a:p>
            <a:br>
              <a:rPr lang="es-ES" sz="2000" dirty="0"/>
            </a:br>
            <a:endParaRPr lang="en-GB" sz="2000" dirty="0"/>
          </a:p>
          <a:p>
            <a:pPr marL="0" lvl="2" indent="0">
              <a:buNone/>
            </a:pPr>
            <a:endParaRPr lang="fr-CH" sz="2000" dirty="0"/>
          </a:p>
          <a:p>
            <a:pPr lvl="2"/>
            <a:endParaRPr lang="en-GB" sz="2000" dirty="0"/>
          </a:p>
          <a:p>
            <a:pPr lvl="2"/>
            <a:endParaRPr lang="en-GB" sz="1600" dirty="0"/>
          </a:p>
          <a:p>
            <a:pPr marL="0" lvl="2" indent="0">
              <a:buFont typeface="Wingdings 3" panose="05040102010807070707" pitchFamily="18" charset="2"/>
              <a:buNone/>
            </a:pPr>
            <a:endParaRPr lang="en-GB" dirty="0"/>
          </a:p>
          <a:p>
            <a:pPr lvl="1"/>
            <a:endParaRPr lang="en-GB" dirty="0"/>
          </a:p>
        </p:txBody>
      </p:sp>
    </p:spTree>
    <p:extLst>
      <p:ext uri="{BB962C8B-B14F-4D97-AF65-F5344CB8AC3E}">
        <p14:creationId xmlns:p14="http://schemas.microsoft.com/office/powerpoint/2010/main" val="31127986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10146982" cy="608525"/>
          </a:xfrm>
        </p:spPr>
        <p:txBody>
          <a:bodyPr/>
          <a:lstStyle/>
          <a:p>
            <a:r>
              <a:rPr lang="fr-CH" dirty="0"/>
              <a:t> </a:t>
            </a:r>
            <a:r>
              <a:rPr lang="es-ES_tradnl" dirty="0"/>
              <a:t>¿Preguntas?</a:t>
            </a:r>
            <a:endParaRPr lang="es-ES_tradnl" b="0"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39</a:t>
            </a:fld>
            <a:endParaRPr lang="en-GB"/>
          </a:p>
        </p:txBody>
      </p:sp>
      <p:pic>
        <p:nvPicPr>
          <p:cNvPr id="7" name="Picture 2">
            <a:extLst>
              <a:ext uri="{FF2B5EF4-FFF2-40B4-BE49-F238E27FC236}">
                <a16:creationId xmlns:a16="http://schemas.microsoft.com/office/drawing/2014/main" id="{E66ED7E0-6D16-46B1-1E10-DB263B446A3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663" y="454674"/>
            <a:ext cx="3239482" cy="120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218136"/>
      </p:ext>
    </p:extLst>
  </p:cSld>
  <p:clrMapOvr>
    <a:masterClrMapping/>
  </p:clrMapOvr>
</p:sld>
</file>

<file path=ppt/theme/theme1.xml><?xml version="1.0" encoding="utf-8"?>
<a:theme xmlns:a="http://schemas.openxmlformats.org/drawingml/2006/main" name="ILO 2020">
  <a:themeElements>
    <a:clrScheme name="Custom 2">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8f9ac08-cad0-4069-9cc9-ad6597f5f3a5">
      <Terms xmlns="http://schemas.microsoft.com/office/infopath/2007/PartnerControls"/>
    </lcf76f155ced4ddcb4097134ff3c332f>
    <TaxCatchAll xmlns="2118e9f4-83e0-430e-8618-3d02343c48a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23908A712D7AA418D95BFCC0ECE245F" ma:contentTypeVersion="18" ma:contentTypeDescription="Create a new document." ma:contentTypeScope="" ma:versionID="1b5d56c4448805680f95162c6eb64448">
  <xsd:schema xmlns:xsd="http://www.w3.org/2001/XMLSchema" xmlns:xs="http://www.w3.org/2001/XMLSchema" xmlns:p="http://schemas.microsoft.com/office/2006/metadata/properties" xmlns:ns2="18f9ac08-cad0-4069-9cc9-ad6597f5f3a5" xmlns:ns3="8f68b5b3-e33a-4795-8620-9e287973ee67" xmlns:ns4="2118e9f4-83e0-430e-8618-3d02343c48a9" targetNamespace="http://schemas.microsoft.com/office/2006/metadata/properties" ma:root="true" ma:fieldsID="e96f78ebeb261c0e9e7320137fadd373" ns2:_="" ns3:_="" ns4:_="">
    <xsd:import namespace="18f9ac08-cad0-4069-9cc9-ad6597f5f3a5"/>
    <xsd:import namespace="8f68b5b3-e33a-4795-8620-9e287973ee67"/>
    <xsd:import namespace="2118e9f4-83e0-430e-8618-3d02343c48a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f9ac08-cad0-4069-9cc9-ad6597f5f3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932b82f-ee1f-4246-9d44-c1f8cdfbe5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f68b5b3-e33a-4795-8620-9e287973ee67"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118e9f4-83e0-430e-8618-3d02343c48a9"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99bea5c-8ec8-4b88-9319-e51098983805}" ma:internalName="TaxCatchAll" ma:showField="CatchAllData" ma:web="8f68b5b3-e33a-4795-8620-9e287973ee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A5A4AE-00FA-44E3-AFE4-B087451BD2CB}">
  <ds:schemaRefs>
    <ds:schemaRef ds:uri="http://schemas.microsoft.com/office/2006/documentManagement/types"/>
    <ds:schemaRef ds:uri="8f68b5b3-e33a-4795-8620-9e287973ee67"/>
    <ds:schemaRef ds:uri="http://purl.org/dc/elements/1.1/"/>
    <ds:schemaRef ds:uri="http://schemas.openxmlformats.org/package/2006/metadata/core-properties"/>
    <ds:schemaRef ds:uri="http://schemas.microsoft.com/office/infopath/2007/PartnerControls"/>
    <ds:schemaRef ds:uri="2118e9f4-83e0-430e-8618-3d02343c48a9"/>
    <ds:schemaRef ds:uri="18f9ac08-cad0-4069-9cc9-ad6597f5f3a5"/>
    <ds:schemaRef ds:uri="http://purl.org/dc/term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F7F800F7-A609-49F1-AA7F-9955A9F923B6}">
  <ds:schemaRefs>
    <ds:schemaRef ds:uri="http://schemas.microsoft.com/sharepoint/v3/contenttype/forms"/>
  </ds:schemaRefs>
</ds:datastoreItem>
</file>

<file path=customXml/itemProps3.xml><?xml version="1.0" encoding="utf-8"?>
<ds:datastoreItem xmlns:ds="http://schemas.openxmlformats.org/officeDocument/2006/customXml" ds:itemID="{33AE7035-CBC4-46F5-AADE-153E7641B9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f9ac08-cad0-4069-9cc9-ad6597f5f3a5"/>
    <ds:schemaRef ds:uri="8f68b5b3-e33a-4795-8620-9e287973ee67"/>
    <ds:schemaRef ds:uri="2118e9f4-83e0-430e-8618-3d02343c48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6907</Words>
  <Application>Microsoft Office PowerPoint</Application>
  <PresentationFormat>Widescreen</PresentationFormat>
  <Paragraphs>520</Paragraphs>
  <Slides>39</Slides>
  <Notes>36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9" baseType="lpstr">
      <vt:lpstr>Arial</vt:lpstr>
      <vt:lpstr>Calibri</vt:lpstr>
      <vt:lpstr>Noto Sans</vt:lpstr>
      <vt:lpstr>Noto Serif</vt:lpstr>
      <vt:lpstr>Overpass-LightItalic</vt:lpstr>
      <vt:lpstr>Symbol</vt:lpstr>
      <vt:lpstr>Wingdings</vt:lpstr>
      <vt:lpstr>Wingdings 3</vt:lpstr>
      <vt:lpstr>ILO 2020</vt:lpstr>
      <vt:lpstr>Acrobat Document</vt:lpstr>
      <vt:lpstr>Evaluación de los sistemas de cualificación en materia de seguridad y salud en el trabajo a nivel nacional </vt:lpstr>
      <vt:lpstr>Contexto y objetivos</vt:lpstr>
      <vt:lpstr>Contexto</vt:lpstr>
      <vt:lpstr>Visión general de la guía</vt:lpstr>
      <vt:lpstr>Contenido de la guía </vt:lpstr>
      <vt:lpstr>Objetivos de la formación</vt:lpstr>
      <vt:lpstr>Objetivos de la formación</vt:lpstr>
      <vt:lpstr>Contenido de la formación</vt:lpstr>
      <vt:lpstr>Metodología de evaluación</vt:lpstr>
      <vt:lpstr>Alcance de la evaluación</vt:lpstr>
      <vt:lpstr>Paso 1: Análisis documental y actividades de investigación  </vt:lpstr>
      <vt:lpstr>Paso 2: Consulta con las partes interesadas   </vt:lpstr>
      <vt:lpstr>Paso 2: Consulta con las partes interesadas</vt:lpstr>
      <vt:lpstr>Paso 3: Análisis y redacción de informes  </vt:lpstr>
      <vt:lpstr>Paso 4: Taller de consulta con las partes interesadas    </vt:lpstr>
      <vt:lpstr>Sistema nacional de cualificación en materia de SST  Información que debe recopilarse</vt:lpstr>
      <vt:lpstr>1. Contexto nacional: Contexto socioeconómico   </vt:lpstr>
      <vt:lpstr>1. Contexto nacional: Contexto sectorial/industrial    </vt:lpstr>
      <vt:lpstr>1. Contexto nacional: Contexto industrial/sectorial   </vt:lpstr>
      <vt:lpstr>1. Contexto nacional: Contexto industrial/sectorial   </vt:lpstr>
      <vt:lpstr>2. Contexto de la SST   </vt:lpstr>
      <vt:lpstr>2. Contexto de la SST   </vt:lpstr>
      <vt:lpstr>2. Contexto de la SST   </vt:lpstr>
      <vt:lpstr>2. Contexto de la SST   </vt:lpstr>
      <vt:lpstr>2. Contexto de la SST   </vt:lpstr>
      <vt:lpstr>3. Marco normativo   </vt:lpstr>
      <vt:lpstr>3. Marco normativo    </vt:lpstr>
      <vt:lpstr>3. Marco normativo    </vt:lpstr>
      <vt:lpstr>3. Marco normativo    </vt:lpstr>
      <vt:lpstr>4. Educación, formación y cualificación    </vt:lpstr>
      <vt:lpstr>4. Educación, formación y cualificación     </vt:lpstr>
      <vt:lpstr>4. Educación, formación y cualificación    </vt:lpstr>
      <vt:lpstr>4. Educación, formación y cualificación    </vt:lpstr>
      <vt:lpstr>4. Educación, formación y cualificación    </vt:lpstr>
      <vt:lpstr>4. Educación, formación y cualificación    </vt:lpstr>
      <vt:lpstr>4. Educación, formación y cualificación    </vt:lpstr>
      <vt:lpstr>5. Brechas en el sistema, incentivos y obstáculos para la mejora     </vt:lpstr>
      <vt:lpstr>Recursos útiles</vt:lpstr>
      <vt:lpstr> ¿Preguntas?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Tillier, Justine</dc:creator>
  <cp:lastModifiedBy>Charbonneau, Alizée</cp:lastModifiedBy>
  <cp:revision>250</cp:revision>
  <dcterms:created xsi:type="dcterms:W3CDTF">2022-01-27T11:13:46Z</dcterms:created>
  <dcterms:modified xsi:type="dcterms:W3CDTF">2024-07-05T06:37:32Z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0x010100B23908A712D7AA418D95BFCC0ECE245F</vt:lpwstr>
  </property>
  <property fmtid="{D5CDD505-2E9C-101B-9397-08002B2CF9AE}" pid="3" name="MediaServiceImageTags">
    <vt:lpwstr/>
  </property>
</Properties>
</file>