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5" r:id="rId5"/>
    <p:sldId id="261" r:id="rId6"/>
    <p:sldId id="262" r:id="rId7"/>
    <p:sldId id="259" r:id="rId8"/>
    <p:sldId id="260" r:id="rId9"/>
    <p:sldId id="263" r:id="rId10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358" autoAdjust="0"/>
    <p:restoredTop sz="94660"/>
  </p:normalViewPr>
  <p:slideViewPr>
    <p:cSldViewPr snapToGrid="0">
      <p:cViewPr varScale="1">
        <p:scale>
          <a:sx n="89" d="100"/>
          <a:sy n="89" d="100"/>
        </p:scale>
        <p:origin x="-132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414312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536194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599863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385042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914789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825272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664066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889234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3044437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81109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204520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4FC36-4740-4B56-AF22-A8A104C2BC67}" type="datetimeFigureOut">
              <a:rPr lang="es-PE" smtClean="0"/>
              <a:pPr/>
              <a:t>11/12/2014</a:t>
            </a:fld>
            <a:endParaRPr lang="es-PE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412DD-316D-4D72-9B3F-F0C0C817EE57}" type="slidenum">
              <a:rPr lang="es-PE" smtClean="0"/>
              <a:pPr/>
              <a:t>‹#›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xmlns="" val="137733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0703" y="2746745"/>
            <a:ext cx="6732000" cy="2555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3090" y="141546"/>
            <a:ext cx="4467225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3702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07549"/>
            <a:ext cx="10515600" cy="8841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s-PE" sz="3200" dirty="0" smtClean="0"/>
              <a:t>Desaceleración impacta en la tasa de ocupación</a:t>
            </a:r>
            <a:endParaRPr lang="es-PE" sz="32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199" y="1249251"/>
            <a:ext cx="3695163" cy="4927712"/>
          </a:xfrm>
        </p:spPr>
        <p:txBody>
          <a:bodyPr>
            <a:normAutofit/>
          </a:bodyPr>
          <a:lstStyle/>
          <a:p>
            <a:r>
              <a:rPr lang="es-PE" sz="2400" dirty="0" smtClean="0"/>
              <a:t>Menor crecimiento económico, implica menor generación de empleo</a:t>
            </a:r>
          </a:p>
          <a:p>
            <a:endParaRPr lang="es-PE" sz="2400" dirty="0"/>
          </a:p>
          <a:p>
            <a:r>
              <a:rPr lang="es-PE" sz="2400" dirty="0" smtClean="0"/>
              <a:t>La variación en la tasa de ocupación empezó a ser negativa desde II trimestre 2013</a:t>
            </a:r>
          </a:p>
          <a:p>
            <a:endParaRPr lang="es-PE" sz="2400" dirty="0"/>
          </a:p>
          <a:p>
            <a:r>
              <a:rPr lang="es-PE" sz="2400" dirty="0" smtClean="0"/>
              <a:t>Esto implica que el empleo crece a menor ritmo que la población en edad de trabajar</a:t>
            </a:r>
            <a:endParaRPr lang="es-PE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279" y="1209734"/>
            <a:ext cx="7236000" cy="550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9955366" y="1867437"/>
            <a:ext cx="38637" cy="2678805"/>
          </a:xfrm>
          <a:prstGeom prst="straightConnector1">
            <a:avLst/>
          </a:prstGeom>
          <a:ln w="28575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1927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4977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s-PE" sz="2800" dirty="0" smtClean="0"/>
              <a:t>Principales indicadores</a:t>
            </a:r>
            <a:endParaRPr lang="es-PE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5155" y="1056068"/>
            <a:ext cx="2923503" cy="5120895"/>
          </a:xfrm>
        </p:spPr>
        <p:txBody>
          <a:bodyPr>
            <a:normAutofit fontScale="62500" lnSpcReduction="20000"/>
          </a:bodyPr>
          <a:lstStyle/>
          <a:p>
            <a:r>
              <a:rPr lang="es-PE" dirty="0" smtClean="0"/>
              <a:t>La tasa de ocupación se redujo </a:t>
            </a:r>
          </a:p>
          <a:p>
            <a:pPr lvl="1"/>
            <a:r>
              <a:rPr lang="es-PE" dirty="0" smtClean="0"/>
              <a:t>El único año que se redujo en la ultima década fue en 2009</a:t>
            </a:r>
          </a:p>
          <a:p>
            <a:pPr lvl="1"/>
            <a:r>
              <a:rPr lang="es-PE" dirty="0" smtClean="0"/>
              <a:t>La reducción implica que alrededor de un millón de empleos se dejaron de generar</a:t>
            </a:r>
          </a:p>
          <a:p>
            <a:endParaRPr lang="es-PE" dirty="0"/>
          </a:p>
          <a:p>
            <a:r>
              <a:rPr lang="es-PE" dirty="0" smtClean="0"/>
              <a:t>La participación se redujo más que la ocupación</a:t>
            </a:r>
          </a:p>
          <a:p>
            <a:pPr lvl="1"/>
            <a:r>
              <a:rPr lang="es-PE" dirty="0" smtClean="0"/>
              <a:t>Comportamiento atípico no había observado desde 1990 a nivel regional</a:t>
            </a:r>
          </a:p>
          <a:p>
            <a:endParaRPr lang="es-PE" dirty="0"/>
          </a:p>
          <a:p>
            <a:r>
              <a:rPr lang="es-PE" dirty="0" smtClean="0"/>
              <a:t>Genera una reducción también en la desocupación, a pesar de la caída en la tasa de ocupación</a:t>
            </a:r>
          </a:p>
          <a:p>
            <a:endParaRPr lang="es-PE" dirty="0"/>
          </a:p>
          <a:p>
            <a:endParaRPr lang="es-P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9181" y="618251"/>
            <a:ext cx="7272000" cy="6157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213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5666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s-PE" sz="2400" dirty="0" smtClean="0"/>
              <a:t>Principales indicadores urbanos por subregión</a:t>
            </a:r>
            <a:endParaRPr lang="es-PE" sz="24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517" y="837126"/>
            <a:ext cx="3052293" cy="5782615"/>
          </a:xfrm>
        </p:spPr>
        <p:txBody>
          <a:bodyPr>
            <a:noAutofit/>
          </a:bodyPr>
          <a:lstStyle/>
          <a:p>
            <a:r>
              <a:rPr lang="es-PE" sz="1800" dirty="0" smtClean="0"/>
              <a:t>Comportamiento heterogéneo:</a:t>
            </a:r>
          </a:p>
          <a:p>
            <a:endParaRPr lang="es-PE" sz="1800" dirty="0" smtClean="0"/>
          </a:p>
          <a:p>
            <a:r>
              <a:rPr lang="es-PE" sz="1800" dirty="0" smtClean="0"/>
              <a:t>Caribe:</a:t>
            </a:r>
          </a:p>
          <a:p>
            <a:pPr lvl="1"/>
            <a:r>
              <a:rPr lang="es-PE" sz="1600" dirty="0" smtClean="0"/>
              <a:t>Cae desocupación y crece ocupación</a:t>
            </a:r>
          </a:p>
          <a:p>
            <a:pPr lvl="1"/>
            <a:endParaRPr lang="es-PE" sz="1600" dirty="0" smtClean="0"/>
          </a:p>
          <a:p>
            <a:r>
              <a:rPr lang="es-PE" sz="1800" dirty="0"/>
              <a:t> </a:t>
            </a:r>
            <a:r>
              <a:rPr lang="es-PE" sz="1800" dirty="0" smtClean="0"/>
              <a:t>Centroamérica y México</a:t>
            </a:r>
          </a:p>
          <a:p>
            <a:pPr lvl="1"/>
            <a:r>
              <a:rPr lang="es-PE" sz="1600" dirty="0" smtClean="0"/>
              <a:t>Cae levemente ocupación y desocupación sube marginalmente</a:t>
            </a:r>
          </a:p>
          <a:p>
            <a:endParaRPr lang="es-PE" sz="1800" dirty="0"/>
          </a:p>
          <a:p>
            <a:r>
              <a:rPr lang="es-PE" sz="1800" dirty="0" smtClean="0"/>
              <a:t>Países andinos</a:t>
            </a:r>
          </a:p>
          <a:p>
            <a:pPr lvl="1"/>
            <a:r>
              <a:rPr lang="es-PE" sz="1600" dirty="0" smtClean="0"/>
              <a:t>Crece ocupación y cae desocupación</a:t>
            </a:r>
          </a:p>
          <a:p>
            <a:pPr lvl="1"/>
            <a:endParaRPr lang="es-PE" sz="1600" dirty="0"/>
          </a:p>
          <a:p>
            <a:r>
              <a:rPr lang="es-PE" sz="1800" dirty="0" smtClean="0"/>
              <a:t>Cono sur</a:t>
            </a:r>
          </a:p>
          <a:p>
            <a:pPr lvl="1"/>
            <a:r>
              <a:rPr lang="es-PE" sz="1600" dirty="0" smtClean="0"/>
              <a:t>Cae ocupación y desocupación</a:t>
            </a:r>
          </a:p>
          <a:p>
            <a:endParaRPr lang="es-PE" sz="1800" dirty="0"/>
          </a:p>
        </p:txBody>
      </p:sp>
      <p:grpSp>
        <p:nvGrpSpPr>
          <p:cNvPr id="6" name="Group 5"/>
          <p:cNvGrpSpPr/>
          <p:nvPr/>
        </p:nvGrpSpPr>
        <p:grpSpPr>
          <a:xfrm>
            <a:off x="5049546" y="857720"/>
            <a:ext cx="6300000" cy="4500000"/>
            <a:chOff x="3912629" y="857720"/>
            <a:chExt cx="6300000" cy="4500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45828"/>
            <a:stretch/>
          </p:blipFill>
          <p:spPr bwMode="auto">
            <a:xfrm>
              <a:off x="3912629" y="857720"/>
              <a:ext cx="6277968" cy="26703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4344" y="3458601"/>
              <a:ext cx="6298285" cy="1899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86207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" y="0"/>
            <a:ext cx="4404575" cy="6265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PE" sz="2400" dirty="0" smtClean="0"/>
              <a:t>Mujeres y jóvenes, los más afectados</a:t>
            </a:r>
            <a:endParaRPr lang="es-PE" sz="24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83336" y="978794"/>
            <a:ext cx="3335628" cy="5512157"/>
          </a:xfrm>
        </p:spPr>
        <p:txBody>
          <a:bodyPr>
            <a:normAutofit/>
          </a:bodyPr>
          <a:lstStyle/>
          <a:p>
            <a:r>
              <a:rPr lang="es-PE" sz="2400" dirty="0" smtClean="0"/>
              <a:t>La participación, ocupación y desocupación de jóvenes y mujeres mostraron mayor variabilidad</a:t>
            </a:r>
          </a:p>
          <a:p>
            <a:endParaRPr lang="es-PE" sz="2400" dirty="0"/>
          </a:p>
          <a:p>
            <a:r>
              <a:rPr lang="es-PE" sz="2400" dirty="0" smtClean="0"/>
              <a:t>Tendencias</a:t>
            </a:r>
          </a:p>
          <a:p>
            <a:pPr lvl="1"/>
            <a:r>
              <a:rPr lang="es-PE" sz="2000" dirty="0" smtClean="0"/>
              <a:t>Tendencia de participación de mujeres es al incremento</a:t>
            </a:r>
          </a:p>
          <a:p>
            <a:pPr lvl="1"/>
            <a:r>
              <a:rPr lang="es-PE" sz="2000" dirty="0" smtClean="0"/>
              <a:t>Tendencia de jóvenes </a:t>
            </a:r>
            <a:r>
              <a:rPr lang="es-PE" sz="2000" dirty="0" err="1" smtClean="0"/>
              <a:t>supercíclica</a:t>
            </a:r>
            <a:r>
              <a:rPr lang="es-PE" sz="2000" dirty="0" smtClean="0"/>
              <a:t> y afectada por programas educativos</a:t>
            </a:r>
          </a:p>
          <a:p>
            <a:endParaRPr lang="es-PE" sz="2400" dirty="0"/>
          </a:p>
          <a:p>
            <a:endParaRPr lang="es-PE" sz="2400" dirty="0"/>
          </a:p>
        </p:txBody>
      </p:sp>
      <p:grpSp>
        <p:nvGrpSpPr>
          <p:cNvPr id="6" name="Group 5"/>
          <p:cNvGrpSpPr/>
          <p:nvPr/>
        </p:nvGrpSpPr>
        <p:grpSpPr>
          <a:xfrm>
            <a:off x="5328168" y="0"/>
            <a:ext cx="5635227" cy="6858000"/>
            <a:chOff x="5328168" y="0"/>
            <a:chExt cx="5635227" cy="6858000"/>
          </a:xfrm>
        </p:grpSpPr>
        <p:pic>
          <p:nvPicPr>
            <p:cNvPr id="2055" name="Picture 7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8168" y="0"/>
              <a:ext cx="5635227" cy="34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3716" y="3438000"/>
              <a:ext cx="5524615" cy="34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192431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15978" y="128790"/>
            <a:ext cx="1622737" cy="261441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es-PE" sz="2800" dirty="0" smtClean="0"/>
              <a:t>Evolución del empleo por ramas y categorías</a:t>
            </a:r>
            <a:endParaRPr lang="es-PE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18186" y="4868215"/>
            <a:ext cx="10735614" cy="1712890"/>
          </a:xfrm>
        </p:spPr>
        <p:txBody>
          <a:bodyPr>
            <a:normAutofit fontScale="85000" lnSpcReduction="10000"/>
          </a:bodyPr>
          <a:lstStyle/>
          <a:p>
            <a:r>
              <a:rPr lang="es-PE" dirty="0" smtClean="0"/>
              <a:t>Por ramas: crece la construcción, caen otras ramas (sectores urbanos).</a:t>
            </a:r>
          </a:p>
          <a:p>
            <a:r>
              <a:rPr lang="es-PE" dirty="0" smtClean="0"/>
              <a:t>Por categoría, empleo asalariado crece menos que empleo por cuenta propia.</a:t>
            </a:r>
          </a:p>
          <a:p>
            <a:pPr lvl="1"/>
            <a:r>
              <a:rPr lang="es-PE" dirty="0" smtClean="0"/>
              <a:t>Esto suele atenuar fluctuaciones en la desocupación</a:t>
            </a:r>
          </a:p>
          <a:p>
            <a:pPr lvl="1"/>
            <a:r>
              <a:rPr lang="es-PE" dirty="0" smtClean="0"/>
              <a:t>Avances laborales de la década pasada tuvieron como base incremento del empleo asalariado</a:t>
            </a:r>
            <a:endParaRPr lang="es-PE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415" y="134015"/>
            <a:ext cx="8391691" cy="457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6415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00319" y="326490"/>
            <a:ext cx="3592132" cy="53639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PE" dirty="0" smtClean="0"/>
              <a:t>Desocupación</a:t>
            </a:r>
            <a:endParaRPr lang="es-PE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92429" y="1262130"/>
            <a:ext cx="3039414" cy="5241701"/>
          </a:xfrm>
        </p:spPr>
        <p:txBody>
          <a:bodyPr>
            <a:normAutofit/>
          </a:bodyPr>
          <a:lstStyle/>
          <a:p>
            <a:r>
              <a:rPr lang="es-PE" sz="2400" dirty="0" smtClean="0"/>
              <a:t>Desocupación se encuentra en el nivel más bajo registrado por la OIT</a:t>
            </a:r>
          </a:p>
          <a:p>
            <a:endParaRPr lang="es-PE" sz="2400" dirty="0"/>
          </a:p>
          <a:p>
            <a:r>
              <a:rPr lang="es-PE" sz="2400" dirty="0" smtClean="0"/>
              <a:t>Probable incremento en 2015</a:t>
            </a:r>
          </a:p>
          <a:p>
            <a:pPr lvl="1"/>
            <a:r>
              <a:rPr lang="es-PE" sz="2000" dirty="0" smtClean="0"/>
              <a:t>La tasa de ocupación permanece débil</a:t>
            </a:r>
          </a:p>
          <a:p>
            <a:pPr lvl="1"/>
            <a:r>
              <a:rPr lang="es-PE" sz="2000" dirty="0" smtClean="0"/>
              <a:t>Probable recuperación de la participación</a:t>
            </a:r>
            <a:endParaRPr lang="es-PE" sz="2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6165" y="437144"/>
            <a:ext cx="7740000" cy="5596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7156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6983" y="1"/>
            <a:ext cx="11783096" cy="68257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s-PE" sz="3200" dirty="0" smtClean="0"/>
              <a:t>Salarios</a:t>
            </a:r>
            <a:endParaRPr lang="es-PE" sz="32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8954" y="1220318"/>
            <a:ext cx="3334555" cy="5038814"/>
          </a:xfrm>
        </p:spPr>
        <p:txBody>
          <a:bodyPr>
            <a:normAutofit fontScale="92500" lnSpcReduction="10000"/>
          </a:bodyPr>
          <a:lstStyle/>
          <a:p>
            <a:r>
              <a:rPr lang="es-PE" sz="2400" dirty="0" smtClean="0"/>
              <a:t>Se desacelera también el crecimiento de los salarios</a:t>
            </a:r>
          </a:p>
          <a:p>
            <a:pPr lvl="1"/>
            <a:r>
              <a:rPr lang="es-PE" sz="2000" dirty="0" smtClean="0"/>
              <a:t>Salarios medios crecen a menor tasa en 2013</a:t>
            </a:r>
          </a:p>
          <a:p>
            <a:pPr lvl="1"/>
            <a:r>
              <a:rPr lang="es-PE" sz="2000" dirty="0" smtClean="0"/>
              <a:t>Similar comportamiento en salarios medios reales del sector formal</a:t>
            </a:r>
          </a:p>
          <a:p>
            <a:pPr lvl="1"/>
            <a:r>
              <a:rPr lang="es-PE" sz="2000" dirty="0" smtClean="0"/>
              <a:t>Salarios mínimos también crecen a menor tasa</a:t>
            </a:r>
            <a:endParaRPr lang="es-PE" sz="2000" dirty="0"/>
          </a:p>
          <a:p>
            <a:r>
              <a:rPr lang="es-PE" sz="2400" dirty="0" smtClean="0"/>
              <a:t>Menor crecimiento de salarios y menor crecimiento del empleo asalariado</a:t>
            </a:r>
          </a:p>
          <a:p>
            <a:pPr lvl="1"/>
            <a:r>
              <a:rPr lang="es-PE" sz="2000" dirty="0" smtClean="0"/>
              <a:t>Efecto sobre mercado interno</a:t>
            </a:r>
            <a:endParaRPr lang="es-PE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2644" y="1066732"/>
            <a:ext cx="7560000" cy="4767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6915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67425"/>
            <a:ext cx="10515600" cy="56667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s-PE" sz="2800" dirty="0" smtClean="0"/>
              <a:t>Balance: señales de alerta</a:t>
            </a:r>
            <a:endParaRPr lang="es-PE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991673"/>
            <a:ext cx="10515600" cy="5185290"/>
          </a:xfrm>
        </p:spPr>
        <p:txBody>
          <a:bodyPr>
            <a:normAutofit fontScale="85000" lnSpcReduction="20000"/>
          </a:bodyPr>
          <a:lstStyle/>
          <a:p>
            <a:r>
              <a:rPr lang="es-PE" dirty="0" smtClean="0"/>
              <a:t>Desaceleración reduce significativamente tasa de ocupación </a:t>
            </a:r>
          </a:p>
          <a:p>
            <a:pPr lvl="1"/>
            <a:r>
              <a:rPr lang="es-PE" dirty="0" smtClean="0"/>
              <a:t>Variación negativa desde hace seis trimestres</a:t>
            </a:r>
          </a:p>
          <a:p>
            <a:pPr lvl="1"/>
            <a:r>
              <a:rPr lang="es-PE" dirty="0" smtClean="0"/>
              <a:t>Desempleo no se incrementa sino mas bien se reduce ligeramente</a:t>
            </a:r>
          </a:p>
          <a:p>
            <a:pPr lvl="1"/>
            <a:r>
              <a:rPr lang="es-PE" dirty="0" smtClean="0"/>
              <a:t>Muchos que no pudieron conseguir empleo se retiraron de la fuerza laboral, sobre todo mujeres y jóvenes… pero volverán</a:t>
            </a:r>
          </a:p>
          <a:p>
            <a:pPr lvl="1"/>
            <a:r>
              <a:rPr lang="es-PE" dirty="0" smtClean="0"/>
              <a:t>La tasa de ocupación podría haber caído aun más de no ser por el incremento del autoempleo</a:t>
            </a:r>
          </a:p>
          <a:p>
            <a:endParaRPr lang="es-PE" dirty="0" smtClean="0"/>
          </a:p>
          <a:p>
            <a:r>
              <a:rPr lang="es-PE" dirty="0" smtClean="0"/>
              <a:t>Salarios crecen menos que antes</a:t>
            </a:r>
          </a:p>
          <a:p>
            <a:pPr lvl="1"/>
            <a:r>
              <a:rPr lang="es-PE" dirty="0" smtClean="0"/>
              <a:t>Además empleo asalariado crece menos</a:t>
            </a:r>
          </a:p>
          <a:p>
            <a:pPr lvl="1"/>
            <a:r>
              <a:rPr lang="es-PE" dirty="0" smtClean="0"/>
              <a:t>Potenciales efectos sobre demanda interna en contexto de lenta recuperación de la demanda externa</a:t>
            </a:r>
          </a:p>
          <a:p>
            <a:endParaRPr lang="es-PE" dirty="0" smtClean="0"/>
          </a:p>
          <a:p>
            <a:r>
              <a:rPr lang="es-PE" dirty="0" smtClean="0"/>
              <a:t>No es claro hasta cuando durará la desaceleración</a:t>
            </a:r>
          </a:p>
          <a:p>
            <a:pPr lvl="1"/>
            <a:r>
              <a:rPr lang="es-PE" dirty="0" smtClean="0"/>
              <a:t>Habrán recomposiciones al interior de la región</a:t>
            </a:r>
          </a:p>
          <a:p>
            <a:pPr lvl="1"/>
            <a:r>
              <a:rPr lang="es-PE" dirty="0" smtClean="0"/>
              <a:t>No solo hay que tomar en cuenta que estas recomposiciones afectan el empleo y la vida de la gente, sino que las políticas laborales pueden ayudar a recuperar la senda de crecimiento</a:t>
            </a:r>
            <a:endParaRPr lang="es-PE" dirty="0"/>
          </a:p>
        </p:txBody>
      </p:sp>
    </p:spTree>
    <p:extLst>
      <p:ext uri="{BB962C8B-B14F-4D97-AF65-F5344CB8AC3E}">
        <p14:creationId xmlns:p14="http://schemas.microsoft.com/office/powerpoint/2010/main" xmlns="" val="49594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461</Words>
  <Application>Microsoft Office PowerPoint</Application>
  <PresentationFormat>Custom</PresentationFormat>
  <Paragraphs>67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Tema de Office</vt:lpstr>
      <vt:lpstr>Slide 1</vt:lpstr>
      <vt:lpstr>Desaceleración impacta en la tasa de ocupación</vt:lpstr>
      <vt:lpstr>Principales indicadores</vt:lpstr>
      <vt:lpstr>Principales indicadores urbanos por subregión</vt:lpstr>
      <vt:lpstr>Mujeres y jóvenes, los más afectados</vt:lpstr>
      <vt:lpstr>Evolución del empleo por ramas y categorías</vt:lpstr>
      <vt:lpstr>Desocupación</vt:lpstr>
      <vt:lpstr>Salarios</vt:lpstr>
      <vt:lpstr>Balance: señales de alerta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Panorama Laboral de América Latina y el Caribe</dc:title>
  <dc:creator>JUAN</dc:creator>
  <cp:lastModifiedBy>OFFICE NAME</cp:lastModifiedBy>
  <cp:revision>25</cp:revision>
  <dcterms:created xsi:type="dcterms:W3CDTF">2014-12-10T05:16:45Z</dcterms:created>
  <dcterms:modified xsi:type="dcterms:W3CDTF">2014-12-11T16:05:29Z</dcterms:modified>
</cp:coreProperties>
</file>