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charts/chart15.xml" ContentType="application/vnd.openxmlformats-officedocument.drawingml.chart+xml"/>
  <Override PartName="/ppt/charts/chart16.xml" ContentType="application/vnd.openxmlformats-officedocument.drawingml.chart+xml"/>
  <Override PartName="/ppt/charts/chart17.xml" ContentType="application/vnd.openxmlformats-officedocument.drawingml.chart+xml"/>
  <Override PartName="/ppt/charts/chart18.xml" ContentType="application/vnd.openxmlformats-officedocument.drawingml.chart+xml"/>
  <Override PartName="/ppt/charts/chart19.xml" ContentType="application/vnd.openxmlformats-officedocument.drawingml.chart+xml"/>
  <Override PartName="/ppt/charts/chart20.xml" ContentType="application/vnd.openxmlformats-officedocument.drawingml.chart+xml"/>
  <Override PartName="/ppt/charts/chart21.xml" ContentType="application/vnd.openxmlformats-officedocument.drawingml.chart+xml"/>
  <Override PartName="/ppt/charts/chart22.xml" ContentType="application/vnd.openxmlformats-officedocument.drawingml.chart+xml"/>
  <Override PartName="/ppt/charts/chart23.xml" ContentType="application/vnd.openxmlformats-officedocument.drawingml.chart+xml"/>
  <Override PartName="/ppt/charts/chart24.xml" ContentType="application/vnd.openxmlformats-officedocument.drawingml.chart+xml"/>
  <Override PartName="/ppt/charts/chart25.xml" ContentType="application/vnd.openxmlformats-officedocument.drawingml.chart+xml"/>
  <Override PartName="/ppt/charts/chart26.xml" ContentType="application/vnd.openxmlformats-officedocument.drawingml.chart+xml"/>
  <Override PartName="/ppt/charts/chart27.xml" ContentType="application/vnd.openxmlformats-officedocument.drawingml.chart+xml"/>
  <Override PartName="/ppt/charts/chart28.xml" ContentType="application/vnd.openxmlformats-officedocument.drawingml.chart+xml"/>
  <Override PartName="/ppt/charts/chart29.xml" ContentType="application/vnd.openxmlformats-officedocument.drawingml.chart+xml"/>
  <Override PartName="/ppt/charts/chart30.xml" ContentType="application/vnd.openxmlformats-officedocument.drawingml.chart+xml"/>
  <Override PartName="/ppt/charts/chart31.xml" ContentType="application/vnd.openxmlformats-officedocument.drawingml.chart+xml"/>
  <Override PartName="/ppt/charts/chart32.xml" ContentType="application/vnd.openxmlformats-officedocument.drawingml.chart+xml"/>
  <Override PartName="/ppt/charts/chart33.xml" ContentType="application/vnd.openxmlformats-officedocument.drawingml.chart+xml"/>
  <Override PartName="/ppt/charts/chart34.xml" ContentType="application/vnd.openxmlformats-officedocument.drawingml.chart+xml"/>
  <Override PartName="/ppt/charts/chart35.xml" ContentType="application/vnd.openxmlformats-officedocument.drawingml.chart+xml"/>
  <Override PartName="/ppt/charts/chart36.xml" ContentType="application/vnd.openxmlformats-officedocument.drawingml.chart+xml"/>
  <Override PartName="/ppt/charts/chart37.xml" ContentType="application/vnd.openxmlformats-officedocument.drawingml.chart+xml"/>
  <Override PartName="/ppt/charts/chart38.xml" ContentType="application/vnd.openxmlformats-officedocument.drawingml.chart+xml"/>
  <Override PartName="/ppt/charts/chart39.xml" ContentType="application/vnd.openxmlformats-officedocument.drawingml.chart+xml"/>
  <Override PartName="/ppt/charts/chart40.xml" ContentType="application/vnd.openxmlformats-officedocument.drawingml.chart+xml"/>
  <Override PartName="/ppt/charts/chart41.xml" ContentType="application/vnd.openxmlformats-officedocument.drawingml.chart+xml"/>
  <Override PartName="/ppt/charts/chart42.xml" ContentType="application/vnd.openxmlformats-officedocument.drawingml.chart+xml"/>
  <Override PartName="/ppt/charts/chart43.xml" ContentType="application/vnd.openxmlformats-officedocument.drawingml.chart+xml"/>
  <Override PartName="/ppt/charts/chart44.xml" ContentType="application/vnd.openxmlformats-officedocument.drawingml.chart+xml"/>
  <Override PartName="/ppt/charts/chart45.xml" ContentType="application/vnd.openxmlformats-officedocument.drawingml.chart+xml"/>
  <Override PartName="/ppt/charts/chart46.xml" ContentType="application/vnd.openxmlformats-officedocument.drawingml.chart+xml"/>
  <Override PartName="/ppt/charts/chart47.xml" ContentType="application/vnd.openxmlformats-officedocument.drawingml.chart+xml"/>
  <Override PartName="/ppt/charts/chart48.xml" ContentType="application/vnd.openxmlformats-officedocument.drawingml.chart+xml"/>
  <Override PartName="/ppt/charts/chart49.xml" ContentType="application/vnd.openxmlformats-officedocument.drawingml.chart+xml"/>
  <Override PartName="/ppt/charts/chart50.xml" ContentType="application/vnd.openxmlformats-officedocument.drawingml.chart+xml"/>
  <Override PartName="/ppt/charts/chart51.xml" ContentType="application/vnd.openxmlformats-officedocument.drawingml.chart+xml"/>
  <Override PartName="/ppt/charts/chart52.xml" ContentType="application/vnd.openxmlformats-officedocument.drawingml.chart+xml"/>
  <Override PartName="/ppt/charts/chart53.xml" ContentType="application/vnd.openxmlformats-officedocument.drawingml.chart+xml"/>
  <Override PartName="/ppt/charts/chart54.xml" ContentType="application/vnd.openxmlformats-officedocument.drawingml.chart+xml"/>
  <Override PartName="/ppt/charts/chart55.xml" ContentType="application/vnd.openxmlformats-officedocument.drawingml.chart+xml"/>
  <Override PartName="/ppt/charts/chart56.xml" ContentType="application/vnd.openxmlformats-officedocument.drawingml.chart+xml"/>
  <Override PartName="/ppt/charts/chart57.xml" ContentType="application/vnd.openxmlformats-officedocument.drawingml.chart+xml"/>
  <Override PartName="/ppt/charts/chart58.xml" ContentType="application/vnd.openxmlformats-officedocument.drawingml.chart+xml"/>
  <Override PartName="/ppt/charts/chart59.xml" ContentType="application/vnd.openxmlformats-officedocument.drawingml.chart+xml"/>
  <Override PartName="/ppt/charts/chart60.xml" ContentType="application/vnd.openxmlformats-officedocument.drawingml.chart+xml"/>
  <Override PartName="/ppt/charts/chart61.xml" ContentType="application/vnd.openxmlformats-officedocument.drawingml.chart+xml"/>
  <Override PartName="/ppt/charts/chart62.xml" ContentType="application/vnd.openxmlformats-officedocument.drawingml.chart+xml"/>
  <Override PartName="/ppt/charts/chart63.xml" ContentType="application/vnd.openxmlformats-officedocument.drawingml.chart+xml"/>
  <Override PartName="/ppt/charts/chart64.xml" ContentType="application/vnd.openxmlformats-officedocument.drawingml.chart+xml"/>
  <Override PartName="/ppt/charts/chart65.xml" ContentType="application/vnd.openxmlformats-officedocument.drawingml.chart+xml"/>
  <Override PartName="/ppt/charts/chart66.xml" ContentType="application/vnd.openxmlformats-officedocument.drawingml.chart+xml"/>
  <Override PartName="/ppt/charts/chart67.xml" ContentType="application/vnd.openxmlformats-officedocument.drawingml.chart+xml"/>
  <Override PartName="/ppt/charts/chart68.xml" ContentType="application/vnd.openxmlformats-officedocument.drawingml.chart+xml"/>
  <Override PartName="/ppt/charts/chart69.xml" ContentType="application/vnd.openxmlformats-officedocument.drawingml.chart+xml"/>
  <Override PartName="/ppt/charts/chart70.xml" ContentType="application/vnd.openxmlformats-officedocument.drawingml.chart+xml"/>
  <Override PartName="/ppt/charts/chart71.xml" ContentType="application/vnd.openxmlformats-officedocument.drawingml.chart+xml"/>
  <Override PartName="/ppt/charts/chart72.xml" ContentType="application/vnd.openxmlformats-officedocument.drawingml.chart+xml"/>
  <Override PartName="/ppt/charts/chart73.xml" ContentType="application/vnd.openxmlformats-officedocument.drawingml.chart+xml"/>
  <Override PartName="/ppt/charts/chart74.xml" ContentType="application/vnd.openxmlformats-officedocument.drawingml.chart+xml"/>
  <Override PartName="/ppt/charts/chart75.xml" ContentType="application/vnd.openxmlformats-officedocument.drawingml.chart+xml"/>
  <Override PartName="/ppt/charts/chart76.xml" ContentType="application/vnd.openxmlformats-officedocument.drawingml.chart+xml"/>
  <Override PartName="/ppt/charts/chart77.xml" ContentType="application/vnd.openxmlformats-officedocument.drawingml.chart+xml"/>
  <Override PartName="/ppt/charts/chart78.xml" ContentType="application/vnd.openxmlformats-officedocument.drawingml.chart+xml"/>
  <Override PartName="/ppt/charts/chart79.xml" ContentType="application/vnd.openxmlformats-officedocument.drawingml.chart+xml"/>
  <Override PartName="/ppt/charts/chart80.xml" ContentType="application/vnd.openxmlformats-officedocument.drawingml.chart+xml"/>
  <Override PartName="/ppt/charts/chart81.xml" ContentType="application/vnd.openxmlformats-officedocument.drawingml.chart+xml"/>
  <Override PartName="/ppt/charts/chart82.xml" ContentType="application/vnd.openxmlformats-officedocument.drawingml.chart+xml"/>
  <Override PartName="/ppt/charts/chart83.xml" ContentType="application/vnd.openxmlformats-officedocument.drawingml.chart+xml"/>
  <Override PartName="/ppt/charts/chart84.xml" ContentType="application/vnd.openxmlformats-officedocument.drawingml.chart+xml"/>
  <Override PartName="/ppt/charts/chart85.xml" ContentType="application/vnd.openxmlformats-officedocument.drawingml.chart+xml"/>
  <Override PartName="/ppt/charts/chart86.xml" ContentType="application/vnd.openxmlformats-officedocument.drawingml.chart+xml"/>
  <Override PartName="/ppt/charts/chart87.xml" ContentType="application/vnd.openxmlformats-officedocument.drawingml.chart+xml"/>
  <Override PartName="/ppt/charts/chart88.xml" ContentType="application/vnd.openxmlformats-officedocument.drawingml.chart+xml"/>
  <Override PartName="/ppt/charts/chart89.xml" ContentType="application/vnd.openxmlformats-officedocument.drawingml.chart+xml"/>
  <Override PartName="/ppt/charts/chart90.xml" ContentType="application/vnd.openxmlformats-officedocument.drawingml.chart+xml"/>
  <Override PartName="/ppt/charts/chart91.xml" ContentType="application/vnd.openxmlformats-officedocument.drawingml.chart+xml"/>
  <Override PartName="/ppt/charts/chart92.xml" ContentType="application/vnd.openxmlformats-officedocument.drawingml.chart+xml"/>
  <Override PartName="/ppt/charts/chart93.xml" ContentType="application/vnd.openxmlformats-officedocument.drawingml.chart+xml"/>
  <Override PartName="/ppt/charts/chart94.xml" ContentType="application/vnd.openxmlformats-officedocument.drawingml.chart+xml"/>
  <Override PartName="/ppt/charts/chart95.xml" ContentType="application/vnd.openxmlformats-officedocument.drawingml.chart+xml"/>
  <Override PartName="/ppt/charts/chart96.xml" ContentType="application/vnd.openxmlformats-officedocument.drawingml.chart+xml"/>
  <Override PartName="/ppt/charts/chart97.xml" ContentType="application/vnd.openxmlformats-officedocument.drawingml.chart+xml"/>
  <Override PartName="/ppt/charts/chart98.xml" ContentType="application/vnd.openxmlformats-officedocument.drawingml.chart+xml"/>
  <Override PartName="/ppt/charts/chart99.xml" ContentType="application/vnd.openxmlformats-officedocument.drawingml.chart+xml"/>
  <Override PartName="/ppt/charts/chart100.xml" ContentType="application/vnd.openxmlformats-officedocument.drawingml.chart+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rts/colors1.xml" ContentType="application/vnd.ms-office.chartcolorstyle+xml"/>
  <Override PartName="/ppt/charts/style1.xml" ContentType="application/vnd.ms-office.chartstyle+xml"/>
  <Override PartName="/ppt/charts/colors2.xml" ContentType="application/vnd.ms-office.chartcolorstyle+xml"/>
  <Override PartName="/ppt/charts/style2.xml" ContentType="application/vnd.ms-office.chartstyle+xml"/>
  <Override PartName="/ppt/charts/colors3.xml" ContentType="application/vnd.ms-office.chartcolorstyle+xml"/>
  <Override PartName="/ppt/charts/style3.xml" ContentType="application/vnd.ms-office.chartstyle+xml"/>
  <Override PartName="/ppt/charts/colors4.xml" ContentType="application/vnd.ms-office.chartcolorstyle+xml"/>
  <Override PartName="/ppt/charts/style4.xml" ContentType="application/vnd.ms-office.chartstyle+xml"/>
  <Override PartName="/ppt/charts/colors5.xml" ContentType="application/vnd.ms-office.chartcolorstyle+xml"/>
  <Override PartName="/ppt/charts/style5.xml" ContentType="application/vnd.ms-office.chartstyle+xml"/>
  <Override PartName="/ppt/charts/colors6.xml" ContentType="application/vnd.ms-office.chartcolorstyle+xml"/>
  <Override PartName="/ppt/charts/style6.xml" ContentType="application/vnd.ms-office.chartstyle+xml"/>
  <Override PartName="/ppt/charts/colors7.xml" ContentType="application/vnd.ms-office.chartcolorstyle+xml"/>
  <Override PartName="/ppt/charts/style7.xml" ContentType="application/vnd.ms-office.chartstyle+xml"/>
  <Override PartName="/ppt/charts/colors8.xml" ContentType="application/vnd.ms-office.chartcolorstyle+xml"/>
  <Override PartName="/ppt/charts/style8.xml" ContentType="application/vnd.ms-office.chartstyle+xml"/>
  <Override PartName="/ppt/charts/colors9.xml" ContentType="application/vnd.ms-office.chartcolorstyle+xml"/>
  <Override PartName="/ppt/charts/style9.xml" ContentType="application/vnd.ms-office.chartstyle+xml"/>
  <Override PartName="/ppt/charts/colors10.xml" ContentType="application/vnd.ms-office.chartcolorstyle+xml"/>
  <Override PartName="/ppt/charts/style10.xml" ContentType="application/vnd.ms-office.chartstyle+xml"/>
  <Override PartName="/ppt/charts/colors11.xml" ContentType="application/vnd.ms-office.chartcolorstyle+xml"/>
  <Override PartName="/ppt/charts/style11.xml" ContentType="application/vnd.ms-office.chartstyle+xml"/>
  <Override PartName="/ppt/charts/colors12.xml" ContentType="application/vnd.ms-office.chartcolorstyle+xml"/>
  <Override PartName="/ppt/charts/style12.xml" ContentType="application/vnd.ms-office.chartstyle+xml"/>
  <Override PartName="/ppt/charts/colors13.xml" ContentType="application/vnd.ms-office.chartcolorstyle+xml"/>
  <Override PartName="/ppt/charts/style13.xml" ContentType="application/vnd.ms-office.chartstyle+xml"/>
  <Override PartName="/ppt/charts/colors14.xml" ContentType="application/vnd.ms-office.chartcolorstyle+xml"/>
  <Override PartName="/ppt/charts/style14.xml" ContentType="application/vnd.ms-office.chartstyle+xml"/>
  <Override PartName="/ppt/charts/colors15.xml" ContentType="application/vnd.ms-office.chartcolorstyle+xml"/>
  <Override PartName="/ppt/charts/style15.xml" ContentType="application/vnd.ms-office.chartstyle+xml"/>
  <Override PartName="/ppt/charts/colors16.xml" ContentType="application/vnd.ms-office.chartcolorstyle+xml"/>
  <Override PartName="/ppt/charts/style16.xml" ContentType="application/vnd.ms-office.chartstyle+xml"/>
  <Override PartName="/ppt/charts/colors17.xml" ContentType="application/vnd.ms-office.chartcolorstyle+xml"/>
  <Override PartName="/ppt/charts/style17.xml" ContentType="application/vnd.ms-office.chartstyle+xml"/>
  <Override PartName="/ppt/charts/colors18.xml" ContentType="application/vnd.ms-office.chartcolorstyle+xml"/>
  <Override PartName="/ppt/charts/style18.xml" ContentType="application/vnd.ms-office.chartstyle+xml"/>
  <Override PartName="/ppt/charts/colors19.xml" ContentType="application/vnd.ms-office.chartcolorstyle+xml"/>
  <Override PartName="/ppt/charts/style19.xml" ContentType="application/vnd.ms-office.chartstyle+xml"/>
  <Override PartName="/ppt/charts/colors20.xml" ContentType="application/vnd.ms-office.chartcolorstyle+xml"/>
  <Override PartName="/ppt/charts/style20.xml" ContentType="application/vnd.ms-office.chartstyle+xml"/>
  <Override PartName="/ppt/charts/colors21.xml" ContentType="application/vnd.ms-office.chartcolorstyle+xml"/>
  <Override PartName="/ppt/charts/style21.xml" ContentType="application/vnd.ms-office.chartstyle+xml"/>
  <Override PartName="/ppt/charts/colors22.xml" ContentType="application/vnd.ms-office.chartcolorstyle+xml"/>
  <Override PartName="/ppt/charts/style22.xml" ContentType="application/vnd.ms-office.chartstyle+xml"/>
  <Override PartName="/ppt/charts/colors23.xml" ContentType="application/vnd.ms-office.chartcolorstyle+xml"/>
  <Override PartName="/ppt/charts/style23.xml" ContentType="application/vnd.ms-office.chartstyle+xml"/>
  <Override PartName="/ppt/charts/colors24.xml" ContentType="application/vnd.ms-office.chartcolorstyle+xml"/>
  <Override PartName="/ppt/charts/style24.xml" ContentType="application/vnd.ms-office.chartstyle+xml"/>
  <Override PartName="/ppt/charts/colors25.xml" ContentType="application/vnd.ms-office.chartcolorstyle+xml"/>
  <Override PartName="/ppt/charts/style25.xml" ContentType="application/vnd.ms-office.chartstyle+xml"/>
  <Override PartName="/ppt/charts/colors26.xml" ContentType="application/vnd.ms-office.chartcolorstyle+xml"/>
  <Override PartName="/ppt/charts/style26.xml" ContentType="application/vnd.ms-office.chartstyle+xml"/>
  <Override PartName="/ppt/charts/colors27.xml" ContentType="application/vnd.ms-office.chartcolorstyle+xml"/>
  <Override PartName="/ppt/charts/style27.xml" ContentType="application/vnd.ms-office.chartstyle+xml"/>
  <Override PartName="/ppt/charts/colors28.xml" ContentType="application/vnd.ms-office.chartcolorstyle+xml"/>
  <Override PartName="/ppt/charts/style28.xml" ContentType="application/vnd.ms-office.chartstyle+xml"/>
  <Override PartName="/ppt/charts/colors29.xml" ContentType="application/vnd.ms-office.chartcolorstyle+xml"/>
  <Override PartName="/ppt/charts/style29.xml" ContentType="application/vnd.ms-office.chartstyle+xml"/>
  <Override PartName="/ppt/charts/colors30.xml" ContentType="application/vnd.ms-office.chartcolorstyle+xml"/>
  <Override PartName="/ppt/charts/style30.xml" ContentType="application/vnd.ms-office.chartstyle+xml"/>
  <Override PartName="/ppt/charts/colors31.xml" ContentType="application/vnd.ms-office.chartcolorstyle+xml"/>
  <Override PartName="/ppt/charts/style31.xml" ContentType="application/vnd.ms-office.chartstyle+xml"/>
  <Override PartName="/ppt/charts/colors32.xml" ContentType="application/vnd.ms-office.chartcolorstyle+xml"/>
  <Override PartName="/ppt/charts/style32.xml" ContentType="application/vnd.ms-office.chartstyle+xml"/>
  <Override PartName="/ppt/charts/colors33.xml" ContentType="application/vnd.ms-office.chartcolorstyle+xml"/>
  <Override PartName="/ppt/charts/style33.xml" ContentType="application/vnd.ms-office.chartstyle+xml"/>
  <Override PartName="/ppt/charts/colors34.xml" ContentType="application/vnd.ms-office.chartcolorstyle+xml"/>
  <Override PartName="/ppt/charts/style34.xml" ContentType="application/vnd.ms-office.chartstyle+xml"/>
  <Override PartName="/ppt/charts/colors35.xml" ContentType="application/vnd.ms-office.chartcolorstyle+xml"/>
  <Override PartName="/ppt/charts/style35.xml" ContentType="application/vnd.ms-office.chartstyle+xml"/>
  <Override PartName="/ppt/charts/colors36.xml" ContentType="application/vnd.ms-office.chartcolorstyle+xml"/>
  <Override PartName="/ppt/charts/style36.xml" ContentType="application/vnd.ms-office.chartstyle+xml"/>
  <Override PartName="/ppt/charts/colors37.xml" ContentType="application/vnd.ms-office.chartcolorstyle+xml"/>
  <Override PartName="/ppt/charts/style37.xml" ContentType="application/vnd.ms-office.chartstyle+xml"/>
  <Override PartName="/ppt/charts/colors38.xml" ContentType="application/vnd.ms-office.chartcolorstyle+xml"/>
  <Override PartName="/ppt/charts/style38.xml" ContentType="application/vnd.ms-office.chartstyle+xml"/>
  <Override PartName="/ppt/charts/colors39.xml" ContentType="application/vnd.ms-office.chartcolorstyle+xml"/>
  <Override PartName="/ppt/charts/style39.xml" ContentType="application/vnd.ms-office.chartstyle+xml"/>
  <Override PartName="/ppt/charts/colors40.xml" ContentType="application/vnd.ms-office.chartcolorstyle+xml"/>
  <Override PartName="/ppt/charts/style40.xml" ContentType="application/vnd.ms-office.chartstyle+xml"/>
  <Override PartName="/ppt/charts/colors41.xml" ContentType="application/vnd.ms-office.chartcolorstyle+xml"/>
  <Override PartName="/ppt/charts/style41.xml" ContentType="application/vnd.ms-office.chartstyle+xml"/>
  <Override PartName="/ppt/charts/colors42.xml" ContentType="application/vnd.ms-office.chartcolorstyle+xml"/>
  <Override PartName="/ppt/charts/style42.xml" ContentType="application/vnd.ms-office.chartstyle+xml"/>
  <Override PartName="/ppt/charts/colors43.xml" ContentType="application/vnd.ms-office.chartcolorstyle+xml"/>
  <Override PartName="/ppt/charts/style43.xml" ContentType="application/vnd.ms-office.chartstyle+xml"/>
  <Override PartName="/ppt/charts/colors44.xml" ContentType="application/vnd.ms-office.chartcolorstyle+xml"/>
  <Override PartName="/ppt/charts/style44.xml" ContentType="application/vnd.ms-office.chartstyle+xml"/>
  <Override PartName="/ppt/charts/colors45.xml" ContentType="application/vnd.ms-office.chartcolorstyle+xml"/>
  <Override PartName="/ppt/charts/style45.xml" ContentType="application/vnd.ms-office.chartstyle+xml"/>
  <Override PartName="/ppt/charts/colors46.xml" ContentType="application/vnd.ms-office.chartcolorstyle+xml"/>
  <Override PartName="/ppt/charts/style46.xml" ContentType="application/vnd.ms-office.chartstyle+xml"/>
  <Override PartName="/ppt/charts/colors47.xml" ContentType="application/vnd.ms-office.chartcolorstyle+xml"/>
  <Override PartName="/ppt/charts/style47.xml" ContentType="application/vnd.ms-office.chartstyle+xml"/>
  <Override PartName="/ppt/charts/colors48.xml" ContentType="application/vnd.ms-office.chartcolorstyle+xml"/>
  <Override PartName="/ppt/charts/style48.xml" ContentType="application/vnd.ms-office.chartstyle+xml"/>
  <Override PartName="/ppt/charts/colors49.xml" ContentType="application/vnd.ms-office.chartcolorstyle+xml"/>
  <Override PartName="/ppt/charts/style49.xml" ContentType="application/vnd.ms-office.chartstyle+xml"/>
  <Override PartName="/ppt/charts/colors50.xml" ContentType="application/vnd.ms-office.chartcolorstyle+xml"/>
  <Override PartName="/ppt/charts/style50.xml" ContentType="application/vnd.ms-office.chartstyle+xml"/>
  <Override PartName="/ppt/charts/colors51.xml" ContentType="application/vnd.ms-office.chartcolorstyle+xml"/>
  <Override PartName="/ppt/charts/style51.xml" ContentType="application/vnd.ms-office.chartstyle+xml"/>
  <Override PartName="/ppt/charts/colors52.xml" ContentType="application/vnd.ms-office.chartcolorstyle+xml"/>
  <Override PartName="/ppt/charts/style52.xml" ContentType="application/vnd.ms-office.chartstyle+xml"/>
  <Override PartName="/ppt/charts/colors53.xml" ContentType="application/vnd.ms-office.chartcolorstyle+xml"/>
  <Override PartName="/ppt/charts/style53.xml" ContentType="application/vnd.ms-office.chartstyle+xml"/>
  <Override PartName="/ppt/charts/colors54.xml" ContentType="application/vnd.ms-office.chartcolorstyle+xml"/>
  <Override PartName="/ppt/charts/style54.xml" ContentType="application/vnd.ms-office.chartstyle+xml"/>
  <Override PartName="/ppt/charts/colors55.xml" ContentType="application/vnd.ms-office.chartcolorstyle+xml"/>
  <Override PartName="/ppt/charts/style55.xml" ContentType="application/vnd.ms-office.chartstyle+xml"/>
  <Override PartName="/ppt/charts/colors56.xml" ContentType="application/vnd.ms-office.chartcolorstyle+xml"/>
  <Override PartName="/ppt/charts/style56.xml" ContentType="application/vnd.ms-office.chartstyle+xml"/>
  <Override PartName="/ppt/charts/colors57.xml" ContentType="application/vnd.ms-office.chartcolorstyle+xml"/>
  <Override PartName="/ppt/charts/style57.xml" ContentType="application/vnd.ms-office.chartstyle+xml"/>
  <Override PartName="/ppt/charts/colors58.xml" ContentType="application/vnd.ms-office.chartcolorstyle+xml"/>
  <Override PartName="/ppt/charts/style58.xml" ContentType="application/vnd.ms-office.chartstyle+xml"/>
  <Override PartName="/ppt/charts/colors59.xml" ContentType="application/vnd.ms-office.chartcolorstyle+xml"/>
  <Override PartName="/ppt/charts/style59.xml" ContentType="application/vnd.ms-office.chartstyle+xml"/>
  <Override PartName="/ppt/charts/colors60.xml" ContentType="application/vnd.ms-office.chartcolorstyle+xml"/>
  <Override PartName="/ppt/charts/style60.xml" ContentType="application/vnd.ms-office.chartstyle+xml"/>
  <Override PartName="/ppt/charts/colors61.xml" ContentType="application/vnd.ms-office.chartcolorstyle+xml"/>
  <Override PartName="/ppt/charts/style61.xml" ContentType="application/vnd.ms-office.chartstyle+xml"/>
  <Override PartName="/ppt/charts/colors62.xml" ContentType="application/vnd.ms-office.chartcolorstyle+xml"/>
  <Override PartName="/ppt/charts/style62.xml" ContentType="application/vnd.ms-office.chartstyle+xml"/>
  <Override PartName="/ppt/charts/colors63.xml" ContentType="application/vnd.ms-office.chartcolorstyle+xml"/>
  <Override PartName="/ppt/charts/style63.xml" ContentType="application/vnd.ms-office.chartstyle+xml"/>
  <Override PartName="/ppt/charts/colors64.xml" ContentType="application/vnd.ms-office.chartcolorstyle+xml"/>
  <Override PartName="/ppt/charts/style64.xml" ContentType="application/vnd.ms-office.chartstyle+xml"/>
  <Override PartName="/ppt/charts/colors65.xml" ContentType="application/vnd.ms-office.chartcolorstyle+xml"/>
  <Override PartName="/ppt/charts/style65.xml" ContentType="application/vnd.ms-office.chartstyle+xml"/>
  <Override PartName="/ppt/charts/colors66.xml" ContentType="application/vnd.ms-office.chartcolorstyle+xml"/>
  <Override PartName="/ppt/charts/style66.xml" ContentType="application/vnd.ms-office.chartstyle+xml"/>
  <Override PartName="/ppt/charts/colors67.xml" ContentType="application/vnd.ms-office.chartcolorstyle+xml"/>
  <Override PartName="/ppt/charts/style67.xml" ContentType="application/vnd.ms-office.chartstyle+xml"/>
  <Override PartName="/ppt/charts/colors68.xml" ContentType="application/vnd.ms-office.chartcolorstyle+xml"/>
  <Override PartName="/ppt/charts/style68.xml" ContentType="application/vnd.ms-office.chartstyle+xml"/>
  <Override PartName="/ppt/charts/colors69.xml" ContentType="application/vnd.ms-office.chartcolorstyle+xml"/>
  <Override PartName="/ppt/charts/style69.xml" ContentType="application/vnd.ms-office.chartstyle+xml"/>
  <Override PartName="/ppt/charts/colors70.xml" ContentType="application/vnd.ms-office.chartcolorstyle+xml"/>
  <Override PartName="/ppt/charts/style70.xml" ContentType="application/vnd.ms-office.chartstyle+xml"/>
  <Override PartName="/ppt/charts/colors71.xml" ContentType="application/vnd.ms-office.chartcolorstyle+xml"/>
  <Override PartName="/ppt/charts/style71.xml" ContentType="application/vnd.ms-office.chartstyle+xml"/>
  <Override PartName="/ppt/charts/colors72.xml" ContentType="application/vnd.ms-office.chartcolorstyle+xml"/>
  <Override PartName="/ppt/charts/style72.xml" ContentType="application/vnd.ms-office.chartstyle+xml"/>
  <Override PartName="/ppt/charts/colors73.xml" ContentType="application/vnd.ms-office.chartcolorstyle+xml"/>
  <Override PartName="/ppt/charts/style73.xml" ContentType="application/vnd.ms-office.chartstyle+xml"/>
  <Override PartName="/ppt/charts/colors74.xml" ContentType="application/vnd.ms-office.chartcolorstyle+xml"/>
  <Override PartName="/ppt/charts/style74.xml" ContentType="application/vnd.ms-office.chartstyle+xml"/>
  <Override PartName="/ppt/charts/colors75.xml" ContentType="application/vnd.ms-office.chartcolorstyle+xml"/>
  <Override PartName="/ppt/charts/style75.xml" ContentType="application/vnd.ms-office.chartstyle+xml"/>
  <Override PartName="/ppt/charts/colors76.xml" ContentType="application/vnd.ms-office.chartcolorstyle+xml"/>
  <Override PartName="/ppt/charts/style76.xml" ContentType="application/vnd.ms-office.chart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0"/>
  </p:notesMasterIdLst>
  <p:handoutMasterIdLst>
    <p:handoutMasterId r:id="rId141"/>
  </p:handoutMasterIdLst>
  <p:sldIdLst>
    <p:sldId id="256" r:id="rId2"/>
    <p:sldId id="257" r:id="rId3"/>
    <p:sldId id="393" r:id="rId4"/>
    <p:sldId id="258" r:id="rId5"/>
    <p:sldId id="333" r:id="rId6"/>
    <p:sldId id="384" r:id="rId7"/>
    <p:sldId id="262" r:id="rId8"/>
    <p:sldId id="386" r:id="rId9"/>
    <p:sldId id="394" r:id="rId10"/>
    <p:sldId id="395" r:id="rId11"/>
    <p:sldId id="396" r:id="rId12"/>
    <p:sldId id="387" r:id="rId13"/>
    <p:sldId id="397" r:id="rId14"/>
    <p:sldId id="398" r:id="rId15"/>
    <p:sldId id="493" r:id="rId16"/>
    <p:sldId id="399" r:id="rId17"/>
    <p:sldId id="400" r:id="rId18"/>
    <p:sldId id="388" r:id="rId19"/>
    <p:sldId id="401" r:id="rId20"/>
    <p:sldId id="390" r:id="rId21"/>
    <p:sldId id="402" r:id="rId22"/>
    <p:sldId id="403" r:id="rId23"/>
    <p:sldId id="404" r:id="rId24"/>
    <p:sldId id="405" r:id="rId25"/>
    <p:sldId id="406" r:id="rId26"/>
    <p:sldId id="411" r:id="rId27"/>
    <p:sldId id="407" r:id="rId28"/>
    <p:sldId id="408" r:id="rId29"/>
    <p:sldId id="409" r:id="rId30"/>
    <p:sldId id="412" r:id="rId31"/>
    <p:sldId id="391" r:id="rId32"/>
    <p:sldId id="413" r:id="rId33"/>
    <p:sldId id="414" r:id="rId34"/>
    <p:sldId id="392" r:id="rId35"/>
    <p:sldId id="415" r:id="rId36"/>
    <p:sldId id="416" r:id="rId37"/>
    <p:sldId id="417" r:id="rId38"/>
    <p:sldId id="418" r:id="rId39"/>
    <p:sldId id="419" r:id="rId40"/>
    <p:sldId id="420" r:id="rId41"/>
    <p:sldId id="421" r:id="rId42"/>
    <p:sldId id="494" r:id="rId43"/>
    <p:sldId id="422" r:id="rId44"/>
    <p:sldId id="423" r:id="rId45"/>
    <p:sldId id="424" r:id="rId46"/>
    <p:sldId id="425" r:id="rId47"/>
    <p:sldId id="426" r:id="rId48"/>
    <p:sldId id="427" r:id="rId49"/>
    <p:sldId id="428" r:id="rId50"/>
    <p:sldId id="429" r:id="rId51"/>
    <p:sldId id="430" r:id="rId52"/>
    <p:sldId id="431" r:id="rId53"/>
    <p:sldId id="432" r:id="rId54"/>
    <p:sldId id="433" r:id="rId55"/>
    <p:sldId id="434" r:id="rId56"/>
    <p:sldId id="435" r:id="rId57"/>
    <p:sldId id="436" r:id="rId58"/>
    <p:sldId id="437" r:id="rId59"/>
    <p:sldId id="438" r:id="rId60"/>
    <p:sldId id="439" r:id="rId61"/>
    <p:sldId id="440" r:id="rId62"/>
    <p:sldId id="441" r:id="rId63"/>
    <p:sldId id="442" r:id="rId64"/>
    <p:sldId id="443" r:id="rId65"/>
    <p:sldId id="444" r:id="rId66"/>
    <p:sldId id="445" r:id="rId67"/>
    <p:sldId id="446" r:id="rId68"/>
    <p:sldId id="447" r:id="rId69"/>
    <p:sldId id="495" r:id="rId70"/>
    <p:sldId id="448" r:id="rId71"/>
    <p:sldId id="449" r:id="rId72"/>
    <p:sldId id="450" r:id="rId73"/>
    <p:sldId id="451" r:id="rId74"/>
    <p:sldId id="452" r:id="rId75"/>
    <p:sldId id="453" r:id="rId76"/>
    <p:sldId id="454" r:id="rId77"/>
    <p:sldId id="455" r:id="rId78"/>
    <p:sldId id="456" r:id="rId79"/>
    <p:sldId id="457" r:id="rId80"/>
    <p:sldId id="458" r:id="rId81"/>
    <p:sldId id="459" r:id="rId82"/>
    <p:sldId id="460" r:id="rId83"/>
    <p:sldId id="461" r:id="rId84"/>
    <p:sldId id="462" r:id="rId85"/>
    <p:sldId id="464" r:id="rId86"/>
    <p:sldId id="465" r:id="rId87"/>
    <p:sldId id="466" r:id="rId88"/>
    <p:sldId id="467" r:id="rId89"/>
    <p:sldId id="468" r:id="rId90"/>
    <p:sldId id="469" r:id="rId91"/>
    <p:sldId id="470" r:id="rId92"/>
    <p:sldId id="471" r:id="rId93"/>
    <p:sldId id="472" r:id="rId94"/>
    <p:sldId id="473" r:id="rId95"/>
    <p:sldId id="475" r:id="rId96"/>
    <p:sldId id="476" r:id="rId97"/>
    <p:sldId id="477" r:id="rId98"/>
    <p:sldId id="478" r:id="rId99"/>
    <p:sldId id="479" r:id="rId100"/>
    <p:sldId id="480" r:id="rId101"/>
    <p:sldId id="481" r:id="rId102"/>
    <p:sldId id="482" r:id="rId103"/>
    <p:sldId id="483" r:id="rId104"/>
    <p:sldId id="485" r:id="rId105"/>
    <p:sldId id="486" r:id="rId106"/>
    <p:sldId id="487" r:id="rId107"/>
    <p:sldId id="488" r:id="rId108"/>
    <p:sldId id="490" r:id="rId109"/>
    <p:sldId id="491" r:id="rId110"/>
    <p:sldId id="492" r:id="rId111"/>
    <p:sldId id="496" r:id="rId112"/>
    <p:sldId id="497" r:id="rId113"/>
    <p:sldId id="498" r:id="rId114"/>
    <p:sldId id="499" r:id="rId115"/>
    <p:sldId id="500" r:id="rId116"/>
    <p:sldId id="501" r:id="rId117"/>
    <p:sldId id="502" r:id="rId118"/>
    <p:sldId id="503" r:id="rId119"/>
    <p:sldId id="504" r:id="rId120"/>
    <p:sldId id="505" r:id="rId121"/>
    <p:sldId id="506" r:id="rId122"/>
    <p:sldId id="507" r:id="rId123"/>
    <p:sldId id="508" r:id="rId124"/>
    <p:sldId id="509" r:id="rId125"/>
    <p:sldId id="510" r:id="rId126"/>
    <p:sldId id="511" r:id="rId127"/>
    <p:sldId id="512" r:id="rId128"/>
    <p:sldId id="513" r:id="rId129"/>
    <p:sldId id="514" r:id="rId130"/>
    <p:sldId id="515" r:id="rId131"/>
    <p:sldId id="516" r:id="rId132"/>
    <p:sldId id="517" r:id="rId133"/>
    <p:sldId id="518" r:id="rId134"/>
    <p:sldId id="519" r:id="rId135"/>
    <p:sldId id="520" r:id="rId136"/>
    <p:sldId id="521" r:id="rId137"/>
    <p:sldId id="522" r:id="rId138"/>
    <p:sldId id="523" r:id="rId139"/>
  </p:sldIdLst>
  <p:sldSz cx="9144000" cy="6858000" type="screen4x3"/>
  <p:notesSz cx="9856788" cy="6797675"/>
  <p:defaultText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drian V" initials="AV" lastIdx="1" clrIdx="0">
    <p:extLst/>
  </p:cmAuthor>
  <p:cmAuthor id="2" name="Fausto Maldonado" initials="FM" lastIdx="14" clrIdx="1">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EFF5"/>
    <a:srgbClr val="FF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775DCB02-9BB8-47FD-8907-85C794F793BA}" styleName="Estilo temático 1 - Énfasis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FABFCF23-3B69-468F-B69F-88F6DE6A72F2}" styleName="Estilo medio 1 - Énfasis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35758FB7-9AC5-4552-8A53-C91805E547FA}" styleName="Estilo temático 1 - Énfasis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Estilo medio 2 - Énfasis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Estilo medio 2 - Énfasi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327F97BB-C833-4FB7-BDE5-3F7075034690}" styleName="Estilo temático 2 - Énfasis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BC89EF96-8CEA-46FF-86C4-4CE0E7609802}" styleName="Estilo claro 3 - Acento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3C2FFA5D-87B4-456A-9821-1D502468CF0F}" styleName="Estilo temático 1 - Énfasis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BDBED569-4797-4DF1-A0F4-6AAB3CD982D8}" styleName="Estilo claro 3 - Acento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309" autoAdjust="0"/>
    <p:restoredTop sz="93548" autoAdjust="0"/>
  </p:normalViewPr>
  <p:slideViewPr>
    <p:cSldViewPr>
      <p:cViewPr varScale="1">
        <p:scale>
          <a:sx n="102" d="100"/>
          <a:sy n="102" d="100"/>
        </p:scale>
        <p:origin x="-324"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viewProps" Target="view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40" Type="http://schemas.openxmlformats.org/officeDocument/2006/relationships/notesMaster" Target="notesMasters/notesMaster1.xml"/><Relationship Id="rId14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handoutMaster" Target="handoutMasters/handoutMaster1.xml"/><Relationship Id="rId14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commentAuthors" Target="commentAuthors.xml"/></Relationships>
</file>

<file path=ppt/charts/_rels/chart1.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oleObject" Target="file:///C:\Users\usuario\Desktop\Gabriela%20Proa&#241;o\EKOS\Clientes\OIT\Demanda%20Laboral\Digitacion\Matriz%20final%20depurada.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USUARIO\Desktop\Demanda%20Laboral\Digitacion\Matriz%20final%20depurada.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USUARIO\Desktop\Demanda%20Laboral\Digitacion\Matriz%20final%20depurada.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USUARIO\Desktop\Demanda%20Laboral\Digitacion\Matriz%20final%20depurada.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Users\USUARIO\Desktop\Demanda%20Laboral\Digitacion\Matriz%20final%20depurada.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C:\Users\USUARIO\Desktop\Demanda%20Laboral\Digitacion\Matriz%20final%20depurada.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C:\Users\USUARIO\Desktop\Demanda%20Laboral\Digitacion\Matriz%20final%20depurada.xlsx" TargetMode="External"/></Relationships>
</file>

<file path=ppt/charts/_rels/chart8.xml.rels><?xml version="1.0" encoding="UTF-8" standalone="yes"?>
<Relationships xmlns="http://schemas.openxmlformats.org/package/2006/relationships"><Relationship Id="rId3" Type="http://schemas.microsoft.com/office/2011/relationships/chartStyle" Target="style2.xml"/><Relationship Id="rId2" Type="http://schemas.microsoft.com/office/2011/relationships/chartColorStyle" Target="colors2.xml"/><Relationship Id="rId1" Type="http://schemas.openxmlformats.org/officeDocument/2006/relationships/oleObject" Target="file:///C:\Users\usuario\Desktop\Gabriela%20Proa&#241;o\EKOS\Clientes\OIT\Demanda%20Laboral\Digitacion\Matriz%20final%20depurada.xlsx" TargetMode="External"/></Relationships>
</file>

<file path=ppt/charts/_rels/chart9.xml.rels><?xml version="1.0" encoding="UTF-8" standalone="yes"?>
<Relationships xmlns="http://schemas.openxmlformats.org/package/2006/relationships"><Relationship Id="rId3" Type="http://schemas.microsoft.com/office/2011/relationships/chartStyle" Target="style3.xml"/><Relationship Id="rId2" Type="http://schemas.microsoft.com/office/2011/relationships/chartColorStyle" Target="colors3.xml"/><Relationship Id="rId1" Type="http://schemas.openxmlformats.org/officeDocument/2006/relationships/oleObject" Target="file:///C:\Users\usuario\Desktop\Gabriela%20Proa&#241;o\EKOS\Clientes\OIT\Demanda%20Laboral\Digitacion\Matriz%20final%20depurada.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C:\Users\USUARIO\Desktop\Demanda%20Laboral\Digitacion\Matriz%20final%20depurada.xlsx"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file:///C:\Users\USUARIO\Desktop\Demanda%20Laboral\Digitacion\Matriz%20final%20depurada.xlsx" TargetMode="External"/></Relationships>
</file>

<file path=ppt/charts/_rels/chart12.xml.rels><?xml version="1.0" encoding="UTF-8" standalone="yes"?>
<Relationships xmlns="http://schemas.openxmlformats.org/package/2006/relationships"><Relationship Id="rId1" Type="http://schemas.openxmlformats.org/officeDocument/2006/relationships/oleObject" Target="file:///C:\Users\USUARIO\Desktop\Demanda%20Laboral\Digitacion\Matriz%20final%20depurada.xlsx" TargetMode="External"/></Relationships>
</file>

<file path=ppt/charts/_rels/chart13.xml.rels><?xml version="1.0" encoding="UTF-8" standalone="yes"?>
<Relationships xmlns="http://schemas.openxmlformats.org/package/2006/relationships"><Relationship Id="rId1" Type="http://schemas.openxmlformats.org/officeDocument/2006/relationships/oleObject" Target="file:///C:\Users\USUARIO\Desktop\Demanda%20Laboral\Digitacion\Matriz%20final%20depurada.xlsx" TargetMode="External"/></Relationships>
</file>

<file path=ppt/charts/_rels/chart14.xml.rels><?xml version="1.0" encoding="UTF-8" standalone="yes"?>
<Relationships xmlns="http://schemas.openxmlformats.org/package/2006/relationships"><Relationship Id="rId1" Type="http://schemas.openxmlformats.org/officeDocument/2006/relationships/oleObject" Target="file:///C:\Users\USUARIO\Desktop\Demanda%20Laboral\Digitacion\Matriz%20final%20depurada.xlsx" TargetMode="External"/></Relationships>
</file>

<file path=ppt/charts/_rels/chart15.xml.rels><?xml version="1.0" encoding="UTF-8" standalone="yes"?>
<Relationships xmlns="http://schemas.openxmlformats.org/package/2006/relationships"><Relationship Id="rId1" Type="http://schemas.openxmlformats.org/officeDocument/2006/relationships/oleObject" Target="file:///C:\Users\USUARIO\Desktop\Demanda%20Laboral\Digitacion\Matriz%20final%20depurada.xlsx" TargetMode="External"/></Relationships>
</file>

<file path=ppt/charts/_rels/chart16.xml.rels><?xml version="1.0" encoding="UTF-8" standalone="yes"?>
<Relationships xmlns="http://schemas.openxmlformats.org/package/2006/relationships"><Relationship Id="rId1" Type="http://schemas.openxmlformats.org/officeDocument/2006/relationships/oleObject" Target="file:///C:\Users\USUARIO\Desktop\Demanda%20Laboral\Digitacion\Matriz%20final%20depurada.xlsx" TargetMode="External"/></Relationships>
</file>

<file path=ppt/charts/_rels/chart17.xml.rels><?xml version="1.0" encoding="UTF-8" standalone="yes"?>
<Relationships xmlns="http://schemas.openxmlformats.org/package/2006/relationships"><Relationship Id="rId1" Type="http://schemas.openxmlformats.org/officeDocument/2006/relationships/oleObject" Target="file:///C:\Users\USUARIO\Desktop\Demanda%20Laboral\Digitacion\Matriz%20final%20depurada.xlsx" TargetMode="External"/></Relationships>
</file>

<file path=ppt/charts/_rels/chart18.xml.rels><?xml version="1.0" encoding="UTF-8" standalone="yes"?>
<Relationships xmlns="http://schemas.openxmlformats.org/package/2006/relationships"><Relationship Id="rId1" Type="http://schemas.openxmlformats.org/officeDocument/2006/relationships/oleObject" Target="file:///C:\Users\USUARIO\Desktop\Demanda%20Laboral\Digitacion\Matriz%20final%20depurada.xlsx" TargetMode="External"/></Relationships>
</file>

<file path=ppt/charts/_rels/chart19.xml.rels><?xml version="1.0" encoding="UTF-8" standalone="yes"?>
<Relationships xmlns="http://schemas.openxmlformats.org/package/2006/relationships"><Relationship Id="rId1" Type="http://schemas.openxmlformats.org/officeDocument/2006/relationships/oleObject" Target="file:///C:\Users\USUARIO\Desktop\Demanda%20Laboral\Digitacion\Matriz%20final%20depurada.xlsx" TargetMode="External"/></Relationships>
</file>

<file path=ppt/charts/_rels/chart20.xml.rels><?xml version="1.0" encoding="UTF-8" standalone="yes"?>
<Relationships xmlns="http://schemas.openxmlformats.org/package/2006/relationships"><Relationship Id="rId1" Type="http://schemas.openxmlformats.org/officeDocument/2006/relationships/oleObject" Target="file:///C:\Users\USUARIO\Desktop\Demanda%20Laboral\Digitacion\Matriz%20final%20depurada.xlsx" TargetMode="External"/></Relationships>
</file>

<file path=ppt/charts/_rels/chart21.xml.rels><?xml version="1.0" encoding="UTF-8" standalone="yes"?>
<Relationships xmlns="http://schemas.openxmlformats.org/package/2006/relationships"><Relationship Id="rId1" Type="http://schemas.openxmlformats.org/officeDocument/2006/relationships/oleObject" Target="file:///C:\Users\USUARIO\Desktop\Demanda%20Laboral\Digitacion\Matriz%20final%20depurada.xlsx" TargetMode="External"/></Relationships>
</file>

<file path=ppt/charts/_rels/chart22.xml.rels><?xml version="1.0" encoding="UTF-8" standalone="yes"?>
<Relationships xmlns="http://schemas.openxmlformats.org/package/2006/relationships"><Relationship Id="rId1" Type="http://schemas.openxmlformats.org/officeDocument/2006/relationships/oleObject" Target="file:///C:\Users\USUARIO\Desktop\Demanda%20Laboral\Digitacion\Matriz%20final%20depurada.xlsx" TargetMode="External"/></Relationships>
</file>

<file path=ppt/charts/_rels/chart23.xml.rels><?xml version="1.0" encoding="UTF-8" standalone="yes"?>
<Relationships xmlns="http://schemas.openxmlformats.org/package/2006/relationships"><Relationship Id="rId1" Type="http://schemas.openxmlformats.org/officeDocument/2006/relationships/oleObject" Target="file:///C:\Users\USUARIO\Desktop\Demanda%20Laboral\Digitacion\Matriz%20final%20depurada.xlsx" TargetMode="External"/></Relationships>
</file>

<file path=ppt/charts/_rels/chart24.xml.rels><?xml version="1.0" encoding="UTF-8" standalone="yes"?>
<Relationships xmlns="http://schemas.openxmlformats.org/package/2006/relationships"><Relationship Id="rId1" Type="http://schemas.openxmlformats.org/officeDocument/2006/relationships/oleObject" Target="file:///C:\Users\USUARIO\Desktop\Demanda%20Laboral\Digitacion\Matriz%20final%20depurada.xlsx" TargetMode="External"/></Relationships>
</file>

<file path=ppt/charts/_rels/chart25.xml.rels><?xml version="1.0" encoding="UTF-8" standalone="yes"?>
<Relationships xmlns="http://schemas.openxmlformats.org/package/2006/relationships"><Relationship Id="rId1" Type="http://schemas.openxmlformats.org/officeDocument/2006/relationships/oleObject" Target="file:///C:\Users\USUARIO\Desktop\Demanda%20Laboral\Digitacion\Matriz%20final%20depurada.xlsx" TargetMode="External"/></Relationships>
</file>

<file path=ppt/charts/_rels/chart26.xml.rels><?xml version="1.0" encoding="UTF-8" standalone="yes"?>
<Relationships xmlns="http://schemas.openxmlformats.org/package/2006/relationships"><Relationship Id="rId1" Type="http://schemas.openxmlformats.org/officeDocument/2006/relationships/oleObject" Target="file:///C:\Users\USUARIO\Desktop\Demanda%20Laboral\Digitacion\Matriz%20final%20depurada.xlsx" TargetMode="External"/></Relationships>
</file>

<file path=ppt/charts/_rels/chart27.xml.rels><?xml version="1.0" encoding="UTF-8" standalone="yes"?>
<Relationships xmlns="http://schemas.openxmlformats.org/package/2006/relationships"><Relationship Id="rId1" Type="http://schemas.openxmlformats.org/officeDocument/2006/relationships/oleObject" Target="file:///C:\Users\USUARIO\Desktop\Demanda%20Laboral\Digitacion\Matriz%20final%20depurada.xlsx" TargetMode="External"/></Relationships>
</file>

<file path=ppt/charts/_rels/chart28.xml.rels><?xml version="1.0" encoding="UTF-8" standalone="yes"?>
<Relationships xmlns="http://schemas.openxmlformats.org/package/2006/relationships"><Relationship Id="rId3" Type="http://schemas.microsoft.com/office/2011/relationships/chartStyle" Target="style4.xml"/><Relationship Id="rId2" Type="http://schemas.microsoft.com/office/2011/relationships/chartColorStyle" Target="colors4.xml"/><Relationship Id="rId1" Type="http://schemas.openxmlformats.org/officeDocument/2006/relationships/oleObject" Target="file:///C:\Users\usuario\Desktop\Gabriela%20Proa&#241;o\EKOS\Clientes\OIT\Demanda%20Laboral\Digitacion\Matriz%20final%20depurada.xlsx" TargetMode="External"/></Relationships>
</file>

<file path=ppt/charts/_rels/chart29.xml.rels><?xml version="1.0" encoding="UTF-8" standalone="yes"?>
<Relationships xmlns="http://schemas.openxmlformats.org/package/2006/relationships"><Relationship Id="rId3" Type="http://schemas.microsoft.com/office/2011/relationships/chartStyle" Target="style5.xml"/><Relationship Id="rId2" Type="http://schemas.microsoft.com/office/2011/relationships/chartColorStyle" Target="colors5.xml"/><Relationship Id="rId1" Type="http://schemas.openxmlformats.org/officeDocument/2006/relationships/oleObject" Target="file:///C:\Users\usuario\Desktop\Gabriela%20Proa&#241;o\EKOS\Clientes\OIT\Demanda%20Laboral\Digitacion\Matriz%20final%20depurada.xlsx" TargetMode="External"/></Relationships>
</file>

<file path=ppt/charts/_rels/chart30.xml.rels><?xml version="1.0" encoding="UTF-8" standalone="yes"?>
<Relationships xmlns="http://schemas.openxmlformats.org/package/2006/relationships"><Relationship Id="rId3" Type="http://schemas.microsoft.com/office/2011/relationships/chartStyle" Target="style6.xml"/><Relationship Id="rId2" Type="http://schemas.microsoft.com/office/2011/relationships/chartColorStyle" Target="colors6.xml"/><Relationship Id="rId1" Type="http://schemas.openxmlformats.org/officeDocument/2006/relationships/oleObject" Target="file:///C:\Users\usuario\Desktop\Gabriela%20Proa&#241;o\EKOS\Clientes\OIT\Demanda%20Laboral\Digitacion\Matriz%20final%20depurada.xlsx" TargetMode="External"/></Relationships>
</file>

<file path=ppt/charts/_rels/chart31.xml.rels><?xml version="1.0" encoding="UTF-8" standalone="yes"?>
<Relationships xmlns="http://schemas.openxmlformats.org/package/2006/relationships"><Relationship Id="rId3" Type="http://schemas.microsoft.com/office/2011/relationships/chartStyle" Target="style7.xml"/><Relationship Id="rId2" Type="http://schemas.microsoft.com/office/2011/relationships/chartColorStyle" Target="colors7.xml"/><Relationship Id="rId1" Type="http://schemas.openxmlformats.org/officeDocument/2006/relationships/oleObject" Target="file:///C:\Users\usuario\Desktop\Gabriela%20Proa&#241;o\EKOS\Clientes\OIT\Demanda%20Laboral\Digitacion\Matriz%20final%20depurada.xlsx" TargetMode="External"/></Relationships>
</file>

<file path=ppt/charts/_rels/chart32.xml.rels><?xml version="1.0" encoding="UTF-8" standalone="yes"?>
<Relationships xmlns="http://schemas.openxmlformats.org/package/2006/relationships"><Relationship Id="rId3" Type="http://schemas.microsoft.com/office/2011/relationships/chartStyle" Target="style8.xml"/><Relationship Id="rId2" Type="http://schemas.microsoft.com/office/2011/relationships/chartColorStyle" Target="colors8.xml"/><Relationship Id="rId1" Type="http://schemas.openxmlformats.org/officeDocument/2006/relationships/oleObject" Target="file:///C:\Users\usuario\Desktop\Gabriela%20Proa&#241;o\EKOS\Clientes\OIT\Demanda%20Laboral\Digitacion\Matriz%20final%20depurada.xlsx" TargetMode="External"/></Relationships>
</file>

<file path=ppt/charts/_rels/chart33.xml.rels><?xml version="1.0" encoding="UTF-8" standalone="yes"?>
<Relationships xmlns="http://schemas.openxmlformats.org/package/2006/relationships"><Relationship Id="rId3" Type="http://schemas.microsoft.com/office/2011/relationships/chartStyle" Target="style9.xml"/><Relationship Id="rId2" Type="http://schemas.microsoft.com/office/2011/relationships/chartColorStyle" Target="colors9.xml"/><Relationship Id="rId1" Type="http://schemas.openxmlformats.org/officeDocument/2006/relationships/oleObject" Target="file:///C:\Users\usuario\Desktop\Gabriela%20Proa&#241;o\EKOS\Clientes\OIT\Demanda%20Laboral\Digitacion\Matriz%20final%20depurada.xlsx" TargetMode="External"/></Relationships>
</file>

<file path=ppt/charts/_rels/chart34.xml.rels><?xml version="1.0" encoding="UTF-8" standalone="yes"?>
<Relationships xmlns="http://schemas.openxmlformats.org/package/2006/relationships"><Relationship Id="rId3" Type="http://schemas.microsoft.com/office/2011/relationships/chartStyle" Target="style10.xml"/><Relationship Id="rId2" Type="http://schemas.microsoft.com/office/2011/relationships/chartColorStyle" Target="colors10.xml"/><Relationship Id="rId1" Type="http://schemas.openxmlformats.org/officeDocument/2006/relationships/oleObject" Target="file:///C:\Users\usuario\Desktop\Gabriela%20Proa&#241;o\EKOS\Clientes\OIT\Demanda%20Laboral\Digitacion\Matriz%20final%20depurada.xlsx" TargetMode="External"/></Relationships>
</file>

<file path=ppt/charts/_rels/chart35.xml.rels><?xml version="1.0" encoding="UTF-8" standalone="yes"?>
<Relationships xmlns="http://schemas.openxmlformats.org/package/2006/relationships"><Relationship Id="rId3" Type="http://schemas.microsoft.com/office/2011/relationships/chartStyle" Target="style11.xml"/><Relationship Id="rId2" Type="http://schemas.microsoft.com/office/2011/relationships/chartColorStyle" Target="colors11.xml"/><Relationship Id="rId1" Type="http://schemas.openxmlformats.org/officeDocument/2006/relationships/oleObject" Target="file:///C:\Users\usuario\Desktop\Gabriela%20Proa&#241;o\EKOS\Clientes\OIT\Demanda%20Laboral\Digitacion\Matriz%20final%20depurada.xlsx" TargetMode="External"/></Relationships>
</file>

<file path=ppt/charts/_rels/chart36.xml.rels><?xml version="1.0" encoding="UTF-8" standalone="yes"?>
<Relationships xmlns="http://schemas.openxmlformats.org/package/2006/relationships"><Relationship Id="rId3" Type="http://schemas.microsoft.com/office/2011/relationships/chartStyle" Target="style12.xml"/><Relationship Id="rId2" Type="http://schemas.microsoft.com/office/2011/relationships/chartColorStyle" Target="colors12.xml"/><Relationship Id="rId1" Type="http://schemas.openxmlformats.org/officeDocument/2006/relationships/oleObject" Target="file:///C:\Users\usuario\Desktop\Gabriela%20Proa&#241;o\EKOS\Clientes\OIT\Demanda%20Laboral\Digitacion\Matriz%20final%20depurada.xlsx" TargetMode="External"/></Relationships>
</file>

<file path=ppt/charts/_rels/chart37.xml.rels><?xml version="1.0" encoding="UTF-8" standalone="yes"?>
<Relationships xmlns="http://schemas.openxmlformats.org/package/2006/relationships"><Relationship Id="rId3" Type="http://schemas.microsoft.com/office/2011/relationships/chartStyle" Target="style13.xml"/><Relationship Id="rId2" Type="http://schemas.microsoft.com/office/2011/relationships/chartColorStyle" Target="colors13.xml"/><Relationship Id="rId1" Type="http://schemas.openxmlformats.org/officeDocument/2006/relationships/oleObject" Target="file:///C:\Users\usuario\Desktop\Gabriela%20Proa&#241;o\EKOS\Clientes\OIT\Demanda%20Laboral\Digitacion\Matriz%20final%20depurada.xlsx" TargetMode="External"/></Relationships>
</file>

<file path=ppt/charts/_rels/chart38.xml.rels><?xml version="1.0" encoding="UTF-8" standalone="yes"?>
<Relationships xmlns="http://schemas.openxmlformats.org/package/2006/relationships"><Relationship Id="rId3" Type="http://schemas.microsoft.com/office/2011/relationships/chartStyle" Target="style14.xml"/><Relationship Id="rId2" Type="http://schemas.microsoft.com/office/2011/relationships/chartColorStyle" Target="colors14.xml"/><Relationship Id="rId1" Type="http://schemas.openxmlformats.org/officeDocument/2006/relationships/oleObject" Target="file:///C:\Users\usuario\Desktop\Gabriela%20Proa&#241;o\EKOS\Clientes\OIT\Demanda%20Laboral\Digitacion\Matriz%20final%20depurada.xlsx" TargetMode="External"/></Relationships>
</file>

<file path=ppt/charts/_rels/chart39.xml.rels><?xml version="1.0" encoding="UTF-8" standalone="yes"?>
<Relationships xmlns="http://schemas.openxmlformats.org/package/2006/relationships"><Relationship Id="rId3" Type="http://schemas.microsoft.com/office/2011/relationships/chartStyle" Target="style15.xml"/><Relationship Id="rId2" Type="http://schemas.microsoft.com/office/2011/relationships/chartColorStyle" Target="colors15.xml"/><Relationship Id="rId1" Type="http://schemas.openxmlformats.org/officeDocument/2006/relationships/oleObject" Target="file:///C:\Users\usuario\Desktop\Gabriela%20Proa&#241;o\EKOS\Clientes\OIT\Demanda%20Laboral\Digitacion\Matriz%20final%20depurada.xlsx" TargetMode="External"/></Relationships>
</file>

<file path=ppt/charts/_rels/chart40.xml.rels><?xml version="1.0" encoding="UTF-8" standalone="yes"?>
<Relationships xmlns="http://schemas.openxmlformats.org/package/2006/relationships"><Relationship Id="rId3" Type="http://schemas.microsoft.com/office/2011/relationships/chartStyle" Target="style16.xml"/><Relationship Id="rId2" Type="http://schemas.microsoft.com/office/2011/relationships/chartColorStyle" Target="colors16.xml"/><Relationship Id="rId1" Type="http://schemas.openxmlformats.org/officeDocument/2006/relationships/oleObject" Target="file:///C:\Users\usuario\Desktop\Gabriela%20Proa&#241;o\EKOS\Clientes\OIT\Demanda%20Laboral\Digitacion\Matriz%20final%20depurada.xlsx" TargetMode="External"/></Relationships>
</file>

<file path=ppt/charts/_rels/chart41.xml.rels><?xml version="1.0" encoding="UTF-8" standalone="yes"?>
<Relationships xmlns="http://schemas.openxmlformats.org/package/2006/relationships"><Relationship Id="rId3" Type="http://schemas.microsoft.com/office/2011/relationships/chartStyle" Target="style17.xml"/><Relationship Id="rId2" Type="http://schemas.microsoft.com/office/2011/relationships/chartColorStyle" Target="colors17.xml"/><Relationship Id="rId1" Type="http://schemas.openxmlformats.org/officeDocument/2006/relationships/oleObject" Target="file:///C:\Users\usuario\Desktop\Gabriela%20Proa&#241;o\EKOS\Clientes\OIT\Demanda%20Laboral\Digitacion\Matriz%20final%20depurada.xlsx" TargetMode="External"/></Relationships>
</file>

<file path=ppt/charts/_rels/chart42.xml.rels><?xml version="1.0" encoding="UTF-8" standalone="yes"?>
<Relationships xmlns="http://schemas.openxmlformats.org/package/2006/relationships"><Relationship Id="rId3" Type="http://schemas.microsoft.com/office/2011/relationships/chartStyle" Target="style18.xml"/><Relationship Id="rId2" Type="http://schemas.microsoft.com/office/2011/relationships/chartColorStyle" Target="colors18.xml"/><Relationship Id="rId1" Type="http://schemas.openxmlformats.org/officeDocument/2006/relationships/oleObject" Target="file:///C:\Users\usuario\Desktop\Gabriela%20Proa&#241;o\EKOS\Clientes\OIT\Demanda%20Laboral\Digitacion\Matriz%20final%20depurada.xlsx" TargetMode="External"/></Relationships>
</file>

<file path=ppt/charts/_rels/chart43.xml.rels><?xml version="1.0" encoding="UTF-8" standalone="yes"?>
<Relationships xmlns="http://schemas.openxmlformats.org/package/2006/relationships"><Relationship Id="rId3" Type="http://schemas.microsoft.com/office/2011/relationships/chartStyle" Target="style19.xml"/><Relationship Id="rId2" Type="http://schemas.microsoft.com/office/2011/relationships/chartColorStyle" Target="colors19.xml"/><Relationship Id="rId1" Type="http://schemas.openxmlformats.org/officeDocument/2006/relationships/oleObject" Target="file:///C:\Users\usuario\Desktop\Gabriela%20Proa&#241;o\EKOS\Clientes\OIT\Demanda%20Laboral\Digitacion\Matriz%20final%20depurada.xlsx" TargetMode="External"/></Relationships>
</file>

<file path=ppt/charts/_rels/chart44.xml.rels><?xml version="1.0" encoding="UTF-8" standalone="yes"?>
<Relationships xmlns="http://schemas.openxmlformats.org/package/2006/relationships"><Relationship Id="rId3" Type="http://schemas.microsoft.com/office/2011/relationships/chartStyle" Target="style20.xml"/><Relationship Id="rId2" Type="http://schemas.microsoft.com/office/2011/relationships/chartColorStyle" Target="colors20.xml"/><Relationship Id="rId1" Type="http://schemas.openxmlformats.org/officeDocument/2006/relationships/oleObject" Target="file:///C:\Users\usuario\Desktop\Gabriela%20Proa&#241;o\EKOS\Clientes\OIT\Demanda%20Laboral\Digitacion\Matriz%20final%20depurada.xlsx" TargetMode="External"/></Relationships>
</file>

<file path=ppt/charts/_rels/chart45.xml.rels><?xml version="1.0" encoding="UTF-8" standalone="yes"?>
<Relationships xmlns="http://schemas.openxmlformats.org/package/2006/relationships"><Relationship Id="rId3" Type="http://schemas.microsoft.com/office/2011/relationships/chartStyle" Target="style21.xml"/><Relationship Id="rId2" Type="http://schemas.microsoft.com/office/2011/relationships/chartColorStyle" Target="colors21.xml"/><Relationship Id="rId1" Type="http://schemas.openxmlformats.org/officeDocument/2006/relationships/oleObject" Target="file:///C:\Users\usuario\Desktop\Gabriela%20Proa&#241;o\EKOS\Clientes\OIT\Demanda%20Laboral\Digitacion\Matriz%20final%20depurada.xlsx" TargetMode="External"/></Relationships>
</file>

<file path=ppt/charts/_rels/chart46.xml.rels><?xml version="1.0" encoding="UTF-8" standalone="yes"?>
<Relationships xmlns="http://schemas.openxmlformats.org/package/2006/relationships"><Relationship Id="rId3" Type="http://schemas.microsoft.com/office/2011/relationships/chartStyle" Target="style22.xml"/><Relationship Id="rId2" Type="http://schemas.microsoft.com/office/2011/relationships/chartColorStyle" Target="colors22.xml"/><Relationship Id="rId1" Type="http://schemas.openxmlformats.org/officeDocument/2006/relationships/oleObject" Target="file:///C:\Users\usuario\Desktop\Gabriela%20Proa&#241;o\EKOS\Clientes\OIT\Demanda%20Laboral\Digitacion\Matriz%20final%20depurada.xlsx" TargetMode="External"/></Relationships>
</file>

<file path=ppt/charts/_rels/chart47.xml.rels><?xml version="1.0" encoding="UTF-8" standalone="yes"?>
<Relationships xmlns="http://schemas.openxmlformats.org/package/2006/relationships"><Relationship Id="rId3" Type="http://schemas.microsoft.com/office/2011/relationships/chartStyle" Target="style23.xml"/><Relationship Id="rId2" Type="http://schemas.microsoft.com/office/2011/relationships/chartColorStyle" Target="colors23.xml"/><Relationship Id="rId1" Type="http://schemas.openxmlformats.org/officeDocument/2006/relationships/oleObject" Target="file:///C:\Users\usuario\Desktop\Gabriela%20Proa&#241;o\EKOS\Clientes\OIT\Demanda%20Laboral\Digitacion\Matriz%20final%20depurada.xlsx" TargetMode="External"/></Relationships>
</file>

<file path=ppt/charts/_rels/chart48.xml.rels><?xml version="1.0" encoding="UTF-8" standalone="yes"?>
<Relationships xmlns="http://schemas.openxmlformats.org/package/2006/relationships"><Relationship Id="rId3" Type="http://schemas.microsoft.com/office/2011/relationships/chartStyle" Target="style24.xml"/><Relationship Id="rId2" Type="http://schemas.microsoft.com/office/2011/relationships/chartColorStyle" Target="colors24.xml"/><Relationship Id="rId1" Type="http://schemas.openxmlformats.org/officeDocument/2006/relationships/oleObject" Target="file:///C:\Users\usuario\Desktop\Gabriela%20Proa&#241;o\EKOS\Clientes\OIT\Demanda%20Laboral\Digitacion\Matriz%20final%20depurada.xlsx" TargetMode="External"/></Relationships>
</file>

<file path=ppt/charts/_rels/chart49.xml.rels><?xml version="1.0" encoding="UTF-8" standalone="yes"?>
<Relationships xmlns="http://schemas.openxmlformats.org/package/2006/relationships"><Relationship Id="rId3" Type="http://schemas.microsoft.com/office/2011/relationships/chartStyle" Target="style25.xml"/><Relationship Id="rId2" Type="http://schemas.microsoft.com/office/2011/relationships/chartColorStyle" Target="colors25.xml"/><Relationship Id="rId1" Type="http://schemas.openxmlformats.org/officeDocument/2006/relationships/oleObject" Target="file:///C:\Users\usuario\Desktop\Gabriela%20Proa&#241;o\EKOS\Clientes\OIT\Demanda%20Laboral\Digitacion\Matriz%20final%20depurada.xlsx" TargetMode="External"/></Relationships>
</file>

<file path=ppt/charts/_rels/chart50.xml.rels><?xml version="1.0" encoding="UTF-8" standalone="yes"?>
<Relationships xmlns="http://schemas.openxmlformats.org/package/2006/relationships"><Relationship Id="rId3" Type="http://schemas.microsoft.com/office/2011/relationships/chartStyle" Target="style26.xml"/><Relationship Id="rId2" Type="http://schemas.microsoft.com/office/2011/relationships/chartColorStyle" Target="colors26.xml"/><Relationship Id="rId1" Type="http://schemas.openxmlformats.org/officeDocument/2006/relationships/oleObject" Target="file:///C:\Users\usuario\Desktop\Gabriela%20Proa&#241;o\EKOS\Clientes\OIT\Demanda%20Laboral\Digitacion\Matriz%20final%20depurada.xlsx" TargetMode="External"/></Relationships>
</file>

<file path=ppt/charts/_rels/chart51.xml.rels><?xml version="1.0" encoding="UTF-8" standalone="yes"?>
<Relationships xmlns="http://schemas.openxmlformats.org/package/2006/relationships"><Relationship Id="rId3" Type="http://schemas.microsoft.com/office/2011/relationships/chartStyle" Target="style27.xml"/><Relationship Id="rId2" Type="http://schemas.microsoft.com/office/2011/relationships/chartColorStyle" Target="colors27.xml"/><Relationship Id="rId1" Type="http://schemas.openxmlformats.org/officeDocument/2006/relationships/oleObject" Target="file:///C:\Users\usuario\Desktop\Gabriela%20Proa&#241;o\EKOS\Clientes\OIT\Demanda%20Laboral\Digitacion\Matriz%20final%20depurada.xlsx" TargetMode="External"/></Relationships>
</file>

<file path=ppt/charts/_rels/chart52.xml.rels><?xml version="1.0" encoding="UTF-8" standalone="yes"?>
<Relationships xmlns="http://schemas.openxmlformats.org/package/2006/relationships"><Relationship Id="rId3" Type="http://schemas.microsoft.com/office/2011/relationships/chartStyle" Target="style28.xml"/><Relationship Id="rId2" Type="http://schemas.microsoft.com/office/2011/relationships/chartColorStyle" Target="colors28.xml"/><Relationship Id="rId1" Type="http://schemas.openxmlformats.org/officeDocument/2006/relationships/oleObject" Target="file:///C:\Users\usuario\Desktop\Gabriela%20Proa&#241;o\EKOS\Clientes\OIT\Demanda%20Laboral\Digitacion\Matriz%20final%20depurada.xlsx" TargetMode="External"/></Relationships>
</file>

<file path=ppt/charts/_rels/chart53.xml.rels><?xml version="1.0" encoding="UTF-8" standalone="yes"?>
<Relationships xmlns="http://schemas.openxmlformats.org/package/2006/relationships"><Relationship Id="rId3" Type="http://schemas.microsoft.com/office/2011/relationships/chartStyle" Target="style29.xml"/><Relationship Id="rId2" Type="http://schemas.microsoft.com/office/2011/relationships/chartColorStyle" Target="colors29.xml"/><Relationship Id="rId1" Type="http://schemas.openxmlformats.org/officeDocument/2006/relationships/oleObject" Target="file:///C:\Users\usuario\Desktop\Gabriela%20Proa&#241;o\EKOS\Clientes\OIT\Demanda%20Laboral\Digitacion\Matriz%20final%20depurada.xlsx" TargetMode="External"/></Relationships>
</file>

<file path=ppt/charts/_rels/chart54.xml.rels><?xml version="1.0" encoding="UTF-8" standalone="yes"?>
<Relationships xmlns="http://schemas.openxmlformats.org/package/2006/relationships"><Relationship Id="rId3" Type="http://schemas.microsoft.com/office/2011/relationships/chartStyle" Target="style30.xml"/><Relationship Id="rId2" Type="http://schemas.microsoft.com/office/2011/relationships/chartColorStyle" Target="colors30.xml"/><Relationship Id="rId1" Type="http://schemas.openxmlformats.org/officeDocument/2006/relationships/oleObject" Target="file:///C:\Users\usuario\Desktop\Gabriela%20Proa&#241;o\EKOS\Clientes\OIT\Demanda%20Laboral\Digitacion\Matriz%20final%20depurada.xlsx" TargetMode="External"/></Relationships>
</file>

<file path=ppt/charts/_rels/chart55.xml.rels><?xml version="1.0" encoding="UTF-8" standalone="yes"?>
<Relationships xmlns="http://schemas.openxmlformats.org/package/2006/relationships"><Relationship Id="rId3" Type="http://schemas.microsoft.com/office/2011/relationships/chartStyle" Target="style31.xml"/><Relationship Id="rId2" Type="http://schemas.microsoft.com/office/2011/relationships/chartColorStyle" Target="colors31.xml"/><Relationship Id="rId1" Type="http://schemas.openxmlformats.org/officeDocument/2006/relationships/oleObject" Target="file:///C:\Users\usuario\Desktop\Gabriela%20Proa&#241;o\EKOS\Clientes\OIT\Demanda%20Laboral\Digitacion\Matriz%20final%20depurada.xlsx" TargetMode="External"/></Relationships>
</file>

<file path=ppt/charts/_rels/chart56.xml.rels><?xml version="1.0" encoding="UTF-8" standalone="yes"?>
<Relationships xmlns="http://schemas.openxmlformats.org/package/2006/relationships"><Relationship Id="rId3" Type="http://schemas.microsoft.com/office/2011/relationships/chartStyle" Target="style32.xml"/><Relationship Id="rId2" Type="http://schemas.microsoft.com/office/2011/relationships/chartColorStyle" Target="colors32.xml"/><Relationship Id="rId1" Type="http://schemas.openxmlformats.org/officeDocument/2006/relationships/oleObject" Target="file:///C:\Users\usuario\Desktop\Gabriela%20Proa&#241;o\EKOS\Clientes\OIT\Demanda%20Laboral\Digitacion\Matriz%20final%20depurada.xlsx" TargetMode="External"/></Relationships>
</file>

<file path=ppt/charts/_rels/chart57.xml.rels><?xml version="1.0" encoding="UTF-8" standalone="yes"?>
<Relationships xmlns="http://schemas.openxmlformats.org/package/2006/relationships"><Relationship Id="rId3" Type="http://schemas.microsoft.com/office/2011/relationships/chartStyle" Target="style33.xml"/><Relationship Id="rId2" Type="http://schemas.microsoft.com/office/2011/relationships/chartColorStyle" Target="colors33.xml"/><Relationship Id="rId1" Type="http://schemas.openxmlformats.org/officeDocument/2006/relationships/oleObject" Target="file:///C:\Users\usuario\Desktop\Gabriela%20Proa&#241;o\EKOS\Clientes\OIT\Demanda%20Laboral\Digitacion\Matriz%20final%20depurada.xlsx" TargetMode="External"/></Relationships>
</file>

<file path=ppt/charts/_rels/chart58.xml.rels><?xml version="1.0" encoding="UTF-8" standalone="yes"?>
<Relationships xmlns="http://schemas.openxmlformats.org/package/2006/relationships"><Relationship Id="rId3" Type="http://schemas.microsoft.com/office/2011/relationships/chartStyle" Target="style34.xml"/><Relationship Id="rId2" Type="http://schemas.microsoft.com/office/2011/relationships/chartColorStyle" Target="colors34.xml"/><Relationship Id="rId1" Type="http://schemas.openxmlformats.org/officeDocument/2006/relationships/oleObject" Target="file:///C:\Users\usuario\Desktop\Gabriela%20Proa&#241;o\EKOS\Clientes\OIT\Demanda%20Laboral\Digitacion\Matriz%20final%20depurada.xlsx" TargetMode="External"/></Relationships>
</file>

<file path=ppt/charts/_rels/chart59.xml.rels><?xml version="1.0" encoding="UTF-8" standalone="yes"?>
<Relationships xmlns="http://schemas.openxmlformats.org/package/2006/relationships"><Relationship Id="rId3" Type="http://schemas.microsoft.com/office/2011/relationships/chartStyle" Target="style35.xml"/><Relationship Id="rId2" Type="http://schemas.microsoft.com/office/2011/relationships/chartColorStyle" Target="colors35.xml"/><Relationship Id="rId1" Type="http://schemas.openxmlformats.org/officeDocument/2006/relationships/oleObject" Target="file:///C:\Users\usuario\Desktop\Gabriela%20Proa&#241;o\EKOS\Clientes\OIT\Demanda%20Laboral\Digitacion\Matriz%20final%20depurada.xlsx" TargetMode="External"/></Relationships>
</file>

<file path=ppt/charts/_rels/chart60.xml.rels><?xml version="1.0" encoding="UTF-8" standalone="yes"?>
<Relationships xmlns="http://schemas.openxmlformats.org/package/2006/relationships"><Relationship Id="rId3" Type="http://schemas.microsoft.com/office/2011/relationships/chartStyle" Target="style36.xml"/><Relationship Id="rId2" Type="http://schemas.microsoft.com/office/2011/relationships/chartColorStyle" Target="colors36.xml"/><Relationship Id="rId1" Type="http://schemas.openxmlformats.org/officeDocument/2006/relationships/oleObject" Target="file:///C:\Users\usuario\Desktop\Gabriela%20Proa&#241;o\EKOS\Clientes\OIT\Demanda%20Laboral\Digitacion\Matriz%20final%20depurada.xlsx" TargetMode="External"/></Relationships>
</file>

<file path=ppt/charts/_rels/chart61.xml.rels><?xml version="1.0" encoding="UTF-8" standalone="yes"?>
<Relationships xmlns="http://schemas.openxmlformats.org/package/2006/relationships"><Relationship Id="rId3" Type="http://schemas.microsoft.com/office/2011/relationships/chartStyle" Target="style37.xml"/><Relationship Id="rId2" Type="http://schemas.microsoft.com/office/2011/relationships/chartColorStyle" Target="colors37.xml"/><Relationship Id="rId1" Type="http://schemas.openxmlformats.org/officeDocument/2006/relationships/oleObject" Target="file:///C:\Users\usuario\Desktop\Gabriela%20Proa&#241;o\EKOS\Clientes\OIT\Demanda%20Laboral\Digitacion\Matriz%20final%20depurada.xlsx" TargetMode="External"/></Relationships>
</file>

<file path=ppt/charts/_rels/chart62.xml.rels><?xml version="1.0" encoding="UTF-8" standalone="yes"?>
<Relationships xmlns="http://schemas.openxmlformats.org/package/2006/relationships"><Relationship Id="rId3" Type="http://schemas.microsoft.com/office/2011/relationships/chartStyle" Target="style38.xml"/><Relationship Id="rId2" Type="http://schemas.microsoft.com/office/2011/relationships/chartColorStyle" Target="colors38.xml"/><Relationship Id="rId1" Type="http://schemas.openxmlformats.org/officeDocument/2006/relationships/oleObject" Target="file:///C:\Users\usuario\Desktop\Gabriela%20Proa&#241;o\EKOS\Clientes\OIT\Demanda%20Laboral\Digitacion\Matriz%20final%20depurada.xlsx" TargetMode="External"/></Relationships>
</file>

<file path=ppt/charts/_rels/chart63.xml.rels><?xml version="1.0" encoding="UTF-8" standalone="yes"?>
<Relationships xmlns="http://schemas.openxmlformats.org/package/2006/relationships"><Relationship Id="rId3" Type="http://schemas.microsoft.com/office/2011/relationships/chartStyle" Target="style39.xml"/><Relationship Id="rId2" Type="http://schemas.microsoft.com/office/2011/relationships/chartColorStyle" Target="colors39.xml"/><Relationship Id="rId1" Type="http://schemas.openxmlformats.org/officeDocument/2006/relationships/oleObject" Target="file:///C:\Users\usuario\Desktop\Gabriela%20Proa&#241;o\EKOS\Clientes\OIT\Demanda%20Laboral\Digitacion\Matriz%20final%20depurada.xlsx" TargetMode="External"/></Relationships>
</file>

<file path=ppt/charts/_rels/chart64.xml.rels><?xml version="1.0" encoding="UTF-8" standalone="yes"?>
<Relationships xmlns="http://schemas.openxmlformats.org/package/2006/relationships"><Relationship Id="rId3" Type="http://schemas.microsoft.com/office/2011/relationships/chartStyle" Target="style40.xml"/><Relationship Id="rId2" Type="http://schemas.microsoft.com/office/2011/relationships/chartColorStyle" Target="colors40.xml"/><Relationship Id="rId1" Type="http://schemas.openxmlformats.org/officeDocument/2006/relationships/oleObject" Target="file:///C:\Users\usuario\Desktop\Gabriela%20Proa&#241;o\EKOS\Clientes\OIT\Demanda%20Laboral\Digitacion\Matriz%20final%20depurada.xlsx" TargetMode="External"/></Relationships>
</file>

<file path=ppt/charts/_rels/chart65.xml.rels><?xml version="1.0" encoding="UTF-8" standalone="yes"?>
<Relationships xmlns="http://schemas.openxmlformats.org/package/2006/relationships"><Relationship Id="rId3" Type="http://schemas.microsoft.com/office/2011/relationships/chartStyle" Target="style41.xml"/><Relationship Id="rId2" Type="http://schemas.microsoft.com/office/2011/relationships/chartColorStyle" Target="colors41.xml"/><Relationship Id="rId1" Type="http://schemas.openxmlformats.org/officeDocument/2006/relationships/oleObject" Target="file:///C:\Users\usuario\Desktop\Gabriela%20Proa&#241;o\EKOS\Clientes\OIT\Demanda%20Laboral\Digitacion\Matriz%20final%20depurada.xlsx" TargetMode="External"/></Relationships>
</file>

<file path=ppt/charts/_rels/chart66.xml.rels><?xml version="1.0" encoding="UTF-8" standalone="yes"?>
<Relationships xmlns="http://schemas.openxmlformats.org/package/2006/relationships"><Relationship Id="rId3" Type="http://schemas.microsoft.com/office/2011/relationships/chartStyle" Target="style42.xml"/><Relationship Id="rId2" Type="http://schemas.microsoft.com/office/2011/relationships/chartColorStyle" Target="colors42.xml"/><Relationship Id="rId1" Type="http://schemas.openxmlformats.org/officeDocument/2006/relationships/oleObject" Target="file:///C:\Users\usuario\Desktop\Gabriela%20Proa&#241;o\EKOS\Clientes\OIT\Demanda%20Laboral\Digitacion\Matriz%20final%20depurada.xlsx" TargetMode="External"/></Relationships>
</file>

<file path=ppt/charts/_rels/chart67.xml.rels><?xml version="1.0" encoding="UTF-8" standalone="yes"?>
<Relationships xmlns="http://schemas.openxmlformats.org/package/2006/relationships"><Relationship Id="rId3" Type="http://schemas.microsoft.com/office/2011/relationships/chartStyle" Target="style43.xml"/><Relationship Id="rId2" Type="http://schemas.microsoft.com/office/2011/relationships/chartColorStyle" Target="colors43.xml"/><Relationship Id="rId1" Type="http://schemas.openxmlformats.org/officeDocument/2006/relationships/oleObject" Target="file:///C:\Users\usuario\Desktop\Gabriela%20Proa&#241;o\EKOS\Clientes\OIT\Demanda%20Laboral\Digitacion\Matriz%20final%20depurada.xlsx" TargetMode="External"/></Relationships>
</file>

<file path=ppt/charts/_rels/chart68.xml.rels><?xml version="1.0" encoding="UTF-8" standalone="yes"?>
<Relationships xmlns="http://schemas.openxmlformats.org/package/2006/relationships"><Relationship Id="rId3" Type="http://schemas.microsoft.com/office/2011/relationships/chartStyle" Target="style44.xml"/><Relationship Id="rId2" Type="http://schemas.microsoft.com/office/2011/relationships/chartColorStyle" Target="colors44.xml"/><Relationship Id="rId1" Type="http://schemas.openxmlformats.org/officeDocument/2006/relationships/oleObject" Target="file:///C:\Users\usuario\Desktop\Gabriela%20Proa&#241;o\EKOS\Clientes\OIT\Demanda%20Laboral\Digitacion\Matriz%20final%20depurada.xlsx" TargetMode="External"/></Relationships>
</file>

<file path=ppt/charts/_rels/chart69.xml.rels><?xml version="1.0" encoding="UTF-8" standalone="yes"?>
<Relationships xmlns="http://schemas.openxmlformats.org/package/2006/relationships"><Relationship Id="rId3" Type="http://schemas.microsoft.com/office/2011/relationships/chartStyle" Target="style45.xml"/><Relationship Id="rId2" Type="http://schemas.microsoft.com/office/2011/relationships/chartColorStyle" Target="colors45.xml"/><Relationship Id="rId1" Type="http://schemas.openxmlformats.org/officeDocument/2006/relationships/oleObject" Target="file:///C:\Users\usuario\Desktop\Gabriela%20Proa&#241;o\EKOS\Clientes\OIT\Demanda%20Laboral\Digitacion\Matriz%20final%20depurada.xlsx" TargetMode="External"/></Relationships>
</file>

<file path=ppt/charts/_rels/chart70.xml.rels><?xml version="1.0" encoding="UTF-8" standalone="yes"?>
<Relationships xmlns="http://schemas.openxmlformats.org/package/2006/relationships"><Relationship Id="rId3" Type="http://schemas.microsoft.com/office/2011/relationships/chartStyle" Target="style46.xml"/><Relationship Id="rId2" Type="http://schemas.microsoft.com/office/2011/relationships/chartColorStyle" Target="colors46.xml"/><Relationship Id="rId1" Type="http://schemas.openxmlformats.org/officeDocument/2006/relationships/oleObject" Target="file:///C:\Users\usuario\Desktop\Gabriela%20Proa&#241;o\EKOS\Clientes\OIT\Demanda%20Laboral\Digitacion\Matriz%20final%20depurada.xlsx" TargetMode="External"/></Relationships>
</file>

<file path=ppt/charts/_rels/chart71.xml.rels><?xml version="1.0" encoding="UTF-8" standalone="yes"?>
<Relationships xmlns="http://schemas.openxmlformats.org/package/2006/relationships"><Relationship Id="rId3" Type="http://schemas.microsoft.com/office/2011/relationships/chartStyle" Target="style47.xml"/><Relationship Id="rId2" Type="http://schemas.microsoft.com/office/2011/relationships/chartColorStyle" Target="colors47.xml"/><Relationship Id="rId1" Type="http://schemas.openxmlformats.org/officeDocument/2006/relationships/oleObject" Target="file:///C:\Users\usuario\Desktop\Gabriela%20Proa&#241;o\EKOS\Clientes\OIT\Demanda%20Laboral\Digitacion\Matriz%20final%20depurada.xlsx" TargetMode="External"/></Relationships>
</file>

<file path=ppt/charts/_rels/chart72.xml.rels><?xml version="1.0" encoding="UTF-8" standalone="yes"?>
<Relationships xmlns="http://schemas.openxmlformats.org/package/2006/relationships"><Relationship Id="rId3" Type="http://schemas.microsoft.com/office/2011/relationships/chartStyle" Target="style48.xml"/><Relationship Id="rId2" Type="http://schemas.microsoft.com/office/2011/relationships/chartColorStyle" Target="colors48.xml"/><Relationship Id="rId1" Type="http://schemas.openxmlformats.org/officeDocument/2006/relationships/oleObject" Target="file:///C:\Users\usuario\Desktop\Gabriela%20Proa&#241;o\EKOS\Clientes\OIT\Demanda%20Laboral\Digitacion\Matriz%20final%20depurada.xlsx" TargetMode="External"/></Relationships>
</file>

<file path=ppt/charts/_rels/chart73.xml.rels><?xml version="1.0" encoding="UTF-8" standalone="yes"?>
<Relationships xmlns="http://schemas.openxmlformats.org/package/2006/relationships"><Relationship Id="rId3" Type="http://schemas.microsoft.com/office/2011/relationships/chartStyle" Target="style49.xml"/><Relationship Id="rId2" Type="http://schemas.microsoft.com/office/2011/relationships/chartColorStyle" Target="colors49.xml"/><Relationship Id="rId1" Type="http://schemas.openxmlformats.org/officeDocument/2006/relationships/oleObject" Target="file:///C:\Users\usuario\Desktop\Gabriela%20Proa&#241;o\EKOS\Clientes\OIT\Demanda%20Laboral\Digitacion\Matriz%20final%20depurada.xlsx" TargetMode="External"/></Relationships>
</file>

<file path=ppt/charts/_rels/chart74.xml.rels><?xml version="1.0" encoding="UTF-8" standalone="yes"?>
<Relationships xmlns="http://schemas.openxmlformats.org/package/2006/relationships"><Relationship Id="rId3" Type="http://schemas.microsoft.com/office/2011/relationships/chartStyle" Target="style50.xml"/><Relationship Id="rId2" Type="http://schemas.microsoft.com/office/2011/relationships/chartColorStyle" Target="colors50.xml"/><Relationship Id="rId1" Type="http://schemas.openxmlformats.org/officeDocument/2006/relationships/oleObject" Target="file:///C:\Users\usuario\Desktop\Gabriela%20Proa&#241;o\EKOS\Clientes\OIT\Demanda%20Laboral\Digitacion\Matriz%20final%20depurada.xlsx" TargetMode="External"/></Relationships>
</file>

<file path=ppt/charts/_rels/chart75.xml.rels><?xml version="1.0" encoding="UTF-8" standalone="yes"?>
<Relationships xmlns="http://schemas.openxmlformats.org/package/2006/relationships"><Relationship Id="rId3" Type="http://schemas.microsoft.com/office/2011/relationships/chartStyle" Target="style51.xml"/><Relationship Id="rId2" Type="http://schemas.microsoft.com/office/2011/relationships/chartColorStyle" Target="colors51.xml"/><Relationship Id="rId1" Type="http://schemas.openxmlformats.org/officeDocument/2006/relationships/oleObject" Target="file:///C:\Users\usuario\Desktop\Gabriela%20Proa&#241;o\EKOS\Clientes\OIT\Demanda%20Laboral\Digitacion\Matriz%20final%20depurada.xlsx" TargetMode="External"/></Relationships>
</file>

<file path=ppt/charts/_rels/chart76.xml.rels><?xml version="1.0" encoding="UTF-8" standalone="yes"?>
<Relationships xmlns="http://schemas.openxmlformats.org/package/2006/relationships"><Relationship Id="rId3" Type="http://schemas.microsoft.com/office/2011/relationships/chartStyle" Target="style52.xml"/><Relationship Id="rId2" Type="http://schemas.microsoft.com/office/2011/relationships/chartColorStyle" Target="colors52.xml"/><Relationship Id="rId1" Type="http://schemas.openxmlformats.org/officeDocument/2006/relationships/oleObject" Target="file:///C:\Users\usuario\Desktop\Gabriela%20Proa&#241;o\EKOS\Clientes\OIT\Demanda%20Laboral\Digitacion\Matriz%20final%20depurada.xlsx" TargetMode="External"/></Relationships>
</file>

<file path=ppt/charts/_rels/chart77.xml.rels><?xml version="1.0" encoding="UTF-8" standalone="yes"?>
<Relationships xmlns="http://schemas.openxmlformats.org/package/2006/relationships"><Relationship Id="rId3" Type="http://schemas.microsoft.com/office/2011/relationships/chartStyle" Target="style53.xml"/><Relationship Id="rId2" Type="http://schemas.microsoft.com/office/2011/relationships/chartColorStyle" Target="colors53.xml"/><Relationship Id="rId1" Type="http://schemas.openxmlformats.org/officeDocument/2006/relationships/oleObject" Target="file:///C:\Users\usuario\Desktop\Gabriela%20Proa&#241;o\EKOS\Clientes\OIT\Demanda%20Laboral\Digitacion\Matriz%20final%20depurada.xlsx" TargetMode="External"/></Relationships>
</file>

<file path=ppt/charts/_rels/chart78.xml.rels><?xml version="1.0" encoding="UTF-8" standalone="yes"?>
<Relationships xmlns="http://schemas.openxmlformats.org/package/2006/relationships"><Relationship Id="rId3" Type="http://schemas.microsoft.com/office/2011/relationships/chartStyle" Target="style54.xml"/><Relationship Id="rId2" Type="http://schemas.microsoft.com/office/2011/relationships/chartColorStyle" Target="colors54.xml"/><Relationship Id="rId1" Type="http://schemas.openxmlformats.org/officeDocument/2006/relationships/oleObject" Target="file:///C:\Users\usuario\Desktop\Gabriela%20Proa&#241;o\EKOS\Clientes\OIT\Demanda%20Laboral\Digitacion\Matriz%20final%20depurada.xlsx" TargetMode="External"/></Relationships>
</file>

<file path=ppt/charts/_rels/chart79.xml.rels><?xml version="1.0" encoding="UTF-8" standalone="yes"?>
<Relationships xmlns="http://schemas.openxmlformats.org/package/2006/relationships"><Relationship Id="rId3" Type="http://schemas.microsoft.com/office/2011/relationships/chartStyle" Target="style55.xml"/><Relationship Id="rId2" Type="http://schemas.microsoft.com/office/2011/relationships/chartColorStyle" Target="colors55.xml"/><Relationship Id="rId1" Type="http://schemas.openxmlformats.org/officeDocument/2006/relationships/oleObject" Target="file:///C:\Users\usuario\Desktop\Gabriela%20Proa&#241;o\EKOS\Clientes\OIT\Demanda%20Laboral\Digitacion\Matriz%20final%20depurada.xlsx" TargetMode="External"/></Relationships>
</file>

<file path=ppt/charts/_rels/chart80.xml.rels><?xml version="1.0" encoding="UTF-8" standalone="yes"?>
<Relationships xmlns="http://schemas.openxmlformats.org/package/2006/relationships"><Relationship Id="rId3" Type="http://schemas.microsoft.com/office/2011/relationships/chartStyle" Target="style56.xml"/><Relationship Id="rId2" Type="http://schemas.microsoft.com/office/2011/relationships/chartColorStyle" Target="colors56.xml"/><Relationship Id="rId1" Type="http://schemas.openxmlformats.org/officeDocument/2006/relationships/oleObject" Target="file:///C:\Users\usuario\Desktop\Gabriela%20Proa&#241;o\EKOS\Clientes\OIT\Demanda%20Laboral\Digitacion\Matriz%20final%20depurada.xlsx" TargetMode="External"/></Relationships>
</file>

<file path=ppt/charts/_rels/chart81.xml.rels><?xml version="1.0" encoding="UTF-8" standalone="yes"?>
<Relationships xmlns="http://schemas.openxmlformats.org/package/2006/relationships"><Relationship Id="rId3" Type="http://schemas.microsoft.com/office/2011/relationships/chartStyle" Target="style57.xml"/><Relationship Id="rId2" Type="http://schemas.microsoft.com/office/2011/relationships/chartColorStyle" Target="colors57.xml"/><Relationship Id="rId1" Type="http://schemas.openxmlformats.org/officeDocument/2006/relationships/oleObject" Target="file:///C:\Users\usuario\Desktop\Gabriela%20Proa&#241;o\EKOS\Clientes\OIT\Demanda%20Laboral\Digitacion\Matriz%20final%20depurada.xlsx" TargetMode="External"/></Relationships>
</file>

<file path=ppt/charts/_rels/chart82.xml.rels><?xml version="1.0" encoding="UTF-8" standalone="yes"?>
<Relationships xmlns="http://schemas.openxmlformats.org/package/2006/relationships"><Relationship Id="rId3" Type="http://schemas.microsoft.com/office/2011/relationships/chartStyle" Target="style58.xml"/><Relationship Id="rId2" Type="http://schemas.microsoft.com/office/2011/relationships/chartColorStyle" Target="colors58.xml"/><Relationship Id="rId1" Type="http://schemas.openxmlformats.org/officeDocument/2006/relationships/oleObject" Target="file:///C:\Users\usuario\Desktop\Gabriela%20Proa&#241;o\EKOS\Clientes\OIT\Demanda%20Laboral\Digitacion\Matriz%20final%20depurada.xlsx" TargetMode="External"/></Relationships>
</file>

<file path=ppt/charts/_rels/chart83.xml.rels><?xml version="1.0" encoding="UTF-8" standalone="yes"?>
<Relationships xmlns="http://schemas.openxmlformats.org/package/2006/relationships"><Relationship Id="rId3" Type="http://schemas.microsoft.com/office/2011/relationships/chartStyle" Target="style59.xml"/><Relationship Id="rId2" Type="http://schemas.microsoft.com/office/2011/relationships/chartColorStyle" Target="colors59.xml"/><Relationship Id="rId1" Type="http://schemas.openxmlformats.org/officeDocument/2006/relationships/oleObject" Target="file:///C:\Users\usuario\Desktop\Gabriela%20Proa&#241;o\EKOS\Clientes\OIT\Demanda%20Laboral\Digitacion\Matriz%20final%20depurada.xlsx" TargetMode="External"/></Relationships>
</file>

<file path=ppt/charts/_rels/chart84.xml.rels><?xml version="1.0" encoding="UTF-8" standalone="yes"?>
<Relationships xmlns="http://schemas.openxmlformats.org/package/2006/relationships"><Relationship Id="rId3" Type="http://schemas.microsoft.com/office/2011/relationships/chartStyle" Target="style60.xml"/><Relationship Id="rId2" Type="http://schemas.microsoft.com/office/2011/relationships/chartColorStyle" Target="colors60.xml"/><Relationship Id="rId1" Type="http://schemas.openxmlformats.org/officeDocument/2006/relationships/oleObject" Target="file:///C:\Users\usuario\Desktop\Gabriela%20Proa&#241;o\EKOS\Clientes\OIT\Demanda%20Laboral\Digitacion\Matriz%20final%20depurada.xlsx" TargetMode="External"/></Relationships>
</file>

<file path=ppt/charts/_rels/chart85.xml.rels><?xml version="1.0" encoding="UTF-8" standalone="yes"?>
<Relationships xmlns="http://schemas.openxmlformats.org/package/2006/relationships"><Relationship Id="rId3" Type="http://schemas.microsoft.com/office/2011/relationships/chartStyle" Target="style61.xml"/><Relationship Id="rId2" Type="http://schemas.microsoft.com/office/2011/relationships/chartColorStyle" Target="colors61.xml"/><Relationship Id="rId1" Type="http://schemas.openxmlformats.org/officeDocument/2006/relationships/oleObject" Target="file:///C:\Users\usuario\Desktop\Gabriela%20Proa&#241;o\EKOS\Clientes\OIT\Demanda%20Laboral\Digitacion\Matriz%20final%20depurada.xlsx" TargetMode="External"/></Relationships>
</file>

<file path=ppt/charts/_rels/chart86.xml.rels><?xml version="1.0" encoding="UTF-8" standalone="yes"?>
<Relationships xmlns="http://schemas.openxmlformats.org/package/2006/relationships"><Relationship Id="rId3" Type="http://schemas.microsoft.com/office/2011/relationships/chartStyle" Target="style62.xml"/><Relationship Id="rId2" Type="http://schemas.microsoft.com/office/2011/relationships/chartColorStyle" Target="colors62.xml"/><Relationship Id="rId1" Type="http://schemas.openxmlformats.org/officeDocument/2006/relationships/oleObject" Target="file:///C:\Users\usuario\Desktop\Gabriela%20Proa&#241;o\EKOS\Clientes\OIT\Demanda%20Laboral\Digitacion\Matriz%20final%20depurada.xlsx" TargetMode="External"/></Relationships>
</file>

<file path=ppt/charts/_rels/chart87.xml.rels><?xml version="1.0" encoding="UTF-8" standalone="yes"?>
<Relationships xmlns="http://schemas.openxmlformats.org/package/2006/relationships"><Relationship Id="rId3" Type="http://schemas.microsoft.com/office/2011/relationships/chartStyle" Target="style63.xml"/><Relationship Id="rId2" Type="http://schemas.microsoft.com/office/2011/relationships/chartColorStyle" Target="colors63.xml"/><Relationship Id="rId1" Type="http://schemas.openxmlformats.org/officeDocument/2006/relationships/oleObject" Target="file:///C:\Users\usuario\Desktop\Gabriela%20Proa&#241;o\EKOS\Clientes\OIT\Demanda%20Laboral\Digitacion\Matriz%20final%20depurada.xlsx" TargetMode="External"/></Relationships>
</file>

<file path=ppt/charts/_rels/chart88.xml.rels><?xml version="1.0" encoding="UTF-8" standalone="yes"?>
<Relationships xmlns="http://schemas.openxmlformats.org/package/2006/relationships"><Relationship Id="rId3" Type="http://schemas.microsoft.com/office/2011/relationships/chartStyle" Target="style64.xml"/><Relationship Id="rId2" Type="http://schemas.microsoft.com/office/2011/relationships/chartColorStyle" Target="colors64.xml"/><Relationship Id="rId1" Type="http://schemas.openxmlformats.org/officeDocument/2006/relationships/oleObject" Target="file:///C:\Users\usuario\Desktop\Gabriela%20Proa&#241;o\EKOS\Clientes\OIT\Demanda%20Laboral\Digitacion\Matriz%20final%20depurada.xlsx" TargetMode="External"/></Relationships>
</file>

<file path=ppt/charts/_rels/chart89.xml.rels><?xml version="1.0" encoding="UTF-8" standalone="yes"?>
<Relationships xmlns="http://schemas.openxmlformats.org/package/2006/relationships"><Relationship Id="rId3" Type="http://schemas.microsoft.com/office/2011/relationships/chartStyle" Target="style65.xml"/><Relationship Id="rId2" Type="http://schemas.microsoft.com/office/2011/relationships/chartColorStyle" Target="colors65.xml"/><Relationship Id="rId1" Type="http://schemas.openxmlformats.org/officeDocument/2006/relationships/oleObject" Target="file:///C:\Users\usuario\Desktop\Gabriela%20Proa&#241;o\EKOS\Clientes\OIT\Demanda%20Laboral\Digitacion\Matriz%20final%20depurada.xlsx" TargetMode="External"/></Relationships>
</file>

<file path=ppt/charts/_rels/chart90.xml.rels><?xml version="1.0" encoding="UTF-8" standalone="yes"?>
<Relationships xmlns="http://schemas.openxmlformats.org/package/2006/relationships"><Relationship Id="rId3" Type="http://schemas.microsoft.com/office/2011/relationships/chartStyle" Target="style66.xml"/><Relationship Id="rId2" Type="http://schemas.microsoft.com/office/2011/relationships/chartColorStyle" Target="colors66.xml"/><Relationship Id="rId1" Type="http://schemas.openxmlformats.org/officeDocument/2006/relationships/oleObject" Target="file:///C:\Users\usuario\Desktop\Gabriela%20Proa&#241;o\EKOS\Clientes\OIT\Demanda%20Laboral\Digitacion\Matriz%20final%20depurada.xlsx" TargetMode="External"/></Relationships>
</file>

<file path=ppt/charts/_rels/chart91.xml.rels><?xml version="1.0" encoding="UTF-8" standalone="yes"?>
<Relationships xmlns="http://schemas.openxmlformats.org/package/2006/relationships"><Relationship Id="rId3" Type="http://schemas.microsoft.com/office/2011/relationships/chartStyle" Target="style67.xml"/><Relationship Id="rId2" Type="http://schemas.microsoft.com/office/2011/relationships/chartColorStyle" Target="colors67.xml"/><Relationship Id="rId1" Type="http://schemas.openxmlformats.org/officeDocument/2006/relationships/oleObject" Target="file:///C:\Users\usuario\Desktop\Gabriela%20Proa&#241;o\EKOS\Clientes\OIT\Demanda%20Laboral\Digitacion\Matriz%20final%20depurada.xlsx" TargetMode="External"/></Relationships>
</file>

<file path=ppt/charts/_rels/chart92.xml.rels><?xml version="1.0" encoding="UTF-8" standalone="yes"?>
<Relationships xmlns="http://schemas.openxmlformats.org/package/2006/relationships"><Relationship Id="rId3" Type="http://schemas.microsoft.com/office/2011/relationships/chartStyle" Target="style68.xml"/><Relationship Id="rId2" Type="http://schemas.microsoft.com/office/2011/relationships/chartColorStyle" Target="colors68.xml"/><Relationship Id="rId1" Type="http://schemas.openxmlformats.org/officeDocument/2006/relationships/oleObject" Target="file:///C:\Users\usuario\Desktop\Gabriela%20Proa&#241;o\EKOS\Clientes\OIT\Demanda%20Laboral\Digitacion\Matriz%20final%20depurada.xlsx" TargetMode="External"/></Relationships>
</file>

<file path=ppt/charts/_rels/chart93.xml.rels><?xml version="1.0" encoding="UTF-8" standalone="yes"?>
<Relationships xmlns="http://schemas.openxmlformats.org/package/2006/relationships"><Relationship Id="rId3" Type="http://schemas.microsoft.com/office/2011/relationships/chartStyle" Target="style69.xml"/><Relationship Id="rId2" Type="http://schemas.microsoft.com/office/2011/relationships/chartColorStyle" Target="colors69.xml"/><Relationship Id="rId1" Type="http://schemas.openxmlformats.org/officeDocument/2006/relationships/oleObject" Target="file:///C:\Users\usuario\Desktop\Gabriela%20Proa&#241;o\EKOS\Clientes\OIT\Demanda%20Laboral\Digitacion\Matriz%20final%20depurada.xlsx" TargetMode="External"/></Relationships>
</file>

<file path=ppt/charts/_rels/chart94.xml.rels><?xml version="1.0" encoding="UTF-8" standalone="yes"?>
<Relationships xmlns="http://schemas.openxmlformats.org/package/2006/relationships"><Relationship Id="rId3" Type="http://schemas.microsoft.com/office/2011/relationships/chartStyle" Target="style70.xml"/><Relationship Id="rId2" Type="http://schemas.microsoft.com/office/2011/relationships/chartColorStyle" Target="colors70.xml"/><Relationship Id="rId1" Type="http://schemas.openxmlformats.org/officeDocument/2006/relationships/oleObject" Target="file:///C:\Users\usuario\Desktop\Gabriela%20Proa&#241;o\EKOS\Clientes\OIT\Demanda%20Laboral\Digitacion\Matriz%20final%20depurada.xlsx" TargetMode="External"/></Relationships>
</file>

<file path=ppt/charts/_rels/chart95.xml.rels><?xml version="1.0" encoding="UTF-8" standalone="yes"?>
<Relationships xmlns="http://schemas.openxmlformats.org/package/2006/relationships"><Relationship Id="rId3" Type="http://schemas.microsoft.com/office/2011/relationships/chartStyle" Target="style71.xml"/><Relationship Id="rId2" Type="http://schemas.microsoft.com/office/2011/relationships/chartColorStyle" Target="colors71.xml"/><Relationship Id="rId1" Type="http://schemas.openxmlformats.org/officeDocument/2006/relationships/oleObject" Target="file:///C:\Users\usuario\Desktop\Gabriela%20Proa&#241;o\EKOS\Clientes\OIT\Demanda%20Laboral\Digitacion\Matriz%20final%20depurada.xlsx" TargetMode="External"/></Relationships>
</file>

<file path=ppt/charts/_rels/chart96.xml.rels><?xml version="1.0" encoding="UTF-8" standalone="yes"?>
<Relationships xmlns="http://schemas.openxmlformats.org/package/2006/relationships"><Relationship Id="rId3" Type="http://schemas.microsoft.com/office/2011/relationships/chartStyle" Target="style72.xml"/><Relationship Id="rId2" Type="http://schemas.microsoft.com/office/2011/relationships/chartColorStyle" Target="colors72.xml"/><Relationship Id="rId1" Type="http://schemas.openxmlformats.org/officeDocument/2006/relationships/oleObject" Target="file:///C:\Users\usuario\Desktop\Gabriela%20Proa&#241;o\EKOS\Clientes\OIT\Demanda%20Laboral\Digitacion\Matriz%20final%20depurada.xlsx" TargetMode="External"/></Relationships>
</file>

<file path=ppt/charts/_rels/chart97.xml.rels><?xml version="1.0" encoding="UTF-8" standalone="yes"?>
<Relationships xmlns="http://schemas.openxmlformats.org/package/2006/relationships"><Relationship Id="rId3" Type="http://schemas.microsoft.com/office/2011/relationships/chartStyle" Target="style73.xml"/><Relationship Id="rId2" Type="http://schemas.microsoft.com/office/2011/relationships/chartColorStyle" Target="colors73.xml"/><Relationship Id="rId1" Type="http://schemas.openxmlformats.org/officeDocument/2006/relationships/oleObject" Target="file:///C:\Users\usuario\Desktop\Gabriela%20Proa&#241;o\EKOS\Clientes\OIT\Demanda%20Laboral\Digitacion\Matriz%20final%20depurada.xlsx" TargetMode="External"/></Relationships>
</file>

<file path=ppt/charts/_rels/chart98.xml.rels><?xml version="1.0" encoding="UTF-8" standalone="yes"?>
<Relationships xmlns="http://schemas.openxmlformats.org/package/2006/relationships"><Relationship Id="rId3" Type="http://schemas.microsoft.com/office/2011/relationships/chartStyle" Target="style74.xml"/><Relationship Id="rId2" Type="http://schemas.microsoft.com/office/2011/relationships/chartColorStyle" Target="colors74.xml"/><Relationship Id="rId1" Type="http://schemas.openxmlformats.org/officeDocument/2006/relationships/oleObject" Target="file:///C:\Users\usuario\Desktop\Gabriela%20Proa&#241;o\EKOS\Clientes\OIT\Demanda%20Laboral\Digitacion\Matriz%20final%20depurada.xlsx" TargetMode="External"/></Relationships>
</file>

<file path=ppt/charts/_rels/chart99.xml.rels><?xml version="1.0" encoding="UTF-8" standalone="yes"?>
<Relationships xmlns="http://schemas.openxmlformats.org/package/2006/relationships"><Relationship Id="rId3" Type="http://schemas.microsoft.com/office/2011/relationships/chartStyle" Target="style75.xml"/><Relationship Id="rId2" Type="http://schemas.microsoft.com/office/2011/relationships/chartColorStyle" Target="colors75.xml"/><Relationship Id="rId1" Type="http://schemas.openxmlformats.org/officeDocument/2006/relationships/oleObject" Target="file:///C:\Users\usuario\Desktop\Gabriela%20Proa&#241;o\EKOS\Clientes\OIT\Demanda%20Laboral\Digitacion\Matriz%20final%20depurada.xlsx" TargetMode="External"/></Relationships>
</file>

<file path=ppt/charts/_rels/chart100.xml.rels><?xml version="1.0" encoding="UTF-8" standalone="yes"?>
<Relationships xmlns="http://schemas.openxmlformats.org/package/2006/relationships"><Relationship Id="rId3" Type="http://schemas.microsoft.com/office/2011/relationships/chartStyle" Target="style76.xml"/><Relationship Id="rId2" Type="http://schemas.microsoft.com/office/2011/relationships/chartColorStyle" Target="colors76.xml"/><Relationship Id="rId1" Type="http://schemas.openxmlformats.org/officeDocument/2006/relationships/oleObject" Target="file:///C:\Users\usuario\Desktop\Gabriela%20Proa&#241;o\EKOS\Clientes\OIT\Demanda%20Laboral\Digitacion\Matriz%20final%20depurada.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perspective val="3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General!$E$64</c:f>
              <c:strCache>
                <c:ptCount val="1"/>
                <c:pt idx="0">
                  <c:v>%</c:v>
                </c:pt>
              </c:strCache>
            </c:strRef>
          </c:tx>
          <c:dPt>
            <c:idx val="0"/>
            <c:bubble3D val="0"/>
            <c:spPr>
              <a:solidFill>
                <a:schemeClr val="accent1"/>
              </a:solidFill>
              <a:ln w="25400">
                <a:solidFill>
                  <a:schemeClr val="lt1"/>
                </a:solidFill>
              </a:ln>
              <a:effectLst/>
              <a:sp3d contourW="25400">
                <a:contourClr>
                  <a:schemeClr val="lt1"/>
                </a:contourClr>
              </a:sp3d>
            </c:spPr>
          </c:dPt>
          <c:dPt>
            <c:idx val="1"/>
            <c:bubble3D val="0"/>
            <c:spPr>
              <a:solidFill>
                <a:schemeClr val="accent2"/>
              </a:solidFill>
              <a:ln w="25400">
                <a:solidFill>
                  <a:schemeClr val="lt1"/>
                </a:solidFill>
              </a:ln>
              <a:effectLst/>
              <a:sp3d contourW="25400">
                <a:contourClr>
                  <a:schemeClr val="lt1"/>
                </a:contourClr>
              </a:sp3d>
            </c:spPr>
          </c:dPt>
          <c:dPt>
            <c:idx val="2"/>
            <c:bubble3D val="0"/>
            <c:spPr>
              <a:solidFill>
                <a:schemeClr val="accent3"/>
              </a:solidFill>
              <a:ln w="25400">
                <a:solidFill>
                  <a:schemeClr val="lt1"/>
                </a:solidFill>
              </a:ln>
              <a:effectLst/>
              <a:sp3d contourW="25400">
                <a:contourClr>
                  <a:schemeClr val="lt1"/>
                </a:contourClr>
              </a:sp3d>
            </c:spPr>
          </c:dPt>
          <c:dLbls>
            <c:spPr>
              <a:solidFill>
                <a:schemeClr val="bg1"/>
              </a:solidFill>
              <a:ln>
                <a:solidFill>
                  <a:schemeClr val="tx1"/>
                </a:solidFill>
              </a:ln>
              <a:effectLst/>
            </c:spPr>
            <c:txPr>
              <a:bodyPr rot="0" spcFirstLastPara="1" vertOverflow="ellipsis" vert="horz" wrap="square" anchor="ctr" anchorCtr="1"/>
              <a:lstStyle/>
              <a:p>
                <a:pPr>
                  <a:defRPr lang="es-ES" sz="1600" b="0" i="0" u="none" strike="noStrike" kern="1200" baseline="0">
                    <a:solidFill>
                      <a:schemeClr val="tx1"/>
                    </a:solidFill>
                    <a:latin typeface="Book Antiqua" panose="02040602050305030304" pitchFamily="18" charset="0"/>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General!$D$65:$D$67</c:f>
              <c:strCache>
                <c:ptCount val="3"/>
                <c:pt idx="0">
                  <c:v>Quito</c:v>
                </c:pt>
                <c:pt idx="1">
                  <c:v>Guayaquil</c:v>
                </c:pt>
                <c:pt idx="2">
                  <c:v>Manta</c:v>
                </c:pt>
              </c:strCache>
            </c:strRef>
          </c:cat>
          <c:val>
            <c:numRef>
              <c:f>General!$E$65:$E$67</c:f>
              <c:numCache>
                <c:formatCode>0.0%</c:formatCode>
                <c:ptCount val="3"/>
                <c:pt idx="0">
                  <c:v>0.63461538461538525</c:v>
                </c:pt>
                <c:pt idx="1">
                  <c:v>0.31730769230769296</c:v>
                </c:pt>
                <c:pt idx="2">
                  <c:v>4.8076923076923128E-2</c:v>
                </c:pt>
              </c:numCache>
            </c:numRef>
          </c:val>
        </c:ser>
        <c:dLbls>
          <c:showLegendKey val="0"/>
          <c:showVal val="0"/>
          <c:showCatName val="0"/>
          <c:showSerName val="0"/>
          <c:showPercent val="0"/>
          <c:showBubbleSize val="0"/>
          <c:showLeaderLines val="1"/>
        </c:dLbls>
      </c:pie3DChart>
      <c:spPr>
        <a:noFill/>
        <a:ln>
          <a:noFill/>
        </a:ln>
        <a:effectLst/>
      </c:spPr>
    </c:plotArea>
    <c:legend>
      <c:legendPos val="r"/>
      <c:layout/>
      <c:overlay val="0"/>
      <c:spPr>
        <a:noFill/>
        <a:ln>
          <a:noFill/>
        </a:ln>
        <a:effectLst/>
      </c:spPr>
      <c:txPr>
        <a:bodyPr rot="0" spcFirstLastPara="1" vertOverflow="ellipsis" vert="horz" wrap="square" anchor="ctr" anchorCtr="1"/>
        <a:lstStyle/>
        <a:p>
          <a:pPr>
            <a:defRPr lang="es-ES" sz="1600" b="0" i="0" u="none" strike="noStrike" kern="1200" baseline="0">
              <a:solidFill>
                <a:schemeClr val="tx1"/>
              </a:solidFill>
              <a:latin typeface="Book Antiqua" panose="02040602050305030304" pitchFamily="18" charset="0"/>
              <a:ea typeface="+mn-ea"/>
              <a:cs typeface="+mn-cs"/>
            </a:defRPr>
          </a:pPr>
          <a:endParaRPr lang="en-US"/>
        </a:p>
      </c:txPr>
    </c:legend>
    <c:plotVisOnly val="1"/>
    <c:dispBlanksAs val="zero"/>
    <c:showDLblsOverMax val="0"/>
  </c:chart>
  <c:spPr>
    <a:noFill/>
    <a:ln>
      <a:noFill/>
    </a:ln>
    <a:effectLst/>
  </c:spPr>
  <c:txPr>
    <a:bodyPr/>
    <a:lstStyle/>
    <a:p>
      <a:pPr>
        <a:defRPr sz="1600">
          <a:solidFill>
            <a:schemeClr val="tx1"/>
          </a:solidFill>
          <a:latin typeface="Book Antiqua" panose="02040602050305030304" pitchFamily="18" charset="0"/>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General!$I$112</c:f>
              <c:strCache>
                <c:ptCount val="1"/>
                <c:pt idx="0">
                  <c:v>15 a 17</c:v>
                </c:pt>
              </c:strCache>
            </c:strRef>
          </c:tx>
          <c:spPr>
            <a:solidFill>
              <a:schemeClr val="accent1"/>
            </a:solidFill>
            <a:ln>
              <a:noFill/>
            </a:ln>
            <a:effectLst/>
          </c:spPr>
          <c:invertIfNegative val="0"/>
          <c:cat>
            <c:strRef>
              <c:f>General!$H$113:$H$125</c:f>
              <c:strCache>
                <c:ptCount val="13"/>
                <c:pt idx="0">
                  <c:v>Jefatura</c:v>
                </c:pt>
                <c:pt idx="1">
                  <c:v>Supervisión General</c:v>
                </c:pt>
                <c:pt idx="2">
                  <c:v>Supervisión Técnica</c:v>
                </c:pt>
                <c:pt idx="3">
                  <c:v>Supervisión Operativa</c:v>
                </c:pt>
                <c:pt idx="4">
                  <c:v>Operación Especializada</c:v>
                </c:pt>
                <c:pt idx="5">
                  <c:v>Operación Técnica</c:v>
                </c:pt>
                <c:pt idx="6">
                  <c:v>Operación Básica</c:v>
                </c:pt>
                <c:pt idx="7">
                  <c:v>Asistencia Administrativa</c:v>
                </c:pt>
                <c:pt idx="8">
                  <c:v>Asistencia Técnica</c:v>
                </c:pt>
                <c:pt idx="9">
                  <c:v>Soporte Administrativo</c:v>
                </c:pt>
                <c:pt idx="10">
                  <c:v>Soporte Técnico</c:v>
                </c:pt>
                <c:pt idx="11">
                  <c:v>Otros</c:v>
                </c:pt>
                <c:pt idx="12">
                  <c:v>Total</c:v>
                </c:pt>
              </c:strCache>
            </c:strRef>
          </c:cat>
          <c:val>
            <c:numRef>
              <c:f>General!$I$113:$I$125</c:f>
              <c:numCache>
                <c:formatCode>0.0%</c:formatCode>
                <c:ptCount val="13"/>
                <c:pt idx="0">
                  <c:v>0</c:v>
                </c:pt>
                <c:pt idx="1">
                  <c:v>0</c:v>
                </c:pt>
                <c:pt idx="2">
                  <c:v>0</c:v>
                </c:pt>
                <c:pt idx="3">
                  <c:v>0</c:v>
                </c:pt>
                <c:pt idx="4">
                  <c:v>0</c:v>
                </c:pt>
                <c:pt idx="5">
                  <c:v>0</c:v>
                </c:pt>
                <c:pt idx="6">
                  <c:v>2.0810473343675512E-4</c:v>
                </c:pt>
                <c:pt idx="7">
                  <c:v>7.3432222059039611E-5</c:v>
                </c:pt>
                <c:pt idx="8">
                  <c:v>0</c:v>
                </c:pt>
                <c:pt idx="9">
                  <c:v>4.6533271288971676E-4</c:v>
                </c:pt>
                <c:pt idx="10">
                  <c:v>0</c:v>
                </c:pt>
                <c:pt idx="11">
                  <c:v>5.3918044572250177E-4</c:v>
                </c:pt>
                <c:pt idx="12">
                  <c:v>1.2818321654418067E-4</c:v>
                </c:pt>
              </c:numCache>
            </c:numRef>
          </c:val>
        </c:ser>
        <c:ser>
          <c:idx val="1"/>
          <c:order val="1"/>
          <c:tx>
            <c:strRef>
              <c:f>General!$J$112</c:f>
              <c:strCache>
                <c:ptCount val="1"/>
                <c:pt idx="0">
                  <c:v>18 a 24</c:v>
                </c:pt>
              </c:strCache>
            </c:strRef>
          </c:tx>
          <c:spPr>
            <a:solidFill>
              <a:schemeClr val="accent2"/>
            </a:solidFill>
            <a:ln>
              <a:noFill/>
            </a:ln>
            <a:effectLst/>
          </c:spPr>
          <c:invertIfNegative val="0"/>
          <c:cat>
            <c:strRef>
              <c:f>General!$H$113:$H$125</c:f>
              <c:strCache>
                <c:ptCount val="13"/>
                <c:pt idx="0">
                  <c:v>Jefatura</c:v>
                </c:pt>
                <c:pt idx="1">
                  <c:v>Supervisión General</c:v>
                </c:pt>
                <c:pt idx="2">
                  <c:v>Supervisión Técnica</c:v>
                </c:pt>
                <c:pt idx="3">
                  <c:v>Supervisión Operativa</c:v>
                </c:pt>
                <c:pt idx="4">
                  <c:v>Operación Especializada</c:v>
                </c:pt>
                <c:pt idx="5">
                  <c:v>Operación Técnica</c:v>
                </c:pt>
                <c:pt idx="6">
                  <c:v>Operación Básica</c:v>
                </c:pt>
                <c:pt idx="7">
                  <c:v>Asistencia Administrativa</c:v>
                </c:pt>
                <c:pt idx="8">
                  <c:v>Asistencia Técnica</c:v>
                </c:pt>
                <c:pt idx="9">
                  <c:v>Soporte Administrativo</c:v>
                </c:pt>
                <c:pt idx="10">
                  <c:v>Soporte Técnico</c:v>
                </c:pt>
                <c:pt idx="11">
                  <c:v>Otros</c:v>
                </c:pt>
                <c:pt idx="12">
                  <c:v>Total</c:v>
                </c:pt>
              </c:strCache>
            </c:strRef>
          </c:cat>
          <c:val>
            <c:numRef>
              <c:f>General!$J$113:$J$125</c:f>
              <c:numCache>
                <c:formatCode>0.0%</c:formatCode>
                <c:ptCount val="13"/>
                <c:pt idx="0">
                  <c:v>1.7631455765330022E-2</c:v>
                </c:pt>
                <c:pt idx="1">
                  <c:v>5.2511415525114152E-2</c:v>
                </c:pt>
                <c:pt idx="2">
                  <c:v>6.4007642703606413E-2</c:v>
                </c:pt>
                <c:pt idx="3">
                  <c:v>4.6274961597542241E-2</c:v>
                </c:pt>
                <c:pt idx="4">
                  <c:v>7.0388152005858892E-2</c:v>
                </c:pt>
                <c:pt idx="5">
                  <c:v>0.19440847557386709</c:v>
                </c:pt>
                <c:pt idx="6">
                  <c:v>0.25135268076733891</c:v>
                </c:pt>
                <c:pt idx="7">
                  <c:v>0.1626523718607725</c:v>
                </c:pt>
                <c:pt idx="8">
                  <c:v>0.126717195641876</c:v>
                </c:pt>
                <c:pt idx="9">
                  <c:v>0.14720024817744712</c:v>
                </c:pt>
                <c:pt idx="10">
                  <c:v>0.2468413121594995</c:v>
                </c:pt>
                <c:pt idx="11">
                  <c:v>0.2000359453630482</c:v>
                </c:pt>
                <c:pt idx="12">
                  <c:v>0.17956637449031929</c:v>
                </c:pt>
              </c:numCache>
            </c:numRef>
          </c:val>
        </c:ser>
        <c:ser>
          <c:idx val="2"/>
          <c:order val="2"/>
          <c:tx>
            <c:strRef>
              <c:f>General!$K$112</c:f>
              <c:strCache>
                <c:ptCount val="1"/>
                <c:pt idx="0">
                  <c:v>25 a 29</c:v>
                </c:pt>
              </c:strCache>
            </c:strRef>
          </c:tx>
          <c:spPr>
            <a:solidFill>
              <a:schemeClr val="accent3"/>
            </a:solidFill>
            <a:ln>
              <a:noFill/>
            </a:ln>
            <a:effectLst/>
          </c:spPr>
          <c:invertIfNegative val="0"/>
          <c:dLbls>
            <c:dLbl>
              <c:idx val="0"/>
              <c:delete val="1"/>
              <c:extLst>
                <c:ext xmlns:c15="http://schemas.microsoft.com/office/drawing/2012/chart" uri="{CE6537A1-D6FC-4f65-9D91-7224C49458BB}"/>
              </c:extLst>
            </c:dLbl>
            <c:spPr>
              <a:solidFill>
                <a:schemeClr val="bg1"/>
              </a:solidFill>
              <a:ln>
                <a:solidFill>
                  <a:schemeClr val="tx1"/>
                </a:solidFill>
              </a:ln>
              <a:effectLst/>
            </c:spPr>
            <c:txPr>
              <a:bodyPr rot="-5400000" vert="horz"/>
              <a:lstStyle/>
              <a:p>
                <a:pPr>
                  <a:defRPr sz="1300"/>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General!$H$113:$H$125</c:f>
              <c:strCache>
                <c:ptCount val="13"/>
                <c:pt idx="0">
                  <c:v>Jefatura</c:v>
                </c:pt>
                <c:pt idx="1">
                  <c:v>Supervisión General</c:v>
                </c:pt>
                <c:pt idx="2">
                  <c:v>Supervisión Técnica</c:v>
                </c:pt>
                <c:pt idx="3">
                  <c:v>Supervisión Operativa</c:v>
                </c:pt>
                <c:pt idx="4">
                  <c:v>Operación Especializada</c:v>
                </c:pt>
                <c:pt idx="5">
                  <c:v>Operación Técnica</c:v>
                </c:pt>
                <c:pt idx="6">
                  <c:v>Operación Básica</c:v>
                </c:pt>
                <c:pt idx="7">
                  <c:v>Asistencia Administrativa</c:v>
                </c:pt>
                <c:pt idx="8">
                  <c:v>Asistencia Técnica</c:v>
                </c:pt>
                <c:pt idx="9">
                  <c:v>Soporte Administrativo</c:v>
                </c:pt>
                <c:pt idx="10">
                  <c:v>Soporte Técnico</c:v>
                </c:pt>
                <c:pt idx="11">
                  <c:v>Otros</c:v>
                </c:pt>
                <c:pt idx="12">
                  <c:v>Total</c:v>
                </c:pt>
              </c:strCache>
            </c:strRef>
          </c:cat>
          <c:val>
            <c:numRef>
              <c:f>General!$K$113:$K$125</c:f>
              <c:numCache>
                <c:formatCode>0.0%</c:formatCode>
                <c:ptCount val="13"/>
                <c:pt idx="0">
                  <c:v>0.10469652051802164</c:v>
                </c:pt>
                <c:pt idx="1">
                  <c:v>0.22395184723951833</c:v>
                </c:pt>
                <c:pt idx="2">
                  <c:v>0.28469070933842872</c:v>
                </c:pt>
                <c:pt idx="3">
                  <c:v>0.2427035330261138</c:v>
                </c:pt>
                <c:pt idx="4">
                  <c:v>0.23476279599641967</c:v>
                </c:pt>
                <c:pt idx="5">
                  <c:v>0.24249558563861096</c:v>
                </c:pt>
                <c:pt idx="6">
                  <c:v>0.27021453706156118</c:v>
                </c:pt>
                <c:pt idx="7">
                  <c:v>0.30349537377001057</c:v>
                </c:pt>
                <c:pt idx="8">
                  <c:v>0.33088583609663696</c:v>
                </c:pt>
                <c:pt idx="9">
                  <c:v>0.2705134170932218</c:v>
                </c:pt>
                <c:pt idx="10">
                  <c:v>0.25675205749391422</c:v>
                </c:pt>
                <c:pt idx="11">
                  <c:v>0.41570812365204912</c:v>
                </c:pt>
                <c:pt idx="12">
                  <c:v>0.26312351978904736</c:v>
                </c:pt>
              </c:numCache>
            </c:numRef>
          </c:val>
        </c:ser>
        <c:ser>
          <c:idx val="3"/>
          <c:order val="3"/>
          <c:tx>
            <c:strRef>
              <c:f>General!$L$112</c:f>
              <c:strCache>
                <c:ptCount val="1"/>
                <c:pt idx="0">
                  <c:v>30 a 50</c:v>
                </c:pt>
              </c:strCache>
            </c:strRef>
          </c:tx>
          <c:spPr>
            <a:solidFill>
              <a:schemeClr val="accent4"/>
            </a:solidFill>
            <a:ln>
              <a:noFill/>
            </a:ln>
            <a:effectLst/>
          </c:spPr>
          <c:invertIfNegative val="0"/>
          <c:dLbls>
            <c:spPr>
              <a:solidFill>
                <a:schemeClr val="bg1"/>
              </a:solidFill>
              <a:ln>
                <a:solidFill>
                  <a:schemeClr val="tx1"/>
                </a:solidFill>
              </a:ln>
              <a:effectLst/>
            </c:spPr>
            <c:txPr>
              <a:bodyPr rot="-5400000" vert="horz"/>
              <a:lstStyle/>
              <a:p>
                <a:pPr>
                  <a:defRPr sz="1300"/>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General!$H$113:$H$125</c:f>
              <c:strCache>
                <c:ptCount val="13"/>
                <c:pt idx="0">
                  <c:v>Jefatura</c:v>
                </c:pt>
                <c:pt idx="1">
                  <c:v>Supervisión General</c:v>
                </c:pt>
                <c:pt idx="2">
                  <c:v>Supervisión Técnica</c:v>
                </c:pt>
                <c:pt idx="3">
                  <c:v>Supervisión Operativa</c:v>
                </c:pt>
                <c:pt idx="4">
                  <c:v>Operación Especializada</c:v>
                </c:pt>
                <c:pt idx="5">
                  <c:v>Operación Técnica</c:v>
                </c:pt>
                <c:pt idx="6">
                  <c:v>Operación Básica</c:v>
                </c:pt>
                <c:pt idx="7">
                  <c:v>Asistencia Administrativa</c:v>
                </c:pt>
                <c:pt idx="8">
                  <c:v>Asistencia Técnica</c:v>
                </c:pt>
                <c:pt idx="9">
                  <c:v>Soporte Administrativo</c:v>
                </c:pt>
                <c:pt idx="10">
                  <c:v>Soporte Técnico</c:v>
                </c:pt>
                <c:pt idx="11">
                  <c:v>Otros</c:v>
                </c:pt>
                <c:pt idx="12">
                  <c:v>Total</c:v>
                </c:pt>
              </c:strCache>
            </c:strRef>
          </c:cat>
          <c:val>
            <c:numRef>
              <c:f>General!$L$113:$L$125</c:f>
              <c:numCache>
                <c:formatCode>0.0%</c:formatCode>
                <c:ptCount val="13"/>
                <c:pt idx="0">
                  <c:v>0.70869090341706975</c:v>
                </c:pt>
                <c:pt idx="1">
                  <c:v>0.6293067662930677</c:v>
                </c:pt>
                <c:pt idx="2">
                  <c:v>0.57559111535705754</c:v>
                </c:pt>
                <c:pt idx="3">
                  <c:v>0.64266513056835695</c:v>
                </c:pt>
                <c:pt idx="4">
                  <c:v>0.63048254536577431</c:v>
                </c:pt>
                <c:pt idx="5">
                  <c:v>0.5101824602707471</c:v>
                </c:pt>
                <c:pt idx="6">
                  <c:v>0.42057966627568244</c:v>
                </c:pt>
                <c:pt idx="7">
                  <c:v>0.47437215450139519</c:v>
                </c:pt>
                <c:pt idx="8">
                  <c:v>0.47891994315490327</c:v>
                </c:pt>
                <c:pt idx="9">
                  <c:v>0.48115402512796673</c:v>
                </c:pt>
                <c:pt idx="10">
                  <c:v>0.4596035701866234</c:v>
                </c:pt>
                <c:pt idx="11">
                  <c:v>0.34336808051761353</c:v>
                </c:pt>
                <c:pt idx="12">
                  <c:v>0.48696193568864943</c:v>
                </c:pt>
              </c:numCache>
            </c:numRef>
          </c:val>
        </c:ser>
        <c:ser>
          <c:idx val="4"/>
          <c:order val="4"/>
          <c:tx>
            <c:strRef>
              <c:f>General!$M$112</c:f>
              <c:strCache>
                <c:ptCount val="1"/>
                <c:pt idx="0">
                  <c:v>51 a 65</c:v>
                </c:pt>
              </c:strCache>
            </c:strRef>
          </c:tx>
          <c:spPr>
            <a:solidFill>
              <a:schemeClr val="accent5"/>
            </a:solidFill>
            <a:ln>
              <a:noFill/>
            </a:ln>
            <a:effectLst/>
          </c:spPr>
          <c:invertIfNegative val="0"/>
          <c:cat>
            <c:strRef>
              <c:f>General!$H$113:$H$125</c:f>
              <c:strCache>
                <c:ptCount val="13"/>
                <c:pt idx="0">
                  <c:v>Jefatura</c:v>
                </c:pt>
                <c:pt idx="1">
                  <c:v>Supervisión General</c:v>
                </c:pt>
                <c:pt idx="2">
                  <c:v>Supervisión Técnica</c:v>
                </c:pt>
                <c:pt idx="3">
                  <c:v>Supervisión Operativa</c:v>
                </c:pt>
                <c:pt idx="4">
                  <c:v>Operación Especializada</c:v>
                </c:pt>
                <c:pt idx="5">
                  <c:v>Operación Técnica</c:v>
                </c:pt>
                <c:pt idx="6">
                  <c:v>Operación Básica</c:v>
                </c:pt>
                <c:pt idx="7">
                  <c:v>Asistencia Administrativa</c:v>
                </c:pt>
                <c:pt idx="8">
                  <c:v>Asistencia Técnica</c:v>
                </c:pt>
                <c:pt idx="9">
                  <c:v>Soporte Administrativo</c:v>
                </c:pt>
                <c:pt idx="10">
                  <c:v>Soporte Técnico</c:v>
                </c:pt>
                <c:pt idx="11">
                  <c:v>Otros</c:v>
                </c:pt>
                <c:pt idx="12">
                  <c:v>Total</c:v>
                </c:pt>
              </c:strCache>
            </c:strRef>
          </c:cat>
          <c:val>
            <c:numRef>
              <c:f>General!$M$113:$M$125</c:f>
              <c:numCache>
                <c:formatCode>0.0%</c:formatCode>
                <c:ptCount val="13"/>
                <c:pt idx="0">
                  <c:v>0.14776096114838519</c:v>
                </c:pt>
                <c:pt idx="1">
                  <c:v>7.0983810709838113E-2</c:v>
                </c:pt>
                <c:pt idx="2">
                  <c:v>7.0217339383807018E-2</c:v>
                </c:pt>
                <c:pt idx="3">
                  <c:v>5.9139784946236652E-2</c:v>
                </c:pt>
                <c:pt idx="4">
                  <c:v>6.0216453739116362E-2</c:v>
                </c:pt>
                <c:pt idx="5">
                  <c:v>5.0559152442613296E-2</c:v>
                </c:pt>
                <c:pt idx="6">
                  <c:v>5.5885580233834074E-2</c:v>
                </c:pt>
                <c:pt idx="7">
                  <c:v>5.1475987663386687E-2</c:v>
                </c:pt>
                <c:pt idx="8">
                  <c:v>6.1819043107531974E-2</c:v>
                </c:pt>
                <c:pt idx="9">
                  <c:v>9.3066542577943362E-2</c:v>
                </c:pt>
                <c:pt idx="10">
                  <c:v>3.5006375333256054E-2</c:v>
                </c:pt>
                <c:pt idx="11">
                  <c:v>3.8102084831056773E-2</c:v>
                </c:pt>
                <c:pt idx="12">
                  <c:v>6.4750836242888923E-2</c:v>
                </c:pt>
              </c:numCache>
            </c:numRef>
          </c:val>
        </c:ser>
        <c:ser>
          <c:idx val="5"/>
          <c:order val="5"/>
          <c:tx>
            <c:strRef>
              <c:f>General!$N$112</c:f>
              <c:strCache>
                <c:ptCount val="1"/>
                <c:pt idx="0">
                  <c:v>66 o más</c:v>
                </c:pt>
              </c:strCache>
            </c:strRef>
          </c:tx>
          <c:spPr>
            <a:solidFill>
              <a:schemeClr val="accent6"/>
            </a:solidFill>
            <a:ln>
              <a:noFill/>
            </a:ln>
            <a:effectLst/>
          </c:spPr>
          <c:invertIfNegative val="0"/>
          <c:cat>
            <c:strRef>
              <c:f>General!$H$113:$H$125</c:f>
              <c:strCache>
                <c:ptCount val="13"/>
                <c:pt idx="0">
                  <c:v>Jefatura</c:v>
                </c:pt>
                <c:pt idx="1">
                  <c:v>Supervisión General</c:v>
                </c:pt>
                <c:pt idx="2">
                  <c:v>Supervisión Técnica</c:v>
                </c:pt>
                <c:pt idx="3">
                  <c:v>Supervisión Operativa</c:v>
                </c:pt>
                <c:pt idx="4">
                  <c:v>Operación Especializada</c:v>
                </c:pt>
                <c:pt idx="5">
                  <c:v>Operación Técnica</c:v>
                </c:pt>
                <c:pt idx="6">
                  <c:v>Operación Básica</c:v>
                </c:pt>
                <c:pt idx="7">
                  <c:v>Asistencia Administrativa</c:v>
                </c:pt>
                <c:pt idx="8">
                  <c:v>Asistencia Técnica</c:v>
                </c:pt>
                <c:pt idx="9">
                  <c:v>Soporte Administrativo</c:v>
                </c:pt>
                <c:pt idx="10">
                  <c:v>Soporte Técnico</c:v>
                </c:pt>
                <c:pt idx="11">
                  <c:v>Otros</c:v>
                </c:pt>
                <c:pt idx="12">
                  <c:v>Total</c:v>
                </c:pt>
              </c:strCache>
            </c:strRef>
          </c:cat>
          <c:val>
            <c:numRef>
              <c:f>General!$N$113:$N$125</c:f>
              <c:numCache>
                <c:formatCode>0.0%</c:formatCode>
                <c:ptCount val="13"/>
                <c:pt idx="0">
                  <c:v>2.1220159151193633E-2</c:v>
                </c:pt>
                <c:pt idx="1">
                  <c:v>2.3246160232461597E-2</c:v>
                </c:pt>
                <c:pt idx="2">
                  <c:v>5.4931932171005523E-3</c:v>
                </c:pt>
                <c:pt idx="3">
                  <c:v>9.2165898617511521E-3</c:v>
                </c:pt>
                <c:pt idx="4">
                  <c:v>4.1500528928309884E-3</c:v>
                </c:pt>
                <c:pt idx="5">
                  <c:v>2.3543260741612712E-3</c:v>
                </c:pt>
                <c:pt idx="6">
                  <c:v>1.7594309281471121E-3</c:v>
                </c:pt>
                <c:pt idx="7">
                  <c:v>7.9306799823762805E-3</c:v>
                </c:pt>
                <c:pt idx="8">
                  <c:v>1.6579819990525828E-3</c:v>
                </c:pt>
                <c:pt idx="9">
                  <c:v>7.6004343105320303E-3</c:v>
                </c:pt>
                <c:pt idx="10">
                  <c:v>1.7966848267068527E-3</c:v>
                </c:pt>
                <c:pt idx="11">
                  <c:v>2.2465851905104257E-3</c:v>
                </c:pt>
                <c:pt idx="12">
                  <c:v>5.4691505725517004E-3</c:v>
                </c:pt>
              </c:numCache>
            </c:numRef>
          </c:val>
        </c:ser>
        <c:dLbls>
          <c:showLegendKey val="0"/>
          <c:showVal val="0"/>
          <c:showCatName val="0"/>
          <c:showSerName val="0"/>
          <c:showPercent val="0"/>
          <c:showBubbleSize val="0"/>
        </c:dLbls>
        <c:gapWidth val="75"/>
        <c:overlap val="100"/>
        <c:axId val="112855680"/>
        <c:axId val="112865664"/>
      </c:barChart>
      <c:catAx>
        <c:axId val="112855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5400000"/>
          <a:lstStyle/>
          <a:p>
            <a:pPr>
              <a:defRPr b="1"/>
            </a:pPr>
            <a:endParaRPr lang="en-US"/>
          </a:p>
        </c:txPr>
        <c:crossAx val="112865664"/>
        <c:crosses val="autoZero"/>
        <c:auto val="1"/>
        <c:lblAlgn val="ctr"/>
        <c:lblOffset val="100"/>
        <c:noMultiLvlLbl val="0"/>
      </c:catAx>
      <c:valAx>
        <c:axId val="112865664"/>
        <c:scaling>
          <c:orientation val="minMax"/>
          <c:max val="1"/>
        </c:scaling>
        <c:delete val="1"/>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crossAx val="112855680"/>
        <c:crosses val="autoZero"/>
        <c:crossBetween val="between"/>
      </c:valAx>
      <c:spPr>
        <a:noFill/>
        <a:ln>
          <a:noFill/>
        </a:ln>
        <a:effectLst/>
      </c:spPr>
    </c:plotArea>
    <c:legend>
      <c:legendPos val="b"/>
      <c:layout/>
      <c:overlay val="0"/>
      <c:spPr>
        <a:noFill/>
        <a:ln>
          <a:noFill/>
        </a:ln>
        <a:effectLst/>
      </c:spPr>
      <c:txPr>
        <a:bodyPr rot="0" vert="horz"/>
        <a:lstStyle/>
        <a:p>
          <a:pPr>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sz="1400">
          <a:solidFill>
            <a:schemeClr val="tx1"/>
          </a:solidFill>
          <a:latin typeface="Book Antiqua" panose="02040602050305030304" pitchFamily="18" charset="0"/>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General!$E$222</c:f>
              <c:strCache>
                <c:ptCount val="1"/>
                <c:pt idx="0">
                  <c:v>Hombres</c:v>
                </c:pt>
              </c:strCache>
            </c:strRef>
          </c:tx>
          <c:spPr>
            <a:solidFill>
              <a:schemeClr val="accent1"/>
            </a:solidFill>
            <a:ln>
              <a:noFill/>
            </a:ln>
            <a:effectLst/>
          </c:spPr>
          <c:invertIfNegative val="0"/>
          <c:dLbls>
            <c:spPr>
              <a:solidFill>
                <a:schemeClr val="bg1"/>
              </a:solidFill>
              <a:ln>
                <a:solidFill>
                  <a:schemeClr val="tx1"/>
                </a:solidFill>
              </a:ln>
              <a:effectLst/>
            </c:spPr>
            <c:txPr>
              <a:bodyPr rot="-5400000" vert="horz"/>
              <a:lstStyle/>
              <a:p>
                <a:pPr>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General!$D$223:$D$234</c:f>
              <c:strCache>
                <c:ptCount val="12"/>
                <c:pt idx="0">
                  <c:v>Jefatura</c:v>
                </c:pt>
                <c:pt idx="1">
                  <c:v>Supervisión General</c:v>
                </c:pt>
                <c:pt idx="2">
                  <c:v>Supervisión Técnica</c:v>
                </c:pt>
                <c:pt idx="3">
                  <c:v>Supervisión Operativa</c:v>
                </c:pt>
                <c:pt idx="4">
                  <c:v>Operación Especializada</c:v>
                </c:pt>
                <c:pt idx="5">
                  <c:v>Operación Técnica</c:v>
                </c:pt>
                <c:pt idx="6">
                  <c:v>Operación Básica</c:v>
                </c:pt>
                <c:pt idx="7">
                  <c:v>Asistencia Administrativa</c:v>
                </c:pt>
                <c:pt idx="8">
                  <c:v>Asistencia Técnica</c:v>
                </c:pt>
                <c:pt idx="9">
                  <c:v>Soporte Administrativo</c:v>
                </c:pt>
                <c:pt idx="10">
                  <c:v>Soporte Técnico</c:v>
                </c:pt>
                <c:pt idx="11">
                  <c:v>Otros</c:v>
                </c:pt>
              </c:strCache>
            </c:strRef>
          </c:cat>
          <c:val>
            <c:numRef>
              <c:f>General!$E$223:$E$234</c:f>
              <c:numCache>
                <c:formatCode>0.0%</c:formatCode>
                <c:ptCount val="12"/>
                <c:pt idx="0">
                  <c:v>0.65741225165562889</c:v>
                </c:pt>
                <c:pt idx="1">
                  <c:v>0.70200048780487856</c:v>
                </c:pt>
                <c:pt idx="2">
                  <c:v>0.7887664835164836</c:v>
                </c:pt>
                <c:pt idx="3">
                  <c:v>0.76523275862068973</c:v>
                </c:pt>
                <c:pt idx="4">
                  <c:v>0.70879393939393964</c:v>
                </c:pt>
                <c:pt idx="5">
                  <c:v>0.81398385416666652</c:v>
                </c:pt>
                <c:pt idx="6">
                  <c:v>0.77004131455399161</c:v>
                </c:pt>
                <c:pt idx="7">
                  <c:v>0.38068900709219838</c:v>
                </c:pt>
                <c:pt idx="8">
                  <c:v>0.74981202531645552</c:v>
                </c:pt>
                <c:pt idx="9">
                  <c:v>0.5102603960396036</c:v>
                </c:pt>
                <c:pt idx="10">
                  <c:v>0.83349166666666674</c:v>
                </c:pt>
                <c:pt idx="11">
                  <c:v>0.70556938775510158</c:v>
                </c:pt>
              </c:numCache>
            </c:numRef>
          </c:val>
        </c:ser>
        <c:ser>
          <c:idx val="1"/>
          <c:order val="1"/>
          <c:tx>
            <c:strRef>
              <c:f>General!$F$222</c:f>
              <c:strCache>
                <c:ptCount val="1"/>
                <c:pt idx="0">
                  <c:v>Mujeres</c:v>
                </c:pt>
              </c:strCache>
            </c:strRef>
          </c:tx>
          <c:spPr>
            <a:solidFill>
              <a:schemeClr val="accent2"/>
            </a:solidFill>
            <a:ln>
              <a:noFill/>
            </a:ln>
            <a:effectLst/>
          </c:spPr>
          <c:invertIfNegative val="0"/>
          <c:dLbls>
            <c:spPr>
              <a:solidFill>
                <a:schemeClr val="bg1"/>
              </a:solidFill>
              <a:ln>
                <a:solidFill>
                  <a:schemeClr val="tx1"/>
                </a:solidFill>
              </a:ln>
              <a:effectLst/>
            </c:spPr>
            <c:txPr>
              <a:bodyPr rot="-5400000" vert="horz"/>
              <a:lstStyle/>
              <a:p>
                <a:pPr>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General!$D$223:$D$234</c:f>
              <c:strCache>
                <c:ptCount val="12"/>
                <c:pt idx="0">
                  <c:v>Jefatura</c:v>
                </c:pt>
                <c:pt idx="1">
                  <c:v>Supervisión General</c:v>
                </c:pt>
                <c:pt idx="2">
                  <c:v>Supervisión Técnica</c:v>
                </c:pt>
                <c:pt idx="3">
                  <c:v>Supervisión Operativa</c:v>
                </c:pt>
                <c:pt idx="4">
                  <c:v>Operación Especializada</c:v>
                </c:pt>
                <c:pt idx="5">
                  <c:v>Operación Técnica</c:v>
                </c:pt>
                <c:pt idx="6">
                  <c:v>Operación Básica</c:v>
                </c:pt>
                <c:pt idx="7">
                  <c:v>Asistencia Administrativa</c:v>
                </c:pt>
                <c:pt idx="8">
                  <c:v>Asistencia Técnica</c:v>
                </c:pt>
                <c:pt idx="9">
                  <c:v>Soporte Administrativo</c:v>
                </c:pt>
                <c:pt idx="10">
                  <c:v>Soporte Técnico</c:v>
                </c:pt>
                <c:pt idx="11">
                  <c:v>Otros</c:v>
                </c:pt>
              </c:strCache>
            </c:strRef>
          </c:cat>
          <c:val>
            <c:numRef>
              <c:f>General!$F$223:$F$234</c:f>
              <c:numCache>
                <c:formatCode>0.0%</c:formatCode>
                <c:ptCount val="12"/>
                <c:pt idx="0">
                  <c:v>0.34258774834437128</c:v>
                </c:pt>
                <c:pt idx="1">
                  <c:v>0.29799951219512194</c:v>
                </c:pt>
                <c:pt idx="2">
                  <c:v>0.21123351648351638</c:v>
                </c:pt>
                <c:pt idx="3">
                  <c:v>0.23476724137931046</c:v>
                </c:pt>
                <c:pt idx="4">
                  <c:v>0.29120606060606058</c:v>
                </c:pt>
                <c:pt idx="5">
                  <c:v>0.18601614583333356</c:v>
                </c:pt>
                <c:pt idx="6">
                  <c:v>0.22995868544600956</c:v>
                </c:pt>
                <c:pt idx="7">
                  <c:v>0.61931099290780167</c:v>
                </c:pt>
                <c:pt idx="8">
                  <c:v>0.25018797468354431</c:v>
                </c:pt>
                <c:pt idx="9">
                  <c:v>0.48973960396039601</c:v>
                </c:pt>
                <c:pt idx="10">
                  <c:v>0.16650833333333345</c:v>
                </c:pt>
                <c:pt idx="11">
                  <c:v>0.29443061224489825</c:v>
                </c:pt>
              </c:numCache>
            </c:numRef>
          </c:val>
        </c:ser>
        <c:dLbls>
          <c:showLegendKey val="0"/>
          <c:showVal val="0"/>
          <c:showCatName val="0"/>
          <c:showSerName val="0"/>
          <c:showPercent val="0"/>
          <c:showBubbleSize val="0"/>
        </c:dLbls>
        <c:gapWidth val="75"/>
        <c:overlap val="100"/>
        <c:axId val="112898816"/>
        <c:axId val="112900352"/>
      </c:barChart>
      <c:catAx>
        <c:axId val="112898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5400000" vert="horz"/>
          <a:lstStyle/>
          <a:p>
            <a:pPr>
              <a:defRPr b="1"/>
            </a:pPr>
            <a:endParaRPr lang="en-US"/>
          </a:p>
        </c:txPr>
        <c:crossAx val="112900352"/>
        <c:crosses val="autoZero"/>
        <c:auto val="1"/>
        <c:lblAlgn val="ctr"/>
        <c:lblOffset val="100"/>
        <c:noMultiLvlLbl val="0"/>
      </c:catAx>
      <c:valAx>
        <c:axId val="112900352"/>
        <c:scaling>
          <c:orientation val="minMax"/>
        </c:scaling>
        <c:delete val="1"/>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crossAx val="112898816"/>
        <c:crosses val="autoZero"/>
        <c:crossBetween val="between"/>
      </c:valAx>
      <c:spPr>
        <a:noFill/>
        <a:ln>
          <a:noFill/>
        </a:ln>
        <a:effectLst/>
      </c:spPr>
    </c:plotArea>
    <c:legend>
      <c:legendPos val="b"/>
      <c:layout/>
      <c:overlay val="0"/>
      <c:spPr>
        <a:noFill/>
        <a:ln>
          <a:noFill/>
        </a:ln>
        <a:effectLst/>
      </c:spPr>
      <c:txPr>
        <a:bodyPr rot="0" vert="horz"/>
        <a:lstStyle/>
        <a:p>
          <a:pPr>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sz="1400">
          <a:solidFill>
            <a:schemeClr val="tx1"/>
          </a:solidFill>
          <a:latin typeface="Book Antiqua" pitchFamily="18" charset="0"/>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perspective val="3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General!$I$312</c:f>
              <c:strCache>
                <c:ptCount val="1"/>
                <c:pt idx="0">
                  <c:v>%</c:v>
                </c:pt>
              </c:strCache>
            </c:strRef>
          </c:tx>
          <c:dPt>
            <c:idx val="0"/>
            <c:bubble3D val="0"/>
            <c:spPr>
              <a:solidFill>
                <a:schemeClr val="accent1"/>
              </a:solidFill>
              <a:ln w="25400">
                <a:solidFill>
                  <a:schemeClr val="lt1"/>
                </a:solidFill>
              </a:ln>
              <a:effectLst/>
              <a:sp3d contourW="25400">
                <a:contourClr>
                  <a:schemeClr val="lt1"/>
                </a:contourClr>
              </a:sp3d>
            </c:spPr>
          </c:dPt>
          <c:dPt>
            <c:idx val="1"/>
            <c:bubble3D val="0"/>
            <c:spPr>
              <a:solidFill>
                <a:schemeClr val="accent2"/>
              </a:solidFill>
              <a:ln w="25400">
                <a:solidFill>
                  <a:schemeClr val="lt1"/>
                </a:solidFill>
              </a:ln>
              <a:effectLst/>
              <a:sp3d contourW="25400">
                <a:contourClr>
                  <a:schemeClr val="lt1"/>
                </a:contourClr>
              </a:sp3d>
            </c:spPr>
          </c:dPt>
          <c:dPt>
            <c:idx val="2"/>
            <c:bubble3D val="0"/>
            <c:spPr>
              <a:solidFill>
                <a:schemeClr val="accent3"/>
              </a:solidFill>
              <a:ln w="25400">
                <a:solidFill>
                  <a:schemeClr val="lt1"/>
                </a:solidFill>
              </a:ln>
              <a:effectLst/>
              <a:sp3d contourW="25400">
                <a:contourClr>
                  <a:schemeClr val="lt1"/>
                </a:contourClr>
              </a:sp3d>
            </c:spPr>
          </c:dPt>
          <c:dPt>
            <c:idx val="3"/>
            <c:bubble3D val="0"/>
            <c:spPr>
              <a:solidFill>
                <a:schemeClr val="accent4"/>
              </a:solidFill>
              <a:ln w="25400">
                <a:solidFill>
                  <a:schemeClr val="lt1"/>
                </a:solidFill>
              </a:ln>
              <a:effectLst/>
              <a:sp3d contourW="25400">
                <a:contourClr>
                  <a:schemeClr val="lt1"/>
                </a:contourClr>
              </a:sp3d>
            </c:spPr>
          </c:dPt>
          <c:dPt>
            <c:idx val="4"/>
            <c:bubble3D val="0"/>
            <c:spPr>
              <a:solidFill>
                <a:schemeClr val="accent5"/>
              </a:solidFill>
              <a:ln w="25400">
                <a:solidFill>
                  <a:schemeClr val="lt1"/>
                </a:solidFill>
              </a:ln>
              <a:effectLst/>
              <a:sp3d contourW="25400">
                <a:contourClr>
                  <a:schemeClr val="lt1"/>
                </a:contourClr>
              </a:sp3d>
            </c:spPr>
          </c:dPt>
          <c:dPt>
            <c:idx val="5"/>
            <c:bubble3D val="0"/>
            <c:spPr>
              <a:solidFill>
                <a:schemeClr val="accent6"/>
              </a:solidFill>
              <a:ln w="25400">
                <a:solidFill>
                  <a:schemeClr val="lt1"/>
                </a:solidFill>
              </a:ln>
              <a:effectLst/>
              <a:sp3d contourW="25400">
                <a:contourClr>
                  <a:schemeClr val="lt1"/>
                </a:contourClr>
              </a:sp3d>
            </c:spPr>
          </c:dPt>
          <c:dLbls>
            <c:dLbl>
              <c:idx val="1"/>
              <c:layout>
                <c:manualLayout>
                  <c:x val="-8.3106203703703724E-2"/>
                  <c:y val="1.4118402777777778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3.8941666666666694E-2"/>
                  <c:y val="-4.3480555555555557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2.5022222222222241E-2"/>
                  <c:y val="-5.1961805555555469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7.3589629629629588E-2"/>
                  <c:y val="-5.4315277777777803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5"/>
              <c:layout>
                <c:manualLayout>
                  <c:x val="0.17018129629629641"/>
                  <c:y val="7.4208333333333461E-3"/>
                </c:manualLayout>
              </c:layout>
              <c:showLegendKey val="0"/>
              <c:showVal val="1"/>
              <c:showCatName val="0"/>
              <c:showSerName val="0"/>
              <c:showPercent val="0"/>
              <c:showBubbleSize val="0"/>
              <c:extLst>
                <c:ext xmlns:c15="http://schemas.microsoft.com/office/drawing/2012/chart" uri="{CE6537A1-D6FC-4f65-9D91-7224C49458BB}">
                  <c15:layout/>
                </c:ext>
              </c:extLst>
            </c:dLbl>
            <c:spPr>
              <a:solidFill>
                <a:schemeClr val="bg1"/>
              </a:solidFill>
              <a:ln>
                <a:solidFill>
                  <a:schemeClr val="tx1"/>
                </a:solidFill>
              </a:ln>
              <a:effectLst/>
            </c:spPr>
            <c:txPr>
              <a:bodyPr rot="0" vert="horz"/>
              <a:lstStyle/>
              <a:p>
                <a:pPr>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General!$H$313:$H$318</c:f>
              <c:strCache>
                <c:ptCount val="6"/>
                <c:pt idx="0">
                  <c:v>Mestizo</c:v>
                </c:pt>
                <c:pt idx="1">
                  <c:v>Montubio</c:v>
                </c:pt>
                <c:pt idx="2">
                  <c:v>Afroecuatoriano</c:v>
                </c:pt>
                <c:pt idx="3">
                  <c:v>Indígena</c:v>
                </c:pt>
                <c:pt idx="4">
                  <c:v>Blanco</c:v>
                </c:pt>
                <c:pt idx="5">
                  <c:v>Otros</c:v>
                </c:pt>
              </c:strCache>
            </c:strRef>
          </c:cat>
          <c:val>
            <c:numRef>
              <c:f>General!$I$313:$I$318</c:f>
              <c:numCache>
                <c:formatCode>0.0%</c:formatCode>
                <c:ptCount val="6"/>
                <c:pt idx="0">
                  <c:v>0.90126266379362097</c:v>
                </c:pt>
                <c:pt idx="1">
                  <c:v>3.9941583033178026E-2</c:v>
                </c:pt>
                <c:pt idx="2">
                  <c:v>2.3903671217775004E-2</c:v>
                </c:pt>
                <c:pt idx="3">
                  <c:v>1.6384567064380871E-2</c:v>
                </c:pt>
                <c:pt idx="4">
                  <c:v>1.4366209254196793E-2</c:v>
                </c:pt>
                <c:pt idx="5">
                  <c:v>4.1413056368477886E-3</c:v>
                </c:pt>
              </c:numCache>
            </c:numRef>
          </c:val>
        </c:ser>
        <c:dLbls>
          <c:showLegendKey val="0"/>
          <c:showVal val="0"/>
          <c:showCatName val="0"/>
          <c:showSerName val="0"/>
          <c:showPercent val="0"/>
          <c:showBubbleSize val="0"/>
          <c:showLeaderLines val="1"/>
        </c:dLbls>
      </c:pie3DChart>
      <c:spPr>
        <a:noFill/>
        <a:ln>
          <a:noFill/>
        </a:ln>
        <a:effectLst/>
      </c:spPr>
    </c:plotArea>
    <c:legend>
      <c:legendPos val="r"/>
      <c:layout/>
      <c:overlay val="0"/>
      <c:spPr>
        <a:noFill/>
        <a:ln>
          <a:noFill/>
        </a:ln>
        <a:effectLst/>
      </c:spPr>
      <c:txPr>
        <a:bodyPr rot="0" vert="horz"/>
        <a:lstStyle/>
        <a:p>
          <a:pPr>
            <a:defRPr/>
          </a:pPr>
          <a:endParaRPr lang="en-US"/>
        </a:p>
      </c:txPr>
    </c:legend>
    <c:plotVisOnly val="1"/>
    <c:dispBlanksAs val="zero"/>
    <c:showDLblsOverMax val="0"/>
  </c:chart>
  <c:spPr>
    <a:solidFill>
      <a:schemeClr val="bg1"/>
    </a:solidFill>
    <a:ln w="9525" cap="flat" cmpd="sng" algn="ctr">
      <a:solidFill>
        <a:schemeClr val="tx1">
          <a:lumMod val="15000"/>
          <a:lumOff val="85000"/>
        </a:schemeClr>
      </a:solidFill>
      <a:round/>
    </a:ln>
    <a:effectLst/>
  </c:spPr>
  <c:txPr>
    <a:bodyPr/>
    <a:lstStyle/>
    <a:p>
      <a:pPr>
        <a:defRPr sz="1500">
          <a:latin typeface="Book Antiqua" pitchFamily="18" charset="0"/>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General!$I$345</c:f>
              <c:strCache>
                <c:ptCount val="1"/>
                <c:pt idx="0">
                  <c:v>Jefatura</c:v>
                </c:pt>
              </c:strCache>
            </c:strRef>
          </c:tx>
          <c:spPr>
            <a:solidFill>
              <a:schemeClr val="accent1"/>
            </a:solidFill>
            <a:ln>
              <a:noFill/>
            </a:ln>
            <a:effectLst/>
          </c:spPr>
          <c:invertIfNegative val="0"/>
          <c:cat>
            <c:strRef>
              <c:f>General!$J$344:$P$344</c:f>
              <c:strCache>
                <c:ptCount val="7"/>
                <c:pt idx="0">
                  <c:v>2010</c:v>
                </c:pt>
                <c:pt idx="1">
                  <c:v>2011</c:v>
                </c:pt>
                <c:pt idx="2">
                  <c:v>2012</c:v>
                </c:pt>
                <c:pt idx="3">
                  <c:v>2013</c:v>
                </c:pt>
                <c:pt idx="4">
                  <c:v>2014</c:v>
                </c:pt>
                <c:pt idx="5">
                  <c:v>2015 est</c:v>
                </c:pt>
                <c:pt idx="6">
                  <c:v>2016 est</c:v>
                </c:pt>
              </c:strCache>
            </c:strRef>
          </c:cat>
          <c:val>
            <c:numRef>
              <c:f>General!$J$345:$P$345</c:f>
              <c:numCache>
                <c:formatCode>#,##0</c:formatCode>
                <c:ptCount val="7"/>
                <c:pt idx="0">
                  <c:v>322</c:v>
                </c:pt>
                <c:pt idx="1">
                  <c:v>357</c:v>
                </c:pt>
                <c:pt idx="2">
                  <c:v>522</c:v>
                </c:pt>
                <c:pt idx="3">
                  <c:v>573</c:v>
                </c:pt>
                <c:pt idx="4">
                  <c:v>769</c:v>
                </c:pt>
                <c:pt idx="5">
                  <c:v>450</c:v>
                </c:pt>
                <c:pt idx="6">
                  <c:v>163</c:v>
                </c:pt>
              </c:numCache>
            </c:numRef>
          </c:val>
        </c:ser>
        <c:ser>
          <c:idx val="1"/>
          <c:order val="1"/>
          <c:tx>
            <c:strRef>
              <c:f>General!$I$346</c:f>
              <c:strCache>
                <c:ptCount val="1"/>
                <c:pt idx="0">
                  <c:v>Supervisión General</c:v>
                </c:pt>
              </c:strCache>
            </c:strRef>
          </c:tx>
          <c:spPr>
            <a:solidFill>
              <a:schemeClr val="accent2"/>
            </a:solidFill>
            <a:ln>
              <a:noFill/>
            </a:ln>
            <a:effectLst/>
          </c:spPr>
          <c:invertIfNegative val="0"/>
          <c:cat>
            <c:strRef>
              <c:f>General!$J$344:$P$344</c:f>
              <c:strCache>
                <c:ptCount val="7"/>
                <c:pt idx="0">
                  <c:v>2010</c:v>
                </c:pt>
                <c:pt idx="1">
                  <c:v>2011</c:v>
                </c:pt>
                <c:pt idx="2">
                  <c:v>2012</c:v>
                </c:pt>
                <c:pt idx="3">
                  <c:v>2013</c:v>
                </c:pt>
                <c:pt idx="4">
                  <c:v>2014</c:v>
                </c:pt>
                <c:pt idx="5">
                  <c:v>2015 est</c:v>
                </c:pt>
                <c:pt idx="6">
                  <c:v>2016 est</c:v>
                </c:pt>
              </c:strCache>
            </c:strRef>
          </c:cat>
          <c:val>
            <c:numRef>
              <c:f>General!$J$346:$P$346</c:f>
              <c:numCache>
                <c:formatCode>#,##0</c:formatCode>
                <c:ptCount val="7"/>
                <c:pt idx="0">
                  <c:v>204</c:v>
                </c:pt>
                <c:pt idx="1">
                  <c:v>259</c:v>
                </c:pt>
                <c:pt idx="2">
                  <c:v>380</c:v>
                </c:pt>
                <c:pt idx="3">
                  <c:v>381</c:v>
                </c:pt>
                <c:pt idx="4">
                  <c:v>523</c:v>
                </c:pt>
                <c:pt idx="5">
                  <c:v>283</c:v>
                </c:pt>
                <c:pt idx="6">
                  <c:v>152</c:v>
                </c:pt>
              </c:numCache>
            </c:numRef>
          </c:val>
        </c:ser>
        <c:ser>
          <c:idx val="2"/>
          <c:order val="2"/>
          <c:tx>
            <c:strRef>
              <c:f>General!$I$347</c:f>
              <c:strCache>
                <c:ptCount val="1"/>
                <c:pt idx="0">
                  <c:v>Supervisión Técnica</c:v>
                </c:pt>
              </c:strCache>
            </c:strRef>
          </c:tx>
          <c:spPr>
            <a:solidFill>
              <a:schemeClr val="accent3"/>
            </a:solidFill>
            <a:ln>
              <a:noFill/>
            </a:ln>
            <a:effectLst/>
          </c:spPr>
          <c:invertIfNegative val="0"/>
          <c:cat>
            <c:strRef>
              <c:f>General!$J$344:$P$344</c:f>
              <c:strCache>
                <c:ptCount val="7"/>
                <c:pt idx="0">
                  <c:v>2010</c:v>
                </c:pt>
                <c:pt idx="1">
                  <c:v>2011</c:v>
                </c:pt>
                <c:pt idx="2">
                  <c:v>2012</c:v>
                </c:pt>
                <c:pt idx="3">
                  <c:v>2013</c:v>
                </c:pt>
                <c:pt idx="4">
                  <c:v>2014</c:v>
                </c:pt>
                <c:pt idx="5">
                  <c:v>2015 est</c:v>
                </c:pt>
                <c:pt idx="6">
                  <c:v>2016 est</c:v>
                </c:pt>
              </c:strCache>
            </c:strRef>
          </c:cat>
          <c:val>
            <c:numRef>
              <c:f>General!$J$347:$P$347</c:f>
              <c:numCache>
                <c:formatCode>#,##0</c:formatCode>
                <c:ptCount val="7"/>
                <c:pt idx="0">
                  <c:v>259</c:v>
                </c:pt>
                <c:pt idx="1">
                  <c:v>426</c:v>
                </c:pt>
                <c:pt idx="2">
                  <c:v>421</c:v>
                </c:pt>
                <c:pt idx="3">
                  <c:v>627</c:v>
                </c:pt>
                <c:pt idx="4">
                  <c:v>800</c:v>
                </c:pt>
                <c:pt idx="5">
                  <c:v>386</c:v>
                </c:pt>
                <c:pt idx="6">
                  <c:v>73</c:v>
                </c:pt>
              </c:numCache>
            </c:numRef>
          </c:val>
        </c:ser>
        <c:ser>
          <c:idx val="3"/>
          <c:order val="3"/>
          <c:tx>
            <c:strRef>
              <c:f>General!$I$348</c:f>
              <c:strCache>
                <c:ptCount val="1"/>
                <c:pt idx="0">
                  <c:v>Supervisión Operativa</c:v>
                </c:pt>
              </c:strCache>
            </c:strRef>
          </c:tx>
          <c:spPr>
            <a:solidFill>
              <a:schemeClr val="accent4"/>
            </a:solidFill>
            <a:ln>
              <a:noFill/>
            </a:ln>
            <a:effectLst/>
          </c:spPr>
          <c:invertIfNegative val="0"/>
          <c:cat>
            <c:strRef>
              <c:f>General!$J$344:$P$344</c:f>
              <c:strCache>
                <c:ptCount val="7"/>
                <c:pt idx="0">
                  <c:v>2010</c:v>
                </c:pt>
                <c:pt idx="1">
                  <c:v>2011</c:v>
                </c:pt>
                <c:pt idx="2">
                  <c:v>2012</c:v>
                </c:pt>
                <c:pt idx="3">
                  <c:v>2013</c:v>
                </c:pt>
                <c:pt idx="4">
                  <c:v>2014</c:v>
                </c:pt>
                <c:pt idx="5">
                  <c:v>2015 est</c:v>
                </c:pt>
                <c:pt idx="6">
                  <c:v>2016 est</c:v>
                </c:pt>
              </c:strCache>
            </c:strRef>
          </c:cat>
          <c:val>
            <c:numRef>
              <c:f>General!$J$348:$P$348</c:f>
              <c:numCache>
                <c:formatCode>#,##0</c:formatCode>
                <c:ptCount val="7"/>
                <c:pt idx="0">
                  <c:v>402</c:v>
                </c:pt>
                <c:pt idx="1">
                  <c:v>497</c:v>
                </c:pt>
                <c:pt idx="2">
                  <c:v>572</c:v>
                </c:pt>
                <c:pt idx="3">
                  <c:v>565</c:v>
                </c:pt>
                <c:pt idx="4">
                  <c:v>659</c:v>
                </c:pt>
                <c:pt idx="5">
                  <c:v>542</c:v>
                </c:pt>
                <c:pt idx="6">
                  <c:v>385</c:v>
                </c:pt>
              </c:numCache>
            </c:numRef>
          </c:val>
        </c:ser>
        <c:ser>
          <c:idx val="4"/>
          <c:order val="4"/>
          <c:tx>
            <c:strRef>
              <c:f>General!$I$349</c:f>
              <c:strCache>
                <c:ptCount val="1"/>
                <c:pt idx="0">
                  <c:v>Operación Especializada</c:v>
                </c:pt>
              </c:strCache>
            </c:strRef>
          </c:tx>
          <c:spPr>
            <a:solidFill>
              <a:schemeClr val="accent5"/>
            </a:solidFill>
            <a:ln>
              <a:noFill/>
            </a:ln>
            <a:effectLst/>
          </c:spPr>
          <c:invertIfNegative val="0"/>
          <c:cat>
            <c:strRef>
              <c:f>General!$J$344:$P$344</c:f>
              <c:strCache>
                <c:ptCount val="7"/>
                <c:pt idx="0">
                  <c:v>2010</c:v>
                </c:pt>
                <c:pt idx="1">
                  <c:v>2011</c:v>
                </c:pt>
                <c:pt idx="2">
                  <c:v>2012</c:v>
                </c:pt>
                <c:pt idx="3">
                  <c:v>2013</c:v>
                </c:pt>
                <c:pt idx="4">
                  <c:v>2014</c:v>
                </c:pt>
                <c:pt idx="5">
                  <c:v>2015 est</c:v>
                </c:pt>
                <c:pt idx="6">
                  <c:v>2016 est</c:v>
                </c:pt>
              </c:strCache>
            </c:strRef>
          </c:cat>
          <c:val>
            <c:numRef>
              <c:f>General!$J$349:$P$349</c:f>
              <c:numCache>
                <c:formatCode>#,##0</c:formatCode>
                <c:ptCount val="7"/>
                <c:pt idx="0">
                  <c:v>896</c:v>
                </c:pt>
                <c:pt idx="1">
                  <c:v>1126</c:v>
                </c:pt>
                <c:pt idx="2">
                  <c:v>2534</c:v>
                </c:pt>
                <c:pt idx="3">
                  <c:v>5033</c:v>
                </c:pt>
                <c:pt idx="4">
                  <c:v>6295</c:v>
                </c:pt>
                <c:pt idx="5">
                  <c:v>3252</c:v>
                </c:pt>
                <c:pt idx="6">
                  <c:v>692</c:v>
                </c:pt>
              </c:numCache>
            </c:numRef>
          </c:val>
        </c:ser>
        <c:ser>
          <c:idx val="5"/>
          <c:order val="5"/>
          <c:tx>
            <c:strRef>
              <c:f>General!$I$350</c:f>
              <c:strCache>
                <c:ptCount val="1"/>
                <c:pt idx="0">
                  <c:v>Operación Técnica</c:v>
                </c:pt>
              </c:strCache>
            </c:strRef>
          </c:tx>
          <c:spPr>
            <a:solidFill>
              <a:schemeClr val="accent6"/>
            </a:solidFill>
            <a:ln>
              <a:noFill/>
            </a:ln>
            <a:effectLst/>
          </c:spPr>
          <c:invertIfNegative val="0"/>
          <c:cat>
            <c:strRef>
              <c:f>General!$J$344:$P$344</c:f>
              <c:strCache>
                <c:ptCount val="7"/>
                <c:pt idx="0">
                  <c:v>2010</c:v>
                </c:pt>
                <c:pt idx="1">
                  <c:v>2011</c:v>
                </c:pt>
                <c:pt idx="2">
                  <c:v>2012</c:v>
                </c:pt>
                <c:pt idx="3">
                  <c:v>2013</c:v>
                </c:pt>
                <c:pt idx="4">
                  <c:v>2014</c:v>
                </c:pt>
                <c:pt idx="5">
                  <c:v>2015 est</c:v>
                </c:pt>
                <c:pt idx="6">
                  <c:v>2016 est</c:v>
                </c:pt>
              </c:strCache>
            </c:strRef>
          </c:cat>
          <c:val>
            <c:numRef>
              <c:f>General!$J$350:$P$350</c:f>
              <c:numCache>
                <c:formatCode>#,##0</c:formatCode>
                <c:ptCount val="7"/>
                <c:pt idx="0">
                  <c:v>485</c:v>
                </c:pt>
                <c:pt idx="1">
                  <c:v>804</c:v>
                </c:pt>
                <c:pt idx="2">
                  <c:v>1800</c:v>
                </c:pt>
                <c:pt idx="3">
                  <c:v>2019</c:v>
                </c:pt>
                <c:pt idx="4">
                  <c:v>2487</c:v>
                </c:pt>
                <c:pt idx="5">
                  <c:v>1853</c:v>
                </c:pt>
                <c:pt idx="6">
                  <c:v>171</c:v>
                </c:pt>
              </c:numCache>
            </c:numRef>
          </c:val>
        </c:ser>
        <c:ser>
          <c:idx val="6"/>
          <c:order val="6"/>
          <c:tx>
            <c:strRef>
              <c:f>General!$I$351</c:f>
              <c:strCache>
                <c:ptCount val="1"/>
                <c:pt idx="0">
                  <c:v>Operación Básica</c:v>
                </c:pt>
              </c:strCache>
            </c:strRef>
          </c:tx>
          <c:spPr>
            <a:solidFill>
              <a:schemeClr val="accent1">
                <a:lumMod val="60000"/>
              </a:schemeClr>
            </a:solidFill>
            <a:ln>
              <a:noFill/>
            </a:ln>
            <a:effectLst/>
          </c:spPr>
          <c:invertIfNegative val="0"/>
          <c:cat>
            <c:strRef>
              <c:f>General!$J$344:$P$344</c:f>
              <c:strCache>
                <c:ptCount val="7"/>
                <c:pt idx="0">
                  <c:v>2010</c:v>
                </c:pt>
                <c:pt idx="1">
                  <c:v>2011</c:v>
                </c:pt>
                <c:pt idx="2">
                  <c:v>2012</c:v>
                </c:pt>
                <c:pt idx="3">
                  <c:v>2013</c:v>
                </c:pt>
                <c:pt idx="4">
                  <c:v>2014</c:v>
                </c:pt>
                <c:pt idx="5">
                  <c:v>2015 est</c:v>
                </c:pt>
                <c:pt idx="6">
                  <c:v>2016 est</c:v>
                </c:pt>
              </c:strCache>
            </c:strRef>
          </c:cat>
          <c:val>
            <c:numRef>
              <c:f>General!$J$351:$P$351</c:f>
              <c:numCache>
                <c:formatCode>#,##0</c:formatCode>
                <c:ptCount val="7"/>
                <c:pt idx="0">
                  <c:v>3002</c:v>
                </c:pt>
                <c:pt idx="1">
                  <c:v>3370</c:v>
                </c:pt>
                <c:pt idx="2">
                  <c:v>4434</c:v>
                </c:pt>
                <c:pt idx="3">
                  <c:v>6879</c:v>
                </c:pt>
                <c:pt idx="4">
                  <c:v>9586</c:v>
                </c:pt>
                <c:pt idx="5">
                  <c:v>6112</c:v>
                </c:pt>
                <c:pt idx="6">
                  <c:v>3140</c:v>
                </c:pt>
              </c:numCache>
            </c:numRef>
          </c:val>
        </c:ser>
        <c:ser>
          <c:idx val="7"/>
          <c:order val="7"/>
          <c:tx>
            <c:strRef>
              <c:f>General!$I$352</c:f>
              <c:strCache>
                <c:ptCount val="1"/>
                <c:pt idx="0">
                  <c:v>Asistencia Administrativa</c:v>
                </c:pt>
              </c:strCache>
            </c:strRef>
          </c:tx>
          <c:spPr>
            <a:solidFill>
              <a:schemeClr val="accent2">
                <a:lumMod val="60000"/>
              </a:schemeClr>
            </a:solidFill>
            <a:ln>
              <a:noFill/>
            </a:ln>
            <a:effectLst/>
          </c:spPr>
          <c:invertIfNegative val="0"/>
          <c:cat>
            <c:strRef>
              <c:f>General!$J$344:$P$344</c:f>
              <c:strCache>
                <c:ptCount val="7"/>
                <c:pt idx="0">
                  <c:v>2010</c:v>
                </c:pt>
                <c:pt idx="1">
                  <c:v>2011</c:v>
                </c:pt>
                <c:pt idx="2">
                  <c:v>2012</c:v>
                </c:pt>
                <c:pt idx="3">
                  <c:v>2013</c:v>
                </c:pt>
                <c:pt idx="4">
                  <c:v>2014</c:v>
                </c:pt>
                <c:pt idx="5">
                  <c:v>2015 est</c:v>
                </c:pt>
                <c:pt idx="6">
                  <c:v>2016 est</c:v>
                </c:pt>
              </c:strCache>
            </c:strRef>
          </c:cat>
          <c:val>
            <c:numRef>
              <c:f>General!$J$352:$P$352</c:f>
              <c:numCache>
                <c:formatCode>#,##0</c:formatCode>
                <c:ptCount val="7"/>
                <c:pt idx="0">
                  <c:v>715</c:v>
                </c:pt>
                <c:pt idx="1">
                  <c:v>756</c:v>
                </c:pt>
                <c:pt idx="2">
                  <c:v>1382</c:v>
                </c:pt>
                <c:pt idx="3">
                  <c:v>1620</c:v>
                </c:pt>
                <c:pt idx="4">
                  <c:v>2165</c:v>
                </c:pt>
                <c:pt idx="5">
                  <c:v>1085</c:v>
                </c:pt>
                <c:pt idx="6">
                  <c:v>377</c:v>
                </c:pt>
              </c:numCache>
            </c:numRef>
          </c:val>
        </c:ser>
        <c:ser>
          <c:idx val="8"/>
          <c:order val="8"/>
          <c:tx>
            <c:strRef>
              <c:f>General!$I$353</c:f>
              <c:strCache>
                <c:ptCount val="1"/>
                <c:pt idx="0">
                  <c:v>Asistencia Técnica</c:v>
                </c:pt>
              </c:strCache>
            </c:strRef>
          </c:tx>
          <c:spPr>
            <a:solidFill>
              <a:schemeClr val="accent3">
                <a:lumMod val="60000"/>
              </a:schemeClr>
            </a:solidFill>
            <a:ln>
              <a:noFill/>
            </a:ln>
            <a:effectLst/>
          </c:spPr>
          <c:invertIfNegative val="0"/>
          <c:cat>
            <c:strRef>
              <c:f>General!$J$344:$P$344</c:f>
              <c:strCache>
                <c:ptCount val="7"/>
                <c:pt idx="0">
                  <c:v>2010</c:v>
                </c:pt>
                <c:pt idx="1">
                  <c:v>2011</c:v>
                </c:pt>
                <c:pt idx="2">
                  <c:v>2012</c:v>
                </c:pt>
                <c:pt idx="3">
                  <c:v>2013</c:v>
                </c:pt>
                <c:pt idx="4">
                  <c:v>2014</c:v>
                </c:pt>
                <c:pt idx="5">
                  <c:v>2015 est</c:v>
                </c:pt>
                <c:pt idx="6">
                  <c:v>2016 est</c:v>
                </c:pt>
              </c:strCache>
            </c:strRef>
          </c:cat>
          <c:val>
            <c:numRef>
              <c:f>General!$J$353:$P$353</c:f>
              <c:numCache>
                <c:formatCode>#,##0</c:formatCode>
                <c:ptCount val="7"/>
                <c:pt idx="0">
                  <c:v>1812</c:v>
                </c:pt>
                <c:pt idx="1">
                  <c:v>2193</c:v>
                </c:pt>
                <c:pt idx="2">
                  <c:v>2922</c:v>
                </c:pt>
                <c:pt idx="3">
                  <c:v>3130</c:v>
                </c:pt>
                <c:pt idx="4">
                  <c:v>3391</c:v>
                </c:pt>
                <c:pt idx="5">
                  <c:v>2954</c:v>
                </c:pt>
                <c:pt idx="6">
                  <c:v>2704</c:v>
                </c:pt>
              </c:numCache>
            </c:numRef>
          </c:val>
        </c:ser>
        <c:ser>
          <c:idx val="9"/>
          <c:order val="9"/>
          <c:tx>
            <c:strRef>
              <c:f>General!$I$354</c:f>
              <c:strCache>
                <c:ptCount val="1"/>
                <c:pt idx="0">
                  <c:v>Soporte Administrativo</c:v>
                </c:pt>
              </c:strCache>
            </c:strRef>
          </c:tx>
          <c:spPr>
            <a:solidFill>
              <a:schemeClr val="accent4">
                <a:lumMod val="60000"/>
              </a:schemeClr>
            </a:solidFill>
            <a:ln>
              <a:noFill/>
            </a:ln>
            <a:effectLst/>
          </c:spPr>
          <c:invertIfNegative val="0"/>
          <c:cat>
            <c:strRef>
              <c:f>General!$J$344:$P$344</c:f>
              <c:strCache>
                <c:ptCount val="7"/>
                <c:pt idx="0">
                  <c:v>2010</c:v>
                </c:pt>
                <c:pt idx="1">
                  <c:v>2011</c:v>
                </c:pt>
                <c:pt idx="2">
                  <c:v>2012</c:v>
                </c:pt>
                <c:pt idx="3">
                  <c:v>2013</c:v>
                </c:pt>
                <c:pt idx="4">
                  <c:v>2014</c:v>
                </c:pt>
                <c:pt idx="5">
                  <c:v>2015 est</c:v>
                </c:pt>
                <c:pt idx="6">
                  <c:v>2016 est</c:v>
                </c:pt>
              </c:strCache>
            </c:strRef>
          </c:cat>
          <c:val>
            <c:numRef>
              <c:f>General!$J$354:$P$354</c:f>
              <c:numCache>
                <c:formatCode>#,##0</c:formatCode>
                <c:ptCount val="7"/>
                <c:pt idx="0">
                  <c:v>586</c:v>
                </c:pt>
                <c:pt idx="1">
                  <c:v>741</c:v>
                </c:pt>
                <c:pt idx="2">
                  <c:v>736</c:v>
                </c:pt>
                <c:pt idx="3">
                  <c:v>1069</c:v>
                </c:pt>
                <c:pt idx="4">
                  <c:v>1249</c:v>
                </c:pt>
                <c:pt idx="5">
                  <c:v>823</c:v>
                </c:pt>
                <c:pt idx="6">
                  <c:v>366</c:v>
                </c:pt>
              </c:numCache>
            </c:numRef>
          </c:val>
        </c:ser>
        <c:ser>
          <c:idx val="10"/>
          <c:order val="10"/>
          <c:tx>
            <c:strRef>
              <c:f>General!$I$355</c:f>
              <c:strCache>
                <c:ptCount val="1"/>
                <c:pt idx="0">
                  <c:v>Soporte Técnico</c:v>
                </c:pt>
              </c:strCache>
            </c:strRef>
          </c:tx>
          <c:spPr>
            <a:solidFill>
              <a:schemeClr val="accent5">
                <a:lumMod val="60000"/>
              </a:schemeClr>
            </a:solidFill>
            <a:ln>
              <a:noFill/>
            </a:ln>
            <a:effectLst/>
          </c:spPr>
          <c:invertIfNegative val="0"/>
          <c:cat>
            <c:strRef>
              <c:f>General!$J$344:$P$344</c:f>
              <c:strCache>
                <c:ptCount val="7"/>
                <c:pt idx="0">
                  <c:v>2010</c:v>
                </c:pt>
                <c:pt idx="1">
                  <c:v>2011</c:v>
                </c:pt>
                <c:pt idx="2">
                  <c:v>2012</c:v>
                </c:pt>
                <c:pt idx="3">
                  <c:v>2013</c:v>
                </c:pt>
                <c:pt idx="4">
                  <c:v>2014</c:v>
                </c:pt>
                <c:pt idx="5">
                  <c:v>2015 est</c:v>
                </c:pt>
                <c:pt idx="6">
                  <c:v>2016 est</c:v>
                </c:pt>
              </c:strCache>
            </c:strRef>
          </c:cat>
          <c:val>
            <c:numRef>
              <c:f>General!$J$355:$P$355</c:f>
              <c:numCache>
                <c:formatCode>#,##0</c:formatCode>
                <c:ptCount val="7"/>
                <c:pt idx="0">
                  <c:v>575</c:v>
                </c:pt>
                <c:pt idx="1">
                  <c:v>1593</c:v>
                </c:pt>
                <c:pt idx="2">
                  <c:v>2985</c:v>
                </c:pt>
                <c:pt idx="3">
                  <c:v>5964</c:v>
                </c:pt>
                <c:pt idx="4">
                  <c:v>7218</c:v>
                </c:pt>
                <c:pt idx="5">
                  <c:v>5668</c:v>
                </c:pt>
                <c:pt idx="6">
                  <c:v>278</c:v>
                </c:pt>
              </c:numCache>
            </c:numRef>
          </c:val>
        </c:ser>
        <c:ser>
          <c:idx val="11"/>
          <c:order val="11"/>
          <c:tx>
            <c:strRef>
              <c:f>General!$I$356</c:f>
              <c:strCache>
                <c:ptCount val="1"/>
                <c:pt idx="0">
                  <c:v>Otros</c:v>
                </c:pt>
              </c:strCache>
            </c:strRef>
          </c:tx>
          <c:spPr>
            <a:solidFill>
              <a:schemeClr val="accent6">
                <a:lumMod val="60000"/>
              </a:schemeClr>
            </a:solidFill>
            <a:ln>
              <a:noFill/>
            </a:ln>
            <a:effectLst/>
          </c:spPr>
          <c:invertIfNegative val="0"/>
          <c:cat>
            <c:strRef>
              <c:f>General!$J$344:$P$344</c:f>
              <c:strCache>
                <c:ptCount val="7"/>
                <c:pt idx="0">
                  <c:v>2010</c:v>
                </c:pt>
                <c:pt idx="1">
                  <c:v>2011</c:v>
                </c:pt>
                <c:pt idx="2">
                  <c:v>2012</c:v>
                </c:pt>
                <c:pt idx="3">
                  <c:v>2013</c:v>
                </c:pt>
                <c:pt idx="4">
                  <c:v>2014</c:v>
                </c:pt>
                <c:pt idx="5">
                  <c:v>2015 est</c:v>
                </c:pt>
                <c:pt idx="6">
                  <c:v>2016 est</c:v>
                </c:pt>
              </c:strCache>
            </c:strRef>
          </c:cat>
          <c:val>
            <c:numRef>
              <c:f>General!$J$356:$P$356</c:f>
              <c:numCache>
                <c:formatCode>#,##0</c:formatCode>
                <c:ptCount val="7"/>
                <c:pt idx="0">
                  <c:v>2374</c:v>
                </c:pt>
                <c:pt idx="1">
                  <c:v>2635</c:v>
                </c:pt>
                <c:pt idx="2">
                  <c:v>4024</c:v>
                </c:pt>
                <c:pt idx="3">
                  <c:v>3723</c:v>
                </c:pt>
                <c:pt idx="4">
                  <c:v>3962</c:v>
                </c:pt>
                <c:pt idx="5">
                  <c:v>3438</c:v>
                </c:pt>
                <c:pt idx="6">
                  <c:v>1858</c:v>
                </c:pt>
              </c:numCache>
            </c:numRef>
          </c:val>
        </c:ser>
        <c:dLbls>
          <c:showLegendKey val="0"/>
          <c:showVal val="0"/>
          <c:showCatName val="0"/>
          <c:showSerName val="0"/>
          <c:showPercent val="0"/>
          <c:showBubbleSize val="0"/>
        </c:dLbls>
        <c:gapWidth val="75"/>
        <c:overlap val="100"/>
        <c:axId val="113137920"/>
        <c:axId val="113143808"/>
      </c:barChart>
      <c:catAx>
        <c:axId val="1131379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vert="horz"/>
          <a:lstStyle/>
          <a:p>
            <a:pPr>
              <a:defRPr b="1"/>
            </a:pPr>
            <a:endParaRPr lang="en-US"/>
          </a:p>
        </c:txPr>
        <c:crossAx val="113143808"/>
        <c:crosses val="autoZero"/>
        <c:auto val="1"/>
        <c:lblAlgn val="ctr"/>
        <c:lblOffset val="100"/>
        <c:noMultiLvlLbl val="0"/>
      </c:catAx>
      <c:valAx>
        <c:axId val="11314380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vert="horz"/>
          <a:lstStyle/>
          <a:p>
            <a:pPr>
              <a:defRPr b="1"/>
            </a:pPr>
            <a:endParaRPr lang="en-US"/>
          </a:p>
        </c:txPr>
        <c:crossAx val="113137920"/>
        <c:crosses val="autoZero"/>
        <c:crossBetween val="between"/>
      </c:valAx>
      <c:spPr>
        <a:noFill/>
        <a:ln>
          <a:noFill/>
        </a:ln>
        <a:effectLst/>
      </c:spPr>
    </c:plotArea>
    <c:legend>
      <c:legendPos val="b"/>
      <c:layout/>
      <c:overlay val="0"/>
      <c:spPr>
        <a:noFill/>
        <a:ln>
          <a:noFill/>
        </a:ln>
        <a:effectLst/>
      </c:spPr>
      <c:txPr>
        <a:bodyPr rot="0" vert="horz"/>
        <a:lstStyle/>
        <a:p>
          <a:pPr>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sz="1300">
          <a:latin typeface="Book Antiqua" panose="02040602050305030304" pitchFamily="18" charset="0"/>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General!$O$454</c:f>
              <c:strCache>
                <c:ptCount val="1"/>
                <c:pt idx="0">
                  <c:v>%</c:v>
                </c:pt>
              </c:strCache>
            </c:strRef>
          </c:tx>
          <c:spPr>
            <a:solidFill>
              <a:schemeClr val="accent1"/>
            </a:solidFill>
            <a:ln>
              <a:noFill/>
            </a:ln>
            <a:effectLst/>
          </c:spPr>
          <c:invertIfNegative val="0"/>
          <c:dLbls>
            <c:spPr>
              <a:solidFill>
                <a:schemeClr val="bg1"/>
              </a:solidFill>
              <a:ln>
                <a:solidFill>
                  <a:schemeClr val="tx1"/>
                </a:solidFill>
              </a:ln>
              <a:effectLst/>
            </c:spPr>
            <c:txPr>
              <a:bodyPr rot="-5400000" vert="horz"/>
              <a:lstStyle/>
              <a:p>
                <a:pPr>
                  <a:defRPr sz="1400"/>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General!$N$455:$N$466</c:f>
              <c:strCache>
                <c:ptCount val="12"/>
                <c:pt idx="0">
                  <c:v>Jefatura</c:v>
                </c:pt>
                <c:pt idx="1">
                  <c:v>Supervisión General</c:v>
                </c:pt>
                <c:pt idx="2">
                  <c:v>Otros</c:v>
                </c:pt>
                <c:pt idx="3">
                  <c:v>Soporte Técnico</c:v>
                </c:pt>
                <c:pt idx="4">
                  <c:v>Operación Especializada</c:v>
                </c:pt>
                <c:pt idx="5">
                  <c:v>Operación Técnica</c:v>
                </c:pt>
                <c:pt idx="6">
                  <c:v>Asistencia Administrativa</c:v>
                </c:pt>
                <c:pt idx="7">
                  <c:v>Operación Básica</c:v>
                </c:pt>
                <c:pt idx="8">
                  <c:v>Supervisión Técnica</c:v>
                </c:pt>
                <c:pt idx="9">
                  <c:v>Supervisión Operativa</c:v>
                </c:pt>
                <c:pt idx="10">
                  <c:v>Soporte Administrativo</c:v>
                </c:pt>
                <c:pt idx="11">
                  <c:v>Asistencia Técnica</c:v>
                </c:pt>
              </c:strCache>
            </c:strRef>
          </c:cat>
          <c:val>
            <c:numRef>
              <c:f>General!$O$455:$O$466</c:f>
              <c:numCache>
                <c:formatCode>0.0%</c:formatCode>
                <c:ptCount val="12"/>
                <c:pt idx="0">
                  <c:v>0.78557446808510689</c:v>
                </c:pt>
                <c:pt idx="1">
                  <c:v>0.77418142076502761</c:v>
                </c:pt>
                <c:pt idx="2">
                  <c:v>0.7672249999999996</c:v>
                </c:pt>
                <c:pt idx="3">
                  <c:v>0.75986015625000025</c:v>
                </c:pt>
                <c:pt idx="4">
                  <c:v>0.75945179856115164</c:v>
                </c:pt>
                <c:pt idx="5">
                  <c:v>0.75354911242603606</c:v>
                </c:pt>
                <c:pt idx="6">
                  <c:v>0.73650730769230821</c:v>
                </c:pt>
                <c:pt idx="7">
                  <c:v>0.7337685863874347</c:v>
                </c:pt>
                <c:pt idx="8">
                  <c:v>0.7270378881987577</c:v>
                </c:pt>
                <c:pt idx="9">
                  <c:v>0.72566474358974364</c:v>
                </c:pt>
                <c:pt idx="10">
                  <c:v>0.70278111111111141</c:v>
                </c:pt>
                <c:pt idx="11">
                  <c:v>0.69174857142857227</c:v>
                </c:pt>
              </c:numCache>
            </c:numRef>
          </c:val>
        </c:ser>
        <c:dLbls>
          <c:showLegendKey val="0"/>
          <c:showVal val="0"/>
          <c:showCatName val="0"/>
          <c:showSerName val="0"/>
          <c:showPercent val="0"/>
          <c:showBubbleSize val="0"/>
        </c:dLbls>
        <c:gapWidth val="75"/>
        <c:overlap val="-25"/>
        <c:axId val="113167360"/>
        <c:axId val="154878720"/>
      </c:barChart>
      <c:catAx>
        <c:axId val="113167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5400000"/>
          <a:lstStyle/>
          <a:p>
            <a:pPr>
              <a:defRPr b="1"/>
            </a:pPr>
            <a:endParaRPr lang="en-US"/>
          </a:p>
        </c:txPr>
        <c:crossAx val="154878720"/>
        <c:crosses val="autoZero"/>
        <c:auto val="1"/>
        <c:lblAlgn val="ctr"/>
        <c:lblOffset val="100"/>
        <c:noMultiLvlLbl val="0"/>
      </c:catAx>
      <c:valAx>
        <c:axId val="154878720"/>
        <c:scaling>
          <c:orientation val="minMax"/>
        </c:scaling>
        <c:delete val="1"/>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crossAx val="113167360"/>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sz="1400">
          <a:solidFill>
            <a:schemeClr val="tx1"/>
          </a:solidFill>
          <a:latin typeface="Book Antiqua" panose="02040602050305030304" pitchFamily="18" charset="0"/>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General!$N$491</c:f>
              <c:strCache>
                <c:ptCount val="1"/>
                <c:pt idx="0">
                  <c:v>1</c:v>
                </c:pt>
              </c:strCache>
            </c:strRef>
          </c:tx>
          <c:spPr>
            <a:solidFill>
              <a:schemeClr val="accent1"/>
            </a:solidFill>
            <a:ln>
              <a:noFill/>
            </a:ln>
            <a:effectLst/>
          </c:spPr>
          <c:invertIfNegative val="0"/>
          <c:dLbls>
            <c:spPr>
              <a:solidFill>
                <a:schemeClr val="bg1"/>
              </a:solidFill>
              <a:ln>
                <a:solidFill>
                  <a:schemeClr val="tx1"/>
                </a:solidFill>
              </a:ln>
              <a:effectLst/>
            </c:spPr>
            <c:txPr>
              <a:bodyPr rot="0" vert="horz"/>
              <a:lstStyle/>
              <a:p>
                <a:pPr>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General!$M$492:$M$497</c:f>
              <c:strCache>
                <c:ptCount val="6"/>
                <c:pt idx="0">
                  <c:v>Portales de empleo</c:v>
                </c:pt>
                <c:pt idx="1">
                  <c:v>Referencias</c:v>
                </c:pt>
                <c:pt idx="2">
                  <c:v>Prensa escrita</c:v>
                </c:pt>
                <c:pt idx="3">
                  <c:v>Portal propio</c:v>
                </c:pt>
                <c:pt idx="4">
                  <c:v>Bolsas de Empleo</c:v>
                </c:pt>
                <c:pt idx="5">
                  <c:v>Red Socio Empleo</c:v>
                </c:pt>
              </c:strCache>
            </c:strRef>
          </c:cat>
          <c:val>
            <c:numRef>
              <c:f>General!$N$492:$N$497</c:f>
              <c:numCache>
                <c:formatCode>0.0%</c:formatCode>
                <c:ptCount val="6"/>
                <c:pt idx="0">
                  <c:v>0.65714285714285781</c:v>
                </c:pt>
                <c:pt idx="1">
                  <c:v>0.33500000000000035</c:v>
                </c:pt>
                <c:pt idx="2">
                  <c:v>0.30769230769230782</c:v>
                </c:pt>
                <c:pt idx="3">
                  <c:v>0.28409090909090939</c:v>
                </c:pt>
                <c:pt idx="4">
                  <c:v>0.21698113207547196</c:v>
                </c:pt>
                <c:pt idx="5">
                  <c:v>0.15044247787610646</c:v>
                </c:pt>
              </c:numCache>
            </c:numRef>
          </c:val>
        </c:ser>
        <c:dLbls>
          <c:showLegendKey val="0"/>
          <c:showVal val="0"/>
          <c:showCatName val="0"/>
          <c:showSerName val="0"/>
          <c:showPercent val="0"/>
          <c:showBubbleSize val="0"/>
        </c:dLbls>
        <c:gapWidth val="75"/>
        <c:overlap val="-25"/>
        <c:axId val="154893696"/>
        <c:axId val="154903680"/>
      </c:barChart>
      <c:catAx>
        <c:axId val="154893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vert="horz"/>
          <a:lstStyle/>
          <a:p>
            <a:pPr>
              <a:defRPr b="1"/>
            </a:pPr>
            <a:endParaRPr lang="en-US"/>
          </a:p>
        </c:txPr>
        <c:crossAx val="154903680"/>
        <c:crosses val="autoZero"/>
        <c:auto val="1"/>
        <c:lblAlgn val="ctr"/>
        <c:lblOffset val="100"/>
        <c:noMultiLvlLbl val="0"/>
      </c:catAx>
      <c:valAx>
        <c:axId val="1549036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vert="horz"/>
          <a:lstStyle/>
          <a:p>
            <a:pPr>
              <a:defRPr b="1"/>
            </a:pPr>
            <a:endParaRPr lang="en-US"/>
          </a:p>
        </c:txPr>
        <c:crossAx val="154893696"/>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sz="1400">
          <a:solidFill>
            <a:schemeClr val="tx1"/>
          </a:solidFill>
          <a:latin typeface="Book Antiqua" panose="02040602050305030304" pitchFamily="18" charset="0"/>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perspective val="3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General!$K$538</c:f>
              <c:strCache>
                <c:ptCount val="1"/>
                <c:pt idx="0">
                  <c:v>Cuenta de Portales de empleo - Cuál</c:v>
                </c:pt>
              </c:strCache>
            </c:strRef>
          </c:tx>
          <c:dPt>
            <c:idx val="0"/>
            <c:bubble3D val="0"/>
            <c:spPr>
              <a:solidFill>
                <a:schemeClr val="accent1"/>
              </a:solidFill>
              <a:ln w="25400">
                <a:solidFill>
                  <a:schemeClr val="lt1"/>
                </a:solidFill>
              </a:ln>
              <a:effectLst/>
              <a:sp3d contourW="25400">
                <a:contourClr>
                  <a:schemeClr val="lt1"/>
                </a:contourClr>
              </a:sp3d>
            </c:spPr>
          </c:dPt>
          <c:dPt>
            <c:idx val="1"/>
            <c:bubble3D val="0"/>
            <c:spPr>
              <a:solidFill>
                <a:schemeClr val="accent2"/>
              </a:solidFill>
              <a:ln w="25400">
                <a:solidFill>
                  <a:schemeClr val="lt1"/>
                </a:solidFill>
              </a:ln>
              <a:effectLst/>
              <a:sp3d contourW="25400">
                <a:contourClr>
                  <a:schemeClr val="lt1"/>
                </a:contourClr>
              </a:sp3d>
            </c:spPr>
          </c:dPt>
          <c:dPt>
            <c:idx val="2"/>
            <c:bubble3D val="0"/>
            <c:spPr>
              <a:solidFill>
                <a:schemeClr val="accent3"/>
              </a:solidFill>
              <a:ln w="25400">
                <a:solidFill>
                  <a:schemeClr val="lt1"/>
                </a:solidFill>
              </a:ln>
              <a:effectLst/>
              <a:sp3d contourW="25400">
                <a:contourClr>
                  <a:schemeClr val="lt1"/>
                </a:contourClr>
              </a:sp3d>
            </c:spPr>
          </c:dPt>
          <c:dPt>
            <c:idx val="3"/>
            <c:bubble3D val="0"/>
            <c:spPr>
              <a:solidFill>
                <a:schemeClr val="accent4"/>
              </a:solidFill>
              <a:ln w="25400">
                <a:solidFill>
                  <a:schemeClr val="lt1"/>
                </a:solidFill>
              </a:ln>
              <a:effectLst/>
              <a:sp3d contourW="25400">
                <a:contourClr>
                  <a:schemeClr val="lt1"/>
                </a:contourClr>
              </a:sp3d>
            </c:spPr>
          </c:dPt>
          <c:dPt>
            <c:idx val="4"/>
            <c:bubble3D val="0"/>
            <c:spPr>
              <a:solidFill>
                <a:schemeClr val="accent5"/>
              </a:solidFill>
              <a:ln w="25400">
                <a:solidFill>
                  <a:schemeClr val="lt1"/>
                </a:solidFill>
              </a:ln>
              <a:effectLst/>
              <a:sp3d contourW="25400">
                <a:contourClr>
                  <a:schemeClr val="lt1"/>
                </a:contourClr>
              </a:sp3d>
            </c:spPr>
          </c:dPt>
          <c:dLbls>
            <c:spPr>
              <a:solidFill>
                <a:schemeClr val="bg1"/>
              </a:solidFill>
              <a:ln>
                <a:solidFill>
                  <a:schemeClr val="tx1"/>
                </a:solidFill>
              </a:ln>
              <a:effectLst/>
            </c:spPr>
            <c:txPr>
              <a:bodyPr rot="0" spcFirstLastPara="1" vertOverflow="ellipsis" vert="horz" wrap="square" anchor="ctr" anchorCtr="1"/>
              <a:lstStyle/>
              <a:p>
                <a:pPr>
                  <a:defRPr sz="1500" b="0" i="0" u="none" strike="noStrike" kern="1200" baseline="0">
                    <a:solidFill>
                      <a:schemeClr val="tx1"/>
                    </a:solidFill>
                    <a:latin typeface="Book Antiqua" panose="02040602050305030304" pitchFamily="18" charset="0"/>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General!$J$539:$J$543</c:f>
              <c:strCache>
                <c:ptCount val="5"/>
                <c:pt idx="0">
                  <c:v>Multitrabajo</c:v>
                </c:pt>
                <c:pt idx="1">
                  <c:v>Computrabajo</c:v>
                </c:pt>
                <c:pt idx="2">
                  <c:v>Varios</c:v>
                </c:pt>
                <c:pt idx="3">
                  <c:v>Red de recursos humanos</c:v>
                </c:pt>
                <c:pt idx="4">
                  <c:v>Otros</c:v>
                </c:pt>
              </c:strCache>
            </c:strRef>
          </c:cat>
          <c:val>
            <c:numRef>
              <c:f>General!$K$539:$K$543</c:f>
              <c:numCache>
                <c:formatCode>0.0%</c:formatCode>
                <c:ptCount val="5"/>
                <c:pt idx="0">
                  <c:v>0.58851674641148322</c:v>
                </c:pt>
                <c:pt idx="1">
                  <c:v>0.20574162679425836</c:v>
                </c:pt>
                <c:pt idx="2">
                  <c:v>7.6555023923444973E-2</c:v>
                </c:pt>
                <c:pt idx="3">
                  <c:v>2.3923444976076555E-2</c:v>
                </c:pt>
                <c:pt idx="4">
                  <c:v>0.10526315789473682</c:v>
                </c:pt>
              </c:numCache>
            </c:numRef>
          </c:val>
        </c:ser>
        <c:dLbls>
          <c:showLegendKey val="0"/>
          <c:showVal val="0"/>
          <c:showCatName val="0"/>
          <c:showSerName val="0"/>
          <c:showPercent val="0"/>
          <c:showBubbleSize val="0"/>
          <c:showLeaderLines val="1"/>
        </c:dLbls>
      </c:pie3DChart>
      <c:spPr>
        <a:noFill/>
        <a:ln>
          <a:noFill/>
        </a:ln>
        <a:effectLst/>
      </c:spPr>
    </c:plotArea>
    <c:legend>
      <c:legendPos val="r"/>
      <c:layout/>
      <c:overlay val="0"/>
      <c:spPr>
        <a:noFill/>
        <a:ln>
          <a:noFill/>
        </a:ln>
        <a:effectLst/>
      </c:spPr>
      <c:txPr>
        <a:bodyPr rot="0" spcFirstLastPara="1" vertOverflow="ellipsis" vert="horz" wrap="square" anchor="ctr" anchorCtr="1"/>
        <a:lstStyle/>
        <a:p>
          <a:pPr>
            <a:defRPr sz="1500" b="0" i="0" u="none" strike="noStrike" kern="1200" baseline="0">
              <a:solidFill>
                <a:schemeClr val="tx1"/>
              </a:solidFill>
              <a:latin typeface="Book Antiqua" panose="02040602050305030304" pitchFamily="18" charset="0"/>
              <a:ea typeface="+mn-ea"/>
              <a:cs typeface="+mn-cs"/>
            </a:defRPr>
          </a:pPr>
          <a:endParaRPr lang="en-US"/>
        </a:p>
      </c:txPr>
    </c:legend>
    <c:plotVisOnly val="1"/>
    <c:dispBlanksAs val="gap"/>
    <c:showDLblsOverMax val="0"/>
  </c:chart>
  <c:spPr>
    <a:solidFill>
      <a:schemeClr val="bg1"/>
    </a:solidFill>
    <a:ln>
      <a:solidFill>
        <a:schemeClr val="bg1">
          <a:lumMod val="85000"/>
        </a:schemeClr>
      </a:solidFill>
    </a:ln>
    <a:effectLst/>
  </c:spPr>
  <c:txPr>
    <a:bodyPr/>
    <a:lstStyle/>
    <a:p>
      <a:pPr>
        <a:defRPr sz="1500">
          <a:solidFill>
            <a:schemeClr val="tx1"/>
          </a:solidFill>
          <a:latin typeface="Book Antiqua" panose="02040602050305030304" pitchFamily="18" charset="0"/>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perspective val="3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General!$K$651</c:f>
              <c:strCache>
                <c:ptCount val="1"/>
                <c:pt idx="0">
                  <c:v>Cuenta de En base a la principal ¿Por qué la selecciona?</c:v>
                </c:pt>
              </c:strCache>
            </c:strRef>
          </c:tx>
          <c:dPt>
            <c:idx val="0"/>
            <c:bubble3D val="0"/>
            <c:spPr>
              <a:solidFill>
                <a:schemeClr val="accent1"/>
              </a:solidFill>
              <a:ln w="25400">
                <a:solidFill>
                  <a:schemeClr val="lt1"/>
                </a:solidFill>
              </a:ln>
              <a:effectLst/>
              <a:sp3d contourW="25400">
                <a:contourClr>
                  <a:schemeClr val="lt1"/>
                </a:contourClr>
              </a:sp3d>
            </c:spPr>
          </c:dPt>
          <c:dPt>
            <c:idx val="1"/>
            <c:bubble3D val="0"/>
            <c:spPr>
              <a:solidFill>
                <a:schemeClr val="accent2"/>
              </a:solidFill>
              <a:ln w="25400">
                <a:solidFill>
                  <a:schemeClr val="lt1"/>
                </a:solidFill>
              </a:ln>
              <a:effectLst/>
              <a:sp3d contourW="25400">
                <a:contourClr>
                  <a:schemeClr val="lt1"/>
                </a:contourClr>
              </a:sp3d>
            </c:spPr>
          </c:dPt>
          <c:dPt>
            <c:idx val="2"/>
            <c:bubble3D val="0"/>
            <c:spPr>
              <a:solidFill>
                <a:schemeClr val="accent3"/>
              </a:solidFill>
              <a:ln w="25400">
                <a:solidFill>
                  <a:schemeClr val="lt1"/>
                </a:solidFill>
              </a:ln>
              <a:effectLst/>
              <a:sp3d contourW="25400">
                <a:contourClr>
                  <a:schemeClr val="lt1"/>
                </a:contourClr>
              </a:sp3d>
            </c:spPr>
          </c:dPt>
          <c:dPt>
            <c:idx val="3"/>
            <c:bubble3D val="0"/>
            <c:spPr>
              <a:solidFill>
                <a:schemeClr val="accent4"/>
              </a:solidFill>
              <a:ln w="25400">
                <a:solidFill>
                  <a:schemeClr val="lt1"/>
                </a:solidFill>
              </a:ln>
              <a:effectLst/>
              <a:sp3d contourW="25400">
                <a:contourClr>
                  <a:schemeClr val="lt1"/>
                </a:contourClr>
              </a:sp3d>
            </c:spPr>
          </c:dPt>
          <c:dPt>
            <c:idx val="4"/>
            <c:bubble3D val="0"/>
            <c:spPr>
              <a:solidFill>
                <a:schemeClr val="accent5"/>
              </a:solidFill>
              <a:ln w="25400">
                <a:solidFill>
                  <a:schemeClr val="lt1"/>
                </a:solidFill>
              </a:ln>
              <a:effectLst/>
              <a:sp3d contourW="25400">
                <a:contourClr>
                  <a:schemeClr val="lt1"/>
                </a:contourClr>
              </a:sp3d>
            </c:spPr>
          </c:dPt>
          <c:dPt>
            <c:idx val="5"/>
            <c:bubble3D val="0"/>
            <c:spPr>
              <a:solidFill>
                <a:schemeClr val="accent6"/>
              </a:solidFill>
              <a:ln w="25400">
                <a:solidFill>
                  <a:schemeClr val="lt1"/>
                </a:solidFill>
              </a:ln>
              <a:effectLst/>
              <a:sp3d contourW="25400">
                <a:contourClr>
                  <a:schemeClr val="lt1"/>
                </a:contourClr>
              </a:sp3d>
            </c:spPr>
          </c:dPt>
          <c:dPt>
            <c:idx val="6"/>
            <c:bubble3D val="0"/>
            <c:spPr>
              <a:solidFill>
                <a:schemeClr val="accent1">
                  <a:lumMod val="60000"/>
                </a:schemeClr>
              </a:solidFill>
              <a:ln w="25400">
                <a:solidFill>
                  <a:schemeClr val="lt1"/>
                </a:solidFill>
              </a:ln>
              <a:effectLst/>
              <a:sp3d contourW="25400">
                <a:contourClr>
                  <a:schemeClr val="lt1"/>
                </a:contourClr>
              </a:sp3d>
            </c:spPr>
          </c:dPt>
          <c:dLbls>
            <c:spPr>
              <a:solidFill>
                <a:schemeClr val="bg1"/>
              </a:solidFill>
              <a:ln>
                <a:solidFill>
                  <a:schemeClr val="tx1"/>
                </a:solidFill>
              </a:ln>
              <a:effectLst/>
            </c:spPr>
            <c:txPr>
              <a:bodyPr rot="0" spcFirstLastPara="1" vertOverflow="ellipsis" vert="horz" wrap="square" anchor="ctr" anchorCtr="1"/>
              <a:lstStyle/>
              <a:p>
                <a:pPr>
                  <a:defRPr sz="1400" b="0" i="0" u="none" strike="noStrike" kern="1200" baseline="0">
                    <a:solidFill>
                      <a:schemeClr val="tx1"/>
                    </a:solidFill>
                    <a:latin typeface="Book Antiqua" panose="02040602050305030304" pitchFamily="18" charset="0"/>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General!$J$652:$J$657</c:f>
              <c:strCache>
                <c:ptCount val="6"/>
                <c:pt idx="0">
                  <c:v>Mayor cobertura</c:v>
                </c:pt>
                <c:pt idx="1">
                  <c:v>Resultados rápidos y efectivos</c:v>
                </c:pt>
                <c:pt idx="2">
                  <c:v>Compatibilidad con las necesidades y perfiles requeridos</c:v>
                </c:pt>
                <c:pt idx="3">
                  <c:v>Cantidad y calidad de postulantes</c:v>
                </c:pt>
                <c:pt idx="4">
                  <c:v>Buen servicio y comodidad</c:v>
                </c:pt>
                <c:pt idx="5">
                  <c:v>Credibilidad y confianza</c:v>
                </c:pt>
              </c:strCache>
            </c:strRef>
          </c:cat>
          <c:val>
            <c:numRef>
              <c:f>General!$K$652:$K$657</c:f>
              <c:numCache>
                <c:formatCode>0.0%</c:formatCode>
                <c:ptCount val="6"/>
                <c:pt idx="0">
                  <c:v>0.5</c:v>
                </c:pt>
                <c:pt idx="1">
                  <c:v>0.19047619047619047</c:v>
                </c:pt>
                <c:pt idx="2">
                  <c:v>0.14285714285714285</c:v>
                </c:pt>
                <c:pt idx="3">
                  <c:v>9.5238095238095233E-2</c:v>
                </c:pt>
                <c:pt idx="4">
                  <c:v>4.7619047619047616E-2</c:v>
                </c:pt>
                <c:pt idx="5">
                  <c:v>2.3809523809523808E-2</c:v>
                </c:pt>
              </c:numCache>
            </c:numRef>
          </c:val>
        </c:ser>
        <c:dLbls>
          <c:showLegendKey val="0"/>
          <c:showVal val="0"/>
          <c:showCatName val="0"/>
          <c:showSerName val="0"/>
          <c:showPercent val="0"/>
          <c:showBubbleSize val="0"/>
          <c:showLeaderLines val="1"/>
        </c:dLbls>
      </c:pie3DChart>
      <c:spPr>
        <a:noFill/>
        <a:ln>
          <a:noFill/>
        </a:ln>
        <a:effectLst/>
      </c:spPr>
    </c:plotArea>
    <c:legend>
      <c:legendPos val="r"/>
      <c:layout>
        <c:manualLayout>
          <c:xMode val="edge"/>
          <c:yMode val="edge"/>
          <c:x val="0.60740070036964888"/>
          <c:y val="5.1652272727272727E-2"/>
          <c:w val="0.37848824989517388"/>
          <c:h val="0.91273080808080809"/>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Book Antiqua" panose="02040602050305030304" pitchFamily="18" charset="0"/>
              <a:ea typeface="+mn-ea"/>
              <a:cs typeface="+mn-cs"/>
            </a:defRPr>
          </a:pPr>
          <a:endParaRPr lang="en-US"/>
        </a:p>
      </c:txPr>
    </c:legend>
    <c:plotVisOnly val="1"/>
    <c:dispBlanksAs val="gap"/>
    <c:showDLblsOverMax val="0"/>
  </c:chart>
  <c:spPr>
    <a:solidFill>
      <a:schemeClr val="bg1"/>
    </a:solidFill>
    <a:ln>
      <a:solidFill>
        <a:schemeClr val="bg1">
          <a:lumMod val="85000"/>
        </a:schemeClr>
      </a:solidFill>
    </a:ln>
    <a:effectLst/>
  </c:spPr>
  <c:txPr>
    <a:bodyPr/>
    <a:lstStyle/>
    <a:p>
      <a:pPr>
        <a:defRPr sz="1400">
          <a:solidFill>
            <a:schemeClr val="tx1"/>
          </a:solidFill>
          <a:latin typeface="Book Antiqua" panose="02040602050305030304" pitchFamily="18" charset="0"/>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General!$G$686</c:f>
              <c:strCache>
                <c:ptCount val="1"/>
                <c:pt idx="0">
                  <c:v>F</c:v>
                </c:pt>
              </c:strCache>
            </c:strRef>
          </c:tx>
          <c:spPr>
            <a:solidFill>
              <a:schemeClr val="accent1"/>
            </a:solidFill>
            <a:ln>
              <a:noFill/>
            </a:ln>
            <a:effectLst/>
          </c:spPr>
          <c:invertIfNegative val="0"/>
          <c:cat>
            <c:strRef>
              <c:f>General!$F$687:$F$698</c:f>
              <c:strCache>
                <c:ptCount val="12"/>
                <c:pt idx="0">
                  <c:v>Jefatura</c:v>
                </c:pt>
                <c:pt idx="1">
                  <c:v>Supervisión General</c:v>
                </c:pt>
                <c:pt idx="2">
                  <c:v>Supervisión Técnica</c:v>
                </c:pt>
                <c:pt idx="3">
                  <c:v>Supervisión Operativa</c:v>
                </c:pt>
                <c:pt idx="4">
                  <c:v>Operación Especializada</c:v>
                </c:pt>
                <c:pt idx="5">
                  <c:v>Operación Técnica</c:v>
                </c:pt>
                <c:pt idx="6">
                  <c:v>Operación Básica</c:v>
                </c:pt>
                <c:pt idx="7">
                  <c:v>Asistencia Administrativa</c:v>
                </c:pt>
                <c:pt idx="8">
                  <c:v>Asistencia Técnica</c:v>
                </c:pt>
                <c:pt idx="9">
                  <c:v>Soporte Administrativo</c:v>
                </c:pt>
                <c:pt idx="10">
                  <c:v>Soporte Técnico</c:v>
                </c:pt>
                <c:pt idx="11">
                  <c:v>Otros</c:v>
                </c:pt>
              </c:strCache>
            </c:strRef>
          </c:cat>
          <c:val>
            <c:numRef>
              <c:f>General!$G$687:$G$698</c:f>
              <c:numCache>
                <c:formatCode>0.0%</c:formatCode>
                <c:ptCount val="12"/>
                <c:pt idx="0">
                  <c:v>2.9801324503311282E-2</c:v>
                </c:pt>
                <c:pt idx="1">
                  <c:v>2.9268292682926855E-2</c:v>
                </c:pt>
                <c:pt idx="2">
                  <c:v>5.4945054945054984E-3</c:v>
                </c:pt>
                <c:pt idx="3">
                  <c:v>5.988023952095814E-3</c:v>
                </c:pt>
                <c:pt idx="4">
                  <c:v>2.4242424242424229E-2</c:v>
                </c:pt>
                <c:pt idx="5">
                  <c:v>2.6041666666666696E-2</c:v>
                </c:pt>
                <c:pt idx="6">
                  <c:v>1.8957345971563982E-2</c:v>
                </c:pt>
                <c:pt idx="7">
                  <c:v>0.13405797101449279</c:v>
                </c:pt>
                <c:pt idx="8">
                  <c:v>3.1645569620253208E-2</c:v>
                </c:pt>
                <c:pt idx="9">
                  <c:v>5.3921568627450921E-2</c:v>
                </c:pt>
                <c:pt idx="10">
                  <c:v>2.0408163265306138E-2</c:v>
                </c:pt>
                <c:pt idx="11">
                  <c:v>6.4516129032258118E-2</c:v>
                </c:pt>
              </c:numCache>
            </c:numRef>
          </c:val>
        </c:ser>
        <c:ser>
          <c:idx val="1"/>
          <c:order val="1"/>
          <c:tx>
            <c:strRef>
              <c:f>General!$H$686</c:f>
              <c:strCache>
                <c:ptCount val="1"/>
                <c:pt idx="0">
                  <c:v>M</c:v>
                </c:pt>
              </c:strCache>
            </c:strRef>
          </c:tx>
          <c:spPr>
            <a:solidFill>
              <a:schemeClr val="accent2"/>
            </a:solidFill>
            <a:ln>
              <a:noFill/>
            </a:ln>
            <a:effectLst/>
          </c:spPr>
          <c:invertIfNegative val="0"/>
          <c:cat>
            <c:strRef>
              <c:f>General!$F$687:$F$698</c:f>
              <c:strCache>
                <c:ptCount val="12"/>
                <c:pt idx="0">
                  <c:v>Jefatura</c:v>
                </c:pt>
                <c:pt idx="1">
                  <c:v>Supervisión General</c:v>
                </c:pt>
                <c:pt idx="2">
                  <c:v>Supervisión Técnica</c:v>
                </c:pt>
                <c:pt idx="3">
                  <c:v>Supervisión Operativa</c:v>
                </c:pt>
                <c:pt idx="4">
                  <c:v>Operación Especializada</c:v>
                </c:pt>
                <c:pt idx="5">
                  <c:v>Operación Técnica</c:v>
                </c:pt>
                <c:pt idx="6">
                  <c:v>Operación Básica</c:v>
                </c:pt>
                <c:pt idx="7">
                  <c:v>Asistencia Administrativa</c:v>
                </c:pt>
                <c:pt idx="8">
                  <c:v>Asistencia Técnica</c:v>
                </c:pt>
                <c:pt idx="9">
                  <c:v>Soporte Administrativo</c:v>
                </c:pt>
                <c:pt idx="10">
                  <c:v>Soporte Técnico</c:v>
                </c:pt>
                <c:pt idx="11">
                  <c:v>Otros</c:v>
                </c:pt>
              </c:strCache>
            </c:strRef>
          </c:cat>
          <c:val>
            <c:numRef>
              <c:f>General!$H$687:$H$698</c:f>
              <c:numCache>
                <c:formatCode>0.0%</c:formatCode>
                <c:ptCount val="12"/>
                <c:pt idx="0">
                  <c:v>9.9337748344370938E-2</c:v>
                </c:pt>
                <c:pt idx="1">
                  <c:v>8.2926829268292826E-2</c:v>
                </c:pt>
                <c:pt idx="2">
                  <c:v>0.19780219780219796</c:v>
                </c:pt>
                <c:pt idx="3">
                  <c:v>0.18562874251497016</c:v>
                </c:pt>
                <c:pt idx="4">
                  <c:v>0.1393939393939394</c:v>
                </c:pt>
                <c:pt idx="5">
                  <c:v>0.22395833333333348</c:v>
                </c:pt>
                <c:pt idx="6">
                  <c:v>0.26540284360189581</c:v>
                </c:pt>
                <c:pt idx="7">
                  <c:v>1.8115942028985508E-2</c:v>
                </c:pt>
                <c:pt idx="8">
                  <c:v>0.17088607594936708</c:v>
                </c:pt>
                <c:pt idx="9">
                  <c:v>5.8823529411764705E-2</c:v>
                </c:pt>
                <c:pt idx="10">
                  <c:v>0.14285714285714299</c:v>
                </c:pt>
                <c:pt idx="11">
                  <c:v>0.12903225806451613</c:v>
                </c:pt>
              </c:numCache>
            </c:numRef>
          </c:val>
        </c:ser>
        <c:ser>
          <c:idx val="2"/>
          <c:order val="2"/>
          <c:tx>
            <c:strRef>
              <c:f>General!$I$686</c:f>
              <c:strCache>
                <c:ptCount val="1"/>
                <c:pt idx="0">
                  <c:v>LGBTI</c:v>
                </c:pt>
              </c:strCache>
            </c:strRef>
          </c:tx>
          <c:spPr>
            <a:solidFill>
              <a:schemeClr val="accent3"/>
            </a:solidFill>
            <a:ln>
              <a:noFill/>
            </a:ln>
            <a:effectLst/>
          </c:spPr>
          <c:invertIfNegative val="0"/>
          <c:cat>
            <c:strRef>
              <c:f>General!$F$687:$F$698</c:f>
              <c:strCache>
                <c:ptCount val="12"/>
                <c:pt idx="0">
                  <c:v>Jefatura</c:v>
                </c:pt>
                <c:pt idx="1">
                  <c:v>Supervisión General</c:v>
                </c:pt>
                <c:pt idx="2">
                  <c:v>Supervisión Técnica</c:v>
                </c:pt>
                <c:pt idx="3">
                  <c:v>Supervisión Operativa</c:v>
                </c:pt>
                <c:pt idx="4">
                  <c:v>Operación Especializada</c:v>
                </c:pt>
                <c:pt idx="5">
                  <c:v>Operación Técnica</c:v>
                </c:pt>
                <c:pt idx="6">
                  <c:v>Operación Básica</c:v>
                </c:pt>
                <c:pt idx="7">
                  <c:v>Asistencia Administrativa</c:v>
                </c:pt>
                <c:pt idx="8">
                  <c:v>Asistencia Técnica</c:v>
                </c:pt>
                <c:pt idx="9">
                  <c:v>Soporte Administrativo</c:v>
                </c:pt>
                <c:pt idx="10">
                  <c:v>Soporte Técnico</c:v>
                </c:pt>
                <c:pt idx="11">
                  <c:v>Otros</c:v>
                </c:pt>
              </c:strCache>
            </c:strRef>
          </c:cat>
          <c:val>
            <c:numRef>
              <c:f>General!$I$687:$I$698</c:f>
              <c:numCache>
                <c:formatCode>0.0%</c:formatCode>
                <c:ptCount val="12"/>
                <c:pt idx="0">
                  <c:v>0</c:v>
                </c:pt>
                <c:pt idx="1">
                  <c:v>9.7560975609756219E-3</c:v>
                </c:pt>
                <c:pt idx="2">
                  <c:v>1.0989010989010993E-2</c:v>
                </c:pt>
                <c:pt idx="3">
                  <c:v>1.1976047904191609E-2</c:v>
                </c:pt>
                <c:pt idx="4">
                  <c:v>2.4242424242424229E-2</c:v>
                </c:pt>
                <c:pt idx="5">
                  <c:v>1.5625E-2</c:v>
                </c:pt>
                <c:pt idx="6">
                  <c:v>1.4218009478672982E-2</c:v>
                </c:pt>
                <c:pt idx="7">
                  <c:v>7.2463768115942108E-3</c:v>
                </c:pt>
                <c:pt idx="8">
                  <c:v>1.2658227848101266E-2</c:v>
                </c:pt>
                <c:pt idx="9">
                  <c:v>1.4705882352941176E-2</c:v>
                </c:pt>
                <c:pt idx="10">
                  <c:v>2.0408163265306138E-2</c:v>
                </c:pt>
                <c:pt idx="11">
                  <c:v>1.0752688172043012E-2</c:v>
                </c:pt>
              </c:numCache>
            </c:numRef>
          </c:val>
        </c:ser>
        <c:ser>
          <c:idx val="3"/>
          <c:order val="3"/>
          <c:tx>
            <c:strRef>
              <c:f>General!$J$686</c:f>
              <c:strCache>
                <c:ptCount val="1"/>
                <c:pt idx="0">
                  <c:v>I</c:v>
                </c:pt>
              </c:strCache>
            </c:strRef>
          </c:tx>
          <c:spPr>
            <a:solidFill>
              <a:schemeClr val="accent4"/>
            </a:solidFill>
            <a:ln>
              <a:noFill/>
            </a:ln>
            <a:effectLst/>
          </c:spPr>
          <c:invertIfNegative val="0"/>
          <c:dLbls>
            <c:spPr>
              <a:solidFill>
                <a:schemeClr val="bg1"/>
              </a:solidFill>
              <a:ln>
                <a:solidFill>
                  <a:schemeClr val="tx1"/>
                </a:solidFill>
              </a:ln>
              <a:effectLst/>
            </c:spPr>
            <c:txPr>
              <a:bodyPr rot="-5400000" vert="horz"/>
              <a:lstStyle/>
              <a:p>
                <a:pPr>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General!$F$687:$F$698</c:f>
              <c:strCache>
                <c:ptCount val="12"/>
                <c:pt idx="0">
                  <c:v>Jefatura</c:v>
                </c:pt>
                <c:pt idx="1">
                  <c:v>Supervisión General</c:v>
                </c:pt>
                <c:pt idx="2">
                  <c:v>Supervisión Técnica</c:v>
                </c:pt>
                <c:pt idx="3">
                  <c:v>Supervisión Operativa</c:v>
                </c:pt>
                <c:pt idx="4">
                  <c:v>Operación Especializada</c:v>
                </c:pt>
                <c:pt idx="5">
                  <c:v>Operación Técnica</c:v>
                </c:pt>
                <c:pt idx="6">
                  <c:v>Operación Básica</c:v>
                </c:pt>
                <c:pt idx="7">
                  <c:v>Asistencia Administrativa</c:v>
                </c:pt>
                <c:pt idx="8">
                  <c:v>Asistencia Técnica</c:v>
                </c:pt>
                <c:pt idx="9">
                  <c:v>Soporte Administrativo</c:v>
                </c:pt>
                <c:pt idx="10">
                  <c:v>Soporte Técnico</c:v>
                </c:pt>
                <c:pt idx="11">
                  <c:v>Otros</c:v>
                </c:pt>
              </c:strCache>
            </c:strRef>
          </c:cat>
          <c:val>
            <c:numRef>
              <c:f>General!$J$687:$J$698</c:f>
              <c:numCache>
                <c:formatCode>0.0%</c:formatCode>
                <c:ptCount val="12"/>
                <c:pt idx="0">
                  <c:v>0.87086092715231789</c:v>
                </c:pt>
                <c:pt idx="1">
                  <c:v>0.87804878048780532</c:v>
                </c:pt>
                <c:pt idx="2">
                  <c:v>0.78571428571428559</c:v>
                </c:pt>
                <c:pt idx="3">
                  <c:v>0.79640718562874246</c:v>
                </c:pt>
                <c:pt idx="4">
                  <c:v>0.81212121212121269</c:v>
                </c:pt>
                <c:pt idx="5">
                  <c:v>0.73437500000000044</c:v>
                </c:pt>
                <c:pt idx="6">
                  <c:v>0.70142180094786732</c:v>
                </c:pt>
                <c:pt idx="7">
                  <c:v>0.84057971014492761</c:v>
                </c:pt>
                <c:pt idx="8">
                  <c:v>0.78481012658227844</c:v>
                </c:pt>
                <c:pt idx="9">
                  <c:v>0.87254901960784381</c:v>
                </c:pt>
                <c:pt idx="10">
                  <c:v>0.81632653061224458</c:v>
                </c:pt>
                <c:pt idx="11">
                  <c:v>0.7956989247311832</c:v>
                </c:pt>
              </c:numCache>
            </c:numRef>
          </c:val>
        </c:ser>
        <c:dLbls>
          <c:showLegendKey val="0"/>
          <c:showVal val="0"/>
          <c:showCatName val="0"/>
          <c:showSerName val="0"/>
          <c:showPercent val="0"/>
          <c:showBubbleSize val="0"/>
        </c:dLbls>
        <c:gapWidth val="75"/>
        <c:overlap val="100"/>
        <c:axId val="166279424"/>
        <c:axId val="166289408"/>
      </c:barChart>
      <c:catAx>
        <c:axId val="166279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5400000"/>
          <a:lstStyle/>
          <a:p>
            <a:pPr>
              <a:defRPr b="1"/>
            </a:pPr>
            <a:endParaRPr lang="en-US"/>
          </a:p>
        </c:txPr>
        <c:crossAx val="166289408"/>
        <c:crosses val="autoZero"/>
        <c:auto val="1"/>
        <c:lblAlgn val="ctr"/>
        <c:lblOffset val="100"/>
        <c:noMultiLvlLbl val="0"/>
      </c:catAx>
      <c:valAx>
        <c:axId val="166289408"/>
        <c:scaling>
          <c:orientation val="minMax"/>
        </c:scaling>
        <c:delete val="1"/>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crossAx val="166279424"/>
        <c:crosses val="autoZero"/>
        <c:crossBetween val="between"/>
      </c:valAx>
      <c:spPr>
        <a:noFill/>
        <a:ln>
          <a:noFill/>
        </a:ln>
        <a:effectLst/>
      </c:spPr>
    </c:plotArea>
    <c:legend>
      <c:legendPos val="b"/>
      <c:overlay val="0"/>
      <c:spPr>
        <a:noFill/>
        <a:ln>
          <a:noFill/>
        </a:ln>
        <a:effectLst/>
      </c:spPr>
      <c:txPr>
        <a:bodyPr rot="0" vert="horz"/>
        <a:lstStyle/>
        <a:p>
          <a:pPr>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sz="1400">
          <a:latin typeface="Book Antiqua" panose="02040602050305030304" pitchFamily="18" charset="0"/>
        </a:defRPr>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General!$M$796</c:f>
              <c:strCache>
                <c:ptCount val="1"/>
                <c:pt idx="0">
                  <c:v>PhD</c:v>
                </c:pt>
              </c:strCache>
            </c:strRef>
          </c:tx>
          <c:spPr>
            <a:solidFill>
              <a:schemeClr val="accent1"/>
            </a:solidFill>
            <a:ln>
              <a:noFill/>
            </a:ln>
            <a:effectLst/>
          </c:spPr>
          <c:invertIfNegative val="0"/>
          <c:cat>
            <c:strRef>
              <c:f>General!$L$797:$L$808</c:f>
              <c:strCache>
                <c:ptCount val="12"/>
                <c:pt idx="0">
                  <c:v>Jefatura</c:v>
                </c:pt>
                <c:pt idx="1">
                  <c:v>Supervisión General</c:v>
                </c:pt>
                <c:pt idx="2">
                  <c:v>Supervisión Técnica</c:v>
                </c:pt>
                <c:pt idx="3">
                  <c:v>Supervisión Operativa</c:v>
                </c:pt>
                <c:pt idx="4">
                  <c:v>Operación Especializada</c:v>
                </c:pt>
                <c:pt idx="5">
                  <c:v>Operación Técnica</c:v>
                </c:pt>
                <c:pt idx="6">
                  <c:v>Operación Básica</c:v>
                </c:pt>
                <c:pt idx="7">
                  <c:v>Asistencia Administrativa</c:v>
                </c:pt>
                <c:pt idx="8">
                  <c:v>Asistencia Técnica</c:v>
                </c:pt>
                <c:pt idx="9">
                  <c:v>Soporte Administrativo</c:v>
                </c:pt>
                <c:pt idx="10">
                  <c:v>Soporte Técnico</c:v>
                </c:pt>
                <c:pt idx="11">
                  <c:v>Otros</c:v>
                </c:pt>
              </c:strCache>
            </c:strRef>
          </c:cat>
          <c:val>
            <c:numRef>
              <c:f>General!$M$797:$M$808</c:f>
              <c:numCache>
                <c:formatCode>0.0%</c:formatCode>
                <c:ptCount val="12"/>
                <c:pt idx="0">
                  <c:v>2.3178807947019871E-2</c:v>
                </c:pt>
                <c:pt idx="1">
                  <c:v>0</c:v>
                </c:pt>
                <c:pt idx="2">
                  <c:v>0</c:v>
                </c:pt>
                <c:pt idx="3">
                  <c:v>0</c:v>
                </c:pt>
                <c:pt idx="4">
                  <c:v>0</c:v>
                </c:pt>
                <c:pt idx="5">
                  <c:v>0</c:v>
                </c:pt>
                <c:pt idx="6">
                  <c:v>0</c:v>
                </c:pt>
                <c:pt idx="7">
                  <c:v>0</c:v>
                </c:pt>
                <c:pt idx="8">
                  <c:v>0</c:v>
                </c:pt>
                <c:pt idx="9">
                  <c:v>0</c:v>
                </c:pt>
                <c:pt idx="10">
                  <c:v>0</c:v>
                </c:pt>
                <c:pt idx="11">
                  <c:v>0</c:v>
                </c:pt>
              </c:numCache>
            </c:numRef>
          </c:val>
        </c:ser>
        <c:ser>
          <c:idx val="1"/>
          <c:order val="1"/>
          <c:tx>
            <c:strRef>
              <c:f>General!$N$796</c:f>
              <c:strCache>
                <c:ptCount val="1"/>
                <c:pt idx="0">
                  <c:v>Maestría</c:v>
                </c:pt>
              </c:strCache>
            </c:strRef>
          </c:tx>
          <c:spPr>
            <a:solidFill>
              <a:schemeClr val="accent2"/>
            </a:solidFill>
            <a:ln>
              <a:noFill/>
            </a:ln>
            <a:effectLst/>
          </c:spPr>
          <c:invertIfNegative val="0"/>
          <c:cat>
            <c:strRef>
              <c:f>General!$L$797:$L$808</c:f>
              <c:strCache>
                <c:ptCount val="12"/>
                <c:pt idx="0">
                  <c:v>Jefatura</c:v>
                </c:pt>
                <c:pt idx="1">
                  <c:v>Supervisión General</c:v>
                </c:pt>
                <c:pt idx="2">
                  <c:v>Supervisión Técnica</c:v>
                </c:pt>
                <c:pt idx="3">
                  <c:v>Supervisión Operativa</c:v>
                </c:pt>
                <c:pt idx="4">
                  <c:v>Operación Especializada</c:v>
                </c:pt>
                <c:pt idx="5">
                  <c:v>Operación Técnica</c:v>
                </c:pt>
                <c:pt idx="6">
                  <c:v>Operación Básica</c:v>
                </c:pt>
                <c:pt idx="7">
                  <c:v>Asistencia Administrativa</c:v>
                </c:pt>
                <c:pt idx="8">
                  <c:v>Asistencia Técnica</c:v>
                </c:pt>
                <c:pt idx="9">
                  <c:v>Soporte Administrativo</c:v>
                </c:pt>
                <c:pt idx="10">
                  <c:v>Soporte Técnico</c:v>
                </c:pt>
                <c:pt idx="11">
                  <c:v>Otros</c:v>
                </c:pt>
              </c:strCache>
            </c:strRef>
          </c:cat>
          <c:val>
            <c:numRef>
              <c:f>General!$N$797:$N$808</c:f>
              <c:numCache>
                <c:formatCode>0.0%</c:formatCode>
                <c:ptCount val="12"/>
                <c:pt idx="0">
                  <c:v>0.32450331125827847</c:v>
                </c:pt>
                <c:pt idx="1">
                  <c:v>0.10144927536231886</c:v>
                </c:pt>
                <c:pt idx="2">
                  <c:v>3.7433155080213963E-2</c:v>
                </c:pt>
                <c:pt idx="3">
                  <c:v>2.8571428571428588E-2</c:v>
                </c:pt>
                <c:pt idx="4">
                  <c:v>4.1916167664670663E-2</c:v>
                </c:pt>
                <c:pt idx="5">
                  <c:v>0</c:v>
                </c:pt>
                <c:pt idx="6">
                  <c:v>0</c:v>
                </c:pt>
                <c:pt idx="7">
                  <c:v>6.9930069930069982E-3</c:v>
                </c:pt>
                <c:pt idx="8">
                  <c:v>0</c:v>
                </c:pt>
                <c:pt idx="9">
                  <c:v>0</c:v>
                </c:pt>
                <c:pt idx="10">
                  <c:v>0</c:v>
                </c:pt>
                <c:pt idx="11">
                  <c:v>1.0204081632653071E-2</c:v>
                </c:pt>
              </c:numCache>
            </c:numRef>
          </c:val>
        </c:ser>
        <c:ser>
          <c:idx val="2"/>
          <c:order val="2"/>
          <c:tx>
            <c:strRef>
              <c:f>General!$O$796</c:f>
              <c:strCache>
                <c:ptCount val="1"/>
                <c:pt idx="0">
                  <c:v>Superior Univers.</c:v>
                </c:pt>
              </c:strCache>
            </c:strRef>
          </c:tx>
          <c:spPr>
            <a:solidFill>
              <a:schemeClr val="accent3"/>
            </a:solidFill>
            <a:ln>
              <a:noFill/>
            </a:ln>
            <a:effectLst/>
          </c:spPr>
          <c:invertIfNegative val="0"/>
          <c:dLbls>
            <c:dLbl>
              <c:idx val="0"/>
              <c:showLegendKey val="0"/>
              <c:showVal val="1"/>
              <c:showCatName val="0"/>
              <c:showSerName val="0"/>
              <c:showPercent val="0"/>
              <c:showBubbleSize val="0"/>
              <c:extLst>
                <c:ext xmlns:c15="http://schemas.microsoft.com/office/drawing/2012/chart" uri="{CE6537A1-D6FC-4f65-9D91-7224C49458BB}">
                  <c15:layout/>
                </c:ext>
              </c:extLst>
            </c:dLbl>
            <c:dLbl>
              <c:idx val="1"/>
              <c:showLegendKey val="0"/>
              <c:showVal val="1"/>
              <c:showCatName val="0"/>
              <c:showSerName val="0"/>
              <c:showPercent val="0"/>
              <c:showBubbleSize val="0"/>
              <c:extLst>
                <c:ext xmlns:c15="http://schemas.microsoft.com/office/drawing/2012/chart" uri="{CE6537A1-D6FC-4f65-9D91-7224C49458BB}">
                  <c15:layout/>
                </c:ext>
              </c:extLst>
            </c:dLbl>
            <c:dLbl>
              <c:idx val="2"/>
              <c:showLegendKey val="0"/>
              <c:showVal val="1"/>
              <c:showCatName val="0"/>
              <c:showSerName val="0"/>
              <c:showPercent val="0"/>
              <c:showBubbleSize val="0"/>
              <c:extLst>
                <c:ext xmlns:c15="http://schemas.microsoft.com/office/drawing/2012/chart" uri="{CE6537A1-D6FC-4f65-9D91-7224C49458BB}">
                  <c15:layout/>
                </c:ext>
              </c:extLst>
            </c:dLbl>
            <c:dLbl>
              <c:idx val="3"/>
              <c:showLegendKey val="0"/>
              <c:showVal val="1"/>
              <c:showCatName val="0"/>
              <c:showSerName val="0"/>
              <c:showPercent val="0"/>
              <c:showBubbleSize val="0"/>
              <c:extLst>
                <c:ext xmlns:c15="http://schemas.microsoft.com/office/drawing/2012/chart" uri="{CE6537A1-D6FC-4f65-9D91-7224C49458BB}">
                  <c15:layout/>
                </c:ext>
              </c:extLst>
            </c:dLbl>
            <c:dLbl>
              <c:idx val="4"/>
              <c:showLegendKey val="0"/>
              <c:showVal val="1"/>
              <c:showCatName val="0"/>
              <c:showSerName val="0"/>
              <c:showPercent val="0"/>
              <c:showBubbleSize val="0"/>
              <c:extLst>
                <c:ext xmlns:c15="http://schemas.microsoft.com/office/drawing/2012/chart" uri="{CE6537A1-D6FC-4f65-9D91-7224C49458BB}">
                  <c15:layout/>
                </c:ext>
              </c:extLst>
            </c:dLbl>
            <c:spPr>
              <a:solidFill>
                <a:schemeClr val="bg1"/>
              </a:solidFill>
              <a:ln>
                <a:solidFill>
                  <a:schemeClr val="tx1"/>
                </a:solidFill>
              </a:ln>
              <a:effectLst/>
            </c:sp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General!$L$797:$L$808</c:f>
              <c:strCache>
                <c:ptCount val="12"/>
                <c:pt idx="0">
                  <c:v>Jefatura</c:v>
                </c:pt>
                <c:pt idx="1">
                  <c:v>Supervisión General</c:v>
                </c:pt>
                <c:pt idx="2">
                  <c:v>Supervisión Técnica</c:v>
                </c:pt>
                <c:pt idx="3">
                  <c:v>Supervisión Operativa</c:v>
                </c:pt>
                <c:pt idx="4">
                  <c:v>Operación Especializada</c:v>
                </c:pt>
                <c:pt idx="5">
                  <c:v>Operación Técnica</c:v>
                </c:pt>
                <c:pt idx="6">
                  <c:v>Operación Básica</c:v>
                </c:pt>
                <c:pt idx="7">
                  <c:v>Asistencia Administrativa</c:v>
                </c:pt>
                <c:pt idx="8">
                  <c:v>Asistencia Técnica</c:v>
                </c:pt>
                <c:pt idx="9">
                  <c:v>Soporte Administrativo</c:v>
                </c:pt>
                <c:pt idx="10">
                  <c:v>Soporte Técnico</c:v>
                </c:pt>
                <c:pt idx="11">
                  <c:v>Otros</c:v>
                </c:pt>
              </c:strCache>
            </c:strRef>
          </c:cat>
          <c:val>
            <c:numRef>
              <c:f>General!$O$797:$O$808</c:f>
              <c:numCache>
                <c:formatCode>0.0%</c:formatCode>
                <c:ptCount val="12"/>
                <c:pt idx="0">
                  <c:v>0.63576158940397365</c:v>
                </c:pt>
                <c:pt idx="1">
                  <c:v>0.72463768115942062</c:v>
                </c:pt>
                <c:pt idx="2">
                  <c:v>0.62566844919786091</c:v>
                </c:pt>
                <c:pt idx="3">
                  <c:v>0.48571428571428604</c:v>
                </c:pt>
                <c:pt idx="4">
                  <c:v>0.45508982035928175</c:v>
                </c:pt>
                <c:pt idx="5">
                  <c:v>0.25388601036269465</c:v>
                </c:pt>
                <c:pt idx="6">
                  <c:v>5.7971014492753624E-2</c:v>
                </c:pt>
                <c:pt idx="7">
                  <c:v>0.30769230769230782</c:v>
                </c:pt>
                <c:pt idx="8">
                  <c:v>0.17901234567901245</c:v>
                </c:pt>
                <c:pt idx="9">
                  <c:v>0.17821782178217838</c:v>
                </c:pt>
                <c:pt idx="10">
                  <c:v>0.16326530612244919</c:v>
                </c:pt>
                <c:pt idx="11">
                  <c:v>0.16326530612244919</c:v>
                </c:pt>
              </c:numCache>
            </c:numRef>
          </c:val>
        </c:ser>
        <c:ser>
          <c:idx val="3"/>
          <c:order val="3"/>
          <c:tx>
            <c:strRef>
              <c:f>General!$P$796</c:f>
              <c:strCache>
                <c:ptCount val="1"/>
                <c:pt idx="0">
                  <c:v>Univers. no terminada</c:v>
                </c:pt>
              </c:strCache>
            </c:strRef>
          </c:tx>
          <c:spPr>
            <a:solidFill>
              <a:schemeClr val="accent4"/>
            </a:solidFill>
            <a:ln>
              <a:noFill/>
            </a:ln>
            <a:effectLst/>
          </c:spPr>
          <c:invertIfNegative val="0"/>
          <c:dLbls>
            <c:dLbl>
              <c:idx val="7"/>
              <c:showLegendKey val="0"/>
              <c:showVal val="1"/>
              <c:showCatName val="0"/>
              <c:showSerName val="0"/>
              <c:showPercent val="0"/>
              <c:showBubbleSize val="0"/>
              <c:extLst>
                <c:ext xmlns:c15="http://schemas.microsoft.com/office/drawing/2012/chart" uri="{CE6537A1-D6FC-4f65-9D91-7224C49458BB}">
                  <c15:layout/>
                </c:ext>
              </c:extLst>
            </c:dLbl>
            <c:dLbl>
              <c:idx val="9"/>
              <c:showLegendKey val="0"/>
              <c:showVal val="1"/>
              <c:showCatName val="0"/>
              <c:showSerName val="0"/>
              <c:showPercent val="0"/>
              <c:showBubbleSize val="0"/>
              <c:extLst>
                <c:ext xmlns:c15="http://schemas.microsoft.com/office/drawing/2012/chart" uri="{CE6537A1-D6FC-4f65-9D91-7224C49458BB}">
                  <c15:layout/>
                </c:ext>
              </c:extLst>
            </c:dLbl>
            <c:spPr>
              <a:solidFill>
                <a:schemeClr val="bg1"/>
              </a:solidFill>
              <a:ln>
                <a:solidFill>
                  <a:schemeClr val="tx1"/>
                </a:solidFill>
              </a:ln>
              <a:effectLst/>
            </c:sp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General!$L$797:$L$808</c:f>
              <c:strCache>
                <c:ptCount val="12"/>
                <c:pt idx="0">
                  <c:v>Jefatura</c:v>
                </c:pt>
                <c:pt idx="1">
                  <c:v>Supervisión General</c:v>
                </c:pt>
                <c:pt idx="2">
                  <c:v>Supervisión Técnica</c:v>
                </c:pt>
                <c:pt idx="3">
                  <c:v>Supervisión Operativa</c:v>
                </c:pt>
                <c:pt idx="4">
                  <c:v>Operación Especializada</c:v>
                </c:pt>
                <c:pt idx="5">
                  <c:v>Operación Técnica</c:v>
                </c:pt>
                <c:pt idx="6">
                  <c:v>Operación Básica</c:v>
                </c:pt>
                <c:pt idx="7">
                  <c:v>Asistencia Administrativa</c:v>
                </c:pt>
                <c:pt idx="8">
                  <c:v>Asistencia Técnica</c:v>
                </c:pt>
                <c:pt idx="9">
                  <c:v>Soporte Administrativo</c:v>
                </c:pt>
                <c:pt idx="10">
                  <c:v>Soporte Técnico</c:v>
                </c:pt>
                <c:pt idx="11">
                  <c:v>Otros</c:v>
                </c:pt>
              </c:strCache>
            </c:strRef>
          </c:cat>
          <c:val>
            <c:numRef>
              <c:f>General!$P$797:$P$808</c:f>
              <c:numCache>
                <c:formatCode>0.0%</c:formatCode>
                <c:ptCount val="12"/>
                <c:pt idx="0">
                  <c:v>1.3245033112582781E-2</c:v>
                </c:pt>
                <c:pt idx="1">
                  <c:v>9.6618357487922704E-2</c:v>
                </c:pt>
                <c:pt idx="2">
                  <c:v>7.4866310160427857E-2</c:v>
                </c:pt>
                <c:pt idx="3">
                  <c:v>0.21142857142857138</c:v>
                </c:pt>
                <c:pt idx="4">
                  <c:v>0.18562874251497016</c:v>
                </c:pt>
                <c:pt idx="5">
                  <c:v>0.16580310880829024</c:v>
                </c:pt>
                <c:pt idx="6">
                  <c:v>0.12077294685990345</c:v>
                </c:pt>
                <c:pt idx="7">
                  <c:v>0.49300699300699335</c:v>
                </c:pt>
                <c:pt idx="8">
                  <c:v>0.23456790123456789</c:v>
                </c:pt>
                <c:pt idx="9">
                  <c:v>0.33663366336633682</c:v>
                </c:pt>
                <c:pt idx="10">
                  <c:v>0.15646258503401375</c:v>
                </c:pt>
                <c:pt idx="11">
                  <c:v>0.19387755102040816</c:v>
                </c:pt>
              </c:numCache>
            </c:numRef>
          </c:val>
        </c:ser>
        <c:ser>
          <c:idx val="4"/>
          <c:order val="4"/>
          <c:tx>
            <c:strRef>
              <c:f>General!$Q$796</c:f>
              <c:strCache>
                <c:ptCount val="1"/>
                <c:pt idx="0">
                  <c:v>Técnica o tecnológica</c:v>
                </c:pt>
              </c:strCache>
            </c:strRef>
          </c:tx>
          <c:spPr>
            <a:solidFill>
              <a:schemeClr val="accent5"/>
            </a:solidFill>
            <a:ln>
              <a:noFill/>
            </a:ln>
            <a:effectLst/>
          </c:spPr>
          <c:invertIfNegative val="0"/>
          <c:dLbls>
            <c:dLbl>
              <c:idx val="5"/>
              <c:showLegendKey val="0"/>
              <c:showVal val="1"/>
              <c:showCatName val="0"/>
              <c:showSerName val="0"/>
              <c:showPercent val="0"/>
              <c:showBubbleSize val="0"/>
              <c:extLst>
                <c:ext xmlns:c15="http://schemas.microsoft.com/office/drawing/2012/chart" uri="{CE6537A1-D6FC-4f65-9D91-7224C49458BB}">
                  <c15:layout/>
                </c:ext>
              </c:extLst>
            </c:dLbl>
            <c:dLbl>
              <c:idx val="8"/>
              <c:showLegendKey val="0"/>
              <c:showVal val="1"/>
              <c:showCatName val="0"/>
              <c:showSerName val="0"/>
              <c:showPercent val="0"/>
              <c:showBubbleSize val="0"/>
              <c:extLst>
                <c:ext xmlns:c15="http://schemas.microsoft.com/office/drawing/2012/chart" uri="{CE6537A1-D6FC-4f65-9D91-7224C49458BB}">
                  <c15:layout/>
                </c:ext>
              </c:extLst>
            </c:dLbl>
            <c:dLbl>
              <c:idx val="10"/>
              <c:showLegendKey val="0"/>
              <c:showVal val="1"/>
              <c:showCatName val="0"/>
              <c:showSerName val="0"/>
              <c:showPercent val="0"/>
              <c:showBubbleSize val="0"/>
              <c:extLst>
                <c:ext xmlns:c15="http://schemas.microsoft.com/office/drawing/2012/chart" uri="{CE6537A1-D6FC-4f65-9D91-7224C49458BB}">
                  <c15:layout/>
                </c:ext>
              </c:extLst>
            </c:dLbl>
            <c:spPr>
              <a:solidFill>
                <a:schemeClr val="bg1"/>
              </a:solidFill>
              <a:ln>
                <a:solidFill>
                  <a:schemeClr val="tx1"/>
                </a:solidFill>
              </a:ln>
              <a:effectLst/>
            </c:sp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General!$L$797:$L$808</c:f>
              <c:strCache>
                <c:ptCount val="12"/>
                <c:pt idx="0">
                  <c:v>Jefatura</c:v>
                </c:pt>
                <c:pt idx="1">
                  <c:v>Supervisión General</c:v>
                </c:pt>
                <c:pt idx="2">
                  <c:v>Supervisión Técnica</c:v>
                </c:pt>
                <c:pt idx="3">
                  <c:v>Supervisión Operativa</c:v>
                </c:pt>
                <c:pt idx="4">
                  <c:v>Operación Especializada</c:v>
                </c:pt>
                <c:pt idx="5">
                  <c:v>Operación Técnica</c:v>
                </c:pt>
                <c:pt idx="6">
                  <c:v>Operación Básica</c:v>
                </c:pt>
                <c:pt idx="7">
                  <c:v>Asistencia Administrativa</c:v>
                </c:pt>
                <c:pt idx="8">
                  <c:v>Asistencia Técnica</c:v>
                </c:pt>
                <c:pt idx="9">
                  <c:v>Soporte Administrativo</c:v>
                </c:pt>
                <c:pt idx="10">
                  <c:v>Soporte Técnico</c:v>
                </c:pt>
                <c:pt idx="11">
                  <c:v>Otros</c:v>
                </c:pt>
              </c:strCache>
            </c:strRef>
          </c:cat>
          <c:val>
            <c:numRef>
              <c:f>General!$Q$797:$Q$808</c:f>
              <c:numCache>
                <c:formatCode>0.0%</c:formatCode>
                <c:ptCount val="12"/>
                <c:pt idx="0">
                  <c:v>3.3112582781456954E-3</c:v>
                </c:pt>
                <c:pt idx="1">
                  <c:v>7.2463768115942087E-2</c:v>
                </c:pt>
                <c:pt idx="2">
                  <c:v>0.25668449197861004</c:v>
                </c:pt>
                <c:pt idx="3">
                  <c:v>0.17714285714285721</c:v>
                </c:pt>
                <c:pt idx="4">
                  <c:v>0.24550898203592836</c:v>
                </c:pt>
                <c:pt idx="5">
                  <c:v>0.44559585492227977</c:v>
                </c:pt>
                <c:pt idx="6">
                  <c:v>0.14492753623188406</c:v>
                </c:pt>
                <c:pt idx="7">
                  <c:v>8.7412587412587284E-2</c:v>
                </c:pt>
                <c:pt idx="8">
                  <c:v>0.46913580246913555</c:v>
                </c:pt>
                <c:pt idx="9">
                  <c:v>0.15841584158415864</c:v>
                </c:pt>
                <c:pt idx="10">
                  <c:v>0.49659863945578231</c:v>
                </c:pt>
                <c:pt idx="11">
                  <c:v>5.1020408163265286E-2</c:v>
                </c:pt>
              </c:numCache>
            </c:numRef>
          </c:val>
        </c:ser>
        <c:ser>
          <c:idx val="5"/>
          <c:order val="5"/>
          <c:tx>
            <c:strRef>
              <c:f>General!$R$796</c:f>
              <c:strCache>
                <c:ptCount val="1"/>
                <c:pt idx="0">
                  <c:v>Secund. Terminada</c:v>
                </c:pt>
              </c:strCache>
            </c:strRef>
          </c:tx>
          <c:spPr>
            <a:solidFill>
              <a:schemeClr val="accent6"/>
            </a:solidFill>
            <a:ln>
              <a:noFill/>
            </a:ln>
            <a:effectLst/>
          </c:spPr>
          <c:invertIfNegative val="0"/>
          <c:dLbls>
            <c:dLbl>
              <c:idx val="6"/>
              <c:showLegendKey val="0"/>
              <c:showVal val="1"/>
              <c:showCatName val="0"/>
              <c:showSerName val="0"/>
              <c:showPercent val="0"/>
              <c:showBubbleSize val="0"/>
              <c:extLst>
                <c:ext xmlns:c15="http://schemas.microsoft.com/office/drawing/2012/chart" uri="{CE6537A1-D6FC-4f65-9D91-7224C49458BB}">
                  <c15:layout/>
                </c:ext>
              </c:extLst>
            </c:dLbl>
            <c:dLbl>
              <c:idx val="9"/>
              <c:showLegendKey val="0"/>
              <c:showVal val="1"/>
              <c:showCatName val="0"/>
              <c:showSerName val="0"/>
              <c:showPercent val="0"/>
              <c:showBubbleSize val="0"/>
              <c:extLst>
                <c:ext xmlns:c15="http://schemas.microsoft.com/office/drawing/2012/chart" uri="{CE6537A1-D6FC-4f65-9D91-7224C49458BB}">
                  <c15:layout/>
                </c:ext>
              </c:extLst>
            </c:dLbl>
            <c:dLbl>
              <c:idx val="11"/>
              <c:showLegendKey val="0"/>
              <c:showVal val="1"/>
              <c:showCatName val="0"/>
              <c:showSerName val="0"/>
              <c:showPercent val="0"/>
              <c:showBubbleSize val="0"/>
              <c:extLst>
                <c:ext xmlns:c15="http://schemas.microsoft.com/office/drawing/2012/chart" uri="{CE6537A1-D6FC-4f65-9D91-7224C49458BB}">
                  <c15:layout/>
                </c:ext>
              </c:extLst>
            </c:dLbl>
            <c:spPr>
              <a:solidFill>
                <a:schemeClr val="bg1"/>
              </a:solidFill>
              <a:ln>
                <a:solidFill>
                  <a:schemeClr val="tx1"/>
                </a:solidFill>
              </a:ln>
              <a:effectLst/>
            </c:sp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General!$L$797:$L$808</c:f>
              <c:strCache>
                <c:ptCount val="12"/>
                <c:pt idx="0">
                  <c:v>Jefatura</c:v>
                </c:pt>
                <c:pt idx="1">
                  <c:v>Supervisión General</c:v>
                </c:pt>
                <c:pt idx="2">
                  <c:v>Supervisión Técnica</c:v>
                </c:pt>
                <c:pt idx="3">
                  <c:v>Supervisión Operativa</c:v>
                </c:pt>
                <c:pt idx="4">
                  <c:v>Operación Especializada</c:v>
                </c:pt>
                <c:pt idx="5">
                  <c:v>Operación Técnica</c:v>
                </c:pt>
                <c:pt idx="6">
                  <c:v>Operación Básica</c:v>
                </c:pt>
                <c:pt idx="7">
                  <c:v>Asistencia Administrativa</c:v>
                </c:pt>
                <c:pt idx="8">
                  <c:v>Asistencia Técnica</c:v>
                </c:pt>
                <c:pt idx="9">
                  <c:v>Soporte Administrativo</c:v>
                </c:pt>
                <c:pt idx="10">
                  <c:v>Soporte Técnico</c:v>
                </c:pt>
                <c:pt idx="11">
                  <c:v>Otros</c:v>
                </c:pt>
              </c:strCache>
            </c:strRef>
          </c:cat>
          <c:val>
            <c:numRef>
              <c:f>General!$R$797:$R$808</c:f>
              <c:numCache>
                <c:formatCode>0.0%</c:formatCode>
                <c:ptCount val="12"/>
                <c:pt idx="0">
                  <c:v>0</c:v>
                </c:pt>
                <c:pt idx="1">
                  <c:v>4.830917874396135E-3</c:v>
                </c:pt>
                <c:pt idx="2">
                  <c:v>5.3475935828877002E-3</c:v>
                </c:pt>
                <c:pt idx="3">
                  <c:v>9.1428571428571415E-2</c:v>
                </c:pt>
                <c:pt idx="4">
                  <c:v>5.9880239520958119E-2</c:v>
                </c:pt>
                <c:pt idx="5">
                  <c:v>0.12435233160621761</c:v>
                </c:pt>
                <c:pt idx="6">
                  <c:v>0.57971014492753581</c:v>
                </c:pt>
                <c:pt idx="7">
                  <c:v>9.7902097902097945E-2</c:v>
                </c:pt>
                <c:pt idx="8">
                  <c:v>0.10493827160493827</c:v>
                </c:pt>
                <c:pt idx="9">
                  <c:v>0.32178217821782229</c:v>
                </c:pt>
                <c:pt idx="10">
                  <c:v>0.16326530612244919</c:v>
                </c:pt>
                <c:pt idx="11">
                  <c:v>0.46938775510204128</c:v>
                </c:pt>
              </c:numCache>
            </c:numRef>
          </c:val>
        </c:ser>
        <c:ser>
          <c:idx val="6"/>
          <c:order val="6"/>
          <c:tx>
            <c:strRef>
              <c:f>General!$S$796</c:f>
              <c:strCache>
                <c:ptCount val="1"/>
                <c:pt idx="0">
                  <c:v>Secund. No terminada</c:v>
                </c:pt>
              </c:strCache>
            </c:strRef>
          </c:tx>
          <c:spPr>
            <a:solidFill>
              <a:schemeClr val="accent1">
                <a:lumMod val="60000"/>
              </a:schemeClr>
            </a:solidFill>
            <a:ln>
              <a:noFill/>
            </a:ln>
            <a:effectLst/>
          </c:spPr>
          <c:invertIfNegative val="0"/>
          <c:cat>
            <c:strRef>
              <c:f>General!$L$797:$L$808</c:f>
              <c:strCache>
                <c:ptCount val="12"/>
                <c:pt idx="0">
                  <c:v>Jefatura</c:v>
                </c:pt>
                <c:pt idx="1">
                  <c:v>Supervisión General</c:v>
                </c:pt>
                <c:pt idx="2">
                  <c:v>Supervisión Técnica</c:v>
                </c:pt>
                <c:pt idx="3">
                  <c:v>Supervisión Operativa</c:v>
                </c:pt>
                <c:pt idx="4">
                  <c:v>Operación Especializada</c:v>
                </c:pt>
                <c:pt idx="5">
                  <c:v>Operación Técnica</c:v>
                </c:pt>
                <c:pt idx="6">
                  <c:v>Operación Básica</c:v>
                </c:pt>
                <c:pt idx="7">
                  <c:v>Asistencia Administrativa</c:v>
                </c:pt>
                <c:pt idx="8">
                  <c:v>Asistencia Técnica</c:v>
                </c:pt>
                <c:pt idx="9">
                  <c:v>Soporte Administrativo</c:v>
                </c:pt>
                <c:pt idx="10">
                  <c:v>Soporte Técnico</c:v>
                </c:pt>
                <c:pt idx="11">
                  <c:v>Otros</c:v>
                </c:pt>
              </c:strCache>
            </c:strRef>
          </c:cat>
          <c:val>
            <c:numRef>
              <c:f>General!$S$797:$S$808</c:f>
              <c:numCache>
                <c:formatCode>0.0%</c:formatCode>
                <c:ptCount val="12"/>
                <c:pt idx="0">
                  <c:v>0</c:v>
                </c:pt>
                <c:pt idx="1">
                  <c:v>0</c:v>
                </c:pt>
                <c:pt idx="2">
                  <c:v>0</c:v>
                </c:pt>
                <c:pt idx="3">
                  <c:v>0</c:v>
                </c:pt>
                <c:pt idx="4">
                  <c:v>5.988023952095814E-3</c:v>
                </c:pt>
                <c:pt idx="5">
                  <c:v>0</c:v>
                </c:pt>
                <c:pt idx="6">
                  <c:v>5.3140096618357453E-2</c:v>
                </c:pt>
                <c:pt idx="7">
                  <c:v>6.9930069930069982E-3</c:v>
                </c:pt>
                <c:pt idx="8">
                  <c:v>1.2345679012345689E-2</c:v>
                </c:pt>
                <c:pt idx="9">
                  <c:v>4.9504950495049514E-3</c:v>
                </c:pt>
                <c:pt idx="10">
                  <c:v>1.3605442176870748E-2</c:v>
                </c:pt>
                <c:pt idx="11">
                  <c:v>5.1020408163265286E-2</c:v>
                </c:pt>
              </c:numCache>
            </c:numRef>
          </c:val>
        </c:ser>
        <c:ser>
          <c:idx val="7"/>
          <c:order val="7"/>
          <c:tx>
            <c:strRef>
              <c:f>General!$T$796</c:f>
              <c:strCache>
                <c:ptCount val="1"/>
                <c:pt idx="0">
                  <c:v>Primara terminada</c:v>
                </c:pt>
              </c:strCache>
            </c:strRef>
          </c:tx>
          <c:spPr>
            <a:solidFill>
              <a:schemeClr val="accent2">
                <a:lumMod val="60000"/>
              </a:schemeClr>
            </a:solidFill>
            <a:ln>
              <a:noFill/>
            </a:ln>
            <a:effectLst/>
          </c:spPr>
          <c:invertIfNegative val="0"/>
          <c:cat>
            <c:strRef>
              <c:f>General!$L$797:$L$808</c:f>
              <c:strCache>
                <c:ptCount val="12"/>
                <c:pt idx="0">
                  <c:v>Jefatura</c:v>
                </c:pt>
                <c:pt idx="1">
                  <c:v>Supervisión General</c:v>
                </c:pt>
                <c:pt idx="2">
                  <c:v>Supervisión Técnica</c:v>
                </c:pt>
                <c:pt idx="3">
                  <c:v>Supervisión Operativa</c:v>
                </c:pt>
                <c:pt idx="4">
                  <c:v>Operación Especializada</c:v>
                </c:pt>
                <c:pt idx="5">
                  <c:v>Operación Técnica</c:v>
                </c:pt>
                <c:pt idx="6">
                  <c:v>Operación Básica</c:v>
                </c:pt>
                <c:pt idx="7">
                  <c:v>Asistencia Administrativa</c:v>
                </c:pt>
                <c:pt idx="8">
                  <c:v>Asistencia Técnica</c:v>
                </c:pt>
                <c:pt idx="9">
                  <c:v>Soporte Administrativo</c:v>
                </c:pt>
                <c:pt idx="10">
                  <c:v>Soporte Técnico</c:v>
                </c:pt>
                <c:pt idx="11">
                  <c:v>Otros</c:v>
                </c:pt>
              </c:strCache>
            </c:strRef>
          </c:cat>
          <c:val>
            <c:numRef>
              <c:f>General!$T$797:$T$808</c:f>
              <c:numCache>
                <c:formatCode>0.0%</c:formatCode>
                <c:ptCount val="12"/>
                <c:pt idx="0">
                  <c:v>0</c:v>
                </c:pt>
                <c:pt idx="1">
                  <c:v>0</c:v>
                </c:pt>
                <c:pt idx="2">
                  <c:v>0</c:v>
                </c:pt>
                <c:pt idx="3">
                  <c:v>0</c:v>
                </c:pt>
                <c:pt idx="4">
                  <c:v>0</c:v>
                </c:pt>
                <c:pt idx="5">
                  <c:v>0</c:v>
                </c:pt>
                <c:pt idx="6">
                  <c:v>2.8985507246376812E-2</c:v>
                </c:pt>
                <c:pt idx="7">
                  <c:v>0</c:v>
                </c:pt>
                <c:pt idx="8">
                  <c:v>0</c:v>
                </c:pt>
                <c:pt idx="9">
                  <c:v>0</c:v>
                </c:pt>
                <c:pt idx="10">
                  <c:v>0</c:v>
                </c:pt>
                <c:pt idx="11">
                  <c:v>2.0408163265306138E-2</c:v>
                </c:pt>
              </c:numCache>
            </c:numRef>
          </c:val>
        </c:ser>
        <c:ser>
          <c:idx val="8"/>
          <c:order val="8"/>
          <c:tx>
            <c:strRef>
              <c:f>General!$U$796</c:f>
              <c:strCache>
                <c:ptCount val="1"/>
                <c:pt idx="0">
                  <c:v>Primaria no terminada</c:v>
                </c:pt>
              </c:strCache>
            </c:strRef>
          </c:tx>
          <c:spPr>
            <a:solidFill>
              <a:schemeClr val="accent3">
                <a:lumMod val="60000"/>
              </a:schemeClr>
            </a:solidFill>
            <a:ln>
              <a:noFill/>
            </a:ln>
            <a:effectLst/>
          </c:spPr>
          <c:invertIfNegative val="0"/>
          <c:cat>
            <c:strRef>
              <c:f>General!$L$797:$L$808</c:f>
              <c:strCache>
                <c:ptCount val="12"/>
                <c:pt idx="0">
                  <c:v>Jefatura</c:v>
                </c:pt>
                <c:pt idx="1">
                  <c:v>Supervisión General</c:v>
                </c:pt>
                <c:pt idx="2">
                  <c:v>Supervisión Técnica</c:v>
                </c:pt>
                <c:pt idx="3">
                  <c:v>Supervisión Operativa</c:v>
                </c:pt>
                <c:pt idx="4">
                  <c:v>Operación Especializada</c:v>
                </c:pt>
                <c:pt idx="5">
                  <c:v>Operación Técnica</c:v>
                </c:pt>
                <c:pt idx="6">
                  <c:v>Operación Básica</c:v>
                </c:pt>
                <c:pt idx="7">
                  <c:v>Asistencia Administrativa</c:v>
                </c:pt>
                <c:pt idx="8">
                  <c:v>Asistencia Técnica</c:v>
                </c:pt>
                <c:pt idx="9">
                  <c:v>Soporte Administrativo</c:v>
                </c:pt>
                <c:pt idx="10">
                  <c:v>Soporte Técnico</c:v>
                </c:pt>
                <c:pt idx="11">
                  <c:v>Otros</c:v>
                </c:pt>
              </c:strCache>
            </c:strRef>
          </c:cat>
          <c:val>
            <c:numRef>
              <c:f>General!$U$797:$U$808</c:f>
              <c:numCache>
                <c:formatCode>0.0%</c:formatCode>
                <c:ptCount val="12"/>
                <c:pt idx="0">
                  <c:v>0</c:v>
                </c:pt>
                <c:pt idx="1">
                  <c:v>0</c:v>
                </c:pt>
                <c:pt idx="2">
                  <c:v>0</c:v>
                </c:pt>
                <c:pt idx="3">
                  <c:v>0</c:v>
                </c:pt>
                <c:pt idx="4">
                  <c:v>0</c:v>
                </c:pt>
                <c:pt idx="5">
                  <c:v>0</c:v>
                </c:pt>
                <c:pt idx="6">
                  <c:v>4.830917874396135E-3</c:v>
                </c:pt>
                <c:pt idx="7">
                  <c:v>0</c:v>
                </c:pt>
                <c:pt idx="8">
                  <c:v>0</c:v>
                </c:pt>
                <c:pt idx="9">
                  <c:v>0</c:v>
                </c:pt>
                <c:pt idx="10">
                  <c:v>6.8027210884353791E-3</c:v>
                </c:pt>
                <c:pt idx="11">
                  <c:v>1.0204081632653071E-2</c:v>
                </c:pt>
              </c:numCache>
            </c:numRef>
          </c:val>
        </c:ser>
        <c:ser>
          <c:idx val="9"/>
          <c:order val="9"/>
          <c:tx>
            <c:strRef>
              <c:f>General!$V$796</c:f>
              <c:strCache>
                <c:ptCount val="1"/>
                <c:pt idx="0">
                  <c:v>Ninguno</c:v>
                </c:pt>
              </c:strCache>
            </c:strRef>
          </c:tx>
          <c:spPr>
            <a:solidFill>
              <a:schemeClr val="accent4">
                <a:lumMod val="60000"/>
              </a:schemeClr>
            </a:solidFill>
            <a:ln>
              <a:noFill/>
            </a:ln>
            <a:effectLst/>
          </c:spPr>
          <c:invertIfNegative val="0"/>
          <c:cat>
            <c:strRef>
              <c:f>General!$L$797:$L$808</c:f>
              <c:strCache>
                <c:ptCount val="12"/>
                <c:pt idx="0">
                  <c:v>Jefatura</c:v>
                </c:pt>
                <c:pt idx="1">
                  <c:v>Supervisión General</c:v>
                </c:pt>
                <c:pt idx="2">
                  <c:v>Supervisión Técnica</c:v>
                </c:pt>
                <c:pt idx="3">
                  <c:v>Supervisión Operativa</c:v>
                </c:pt>
                <c:pt idx="4">
                  <c:v>Operación Especializada</c:v>
                </c:pt>
                <c:pt idx="5">
                  <c:v>Operación Técnica</c:v>
                </c:pt>
                <c:pt idx="6">
                  <c:v>Operación Básica</c:v>
                </c:pt>
                <c:pt idx="7">
                  <c:v>Asistencia Administrativa</c:v>
                </c:pt>
                <c:pt idx="8">
                  <c:v>Asistencia Técnica</c:v>
                </c:pt>
                <c:pt idx="9">
                  <c:v>Soporte Administrativo</c:v>
                </c:pt>
                <c:pt idx="10">
                  <c:v>Soporte Técnico</c:v>
                </c:pt>
                <c:pt idx="11">
                  <c:v>Otros</c:v>
                </c:pt>
              </c:strCache>
            </c:strRef>
          </c:cat>
          <c:val>
            <c:numRef>
              <c:f>General!$V$797:$V$808</c:f>
              <c:numCache>
                <c:formatCode>0.0%</c:formatCode>
                <c:ptCount val="12"/>
                <c:pt idx="0">
                  <c:v>0</c:v>
                </c:pt>
                <c:pt idx="1">
                  <c:v>0</c:v>
                </c:pt>
                <c:pt idx="2">
                  <c:v>0</c:v>
                </c:pt>
                <c:pt idx="3">
                  <c:v>5.7142857142857143E-3</c:v>
                </c:pt>
                <c:pt idx="4">
                  <c:v>5.988023952095814E-3</c:v>
                </c:pt>
                <c:pt idx="5">
                  <c:v>1.0362694300518144E-2</c:v>
                </c:pt>
                <c:pt idx="6">
                  <c:v>9.6618357487922701E-3</c:v>
                </c:pt>
                <c:pt idx="7">
                  <c:v>0</c:v>
                </c:pt>
                <c:pt idx="8">
                  <c:v>0</c:v>
                </c:pt>
                <c:pt idx="9">
                  <c:v>0</c:v>
                </c:pt>
                <c:pt idx="10">
                  <c:v>0</c:v>
                </c:pt>
                <c:pt idx="11">
                  <c:v>3.0612244897959204E-2</c:v>
                </c:pt>
              </c:numCache>
            </c:numRef>
          </c:val>
        </c:ser>
        <c:dLbls>
          <c:showLegendKey val="0"/>
          <c:showVal val="0"/>
          <c:showCatName val="0"/>
          <c:showSerName val="0"/>
          <c:showPercent val="0"/>
          <c:showBubbleSize val="0"/>
        </c:dLbls>
        <c:gapWidth val="75"/>
        <c:overlap val="100"/>
        <c:axId val="204943360"/>
        <c:axId val="204944896"/>
      </c:barChart>
      <c:catAx>
        <c:axId val="204943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5400000"/>
          <a:lstStyle/>
          <a:p>
            <a:pPr>
              <a:defRPr b="1"/>
            </a:pPr>
            <a:endParaRPr lang="en-US"/>
          </a:p>
        </c:txPr>
        <c:crossAx val="204944896"/>
        <c:crosses val="autoZero"/>
        <c:auto val="1"/>
        <c:lblAlgn val="ctr"/>
        <c:lblOffset val="100"/>
        <c:noMultiLvlLbl val="0"/>
      </c:catAx>
      <c:valAx>
        <c:axId val="204944896"/>
        <c:scaling>
          <c:orientation val="minMax"/>
        </c:scaling>
        <c:delete val="1"/>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crossAx val="204943360"/>
        <c:crosses val="autoZero"/>
        <c:crossBetween val="between"/>
      </c:valAx>
      <c:spPr>
        <a:noFill/>
        <a:ln>
          <a:noFill/>
        </a:ln>
        <a:effectLst/>
      </c:spPr>
    </c:plotArea>
    <c:legend>
      <c:legendPos val="b"/>
      <c:overlay val="0"/>
      <c:spPr>
        <a:noFill/>
        <a:ln>
          <a:noFill/>
        </a:ln>
        <a:effectLst/>
      </c:spPr>
      <c:txPr>
        <a:bodyPr rot="0" vert="horz"/>
        <a:lstStyle/>
        <a:p>
          <a:pPr>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sz="1300">
          <a:solidFill>
            <a:schemeClr val="tx1"/>
          </a:solidFill>
          <a:latin typeface="Book Antiqua" panose="02040602050305030304" pitchFamily="18" charset="0"/>
        </a:defRPr>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perspective val="3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General!$M$923</c:f>
              <c:strCache>
                <c:ptCount val="1"/>
                <c:pt idx="0">
                  <c:v>Total</c:v>
                </c:pt>
              </c:strCache>
            </c:strRef>
          </c:tx>
          <c:dPt>
            <c:idx val="0"/>
            <c:bubble3D val="0"/>
            <c:spPr>
              <a:solidFill>
                <a:schemeClr val="accent1"/>
              </a:solidFill>
              <a:ln w="25400">
                <a:solidFill>
                  <a:schemeClr val="lt1"/>
                </a:solidFill>
              </a:ln>
              <a:effectLst/>
              <a:sp3d contourW="25400">
                <a:contourClr>
                  <a:schemeClr val="lt1"/>
                </a:contourClr>
              </a:sp3d>
            </c:spPr>
          </c:dPt>
          <c:dPt>
            <c:idx val="1"/>
            <c:bubble3D val="0"/>
            <c:spPr>
              <a:solidFill>
                <a:schemeClr val="accent2"/>
              </a:solidFill>
              <a:ln w="25400">
                <a:solidFill>
                  <a:schemeClr val="lt1"/>
                </a:solidFill>
              </a:ln>
              <a:effectLst/>
              <a:sp3d contourW="25400">
                <a:contourClr>
                  <a:schemeClr val="lt1"/>
                </a:contourClr>
              </a:sp3d>
            </c:spPr>
          </c:dPt>
          <c:dPt>
            <c:idx val="2"/>
            <c:bubble3D val="0"/>
            <c:spPr>
              <a:solidFill>
                <a:schemeClr val="accent3"/>
              </a:solidFill>
              <a:ln w="25400">
                <a:solidFill>
                  <a:schemeClr val="lt1"/>
                </a:solidFill>
              </a:ln>
              <a:effectLst/>
              <a:sp3d contourW="25400">
                <a:contourClr>
                  <a:schemeClr val="lt1"/>
                </a:contourClr>
              </a:sp3d>
            </c:spPr>
          </c:dPt>
          <c:dPt>
            <c:idx val="3"/>
            <c:bubble3D val="0"/>
            <c:spPr>
              <a:solidFill>
                <a:schemeClr val="accent4"/>
              </a:solidFill>
              <a:ln w="25400">
                <a:solidFill>
                  <a:schemeClr val="lt1"/>
                </a:solidFill>
              </a:ln>
              <a:effectLst/>
              <a:sp3d contourW="25400">
                <a:contourClr>
                  <a:schemeClr val="lt1"/>
                </a:contourClr>
              </a:sp3d>
            </c:spPr>
          </c:dPt>
          <c:dPt>
            <c:idx val="4"/>
            <c:bubble3D val="0"/>
            <c:spPr>
              <a:solidFill>
                <a:schemeClr val="accent5"/>
              </a:solidFill>
              <a:ln w="25400">
                <a:solidFill>
                  <a:schemeClr val="lt1"/>
                </a:solidFill>
              </a:ln>
              <a:effectLst/>
              <a:sp3d contourW="25400">
                <a:contourClr>
                  <a:schemeClr val="lt1"/>
                </a:contourClr>
              </a:sp3d>
            </c:spPr>
          </c:dPt>
          <c:dPt>
            <c:idx val="5"/>
            <c:bubble3D val="0"/>
            <c:spPr>
              <a:solidFill>
                <a:schemeClr val="accent6"/>
              </a:solidFill>
              <a:ln w="25400">
                <a:solidFill>
                  <a:schemeClr val="lt1"/>
                </a:solidFill>
              </a:ln>
              <a:effectLst/>
              <a:sp3d contourW="25400">
                <a:contourClr>
                  <a:schemeClr val="lt1"/>
                </a:contourClr>
              </a:sp3d>
            </c:spPr>
          </c:dPt>
          <c:dPt>
            <c:idx val="6"/>
            <c:bubble3D val="0"/>
            <c:spPr>
              <a:solidFill>
                <a:schemeClr val="accent1">
                  <a:lumMod val="60000"/>
                </a:schemeClr>
              </a:solidFill>
              <a:ln w="25400">
                <a:solidFill>
                  <a:schemeClr val="lt1"/>
                </a:solidFill>
              </a:ln>
              <a:effectLst/>
              <a:sp3d contourW="25400">
                <a:contourClr>
                  <a:schemeClr val="lt1"/>
                </a:contourClr>
              </a:sp3d>
            </c:spPr>
          </c:dPt>
          <c:dPt>
            <c:idx val="7"/>
            <c:bubble3D val="0"/>
            <c:spPr>
              <a:solidFill>
                <a:schemeClr val="accent2">
                  <a:lumMod val="60000"/>
                </a:schemeClr>
              </a:solidFill>
              <a:ln w="25400">
                <a:solidFill>
                  <a:schemeClr val="lt1"/>
                </a:solidFill>
              </a:ln>
              <a:effectLst/>
              <a:sp3d contourW="25400">
                <a:contourClr>
                  <a:schemeClr val="lt1"/>
                </a:contourClr>
              </a:sp3d>
            </c:spPr>
          </c:dPt>
          <c:dPt>
            <c:idx val="8"/>
            <c:bubble3D val="0"/>
            <c:spPr>
              <a:solidFill>
                <a:schemeClr val="accent3">
                  <a:lumMod val="60000"/>
                </a:schemeClr>
              </a:solidFill>
              <a:ln w="25400">
                <a:solidFill>
                  <a:schemeClr val="lt1"/>
                </a:solidFill>
              </a:ln>
              <a:effectLst/>
              <a:sp3d contourW="25400">
                <a:contourClr>
                  <a:schemeClr val="lt1"/>
                </a:contourClr>
              </a:sp3d>
            </c:spPr>
          </c:dPt>
          <c:dPt>
            <c:idx val="9"/>
            <c:bubble3D val="0"/>
            <c:spPr>
              <a:solidFill>
                <a:schemeClr val="accent4">
                  <a:lumMod val="60000"/>
                </a:schemeClr>
              </a:solidFill>
              <a:ln w="25400">
                <a:solidFill>
                  <a:schemeClr val="lt1"/>
                </a:solidFill>
              </a:ln>
              <a:effectLst/>
              <a:sp3d contourW="25400">
                <a:contourClr>
                  <a:schemeClr val="lt1"/>
                </a:contourClr>
              </a:sp3d>
            </c:spPr>
          </c:dPt>
          <c:dLbls>
            <c:spPr>
              <a:solidFill>
                <a:schemeClr val="bg1"/>
              </a:solidFill>
              <a:ln>
                <a:solidFill>
                  <a:schemeClr val="tx1"/>
                </a:solidFill>
              </a:ln>
              <a:effectLst/>
            </c:spPr>
            <c:txPr>
              <a:bodyPr rot="0" vert="horz"/>
              <a:lstStyle/>
              <a:p>
                <a:pPr>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General!$L$938:$L$947</c:f>
              <c:strCache>
                <c:ptCount val="10"/>
                <c:pt idx="0">
                  <c:v>Relación interpersonal</c:v>
                </c:pt>
                <c:pt idx="1">
                  <c:v>Comunicación oral y escrita</c:v>
                </c:pt>
                <c:pt idx="2">
                  <c:v>Años de experiencia</c:v>
                </c:pt>
                <c:pt idx="3">
                  <c:v>Computación</c:v>
                </c:pt>
                <c:pt idx="4">
                  <c:v>Manejo de datos y análisis</c:v>
                </c:pt>
                <c:pt idx="5">
                  <c:v>Administrativa</c:v>
                </c:pt>
                <c:pt idx="6">
                  <c:v>Manejo de personal y grupos</c:v>
                </c:pt>
                <c:pt idx="7">
                  <c:v>Uso de maquinaria y equipos</c:v>
                </c:pt>
                <c:pt idx="8">
                  <c:v>Planificación y estrategia</c:v>
                </c:pt>
                <c:pt idx="9">
                  <c:v>Mecánica, ensamble y reparación de equipos</c:v>
                </c:pt>
              </c:strCache>
            </c:strRef>
          </c:cat>
          <c:val>
            <c:numRef>
              <c:f>General!$M$938:$M$947</c:f>
              <c:numCache>
                <c:formatCode>0.0%</c:formatCode>
                <c:ptCount val="10"/>
                <c:pt idx="0">
                  <c:v>0.14186322755811981</c:v>
                </c:pt>
                <c:pt idx="1">
                  <c:v>0.13329373833361616</c:v>
                </c:pt>
                <c:pt idx="2">
                  <c:v>0.13125742406244709</c:v>
                </c:pt>
                <c:pt idx="3">
                  <c:v>0.12828779908365848</c:v>
                </c:pt>
                <c:pt idx="4">
                  <c:v>9.5282538605124659E-2</c:v>
                </c:pt>
                <c:pt idx="5">
                  <c:v>9.0446292211097928E-2</c:v>
                </c:pt>
                <c:pt idx="6">
                  <c:v>8.3743424401832744E-2</c:v>
                </c:pt>
                <c:pt idx="7">
                  <c:v>7.8143560156117425E-2</c:v>
                </c:pt>
                <c:pt idx="8">
                  <c:v>6.9658917359579173E-2</c:v>
                </c:pt>
                <c:pt idx="9">
                  <c:v>4.8023078228406582E-2</c:v>
                </c:pt>
              </c:numCache>
            </c:numRef>
          </c:val>
        </c:ser>
        <c:dLbls>
          <c:showLegendKey val="0"/>
          <c:showVal val="0"/>
          <c:showCatName val="0"/>
          <c:showSerName val="0"/>
          <c:showPercent val="0"/>
          <c:showBubbleSize val="0"/>
          <c:showLeaderLines val="1"/>
        </c:dLbls>
      </c:pie3DChart>
      <c:spPr>
        <a:noFill/>
        <a:ln>
          <a:noFill/>
        </a:ln>
        <a:effectLst/>
      </c:spPr>
    </c:plotArea>
    <c:legend>
      <c:legendPos val="r"/>
      <c:layout>
        <c:manualLayout>
          <c:xMode val="edge"/>
          <c:yMode val="edge"/>
          <c:x val="0.61043166666666671"/>
          <c:y val="3.2922916666666704E-2"/>
          <c:w val="0.37545722222222255"/>
          <c:h val="0.92533472222222179"/>
        </c:manualLayout>
      </c:layout>
      <c:overlay val="0"/>
      <c:spPr>
        <a:noFill/>
        <a:ln>
          <a:noFill/>
        </a:ln>
        <a:effectLst/>
      </c:spPr>
      <c:txPr>
        <a:bodyPr rot="0" vert="horz"/>
        <a:lstStyle/>
        <a:p>
          <a:pPr>
            <a:defRPr sz="1400"/>
          </a:pPr>
          <a:endParaRPr lang="en-US"/>
        </a:p>
      </c:txPr>
    </c:legend>
    <c:plotVisOnly val="1"/>
    <c:dispBlanksAs val="zero"/>
    <c:showDLblsOverMax val="0"/>
  </c:chart>
  <c:spPr>
    <a:solidFill>
      <a:schemeClr val="bg1"/>
    </a:solidFill>
    <a:ln w="9525" cap="flat" cmpd="sng" algn="ctr">
      <a:solidFill>
        <a:schemeClr val="tx1">
          <a:lumMod val="15000"/>
          <a:lumOff val="85000"/>
        </a:schemeClr>
      </a:solidFill>
      <a:round/>
    </a:ln>
    <a:effectLst/>
  </c:spPr>
  <c:txPr>
    <a:bodyPr/>
    <a:lstStyle/>
    <a:p>
      <a:pPr>
        <a:defRPr sz="1400">
          <a:latin typeface="Book Antiqua" panose="02040602050305030304" pitchFamily="18" charset="0"/>
        </a:defRPr>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perspective val="3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General!$E$998</c:f>
              <c:strCache>
                <c:ptCount val="1"/>
                <c:pt idx="0">
                  <c:v>Cuenta de Si/No</c:v>
                </c:pt>
              </c:strCache>
            </c:strRef>
          </c:tx>
          <c:dPt>
            <c:idx val="0"/>
            <c:bubble3D val="0"/>
            <c:spPr>
              <a:solidFill>
                <a:schemeClr val="accent1"/>
              </a:solidFill>
              <a:ln w="25400">
                <a:solidFill>
                  <a:schemeClr val="lt1"/>
                </a:solidFill>
              </a:ln>
              <a:effectLst/>
              <a:sp3d contourW="25400">
                <a:contourClr>
                  <a:schemeClr val="lt1"/>
                </a:contourClr>
              </a:sp3d>
            </c:spPr>
          </c:dPt>
          <c:dPt>
            <c:idx val="1"/>
            <c:bubble3D val="0"/>
            <c:spPr>
              <a:solidFill>
                <a:schemeClr val="accent2"/>
              </a:solidFill>
              <a:ln w="25400">
                <a:solidFill>
                  <a:schemeClr val="lt1"/>
                </a:solidFill>
              </a:ln>
              <a:effectLst/>
              <a:sp3d contourW="25400">
                <a:contourClr>
                  <a:schemeClr val="lt1"/>
                </a:contourClr>
              </a:sp3d>
            </c:spPr>
          </c:dPt>
          <c:dLbls>
            <c:spPr>
              <a:solidFill>
                <a:schemeClr val="bg1"/>
              </a:solidFill>
              <a:ln>
                <a:solidFill>
                  <a:schemeClr val="tx1"/>
                </a:solidFill>
              </a:ln>
              <a:effectLst/>
            </c:spPr>
            <c:txPr>
              <a:bodyPr rot="0" vert="horz"/>
              <a:lstStyle/>
              <a:p>
                <a:pPr>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General!$D$999:$D$1000</c:f>
              <c:strCache>
                <c:ptCount val="2"/>
                <c:pt idx="0">
                  <c:v>No</c:v>
                </c:pt>
                <c:pt idx="1">
                  <c:v>Si</c:v>
                </c:pt>
              </c:strCache>
            </c:strRef>
          </c:cat>
          <c:val>
            <c:numRef>
              <c:f>General!$E$999:$E$1000</c:f>
              <c:numCache>
                <c:formatCode>0.0%</c:formatCode>
                <c:ptCount val="2"/>
                <c:pt idx="0">
                  <c:v>0.97115384615384681</c:v>
                </c:pt>
                <c:pt idx="1">
                  <c:v>2.8846153846153848E-2</c:v>
                </c:pt>
              </c:numCache>
            </c:numRef>
          </c:val>
        </c:ser>
        <c:dLbls>
          <c:showLegendKey val="0"/>
          <c:showVal val="0"/>
          <c:showCatName val="0"/>
          <c:showSerName val="0"/>
          <c:showPercent val="0"/>
          <c:showBubbleSize val="0"/>
          <c:showLeaderLines val="1"/>
        </c:dLbls>
      </c:pie3DChart>
      <c:spPr>
        <a:noFill/>
        <a:ln>
          <a:noFill/>
        </a:ln>
        <a:effectLst/>
      </c:spPr>
    </c:plotArea>
    <c:legend>
      <c:legendPos val="r"/>
      <c:overlay val="0"/>
      <c:spPr>
        <a:noFill/>
        <a:ln>
          <a:noFill/>
        </a:ln>
        <a:effectLst/>
      </c:spPr>
      <c:txPr>
        <a:bodyPr rot="0" vert="horz"/>
        <a:lstStyle/>
        <a:p>
          <a:pPr>
            <a:defRPr/>
          </a:pPr>
          <a:endParaRPr lang="en-US"/>
        </a:p>
      </c:txPr>
    </c:legend>
    <c:plotVisOnly val="1"/>
    <c:dispBlanksAs val="zero"/>
    <c:showDLblsOverMax val="0"/>
  </c:chart>
  <c:spPr>
    <a:solidFill>
      <a:schemeClr val="bg1"/>
    </a:solidFill>
    <a:ln w="9525" cap="flat" cmpd="sng" algn="ctr">
      <a:solidFill>
        <a:schemeClr val="tx1">
          <a:lumMod val="15000"/>
          <a:lumOff val="85000"/>
        </a:schemeClr>
      </a:solidFill>
      <a:round/>
    </a:ln>
    <a:effectLst/>
  </c:spPr>
  <c:txPr>
    <a:bodyPr/>
    <a:lstStyle/>
    <a:p>
      <a:pPr>
        <a:defRPr sz="1600">
          <a:solidFill>
            <a:schemeClr val="tx1"/>
          </a:solidFill>
          <a:latin typeface="Book Antiqua" panose="02040602050305030304" pitchFamily="18" charset="0"/>
        </a:defRPr>
      </a:pPr>
      <a:endParaRPr lang="en-U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perspective val="3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General!$E$1051</c:f>
              <c:strCache>
                <c:ptCount val="1"/>
                <c:pt idx="0">
                  <c:v>Cuenta de Si/No2</c:v>
                </c:pt>
              </c:strCache>
            </c:strRef>
          </c:tx>
          <c:dPt>
            <c:idx val="0"/>
            <c:bubble3D val="0"/>
            <c:spPr>
              <a:solidFill>
                <a:schemeClr val="accent1"/>
              </a:solidFill>
              <a:ln w="25400">
                <a:solidFill>
                  <a:schemeClr val="lt1"/>
                </a:solidFill>
              </a:ln>
              <a:effectLst/>
              <a:sp3d contourW="25400">
                <a:contourClr>
                  <a:schemeClr val="lt1"/>
                </a:contourClr>
              </a:sp3d>
            </c:spPr>
          </c:dPt>
          <c:dPt>
            <c:idx val="1"/>
            <c:bubble3D val="0"/>
            <c:spPr>
              <a:solidFill>
                <a:schemeClr val="accent2"/>
              </a:solidFill>
              <a:ln w="25400">
                <a:solidFill>
                  <a:schemeClr val="lt1"/>
                </a:solidFill>
              </a:ln>
              <a:effectLst/>
              <a:sp3d contourW="25400">
                <a:contourClr>
                  <a:schemeClr val="lt1"/>
                </a:contourClr>
              </a:sp3d>
            </c:spPr>
          </c:dPt>
          <c:dLbls>
            <c:spPr>
              <a:solidFill>
                <a:schemeClr val="bg1"/>
              </a:solidFill>
              <a:ln>
                <a:solidFill>
                  <a:schemeClr val="tx1"/>
                </a:solidFill>
              </a:ln>
              <a:effectLst/>
            </c:spPr>
            <c:txPr>
              <a:bodyPr rot="0" vert="horz"/>
              <a:lstStyle/>
              <a:p>
                <a:pPr>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General!$D$1052:$D$1053</c:f>
              <c:strCache>
                <c:ptCount val="2"/>
                <c:pt idx="0">
                  <c:v>No</c:v>
                </c:pt>
                <c:pt idx="1">
                  <c:v>Si</c:v>
                </c:pt>
              </c:strCache>
            </c:strRef>
          </c:cat>
          <c:val>
            <c:numRef>
              <c:f>General!$E$1052:$E$1053</c:f>
              <c:numCache>
                <c:formatCode>0.0%</c:formatCode>
                <c:ptCount val="2"/>
                <c:pt idx="0">
                  <c:v>0.96153846153846168</c:v>
                </c:pt>
                <c:pt idx="1">
                  <c:v>3.8461538461538464E-2</c:v>
                </c:pt>
              </c:numCache>
            </c:numRef>
          </c:val>
        </c:ser>
        <c:dLbls>
          <c:showLegendKey val="0"/>
          <c:showVal val="0"/>
          <c:showCatName val="0"/>
          <c:showSerName val="0"/>
          <c:showPercent val="0"/>
          <c:showBubbleSize val="0"/>
          <c:showLeaderLines val="1"/>
        </c:dLbls>
      </c:pie3DChart>
      <c:spPr>
        <a:noFill/>
        <a:ln>
          <a:noFill/>
        </a:ln>
        <a:effectLst/>
      </c:spPr>
    </c:plotArea>
    <c:legend>
      <c:legendPos val="r"/>
      <c:overlay val="0"/>
      <c:spPr>
        <a:noFill/>
        <a:ln>
          <a:noFill/>
        </a:ln>
        <a:effectLst/>
      </c:spPr>
      <c:txPr>
        <a:bodyPr rot="0" vert="horz"/>
        <a:lstStyle/>
        <a:p>
          <a:pPr>
            <a:defRPr/>
          </a:pPr>
          <a:endParaRPr lang="en-US"/>
        </a:p>
      </c:txPr>
    </c:legend>
    <c:plotVisOnly val="1"/>
    <c:dispBlanksAs val="zero"/>
    <c:showDLblsOverMax val="0"/>
  </c:chart>
  <c:spPr>
    <a:solidFill>
      <a:schemeClr val="bg1"/>
    </a:solidFill>
    <a:ln w="9525" cap="flat" cmpd="sng" algn="ctr">
      <a:solidFill>
        <a:schemeClr val="tx1">
          <a:lumMod val="15000"/>
          <a:lumOff val="85000"/>
        </a:schemeClr>
      </a:solidFill>
      <a:round/>
    </a:ln>
    <a:effectLst/>
  </c:spPr>
  <c:txPr>
    <a:bodyPr/>
    <a:lstStyle/>
    <a:p>
      <a:pPr>
        <a:defRPr sz="1600">
          <a:solidFill>
            <a:schemeClr val="tx1"/>
          </a:solidFill>
          <a:latin typeface="Book Antiqua" panose="02040602050305030304" pitchFamily="18" charset="0"/>
        </a:defRPr>
      </a:pPr>
      <a:endParaRPr lang="en-US"/>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perspective val="3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General!$E$1051</c:f>
              <c:strCache>
                <c:ptCount val="1"/>
                <c:pt idx="0">
                  <c:v>Cuenta de Si/No2</c:v>
                </c:pt>
              </c:strCache>
            </c:strRef>
          </c:tx>
          <c:dPt>
            <c:idx val="0"/>
            <c:bubble3D val="0"/>
            <c:spPr>
              <a:solidFill>
                <a:schemeClr val="accent1"/>
              </a:solidFill>
              <a:ln w="25400">
                <a:solidFill>
                  <a:schemeClr val="lt1"/>
                </a:solidFill>
              </a:ln>
              <a:effectLst/>
              <a:sp3d contourW="25400">
                <a:contourClr>
                  <a:schemeClr val="lt1"/>
                </a:contourClr>
              </a:sp3d>
            </c:spPr>
          </c:dPt>
          <c:dPt>
            <c:idx val="1"/>
            <c:bubble3D val="0"/>
            <c:spPr>
              <a:solidFill>
                <a:schemeClr val="accent2"/>
              </a:solidFill>
              <a:ln w="25400">
                <a:solidFill>
                  <a:schemeClr val="lt1"/>
                </a:solidFill>
              </a:ln>
              <a:effectLst/>
              <a:sp3d contourW="25400">
                <a:contourClr>
                  <a:schemeClr val="lt1"/>
                </a:contourClr>
              </a:sp3d>
            </c:spPr>
          </c:dPt>
          <c:dLbls>
            <c:spPr>
              <a:solidFill>
                <a:schemeClr val="bg1"/>
              </a:solidFill>
              <a:ln>
                <a:solidFill>
                  <a:schemeClr val="tx1"/>
                </a:solidFill>
              </a:ln>
              <a:effectLst/>
            </c:spPr>
            <c:txPr>
              <a:bodyPr rot="0" vert="horz"/>
              <a:lstStyle/>
              <a:p>
                <a:pPr>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General!$D$1076:$D$1077</c:f>
              <c:strCache>
                <c:ptCount val="2"/>
                <c:pt idx="0">
                  <c:v>No</c:v>
                </c:pt>
                <c:pt idx="1">
                  <c:v>Si</c:v>
                </c:pt>
              </c:strCache>
            </c:strRef>
          </c:cat>
          <c:val>
            <c:numRef>
              <c:f>General!$E$1076:$E$1077</c:f>
              <c:numCache>
                <c:formatCode>0.0%</c:formatCode>
                <c:ptCount val="2"/>
                <c:pt idx="0">
                  <c:v>0.92307692307692268</c:v>
                </c:pt>
                <c:pt idx="1">
                  <c:v>7.6923076923076927E-2</c:v>
                </c:pt>
              </c:numCache>
            </c:numRef>
          </c:val>
        </c:ser>
        <c:dLbls>
          <c:showLegendKey val="0"/>
          <c:showVal val="0"/>
          <c:showCatName val="0"/>
          <c:showSerName val="0"/>
          <c:showPercent val="0"/>
          <c:showBubbleSize val="0"/>
          <c:showLeaderLines val="1"/>
        </c:dLbls>
      </c:pie3DChart>
      <c:spPr>
        <a:noFill/>
        <a:ln>
          <a:noFill/>
        </a:ln>
        <a:effectLst/>
      </c:spPr>
    </c:plotArea>
    <c:legend>
      <c:legendPos val="r"/>
      <c:overlay val="0"/>
      <c:spPr>
        <a:noFill/>
        <a:ln>
          <a:noFill/>
        </a:ln>
        <a:effectLst/>
      </c:spPr>
      <c:txPr>
        <a:bodyPr rot="0" vert="horz"/>
        <a:lstStyle/>
        <a:p>
          <a:pPr>
            <a:defRPr/>
          </a:pPr>
          <a:endParaRPr lang="en-US"/>
        </a:p>
      </c:txPr>
    </c:legend>
    <c:plotVisOnly val="1"/>
    <c:dispBlanksAs val="zero"/>
    <c:showDLblsOverMax val="0"/>
  </c:chart>
  <c:spPr>
    <a:solidFill>
      <a:schemeClr val="bg1"/>
    </a:solidFill>
    <a:ln w="9525" cap="flat" cmpd="sng" algn="ctr">
      <a:solidFill>
        <a:schemeClr val="tx1">
          <a:lumMod val="15000"/>
          <a:lumOff val="85000"/>
        </a:schemeClr>
      </a:solidFill>
      <a:round/>
    </a:ln>
    <a:effectLst/>
  </c:spPr>
  <c:txPr>
    <a:bodyPr/>
    <a:lstStyle/>
    <a:p>
      <a:pPr>
        <a:defRPr sz="1600">
          <a:solidFill>
            <a:schemeClr val="tx1"/>
          </a:solidFill>
          <a:latin typeface="Book Antiqua" panose="02040602050305030304" pitchFamily="18" charset="0"/>
        </a:defRPr>
      </a:pPr>
      <a:endParaRPr lang="en-US"/>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perspective val="3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General!$E$1051</c:f>
              <c:strCache>
                <c:ptCount val="1"/>
                <c:pt idx="0">
                  <c:v>Cuenta de Si/No2</c:v>
                </c:pt>
              </c:strCache>
            </c:strRef>
          </c:tx>
          <c:dPt>
            <c:idx val="0"/>
            <c:bubble3D val="0"/>
            <c:spPr>
              <a:solidFill>
                <a:schemeClr val="accent1"/>
              </a:solidFill>
              <a:ln w="25400">
                <a:solidFill>
                  <a:schemeClr val="lt1"/>
                </a:solidFill>
              </a:ln>
              <a:effectLst/>
              <a:sp3d contourW="25400">
                <a:contourClr>
                  <a:schemeClr val="lt1"/>
                </a:contourClr>
              </a:sp3d>
            </c:spPr>
          </c:dPt>
          <c:dPt>
            <c:idx val="1"/>
            <c:bubble3D val="0"/>
            <c:spPr>
              <a:solidFill>
                <a:schemeClr val="accent2"/>
              </a:solidFill>
              <a:ln w="25400">
                <a:solidFill>
                  <a:schemeClr val="lt1"/>
                </a:solidFill>
              </a:ln>
              <a:effectLst/>
              <a:sp3d contourW="25400">
                <a:contourClr>
                  <a:schemeClr val="lt1"/>
                </a:contourClr>
              </a:sp3d>
            </c:spPr>
          </c:dPt>
          <c:dLbls>
            <c:spPr>
              <a:solidFill>
                <a:schemeClr val="bg1"/>
              </a:solidFill>
              <a:ln>
                <a:solidFill>
                  <a:schemeClr val="tx1"/>
                </a:solidFill>
              </a:ln>
              <a:effectLst/>
            </c:spPr>
            <c:txPr>
              <a:bodyPr rot="0" vert="horz"/>
              <a:lstStyle/>
              <a:p>
                <a:pPr>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General!$D$1115:$D$1116</c:f>
              <c:strCache>
                <c:ptCount val="2"/>
                <c:pt idx="0">
                  <c:v>No</c:v>
                </c:pt>
                <c:pt idx="1">
                  <c:v>Si</c:v>
                </c:pt>
              </c:strCache>
            </c:strRef>
          </c:cat>
          <c:val>
            <c:numRef>
              <c:f>General!$E$1115:$E$1116</c:f>
              <c:numCache>
                <c:formatCode>0.0%</c:formatCode>
                <c:ptCount val="2"/>
                <c:pt idx="0">
                  <c:v>0.60576923076923073</c:v>
                </c:pt>
                <c:pt idx="1">
                  <c:v>0.39423076923076966</c:v>
                </c:pt>
              </c:numCache>
            </c:numRef>
          </c:val>
        </c:ser>
        <c:dLbls>
          <c:showLegendKey val="0"/>
          <c:showVal val="0"/>
          <c:showCatName val="0"/>
          <c:showSerName val="0"/>
          <c:showPercent val="0"/>
          <c:showBubbleSize val="0"/>
          <c:showLeaderLines val="1"/>
        </c:dLbls>
      </c:pie3DChart>
      <c:spPr>
        <a:noFill/>
        <a:ln>
          <a:noFill/>
        </a:ln>
        <a:effectLst/>
      </c:spPr>
    </c:plotArea>
    <c:legend>
      <c:legendPos val="r"/>
      <c:overlay val="0"/>
      <c:spPr>
        <a:noFill/>
        <a:ln>
          <a:noFill/>
        </a:ln>
        <a:effectLst/>
      </c:spPr>
      <c:txPr>
        <a:bodyPr rot="0" vert="horz"/>
        <a:lstStyle/>
        <a:p>
          <a:pPr>
            <a:defRPr/>
          </a:pPr>
          <a:endParaRPr lang="en-US"/>
        </a:p>
      </c:txPr>
    </c:legend>
    <c:plotVisOnly val="1"/>
    <c:dispBlanksAs val="zero"/>
    <c:showDLblsOverMax val="0"/>
  </c:chart>
  <c:spPr>
    <a:solidFill>
      <a:schemeClr val="bg1"/>
    </a:solidFill>
    <a:ln w="9525" cap="flat" cmpd="sng" algn="ctr">
      <a:solidFill>
        <a:schemeClr val="tx1">
          <a:lumMod val="15000"/>
          <a:lumOff val="85000"/>
        </a:schemeClr>
      </a:solidFill>
      <a:round/>
    </a:ln>
    <a:effectLst/>
  </c:spPr>
  <c:txPr>
    <a:bodyPr/>
    <a:lstStyle/>
    <a:p>
      <a:pPr>
        <a:defRPr sz="1600">
          <a:solidFill>
            <a:schemeClr val="tx1"/>
          </a:solidFill>
          <a:latin typeface="Book Antiqua" panose="02040602050305030304" pitchFamily="18" charset="0"/>
        </a:defRPr>
      </a:pPr>
      <a:endParaRPr lang="en-US"/>
    </a:p>
  </c:tx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perspective val="3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General!$E$1051</c:f>
              <c:strCache>
                <c:ptCount val="1"/>
                <c:pt idx="0">
                  <c:v>Cuenta de Si/No2</c:v>
                </c:pt>
              </c:strCache>
            </c:strRef>
          </c:tx>
          <c:dPt>
            <c:idx val="0"/>
            <c:bubble3D val="0"/>
            <c:spPr>
              <a:solidFill>
                <a:schemeClr val="accent1"/>
              </a:solidFill>
              <a:ln w="25400">
                <a:solidFill>
                  <a:schemeClr val="lt1"/>
                </a:solidFill>
              </a:ln>
              <a:effectLst/>
              <a:sp3d contourW="25400">
                <a:contourClr>
                  <a:schemeClr val="lt1"/>
                </a:contourClr>
              </a:sp3d>
            </c:spPr>
          </c:dPt>
          <c:dPt>
            <c:idx val="1"/>
            <c:bubble3D val="0"/>
            <c:spPr>
              <a:solidFill>
                <a:schemeClr val="accent2"/>
              </a:solidFill>
              <a:ln w="25400">
                <a:solidFill>
                  <a:schemeClr val="lt1"/>
                </a:solidFill>
              </a:ln>
              <a:effectLst/>
              <a:sp3d contourW="25400">
                <a:contourClr>
                  <a:schemeClr val="lt1"/>
                </a:contourClr>
              </a:sp3d>
            </c:spPr>
          </c:dPt>
          <c:dLbls>
            <c:spPr>
              <a:solidFill>
                <a:schemeClr val="bg1"/>
              </a:solidFill>
              <a:ln>
                <a:solidFill>
                  <a:schemeClr val="tx1"/>
                </a:solidFill>
              </a:ln>
              <a:effectLst/>
            </c:spPr>
            <c:txPr>
              <a:bodyPr rot="0" vert="horz"/>
              <a:lstStyle/>
              <a:p>
                <a:pPr>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General!$D$1133:$D$1134</c:f>
              <c:strCache>
                <c:ptCount val="2"/>
                <c:pt idx="0">
                  <c:v>No</c:v>
                </c:pt>
                <c:pt idx="1">
                  <c:v>Si</c:v>
                </c:pt>
              </c:strCache>
            </c:strRef>
          </c:cat>
          <c:val>
            <c:numRef>
              <c:f>General!$E$1133:$E$1134</c:f>
              <c:numCache>
                <c:formatCode>0.0%</c:formatCode>
                <c:ptCount val="2"/>
                <c:pt idx="0">
                  <c:v>0.6602564102564108</c:v>
                </c:pt>
                <c:pt idx="1">
                  <c:v>0.33974358974358981</c:v>
                </c:pt>
              </c:numCache>
            </c:numRef>
          </c:val>
        </c:ser>
        <c:dLbls>
          <c:showLegendKey val="0"/>
          <c:showVal val="0"/>
          <c:showCatName val="0"/>
          <c:showSerName val="0"/>
          <c:showPercent val="0"/>
          <c:showBubbleSize val="0"/>
          <c:showLeaderLines val="1"/>
        </c:dLbls>
      </c:pie3DChart>
      <c:spPr>
        <a:noFill/>
        <a:ln>
          <a:noFill/>
        </a:ln>
        <a:effectLst/>
      </c:spPr>
    </c:plotArea>
    <c:legend>
      <c:legendPos val="r"/>
      <c:overlay val="0"/>
      <c:spPr>
        <a:noFill/>
        <a:ln>
          <a:noFill/>
        </a:ln>
        <a:effectLst/>
      </c:spPr>
      <c:txPr>
        <a:bodyPr rot="0" vert="horz"/>
        <a:lstStyle/>
        <a:p>
          <a:pPr>
            <a:defRPr/>
          </a:pPr>
          <a:endParaRPr lang="en-US"/>
        </a:p>
      </c:txPr>
    </c:legend>
    <c:plotVisOnly val="1"/>
    <c:dispBlanksAs val="zero"/>
    <c:showDLblsOverMax val="0"/>
  </c:chart>
  <c:spPr>
    <a:solidFill>
      <a:schemeClr val="bg1"/>
    </a:solidFill>
    <a:ln w="9525" cap="flat" cmpd="sng" algn="ctr">
      <a:solidFill>
        <a:schemeClr val="tx1">
          <a:lumMod val="15000"/>
          <a:lumOff val="85000"/>
        </a:schemeClr>
      </a:solidFill>
      <a:round/>
    </a:ln>
    <a:effectLst/>
  </c:spPr>
  <c:txPr>
    <a:bodyPr/>
    <a:lstStyle/>
    <a:p>
      <a:pPr>
        <a:defRPr sz="1600">
          <a:solidFill>
            <a:schemeClr val="tx1"/>
          </a:solidFill>
          <a:latin typeface="Book Antiqua" panose="02040602050305030304" pitchFamily="18" charset="0"/>
        </a:defRPr>
      </a:pPr>
      <a:endParaRPr lang="en-US"/>
    </a:p>
  </c:tx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perspective val="3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General!$E$1051</c:f>
              <c:strCache>
                <c:ptCount val="1"/>
                <c:pt idx="0">
                  <c:v>Cuenta de Si/No2</c:v>
                </c:pt>
              </c:strCache>
            </c:strRef>
          </c:tx>
          <c:dPt>
            <c:idx val="0"/>
            <c:bubble3D val="0"/>
            <c:spPr>
              <a:solidFill>
                <a:schemeClr val="accent1"/>
              </a:solidFill>
              <a:ln w="25400">
                <a:solidFill>
                  <a:schemeClr val="lt1"/>
                </a:solidFill>
              </a:ln>
              <a:effectLst/>
              <a:sp3d contourW="25400">
                <a:contourClr>
                  <a:schemeClr val="lt1"/>
                </a:contourClr>
              </a:sp3d>
            </c:spPr>
          </c:dPt>
          <c:dPt>
            <c:idx val="1"/>
            <c:bubble3D val="0"/>
            <c:spPr>
              <a:solidFill>
                <a:schemeClr val="accent2"/>
              </a:solidFill>
              <a:ln w="25400">
                <a:solidFill>
                  <a:schemeClr val="lt1"/>
                </a:solidFill>
              </a:ln>
              <a:effectLst/>
              <a:sp3d contourW="25400">
                <a:contourClr>
                  <a:schemeClr val="lt1"/>
                </a:contourClr>
              </a:sp3d>
            </c:spPr>
          </c:dPt>
          <c:dLbls>
            <c:spPr>
              <a:solidFill>
                <a:schemeClr val="bg1"/>
              </a:solidFill>
              <a:ln>
                <a:solidFill>
                  <a:schemeClr val="tx1"/>
                </a:solidFill>
              </a:ln>
              <a:effectLst/>
            </c:spPr>
            <c:txPr>
              <a:bodyPr rot="0" vert="horz"/>
              <a:lstStyle/>
              <a:p>
                <a:pPr>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General!$D$1169:$D$1170</c:f>
              <c:strCache>
                <c:ptCount val="2"/>
                <c:pt idx="0">
                  <c:v>No</c:v>
                </c:pt>
                <c:pt idx="1">
                  <c:v>Si</c:v>
                </c:pt>
              </c:strCache>
            </c:strRef>
          </c:cat>
          <c:val>
            <c:numRef>
              <c:f>General!$E$1169:$E$1170</c:f>
              <c:numCache>
                <c:formatCode>0.0%</c:formatCode>
                <c:ptCount val="2"/>
                <c:pt idx="0">
                  <c:v>1.6025641025641024E-2</c:v>
                </c:pt>
                <c:pt idx="1">
                  <c:v>0.98397435897435859</c:v>
                </c:pt>
              </c:numCache>
            </c:numRef>
          </c:val>
        </c:ser>
        <c:dLbls>
          <c:showLegendKey val="0"/>
          <c:showVal val="0"/>
          <c:showCatName val="0"/>
          <c:showSerName val="0"/>
          <c:showPercent val="0"/>
          <c:showBubbleSize val="0"/>
          <c:showLeaderLines val="1"/>
        </c:dLbls>
      </c:pie3DChart>
      <c:spPr>
        <a:noFill/>
        <a:ln>
          <a:noFill/>
        </a:ln>
        <a:effectLst/>
      </c:spPr>
    </c:plotArea>
    <c:legend>
      <c:legendPos val="r"/>
      <c:overlay val="0"/>
      <c:spPr>
        <a:noFill/>
        <a:ln>
          <a:noFill/>
        </a:ln>
        <a:effectLst/>
      </c:spPr>
      <c:txPr>
        <a:bodyPr rot="0" vert="horz"/>
        <a:lstStyle/>
        <a:p>
          <a:pPr>
            <a:defRPr/>
          </a:pPr>
          <a:endParaRPr lang="en-US"/>
        </a:p>
      </c:txPr>
    </c:legend>
    <c:plotVisOnly val="1"/>
    <c:dispBlanksAs val="zero"/>
    <c:showDLblsOverMax val="0"/>
  </c:chart>
  <c:spPr>
    <a:solidFill>
      <a:schemeClr val="bg1"/>
    </a:solidFill>
    <a:ln w="9525" cap="flat" cmpd="sng" algn="ctr">
      <a:solidFill>
        <a:schemeClr val="tx1">
          <a:lumMod val="15000"/>
          <a:lumOff val="85000"/>
        </a:schemeClr>
      </a:solidFill>
      <a:round/>
    </a:ln>
    <a:effectLst/>
  </c:spPr>
  <c:txPr>
    <a:bodyPr/>
    <a:lstStyle/>
    <a:p>
      <a:pPr>
        <a:defRPr sz="1600">
          <a:solidFill>
            <a:schemeClr val="tx1"/>
          </a:solidFill>
          <a:latin typeface="Book Antiqua" panose="02040602050305030304" pitchFamily="18" charset="0"/>
        </a:defRPr>
      </a:pPr>
      <a:endParaRPr lang="en-US"/>
    </a:p>
  </c:txPr>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perspective val="3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General!$N$1190</c:f>
              <c:strCache>
                <c:ptCount val="1"/>
                <c:pt idx="0">
                  <c:v>%</c:v>
                </c:pt>
              </c:strCache>
            </c:strRef>
          </c:tx>
          <c:dPt>
            <c:idx val="0"/>
            <c:bubble3D val="0"/>
            <c:spPr>
              <a:solidFill>
                <a:schemeClr val="accent1"/>
              </a:solidFill>
              <a:ln w="25400">
                <a:solidFill>
                  <a:schemeClr val="lt1"/>
                </a:solidFill>
              </a:ln>
              <a:effectLst/>
              <a:sp3d contourW="25400">
                <a:contourClr>
                  <a:schemeClr val="lt1"/>
                </a:contourClr>
              </a:sp3d>
            </c:spPr>
          </c:dPt>
          <c:dPt>
            <c:idx val="1"/>
            <c:bubble3D val="0"/>
            <c:spPr>
              <a:solidFill>
                <a:schemeClr val="accent2"/>
              </a:solidFill>
              <a:ln w="25400">
                <a:solidFill>
                  <a:schemeClr val="lt1"/>
                </a:solidFill>
              </a:ln>
              <a:effectLst/>
              <a:sp3d contourW="25400">
                <a:contourClr>
                  <a:schemeClr val="lt1"/>
                </a:contourClr>
              </a:sp3d>
            </c:spPr>
          </c:dPt>
          <c:dPt>
            <c:idx val="2"/>
            <c:bubble3D val="0"/>
            <c:spPr>
              <a:solidFill>
                <a:schemeClr val="accent3"/>
              </a:solidFill>
              <a:ln w="25400">
                <a:solidFill>
                  <a:schemeClr val="lt1"/>
                </a:solidFill>
              </a:ln>
              <a:effectLst/>
              <a:sp3d contourW="25400">
                <a:contourClr>
                  <a:schemeClr val="lt1"/>
                </a:contourClr>
              </a:sp3d>
            </c:spPr>
          </c:dPt>
          <c:dPt>
            <c:idx val="3"/>
            <c:bubble3D val="0"/>
            <c:spPr>
              <a:solidFill>
                <a:schemeClr val="accent4"/>
              </a:solidFill>
              <a:ln w="25400">
                <a:solidFill>
                  <a:schemeClr val="lt1"/>
                </a:solidFill>
              </a:ln>
              <a:effectLst/>
              <a:sp3d contourW="25400">
                <a:contourClr>
                  <a:schemeClr val="lt1"/>
                </a:contourClr>
              </a:sp3d>
            </c:spPr>
          </c:dPt>
          <c:dPt>
            <c:idx val="4"/>
            <c:bubble3D val="0"/>
            <c:spPr>
              <a:solidFill>
                <a:schemeClr val="accent5"/>
              </a:solidFill>
              <a:ln w="25400">
                <a:solidFill>
                  <a:schemeClr val="lt1"/>
                </a:solidFill>
              </a:ln>
              <a:effectLst/>
              <a:sp3d contourW="25400">
                <a:contourClr>
                  <a:schemeClr val="lt1"/>
                </a:contourClr>
              </a:sp3d>
            </c:spPr>
          </c:dPt>
          <c:dPt>
            <c:idx val="5"/>
            <c:bubble3D val="0"/>
            <c:spPr>
              <a:solidFill>
                <a:schemeClr val="accent6"/>
              </a:solidFill>
              <a:ln w="25400">
                <a:solidFill>
                  <a:schemeClr val="lt1"/>
                </a:solidFill>
              </a:ln>
              <a:effectLst/>
              <a:sp3d contourW="25400">
                <a:contourClr>
                  <a:schemeClr val="lt1"/>
                </a:contourClr>
              </a:sp3d>
            </c:spPr>
          </c:dPt>
          <c:dPt>
            <c:idx val="6"/>
            <c:bubble3D val="0"/>
            <c:spPr>
              <a:solidFill>
                <a:schemeClr val="accent1">
                  <a:lumMod val="60000"/>
                </a:schemeClr>
              </a:solidFill>
              <a:ln w="25400">
                <a:solidFill>
                  <a:schemeClr val="lt1"/>
                </a:solidFill>
              </a:ln>
              <a:effectLst/>
              <a:sp3d contourW="25400">
                <a:contourClr>
                  <a:schemeClr val="lt1"/>
                </a:contourClr>
              </a:sp3d>
            </c:spPr>
          </c:dPt>
          <c:dLbls>
            <c:spPr>
              <a:solidFill>
                <a:schemeClr val="bg1"/>
              </a:solidFill>
              <a:ln>
                <a:solidFill>
                  <a:schemeClr val="tx1"/>
                </a:solidFill>
              </a:ln>
              <a:effectLst/>
            </c:spPr>
            <c:txPr>
              <a:bodyPr rot="0" vert="horz"/>
              <a:lstStyle/>
              <a:p>
                <a:pPr>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General!$M$1191:$M$1197</c:f>
              <c:strCache>
                <c:ptCount val="7"/>
                <c:pt idx="0">
                  <c:v>Brindar oportunidades</c:v>
                </c:pt>
                <c:pt idx="1">
                  <c:v>Actitud</c:v>
                </c:pt>
                <c:pt idx="2">
                  <c:v>Empeño</c:v>
                </c:pt>
                <c:pt idx="3">
                  <c:v>Otro</c:v>
                </c:pt>
                <c:pt idx="4">
                  <c:v>Voluntad</c:v>
                </c:pt>
                <c:pt idx="5">
                  <c:v>Necesidad</c:v>
                </c:pt>
                <c:pt idx="6">
                  <c:v>Costos</c:v>
                </c:pt>
              </c:strCache>
            </c:strRef>
          </c:cat>
          <c:val>
            <c:numRef>
              <c:f>General!$N$1191:$N$1197</c:f>
              <c:numCache>
                <c:formatCode>0.0%</c:formatCode>
                <c:ptCount val="7"/>
                <c:pt idx="0">
                  <c:v>0.50314465408805065</c:v>
                </c:pt>
                <c:pt idx="1">
                  <c:v>0.28301886792452879</c:v>
                </c:pt>
                <c:pt idx="2">
                  <c:v>8.8050314465408827E-2</c:v>
                </c:pt>
                <c:pt idx="3">
                  <c:v>6.2893081761006345E-2</c:v>
                </c:pt>
                <c:pt idx="4">
                  <c:v>3.4591194968553458E-2</c:v>
                </c:pt>
                <c:pt idx="5">
                  <c:v>2.5157232704402538E-2</c:v>
                </c:pt>
                <c:pt idx="6">
                  <c:v>3.144654088050319E-3</c:v>
                </c:pt>
              </c:numCache>
            </c:numRef>
          </c:val>
        </c:ser>
        <c:dLbls>
          <c:showLegendKey val="0"/>
          <c:showVal val="0"/>
          <c:showCatName val="0"/>
          <c:showSerName val="0"/>
          <c:showPercent val="0"/>
          <c:showBubbleSize val="0"/>
          <c:showLeaderLines val="1"/>
        </c:dLbls>
      </c:pie3DChart>
      <c:spPr>
        <a:noFill/>
        <a:ln>
          <a:noFill/>
        </a:ln>
        <a:effectLst/>
      </c:spPr>
    </c:plotArea>
    <c:legend>
      <c:legendPos val="r"/>
      <c:overlay val="0"/>
      <c:spPr>
        <a:noFill/>
        <a:ln>
          <a:noFill/>
        </a:ln>
        <a:effectLst/>
      </c:spPr>
      <c:txPr>
        <a:bodyPr rot="0" vert="horz"/>
        <a:lstStyle/>
        <a:p>
          <a:pPr>
            <a:defRPr/>
          </a:pPr>
          <a:endParaRPr lang="en-US"/>
        </a:p>
      </c:txPr>
    </c:legend>
    <c:plotVisOnly val="1"/>
    <c:dispBlanksAs val="zero"/>
    <c:showDLblsOverMax val="0"/>
  </c:chart>
  <c:spPr>
    <a:solidFill>
      <a:schemeClr val="bg1"/>
    </a:solidFill>
    <a:ln w="9525" cap="flat" cmpd="sng" algn="ctr">
      <a:solidFill>
        <a:schemeClr val="tx1">
          <a:lumMod val="15000"/>
          <a:lumOff val="85000"/>
        </a:schemeClr>
      </a:solidFill>
      <a:round/>
    </a:ln>
    <a:effectLst/>
  </c:spPr>
  <c:txPr>
    <a:bodyPr/>
    <a:lstStyle/>
    <a:p>
      <a:pPr>
        <a:defRPr sz="1400">
          <a:solidFill>
            <a:schemeClr val="tx1"/>
          </a:solidFill>
          <a:latin typeface="Book Antiqua" panose="02040602050305030304" pitchFamily="18" charset="0"/>
        </a:defRPr>
      </a:pPr>
      <a:endParaRPr lang="en-US"/>
    </a:p>
  </c:txPr>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perspective val="3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General!$E$1051</c:f>
              <c:strCache>
                <c:ptCount val="1"/>
                <c:pt idx="0">
                  <c:v>Cuenta de Si/No2</c:v>
                </c:pt>
              </c:strCache>
            </c:strRef>
          </c:tx>
          <c:dPt>
            <c:idx val="0"/>
            <c:bubble3D val="0"/>
            <c:spPr>
              <a:solidFill>
                <a:schemeClr val="accent1"/>
              </a:solidFill>
              <a:ln w="25400">
                <a:solidFill>
                  <a:schemeClr val="lt1"/>
                </a:solidFill>
              </a:ln>
              <a:effectLst/>
              <a:sp3d contourW="25400">
                <a:contourClr>
                  <a:schemeClr val="lt1"/>
                </a:contourClr>
              </a:sp3d>
            </c:spPr>
          </c:dPt>
          <c:dPt>
            <c:idx val="1"/>
            <c:bubble3D val="0"/>
            <c:spPr>
              <a:solidFill>
                <a:schemeClr val="accent2"/>
              </a:solidFill>
              <a:ln w="25400">
                <a:solidFill>
                  <a:schemeClr val="lt1"/>
                </a:solidFill>
              </a:ln>
              <a:effectLst/>
              <a:sp3d contourW="25400">
                <a:contourClr>
                  <a:schemeClr val="lt1"/>
                </a:contourClr>
              </a:sp3d>
            </c:spPr>
          </c:dPt>
          <c:dLbls>
            <c:spPr>
              <a:solidFill>
                <a:schemeClr val="bg1"/>
              </a:solidFill>
              <a:ln>
                <a:solidFill>
                  <a:schemeClr val="tx1"/>
                </a:solidFill>
              </a:ln>
              <a:effectLst/>
            </c:spPr>
            <c:txPr>
              <a:bodyPr rot="0" vert="horz"/>
              <a:lstStyle/>
              <a:p>
                <a:pPr>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General!$D$1221:$D$1222</c:f>
              <c:strCache>
                <c:ptCount val="2"/>
                <c:pt idx="0">
                  <c:v>No</c:v>
                </c:pt>
                <c:pt idx="1">
                  <c:v>Si</c:v>
                </c:pt>
              </c:strCache>
            </c:strRef>
          </c:cat>
          <c:val>
            <c:numRef>
              <c:f>General!$E$1221:$E$1222</c:f>
              <c:numCache>
                <c:formatCode>0.0%</c:formatCode>
                <c:ptCount val="2"/>
                <c:pt idx="0">
                  <c:v>0.86217948717948811</c:v>
                </c:pt>
                <c:pt idx="1">
                  <c:v>0.13782051282051272</c:v>
                </c:pt>
              </c:numCache>
            </c:numRef>
          </c:val>
        </c:ser>
        <c:dLbls>
          <c:showLegendKey val="0"/>
          <c:showVal val="0"/>
          <c:showCatName val="0"/>
          <c:showSerName val="0"/>
          <c:showPercent val="0"/>
          <c:showBubbleSize val="0"/>
          <c:showLeaderLines val="1"/>
        </c:dLbls>
      </c:pie3DChart>
      <c:spPr>
        <a:noFill/>
        <a:ln>
          <a:noFill/>
        </a:ln>
        <a:effectLst/>
      </c:spPr>
    </c:plotArea>
    <c:legend>
      <c:legendPos val="r"/>
      <c:overlay val="0"/>
      <c:spPr>
        <a:noFill/>
        <a:ln>
          <a:noFill/>
        </a:ln>
        <a:effectLst/>
      </c:spPr>
      <c:txPr>
        <a:bodyPr rot="0" vert="horz"/>
        <a:lstStyle/>
        <a:p>
          <a:pPr>
            <a:defRPr/>
          </a:pPr>
          <a:endParaRPr lang="en-US"/>
        </a:p>
      </c:txPr>
    </c:legend>
    <c:plotVisOnly val="1"/>
    <c:dispBlanksAs val="zero"/>
    <c:showDLblsOverMax val="0"/>
  </c:chart>
  <c:spPr>
    <a:solidFill>
      <a:schemeClr val="bg1"/>
    </a:solidFill>
    <a:ln w="9525" cap="flat" cmpd="sng" algn="ctr">
      <a:solidFill>
        <a:schemeClr val="tx1">
          <a:lumMod val="15000"/>
          <a:lumOff val="85000"/>
        </a:schemeClr>
      </a:solidFill>
      <a:round/>
    </a:ln>
    <a:effectLst/>
  </c:spPr>
  <c:txPr>
    <a:bodyPr/>
    <a:lstStyle/>
    <a:p>
      <a:pPr>
        <a:defRPr sz="1600">
          <a:solidFill>
            <a:schemeClr val="tx1"/>
          </a:solidFill>
          <a:latin typeface="Book Antiqua" panose="02040602050305030304" pitchFamily="18" charset="0"/>
        </a:defRPr>
      </a:pPr>
      <a:endParaRPr lang="en-US"/>
    </a:p>
  </c:txPr>
  <c:externalData r:id="rId1">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perspective val="3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General!$E$1051</c:f>
              <c:strCache>
                <c:ptCount val="1"/>
                <c:pt idx="0">
                  <c:v>Cuenta de Si/No2</c:v>
                </c:pt>
              </c:strCache>
            </c:strRef>
          </c:tx>
          <c:dPt>
            <c:idx val="0"/>
            <c:bubble3D val="0"/>
            <c:spPr>
              <a:solidFill>
                <a:schemeClr val="accent1"/>
              </a:solidFill>
              <a:ln w="25400">
                <a:solidFill>
                  <a:schemeClr val="lt1"/>
                </a:solidFill>
              </a:ln>
              <a:effectLst/>
              <a:sp3d contourW="25400">
                <a:contourClr>
                  <a:schemeClr val="lt1"/>
                </a:contourClr>
              </a:sp3d>
            </c:spPr>
          </c:dPt>
          <c:dPt>
            <c:idx val="1"/>
            <c:bubble3D val="0"/>
            <c:spPr>
              <a:solidFill>
                <a:schemeClr val="accent2"/>
              </a:solidFill>
              <a:ln w="25400">
                <a:solidFill>
                  <a:schemeClr val="lt1"/>
                </a:solidFill>
              </a:ln>
              <a:effectLst/>
              <a:sp3d contourW="25400">
                <a:contourClr>
                  <a:schemeClr val="lt1"/>
                </a:contourClr>
              </a:sp3d>
            </c:spPr>
          </c:dPt>
          <c:dLbls>
            <c:spPr>
              <a:solidFill>
                <a:schemeClr val="bg1"/>
              </a:solidFill>
              <a:ln>
                <a:solidFill>
                  <a:schemeClr val="tx1"/>
                </a:solidFill>
              </a:ln>
              <a:effectLst/>
            </c:spPr>
            <c:txPr>
              <a:bodyPr rot="0" vert="horz"/>
              <a:lstStyle/>
              <a:p>
                <a:pPr>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General!$D$1248:$D$1249</c:f>
              <c:strCache>
                <c:ptCount val="2"/>
                <c:pt idx="0">
                  <c:v>No</c:v>
                </c:pt>
                <c:pt idx="1">
                  <c:v>Si</c:v>
                </c:pt>
              </c:strCache>
            </c:strRef>
          </c:cat>
          <c:val>
            <c:numRef>
              <c:f>General!$E$1248:$E$1249</c:f>
              <c:numCache>
                <c:formatCode>0.0%</c:formatCode>
                <c:ptCount val="2"/>
                <c:pt idx="0">
                  <c:v>9.6153846153846298E-2</c:v>
                </c:pt>
                <c:pt idx="1">
                  <c:v>0.90384615384615352</c:v>
                </c:pt>
              </c:numCache>
            </c:numRef>
          </c:val>
        </c:ser>
        <c:dLbls>
          <c:showLegendKey val="0"/>
          <c:showVal val="0"/>
          <c:showCatName val="0"/>
          <c:showSerName val="0"/>
          <c:showPercent val="0"/>
          <c:showBubbleSize val="0"/>
          <c:showLeaderLines val="1"/>
        </c:dLbls>
      </c:pie3DChart>
      <c:spPr>
        <a:noFill/>
        <a:ln>
          <a:noFill/>
        </a:ln>
        <a:effectLst/>
      </c:spPr>
    </c:plotArea>
    <c:legend>
      <c:legendPos val="r"/>
      <c:overlay val="0"/>
      <c:spPr>
        <a:noFill/>
        <a:ln>
          <a:noFill/>
        </a:ln>
        <a:effectLst/>
      </c:spPr>
      <c:txPr>
        <a:bodyPr rot="0" vert="horz"/>
        <a:lstStyle/>
        <a:p>
          <a:pPr>
            <a:defRPr/>
          </a:pPr>
          <a:endParaRPr lang="en-US"/>
        </a:p>
      </c:txPr>
    </c:legend>
    <c:plotVisOnly val="1"/>
    <c:dispBlanksAs val="zero"/>
    <c:showDLblsOverMax val="0"/>
  </c:chart>
  <c:spPr>
    <a:solidFill>
      <a:schemeClr val="bg1"/>
    </a:solidFill>
    <a:ln w="9525" cap="flat" cmpd="sng" algn="ctr">
      <a:solidFill>
        <a:schemeClr val="tx1">
          <a:lumMod val="15000"/>
          <a:lumOff val="85000"/>
        </a:schemeClr>
      </a:solidFill>
      <a:round/>
    </a:ln>
    <a:effectLst/>
  </c:spPr>
  <c:txPr>
    <a:bodyPr/>
    <a:lstStyle/>
    <a:p>
      <a:pPr>
        <a:defRPr sz="1600">
          <a:solidFill>
            <a:schemeClr val="tx1"/>
          </a:solidFill>
          <a:latin typeface="Book Antiqua" panose="02040602050305030304" pitchFamily="18" charset="0"/>
        </a:defRPr>
      </a:pPr>
      <a:endParaRPr lang="en-US"/>
    </a:p>
  </c:txPr>
  <c:externalData r:id="rId1">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perspective val="3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General!$E$1051</c:f>
              <c:strCache>
                <c:ptCount val="1"/>
                <c:pt idx="0">
                  <c:v>Cuenta de Si/No2</c:v>
                </c:pt>
              </c:strCache>
            </c:strRef>
          </c:tx>
          <c:dPt>
            <c:idx val="0"/>
            <c:bubble3D val="0"/>
            <c:spPr>
              <a:solidFill>
                <a:schemeClr val="accent1"/>
              </a:solidFill>
              <a:ln w="25400">
                <a:solidFill>
                  <a:schemeClr val="lt1"/>
                </a:solidFill>
              </a:ln>
              <a:effectLst/>
              <a:sp3d contourW="25400">
                <a:contourClr>
                  <a:schemeClr val="lt1"/>
                </a:contourClr>
              </a:sp3d>
            </c:spPr>
          </c:dPt>
          <c:dPt>
            <c:idx val="1"/>
            <c:bubble3D val="0"/>
            <c:spPr>
              <a:solidFill>
                <a:schemeClr val="accent2"/>
              </a:solidFill>
              <a:ln w="25400">
                <a:solidFill>
                  <a:schemeClr val="lt1"/>
                </a:solidFill>
              </a:ln>
              <a:effectLst/>
              <a:sp3d contourW="25400">
                <a:contourClr>
                  <a:schemeClr val="lt1"/>
                </a:contourClr>
              </a:sp3d>
            </c:spPr>
          </c:dPt>
          <c:dLbls>
            <c:spPr>
              <a:solidFill>
                <a:schemeClr val="bg1"/>
              </a:solidFill>
              <a:ln>
                <a:solidFill>
                  <a:schemeClr val="tx1"/>
                </a:solidFill>
              </a:ln>
              <a:effectLst/>
            </c:spPr>
            <c:txPr>
              <a:bodyPr rot="0" vert="horz"/>
              <a:lstStyle/>
              <a:p>
                <a:pPr>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General!$D$1275:$D$1276</c:f>
              <c:strCache>
                <c:ptCount val="2"/>
                <c:pt idx="0">
                  <c:v>No</c:v>
                </c:pt>
                <c:pt idx="1">
                  <c:v>Si</c:v>
                </c:pt>
              </c:strCache>
            </c:strRef>
          </c:cat>
          <c:val>
            <c:numRef>
              <c:f>General!$E$1275:$E$1276</c:f>
              <c:numCache>
                <c:formatCode>0.0%</c:formatCode>
                <c:ptCount val="2"/>
                <c:pt idx="0">
                  <c:v>0.44551282051282076</c:v>
                </c:pt>
                <c:pt idx="1">
                  <c:v>0.55448717948717952</c:v>
                </c:pt>
              </c:numCache>
            </c:numRef>
          </c:val>
        </c:ser>
        <c:dLbls>
          <c:showLegendKey val="0"/>
          <c:showVal val="0"/>
          <c:showCatName val="0"/>
          <c:showSerName val="0"/>
          <c:showPercent val="0"/>
          <c:showBubbleSize val="0"/>
          <c:showLeaderLines val="1"/>
        </c:dLbls>
      </c:pie3DChart>
      <c:spPr>
        <a:noFill/>
        <a:ln>
          <a:noFill/>
        </a:ln>
        <a:effectLst/>
      </c:spPr>
    </c:plotArea>
    <c:legend>
      <c:legendPos val="r"/>
      <c:overlay val="0"/>
      <c:spPr>
        <a:noFill/>
        <a:ln>
          <a:noFill/>
        </a:ln>
        <a:effectLst/>
      </c:spPr>
      <c:txPr>
        <a:bodyPr rot="0" vert="horz"/>
        <a:lstStyle/>
        <a:p>
          <a:pPr>
            <a:defRPr/>
          </a:pPr>
          <a:endParaRPr lang="en-US"/>
        </a:p>
      </c:txPr>
    </c:legend>
    <c:plotVisOnly val="1"/>
    <c:dispBlanksAs val="zero"/>
    <c:showDLblsOverMax val="0"/>
  </c:chart>
  <c:spPr>
    <a:solidFill>
      <a:schemeClr val="bg1"/>
    </a:solidFill>
    <a:ln w="9525" cap="flat" cmpd="sng" algn="ctr">
      <a:solidFill>
        <a:schemeClr val="tx1">
          <a:lumMod val="15000"/>
          <a:lumOff val="85000"/>
        </a:schemeClr>
      </a:solidFill>
      <a:round/>
    </a:ln>
    <a:effectLst/>
  </c:spPr>
  <c:txPr>
    <a:bodyPr/>
    <a:lstStyle/>
    <a:p>
      <a:pPr>
        <a:defRPr sz="1600">
          <a:solidFill>
            <a:schemeClr val="tx1"/>
          </a:solidFill>
          <a:latin typeface="Book Antiqua" panose="02040602050305030304" pitchFamily="18" charset="0"/>
        </a:defRPr>
      </a:pPr>
      <a:endParaRPr lang="en-US"/>
    </a:p>
  </c:txPr>
  <c:externalData r:id="rId1">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perspective val="3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General!$E$1051</c:f>
              <c:strCache>
                <c:ptCount val="1"/>
                <c:pt idx="0">
                  <c:v>Cuenta de Si/No2</c:v>
                </c:pt>
              </c:strCache>
            </c:strRef>
          </c:tx>
          <c:dPt>
            <c:idx val="0"/>
            <c:bubble3D val="0"/>
            <c:spPr>
              <a:solidFill>
                <a:schemeClr val="accent1"/>
              </a:solidFill>
              <a:ln w="25400">
                <a:solidFill>
                  <a:schemeClr val="lt1"/>
                </a:solidFill>
              </a:ln>
              <a:effectLst/>
              <a:sp3d contourW="25400">
                <a:contourClr>
                  <a:schemeClr val="lt1"/>
                </a:contourClr>
              </a:sp3d>
            </c:spPr>
          </c:dPt>
          <c:dPt>
            <c:idx val="1"/>
            <c:bubble3D val="0"/>
            <c:spPr>
              <a:solidFill>
                <a:schemeClr val="accent2"/>
              </a:solidFill>
              <a:ln w="25400">
                <a:solidFill>
                  <a:schemeClr val="lt1"/>
                </a:solidFill>
              </a:ln>
              <a:effectLst/>
              <a:sp3d contourW="25400">
                <a:contourClr>
                  <a:schemeClr val="lt1"/>
                </a:contourClr>
              </a:sp3d>
            </c:spPr>
          </c:dPt>
          <c:dLbls>
            <c:spPr>
              <a:solidFill>
                <a:schemeClr val="bg1"/>
              </a:solidFill>
              <a:ln>
                <a:solidFill>
                  <a:schemeClr val="tx1"/>
                </a:solidFill>
              </a:ln>
              <a:effectLst/>
            </c:spPr>
            <c:txPr>
              <a:bodyPr rot="0" vert="horz"/>
              <a:lstStyle/>
              <a:p>
                <a:pPr>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General!$D$1305:$D$1306</c:f>
              <c:strCache>
                <c:ptCount val="2"/>
                <c:pt idx="0">
                  <c:v>No</c:v>
                </c:pt>
                <c:pt idx="1">
                  <c:v>Si</c:v>
                </c:pt>
              </c:strCache>
            </c:strRef>
          </c:cat>
          <c:val>
            <c:numRef>
              <c:f>General!$E$1305:$E$1306</c:f>
              <c:numCache>
                <c:formatCode>0.0%</c:formatCode>
                <c:ptCount val="2"/>
                <c:pt idx="0">
                  <c:v>1.6025641025641024E-2</c:v>
                </c:pt>
                <c:pt idx="1">
                  <c:v>0.98397435897435859</c:v>
                </c:pt>
              </c:numCache>
            </c:numRef>
          </c:val>
        </c:ser>
        <c:dLbls>
          <c:showLegendKey val="0"/>
          <c:showVal val="0"/>
          <c:showCatName val="0"/>
          <c:showSerName val="0"/>
          <c:showPercent val="0"/>
          <c:showBubbleSize val="0"/>
          <c:showLeaderLines val="1"/>
        </c:dLbls>
      </c:pie3DChart>
      <c:spPr>
        <a:noFill/>
        <a:ln>
          <a:noFill/>
        </a:ln>
        <a:effectLst/>
      </c:spPr>
    </c:plotArea>
    <c:legend>
      <c:legendPos val="r"/>
      <c:overlay val="0"/>
      <c:spPr>
        <a:noFill/>
        <a:ln>
          <a:noFill/>
        </a:ln>
        <a:effectLst/>
      </c:spPr>
      <c:txPr>
        <a:bodyPr rot="0" vert="horz"/>
        <a:lstStyle/>
        <a:p>
          <a:pPr>
            <a:defRPr/>
          </a:pPr>
          <a:endParaRPr lang="en-US"/>
        </a:p>
      </c:txPr>
    </c:legend>
    <c:plotVisOnly val="1"/>
    <c:dispBlanksAs val="zero"/>
    <c:showDLblsOverMax val="0"/>
  </c:chart>
  <c:spPr>
    <a:solidFill>
      <a:schemeClr val="bg1"/>
    </a:solidFill>
    <a:ln w="9525" cap="flat" cmpd="sng" algn="ctr">
      <a:solidFill>
        <a:schemeClr val="tx1">
          <a:lumMod val="15000"/>
          <a:lumOff val="85000"/>
        </a:schemeClr>
      </a:solidFill>
      <a:round/>
    </a:ln>
    <a:effectLst/>
  </c:spPr>
  <c:txPr>
    <a:bodyPr/>
    <a:lstStyle/>
    <a:p>
      <a:pPr>
        <a:defRPr sz="1500">
          <a:latin typeface="Book Antiqua" panose="02040602050305030304" pitchFamily="18" charset="0"/>
        </a:defRPr>
      </a:pPr>
      <a:endParaRPr lang="en-US"/>
    </a:p>
  </c:txPr>
  <c:externalData r:id="rId1">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perspective val="3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General!$E$1051</c:f>
              <c:strCache>
                <c:ptCount val="1"/>
                <c:pt idx="0">
                  <c:v>Cuenta de Si/No2</c:v>
                </c:pt>
              </c:strCache>
            </c:strRef>
          </c:tx>
          <c:dPt>
            <c:idx val="0"/>
            <c:bubble3D val="0"/>
            <c:spPr>
              <a:solidFill>
                <a:schemeClr val="accent1"/>
              </a:solidFill>
              <a:ln w="25400">
                <a:solidFill>
                  <a:schemeClr val="lt1"/>
                </a:solidFill>
              </a:ln>
              <a:effectLst/>
              <a:sp3d contourW="25400">
                <a:contourClr>
                  <a:schemeClr val="lt1"/>
                </a:contourClr>
              </a:sp3d>
            </c:spPr>
          </c:dPt>
          <c:dPt>
            <c:idx val="1"/>
            <c:bubble3D val="0"/>
            <c:spPr>
              <a:solidFill>
                <a:schemeClr val="accent2"/>
              </a:solidFill>
              <a:ln w="25400">
                <a:solidFill>
                  <a:schemeClr val="lt1"/>
                </a:solidFill>
              </a:ln>
              <a:effectLst/>
              <a:sp3d contourW="25400">
                <a:contourClr>
                  <a:schemeClr val="lt1"/>
                </a:contourClr>
              </a:sp3d>
            </c:spPr>
          </c:dPt>
          <c:dLbls>
            <c:spPr>
              <a:solidFill>
                <a:schemeClr val="bg1"/>
              </a:solidFill>
              <a:ln>
                <a:solidFill>
                  <a:schemeClr val="tx1"/>
                </a:solidFill>
              </a:ln>
              <a:effectLst/>
            </c:spPr>
            <c:txPr>
              <a:bodyPr rot="0" vert="horz"/>
              <a:lstStyle/>
              <a:p>
                <a:pPr>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General!$D$1326:$D$1327</c:f>
              <c:strCache>
                <c:ptCount val="2"/>
                <c:pt idx="0">
                  <c:v>No</c:v>
                </c:pt>
                <c:pt idx="1">
                  <c:v>Si</c:v>
                </c:pt>
              </c:strCache>
            </c:strRef>
          </c:cat>
          <c:val>
            <c:numRef>
              <c:f>General!$E$1326:$E$1327</c:f>
              <c:numCache>
                <c:formatCode>0.0%</c:formatCode>
                <c:ptCount val="2"/>
                <c:pt idx="0">
                  <c:v>0.40064102564102544</c:v>
                </c:pt>
                <c:pt idx="1">
                  <c:v>0.59935897435897434</c:v>
                </c:pt>
              </c:numCache>
            </c:numRef>
          </c:val>
        </c:ser>
        <c:dLbls>
          <c:showLegendKey val="0"/>
          <c:showVal val="0"/>
          <c:showCatName val="0"/>
          <c:showSerName val="0"/>
          <c:showPercent val="0"/>
          <c:showBubbleSize val="0"/>
          <c:showLeaderLines val="1"/>
        </c:dLbls>
      </c:pie3DChart>
      <c:spPr>
        <a:noFill/>
        <a:ln>
          <a:noFill/>
        </a:ln>
        <a:effectLst/>
      </c:spPr>
    </c:plotArea>
    <c:legend>
      <c:legendPos val="r"/>
      <c:overlay val="0"/>
      <c:spPr>
        <a:noFill/>
        <a:ln>
          <a:noFill/>
        </a:ln>
        <a:effectLst/>
      </c:spPr>
      <c:txPr>
        <a:bodyPr rot="0" vert="horz"/>
        <a:lstStyle/>
        <a:p>
          <a:pPr>
            <a:defRPr/>
          </a:pPr>
          <a:endParaRPr lang="en-US"/>
        </a:p>
      </c:txPr>
    </c:legend>
    <c:plotVisOnly val="1"/>
    <c:dispBlanksAs val="zero"/>
    <c:showDLblsOverMax val="0"/>
  </c:chart>
  <c:spPr>
    <a:solidFill>
      <a:schemeClr val="bg1"/>
    </a:solidFill>
    <a:ln w="9525" cap="flat" cmpd="sng" algn="ctr">
      <a:solidFill>
        <a:schemeClr val="tx1">
          <a:lumMod val="15000"/>
          <a:lumOff val="85000"/>
        </a:schemeClr>
      </a:solidFill>
      <a:round/>
    </a:ln>
    <a:effectLst/>
  </c:spPr>
  <c:txPr>
    <a:bodyPr/>
    <a:lstStyle/>
    <a:p>
      <a:pPr>
        <a:defRPr sz="1600">
          <a:latin typeface="Book Antiqua" panose="02040602050305030304" pitchFamily="18" charset="0"/>
        </a:defRPr>
      </a:pPr>
      <a:endParaRPr lang="en-US"/>
    </a:p>
  </c:txPr>
  <c:externalData r:id="rId1">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perspective val="3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General!$T$1345</c:f>
              <c:strCache>
                <c:ptCount val="1"/>
                <c:pt idx="0">
                  <c:v>%</c:v>
                </c:pt>
              </c:strCache>
            </c:strRef>
          </c:tx>
          <c:dPt>
            <c:idx val="0"/>
            <c:bubble3D val="0"/>
            <c:spPr>
              <a:solidFill>
                <a:schemeClr val="accent1"/>
              </a:solidFill>
              <a:ln w="25400">
                <a:solidFill>
                  <a:schemeClr val="lt1"/>
                </a:solidFill>
              </a:ln>
              <a:effectLst/>
              <a:sp3d contourW="25400">
                <a:contourClr>
                  <a:schemeClr val="lt1"/>
                </a:contourClr>
              </a:sp3d>
            </c:spPr>
          </c:dPt>
          <c:dPt>
            <c:idx val="1"/>
            <c:bubble3D val="0"/>
            <c:spPr>
              <a:solidFill>
                <a:schemeClr val="accent2"/>
              </a:solidFill>
              <a:ln w="25400">
                <a:solidFill>
                  <a:schemeClr val="lt1"/>
                </a:solidFill>
              </a:ln>
              <a:effectLst/>
              <a:sp3d contourW="25400">
                <a:contourClr>
                  <a:schemeClr val="lt1"/>
                </a:contourClr>
              </a:sp3d>
            </c:spPr>
          </c:dPt>
          <c:dPt>
            <c:idx val="2"/>
            <c:bubble3D val="0"/>
            <c:spPr>
              <a:solidFill>
                <a:schemeClr val="accent3"/>
              </a:solidFill>
              <a:ln w="25400">
                <a:solidFill>
                  <a:schemeClr val="lt1"/>
                </a:solidFill>
              </a:ln>
              <a:effectLst/>
              <a:sp3d contourW="25400">
                <a:contourClr>
                  <a:schemeClr val="lt1"/>
                </a:contourClr>
              </a:sp3d>
            </c:spPr>
          </c:dPt>
          <c:dPt>
            <c:idx val="3"/>
            <c:bubble3D val="0"/>
            <c:spPr>
              <a:solidFill>
                <a:schemeClr val="accent4"/>
              </a:solidFill>
              <a:ln w="25400">
                <a:solidFill>
                  <a:schemeClr val="lt1"/>
                </a:solidFill>
              </a:ln>
              <a:effectLst/>
              <a:sp3d contourW="25400">
                <a:contourClr>
                  <a:schemeClr val="lt1"/>
                </a:contourClr>
              </a:sp3d>
            </c:spPr>
          </c:dPt>
          <c:dPt>
            <c:idx val="4"/>
            <c:bubble3D val="0"/>
            <c:spPr>
              <a:solidFill>
                <a:schemeClr val="accent5"/>
              </a:solidFill>
              <a:ln w="25400">
                <a:solidFill>
                  <a:schemeClr val="lt1"/>
                </a:solidFill>
              </a:ln>
              <a:effectLst/>
              <a:sp3d contourW="25400">
                <a:contourClr>
                  <a:schemeClr val="lt1"/>
                </a:contourClr>
              </a:sp3d>
            </c:spPr>
          </c:dPt>
          <c:dPt>
            <c:idx val="5"/>
            <c:bubble3D val="0"/>
            <c:spPr>
              <a:solidFill>
                <a:schemeClr val="accent6"/>
              </a:solidFill>
              <a:ln w="25400">
                <a:solidFill>
                  <a:schemeClr val="lt1"/>
                </a:solidFill>
              </a:ln>
              <a:effectLst/>
              <a:sp3d contourW="25400">
                <a:contourClr>
                  <a:schemeClr val="lt1"/>
                </a:contourClr>
              </a:sp3d>
            </c:spPr>
          </c:dPt>
          <c:dPt>
            <c:idx val="6"/>
            <c:bubble3D val="0"/>
            <c:spPr>
              <a:solidFill>
                <a:schemeClr val="accent1">
                  <a:lumMod val="60000"/>
                </a:schemeClr>
              </a:solidFill>
              <a:ln w="25400">
                <a:solidFill>
                  <a:schemeClr val="lt1"/>
                </a:solidFill>
              </a:ln>
              <a:effectLst/>
              <a:sp3d contourW="25400">
                <a:contourClr>
                  <a:schemeClr val="lt1"/>
                </a:contourClr>
              </a:sp3d>
            </c:spPr>
          </c:dPt>
          <c:dPt>
            <c:idx val="7"/>
            <c:bubble3D val="0"/>
            <c:spPr>
              <a:solidFill>
                <a:schemeClr val="accent2">
                  <a:lumMod val="60000"/>
                </a:schemeClr>
              </a:solidFill>
              <a:ln w="25400">
                <a:solidFill>
                  <a:schemeClr val="lt1"/>
                </a:solidFill>
              </a:ln>
              <a:effectLst/>
              <a:sp3d contourW="25400">
                <a:contourClr>
                  <a:schemeClr val="lt1"/>
                </a:contourClr>
              </a:sp3d>
            </c:spPr>
          </c:dPt>
          <c:dPt>
            <c:idx val="8"/>
            <c:bubble3D val="0"/>
            <c:spPr>
              <a:solidFill>
                <a:schemeClr val="accent3">
                  <a:lumMod val="60000"/>
                </a:schemeClr>
              </a:solidFill>
              <a:ln w="25400">
                <a:solidFill>
                  <a:schemeClr val="lt1"/>
                </a:solidFill>
              </a:ln>
              <a:effectLst/>
              <a:sp3d contourW="25400">
                <a:contourClr>
                  <a:schemeClr val="lt1"/>
                </a:contourClr>
              </a:sp3d>
            </c:spPr>
          </c:dPt>
          <c:dPt>
            <c:idx val="9"/>
            <c:bubble3D val="0"/>
            <c:spPr>
              <a:solidFill>
                <a:schemeClr val="accent4">
                  <a:lumMod val="60000"/>
                </a:schemeClr>
              </a:solidFill>
              <a:ln w="25400">
                <a:solidFill>
                  <a:schemeClr val="lt1"/>
                </a:solidFill>
              </a:ln>
              <a:effectLst/>
              <a:sp3d contourW="25400">
                <a:contourClr>
                  <a:schemeClr val="lt1"/>
                </a:contourClr>
              </a:sp3d>
            </c:spPr>
          </c:dPt>
          <c:dPt>
            <c:idx val="10"/>
            <c:bubble3D val="0"/>
            <c:spPr>
              <a:solidFill>
                <a:schemeClr val="accent5">
                  <a:lumMod val="60000"/>
                </a:schemeClr>
              </a:solidFill>
              <a:ln w="25400">
                <a:solidFill>
                  <a:schemeClr val="lt1"/>
                </a:solidFill>
              </a:ln>
              <a:effectLst/>
              <a:sp3d contourW="25400">
                <a:contourClr>
                  <a:schemeClr val="lt1"/>
                </a:contourClr>
              </a:sp3d>
            </c:spPr>
          </c:dPt>
          <c:dPt>
            <c:idx val="11"/>
            <c:bubble3D val="0"/>
            <c:spPr>
              <a:solidFill>
                <a:schemeClr val="accent6">
                  <a:lumMod val="60000"/>
                </a:schemeClr>
              </a:solidFill>
              <a:ln w="25400">
                <a:solidFill>
                  <a:schemeClr val="lt1"/>
                </a:solidFill>
              </a:ln>
              <a:effectLst/>
              <a:sp3d contourW="25400">
                <a:contourClr>
                  <a:schemeClr val="lt1"/>
                </a:contourClr>
              </a:sp3d>
            </c:spPr>
          </c:dPt>
          <c:dLbls>
            <c:spPr>
              <a:solidFill>
                <a:schemeClr val="bg1"/>
              </a:solidFill>
              <a:ln>
                <a:solidFill>
                  <a:schemeClr val="tx1"/>
                </a:solidFill>
              </a:ln>
              <a:effectLst/>
            </c:spPr>
            <c:txPr>
              <a:bodyPr rot="0" vert="horz"/>
              <a:lstStyle/>
              <a:p>
                <a:pPr>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General!$S$1346:$S$1357</c:f>
              <c:strCache>
                <c:ptCount val="12"/>
                <c:pt idx="0">
                  <c:v>Asistencia Administrativa</c:v>
                </c:pt>
                <c:pt idx="1">
                  <c:v>Soporte Administrativo</c:v>
                </c:pt>
                <c:pt idx="2">
                  <c:v>Operación Básica</c:v>
                </c:pt>
                <c:pt idx="3">
                  <c:v>Jefatura</c:v>
                </c:pt>
                <c:pt idx="4">
                  <c:v>Operación Técnica</c:v>
                </c:pt>
                <c:pt idx="5">
                  <c:v>Soporte Técnico</c:v>
                </c:pt>
                <c:pt idx="6">
                  <c:v>Supervisión General</c:v>
                </c:pt>
                <c:pt idx="7">
                  <c:v>Asistencia Técnica</c:v>
                </c:pt>
                <c:pt idx="8">
                  <c:v>Operación Especializada</c:v>
                </c:pt>
                <c:pt idx="9">
                  <c:v>Supervisión Operativa</c:v>
                </c:pt>
                <c:pt idx="10">
                  <c:v>Otros</c:v>
                </c:pt>
                <c:pt idx="11">
                  <c:v>Supervisión Técnica</c:v>
                </c:pt>
              </c:strCache>
            </c:strRef>
          </c:cat>
          <c:val>
            <c:numRef>
              <c:f>General!$T$1346:$T$1357</c:f>
              <c:numCache>
                <c:formatCode>0.0%</c:formatCode>
                <c:ptCount val="12"/>
                <c:pt idx="0">
                  <c:v>0.21921641791044796</c:v>
                </c:pt>
                <c:pt idx="1">
                  <c:v>0.14832089552238817</c:v>
                </c:pt>
                <c:pt idx="2">
                  <c:v>0.14179104477611951</c:v>
                </c:pt>
                <c:pt idx="3">
                  <c:v>7.7425373134328415E-2</c:v>
                </c:pt>
                <c:pt idx="4">
                  <c:v>6.25E-2</c:v>
                </c:pt>
                <c:pt idx="5">
                  <c:v>5.783582089552243E-2</c:v>
                </c:pt>
                <c:pt idx="6">
                  <c:v>5.6902985074626898E-2</c:v>
                </c:pt>
                <c:pt idx="7">
                  <c:v>5.6902985074626898E-2</c:v>
                </c:pt>
                <c:pt idx="8">
                  <c:v>5.1305970149253734E-2</c:v>
                </c:pt>
                <c:pt idx="9">
                  <c:v>4.5708955223880597E-2</c:v>
                </c:pt>
                <c:pt idx="10">
                  <c:v>4.2910447761194015E-2</c:v>
                </c:pt>
                <c:pt idx="11">
                  <c:v>3.9179104477611977E-2</c:v>
                </c:pt>
              </c:numCache>
            </c:numRef>
          </c:val>
        </c:ser>
        <c:dLbls>
          <c:showLegendKey val="0"/>
          <c:showVal val="0"/>
          <c:showCatName val="0"/>
          <c:showSerName val="0"/>
          <c:showPercent val="0"/>
          <c:showBubbleSize val="0"/>
          <c:showLeaderLines val="1"/>
        </c:dLbls>
      </c:pie3DChart>
      <c:spPr>
        <a:noFill/>
        <a:ln>
          <a:noFill/>
        </a:ln>
        <a:effectLst/>
      </c:spPr>
    </c:plotArea>
    <c:legend>
      <c:legendPos val="r"/>
      <c:overlay val="0"/>
      <c:spPr>
        <a:noFill/>
        <a:ln>
          <a:noFill/>
        </a:ln>
        <a:effectLst/>
      </c:spPr>
      <c:txPr>
        <a:bodyPr rot="0" vert="horz"/>
        <a:lstStyle/>
        <a:p>
          <a:pPr>
            <a:defRPr/>
          </a:pPr>
          <a:endParaRPr lang="en-US"/>
        </a:p>
      </c:txPr>
    </c:legend>
    <c:plotVisOnly val="1"/>
    <c:dispBlanksAs val="zero"/>
    <c:showDLblsOverMax val="0"/>
  </c:chart>
  <c:spPr>
    <a:solidFill>
      <a:schemeClr val="bg1"/>
    </a:solidFill>
    <a:ln w="9525" cap="flat" cmpd="sng" algn="ctr">
      <a:solidFill>
        <a:schemeClr val="tx1">
          <a:lumMod val="15000"/>
          <a:lumOff val="85000"/>
        </a:schemeClr>
      </a:solidFill>
      <a:round/>
    </a:ln>
    <a:effectLst/>
  </c:spPr>
  <c:txPr>
    <a:bodyPr/>
    <a:lstStyle/>
    <a:p>
      <a:pPr>
        <a:defRPr sz="1300">
          <a:solidFill>
            <a:schemeClr val="tx1"/>
          </a:solidFill>
          <a:latin typeface="Book Antiqua" panose="02040602050305030304" pitchFamily="18" charset="0"/>
        </a:defRPr>
      </a:pPr>
      <a:endParaRPr lang="en-US"/>
    </a:p>
  </c:txPr>
  <c:externalData r:id="rId1">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perspective val="3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General!$L$1371</c:f>
              <c:strCache>
                <c:ptCount val="1"/>
                <c:pt idx="0">
                  <c:v>%</c:v>
                </c:pt>
              </c:strCache>
            </c:strRef>
          </c:tx>
          <c:dPt>
            <c:idx val="0"/>
            <c:bubble3D val="0"/>
            <c:spPr>
              <a:solidFill>
                <a:schemeClr val="accent1"/>
              </a:solidFill>
              <a:ln w="25400">
                <a:solidFill>
                  <a:schemeClr val="lt1"/>
                </a:solidFill>
              </a:ln>
              <a:effectLst/>
              <a:sp3d contourW="25400">
                <a:contourClr>
                  <a:schemeClr val="lt1"/>
                </a:contourClr>
              </a:sp3d>
            </c:spPr>
          </c:dPt>
          <c:dPt>
            <c:idx val="1"/>
            <c:bubble3D val="0"/>
            <c:spPr>
              <a:solidFill>
                <a:schemeClr val="accent2"/>
              </a:solidFill>
              <a:ln w="25400">
                <a:solidFill>
                  <a:schemeClr val="lt1"/>
                </a:solidFill>
              </a:ln>
              <a:effectLst/>
              <a:sp3d contourW="25400">
                <a:contourClr>
                  <a:schemeClr val="lt1"/>
                </a:contourClr>
              </a:sp3d>
            </c:spPr>
          </c:dPt>
          <c:dPt>
            <c:idx val="2"/>
            <c:bubble3D val="0"/>
            <c:spPr>
              <a:solidFill>
                <a:schemeClr val="accent3"/>
              </a:solidFill>
              <a:ln w="25400">
                <a:solidFill>
                  <a:schemeClr val="lt1"/>
                </a:solidFill>
              </a:ln>
              <a:effectLst/>
              <a:sp3d contourW="25400">
                <a:contourClr>
                  <a:schemeClr val="lt1"/>
                </a:contourClr>
              </a:sp3d>
            </c:spPr>
          </c:dPt>
          <c:dPt>
            <c:idx val="3"/>
            <c:bubble3D val="0"/>
            <c:spPr>
              <a:solidFill>
                <a:schemeClr val="accent4"/>
              </a:solidFill>
              <a:ln w="25400">
                <a:solidFill>
                  <a:schemeClr val="lt1"/>
                </a:solidFill>
              </a:ln>
              <a:effectLst/>
              <a:sp3d contourW="25400">
                <a:contourClr>
                  <a:schemeClr val="lt1"/>
                </a:contourClr>
              </a:sp3d>
            </c:spPr>
          </c:dPt>
          <c:dPt>
            <c:idx val="4"/>
            <c:bubble3D val="0"/>
            <c:spPr>
              <a:solidFill>
                <a:schemeClr val="accent5"/>
              </a:solidFill>
              <a:ln w="25400">
                <a:solidFill>
                  <a:schemeClr val="lt1"/>
                </a:solidFill>
              </a:ln>
              <a:effectLst/>
              <a:sp3d contourW="25400">
                <a:contourClr>
                  <a:schemeClr val="lt1"/>
                </a:contourClr>
              </a:sp3d>
            </c:spPr>
          </c:dPt>
          <c:dLbls>
            <c:spPr>
              <a:solidFill>
                <a:schemeClr val="bg1"/>
              </a:solidFill>
              <a:ln>
                <a:solidFill>
                  <a:schemeClr val="tx1"/>
                </a:solidFill>
              </a:ln>
              <a:effectLst/>
            </c:spPr>
            <c:txPr>
              <a:bodyPr rot="0" vert="horz"/>
              <a:lstStyle/>
              <a:p>
                <a:pPr>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General!$K$1372:$K$1376</c:f>
              <c:strCache>
                <c:ptCount val="5"/>
                <c:pt idx="0">
                  <c:v>Física</c:v>
                </c:pt>
                <c:pt idx="1">
                  <c:v>Auditiva</c:v>
                </c:pt>
                <c:pt idx="2">
                  <c:v>Visual</c:v>
                </c:pt>
                <c:pt idx="3">
                  <c:v>Intelectual - Psicológica</c:v>
                </c:pt>
                <c:pt idx="4">
                  <c:v>Otra</c:v>
                </c:pt>
              </c:strCache>
            </c:strRef>
          </c:cat>
          <c:val>
            <c:numRef>
              <c:f>General!$L$1372:$L$1376</c:f>
              <c:numCache>
                <c:formatCode>0.0%</c:formatCode>
                <c:ptCount val="5"/>
                <c:pt idx="0">
                  <c:v>0.44496855345911951</c:v>
                </c:pt>
                <c:pt idx="1">
                  <c:v>0.29402515723270461</c:v>
                </c:pt>
                <c:pt idx="2">
                  <c:v>0.13836477987421383</c:v>
                </c:pt>
                <c:pt idx="3">
                  <c:v>0.12106918238993712</c:v>
                </c:pt>
                <c:pt idx="4">
                  <c:v>1.5723270440251584E-3</c:v>
                </c:pt>
              </c:numCache>
            </c:numRef>
          </c:val>
        </c:ser>
        <c:dLbls>
          <c:showLegendKey val="0"/>
          <c:showVal val="0"/>
          <c:showCatName val="0"/>
          <c:showSerName val="0"/>
          <c:showPercent val="0"/>
          <c:showBubbleSize val="0"/>
          <c:showLeaderLines val="1"/>
        </c:dLbls>
      </c:pie3DChart>
      <c:spPr>
        <a:noFill/>
        <a:ln>
          <a:noFill/>
        </a:ln>
        <a:effectLst/>
      </c:spPr>
    </c:plotArea>
    <c:legend>
      <c:legendPos val="r"/>
      <c:overlay val="0"/>
      <c:spPr>
        <a:noFill/>
        <a:ln>
          <a:noFill/>
        </a:ln>
        <a:effectLst/>
      </c:spPr>
      <c:txPr>
        <a:bodyPr rot="0" vert="horz"/>
        <a:lstStyle/>
        <a:p>
          <a:pPr>
            <a:defRPr/>
          </a:pPr>
          <a:endParaRPr lang="en-US"/>
        </a:p>
      </c:txPr>
    </c:legend>
    <c:plotVisOnly val="1"/>
    <c:dispBlanksAs val="zero"/>
    <c:showDLblsOverMax val="0"/>
  </c:chart>
  <c:spPr>
    <a:solidFill>
      <a:schemeClr val="bg1"/>
    </a:solidFill>
    <a:ln w="9525" cap="flat" cmpd="sng" algn="ctr">
      <a:solidFill>
        <a:schemeClr val="tx1">
          <a:lumMod val="15000"/>
          <a:lumOff val="85000"/>
        </a:schemeClr>
      </a:solidFill>
      <a:round/>
    </a:ln>
    <a:effectLst/>
  </c:spPr>
  <c:txPr>
    <a:bodyPr/>
    <a:lstStyle/>
    <a:p>
      <a:pPr>
        <a:defRPr sz="1600">
          <a:latin typeface="Book Antiqua" panose="02040602050305030304" pitchFamily="18" charset="0"/>
        </a:defRPr>
      </a:pPr>
      <a:endParaRPr lang="en-US"/>
    </a:p>
  </c:txPr>
  <c:externalData r:id="rId1">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General!$R$1402</c:f>
              <c:strCache>
                <c:ptCount val="1"/>
                <c:pt idx="0">
                  <c:v>Salario promedio</c:v>
                </c:pt>
              </c:strCache>
            </c:strRef>
          </c:tx>
          <c:spPr>
            <a:solidFill>
              <a:schemeClr val="accent1"/>
            </a:solidFill>
            <a:ln>
              <a:noFill/>
            </a:ln>
            <a:effectLst/>
          </c:spPr>
          <c:invertIfNegative val="0"/>
          <c:dLbls>
            <c:spPr>
              <a:solidFill>
                <a:schemeClr val="bg1"/>
              </a:solidFill>
              <a:ln>
                <a:solidFill>
                  <a:schemeClr val="tx1"/>
                </a:solidFill>
              </a:ln>
              <a:effectLst/>
            </c:spPr>
            <c:txPr>
              <a:bodyPr rot="0" vert="horz"/>
              <a:lstStyle/>
              <a:p>
                <a:pPr>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General!$Q$1403:$Q$1414</c:f>
              <c:strCache>
                <c:ptCount val="12"/>
                <c:pt idx="0">
                  <c:v>Jefatura</c:v>
                </c:pt>
                <c:pt idx="1">
                  <c:v>Supervisión General</c:v>
                </c:pt>
                <c:pt idx="2">
                  <c:v>Supervisión Técnica</c:v>
                </c:pt>
                <c:pt idx="3">
                  <c:v>Supervisión Operativa</c:v>
                </c:pt>
                <c:pt idx="4">
                  <c:v>Operación Especializada</c:v>
                </c:pt>
                <c:pt idx="5">
                  <c:v>Operación Técnica</c:v>
                </c:pt>
                <c:pt idx="6">
                  <c:v>Soporte Técnico</c:v>
                </c:pt>
                <c:pt idx="7">
                  <c:v>Asistencia Administrativa</c:v>
                </c:pt>
                <c:pt idx="8">
                  <c:v>Asistencia Técnica</c:v>
                </c:pt>
                <c:pt idx="9">
                  <c:v>Otros</c:v>
                </c:pt>
                <c:pt idx="10">
                  <c:v>Soporte Administrativo</c:v>
                </c:pt>
                <c:pt idx="11">
                  <c:v>Operación Básica</c:v>
                </c:pt>
              </c:strCache>
            </c:strRef>
          </c:cat>
          <c:val>
            <c:numRef>
              <c:f>General!$R$1403:$R$1414</c:f>
              <c:numCache>
                <c:formatCode>#,##0</c:formatCode>
                <c:ptCount val="12"/>
                <c:pt idx="0">
                  <c:v>3726.8060908811021</c:v>
                </c:pt>
                <c:pt idx="1">
                  <c:v>2021.8041704077823</c:v>
                </c:pt>
                <c:pt idx="2">
                  <c:v>1652.7160563380282</c:v>
                </c:pt>
                <c:pt idx="3">
                  <c:v>1356.1878554864606</c:v>
                </c:pt>
                <c:pt idx="4">
                  <c:v>1228.8549178255366</c:v>
                </c:pt>
                <c:pt idx="5">
                  <c:v>1029.5773999999999</c:v>
                </c:pt>
                <c:pt idx="6">
                  <c:v>890.45367514124291</c:v>
                </c:pt>
                <c:pt idx="7">
                  <c:v>829.20456750382459</c:v>
                </c:pt>
                <c:pt idx="8">
                  <c:v>802.18221369539538</c:v>
                </c:pt>
                <c:pt idx="9">
                  <c:v>747.59694444444449</c:v>
                </c:pt>
                <c:pt idx="10">
                  <c:v>709.77746913580245</c:v>
                </c:pt>
                <c:pt idx="11">
                  <c:v>610.10305301829749</c:v>
                </c:pt>
              </c:numCache>
            </c:numRef>
          </c:val>
        </c:ser>
        <c:dLbls>
          <c:showLegendKey val="0"/>
          <c:showVal val="0"/>
          <c:showCatName val="0"/>
          <c:showSerName val="0"/>
          <c:showPercent val="0"/>
          <c:showBubbleSize val="0"/>
        </c:dLbls>
        <c:gapWidth val="75"/>
        <c:overlap val="-25"/>
        <c:axId val="217517056"/>
        <c:axId val="217539328"/>
      </c:barChart>
      <c:catAx>
        <c:axId val="217517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5400000"/>
          <a:lstStyle/>
          <a:p>
            <a:pPr>
              <a:defRPr b="1"/>
            </a:pPr>
            <a:endParaRPr lang="en-US"/>
          </a:p>
        </c:txPr>
        <c:crossAx val="217539328"/>
        <c:crosses val="autoZero"/>
        <c:auto val="1"/>
        <c:lblAlgn val="ctr"/>
        <c:lblOffset val="100"/>
        <c:noMultiLvlLbl val="0"/>
      </c:catAx>
      <c:valAx>
        <c:axId val="2175393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vert="horz"/>
          <a:lstStyle/>
          <a:p>
            <a:pPr>
              <a:defRPr b="1"/>
            </a:pPr>
            <a:endParaRPr lang="en-US"/>
          </a:p>
        </c:txPr>
        <c:crossAx val="217517056"/>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sz="1400">
          <a:latin typeface="Book Antiqua" panose="02040602050305030304" pitchFamily="18" charset="0"/>
        </a:defRPr>
      </a:pPr>
      <a:endParaRPr lang="en-US"/>
    </a:p>
  </c:txPr>
  <c:externalData r:id="rId1">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Quito!$I$104</c:f>
              <c:strCache>
                <c:ptCount val="1"/>
                <c:pt idx="0">
                  <c:v>15 a 17</c:v>
                </c:pt>
              </c:strCache>
            </c:strRef>
          </c:tx>
          <c:spPr>
            <a:solidFill>
              <a:schemeClr val="accent1"/>
            </a:solidFill>
            <a:ln>
              <a:noFill/>
            </a:ln>
            <a:effectLst/>
          </c:spPr>
          <c:invertIfNegative val="0"/>
          <c:cat>
            <c:strRef>
              <c:f>Quito!$H$105:$H$117</c:f>
              <c:strCache>
                <c:ptCount val="13"/>
                <c:pt idx="0">
                  <c:v>Jefatura</c:v>
                </c:pt>
                <c:pt idx="1">
                  <c:v>Supervisión General</c:v>
                </c:pt>
                <c:pt idx="2">
                  <c:v>Supervisión Técnica</c:v>
                </c:pt>
                <c:pt idx="3">
                  <c:v>Supervisión Operativa</c:v>
                </c:pt>
                <c:pt idx="4">
                  <c:v>Operación Especializada</c:v>
                </c:pt>
                <c:pt idx="5">
                  <c:v>Operación Técnica</c:v>
                </c:pt>
                <c:pt idx="6">
                  <c:v>Operación Básica</c:v>
                </c:pt>
                <c:pt idx="7">
                  <c:v>Asistencia Administrativa</c:v>
                </c:pt>
                <c:pt idx="8">
                  <c:v>Asistencia Técnica</c:v>
                </c:pt>
                <c:pt idx="9">
                  <c:v>Soporte Administrativo</c:v>
                </c:pt>
                <c:pt idx="10">
                  <c:v>Soporte Técnico</c:v>
                </c:pt>
                <c:pt idx="11">
                  <c:v>Otros</c:v>
                </c:pt>
                <c:pt idx="12">
                  <c:v>Total</c:v>
                </c:pt>
              </c:strCache>
            </c:strRef>
          </c:cat>
          <c:val>
            <c:numRef>
              <c:f>Quito!$I$105:$I$117</c:f>
              <c:numCache>
                <c:formatCode>0.0%</c:formatCode>
                <c:ptCount val="13"/>
                <c:pt idx="0">
                  <c:v>0</c:v>
                </c:pt>
                <c:pt idx="1">
                  <c:v>0</c:v>
                </c:pt>
                <c:pt idx="2">
                  <c:v>0</c:v>
                </c:pt>
                <c:pt idx="3">
                  <c:v>0</c:v>
                </c:pt>
                <c:pt idx="4">
                  <c:v>0</c:v>
                </c:pt>
                <c:pt idx="5">
                  <c:v>0</c:v>
                </c:pt>
                <c:pt idx="6">
                  <c:v>2.63033300015782E-5</c:v>
                </c:pt>
                <c:pt idx="7">
                  <c:v>0</c:v>
                </c:pt>
                <c:pt idx="8">
                  <c:v>0</c:v>
                </c:pt>
                <c:pt idx="9">
                  <c:v>0</c:v>
                </c:pt>
                <c:pt idx="10">
                  <c:v>0</c:v>
                </c:pt>
                <c:pt idx="11">
                  <c:v>7.9270709472849786E-4</c:v>
                </c:pt>
                <c:pt idx="12">
                  <c:v>6.261404701420444E-5</c:v>
                </c:pt>
              </c:numCache>
            </c:numRef>
          </c:val>
        </c:ser>
        <c:ser>
          <c:idx val="1"/>
          <c:order val="1"/>
          <c:tx>
            <c:strRef>
              <c:f>Quito!$J$104</c:f>
              <c:strCache>
                <c:ptCount val="1"/>
                <c:pt idx="0">
                  <c:v>18 a 24</c:v>
                </c:pt>
              </c:strCache>
            </c:strRef>
          </c:tx>
          <c:spPr>
            <a:solidFill>
              <a:schemeClr val="accent2"/>
            </a:solidFill>
            <a:ln>
              <a:noFill/>
            </a:ln>
            <a:effectLst/>
          </c:spPr>
          <c:invertIfNegative val="0"/>
          <c:cat>
            <c:strRef>
              <c:f>Quito!$H$105:$H$117</c:f>
              <c:strCache>
                <c:ptCount val="13"/>
                <c:pt idx="0">
                  <c:v>Jefatura</c:v>
                </c:pt>
                <c:pt idx="1">
                  <c:v>Supervisión General</c:v>
                </c:pt>
                <c:pt idx="2">
                  <c:v>Supervisión Técnica</c:v>
                </c:pt>
                <c:pt idx="3">
                  <c:v>Supervisión Operativa</c:v>
                </c:pt>
                <c:pt idx="4">
                  <c:v>Operación Especializada</c:v>
                </c:pt>
                <c:pt idx="5">
                  <c:v>Operación Técnica</c:v>
                </c:pt>
                <c:pt idx="6">
                  <c:v>Operación Básica</c:v>
                </c:pt>
                <c:pt idx="7">
                  <c:v>Asistencia Administrativa</c:v>
                </c:pt>
                <c:pt idx="8">
                  <c:v>Asistencia Técnica</c:v>
                </c:pt>
                <c:pt idx="9">
                  <c:v>Soporte Administrativo</c:v>
                </c:pt>
                <c:pt idx="10">
                  <c:v>Soporte Técnico</c:v>
                </c:pt>
                <c:pt idx="11">
                  <c:v>Otros</c:v>
                </c:pt>
                <c:pt idx="12">
                  <c:v>Total</c:v>
                </c:pt>
              </c:strCache>
            </c:strRef>
          </c:cat>
          <c:val>
            <c:numRef>
              <c:f>Quito!$J$105:$J$117</c:f>
              <c:numCache>
                <c:formatCode>0.0%</c:formatCode>
                <c:ptCount val="13"/>
                <c:pt idx="0">
                  <c:v>2.8619127116622945E-3</c:v>
                </c:pt>
                <c:pt idx="1">
                  <c:v>1.4510651435628281E-2</c:v>
                </c:pt>
                <c:pt idx="2">
                  <c:v>6.4487369985141166E-2</c:v>
                </c:pt>
                <c:pt idx="3">
                  <c:v>2.8423133959466138E-2</c:v>
                </c:pt>
                <c:pt idx="4">
                  <c:v>5.9978403848041623E-2</c:v>
                </c:pt>
                <c:pt idx="5">
                  <c:v>0.10289115646258504</c:v>
                </c:pt>
                <c:pt idx="6">
                  <c:v>0.25553685096533219</c:v>
                </c:pt>
                <c:pt idx="7">
                  <c:v>0.15544564449379228</c:v>
                </c:pt>
                <c:pt idx="8">
                  <c:v>8.752327746741155E-2</c:v>
                </c:pt>
                <c:pt idx="9">
                  <c:v>0.11743469951157358</c:v>
                </c:pt>
                <c:pt idx="10">
                  <c:v>0.20866974994120874</c:v>
                </c:pt>
                <c:pt idx="11">
                  <c:v>0.19566653454881755</c:v>
                </c:pt>
                <c:pt idx="12">
                  <c:v>0.1639056853554689</c:v>
                </c:pt>
              </c:numCache>
            </c:numRef>
          </c:val>
        </c:ser>
        <c:ser>
          <c:idx val="2"/>
          <c:order val="2"/>
          <c:tx>
            <c:strRef>
              <c:f>Quito!$K$104</c:f>
              <c:strCache>
                <c:ptCount val="1"/>
                <c:pt idx="0">
                  <c:v>25 a 29</c:v>
                </c:pt>
              </c:strCache>
            </c:strRef>
          </c:tx>
          <c:spPr>
            <a:solidFill>
              <a:schemeClr val="accent3"/>
            </a:solidFill>
            <a:ln>
              <a:noFill/>
            </a:ln>
            <a:effectLst/>
          </c:spPr>
          <c:invertIfNegative val="0"/>
          <c:dLbls>
            <c:dLbl>
              <c:idx val="0"/>
              <c:delete val="1"/>
              <c:extLst>
                <c:ext xmlns:c15="http://schemas.microsoft.com/office/drawing/2012/chart" uri="{CE6537A1-D6FC-4f65-9D91-7224C49458BB}"/>
              </c:extLst>
            </c:dLbl>
            <c:spPr>
              <a:solidFill>
                <a:schemeClr val="bg1"/>
              </a:solidFill>
              <a:ln>
                <a:solidFill>
                  <a:schemeClr val="tx1"/>
                </a:solidFill>
              </a:ln>
              <a:effectLst/>
            </c:spPr>
            <c:txPr>
              <a:bodyPr rot="-5400000" spcFirstLastPara="1" vertOverflow="ellipsis" vert="horz" wrap="square" anchor="ctr" anchorCtr="1"/>
              <a:lstStyle/>
              <a:p>
                <a:pPr>
                  <a:defRPr sz="1300" b="0" i="0" u="none" strike="noStrike" kern="1200" baseline="0">
                    <a:solidFill>
                      <a:schemeClr val="tx1"/>
                    </a:solidFill>
                    <a:latin typeface="Book Antiqua" panose="02040602050305030304" pitchFamily="18"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Quito!$H$105:$H$117</c:f>
              <c:strCache>
                <c:ptCount val="13"/>
                <c:pt idx="0">
                  <c:v>Jefatura</c:v>
                </c:pt>
                <c:pt idx="1">
                  <c:v>Supervisión General</c:v>
                </c:pt>
                <c:pt idx="2">
                  <c:v>Supervisión Técnica</c:v>
                </c:pt>
                <c:pt idx="3">
                  <c:v>Supervisión Operativa</c:v>
                </c:pt>
                <c:pt idx="4">
                  <c:v>Operación Especializada</c:v>
                </c:pt>
                <c:pt idx="5">
                  <c:v>Operación Técnica</c:v>
                </c:pt>
                <c:pt idx="6">
                  <c:v>Operación Básica</c:v>
                </c:pt>
                <c:pt idx="7">
                  <c:v>Asistencia Administrativa</c:v>
                </c:pt>
                <c:pt idx="8">
                  <c:v>Asistencia Técnica</c:v>
                </c:pt>
                <c:pt idx="9">
                  <c:v>Soporte Administrativo</c:v>
                </c:pt>
                <c:pt idx="10">
                  <c:v>Soporte Técnico</c:v>
                </c:pt>
                <c:pt idx="11">
                  <c:v>Otros</c:v>
                </c:pt>
                <c:pt idx="12">
                  <c:v>Total</c:v>
                </c:pt>
              </c:strCache>
            </c:strRef>
          </c:cat>
          <c:val>
            <c:numRef>
              <c:f>Quito!$K$105:$K$117</c:f>
              <c:numCache>
                <c:formatCode>0.0%</c:formatCode>
                <c:ptCount val="13"/>
                <c:pt idx="0">
                  <c:v>7.3217266873360359E-2</c:v>
                </c:pt>
                <c:pt idx="1">
                  <c:v>0.17227539364001235</c:v>
                </c:pt>
                <c:pt idx="2">
                  <c:v>0.26121842496285291</c:v>
                </c:pt>
                <c:pt idx="3">
                  <c:v>0.2179930795847751</c:v>
                </c:pt>
                <c:pt idx="4">
                  <c:v>0.2220477078629626</c:v>
                </c:pt>
                <c:pt idx="5">
                  <c:v>0.23185941043083899</c:v>
                </c:pt>
                <c:pt idx="6">
                  <c:v>0.26626860960597609</c:v>
                </c:pt>
                <c:pt idx="7">
                  <c:v>0.28535379024931867</c:v>
                </c:pt>
                <c:pt idx="8">
                  <c:v>0.34574798261949102</c:v>
                </c:pt>
                <c:pt idx="9">
                  <c:v>0.27118284136759396</c:v>
                </c:pt>
                <c:pt idx="10">
                  <c:v>0.2287371639100102</c:v>
                </c:pt>
                <c:pt idx="11">
                  <c:v>0.47430307834588453</c:v>
                </c:pt>
                <c:pt idx="12">
                  <c:v>0.2611095209130917</c:v>
                </c:pt>
              </c:numCache>
            </c:numRef>
          </c:val>
        </c:ser>
        <c:ser>
          <c:idx val="3"/>
          <c:order val="3"/>
          <c:tx>
            <c:strRef>
              <c:f>Quito!$L$104</c:f>
              <c:strCache>
                <c:ptCount val="1"/>
                <c:pt idx="0">
                  <c:v>30 a 50</c:v>
                </c:pt>
              </c:strCache>
            </c:strRef>
          </c:tx>
          <c:spPr>
            <a:solidFill>
              <a:schemeClr val="accent4"/>
            </a:solidFill>
            <a:ln>
              <a:noFill/>
            </a:ln>
            <a:effectLst/>
          </c:spPr>
          <c:invertIfNegative val="0"/>
          <c:dLbls>
            <c:spPr>
              <a:solidFill>
                <a:schemeClr val="bg1"/>
              </a:solidFill>
              <a:ln>
                <a:solidFill>
                  <a:schemeClr val="tx1"/>
                </a:solidFill>
              </a:ln>
              <a:effectLst/>
            </c:spPr>
            <c:txPr>
              <a:bodyPr rot="-5400000" spcFirstLastPara="1" vertOverflow="ellipsis" vert="horz" wrap="square" anchor="ctr" anchorCtr="1"/>
              <a:lstStyle/>
              <a:p>
                <a:pPr>
                  <a:defRPr sz="1300" b="0" i="0" u="none" strike="noStrike" kern="1200" baseline="0">
                    <a:solidFill>
                      <a:schemeClr val="tx1"/>
                    </a:solidFill>
                    <a:latin typeface="Book Antiqua" panose="02040602050305030304" pitchFamily="18"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Quito!$H$105:$H$117</c:f>
              <c:strCache>
                <c:ptCount val="13"/>
                <c:pt idx="0">
                  <c:v>Jefatura</c:v>
                </c:pt>
                <c:pt idx="1">
                  <c:v>Supervisión General</c:v>
                </c:pt>
                <c:pt idx="2">
                  <c:v>Supervisión Técnica</c:v>
                </c:pt>
                <c:pt idx="3">
                  <c:v>Supervisión Operativa</c:v>
                </c:pt>
                <c:pt idx="4">
                  <c:v>Operación Especializada</c:v>
                </c:pt>
                <c:pt idx="5">
                  <c:v>Operación Técnica</c:v>
                </c:pt>
                <c:pt idx="6">
                  <c:v>Operación Básica</c:v>
                </c:pt>
                <c:pt idx="7">
                  <c:v>Asistencia Administrativa</c:v>
                </c:pt>
                <c:pt idx="8">
                  <c:v>Asistencia Técnica</c:v>
                </c:pt>
                <c:pt idx="9">
                  <c:v>Soporte Administrativo</c:v>
                </c:pt>
                <c:pt idx="10">
                  <c:v>Soporte Técnico</c:v>
                </c:pt>
                <c:pt idx="11">
                  <c:v>Otros</c:v>
                </c:pt>
                <c:pt idx="12">
                  <c:v>Total</c:v>
                </c:pt>
              </c:strCache>
            </c:strRef>
          </c:cat>
          <c:val>
            <c:numRef>
              <c:f>Quito!$L$105:$L$117</c:f>
              <c:numCache>
                <c:formatCode>0.0%</c:formatCode>
                <c:ptCount val="13"/>
                <c:pt idx="0">
                  <c:v>0.7557834486048175</c:v>
                </c:pt>
                <c:pt idx="1">
                  <c:v>0.71472676752083975</c:v>
                </c:pt>
                <c:pt idx="2">
                  <c:v>0.59554234769687964</c:v>
                </c:pt>
                <c:pt idx="3">
                  <c:v>0.68091942659416704</c:v>
                </c:pt>
                <c:pt idx="4">
                  <c:v>0.66074408559929321</c:v>
                </c:pt>
                <c:pt idx="5">
                  <c:v>0.60393046107331827</c:v>
                </c:pt>
                <c:pt idx="6">
                  <c:v>0.43163764532589827</c:v>
                </c:pt>
                <c:pt idx="7">
                  <c:v>0.5084283839709296</c:v>
                </c:pt>
                <c:pt idx="8">
                  <c:v>0.50496585971446306</c:v>
                </c:pt>
                <c:pt idx="9">
                  <c:v>0.48948821405818643</c:v>
                </c:pt>
                <c:pt idx="10">
                  <c:v>0.520576938151603</c:v>
                </c:pt>
                <c:pt idx="11">
                  <c:v>0.29898269256176507</c:v>
                </c:pt>
                <c:pt idx="12">
                  <c:v>0.51566245661741028</c:v>
                </c:pt>
              </c:numCache>
            </c:numRef>
          </c:val>
        </c:ser>
        <c:ser>
          <c:idx val="4"/>
          <c:order val="4"/>
          <c:tx>
            <c:strRef>
              <c:f>Quito!$M$104</c:f>
              <c:strCache>
                <c:ptCount val="1"/>
                <c:pt idx="0">
                  <c:v>51 a 65</c:v>
                </c:pt>
              </c:strCache>
            </c:strRef>
          </c:tx>
          <c:spPr>
            <a:solidFill>
              <a:schemeClr val="accent5"/>
            </a:solidFill>
            <a:ln>
              <a:noFill/>
            </a:ln>
            <a:effectLst/>
          </c:spPr>
          <c:invertIfNegative val="0"/>
          <c:cat>
            <c:strRef>
              <c:f>Quito!$H$105:$H$117</c:f>
              <c:strCache>
                <c:ptCount val="13"/>
                <c:pt idx="0">
                  <c:v>Jefatura</c:v>
                </c:pt>
                <c:pt idx="1">
                  <c:v>Supervisión General</c:v>
                </c:pt>
                <c:pt idx="2">
                  <c:v>Supervisión Técnica</c:v>
                </c:pt>
                <c:pt idx="3">
                  <c:v>Supervisión Operativa</c:v>
                </c:pt>
                <c:pt idx="4">
                  <c:v>Operación Especializada</c:v>
                </c:pt>
                <c:pt idx="5">
                  <c:v>Operación Técnica</c:v>
                </c:pt>
                <c:pt idx="6">
                  <c:v>Operación Básica</c:v>
                </c:pt>
                <c:pt idx="7">
                  <c:v>Asistencia Administrativa</c:v>
                </c:pt>
                <c:pt idx="8">
                  <c:v>Asistencia Técnica</c:v>
                </c:pt>
                <c:pt idx="9">
                  <c:v>Soporte Administrativo</c:v>
                </c:pt>
                <c:pt idx="10">
                  <c:v>Soporte Técnico</c:v>
                </c:pt>
                <c:pt idx="11">
                  <c:v>Otros</c:v>
                </c:pt>
                <c:pt idx="12">
                  <c:v>Total</c:v>
                </c:pt>
              </c:strCache>
            </c:strRef>
          </c:cat>
          <c:val>
            <c:numRef>
              <c:f>Quito!$M$105:$M$117</c:f>
              <c:numCache>
                <c:formatCode>0.0%</c:formatCode>
                <c:ptCount val="13"/>
                <c:pt idx="0">
                  <c:v>0.14881946100643931</c:v>
                </c:pt>
                <c:pt idx="1">
                  <c:v>7.25532571781414E-2</c:v>
                </c:pt>
                <c:pt idx="2">
                  <c:v>7.4888558692421989E-2</c:v>
                </c:pt>
                <c:pt idx="3">
                  <c:v>6.2036579337617401E-2</c:v>
                </c:pt>
                <c:pt idx="4">
                  <c:v>5.2616079316776282E-2</c:v>
                </c:pt>
                <c:pt idx="5">
                  <c:v>5.8862433862433859E-2</c:v>
                </c:pt>
                <c:pt idx="6">
                  <c:v>4.4794570992687674E-2</c:v>
                </c:pt>
                <c:pt idx="7">
                  <c:v>4.4009286363177552E-2</c:v>
                </c:pt>
                <c:pt idx="8">
                  <c:v>6.0211049037864679E-2</c:v>
                </c:pt>
                <c:pt idx="9">
                  <c:v>0.1117009980887662</c:v>
                </c:pt>
                <c:pt idx="10">
                  <c:v>4.0526769616681037E-2</c:v>
                </c:pt>
                <c:pt idx="11">
                  <c:v>2.8933808957590169E-2</c:v>
                </c:pt>
                <c:pt idx="12">
                  <c:v>5.4706787362696338E-2</c:v>
                </c:pt>
              </c:numCache>
            </c:numRef>
          </c:val>
        </c:ser>
        <c:ser>
          <c:idx val="5"/>
          <c:order val="5"/>
          <c:tx>
            <c:strRef>
              <c:f>Quito!$N$104</c:f>
              <c:strCache>
                <c:ptCount val="1"/>
                <c:pt idx="0">
                  <c:v>66 o más</c:v>
                </c:pt>
              </c:strCache>
            </c:strRef>
          </c:tx>
          <c:spPr>
            <a:solidFill>
              <a:schemeClr val="accent6"/>
            </a:solidFill>
            <a:ln>
              <a:noFill/>
            </a:ln>
            <a:effectLst/>
          </c:spPr>
          <c:invertIfNegative val="0"/>
          <c:cat>
            <c:strRef>
              <c:f>Quito!$H$105:$H$117</c:f>
              <c:strCache>
                <c:ptCount val="13"/>
                <c:pt idx="0">
                  <c:v>Jefatura</c:v>
                </c:pt>
                <c:pt idx="1">
                  <c:v>Supervisión General</c:v>
                </c:pt>
                <c:pt idx="2">
                  <c:v>Supervisión Técnica</c:v>
                </c:pt>
                <c:pt idx="3">
                  <c:v>Supervisión Operativa</c:v>
                </c:pt>
                <c:pt idx="4">
                  <c:v>Operación Especializada</c:v>
                </c:pt>
                <c:pt idx="5">
                  <c:v>Operación Técnica</c:v>
                </c:pt>
                <c:pt idx="6">
                  <c:v>Operación Básica</c:v>
                </c:pt>
                <c:pt idx="7">
                  <c:v>Asistencia Administrativa</c:v>
                </c:pt>
                <c:pt idx="8">
                  <c:v>Asistencia Técnica</c:v>
                </c:pt>
                <c:pt idx="9">
                  <c:v>Soporte Administrativo</c:v>
                </c:pt>
                <c:pt idx="10">
                  <c:v>Soporte Técnico</c:v>
                </c:pt>
                <c:pt idx="11">
                  <c:v>Otros</c:v>
                </c:pt>
                <c:pt idx="12">
                  <c:v>Total</c:v>
                </c:pt>
              </c:strCache>
            </c:strRef>
          </c:cat>
          <c:val>
            <c:numRef>
              <c:f>Quito!$N$105:$N$117</c:f>
              <c:numCache>
                <c:formatCode>0.0%</c:formatCode>
                <c:ptCount val="13"/>
                <c:pt idx="0">
                  <c:v>1.9317910803720487E-2</c:v>
                </c:pt>
                <c:pt idx="1">
                  <c:v>2.5933930225378203E-2</c:v>
                </c:pt>
                <c:pt idx="2">
                  <c:v>3.8632986627043092E-3</c:v>
                </c:pt>
                <c:pt idx="3">
                  <c:v>1.0627780523974296E-2</c:v>
                </c:pt>
                <c:pt idx="4">
                  <c:v>4.6137233729262785E-3</c:v>
                </c:pt>
                <c:pt idx="5">
                  <c:v>2.4565381708238853E-3</c:v>
                </c:pt>
                <c:pt idx="6">
                  <c:v>1.7360197801041613E-3</c:v>
                </c:pt>
                <c:pt idx="7">
                  <c:v>6.7628949227818711E-3</c:v>
                </c:pt>
                <c:pt idx="8">
                  <c:v>1.5518311607697084E-3</c:v>
                </c:pt>
                <c:pt idx="9">
                  <c:v>1.0193246973879804E-2</c:v>
                </c:pt>
                <c:pt idx="10">
                  <c:v>1.489378380496982E-3</c:v>
                </c:pt>
                <c:pt idx="11">
                  <c:v>1.321178491214163E-3</c:v>
                </c:pt>
                <c:pt idx="12">
                  <c:v>4.5529357043185802E-3</c:v>
                </c:pt>
              </c:numCache>
            </c:numRef>
          </c:val>
        </c:ser>
        <c:dLbls>
          <c:showLegendKey val="0"/>
          <c:showVal val="0"/>
          <c:showCatName val="0"/>
          <c:showSerName val="0"/>
          <c:showPercent val="0"/>
          <c:showBubbleSize val="0"/>
        </c:dLbls>
        <c:gapWidth val="75"/>
        <c:overlap val="100"/>
        <c:axId val="218087424"/>
        <c:axId val="218088960"/>
      </c:barChart>
      <c:catAx>
        <c:axId val="218087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1400" b="1" i="0" u="none" strike="noStrike" kern="1200" baseline="0">
                <a:solidFill>
                  <a:schemeClr val="tx1"/>
                </a:solidFill>
                <a:latin typeface="Book Antiqua" panose="02040602050305030304" pitchFamily="18" charset="0"/>
                <a:ea typeface="+mn-ea"/>
                <a:cs typeface="+mn-cs"/>
              </a:defRPr>
            </a:pPr>
            <a:endParaRPr lang="en-US"/>
          </a:p>
        </c:txPr>
        <c:crossAx val="218088960"/>
        <c:crosses val="autoZero"/>
        <c:auto val="1"/>
        <c:lblAlgn val="ctr"/>
        <c:lblOffset val="100"/>
        <c:noMultiLvlLbl val="0"/>
      </c:catAx>
      <c:valAx>
        <c:axId val="218088960"/>
        <c:scaling>
          <c:orientation val="minMax"/>
          <c:max val="1"/>
        </c:scaling>
        <c:delete val="1"/>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crossAx val="218087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Book Antiqua" panose="02040602050305030304" pitchFamily="18" charset="0"/>
              <a:ea typeface="+mn-ea"/>
              <a:cs typeface="+mn-cs"/>
            </a:defRPr>
          </a:pPr>
          <a:endParaRPr lang="en-US"/>
        </a:p>
      </c:txPr>
    </c:legend>
    <c:plotVisOnly val="1"/>
    <c:dispBlanksAs val="gap"/>
    <c:showDLblsOverMax val="0"/>
  </c:chart>
  <c:spPr>
    <a:noFill/>
    <a:ln>
      <a:solidFill>
        <a:schemeClr val="bg1">
          <a:lumMod val="85000"/>
        </a:schemeClr>
      </a:solidFill>
    </a:ln>
    <a:effectLst/>
  </c:spPr>
  <c:txPr>
    <a:bodyPr/>
    <a:lstStyle/>
    <a:p>
      <a:pPr>
        <a:defRPr sz="1400">
          <a:solidFill>
            <a:schemeClr val="tx1"/>
          </a:solidFill>
          <a:latin typeface="Book Antiqua" panose="02040602050305030304" pitchFamily="18" charset="0"/>
        </a:defRPr>
      </a:pPr>
      <a:endParaRPr lang="en-US"/>
    </a:p>
  </c:txPr>
  <c:externalData r:id="rId1">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Quito!$E$214</c:f>
              <c:strCache>
                <c:ptCount val="1"/>
                <c:pt idx="0">
                  <c:v>Hombres</c:v>
                </c:pt>
              </c:strCache>
            </c:strRef>
          </c:tx>
          <c:spPr>
            <a:solidFill>
              <a:schemeClr val="accent1"/>
            </a:solidFill>
            <a:ln>
              <a:noFill/>
            </a:ln>
            <a:effectLst/>
          </c:spPr>
          <c:invertIfNegative val="0"/>
          <c:dLbls>
            <c:spPr>
              <a:solidFill>
                <a:schemeClr val="bg1"/>
              </a:solidFill>
              <a:ln>
                <a:solidFill>
                  <a:schemeClr val="tx1"/>
                </a:solidFill>
              </a:ln>
              <a:effectLst/>
            </c:spPr>
            <c:txPr>
              <a:bodyPr rot="-5400000" spcFirstLastPara="1" vertOverflow="ellipsis" vert="horz" wrap="square" anchor="ctr" anchorCtr="1"/>
              <a:lstStyle/>
              <a:p>
                <a:pPr>
                  <a:defRPr sz="1400" b="0" i="0" u="none" strike="noStrike" kern="1200" baseline="0">
                    <a:solidFill>
                      <a:schemeClr val="tx1"/>
                    </a:solidFill>
                    <a:latin typeface="Book Antiqua" panose="02040602050305030304" pitchFamily="18"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Quito!$D$215:$D$226</c:f>
              <c:strCache>
                <c:ptCount val="12"/>
                <c:pt idx="0">
                  <c:v>Jefatura</c:v>
                </c:pt>
                <c:pt idx="1">
                  <c:v>Supervisión General</c:v>
                </c:pt>
                <c:pt idx="2">
                  <c:v>Supervisión Técnica</c:v>
                </c:pt>
                <c:pt idx="3">
                  <c:v>Supervisión Operativa</c:v>
                </c:pt>
                <c:pt idx="4">
                  <c:v>Operación Especializada</c:v>
                </c:pt>
                <c:pt idx="5">
                  <c:v>Operación Técnica</c:v>
                </c:pt>
                <c:pt idx="6">
                  <c:v>Operación Básica</c:v>
                </c:pt>
                <c:pt idx="7">
                  <c:v>Asistencia Administrativa</c:v>
                </c:pt>
                <c:pt idx="8">
                  <c:v>Asistencia Técnica</c:v>
                </c:pt>
                <c:pt idx="9">
                  <c:v>Soporte Administrativo</c:v>
                </c:pt>
                <c:pt idx="10">
                  <c:v>Soporte Técnico</c:v>
                </c:pt>
                <c:pt idx="11">
                  <c:v>Otros</c:v>
                </c:pt>
              </c:strCache>
            </c:strRef>
          </c:cat>
          <c:val>
            <c:numRef>
              <c:f>Quito!$E$215:$E$226</c:f>
              <c:numCache>
                <c:formatCode>0.0%</c:formatCode>
                <c:ptCount val="12"/>
                <c:pt idx="0">
                  <c:v>0.65746979166666664</c:v>
                </c:pt>
                <c:pt idx="1">
                  <c:v>0.69582857142857135</c:v>
                </c:pt>
                <c:pt idx="2">
                  <c:v>0.75649579831932767</c:v>
                </c:pt>
                <c:pt idx="3">
                  <c:v>0.73999999999999988</c:v>
                </c:pt>
                <c:pt idx="4">
                  <c:v>0.67049026548672563</c:v>
                </c:pt>
                <c:pt idx="5">
                  <c:v>0.78496991869918709</c:v>
                </c:pt>
                <c:pt idx="6">
                  <c:v>0.72517096774193557</c:v>
                </c:pt>
                <c:pt idx="7">
                  <c:v>0.38329171270718232</c:v>
                </c:pt>
                <c:pt idx="8">
                  <c:v>0.72071881188118814</c:v>
                </c:pt>
                <c:pt idx="9">
                  <c:v>0.49856046511627933</c:v>
                </c:pt>
                <c:pt idx="10">
                  <c:v>0.83670612244897968</c:v>
                </c:pt>
                <c:pt idx="11">
                  <c:v>0.68951875000000007</c:v>
                </c:pt>
              </c:numCache>
            </c:numRef>
          </c:val>
        </c:ser>
        <c:ser>
          <c:idx val="1"/>
          <c:order val="1"/>
          <c:tx>
            <c:strRef>
              <c:f>Quito!$F$214</c:f>
              <c:strCache>
                <c:ptCount val="1"/>
                <c:pt idx="0">
                  <c:v>Mujeres</c:v>
                </c:pt>
              </c:strCache>
            </c:strRef>
          </c:tx>
          <c:spPr>
            <a:solidFill>
              <a:schemeClr val="accent2"/>
            </a:solidFill>
            <a:ln>
              <a:noFill/>
            </a:ln>
            <a:effectLst/>
          </c:spPr>
          <c:invertIfNegative val="0"/>
          <c:dLbls>
            <c:spPr>
              <a:solidFill>
                <a:schemeClr val="bg1"/>
              </a:solidFill>
              <a:ln>
                <a:solidFill>
                  <a:schemeClr val="tx1"/>
                </a:solidFill>
              </a:ln>
              <a:effectLst/>
            </c:spPr>
            <c:txPr>
              <a:bodyPr rot="-5400000" spcFirstLastPara="1" vertOverflow="ellipsis" vert="horz" wrap="square" anchor="ctr" anchorCtr="1"/>
              <a:lstStyle/>
              <a:p>
                <a:pPr>
                  <a:defRPr sz="1400" b="0" i="0" u="none" strike="noStrike" kern="1200" baseline="0">
                    <a:solidFill>
                      <a:schemeClr val="tx1"/>
                    </a:solidFill>
                    <a:latin typeface="Book Antiqua" panose="02040602050305030304" pitchFamily="18"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Quito!$D$215:$D$226</c:f>
              <c:strCache>
                <c:ptCount val="12"/>
                <c:pt idx="0">
                  <c:v>Jefatura</c:v>
                </c:pt>
                <c:pt idx="1">
                  <c:v>Supervisión General</c:v>
                </c:pt>
                <c:pt idx="2">
                  <c:v>Supervisión Técnica</c:v>
                </c:pt>
                <c:pt idx="3">
                  <c:v>Supervisión Operativa</c:v>
                </c:pt>
                <c:pt idx="4">
                  <c:v>Operación Especializada</c:v>
                </c:pt>
                <c:pt idx="5">
                  <c:v>Operación Técnica</c:v>
                </c:pt>
                <c:pt idx="6">
                  <c:v>Operación Básica</c:v>
                </c:pt>
                <c:pt idx="7">
                  <c:v>Asistencia Administrativa</c:v>
                </c:pt>
                <c:pt idx="8">
                  <c:v>Asistencia Técnica</c:v>
                </c:pt>
                <c:pt idx="9">
                  <c:v>Soporte Administrativo</c:v>
                </c:pt>
                <c:pt idx="10">
                  <c:v>Soporte Técnico</c:v>
                </c:pt>
                <c:pt idx="11">
                  <c:v>Otros</c:v>
                </c:pt>
              </c:strCache>
            </c:strRef>
          </c:cat>
          <c:val>
            <c:numRef>
              <c:f>Quito!$F$215:$F$226</c:f>
              <c:numCache>
                <c:formatCode>0.0%</c:formatCode>
                <c:ptCount val="12"/>
                <c:pt idx="0">
                  <c:v>0.34253020833333336</c:v>
                </c:pt>
                <c:pt idx="1">
                  <c:v>0.30417142857142865</c:v>
                </c:pt>
                <c:pt idx="2">
                  <c:v>0.2435042016806723</c:v>
                </c:pt>
                <c:pt idx="3">
                  <c:v>0.26</c:v>
                </c:pt>
                <c:pt idx="4">
                  <c:v>0.32950973451327437</c:v>
                </c:pt>
                <c:pt idx="5">
                  <c:v>0.21503008130081297</c:v>
                </c:pt>
                <c:pt idx="6">
                  <c:v>0.27482903225806449</c:v>
                </c:pt>
                <c:pt idx="7">
                  <c:v>0.61670828729281779</c:v>
                </c:pt>
                <c:pt idx="8">
                  <c:v>0.27928118811881192</c:v>
                </c:pt>
                <c:pt idx="9">
                  <c:v>0.50143953488372084</c:v>
                </c:pt>
                <c:pt idx="10">
                  <c:v>0.16329387755102034</c:v>
                </c:pt>
                <c:pt idx="11">
                  <c:v>0.31048124999999999</c:v>
                </c:pt>
              </c:numCache>
            </c:numRef>
          </c:val>
        </c:ser>
        <c:dLbls>
          <c:showLegendKey val="0"/>
          <c:showVal val="0"/>
          <c:showCatName val="0"/>
          <c:showSerName val="0"/>
          <c:showPercent val="0"/>
          <c:showBubbleSize val="0"/>
        </c:dLbls>
        <c:gapWidth val="75"/>
        <c:overlap val="100"/>
        <c:axId val="112232320"/>
        <c:axId val="112233856"/>
      </c:barChart>
      <c:catAx>
        <c:axId val="1122323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1400" b="1" i="0" u="none" strike="noStrike" kern="1200" baseline="0">
                <a:solidFill>
                  <a:schemeClr val="tx1"/>
                </a:solidFill>
                <a:latin typeface="Book Antiqua" panose="02040602050305030304" pitchFamily="18" charset="0"/>
                <a:ea typeface="+mn-ea"/>
                <a:cs typeface="+mn-cs"/>
              </a:defRPr>
            </a:pPr>
            <a:endParaRPr lang="en-US"/>
          </a:p>
        </c:txPr>
        <c:crossAx val="112233856"/>
        <c:crosses val="autoZero"/>
        <c:auto val="1"/>
        <c:lblAlgn val="ctr"/>
        <c:lblOffset val="100"/>
        <c:noMultiLvlLbl val="0"/>
      </c:catAx>
      <c:valAx>
        <c:axId val="112233856"/>
        <c:scaling>
          <c:orientation val="minMax"/>
        </c:scaling>
        <c:delete val="1"/>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crossAx val="112232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Book Antiqua" panose="02040602050305030304" pitchFamily="18" charset="0"/>
              <a:ea typeface="+mn-ea"/>
              <a:cs typeface="+mn-cs"/>
            </a:defRPr>
          </a:pPr>
          <a:endParaRPr lang="en-US"/>
        </a:p>
      </c:txPr>
    </c:legend>
    <c:plotVisOnly val="1"/>
    <c:dispBlanksAs val="gap"/>
    <c:showDLblsOverMax val="0"/>
  </c:chart>
  <c:spPr>
    <a:noFill/>
    <a:ln>
      <a:solidFill>
        <a:schemeClr val="bg1">
          <a:lumMod val="85000"/>
        </a:schemeClr>
      </a:solidFill>
    </a:ln>
    <a:effectLst/>
  </c:spPr>
  <c:txPr>
    <a:bodyPr/>
    <a:lstStyle/>
    <a:p>
      <a:pPr>
        <a:defRPr sz="1400">
          <a:solidFill>
            <a:schemeClr val="tx1"/>
          </a:solidFill>
          <a:latin typeface="Book Antiqua" panose="02040602050305030304" pitchFamily="18" charset="0"/>
        </a:defRPr>
      </a:pPr>
      <a:endParaRPr lang="en-US"/>
    </a:p>
  </c:txPr>
  <c:externalData r:id="rId1">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perspective val="3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Quito!$I$304</c:f>
              <c:strCache>
                <c:ptCount val="1"/>
                <c:pt idx="0">
                  <c:v>%</c:v>
                </c:pt>
              </c:strCache>
            </c:strRef>
          </c:tx>
          <c:dPt>
            <c:idx val="0"/>
            <c:bubble3D val="0"/>
            <c:spPr>
              <a:solidFill>
                <a:schemeClr val="accent1"/>
              </a:solidFill>
              <a:ln w="25400">
                <a:solidFill>
                  <a:schemeClr val="lt1"/>
                </a:solidFill>
              </a:ln>
              <a:effectLst/>
              <a:sp3d contourW="25400">
                <a:contourClr>
                  <a:schemeClr val="lt1"/>
                </a:contourClr>
              </a:sp3d>
            </c:spPr>
          </c:dPt>
          <c:dPt>
            <c:idx val="1"/>
            <c:bubble3D val="0"/>
            <c:spPr>
              <a:solidFill>
                <a:schemeClr val="accent2"/>
              </a:solidFill>
              <a:ln w="25400">
                <a:solidFill>
                  <a:schemeClr val="lt1"/>
                </a:solidFill>
              </a:ln>
              <a:effectLst/>
              <a:sp3d contourW="25400">
                <a:contourClr>
                  <a:schemeClr val="lt1"/>
                </a:contourClr>
              </a:sp3d>
            </c:spPr>
          </c:dPt>
          <c:dPt>
            <c:idx val="2"/>
            <c:bubble3D val="0"/>
            <c:spPr>
              <a:solidFill>
                <a:schemeClr val="accent3"/>
              </a:solidFill>
              <a:ln w="25400">
                <a:solidFill>
                  <a:schemeClr val="lt1"/>
                </a:solidFill>
              </a:ln>
              <a:effectLst/>
              <a:sp3d contourW="25400">
                <a:contourClr>
                  <a:schemeClr val="lt1"/>
                </a:contourClr>
              </a:sp3d>
            </c:spPr>
          </c:dPt>
          <c:dPt>
            <c:idx val="3"/>
            <c:bubble3D val="0"/>
            <c:spPr>
              <a:solidFill>
                <a:schemeClr val="accent4"/>
              </a:solidFill>
              <a:ln w="25400">
                <a:solidFill>
                  <a:schemeClr val="lt1"/>
                </a:solidFill>
              </a:ln>
              <a:effectLst/>
              <a:sp3d contourW="25400">
                <a:contourClr>
                  <a:schemeClr val="lt1"/>
                </a:contourClr>
              </a:sp3d>
            </c:spPr>
          </c:dPt>
          <c:dPt>
            <c:idx val="4"/>
            <c:bubble3D val="0"/>
            <c:spPr>
              <a:solidFill>
                <a:schemeClr val="accent5"/>
              </a:solidFill>
              <a:ln w="25400">
                <a:solidFill>
                  <a:schemeClr val="lt1"/>
                </a:solidFill>
              </a:ln>
              <a:effectLst/>
              <a:sp3d contourW="25400">
                <a:contourClr>
                  <a:schemeClr val="lt1"/>
                </a:contourClr>
              </a:sp3d>
            </c:spPr>
          </c:dPt>
          <c:dPt>
            <c:idx val="5"/>
            <c:bubble3D val="0"/>
            <c:spPr>
              <a:solidFill>
                <a:schemeClr val="accent6"/>
              </a:solidFill>
              <a:ln w="25400">
                <a:solidFill>
                  <a:schemeClr val="lt1"/>
                </a:solidFill>
              </a:ln>
              <a:effectLst/>
              <a:sp3d contourW="25400">
                <a:contourClr>
                  <a:schemeClr val="lt1"/>
                </a:contourClr>
              </a:sp3d>
            </c:spPr>
          </c:dPt>
          <c:dLbls>
            <c:dLbl>
              <c:idx val="1"/>
              <c:layout>
                <c:manualLayout>
                  <c:x val="-8.310620370370371E-2"/>
                  <c:y val="1.4118402777777778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3.8941666666666687E-2"/>
                  <c:y val="-4.3480555555555557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2.5022222222222223E-2"/>
                  <c:y val="-5.1961805555555553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7.3589629629629588E-2"/>
                  <c:y val="-5.4315277777777775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5"/>
              <c:layout>
                <c:manualLayout>
                  <c:x val="0.1701812962962963"/>
                  <c:y val="7.4208333333333331E-3"/>
                </c:manualLayout>
              </c:layout>
              <c:showLegendKey val="0"/>
              <c:showVal val="1"/>
              <c:showCatName val="0"/>
              <c:showSerName val="0"/>
              <c:showPercent val="0"/>
              <c:showBubbleSize val="0"/>
              <c:extLst>
                <c:ext xmlns:c15="http://schemas.microsoft.com/office/drawing/2012/chart" uri="{CE6537A1-D6FC-4f65-9D91-7224C49458BB}">
                  <c15:layout/>
                </c:ext>
              </c:extLst>
            </c:dLbl>
            <c:spPr>
              <a:solidFill>
                <a:schemeClr val="bg1"/>
              </a:solidFill>
              <a:ln>
                <a:solidFill>
                  <a:schemeClr val="tx1"/>
                </a:solidFill>
              </a:ln>
              <a:effectLst/>
            </c:spPr>
            <c:txPr>
              <a:bodyPr rot="0" spcFirstLastPara="1" vertOverflow="ellipsis" vert="horz" wrap="square" anchor="ctr" anchorCtr="1"/>
              <a:lstStyle/>
              <a:p>
                <a:pPr>
                  <a:defRPr sz="1500" b="0" i="0" u="none" strike="noStrike" kern="1200" baseline="0">
                    <a:solidFill>
                      <a:schemeClr val="tx1"/>
                    </a:solidFill>
                    <a:latin typeface="Book Antiqua" panose="02040602050305030304" pitchFamily="18" charset="0"/>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Quito!$H$305:$H$310</c:f>
              <c:strCache>
                <c:ptCount val="6"/>
                <c:pt idx="0">
                  <c:v>Mestizo</c:v>
                </c:pt>
                <c:pt idx="1">
                  <c:v>Afroecuatoriano</c:v>
                </c:pt>
                <c:pt idx="2">
                  <c:v>Indígena</c:v>
                </c:pt>
                <c:pt idx="3">
                  <c:v>Montubio</c:v>
                </c:pt>
                <c:pt idx="4">
                  <c:v>Blanco</c:v>
                </c:pt>
                <c:pt idx="5">
                  <c:v>Otros</c:v>
                </c:pt>
              </c:strCache>
            </c:strRef>
          </c:cat>
          <c:val>
            <c:numRef>
              <c:f>Quito!$I$305:$I$310</c:f>
              <c:numCache>
                <c:formatCode>0.0%</c:formatCode>
                <c:ptCount val="6"/>
                <c:pt idx="0">
                  <c:v>0.92639682873846352</c:v>
                </c:pt>
                <c:pt idx="1">
                  <c:v>2.135195263798758E-2</c:v>
                </c:pt>
                <c:pt idx="2">
                  <c:v>1.7072221812391639E-2</c:v>
                </c:pt>
                <c:pt idx="3">
                  <c:v>1.6312013701756431E-2</c:v>
                </c:pt>
                <c:pt idx="4">
                  <c:v>1.361515972249891E-2</c:v>
                </c:pt>
                <c:pt idx="5">
                  <c:v>5.2518233869020036E-3</c:v>
                </c:pt>
              </c:numCache>
            </c:numRef>
          </c:val>
        </c:ser>
        <c:dLbls>
          <c:showLegendKey val="0"/>
          <c:showVal val="0"/>
          <c:showCatName val="0"/>
          <c:showSerName val="0"/>
          <c:showPercent val="0"/>
          <c:showBubbleSize val="0"/>
          <c:showLeaderLines val="1"/>
        </c:dLbls>
      </c:pie3DChart>
      <c:spPr>
        <a:noFill/>
        <a:ln>
          <a:noFill/>
        </a:ln>
        <a:effectLst/>
      </c:spPr>
    </c:plotArea>
    <c:legend>
      <c:legendPos val="r"/>
      <c:overlay val="0"/>
      <c:spPr>
        <a:noFill/>
        <a:ln>
          <a:noFill/>
        </a:ln>
        <a:effectLst/>
      </c:spPr>
      <c:txPr>
        <a:bodyPr rot="0" spcFirstLastPara="1" vertOverflow="ellipsis" vert="horz" wrap="square" anchor="ctr" anchorCtr="1"/>
        <a:lstStyle/>
        <a:p>
          <a:pPr>
            <a:defRPr sz="1500" b="0" i="0" u="none" strike="noStrike" kern="1200" baseline="0">
              <a:solidFill>
                <a:schemeClr val="tx1"/>
              </a:solidFill>
              <a:latin typeface="Book Antiqua" panose="02040602050305030304" pitchFamily="18" charset="0"/>
              <a:ea typeface="+mn-ea"/>
              <a:cs typeface="+mn-cs"/>
            </a:defRPr>
          </a:pPr>
          <a:endParaRPr lang="en-US"/>
        </a:p>
      </c:txPr>
    </c:legend>
    <c:plotVisOnly val="1"/>
    <c:dispBlanksAs val="gap"/>
    <c:showDLblsOverMax val="0"/>
  </c:chart>
  <c:spPr>
    <a:noFill/>
    <a:ln>
      <a:solidFill>
        <a:schemeClr val="bg1">
          <a:lumMod val="85000"/>
        </a:schemeClr>
      </a:solidFill>
    </a:ln>
    <a:effectLst/>
  </c:spPr>
  <c:txPr>
    <a:bodyPr/>
    <a:lstStyle/>
    <a:p>
      <a:pPr>
        <a:defRPr sz="1500">
          <a:solidFill>
            <a:schemeClr val="tx1"/>
          </a:solidFill>
          <a:latin typeface="Book Antiqua" panose="02040602050305030304" pitchFamily="18" charset="0"/>
        </a:defRPr>
      </a:pPr>
      <a:endParaRPr lang="en-US"/>
    </a:p>
  </c:txPr>
  <c:externalData r:id="rId1">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Quito!$I$337</c:f>
              <c:strCache>
                <c:ptCount val="1"/>
                <c:pt idx="0">
                  <c:v>Jefatura</c:v>
                </c:pt>
              </c:strCache>
            </c:strRef>
          </c:tx>
          <c:spPr>
            <a:solidFill>
              <a:schemeClr val="accent1"/>
            </a:solidFill>
            <a:ln>
              <a:noFill/>
            </a:ln>
            <a:effectLst/>
          </c:spPr>
          <c:invertIfNegative val="0"/>
          <c:cat>
            <c:strRef>
              <c:f>Quito!$J$336:$P$336</c:f>
              <c:strCache>
                <c:ptCount val="7"/>
                <c:pt idx="0">
                  <c:v>2010</c:v>
                </c:pt>
                <c:pt idx="1">
                  <c:v>2011</c:v>
                </c:pt>
                <c:pt idx="2">
                  <c:v>2012</c:v>
                </c:pt>
                <c:pt idx="3">
                  <c:v>2013</c:v>
                </c:pt>
                <c:pt idx="4">
                  <c:v>2014</c:v>
                </c:pt>
                <c:pt idx="5">
                  <c:v>2015 est</c:v>
                </c:pt>
                <c:pt idx="6">
                  <c:v>2016 est</c:v>
                </c:pt>
              </c:strCache>
            </c:strRef>
          </c:cat>
          <c:val>
            <c:numRef>
              <c:f>Quito!$J$337:$P$337</c:f>
              <c:numCache>
                <c:formatCode>General</c:formatCode>
                <c:ptCount val="7"/>
                <c:pt idx="0">
                  <c:v>231</c:v>
                </c:pt>
                <c:pt idx="1">
                  <c:v>286</c:v>
                </c:pt>
                <c:pt idx="2">
                  <c:v>418</c:v>
                </c:pt>
                <c:pt idx="3">
                  <c:v>431</c:v>
                </c:pt>
                <c:pt idx="4">
                  <c:v>562</c:v>
                </c:pt>
                <c:pt idx="5">
                  <c:v>398</c:v>
                </c:pt>
                <c:pt idx="6">
                  <c:v>132</c:v>
                </c:pt>
              </c:numCache>
            </c:numRef>
          </c:val>
        </c:ser>
        <c:ser>
          <c:idx val="1"/>
          <c:order val="1"/>
          <c:tx>
            <c:strRef>
              <c:f>Quito!$I$338</c:f>
              <c:strCache>
                <c:ptCount val="1"/>
                <c:pt idx="0">
                  <c:v>Supervisión General</c:v>
                </c:pt>
              </c:strCache>
            </c:strRef>
          </c:tx>
          <c:spPr>
            <a:solidFill>
              <a:schemeClr val="accent2"/>
            </a:solidFill>
            <a:ln>
              <a:noFill/>
            </a:ln>
            <a:effectLst/>
          </c:spPr>
          <c:invertIfNegative val="0"/>
          <c:cat>
            <c:strRef>
              <c:f>Quito!$J$336:$P$336</c:f>
              <c:strCache>
                <c:ptCount val="7"/>
                <c:pt idx="0">
                  <c:v>2010</c:v>
                </c:pt>
                <c:pt idx="1">
                  <c:v>2011</c:v>
                </c:pt>
                <c:pt idx="2">
                  <c:v>2012</c:v>
                </c:pt>
                <c:pt idx="3">
                  <c:v>2013</c:v>
                </c:pt>
                <c:pt idx="4">
                  <c:v>2014</c:v>
                </c:pt>
                <c:pt idx="5">
                  <c:v>2015 est</c:v>
                </c:pt>
                <c:pt idx="6">
                  <c:v>2016 est</c:v>
                </c:pt>
              </c:strCache>
            </c:strRef>
          </c:cat>
          <c:val>
            <c:numRef>
              <c:f>Quito!$J$338:$P$338</c:f>
              <c:numCache>
                <c:formatCode>General</c:formatCode>
                <c:ptCount val="7"/>
                <c:pt idx="0">
                  <c:v>177</c:v>
                </c:pt>
                <c:pt idx="1">
                  <c:v>234</c:v>
                </c:pt>
                <c:pt idx="2">
                  <c:v>351</c:v>
                </c:pt>
                <c:pt idx="3">
                  <c:v>344</c:v>
                </c:pt>
                <c:pt idx="4">
                  <c:v>490</c:v>
                </c:pt>
                <c:pt idx="5">
                  <c:v>246</c:v>
                </c:pt>
                <c:pt idx="6">
                  <c:v>138</c:v>
                </c:pt>
              </c:numCache>
            </c:numRef>
          </c:val>
        </c:ser>
        <c:ser>
          <c:idx val="2"/>
          <c:order val="2"/>
          <c:tx>
            <c:strRef>
              <c:f>Quito!$I$339</c:f>
              <c:strCache>
                <c:ptCount val="1"/>
                <c:pt idx="0">
                  <c:v>Supervisión Técnica</c:v>
                </c:pt>
              </c:strCache>
            </c:strRef>
          </c:tx>
          <c:spPr>
            <a:solidFill>
              <a:schemeClr val="accent3"/>
            </a:solidFill>
            <a:ln>
              <a:noFill/>
            </a:ln>
            <a:effectLst/>
          </c:spPr>
          <c:invertIfNegative val="0"/>
          <c:cat>
            <c:strRef>
              <c:f>Quito!$J$336:$P$336</c:f>
              <c:strCache>
                <c:ptCount val="7"/>
                <c:pt idx="0">
                  <c:v>2010</c:v>
                </c:pt>
                <c:pt idx="1">
                  <c:v>2011</c:v>
                </c:pt>
                <c:pt idx="2">
                  <c:v>2012</c:v>
                </c:pt>
                <c:pt idx="3">
                  <c:v>2013</c:v>
                </c:pt>
                <c:pt idx="4">
                  <c:v>2014</c:v>
                </c:pt>
                <c:pt idx="5">
                  <c:v>2015 est</c:v>
                </c:pt>
                <c:pt idx="6">
                  <c:v>2016 est</c:v>
                </c:pt>
              </c:strCache>
            </c:strRef>
          </c:cat>
          <c:val>
            <c:numRef>
              <c:f>Quito!$J$339:$P$339</c:f>
              <c:numCache>
                <c:formatCode>General</c:formatCode>
                <c:ptCount val="7"/>
                <c:pt idx="0">
                  <c:v>212</c:v>
                </c:pt>
                <c:pt idx="1">
                  <c:v>377</c:v>
                </c:pt>
                <c:pt idx="2">
                  <c:v>388</c:v>
                </c:pt>
                <c:pt idx="3">
                  <c:v>594</c:v>
                </c:pt>
                <c:pt idx="4">
                  <c:v>767</c:v>
                </c:pt>
                <c:pt idx="5">
                  <c:v>368</c:v>
                </c:pt>
                <c:pt idx="6">
                  <c:v>61</c:v>
                </c:pt>
              </c:numCache>
            </c:numRef>
          </c:val>
        </c:ser>
        <c:ser>
          <c:idx val="3"/>
          <c:order val="3"/>
          <c:tx>
            <c:strRef>
              <c:f>Quito!$I$340</c:f>
              <c:strCache>
                <c:ptCount val="1"/>
                <c:pt idx="0">
                  <c:v>Supervisión Operativa</c:v>
                </c:pt>
              </c:strCache>
            </c:strRef>
          </c:tx>
          <c:spPr>
            <a:solidFill>
              <a:schemeClr val="accent4"/>
            </a:solidFill>
            <a:ln>
              <a:noFill/>
            </a:ln>
            <a:effectLst/>
          </c:spPr>
          <c:invertIfNegative val="0"/>
          <c:cat>
            <c:strRef>
              <c:f>Quito!$J$336:$P$336</c:f>
              <c:strCache>
                <c:ptCount val="7"/>
                <c:pt idx="0">
                  <c:v>2010</c:v>
                </c:pt>
                <c:pt idx="1">
                  <c:v>2011</c:v>
                </c:pt>
                <c:pt idx="2">
                  <c:v>2012</c:v>
                </c:pt>
                <c:pt idx="3">
                  <c:v>2013</c:v>
                </c:pt>
                <c:pt idx="4">
                  <c:v>2014</c:v>
                </c:pt>
                <c:pt idx="5">
                  <c:v>2015 est</c:v>
                </c:pt>
                <c:pt idx="6">
                  <c:v>2016 est</c:v>
                </c:pt>
              </c:strCache>
            </c:strRef>
          </c:cat>
          <c:val>
            <c:numRef>
              <c:f>Quito!$J$340:$P$340</c:f>
              <c:numCache>
                <c:formatCode>General</c:formatCode>
                <c:ptCount val="7"/>
                <c:pt idx="0">
                  <c:v>353</c:v>
                </c:pt>
                <c:pt idx="1">
                  <c:v>469</c:v>
                </c:pt>
                <c:pt idx="2">
                  <c:v>522</c:v>
                </c:pt>
                <c:pt idx="3">
                  <c:v>547</c:v>
                </c:pt>
                <c:pt idx="4">
                  <c:v>608</c:v>
                </c:pt>
                <c:pt idx="5">
                  <c:v>507</c:v>
                </c:pt>
                <c:pt idx="6">
                  <c:v>378</c:v>
                </c:pt>
              </c:numCache>
            </c:numRef>
          </c:val>
        </c:ser>
        <c:ser>
          <c:idx val="4"/>
          <c:order val="4"/>
          <c:tx>
            <c:strRef>
              <c:f>Quito!$I$341</c:f>
              <c:strCache>
                <c:ptCount val="1"/>
                <c:pt idx="0">
                  <c:v>Operación Especializada</c:v>
                </c:pt>
              </c:strCache>
            </c:strRef>
          </c:tx>
          <c:spPr>
            <a:solidFill>
              <a:schemeClr val="accent5"/>
            </a:solidFill>
            <a:ln>
              <a:noFill/>
            </a:ln>
            <a:effectLst/>
          </c:spPr>
          <c:invertIfNegative val="0"/>
          <c:cat>
            <c:strRef>
              <c:f>Quito!$J$336:$P$336</c:f>
              <c:strCache>
                <c:ptCount val="7"/>
                <c:pt idx="0">
                  <c:v>2010</c:v>
                </c:pt>
                <c:pt idx="1">
                  <c:v>2011</c:v>
                </c:pt>
                <c:pt idx="2">
                  <c:v>2012</c:v>
                </c:pt>
                <c:pt idx="3">
                  <c:v>2013</c:v>
                </c:pt>
                <c:pt idx="4">
                  <c:v>2014</c:v>
                </c:pt>
                <c:pt idx="5">
                  <c:v>2015 est</c:v>
                </c:pt>
                <c:pt idx="6">
                  <c:v>2016 est</c:v>
                </c:pt>
              </c:strCache>
            </c:strRef>
          </c:cat>
          <c:val>
            <c:numRef>
              <c:f>Quito!$J$341:$P$341</c:f>
              <c:numCache>
                <c:formatCode>General</c:formatCode>
                <c:ptCount val="7"/>
                <c:pt idx="0">
                  <c:v>785</c:v>
                </c:pt>
                <c:pt idx="1">
                  <c:v>997</c:v>
                </c:pt>
                <c:pt idx="2">
                  <c:v>2424</c:v>
                </c:pt>
                <c:pt idx="3">
                  <c:v>4872</c:v>
                </c:pt>
                <c:pt idx="4">
                  <c:v>6089</c:v>
                </c:pt>
                <c:pt idx="5">
                  <c:v>3176</c:v>
                </c:pt>
                <c:pt idx="6">
                  <c:v>661</c:v>
                </c:pt>
              </c:numCache>
            </c:numRef>
          </c:val>
        </c:ser>
        <c:ser>
          <c:idx val="5"/>
          <c:order val="5"/>
          <c:tx>
            <c:strRef>
              <c:f>Quito!$I$342</c:f>
              <c:strCache>
                <c:ptCount val="1"/>
                <c:pt idx="0">
                  <c:v>Operación Técnica</c:v>
                </c:pt>
              </c:strCache>
            </c:strRef>
          </c:tx>
          <c:spPr>
            <a:solidFill>
              <a:schemeClr val="accent6"/>
            </a:solidFill>
            <a:ln>
              <a:noFill/>
            </a:ln>
            <a:effectLst/>
          </c:spPr>
          <c:invertIfNegative val="0"/>
          <c:cat>
            <c:strRef>
              <c:f>Quito!$J$336:$P$336</c:f>
              <c:strCache>
                <c:ptCount val="7"/>
                <c:pt idx="0">
                  <c:v>2010</c:v>
                </c:pt>
                <c:pt idx="1">
                  <c:v>2011</c:v>
                </c:pt>
                <c:pt idx="2">
                  <c:v>2012</c:v>
                </c:pt>
                <c:pt idx="3">
                  <c:v>2013</c:v>
                </c:pt>
                <c:pt idx="4">
                  <c:v>2014</c:v>
                </c:pt>
                <c:pt idx="5">
                  <c:v>2015 est</c:v>
                </c:pt>
                <c:pt idx="6">
                  <c:v>2016 est</c:v>
                </c:pt>
              </c:strCache>
            </c:strRef>
          </c:cat>
          <c:val>
            <c:numRef>
              <c:f>Quito!$J$342:$P$342</c:f>
              <c:numCache>
                <c:formatCode>General</c:formatCode>
                <c:ptCount val="7"/>
                <c:pt idx="0">
                  <c:v>422</c:v>
                </c:pt>
                <c:pt idx="1">
                  <c:v>730</c:v>
                </c:pt>
                <c:pt idx="2">
                  <c:v>1593</c:v>
                </c:pt>
                <c:pt idx="3">
                  <c:v>1837</c:v>
                </c:pt>
                <c:pt idx="4">
                  <c:v>2270</c:v>
                </c:pt>
                <c:pt idx="5">
                  <c:v>1812</c:v>
                </c:pt>
                <c:pt idx="6">
                  <c:v>162</c:v>
                </c:pt>
              </c:numCache>
            </c:numRef>
          </c:val>
        </c:ser>
        <c:ser>
          <c:idx val="6"/>
          <c:order val="6"/>
          <c:tx>
            <c:strRef>
              <c:f>Quito!$I$343</c:f>
              <c:strCache>
                <c:ptCount val="1"/>
                <c:pt idx="0">
                  <c:v>Operación Básica</c:v>
                </c:pt>
              </c:strCache>
            </c:strRef>
          </c:tx>
          <c:spPr>
            <a:solidFill>
              <a:schemeClr val="accent1">
                <a:lumMod val="60000"/>
              </a:schemeClr>
            </a:solidFill>
            <a:ln>
              <a:noFill/>
            </a:ln>
            <a:effectLst/>
          </c:spPr>
          <c:invertIfNegative val="0"/>
          <c:cat>
            <c:strRef>
              <c:f>Quito!$J$336:$P$336</c:f>
              <c:strCache>
                <c:ptCount val="7"/>
                <c:pt idx="0">
                  <c:v>2010</c:v>
                </c:pt>
                <c:pt idx="1">
                  <c:v>2011</c:v>
                </c:pt>
                <c:pt idx="2">
                  <c:v>2012</c:v>
                </c:pt>
                <c:pt idx="3">
                  <c:v>2013</c:v>
                </c:pt>
                <c:pt idx="4">
                  <c:v>2014</c:v>
                </c:pt>
                <c:pt idx="5">
                  <c:v>2015 est</c:v>
                </c:pt>
                <c:pt idx="6">
                  <c:v>2016 est</c:v>
                </c:pt>
              </c:strCache>
            </c:strRef>
          </c:cat>
          <c:val>
            <c:numRef>
              <c:f>Quito!$J$343:$P$343</c:f>
              <c:numCache>
                <c:formatCode>General</c:formatCode>
                <c:ptCount val="7"/>
                <c:pt idx="0">
                  <c:v>2285</c:v>
                </c:pt>
                <c:pt idx="1">
                  <c:v>2465</c:v>
                </c:pt>
                <c:pt idx="2">
                  <c:v>3354</c:v>
                </c:pt>
                <c:pt idx="3">
                  <c:v>5865</c:v>
                </c:pt>
                <c:pt idx="4">
                  <c:v>8173</c:v>
                </c:pt>
                <c:pt idx="5">
                  <c:v>5427</c:v>
                </c:pt>
                <c:pt idx="6">
                  <c:v>2799</c:v>
                </c:pt>
              </c:numCache>
            </c:numRef>
          </c:val>
        </c:ser>
        <c:ser>
          <c:idx val="7"/>
          <c:order val="7"/>
          <c:tx>
            <c:strRef>
              <c:f>Quito!$I$344</c:f>
              <c:strCache>
                <c:ptCount val="1"/>
                <c:pt idx="0">
                  <c:v>Asistencia Administrativa</c:v>
                </c:pt>
              </c:strCache>
            </c:strRef>
          </c:tx>
          <c:spPr>
            <a:solidFill>
              <a:schemeClr val="accent2">
                <a:lumMod val="60000"/>
              </a:schemeClr>
            </a:solidFill>
            <a:ln>
              <a:noFill/>
            </a:ln>
            <a:effectLst/>
          </c:spPr>
          <c:invertIfNegative val="0"/>
          <c:cat>
            <c:strRef>
              <c:f>Quito!$J$336:$P$336</c:f>
              <c:strCache>
                <c:ptCount val="7"/>
                <c:pt idx="0">
                  <c:v>2010</c:v>
                </c:pt>
                <c:pt idx="1">
                  <c:v>2011</c:v>
                </c:pt>
                <c:pt idx="2">
                  <c:v>2012</c:v>
                </c:pt>
                <c:pt idx="3">
                  <c:v>2013</c:v>
                </c:pt>
                <c:pt idx="4">
                  <c:v>2014</c:v>
                </c:pt>
                <c:pt idx="5">
                  <c:v>2015 est</c:v>
                </c:pt>
                <c:pt idx="6">
                  <c:v>2016 est</c:v>
                </c:pt>
              </c:strCache>
            </c:strRef>
          </c:cat>
          <c:val>
            <c:numRef>
              <c:f>Quito!$J$344:$P$344</c:f>
              <c:numCache>
                <c:formatCode>General</c:formatCode>
                <c:ptCount val="7"/>
                <c:pt idx="0">
                  <c:v>576</c:v>
                </c:pt>
                <c:pt idx="1">
                  <c:v>614</c:v>
                </c:pt>
                <c:pt idx="2">
                  <c:v>1158</c:v>
                </c:pt>
                <c:pt idx="3">
                  <c:v>1365</c:v>
                </c:pt>
                <c:pt idx="4">
                  <c:v>1631</c:v>
                </c:pt>
                <c:pt idx="5">
                  <c:v>968</c:v>
                </c:pt>
                <c:pt idx="6">
                  <c:v>347</c:v>
                </c:pt>
              </c:numCache>
            </c:numRef>
          </c:val>
        </c:ser>
        <c:ser>
          <c:idx val="8"/>
          <c:order val="8"/>
          <c:tx>
            <c:strRef>
              <c:f>Quito!$I$345</c:f>
              <c:strCache>
                <c:ptCount val="1"/>
                <c:pt idx="0">
                  <c:v>Asistencia Técnica</c:v>
                </c:pt>
              </c:strCache>
            </c:strRef>
          </c:tx>
          <c:spPr>
            <a:solidFill>
              <a:schemeClr val="accent3">
                <a:lumMod val="60000"/>
              </a:schemeClr>
            </a:solidFill>
            <a:ln>
              <a:noFill/>
            </a:ln>
            <a:effectLst/>
          </c:spPr>
          <c:invertIfNegative val="0"/>
          <c:cat>
            <c:strRef>
              <c:f>Quito!$J$336:$P$336</c:f>
              <c:strCache>
                <c:ptCount val="7"/>
                <c:pt idx="0">
                  <c:v>2010</c:v>
                </c:pt>
                <c:pt idx="1">
                  <c:v>2011</c:v>
                </c:pt>
                <c:pt idx="2">
                  <c:v>2012</c:v>
                </c:pt>
                <c:pt idx="3">
                  <c:v>2013</c:v>
                </c:pt>
                <c:pt idx="4">
                  <c:v>2014</c:v>
                </c:pt>
                <c:pt idx="5">
                  <c:v>2015 est</c:v>
                </c:pt>
                <c:pt idx="6">
                  <c:v>2016 est</c:v>
                </c:pt>
              </c:strCache>
            </c:strRef>
          </c:cat>
          <c:val>
            <c:numRef>
              <c:f>Quito!$J$345:$P$345</c:f>
              <c:numCache>
                <c:formatCode>General</c:formatCode>
                <c:ptCount val="7"/>
                <c:pt idx="0">
                  <c:v>1784</c:v>
                </c:pt>
                <c:pt idx="1">
                  <c:v>2146</c:v>
                </c:pt>
                <c:pt idx="2">
                  <c:v>2882</c:v>
                </c:pt>
                <c:pt idx="3">
                  <c:v>3093</c:v>
                </c:pt>
                <c:pt idx="4">
                  <c:v>3305</c:v>
                </c:pt>
                <c:pt idx="5">
                  <c:v>2930</c:v>
                </c:pt>
                <c:pt idx="6">
                  <c:v>2693</c:v>
                </c:pt>
              </c:numCache>
            </c:numRef>
          </c:val>
        </c:ser>
        <c:ser>
          <c:idx val="9"/>
          <c:order val="9"/>
          <c:tx>
            <c:strRef>
              <c:f>Quito!$I$346</c:f>
              <c:strCache>
                <c:ptCount val="1"/>
                <c:pt idx="0">
                  <c:v>Soporte Administrativo</c:v>
                </c:pt>
              </c:strCache>
            </c:strRef>
          </c:tx>
          <c:spPr>
            <a:solidFill>
              <a:schemeClr val="accent4">
                <a:lumMod val="60000"/>
              </a:schemeClr>
            </a:solidFill>
            <a:ln>
              <a:noFill/>
            </a:ln>
            <a:effectLst/>
          </c:spPr>
          <c:invertIfNegative val="0"/>
          <c:cat>
            <c:strRef>
              <c:f>Quito!$J$336:$P$336</c:f>
              <c:strCache>
                <c:ptCount val="7"/>
                <c:pt idx="0">
                  <c:v>2010</c:v>
                </c:pt>
                <c:pt idx="1">
                  <c:v>2011</c:v>
                </c:pt>
                <c:pt idx="2">
                  <c:v>2012</c:v>
                </c:pt>
                <c:pt idx="3">
                  <c:v>2013</c:v>
                </c:pt>
                <c:pt idx="4">
                  <c:v>2014</c:v>
                </c:pt>
                <c:pt idx="5">
                  <c:v>2015 est</c:v>
                </c:pt>
                <c:pt idx="6">
                  <c:v>2016 est</c:v>
                </c:pt>
              </c:strCache>
            </c:strRef>
          </c:cat>
          <c:val>
            <c:numRef>
              <c:f>Quito!$J$346:$P$346</c:f>
              <c:numCache>
                <c:formatCode>General</c:formatCode>
                <c:ptCount val="7"/>
                <c:pt idx="0">
                  <c:v>515</c:v>
                </c:pt>
                <c:pt idx="1">
                  <c:v>671</c:v>
                </c:pt>
                <c:pt idx="2">
                  <c:v>660</c:v>
                </c:pt>
                <c:pt idx="3">
                  <c:v>966</c:v>
                </c:pt>
                <c:pt idx="4">
                  <c:v>1145</c:v>
                </c:pt>
                <c:pt idx="5">
                  <c:v>767</c:v>
                </c:pt>
                <c:pt idx="6">
                  <c:v>347</c:v>
                </c:pt>
              </c:numCache>
            </c:numRef>
          </c:val>
        </c:ser>
        <c:ser>
          <c:idx val="10"/>
          <c:order val="10"/>
          <c:tx>
            <c:strRef>
              <c:f>Quito!$I$347</c:f>
              <c:strCache>
                <c:ptCount val="1"/>
                <c:pt idx="0">
                  <c:v>Soporte Técnico</c:v>
                </c:pt>
              </c:strCache>
            </c:strRef>
          </c:tx>
          <c:spPr>
            <a:solidFill>
              <a:schemeClr val="accent5">
                <a:lumMod val="60000"/>
              </a:schemeClr>
            </a:solidFill>
            <a:ln>
              <a:noFill/>
            </a:ln>
            <a:effectLst/>
          </c:spPr>
          <c:invertIfNegative val="0"/>
          <c:cat>
            <c:strRef>
              <c:f>Quito!$J$336:$P$336</c:f>
              <c:strCache>
                <c:ptCount val="7"/>
                <c:pt idx="0">
                  <c:v>2010</c:v>
                </c:pt>
                <c:pt idx="1">
                  <c:v>2011</c:v>
                </c:pt>
                <c:pt idx="2">
                  <c:v>2012</c:v>
                </c:pt>
                <c:pt idx="3">
                  <c:v>2013</c:v>
                </c:pt>
                <c:pt idx="4">
                  <c:v>2014</c:v>
                </c:pt>
                <c:pt idx="5">
                  <c:v>2015 est</c:v>
                </c:pt>
                <c:pt idx="6">
                  <c:v>2016 est</c:v>
                </c:pt>
              </c:strCache>
            </c:strRef>
          </c:cat>
          <c:val>
            <c:numRef>
              <c:f>Quito!$J$347:$P$347</c:f>
              <c:numCache>
                <c:formatCode>General</c:formatCode>
                <c:ptCount val="7"/>
                <c:pt idx="0">
                  <c:v>525</c:v>
                </c:pt>
                <c:pt idx="1">
                  <c:v>1070</c:v>
                </c:pt>
                <c:pt idx="2">
                  <c:v>2536</c:v>
                </c:pt>
                <c:pt idx="3">
                  <c:v>5785</c:v>
                </c:pt>
                <c:pt idx="4">
                  <c:v>6870</c:v>
                </c:pt>
                <c:pt idx="5">
                  <c:v>5535</c:v>
                </c:pt>
                <c:pt idx="6">
                  <c:v>269</c:v>
                </c:pt>
              </c:numCache>
            </c:numRef>
          </c:val>
        </c:ser>
        <c:ser>
          <c:idx val="11"/>
          <c:order val="11"/>
          <c:tx>
            <c:strRef>
              <c:f>Quito!$I$348</c:f>
              <c:strCache>
                <c:ptCount val="1"/>
                <c:pt idx="0">
                  <c:v>Otros</c:v>
                </c:pt>
              </c:strCache>
            </c:strRef>
          </c:tx>
          <c:spPr>
            <a:solidFill>
              <a:schemeClr val="accent6">
                <a:lumMod val="60000"/>
              </a:schemeClr>
            </a:solidFill>
            <a:ln>
              <a:noFill/>
            </a:ln>
            <a:effectLst/>
          </c:spPr>
          <c:invertIfNegative val="0"/>
          <c:cat>
            <c:strRef>
              <c:f>Quito!$J$336:$P$336</c:f>
              <c:strCache>
                <c:ptCount val="7"/>
                <c:pt idx="0">
                  <c:v>2010</c:v>
                </c:pt>
                <c:pt idx="1">
                  <c:v>2011</c:v>
                </c:pt>
                <c:pt idx="2">
                  <c:v>2012</c:v>
                </c:pt>
                <c:pt idx="3">
                  <c:v>2013</c:v>
                </c:pt>
                <c:pt idx="4">
                  <c:v>2014</c:v>
                </c:pt>
                <c:pt idx="5">
                  <c:v>2015 est</c:v>
                </c:pt>
                <c:pt idx="6">
                  <c:v>2016 est</c:v>
                </c:pt>
              </c:strCache>
            </c:strRef>
          </c:cat>
          <c:val>
            <c:numRef>
              <c:f>Quito!$J$348:$P$348</c:f>
              <c:numCache>
                <c:formatCode>General</c:formatCode>
                <c:ptCount val="7"/>
                <c:pt idx="0">
                  <c:v>2336</c:v>
                </c:pt>
                <c:pt idx="1">
                  <c:v>2589</c:v>
                </c:pt>
                <c:pt idx="2">
                  <c:v>3975</c:v>
                </c:pt>
                <c:pt idx="3">
                  <c:v>3653</c:v>
                </c:pt>
                <c:pt idx="4">
                  <c:v>3670</c:v>
                </c:pt>
                <c:pt idx="5">
                  <c:v>3401</c:v>
                </c:pt>
                <c:pt idx="6">
                  <c:v>1836</c:v>
                </c:pt>
              </c:numCache>
            </c:numRef>
          </c:val>
        </c:ser>
        <c:dLbls>
          <c:showLegendKey val="0"/>
          <c:showVal val="0"/>
          <c:showCatName val="0"/>
          <c:showSerName val="0"/>
          <c:showPercent val="0"/>
          <c:showBubbleSize val="0"/>
        </c:dLbls>
        <c:gapWidth val="75"/>
        <c:overlap val="100"/>
        <c:axId val="218697088"/>
        <c:axId val="218715264"/>
      </c:barChart>
      <c:catAx>
        <c:axId val="2186970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tx1"/>
                </a:solidFill>
                <a:latin typeface="Book Antiqua" panose="02040602050305030304" pitchFamily="18" charset="0"/>
                <a:ea typeface="+mn-ea"/>
                <a:cs typeface="+mn-cs"/>
              </a:defRPr>
            </a:pPr>
            <a:endParaRPr lang="en-US"/>
          </a:p>
        </c:txPr>
        <c:crossAx val="218715264"/>
        <c:crosses val="autoZero"/>
        <c:auto val="1"/>
        <c:lblAlgn val="ctr"/>
        <c:lblOffset val="100"/>
        <c:noMultiLvlLbl val="0"/>
      </c:catAx>
      <c:valAx>
        <c:axId val="218715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chemeClr val="tx1"/>
                </a:solidFill>
                <a:latin typeface="Book Antiqua" panose="02040602050305030304" pitchFamily="18" charset="0"/>
                <a:ea typeface="+mn-ea"/>
                <a:cs typeface="+mn-cs"/>
              </a:defRPr>
            </a:pPr>
            <a:endParaRPr lang="en-US"/>
          </a:p>
        </c:txPr>
        <c:crossAx val="218697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300" b="0" i="0" u="none" strike="noStrike" kern="1200" baseline="0">
              <a:solidFill>
                <a:schemeClr val="tx1"/>
              </a:solidFill>
              <a:latin typeface="Book Antiqua" panose="02040602050305030304" pitchFamily="18" charset="0"/>
              <a:ea typeface="+mn-ea"/>
              <a:cs typeface="+mn-cs"/>
            </a:defRPr>
          </a:pPr>
          <a:endParaRPr lang="en-US"/>
        </a:p>
      </c:txPr>
    </c:legend>
    <c:plotVisOnly val="1"/>
    <c:dispBlanksAs val="gap"/>
    <c:showDLblsOverMax val="0"/>
  </c:chart>
  <c:spPr>
    <a:solidFill>
      <a:schemeClr val="bg1"/>
    </a:solidFill>
    <a:ln>
      <a:solidFill>
        <a:schemeClr val="bg1">
          <a:lumMod val="85000"/>
        </a:schemeClr>
      </a:solidFill>
    </a:ln>
    <a:effectLst/>
  </c:spPr>
  <c:txPr>
    <a:bodyPr/>
    <a:lstStyle/>
    <a:p>
      <a:pPr>
        <a:defRPr sz="1400">
          <a:solidFill>
            <a:schemeClr val="tx1"/>
          </a:solidFill>
          <a:latin typeface="Book Antiqua" panose="02040602050305030304" pitchFamily="18" charset="0"/>
        </a:defRPr>
      </a:pPr>
      <a:endParaRPr lang="en-US"/>
    </a:p>
  </c:txPr>
  <c:externalData r:id="rId1">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Quito!$O$446</c:f>
              <c:strCache>
                <c:ptCount val="1"/>
                <c:pt idx="0">
                  <c:v>%</c:v>
                </c:pt>
              </c:strCache>
            </c:strRef>
          </c:tx>
          <c:spPr>
            <a:solidFill>
              <a:schemeClr val="accent1"/>
            </a:solidFill>
            <a:ln>
              <a:noFill/>
            </a:ln>
            <a:effectLst/>
          </c:spPr>
          <c:invertIfNegative val="0"/>
          <c:dLbls>
            <c:spPr>
              <a:solidFill>
                <a:schemeClr val="bg1"/>
              </a:solidFill>
              <a:ln>
                <a:solidFill>
                  <a:schemeClr val="tx1"/>
                </a:solidFill>
              </a:ln>
              <a:effectLst/>
            </c:spPr>
            <c:txPr>
              <a:bodyPr rot="-5400000" spcFirstLastPara="1" vertOverflow="ellipsis" vert="horz" wrap="square" anchor="ctr" anchorCtr="1"/>
              <a:lstStyle/>
              <a:p>
                <a:pPr>
                  <a:defRPr sz="1400" b="0" i="0" u="none" strike="noStrike" kern="1200" baseline="0">
                    <a:solidFill>
                      <a:schemeClr val="tx1"/>
                    </a:solidFill>
                    <a:latin typeface="Book Antiqua" panose="02040602050305030304" pitchFamily="18"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Quito!$N$447:$N$458</c:f>
              <c:strCache>
                <c:ptCount val="12"/>
                <c:pt idx="0">
                  <c:v>Operación Especializada</c:v>
                </c:pt>
                <c:pt idx="1">
                  <c:v>Operación Técnica</c:v>
                </c:pt>
                <c:pt idx="2">
                  <c:v>Jefatura</c:v>
                </c:pt>
                <c:pt idx="3">
                  <c:v>Supervisión General</c:v>
                </c:pt>
                <c:pt idx="4">
                  <c:v>Soporte Técnico</c:v>
                </c:pt>
                <c:pt idx="5">
                  <c:v>Supervisión Técnica</c:v>
                </c:pt>
                <c:pt idx="6">
                  <c:v>Otros</c:v>
                </c:pt>
                <c:pt idx="7">
                  <c:v>Supervisión Operativa</c:v>
                </c:pt>
                <c:pt idx="8">
                  <c:v>Asistencia Administrativa</c:v>
                </c:pt>
                <c:pt idx="9">
                  <c:v>Operación Básica</c:v>
                </c:pt>
                <c:pt idx="10">
                  <c:v>Asistencia Técnica</c:v>
                </c:pt>
                <c:pt idx="11">
                  <c:v>Soporte Administrativo</c:v>
                </c:pt>
              </c:strCache>
            </c:strRef>
          </c:cat>
          <c:val>
            <c:numRef>
              <c:f>Quito!$O$447:$O$458</c:f>
              <c:numCache>
                <c:formatCode>0.0%</c:formatCode>
                <c:ptCount val="12"/>
                <c:pt idx="0">
                  <c:v>0.82286336633663348</c:v>
                </c:pt>
                <c:pt idx="1">
                  <c:v>0.82063478260869571</c:v>
                </c:pt>
                <c:pt idx="2">
                  <c:v>0.8204065934065935</c:v>
                </c:pt>
                <c:pt idx="3">
                  <c:v>0.81162421875000024</c:v>
                </c:pt>
                <c:pt idx="4">
                  <c:v>0.80575934065934052</c:v>
                </c:pt>
                <c:pt idx="5">
                  <c:v>0.80547272727272723</c:v>
                </c:pt>
                <c:pt idx="6">
                  <c:v>0.78367627118644034</c:v>
                </c:pt>
                <c:pt idx="7">
                  <c:v>0.77861981132075464</c:v>
                </c:pt>
                <c:pt idx="8">
                  <c:v>0.77445555555555579</c:v>
                </c:pt>
                <c:pt idx="9">
                  <c:v>0.75653103448275849</c:v>
                </c:pt>
                <c:pt idx="10">
                  <c:v>0.75035937499999983</c:v>
                </c:pt>
                <c:pt idx="11">
                  <c:v>0.74438512396694201</c:v>
                </c:pt>
              </c:numCache>
            </c:numRef>
          </c:val>
        </c:ser>
        <c:dLbls>
          <c:showLegendKey val="0"/>
          <c:showVal val="0"/>
          <c:showCatName val="0"/>
          <c:showSerName val="0"/>
          <c:showPercent val="0"/>
          <c:showBubbleSize val="0"/>
        </c:dLbls>
        <c:gapWidth val="75"/>
        <c:overlap val="-25"/>
        <c:axId val="218759552"/>
        <c:axId val="218761088"/>
      </c:barChart>
      <c:catAx>
        <c:axId val="218759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1400" b="1" i="0" u="none" strike="noStrike" kern="1200" baseline="0">
                <a:solidFill>
                  <a:schemeClr val="tx1"/>
                </a:solidFill>
                <a:latin typeface="Book Antiqua" panose="02040602050305030304" pitchFamily="18" charset="0"/>
                <a:ea typeface="+mn-ea"/>
                <a:cs typeface="+mn-cs"/>
              </a:defRPr>
            </a:pPr>
            <a:endParaRPr lang="en-US"/>
          </a:p>
        </c:txPr>
        <c:crossAx val="218761088"/>
        <c:crosses val="autoZero"/>
        <c:auto val="1"/>
        <c:lblAlgn val="ctr"/>
        <c:lblOffset val="100"/>
        <c:noMultiLvlLbl val="0"/>
      </c:catAx>
      <c:valAx>
        <c:axId val="218761088"/>
        <c:scaling>
          <c:orientation val="minMax"/>
        </c:scaling>
        <c:delete val="1"/>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crossAx val="218759552"/>
        <c:crosses val="autoZero"/>
        <c:crossBetween val="between"/>
      </c:valAx>
      <c:spPr>
        <a:noFill/>
        <a:ln>
          <a:noFill/>
        </a:ln>
        <a:effectLst/>
      </c:spPr>
    </c:plotArea>
    <c:plotVisOnly val="1"/>
    <c:dispBlanksAs val="gap"/>
    <c:showDLblsOverMax val="0"/>
  </c:chart>
  <c:spPr>
    <a:solidFill>
      <a:schemeClr val="bg1"/>
    </a:solidFill>
    <a:ln>
      <a:solidFill>
        <a:schemeClr val="bg1">
          <a:lumMod val="85000"/>
        </a:schemeClr>
      </a:solidFill>
    </a:ln>
    <a:effectLst/>
  </c:spPr>
  <c:txPr>
    <a:bodyPr/>
    <a:lstStyle/>
    <a:p>
      <a:pPr>
        <a:defRPr sz="1400">
          <a:solidFill>
            <a:schemeClr val="tx1"/>
          </a:solidFill>
          <a:latin typeface="Book Antiqua" panose="02040602050305030304" pitchFamily="18" charset="0"/>
        </a:defRPr>
      </a:pPr>
      <a:endParaRPr lang="en-US"/>
    </a:p>
  </c:txPr>
  <c:externalData r:id="rId1">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Quito!$N$483</c:f>
              <c:strCache>
                <c:ptCount val="1"/>
                <c:pt idx="0">
                  <c:v>1</c:v>
                </c:pt>
              </c:strCache>
            </c:strRef>
          </c:tx>
          <c:spPr>
            <a:solidFill>
              <a:schemeClr val="accent1"/>
            </a:solidFill>
            <a:ln>
              <a:noFill/>
            </a:ln>
            <a:effectLst/>
          </c:spPr>
          <c:invertIfNegative val="0"/>
          <c:dLbls>
            <c:spPr>
              <a:solidFill>
                <a:schemeClr val="bg1"/>
              </a:solidFill>
              <a:ln>
                <a:solidFill>
                  <a:schemeClr val="tx1"/>
                </a:solidFill>
              </a:ln>
              <a:effectLst/>
            </c:spPr>
            <c:txPr>
              <a:bodyPr rot="0" spcFirstLastPara="1" vertOverflow="ellipsis" vert="horz" wrap="square" anchor="ctr" anchorCtr="1"/>
              <a:lstStyle/>
              <a:p>
                <a:pPr>
                  <a:defRPr sz="1400" b="0" i="0" u="none" strike="noStrike" kern="1200" baseline="0">
                    <a:solidFill>
                      <a:schemeClr val="tx1"/>
                    </a:solidFill>
                    <a:latin typeface="Book Antiqua" panose="02040602050305030304" pitchFamily="18"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Quito!$M$484:$M$489</c:f>
              <c:strCache>
                <c:ptCount val="6"/>
                <c:pt idx="0">
                  <c:v>Portales de empleo</c:v>
                </c:pt>
                <c:pt idx="1">
                  <c:v>Referencias</c:v>
                </c:pt>
                <c:pt idx="2">
                  <c:v>Prensa escrita</c:v>
                </c:pt>
                <c:pt idx="3">
                  <c:v>Bolsas de Empleo</c:v>
                </c:pt>
                <c:pt idx="4">
                  <c:v>Portal propio</c:v>
                </c:pt>
                <c:pt idx="5">
                  <c:v>Red Socio Empleo</c:v>
                </c:pt>
              </c:strCache>
            </c:strRef>
          </c:cat>
          <c:val>
            <c:numRef>
              <c:f>Quito!$N$484:$N$489</c:f>
              <c:numCache>
                <c:formatCode>0.0%</c:formatCode>
                <c:ptCount val="6"/>
                <c:pt idx="0">
                  <c:v>0.66666666666666663</c:v>
                </c:pt>
                <c:pt idx="1">
                  <c:v>0.30252100840336132</c:v>
                </c:pt>
                <c:pt idx="2">
                  <c:v>0.29347826086956524</c:v>
                </c:pt>
                <c:pt idx="3">
                  <c:v>0.26190476190476192</c:v>
                </c:pt>
                <c:pt idx="4">
                  <c:v>0.19672131147540983</c:v>
                </c:pt>
                <c:pt idx="5">
                  <c:v>0.13043478260869565</c:v>
                </c:pt>
              </c:numCache>
            </c:numRef>
          </c:val>
        </c:ser>
        <c:dLbls>
          <c:showLegendKey val="0"/>
          <c:showVal val="0"/>
          <c:showCatName val="0"/>
          <c:showSerName val="0"/>
          <c:showPercent val="0"/>
          <c:showBubbleSize val="0"/>
        </c:dLbls>
        <c:gapWidth val="75"/>
        <c:overlap val="-25"/>
        <c:axId val="218800896"/>
        <c:axId val="218802432"/>
      </c:barChart>
      <c:catAx>
        <c:axId val="2188008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tx1"/>
                </a:solidFill>
                <a:latin typeface="Book Antiqua" panose="02040602050305030304" pitchFamily="18" charset="0"/>
                <a:ea typeface="+mn-ea"/>
                <a:cs typeface="+mn-cs"/>
              </a:defRPr>
            </a:pPr>
            <a:endParaRPr lang="en-US"/>
          </a:p>
        </c:txPr>
        <c:crossAx val="218802432"/>
        <c:crosses val="autoZero"/>
        <c:auto val="1"/>
        <c:lblAlgn val="ctr"/>
        <c:lblOffset val="100"/>
        <c:noMultiLvlLbl val="0"/>
      </c:catAx>
      <c:valAx>
        <c:axId val="2188024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chemeClr val="tx1"/>
                </a:solidFill>
                <a:latin typeface="Book Antiqua" panose="02040602050305030304" pitchFamily="18" charset="0"/>
                <a:ea typeface="+mn-ea"/>
                <a:cs typeface="+mn-cs"/>
              </a:defRPr>
            </a:pPr>
            <a:endParaRPr lang="en-US"/>
          </a:p>
        </c:txPr>
        <c:crossAx val="218800896"/>
        <c:crosses val="autoZero"/>
        <c:crossBetween val="between"/>
      </c:valAx>
      <c:spPr>
        <a:noFill/>
        <a:ln>
          <a:noFill/>
        </a:ln>
        <a:effectLst/>
      </c:spPr>
    </c:plotArea>
    <c:plotVisOnly val="1"/>
    <c:dispBlanksAs val="gap"/>
    <c:showDLblsOverMax val="0"/>
  </c:chart>
  <c:spPr>
    <a:solidFill>
      <a:schemeClr val="bg1"/>
    </a:solidFill>
    <a:ln>
      <a:solidFill>
        <a:schemeClr val="bg1">
          <a:lumMod val="85000"/>
        </a:schemeClr>
      </a:solidFill>
    </a:ln>
    <a:effectLst/>
  </c:spPr>
  <c:txPr>
    <a:bodyPr/>
    <a:lstStyle/>
    <a:p>
      <a:pPr>
        <a:defRPr sz="1400">
          <a:solidFill>
            <a:schemeClr val="tx1"/>
          </a:solidFill>
          <a:latin typeface="Book Antiqua" panose="02040602050305030304" pitchFamily="18" charset="0"/>
        </a:defRPr>
      </a:pPr>
      <a:endParaRPr lang="en-US"/>
    </a:p>
  </c:txPr>
  <c:externalData r:id="rId1">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perspective val="3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Quito!$K$530</c:f>
              <c:strCache>
                <c:ptCount val="1"/>
                <c:pt idx="0">
                  <c:v>Cuenta de Portales de empleo - Cuál</c:v>
                </c:pt>
              </c:strCache>
            </c:strRef>
          </c:tx>
          <c:dPt>
            <c:idx val="0"/>
            <c:bubble3D val="0"/>
            <c:spPr>
              <a:solidFill>
                <a:schemeClr val="accent1"/>
              </a:solidFill>
              <a:ln w="25400">
                <a:solidFill>
                  <a:schemeClr val="lt1"/>
                </a:solidFill>
              </a:ln>
              <a:effectLst/>
              <a:sp3d contourW="25400">
                <a:contourClr>
                  <a:schemeClr val="lt1"/>
                </a:contourClr>
              </a:sp3d>
            </c:spPr>
          </c:dPt>
          <c:dPt>
            <c:idx val="1"/>
            <c:bubble3D val="0"/>
            <c:spPr>
              <a:solidFill>
                <a:schemeClr val="accent2"/>
              </a:solidFill>
              <a:ln w="25400">
                <a:solidFill>
                  <a:schemeClr val="lt1"/>
                </a:solidFill>
              </a:ln>
              <a:effectLst/>
              <a:sp3d contourW="25400">
                <a:contourClr>
                  <a:schemeClr val="lt1"/>
                </a:contourClr>
              </a:sp3d>
            </c:spPr>
          </c:dPt>
          <c:dPt>
            <c:idx val="2"/>
            <c:bubble3D val="0"/>
            <c:spPr>
              <a:solidFill>
                <a:schemeClr val="accent3"/>
              </a:solidFill>
              <a:ln w="25400">
                <a:solidFill>
                  <a:schemeClr val="lt1"/>
                </a:solidFill>
              </a:ln>
              <a:effectLst/>
              <a:sp3d contourW="25400">
                <a:contourClr>
                  <a:schemeClr val="lt1"/>
                </a:contourClr>
              </a:sp3d>
            </c:spPr>
          </c:dPt>
          <c:dPt>
            <c:idx val="3"/>
            <c:bubble3D val="0"/>
            <c:spPr>
              <a:solidFill>
                <a:schemeClr val="accent4"/>
              </a:solidFill>
              <a:ln w="25400">
                <a:solidFill>
                  <a:schemeClr val="lt1"/>
                </a:solidFill>
              </a:ln>
              <a:effectLst/>
              <a:sp3d contourW="25400">
                <a:contourClr>
                  <a:schemeClr val="lt1"/>
                </a:contourClr>
              </a:sp3d>
            </c:spPr>
          </c:dPt>
          <c:dPt>
            <c:idx val="4"/>
            <c:bubble3D val="0"/>
            <c:spPr>
              <a:solidFill>
                <a:schemeClr val="accent5"/>
              </a:solidFill>
              <a:ln w="25400">
                <a:solidFill>
                  <a:schemeClr val="lt1"/>
                </a:solidFill>
              </a:ln>
              <a:effectLst/>
              <a:sp3d contourW="25400">
                <a:contourClr>
                  <a:schemeClr val="lt1"/>
                </a:contourClr>
              </a:sp3d>
            </c:spPr>
          </c:dPt>
          <c:dLbls>
            <c:spPr>
              <a:solidFill>
                <a:schemeClr val="bg1"/>
              </a:solidFill>
              <a:ln>
                <a:solidFill>
                  <a:schemeClr val="tx1"/>
                </a:solidFill>
              </a:ln>
              <a:effectLst/>
            </c:spPr>
            <c:txPr>
              <a:bodyPr rot="0" spcFirstLastPara="1" vertOverflow="ellipsis" vert="horz" wrap="square" anchor="ctr" anchorCtr="1"/>
              <a:lstStyle/>
              <a:p>
                <a:pPr>
                  <a:defRPr sz="1500" b="0" i="0" u="none" strike="noStrike" kern="1200" baseline="0">
                    <a:solidFill>
                      <a:schemeClr val="tx1"/>
                    </a:solidFill>
                    <a:latin typeface="Book Antiqua" panose="02040602050305030304" pitchFamily="18" charset="0"/>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Quito!$J$531:$J$534</c:f>
              <c:strCache>
                <c:ptCount val="4"/>
                <c:pt idx="0">
                  <c:v>Multitrabajo</c:v>
                </c:pt>
                <c:pt idx="1">
                  <c:v>Computrabajo</c:v>
                </c:pt>
                <c:pt idx="2">
                  <c:v>Varios</c:v>
                </c:pt>
                <c:pt idx="3">
                  <c:v>Otros</c:v>
                </c:pt>
              </c:strCache>
            </c:strRef>
          </c:cat>
          <c:val>
            <c:numRef>
              <c:f>Quito!$K$531:$K$534</c:f>
              <c:numCache>
                <c:formatCode>0.0%</c:formatCode>
                <c:ptCount val="4"/>
                <c:pt idx="0">
                  <c:v>0.54545454545454541</c:v>
                </c:pt>
                <c:pt idx="1">
                  <c:v>0.24475524475524477</c:v>
                </c:pt>
                <c:pt idx="2">
                  <c:v>0.11188811188811189</c:v>
                </c:pt>
                <c:pt idx="3">
                  <c:v>9.7902097902097904E-2</c:v>
                </c:pt>
              </c:numCache>
            </c:numRef>
          </c:val>
        </c:ser>
        <c:dLbls>
          <c:showLegendKey val="0"/>
          <c:showVal val="0"/>
          <c:showCatName val="0"/>
          <c:showSerName val="0"/>
          <c:showPercent val="0"/>
          <c:showBubbleSize val="0"/>
          <c:showLeaderLines val="1"/>
        </c:dLbls>
      </c:pie3DChart>
      <c:spPr>
        <a:noFill/>
        <a:ln>
          <a:noFill/>
        </a:ln>
        <a:effectLst/>
      </c:spPr>
    </c:plotArea>
    <c:legend>
      <c:legendPos val="r"/>
      <c:overlay val="0"/>
      <c:spPr>
        <a:noFill/>
        <a:ln>
          <a:noFill/>
        </a:ln>
        <a:effectLst/>
      </c:spPr>
      <c:txPr>
        <a:bodyPr rot="0" spcFirstLastPara="1" vertOverflow="ellipsis" vert="horz" wrap="square" anchor="ctr" anchorCtr="1"/>
        <a:lstStyle/>
        <a:p>
          <a:pPr>
            <a:defRPr sz="1500" b="0" i="0" u="none" strike="noStrike" kern="1200" baseline="0">
              <a:solidFill>
                <a:schemeClr val="tx1"/>
              </a:solidFill>
              <a:latin typeface="Book Antiqua" panose="02040602050305030304" pitchFamily="18" charset="0"/>
              <a:ea typeface="+mn-ea"/>
              <a:cs typeface="+mn-cs"/>
            </a:defRPr>
          </a:pPr>
          <a:endParaRPr lang="en-US"/>
        </a:p>
      </c:txPr>
    </c:legend>
    <c:plotVisOnly val="1"/>
    <c:dispBlanksAs val="gap"/>
    <c:showDLblsOverMax val="0"/>
  </c:chart>
  <c:spPr>
    <a:solidFill>
      <a:schemeClr val="bg1"/>
    </a:solidFill>
    <a:ln>
      <a:solidFill>
        <a:schemeClr val="bg1">
          <a:lumMod val="85000"/>
        </a:schemeClr>
      </a:solidFill>
    </a:ln>
    <a:effectLst/>
  </c:spPr>
  <c:txPr>
    <a:bodyPr/>
    <a:lstStyle/>
    <a:p>
      <a:pPr>
        <a:defRPr sz="1500">
          <a:solidFill>
            <a:schemeClr val="tx1"/>
          </a:solidFill>
          <a:latin typeface="Book Antiqua" panose="02040602050305030304" pitchFamily="18" charset="0"/>
        </a:defRPr>
      </a:pPr>
      <a:endParaRPr lang="en-US"/>
    </a:p>
  </c:txPr>
  <c:externalData r:id="rId1">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perspective val="3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Quito!$K$643</c:f>
              <c:strCache>
                <c:ptCount val="1"/>
                <c:pt idx="0">
                  <c:v>Cuenta de En base a la principal ¿Por qué la selecciona?</c:v>
                </c:pt>
              </c:strCache>
            </c:strRef>
          </c:tx>
          <c:dPt>
            <c:idx val="0"/>
            <c:bubble3D val="0"/>
            <c:spPr>
              <a:solidFill>
                <a:schemeClr val="accent1"/>
              </a:solidFill>
              <a:ln w="25400">
                <a:solidFill>
                  <a:schemeClr val="lt1"/>
                </a:solidFill>
              </a:ln>
              <a:effectLst/>
              <a:sp3d contourW="25400">
                <a:contourClr>
                  <a:schemeClr val="lt1"/>
                </a:contourClr>
              </a:sp3d>
            </c:spPr>
          </c:dPt>
          <c:dPt>
            <c:idx val="1"/>
            <c:bubble3D val="0"/>
            <c:spPr>
              <a:solidFill>
                <a:schemeClr val="accent2"/>
              </a:solidFill>
              <a:ln w="25400">
                <a:solidFill>
                  <a:schemeClr val="lt1"/>
                </a:solidFill>
              </a:ln>
              <a:effectLst/>
              <a:sp3d contourW="25400">
                <a:contourClr>
                  <a:schemeClr val="lt1"/>
                </a:contourClr>
              </a:sp3d>
            </c:spPr>
          </c:dPt>
          <c:dPt>
            <c:idx val="2"/>
            <c:bubble3D val="0"/>
            <c:spPr>
              <a:solidFill>
                <a:schemeClr val="accent3"/>
              </a:solidFill>
              <a:ln w="25400">
                <a:solidFill>
                  <a:schemeClr val="lt1"/>
                </a:solidFill>
              </a:ln>
              <a:effectLst/>
              <a:sp3d contourW="25400">
                <a:contourClr>
                  <a:schemeClr val="lt1"/>
                </a:contourClr>
              </a:sp3d>
            </c:spPr>
          </c:dPt>
          <c:dPt>
            <c:idx val="3"/>
            <c:bubble3D val="0"/>
            <c:spPr>
              <a:solidFill>
                <a:schemeClr val="accent4"/>
              </a:solidFill>
              <a:ln w="25400">
                <a:solidFill>
                  <a:schemeClr val="lt1"/>
                </a:solidFill>
              </a:ln>
              <a:effectLst/>
              <a:sp3d contourW="25400">
                <a:contourClr>
                  <a:schemeClr val="lt1"/>
                </a:contourClr>
              </a:sp3d>
            </c:spPr>
          </c:dPt>
          <c:dPt>
            <c:idx val="4"/>
            <c:bubble3D val="0"/>
            <c:spPr>
              <a:solidFill>
                <a:schemeClr val="accent5"/>
              </a:solidFill>
              <a:ln w="25400">
                <a:solidFill>
                  <a:schemeClr val="lt1"/>
                </a:solidFill>
              </a:ln>
              <a:effectLst/>
              <a:sp3d contourW="25400">
                <a:contourClr>
                  <a:schemeClr val="lt1"/>
                </a:contourClr>
              </a:sp3d>
            </c:spPr>
          </c:dPt>
          <c:dPt>
            <c:idx val="5"/>
            <c:bubble3D val="0"/>
            <c:spPr>
              <a:solidFill>
                <a:schemeClr val="accent6"/>
              </a:solidFill>
              <a:ln w="25400">
                <a:solidFill>
                  <a:schemeClr val="lt1"/>
                </a:solidFill>
              </a:ln>
              <a:effectLst/>
              <a:sp3d contourW="25400">
                <a:contourClr>
                  <a:schemeClr val="lt1"/>
                </a:contourClr>
              </a:sp3d>
            </c:spPr>
          </c:dPt>
          <c:dPt>
            <c:idx val="6"/>
            <c:bubble3D val="0"/>
            <c:spPr>
              <a:solidFill>
                <a:schemeClr val="accent1">
                  <a:lumMod val="60000"/>
                </a:schemeClr>
              </a:solidFill>
              <a:ln w="25400">
                <a:solidFill>
                  <a:schemeClr val="lt1"/>
                </a:solidFill>
              </a:ln>
              <a:effectLst/>
              <a:sp3d contourW="25400">
                <a:contourClr>
                  <a:schemeClr val="lt1"/>
                </a:contourClr>
              </a:sp3d>
            </c:spPr>
          </c:dPt>
          <c:dPt>
            <c:idx val="7"/>
            <c:bubble3D val="0"/>
            <c:spPr>
              <a:solidFill>
                <a:schemeClr val="accent2">
                  <a:lumMod val="60000"/>
                </a:schemeClr>
              </a:solidFill>
              <a:ln w="25400">
                <a:solidFill>
                  <a:schemeClr val="lt1"/>
                </a:solidFill>
              </a:ln>
              <a:effectLst/>
              <a:sp3d contourW="25400">
                <a:contourClr>
                  <a:schemeClr val="lt1"/>
                </a:contourClr>
              </a:sp3d>
            </c:spPr>
          </c:dPt>
          <c:dLbls>
            <c:spPr>
              <a:solidFill>
                <a:schemeClr val="bg1"/>
              </a:solidFill>
              <a:ln>
                <a:solidFill>
                  <a:schemeClr val="tx1"/>
                </a:solidFill>
              </a:ln>
              <a:effectLst/>
            </c:spPr>
            <c:txPr>
              <a:bodyPr rot="0" spcFirstLastPara="1" vertOverflow="ellipsis" vert="horz" wrap="square" anchor="ctr" anchorCtr="1"/>
              <a:lstStyle/>
              <a:p>
                <a:pPr>
                  <a:defRPr sz="1400" b="0" i="0" u="none" strike="noStrike" kern="1200" baseline="0">
                    <a:solidFill>
                      <a:schemeClr val="tx1"/>
                    </a:solidFill>
                    <a:latin typeface="Book Antiqua" panose="02040602050305030304" pitchFamily="18" charset="0"/>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Quito!$J$644:$J$651</c:f>
              <c:strCache>
                <c:ptCount val="8"/>
                <c:pt idx="0">
                  <c:v>Cantidad y calidad de postulantes</c:v>
                </c:pt>
                <c:pt idx="1">
                  <c:v>Resultados rápidos y efectivos</c:v>
                </c:pt>
                <c:pt idx="2">
                  <c:v>Compatibilidad con las necesidades y perfiles requeridos</c:v>
                </c:pt>
                <c:pt idx="3">
                  <c:v>Facilidad de uso</c:v>
                </c:pt>
                <c:pt idx="4">
                  <c:v>Precio</c:v>
                </c:pt>
                <c:pt idx="5">
                  <c:v>Credibilidad y confianza</c:v>
                </c:pt>
                <c:pt idx="6">
                  <c:v>Mayor cobertura</c:v>
                </c:pt>
                <c:pt idx="7">
                  <c:v>Otros</c:v>
                </c:pt>
              </c:strCache>
            </c:strRef>
          </c:cat>
          <c:val>
            <c:numRef>
              <c:f>Quito!$K$644:$K$651</c:f>
              <c:numCache>
                <c:formatCode>0.0%</c:formatCode>
                <c:ptCount val="8"/>
                <c:pt idx="0">
                  <c:v>0.23655913978494625</c:v>
                </c:pt>
                <c:pt idx="1">
                  <c:v>0.23655913978494625</c:v>
                </c:pt>
                <c:pt idx="2">
                  <c:v>0.13978494623655913</c:v>
                </c:pt>
                <c:pt idx="3">
                  <c:v>0.10752688172043011</c:v>
                </c:pt>
                <c:pt idx="4">
                  <c:v>8.6021505376344093E-2</c:v>
                </c:pt>
                <c:pt idx="5">
                  <c:v>7.5268817204301078E-2</c:v>
                </c:pt>
                <c:pt idx="6">
                  <c:v>6.4516129032258063E-2</c:v>
                </c:pt>
                <c:pt idx="7">
                  <c:v>5.3763440860215062E-2</c:v>
                </c:pt>
              </c:numCache>
            </c:numRef>
          </c:val>
        </c:ser>
        <c:dLbls>
          <c:showLegendKey val="0"/>
          <c:showVal val="0"/>
          <c:showCatName val="0"/>
          <c:showSerName val="0"/>
          <c:showPercent val="0"/>
          <c:showBubbleSize val="0"/>
          <c:showLeaderLines val="1"/>
        </c:dLbls>
      </c:pie3DChart>
      <c:spPr>
        <a:noFill/>
        <a:ln>
          <a:noFill/>
        </a:ln>
        <a:effectLst/>
      </c:spPr>
    </c:plotArea>
    <c:legend>
      <c:legendPos val="r"/>
      <c:layout>
        <c:manualLayout>
          <c:xMode val="edge"/>
          <c:yMode val="edge"/>
          <c:x val="0.61899455669739367"/>
          <c:y val="2.8828566948562756E-2"/>
          <c:w val="0.36689437030683925"/>
          <c:h val="0.95552509905600846"/>
        </c:manualLayout>
      </c:layout>
      <c:overlay val="0"/>
      <c:spPr>
        <a:noFill/>
        <a:ln>
          <a:noFill/>
        </a:ln>
        <a:effectLst/>
      </c:spPr>
      <c:txPr>
        <a:bodyPr rot="0" spcFirstLastPara="1" vertOverflow="ellipsis" vert="horz" wrap="square" anchor="ctr" anchorCtr="1"/>
        <a:lstStyle/>
        <a:p>
          <a:pPr>
            <a:defRPr sz="1300" b="0" i="0" u="none" strike="noStrike" kern="1200" baseline="0">
              <a:solidFill>
                <a:schemeClr val="tx1"/>
              </a:solidFill>
              <a:latin typeface="Book Antiqua" panose="02040602050305030304" pitchFamily="18" charset="0"/>
              <a:ea typeface="+mn-ea"/>
              <a:cs typeface="+mn-cs"/>
            </a:defRPr>
          </a:pPr>
          <a:endParaRPr lang="en-US"/>
        </a:p>
      </c:txPr>
    </c:legend>
    <c:plotVisOnly val="1"/>
    <c:dispBlanksAs val="gap"/>
    <c:showDLblsOverMax val="0"/>
  </c:chart>
  <c:spPr>
    <a:solidFill>
      <a:schemeClr val="bg1"/>
    </a:solidFill>
    <a:ln>
      <a:solidFill>
        <a:schemeClr val="bg1">
          <a:lumMod val="85000"/>
        </a:schemeClr>
      </a:solidFill>
    </a:ln>
    <a:effectLst/>
  </c:spPr>
  <c:txPr>
    <a:bodyPr/>
    <a:lstStyle/>
    <a:p>
      <a:pPr>
        <a:defRPr sz="1400">
          <a:solidFill>
            <a:schemeClr val="tx1"/>
          </a:solidFill>
          <a:latin typeface="Book Antiqua" panose="02040602050305030304" pitchFamily="18" charset="0"/>
        </a:defRPr>
      </a:pPr>
      <a:endParaRPr lang="en-US"/>
    </a:p>
  </c:txPr>
  <c:externalData r:id="rId1">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Quito!$G$678</c:f>
              <c:strCache>
                <c:ptCount val="1"/>
                <c:pt idx="0">
                  <c:v>F</c:v>
                </c:pt>
              </c:strCache>
            </c:strRef>
          </c:tx>
          <c:spPr>
            <a:solidFill>
              <a:schemeClr val="accent1"/>
            </a:solidFill>
            <a:ln>
              <a:noFill/>
            </a:ln>
            <a:effectLst/>
          </c:spPr>
          <c:invertIfNegative val="0"/>
          <c:cat>
            <c:strRef>
              <c:f>Quito!$F$679:$F$690</c:f>
              <c:strCache>
                <c:ptCount val="12"/>
                <c:pt idx="0">
                  <c:v>Jefatura</c:v>
                </c:pt>
                <c:pt idx="1">
                  <c:v>Supervisión General</c:v>
                </c:pt>
                <c:pt idx="2">
                  <c:v>Supervisión Técnica</c:v>
                </c:pt>
                <c:pt idx="3">
                  <c:v>Supervisión Operativa</c:v>
                </c:pt>
                <c:pt idx="4">
                  <c:v>Operación Especializada</c:v>
                </c:pt>
                <c:pt idx="5">
                  <c:v>Operación Técnica</c:v>
                </c:pt>
                <c:pt idx="6">
                  <c:v>Operación Básica</c:v>
                </c:pt>
                <c:pt idx="7">
                  <c:v>Asistencia Administrativa</c:v>
                </c:pt>
                <c:pt idx="8">
                  <c:v>Asistencia Técnica</c:v>
                </c:pt>
                <c:pt idx="9">
                  <c:v>Soporte Administrativo</c:v>
                </c:pt>
                <c:pt idx="10">
                  <c:v>Soporte Técnico</c:v>
                </c:pt>
                <c:pt idx="11">
                  <c:v>Otros</c:v>
                </c:pt>
              </c:strCache>
            </c:strRef>
          </c:cat>
          <c:val>
            <c:numRef>
              <c:f>Quito!$G$679:$G$690</c:f>
              <c:numCache>
                <c:formatCode>0.0%</c:formatCode>
                <c:ptCount val="12"/>
                <c:pt idx="0">
                  <c:v>3.1578947368421054E-2</c:v>
                </c:pt>
                <c:pt idx="1">
                  <c:v>3.787878787878788E-2</c:v>
                </c:pt>
                <c:pt idx="2">
                  <c:v>8.5470085470085479E-3</c:v>
                </c:pt>
                <c:pt idx="3">
                  <c:v>9.433962264150943E-3</c:v>
                </c:pt>
                <c:pt idx="4">
                  <c:v>1.8018018018018018E-2</c:v>
                </c:pt>
                <c:pt idx="5">
                  <c:v>2.4193548387096774E-2</c:v>
                </c:pt>
                <c:pt idx="6">
                  <c:v>3.2520325203252036E-2</c:v>
                </c:pt>
                <c:pt idx="7">
                  <c:v>0.12921348314606743</c:v>
                </c:pt>
                <c:pt idx="8">
                  <c:v>2.9411764705882353E-2</c:v>
                </c:pt>
                <c:pt idx="9">
                  <c:v>6.1538461538461542E-2</c:v>
                </c:pt>
                <c:pt idx="10">
                  <c:v>1.020408163265306E-2</c:v>
                </c:pt>
                <c:pt idx="11">
                  <c:v>3.2786885245901641E-2</c:v>
                </c:pt>
              </c:numCache>
            </c:numRef>
          </c:val>
        </c:ser>
        <c:ser>
          <c:idx val="1"/>
          <c:order val="1"/>
          <c:tx>
            <c:strRef>
              <c:f>Quito!$H$678</c:f>
              <c:strCache>
                <c:ptCount val="1"/>
                <c:pt idx="0">
                  <c:v>M</c:v>
                </c:pt>
              </c:strCache>
            </c:strRef>
          </c:tx>
          <c:spPr>
            <a:solidFill>
              <a:schemeClr val="accent2"/>
            </a:solidFill>
            <a:ln>
              <a:noFill/>
            </a:ln>
            <a:effectLst/>
          </c:spPr>
          <c:invertIfNegative val="0"/>
          <c:cat>
            <c:strRef>
              <c:f>Quito!$F$679:$F$690</c:f>
              <c:strCache>
                <c:ptCount val="12"/>
                <c:pt idx="0">
                  <c:v>Jefatura</c:v>
                </c:pt>
                <c:pt idx="1">
                  <c:v>Supervisión General</c:v>
                </c:pt>
                <c:pt idx="2">
                  <c:v>Supervisión Técnica</c:v>
                </c:pt>
                <c:pt idx="3">
                  <c:v>Supervisión Operativa</c:v>
                </c:pt>
                <c:pt idx="4">
                  <c:v>Operación Especializada</c:v>
                </c:pt>
                <c:pt idx="5">
                  <c:v>Operación Técnica</c:v>
                </c:pt>
                <c:pt idx="6">
                  <c:v>Operación Básica</c:v>
                </c:pt>
                <c:pt idx="7">
                  <c:v>Asistencia Administrativa</c:v>
                </c:pt>
                <c:pt idx="8">
                  <c:v>Asistencia Técnica</c:v>
                </c:pt>
                <c:pt idx="9">
                  <c:v>Soporte Administrativo</c:v>
                </c:pt>
                <c:pt idx="10">
                  <c:v>Soporte Técnico</c:v>
                </c:pt>
                <c:pt idx="11">
                  <c:v>Otros</c:v>
                </c:pt>
              </c:strCache>
            </c:strRef>
          </c:cat>
          <c:val>
            <c:numRef>
              <c:f>Quito!$H$679:$H$690</c:f>
              <c:numCache>
                <c:formatCode>0.0%</c:formatCode>
                <c:ptCount val="12"/>
                <c:pt idx="0">
                  <c:v>0.10526315789473684</c:v>
                </c:pt>
                <c:pt idx="1">
                  <c:v>6.0606060606060608E-2</c:v>
                </c:pt>
                <c:pt idx="2">
                  <c:v>0.15384615384615385</c:v>
                </c:pt>
                <c:pt idx="3">
                  <c:v>0.14150943396226415</c:v>
                </c:pt>
                <c:pt idx="4">
                  <c:v>0.13513513513513514</c:v>
                </c:pt>
                <c:pt idx="5">
                  <c:v>0.17741935483870969</c:v>
                </c:pt>
                <c:pt idx="6">
                  <c:v>0.1951219512195122</c:v>
                </c:pt>
                <c:pt idx="7">
                  <c:v>1.1235955056179775E-2</c:v>
                </c:pt>
                <c:pt idx="8">
                  <c:v>6.8627450980392163E-2</c:v>
                </c:pt>
                <c:pt idx="9">
                  <c:v>3.8461538461538464E-2</c:v>
                </c:pt>
                <c:pt idx="10">
                  <c:v>9.1836734693877556E-2</c:v>
                </c:pt>
                <c:pt idx="11">
                  <c:v>4.9180327868852458E-2</c:v>
                </c:pt>
              </c:numCache>
            </c:numRef>
          </c:val>
        </c:ser>
        <c:ser>
          <c:idx val="2"/>
          <c:order val="2"/>
          <c:tx>
            <c:strRef>
              <c:f>Quito!$I$678</c:f>
              <c:strCache>
                <c:ptCount val="1"/>
                <c:pt idx="0">
                  <c:v>LGBTI</c:v>
                </c:pt>
              </c:strCache>
            </c:strRef>
          </c:tx>
          <c:spPr>
            <a:solidFill>
              <a:schemeClr val="accent3"/>
            </a:solidFill>
            <a:ln>
              <a:noFill/>
            </a:ln>
            <a:effectLst/>
          </c:spPr>
          <c:invertIfNegative val="0"/>
          <c:cat>
            <c:strRef>
              <c:f>Quito!$F$679:$F$690</c:f>
              <c:strCache>
                <c:ptCount val="12"/>
                <c:pt idx="0">
                  <c:v>Jefatura</c:v>
                </c:pt>
                <c:pt idx="1">
                  <c:v>Supervisión General</c:v>
                </c:pt>
                <c:pt idx="2">
                  <c:v>Supervisión Técnica</c:v>
                </c:pt>
                <c:pt idx="3">
                  <c:v>Supervisión Operativa</c:v>
                </c:pt>
                <c:pt idx="4">
                  <c:v>Operación Especializada</c:v>
                </c:pt>
                <c:pt idx="5">
                  <c:v>Operación Técnica</c:v>
                </c:pt>
                <c:pt idx="6">
                  <c:v>Operación Básica</c:v>
                </c:pt>
                <c:pt idx="7">
                  <c:v>Asistencia Administrativa</c:v>
                </c:pt>
                <c:pt idx="8">
                  <c:v>Asistencia Técnica</c:v>
                </c:pt>
                <c:pt idx="9">
                  <c:v>Soporte Administrativo</c:v>
                </c:pt>
                <c:pt idx="10">
                  <c:v>Soporte Técnico</c:v>
                </c:pt>
                <c:pt idx="11">
                  <c:v>Otros</c:v>
                </c:pt>
              </c:strCache>
            </c:strRef>
          </c:cat>
          <c:val>
            <c:numRef>
              <c:f>Quito!$I$679:$I$690</c:f>
              <c:numCache>
                <c:formatCode>0.0%</c:formatCode>
                <c:ptCount val="12"/>
                <c:pt idx="0">
                  <c:v>0</c:v>
                </c:pt>
                <c:pt idx="1">
                  <c:v>0</c:v>
                </c:pt>
                <c:pt idx="2">
                  <c:v>0</c:v>
                </c:pt>
                <c:pt idx="3">
                  <c:v>0</c:v>
                </c:pt>
                <c:pt idx="4">
                  <c:v>1.8018018018018018E-2</c:v>
                </c:pt>
                <c:pt idx="5">
                  <c:v>0</c:v>
                </c:pt>
                <c:pt idx="6">
                  <c:v>8.130081300813009E-3</c:v>
                </c:pt>
                <c:pt idx="7">
                  <c:v>0</c:v>
                </c:pt>
                <c:pt idx="8">
                  <c:v>0</c:v>
                </c:pt>
                <c:pt idx="9">
                  <c:v>0</c:v>
                </c:pt>
                <c:pt idx="10">
                  <c:v>0</c:v>
                </c:pt>
                <c:pt idx="11">
                  <c:v>1.6393442622950821E-2</c:v>
                </c:pt>
              </c:numCache>
            </c:numRef>
          </c:val>
        </c:ser>
        <c:ser>
          <c:idx val="3"/>
          <c:order val="3"/>
          <c:tx>
            <c:strRef>
              <c:f>Quito!$J$678</c:f>
              <c:strCache>
                <c:ptCount val="1"/>
                <c:pt idx="0">
                  <c:v>I</c:v>
                </c:pt>
              </c:strCache>
            </c:strRef>
          </c:tx>
          <c:spPr>
            <a:solidFill>
              <a:schemeClr val="accent4"/>
            </a:solidFill>
            <a:ln>
              <a:noFill/>
            </a:ln>
            <a:effectLst/>
          </c:spPr>
          <c:invertIfNegative val="0"/>
          <c:dLbls>
            <c:spPr>
              <a:solidFill>
                <a:schemeClr val="bg1"/>
              </a:solidFill>
              <a:ln>
                <a:solidFill>
                  <a:schemeClr val="tx1"/>
                </a:solidFill>
              </a:ln>
              <a:effectLst/>
            </c:spPr>
            <c:txPr>
              <a:bodyPr rot="-5400000" spcFirstLastPara="1" vertOverflow="ellipsis" vert="horz" wrap="square" anchor="ctr" anchorCtr="1"/>
              <a:lstStyle/>
              <a:p>
                <a:pPr>
                  <a:defRPr sz="1400" b="0" i="0" u="none" strike="noStrike" kern="1200" baseline="0">
                    <a:solidFill>
                      <a:schemeClr val="tx1"/>
                    </a:solidFill>
                    <a:latin typeface="Book Antiqua" panose="02040602050305030304" pitchFamily="18"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Quito!$F$679:$F$690</c:f>
              <c:strCache>
                <c:ptCount val="12"/>
                <c:pt idx="0">
                  <c:v>Jefatura</c:v>
                </c:pt>
                <c:pt idx="1">
                  <c:v>Supervisión General</c:v>
                </c:pt>
                <c:pt idx="2">
                  <c:v>Supervisión Técnica</c:v>
                </c:pt>
                <c:pt idx="3">
                  <c:v>Supervisión Operativa</c:v>
                </c:pt>
                <c:pt idx="4">
                  <c:v>Operación Especializada</c:v>
                </c:pt>
                <c:pt idx="5">
                  <c:v>Operación Técnica</c:v>
                </c:pt>
                <c:pt idx="6">
                  <c:v>Operación Básica</c:v>
                </c:pt>
                <c:pt idx="7">
                  <c:v>Asistencia Administrativa</c:v>
                </c:pt>
                <c:pt idx="8">
                  <c:v>Asistencia Técnica</c:v>
                </c:pt>
                <c:pt idx="9">
                  <c:v>Soporte Administrativo</c:v>
                </c:pt>
                <c:pt idx="10">
                  <c:v>Soporte Técnico</c:v>
                </c:pt>
                <c:pt idx="11">
                  <c:v>Otros</c:v>
                </c:pt>
              </c:strCache>
            </c:strRef>
          </c:cat>
          <c:val>
            <c:numRef>
              <c:f>Quito!$J$679:$J$690</c:f>
              <c:numCache>
                <c:formatCode>0.0%</c:formatCode>
                <c:ptCount val="12"/>
                <c:pt idx="0">
                  <c:v>0.86315789473684212</c:v>
                </c:pt>
                <c:pt idx="1">
                  <c:v>0.90151515151515149</c:v>
                </c:pt>
                <c:pt idx="2">
                  <c:v>0.83760683760683763</c:v>
                </c:pt>
                <c:pt idx="3">
                  <c:v>0.84905660377358494</c:v>
                </c:pt>
                <c:pt idx="4">
                  <c:v>0.8288288288288288</c:v>
                </c:pt>
                <c:pt idx="5">
                  <c:v>0.79838709677419351</c:v>
                </c:pt>
                <c:pt idx="6">
                  <c:v>0.76422764227642281</c:v>
                </c:pt>
                <c:pt idx="7">
                  <c:v>0.8595505617977528</c:v>
                </c:pt>
                <c:pt idx="8">
                  <c:v>0.90196078431372551</c:v>
                </c:pt>
                <c:pt idx="9">
                  <c:v>0.9</c:v>
                </c:pt>
                <c:pt idx="10">
                  <c:v>0.89795918367346939</c:v>
                </c:pt>
                <c:pt idx="11">
                  <c:v>0.90163934426229508</c:v>
                </c:pt>
              </c:numCache>
            </c:numRef>
          </c:val>
        </c:ser>
        <c:dLbls>
          <c:showLegendKey val="0"/>
          <c:showVal val="0"/>
          <c:showCatName val="0"/>
          <c:showSerName val="0"/>
          <c:showPercent val="0"/>
          <c:showBubbleSize val="0"/>
        </c:dLbls>
        <c:gapWidth val="75"/>
        <c:overlap val="100"/>
        <c:axId val="220626944"/>
        <c:axId val="220628480"/>
      </c:barChart>
      <c:catAx>
        <c:axId val="220626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1400" b="1" i="0" u="none" strike="noStrike" kern="1200" baseline="0">
                <a:solidFill>
                  <a:schemeClr val="tx1"/>
                </a:solidFill>
                <a:latin typeface="Book Antiqua" panose="02040602050305030304" pitchFamily="18" charset="0"/>
                <a:ea typeface="+mn-ea"/>
                <a:cs typeface="+mn-cs"/>
              </a:defRPr>
            </a:pPr>
            <a:endParaRPr lang="en-US"/>
          </a:p>
        </c:txPr>
        <c:crossAx val="220628480"/>
        <c:crosses val="autoZero"/>
        <c:auto val="1"/>
        <c:lblAlgn val="ctr"/>
        <c:lblOffset val="100"/>
        <c:noMultiLvlLbl val="0"/>
      </c:catAx>
      <c:valAx>
        <c:axId val="220628480"/>
        <c:scaling>
          <c:orientation val="minMax"/>
        </c:scaling>
        <c:delete val="1"/>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crossAx val="220626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Book Antiqua" panose="02040602050305030304" pitchFamily="18" charset="0"/>
              <a:ea typeface="+mn-ea"/>
              <a:cs typeface="+mn-cs"/>
            </a:defRPr>
          </a:pPr>
          <a:endParaRPr lang="en-US"/>
        </a:p>
      </c:txPr>
    </c:legend>
    <c:plotVisOnly val="1"/>
    <c:dispBlanksAs val="gap"/>
    <c:showDLblsOverMax val="0"/>
  </c:chart>
  <c:spPr>
    <a:solidFill>
      <a:schemeClr val="bg1"/>
    </a:solidFill>
    <a:ln>
      <a:solidFill>
        <a:schemeClr val="bg1">
          <a:lumMod val="85000"/>
        </a:schemeClr>
      </a:solidFill>
    </a:ln>
    <a:effectLst/>
  </c:spPr>
  <c:txPr>
    <a:bodyPr/>
    <a:lstStyle/>
    <a:p>
      <a:pPr>
        <a:defRPr sz="1400">
          <a:solidFill>
            <a:schemeClr val="tx1"/>
          </a:solidFill>
          <a:latin typeface="Book Antiqua" panose="02040602050305030304" pitchFamily="18" charset="0"/>
        </a:defRPr>
      </a:pPr>
      <a:endParaRPr lang="en-US"/>
    </a:p>
  </c:txPr>
  <c:externalData r:id="rId1">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Quito!$M$788</c:f>
              <c:strCache>
                <c:ptCount val="1"/>
                <c:pt idx="0">
                  <c:v>PhD</c:v>
                </c:pt>
              </c:strCache>
            </c:strRef>
          </c:tx>
          <c:spPr>
            <a:solidFill>
              <a:schemeClr val="accent1"/>
            </a:solidFill>
            <a:ln>
              <a:noFill/>
            </a:ln>
            <a:effectLst/>
          </c:spPr>
          <c:invertIfNegative val="0"/>
          <c:cat>
            <c:strRef>
              <c:f>Quito!$L$789:$L$800</c:f>
              <c:strCache>
                <c:ptCount val="12"/>
                <c:pt idx="0">
                  <c:v>Jefatura</c:v>
                </c:pt>
                <c:pt idx="1">
                  <c:v>Supervisión General</c:v>
                </c:pt>
                <c:pt idx="2">
                  <c:v>Supervisión Técnica</c:v>
                </c:pt>
                <c:pt idx="3">
                  <c:v>Supervisión Operativa</c:v>
                </c:pt>
                <c:pt idx="4">
                  <c:v>Operación Especializada</c:v>
                </c:pt>
                <c:pt idx="5">
                  <c:v>Operación Técnica</c:v>
                </c:pt>
                <c:pt idx="6">
                  <c:v>Operación Básica</c:v>
                </c:pt>
                <c:pt idx="7">
                  <c:v>Asistencia Administrativa</c:v>
                </c:pt>
                <c:pt idx="8">
                  <c:v>Asistencia Técnica</c:v>
                </c:pt>
                <c:pt idx="9">
                  <c:v>Soporte Administrativo</c:v>
                </c:pt>
                <c:pt idx="10">
                  <c:v>Soporte Técnico</c:v>
                </c:pt>
                <c:pt idx="11">
                  <c:v>Otros</c:v>
                </c:pt>
              </c:strCache>
            </c:strRef>
          </c:cat>
          <c:val>
            <c:numRef>
              <c:f>Quito!$M$789:$M$800</c:f>
              <c:numCache>
                <c:formatCode>0.0%</c:formatCode>
                <c:ptCount val="12"/>
                <c:pt idx="0">
                  <c:v>2.6315789473684209E-2</c:v>
                </c:pt>
                <c:pt idx="1">
                  <c:v>0</c:v>
                </c:pt>
                <c:pt idx="2">
                  <c:v>0</c:v>
                </c:pt>
                <c:pt idx="3">
                  <c:v>0</c:v>
                </c:pt>
                <c:pt idx="4">
                  <c:v>0</c:v>
                </c:pt>
                <c:pt idx="5">
                  <c:v>0</c:v>
                </c:pt>
                <c:pt idx="6">
                  <c:v>0</c:v>
                </c:pt>
                <c:pt idx="7">
                  <c:v>0</c:v>
                </c:pt>
                <c:pt idx="8">
                  <c:v>0</c:v>
                </c:pt>
                <c:pt idx="9">
                  <c:v>0</c:v>
                </c:pt>
                <c:pt idx="10">
                  <c:v>0</c:v>
                </c:pt>
                <c:pt idx="11">
                  <c:v>0</c:v>
                </c:pt>
              </c:numCache>
            </c:numRef>
          </c:val>
        </c:ser>
        <c:ser>
          <c:idx val="1"/>
          <c:order val="1"/>
          <c:tx>
            <c:strRef>
              <c:f>Quito!$N$788</c:f>
              <c:strCache>
                <c:ptCount val="1"/>
                <c:pt idx="0">
                  <c:v>Maestría</c:v>
                </c:pt>
              </c:strCache>
            </c:strRef>
          </c:tx>
          <c:spPr>
            <a:solidFill>
              <a:schemeClr val="accent2"/>
            </a:solidFill>
            <a:ln>
              <a:noFill/>
            </a:ln>
            <a:effectLst/>
          </c:spPr>
          <c:invertIfNegative val="0"/>
          <c:cat>
            <c:strRef>
              <c:f>Quito!$L$789:$L$800</c:f>
              <c:strCache>
                <c:ptCount val="12"/>
                <c:pt idx="0">
                  <c:v>Jefatura</c:v>
                </c:pt>
                <c:pt idx="1">
                  <c:v>Supervisión General</c:v>
                </c:pt>
                <c:pt idx="2">
                  <c:v>Supervisión Técnica</c:v>
                </c:pt>
                <c:pt idx="3">
                  <c:v>Supervisión Operativa</c:v>
                </c:pt>
                <c:pt idx="4">
                  <c:v>Operación Especializada</c:v>
                </c:pt>
                <c:pt idx="5">
                  <c:v>Operación Técnica</c:v>
                </c:pt>
                <c:pt idx="6">
                  <c:v>Operación Básica</c:v>
                </c:pt>
                <c:pt idx="7">
                  <c:v>Asistencia Administrativa</c:v>
                </c:pt>
                <c:pt idx="8">
                  <c:v>Asistencia Técnica</c:v>
                </c:pt>
                <c:pt idx="9">
                  <c:v>Soporte Administrativo</c:v>
                </c:pt>
                <c:pt idx="10">
                  <c:v>Soporte Técnico</c:v>
                </c:pt>
                <c:pt idx="11">
                  <c:v>Otros</c:v>
                </c:pt>
              </c:strCache>
            </c:strRef>
          </c:cat>
          <c:val>
            <c:numRef>
              <c:f>Quito!$N$789:$N$800</c:f>
              <c:numCache>
                <c:formatCode>0.0%</c:formatCode>
                <c:ptCount val="12"/>
                <c:pt idx="0">
                  <c:v>0.36315789473684212</c:v>
                </c:pt>
                <c:pt idx="1">
                  <c:v>0.15037593984962405</c:v>
                </c:pt>
                <c:pt idx="2">
                  <c:v>5.8333333333333334E-2</c:v>
                </c:pt>
                <c:pt idx="3">
                  <c:v>3.5398230088495575E-2</c:v>
                </c:pt>
                <c:pt idx="4">
                  <c:v>4.4642857142857144E-2</c:v>
                </c:pt>
                <c:pt idx="5">
                  <c:v>0</c:v>
                </c:pt>
                <c:pt idx="6">
                  <c:v>0</c:v>
                </c:pt>
                <c:pt idx="7">
                  <c:v>1.1049723756906077E-2</c:v>
                </c:pt>
                <c:pt idx="8">
                  <c:v>0</c:v>
                </c:pt>
                <c:pt idx="9">
                  <c:v>0</c:v>
                </c:pt>
                <c:pt idx="10">
                  <c:v>0</c:v>
                </c:pt>
                <c:pt idx="11">
                  <c:v>1.5384615384615385E-2</c:v>
                </c:pt>
              </c:numCache>
            </c:numRef>
          </c:val>
        </c:ser>
        <c:ser>
          <c:idx val="2"/>
          <c:order val="2"/>
          <c:tx>
            <c:strRef>
              <c:f>Quito!$O$788</c:f>
              <c:strCache>
                <c:ptCount val="1"/>
                <c:pt idx="0">
                  <c:v>Superior Univers.</c:v>
                </c:pt>
              </c:strCache>
            </c:strRef>
          </c:tx>
          <c:spPr>
            <a:solidFill>
              <a:schemeClr val="accent3"/>
            </a:solidFill>
            <a:ln>
              <a:noFill/>
            </a:ln>
            <a:effectLst/>
          </c:spPr>
          <c:invertIfNegative val="0"/>
          <c:dLbls>
            <c:dLbl>
              <c:idx val="0"/>
              <c:showLegendKey val="0"/>
              <c:showVal val="1"/>
              <c:showCatName val="0"/>
              <c:showSerName val="0"/>
              <c:showPercent val="0"/>
              <c:showBubbleSize val="0"/>
              <c:extLst>
                <c:ext xmlns:c15="http://schemas.microsoft.com/office/drawing/2012/chart" uri="{CE6537A1-D6FC-4f65-9D91-7224C49458BB}">
                  <c15:layout/>
                </c:ext>
              </c:extLst>
            </c:dLbl>
            <c:dLbl>
              <c:idx val="1"/>
              <c:showLegendKey val="0"/>
              <c:showVal val="1"/>
              <c:showCatName val="0"/>
              <c:showSerName val="0"/>
              <c:showPercent val="0"/>
              <c:showBubbleSize val="0"/>
              <c:extLst>
                <c:ext xmlns:c15="http://schemas.microsoft.com/office/drawing/2012/chart" uri="{CE6537A1-D6FC-4f65-9D91-7224C49458BB}">
                  <c15:layout/>
                </c:ext>
              </c:extLst>
            </c:dLbl>
            <c:dLbl>
              <c:idx val="2"/>
              <c:showLegendKey val="0"/>
              <c:showVal val="1"/>
              <c:showCatName val="0"/>
              <c:showSerName val="0"/>
              <c:showPercent val="0"/>
              <c:showBubbleSize val="0"/>
              <c:extLst>
                <c:ext xmlns:c15="http://schemas.microsoft.com/office/drawing/2012/chart" uri="{CE6537A1-D6FC-4f65-9D91-7224C49458BB}">
                  <c15:layout/>
                </c:ext>
              </c:extLst>
            </c:dLbl>
            <c:dLbl>
              <c:idx val="3"/>
              <c:showLegendKey val="0"/>
              <c:showVal val="1"/>
              <c:showCatName val="0"/>
              <c:showSerName val="0"/>
              <c:showPercent val="0"/>
              <c:showBubbleSize val="0"/>
              <c:extLst>
                <c:ext xmlns:c15="http://schemas.microsoft.com/office/drawing/2012/chart" uri="{CE6537A1-D6FC-4f65-9D91-7224C49458BB}">
                  <c15:layout/>
                </c:ext>
              </c:extLst>
            </c:dLbl>
            <c:dLbl>
              <c:idx val="4"/>
              <c:showLegendKey val="0"/>
              <c:showVal val="1"/>
              <c:showCatName val="0"/>
              <c:showSerName val="0"/>
              <c:showPercent val="0"/>
              <c:showBubbleSize val="0"/>
              <c:extLst>
                <c:ext xmlns:c15="http://schemas.microsoft.com/office/drawing/2012/chart" uri="{CE6537A1-D6FC-4f65-9D91-7224C49458BB}">
                  <c15:layout/>
                </c:ext>
              </c:extLst>
            </c:dLbl>
            <c:spPr>
              <a:solidFill>
                <a:schemeClr val="bg1"/>
              </a:solidFill>
              <a:ln>
                <a:solidFill>
                  <a:schemeClr val="tx1"/>
                </a:solidFill>
              </a:ln>
              <a:effectLst/>
            </c:spPr>
            <c:txPr>
              <a:bodyPr rot="0" spcFirstLastPara="1" vertOverflow="ellipsis" vert="horz" wrap="square" anchor="ctr" anchorCtr="1"/>
              <a:lstStyle/>
              <a:p>
                <a:pPr>
                  <a:defRPr sz="1300" b="0" i="0" u="none" strike="noStrike" kern="1200" baseline="0">
                    <a:solidFill>
                      <a:schemeClr val="tx1"/>
                    </a:solidFill>
                    <a:latin typeface="Book Antiqua" panose="02040602050305030304" pitchFamily="18" charset="0"/>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Quito!$L$789:$L$800</c:f>
              <c:strCache>
                <c:ptCount val="12"/>
                <c:pt idx="0">
                  <c:v>Jefatura</c:v>
                </c:pt>
                <c:pt idx="1">
                  <c:v>Supervisión General</c:v>
                </c:pt>
                <c:pt idx="2">
                  <c:v>Supervisión Técnica</c:v>
                </c:pt>
                <c:pt idx="3">
                  <c:v>Supervisión Operativa</c:v>
                </c:pt>
                <c:pt idx="4">
                  <c:v>Operación Especializada</c:v>
                </c:pt>
                <c:pt idx="5">
                  <c:v>Operación Técnica</c:v>
                </c:pt>
                <c:pt idx="6">
                  <c:v>Operación Básica</c:v>
                </c:pt>
                <c:pt idx="7">
                  <c:v>Asistencia Administrativa</c:v>
                </c:pt>
                <c:pt idx="8">
                  <c:v>Asistencia Técnica</c:v>
                </c:pt>
                <c:pt idx="9">
                  <c:v>Soporte Administrativo</c:v>
                </c:pt>
                <c:pt idx="10">
                  <c:v>Soporte Técnico</c:v>
                </c:pt>
                <c:pt idx="11">
                  <c:v>Otros</c:v>
                </c:pt>
              </c:strCache>
            </c:strRef>
          </c:cat>
          <c:val>
            <c:numRef>
              <c:f>Quito!$O$789:$O$800</c:f>
              <c:numCache>
                <c:formatCode>0.0%</c:formatCode>
                <c:ptCount val="12"/>
                <c:pt idx="0">
                  <c:v>0.6</c:v>
                </c:pt>
                <c:pt idx="1">
                  <c:v>0.69172932330827064</c:v>
                </c:pt>
                <c:pt idx="2">
                  <c:v>0.68333333333333335</c:v>
                </c:pt>
                <c:pt idx="3">
                  <c:v>0.48672566371681414</c:v>
                </c:pt>
                <c:pt idx="4">
                  <c:v>0.4642857142857143</c:v>
                </c:pt>
                <c:pt idx="5">
                  <c:v>0.2661290322580645</c:v>
                </c:pt>
                <c:pt idx="6">
                  <c:v>2.5210084033613446E-2</c:v>
                </c:pt>
                <c:pt idx="7">
                  <c:v>0.24861878453038674</c:v>
                </c:pt>
                <c:pt idx="8">
                  <c:v>0.14851485148514851</c:v>
                </c:pt>
                <c:pt idx="9">
                  <c:v>0.1328125</c:v>
                </c:pt>
                <c:pt idx="10">
                  <c:v>0.15463917525773196</c:v>
                </c:pt>
                <c:pt idx="11">
                  <c:v>0.13846153846153847</c:v>
                </c:pt>
              </c:numCache>
            </c:numRef>
          </c:val>
        </c:ser>
        <c:ser>
          <c:idx val="3"/>
          <c:order val="3"/>
          <c:tx>
            <c:strRef>
              <c:f>Quito!$P$788</c:f>
              <c:strCache>
                <c:ptCount val="1"/>
                <c:pt idx="0">
                  <c:v>Univers. no terminada</c:v>
                </c:pt>
              </c:strCache>
            </c:strRef>
          </c:tx>
          <c:spPr>
            <a:solidFill>
              <a:schemeClr val="accent4"/>
            </a:solidFill>
            <a:ln>
              <a:noFill/>
            </a:ln>
            <a:effectLst/>
          </c:spPr>
          <c:invertIfNegative val="0"/>
          <c:dLbls>
            <c:dLbl>
              <c:idx val="7"/>
              <c:showLegendKey val="0"/>
              <c:showVal val="1"/>
              <c:showCatName val="0"/>
              <c:showSerName val="0"/>
              <c:showPercent val="0"/>
              <c:showBubbleSize val="0"/>
              <c:extLst>
                <c:ext xmlns:c15="http://schemas.microsoft.com/office/drawing/2012/chart" uri="{CE6537A1-D6FC-4f65-9D91-7224C49458BB}">
                  <c15:layout/>
                </c:ext>
              </c:extLst>
            </c:dLbl>
            <c:spPr>
              <a:solidFill>
                <a:schemeClr val="bg1"/>
              </a:solidFill>
              <a:ln>
                <a:solidFill>
                  <a:schemeClr val="tx1"/>
                </a:solidFill>
              </a:ln>
              <a:effectLst/>
            </c:spPr>
            <c:txPr>
              <a:bodyPr rot="0" spcFirstLastPara="1" vertOverflow="ellipsis" vert="horz" wrap="square" anchor="ctr" anchorCtr="1"/>
              <a:lstStyle/>
              <a:p>
                <a:pPr>
                  <a:defRPr sz="1300" b="0" i="0" u="none" strike="noStrike" kern="1200" baseline="0">
                    <a:solidFill>
                      <a:schemeClr val="tx1"/>
                    </a:solidFill>
                    <a:latin typeface="Book Antiqua" panose="02040602050305030304" pitchFamily="18" charset="0"/>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Quito!$L$789:$L$800</c:f>
              <c:strCache>
                <c:ptCount val="12"/>
                <c:pt idx="0">
                  <c:v>Jefatura</c:v>
                </c:pt>
                <c:pt idx="1">
                  <c:v>Supervisión General</c:v>
                </c:pt>
                <c:pt idx="2">
                  <c:v>Supervisión Técnica</c:v>
                </c:pt>
                <c:pt idx="3">
                  <c:v>Supervisión Operativa</c:v>
                </c:pt>
                <c:pt idx="4">
                  <c:v>Operación Especializada</c:v>
                </c:pt>
                <c:pt idx="5">
                  <c:v>Operación Técnica</c:v>
                </c:pt>
                <c:pt idx="6">
                  <c:v>Operación Básica</c:v>
                </c:pt>
                <c:pt idx="7">
                  <c:v>Asistencia Administrativa</c:v>
                </c:pt>
                <c:pt idx="8">
                  <c:v>Asistencia Técnica</c:v>
                </c:pt>
                <c:pt idx="9">
                  <c:v>Soporte Administrativo</c:v>
                </c:pt>
                <c:pt idx="10">
                  <c:v>Soporte Técnico</c:v>
                </c:pt>
                <c:pt idx="11">
                  <c:v>Otros</c:v>
                </c:pt>
              </c:strCache>
            </c:strRef>
          </c:cat>
          <c:val>
            <c:numRef>
              <c:f>Quito!$P$789:$P$800</c:f>
              <c:numCache>
                <c:formatCode>0.0%</c:formatCode>
                <c:ptCount val="12"/>
                <c:pt idx="0">
                  <c:v>1.0526315789473684E-2</c:v>
                </c:pt>
                <c:pt idx="1">
                  <c:v>7.5187969924812026E-2</c:v>
                </c:pt>
                <c:pt idx="2">
                  <c:v>6.6666666666666666E-2</c:v>
                </c:pt>
                <c:pt idx="3">
                  <c:v>0.20353982300884957</c:v>
                </c:pt>
                <c:pt idx="4">
                  <c:v>0.20535714285714285</c:v>
                </c:pt>
                <c:pt idx="5">
                  <c:v>0.20161290322580644</c:v>
                </c:pt>
                <c:pt idx="6">
                  <c:v>0.15126050420168066</c:v>
                </c:pt>
                <c:pt idx="7">
                  <c:v>0.51933701657458564</c:v>
                </c:pt>
                <c:pt idx="8">
                  <c:v>0.21782178217821782</c:v>
                </c:pt>
                <c:pt idx="9">
                  <c:v>0.2890625</c:v>
                </c:pt>
                <c:pt idx="10">
                  <c:v>0.14432989690721648</c:v>
                </c:pt>
                <c:pt idx="11">
                  <c:v>0.2153846153846154</c:v>
                </c:pt>
              </c:numCache>
            </c:numRef>
          </c:val>
        </c:ser>
        <c:ser>
          <c:idx val="4"/>
          <c:order val="4"/>
          <c:tx>
            <c:strRef>
              <c:f>Quito!$Q$788</c:f>
              <c:strCache>
                <c:ptCount val="1"/>
                <c:pt idx="0">
                  <c:v>Técnica o tecnológica</c:v>
                </c:pt>
              </c:strCache>
            </c:strRef>
          </c:tx>
          <c:spPr>
            <a:solidFill>
              <a:schemeClr val="accent5"/>
            </a:solidFill>
            <a:ln>
              <a:noFill/>
            </a:ln>
            <a:effectLst/>
          </c:spPr>
          <c:invertIfNegative val="0"/>
          <c:dLbls>
            <c:dLbl>
              <c:idx val="5"/>
              <c:showLegendKey val="0"/>
              <c:showVal val="1"/>
              <c:showCatName val="0"/>
              <c:showSerName val="0"/>
              <c:showPercent val="0"/>
              <c:showBubbleSize val="0"/>
              <c:extLst>
                <c:ext xmlns:c15="http://schemas.microsoft.com/office/drawing/2012/chart" uri="{CE6537A1-D6FC-4f65-9D91-7224C49458BB}">
                  <c15:layout/>
                </c:ext>
              </c:extLst>
            </c:dLbl>
            <c:dLbl>
              <c:idx val="8"/>
              <c:showLegendKey val="0"/>
              <c:showVal val="1"/>
              <c:showCatName val="0"/>
              <c:showSerName val="0"/>
              <c:showPercent val="0"/>
              <c:showBubbleSize val="0"/>
              <c:extLst>
                <c:ext xmlns:c15="http://schemas.microsoft.com/office/drawing/2012/chart" uri="{CE6537A1-D6FC-4f65-9D91-7224C49458BB}">
                  <c15:layout/>
                </c:ext>
              </c:extLst>
            </c:dLbl>
            <c:dLbl>
              <c:idx val="10"/>
              <c:showLegendKey val="0"/>
              <c:showVal val="1"/>
              <c:showCatName val="0"/>
              <c:showSerName val="0"/>
              <c:showPercent val="0"/>
              <c:showBubbleSize val="0"/>
              <c:extLst>
                <c:ext xmlns:c15="http://schemas.microsoft.com/office/drawing/2012/chart" uri="{CE6537A1-D6FC-4f65-9D91-7224C49458BB}">
                  <c15:layout/>
                </c:ext>
              </c:extLst>
            </c:dLbl>
            <c:spPr>
              <a:solidFill>
                <a:schemeClr val="bg1"/>
              </a:solidFill>
              <a:ln>
                <a:solidFill>
                  <a:schemeClr val="tx1"/>
                </a:solidFill>
              </a:ln>
              <a:effectLst/>
            </c:spPr>
            <c:txPr>
              <a:bodyPr rot="0" spcFirstLastPara="1" vertOverflow="ellipsis" vert="horz" wrap="square" anchor="ctr" anchorCtr="1"/>
              <a:lstStyle/>
              <a:p>
                <a:pPr>
                  <a:defRPr sz="1300" b="0" i="0" u="none" strike="noStrike" kern="1200" baseline="0">
                    <a:solidFill>
                      <a:schemeClr val="tx1"/>
                    </a:solidFill>
                    <a:latin typeface="Book Antiqua" panose="02040602050305030304" pitchFamily="18" charset="0"/>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Quito!$L$789:$L$800</c:f>
              <c:strCache>
                <c:ptCount val="12"/>
                <c:pt idx="0">
                  <c:v>Jefatura</c:v>
                </c:pt>
                <c:pt idx="1">
                  <c:v>Supervisión General</c:v>
                </c:pt>
                <c:pt idx="2">
                  <c:v>Supervisión Técnica</c:v>
                </c:pt>
                <c:pt idx="3">
                  <c:v>Supervisión Operativa</c:v>
                </c:pt>
                <c:pt idx="4">
                  <c:v>Operación Especializada</c:v>
                </c:pt>
                <c:pt idx="5">
                  <c:v>Operación Técnica</c:v>
                </c:pt>
                <c:pt idx="6">
                  <c:v>Operación Básica</c:v>
                </c:pt>
                <c:pt idx="7">
                  <c:v>Asistencia Administrativa</c:v>
                </c:pt>
                <c:pt idx="8">
                  <c:v>Asistencia Técnica</c:v>
                </c:pt>
                <c:pt idx="9">
                  <c:v>Soporte Administrativo</c:v>
                </c:pt>
                <c:pt idx="10">
                  <c:v>Soporte Técnico</c:v>
                </c:pt>
                <c:pt idx="11">
                  <c:v>Otros</c:v>
                </c:pt>
              </c:strCache>
            </c:strRef>
          </c:cat>
          <c:val>
            <c:numRef>
              <c:f>Quito!$Q$789:$Q$800</c:f>
              <c:numCache>
                <c:formatCode>0.0%</c:formatCode>
                <c:ptCount val="12"/>
                <c:pt idx="0">
                  <c:v>0</c:v>
                </c:pt>
                <c:pt idx="1">
                  <c:v>8.2706766917293228E-2</c:v>
                </c:pt>
                <c:pt idx="2">
                  <c:v>0.19166666666666668</c:v>
                </c:pt>
                <c:pt idx="3">
                  <c:v>0.15044247787610621</c:v>
                </c:pt>
                <c:pt idx="4">
                  <c:v>0.1875</c:v>
                </c:pt>
                <c:pt idx="5">
                  <c:v>0.37096774193548387</c:v>
                </c:pt>
                <c:pt idx="6">
                  <c:v>0.21008403361344538</c:v>
                </c:pt>
                <c:pt idx="7">
                  <c:v>0.12154696132596685</c:v>
                </c:pt>
                <c:pt idx="8">
                  <c:v>0.47524752475247523</c:v>
                </c:pt>
                <c:pt idx="9">
                  <c:v>0.2265625</c:v>
                </c:pt>
                <c:pt idx="10">
                  <c:v>0.49484536082474229</c:v>
                </c:pt>
                <c:pt idx="11">
                  <c:v>3.0769230769230771E-2</c:v>
                </c:pt>
              </c:numCache>
            </c:numRef>
          </c:val>
        </c:ser>
        <c:ser>
          <c:idx val="5"/>
          <c:order val="5"/>
          <c:tx>
            <c:strRef>
              <c:f>Quito!$R$788</c:f>
              <c:strCache>
                <c:ptCount val="1"/>
                <c:pt idx="0">
                  <c:v>Secund. Terminada</c:v>
                </c:pt>
              </c:strCache>
            </c:strRef>
          </c:tx>
          <c:spPr>
            <a:solidFill>
              <a:schemeClr val="accent6"/>
            </a:solidFill>
            <a:ln>
              <a:noFill/>
            </a:ln>
            <a:effectLst/>
          </c:spPr>
          <c:invertIfNegative val="0"/>
          <c:dLbls>
            <c:dLbl>
              <c:idx val="6"/>
              <c:showLegendKey val="0"/>
              <c:showVal val="1"/>
              <c:showCatName val="0"/>
              <c:showSerName val="0"/>
              <c:showPercent val="0"/>
              <c:showBubbleSize val="0"/>
              <c:extLst>
                <c:ext xmlns:c15="http://schemas.microsoft.com/office/drawing/2012/chart" uri="{CE6537A1-D6FC-4f65-9D91-7224C49458BB}">
                  <c15:layout/>
                </c:ext>
              </c:extLst>
            </c:dLbl>
            <c:dLbl>
              <c:idx val="9"/>
              <c:showLegendKey val="0"/>
              <c:showVal val="1"/>
              <c:showCatName val="0"/>
              <c:showSerName val="0"/>
              <c:showPercent val="0"/>
              <c:showBubbleSize val="0"/>
              <c:extLst>
                <c:ext xmlns:c15="http://schemas.microsoft.com/office/drawing/2012/chart" uri="{CE6537A1-D6FC-4f65-9D91-7224C49458BB}">
                  <c15:layout/>
                </c:ext>
              </c:extLst>
            </c:dLbl>
            <c:dLbl>
              <c:idx val="11"/>
              <c:showLegendKey val="0"/>
              <c:showVal val="1"/>
              <c:showCatName val="0"/>
              <c:showSerName val="0"/>
              <c:showPercent val="0"/>
              <c:showBubbleSize val="0"/>
              <c:extLst>
                <c:ext xmlns:c15="http://schemas.microsoft.com/office/drawing/2012/chart" uri="{CE6537A1-D6FC-4f65-9D91-7224C49458BB}">
                  <c15:layout/>
                </c:ext>
              </c:extLst>
            </c:dLbl>
            <c:spPr>
              <a:solidFill>
                <a:schemeClr val="bg1"/>
              </a:solidFill>
              <a:ln>
                <a:solidFill>
                  <a:schemeClr val="tx1"/>
                </a:solidFill>
              </a:ln>
              <a:effectLst/>
            </c:spPr>
            <c:txPr>
              <a:bodyPr rot="0" spcFirstLastPara="1" vertOverflow="ellipsis" vert="horz" wrap="square" anchor="ctr" anchorCtr="1"/>
              <a:lstStyle/>
              <a:p>
                <a:pPr>
                  <a:defRPr sz="1300" b="0" i="0" u="none" strike="noStrike" kern="1200" baseline="0">
                    <a:solidFill>
                      <a:schemeClr val="tx1"/>
                    </a:solidFill>
                    <a:latin typeface="Book Antiqua" panose="02040602050305030304" pitchFamily="18" charset="0"/>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Quito!$L$789:$L$800</c:f>
              <c:strCache>
                <c:ptCount val="12"/>
                <c:pt idx="0">
                  <c:v>Jefatura</c:v>
                </c:pt>
                <c:pt idx="1">
                  <c:v>Supervisión General</c:v>
                </c:pt>
                <c:pt idx="2">
                  <c:v>Supervisión Técnica</c:v>
                </c:pt>
                <c:pt idx="3">
                  <c:v>Supervisión Operativa</c:v>
                </c:pt>
                <c:pt idx="4">
                  <c:v>Operación Especializada</c:v>
                </c:pt>
                <c:pt idx="5">
                  <c:v>Operación Técnica</c:v>
                </c:pt>
                <c:pt idx="6">
                  <c:v>Operación Básica</c:v>
                </c:pt>
                <c:pt idx="7">
                  <c:v>Asistencia Administrativa</c:v>
                </c:pt>
                <c:pt idx="8">
                  <c:v>Asistencia Técnica</c:v>
                </c:pt>
                <c:pt idx="9">
                  <c:v>Soporte Administrativo</c:v>
                </c:pt>
                <c:pt idx="10">
                  <c:v>Soporte Técnico</c:v>
                </c:pt>
                <c:pt idx="11">
                  <c:v>Otros</c:v>
                </c:pt>
              </c:strCache>
            </c:strRef>
          </c:cat>
          <c:val>
            <c:numRef>
              <c:f>Quito!$R$789:$R$800</c:f>
              <c:numCache>
                <c:formatCode>0.0%</c:formatCode>
                <c:ptCount val="12"/>
                <c:pt idx="0">
                  <c:v>0</c:v>
                </c:pt>
                <c:pt idx="1">
                  <c:v>0</c:v>
                </c:pt>
                <c:pt idx="2">
                  <c:v>0</c:v>
                </c:pt>
                <c:pt idx="3">
                  <c:v>0.11504424778761062</c:v>
                </c:pt>
                <c:pt idx="4">
                  <c:v>8.0357142857142863E-2</c:v>
                </c:pt>
                <c:pt idx="5">
                  <c:v>0.14516129032258066</c:v>
                </c:pt>
                <c:pt idx="6">
                  <c:v>0.48739495798319327</c:v>
                </c:pt>
                <c:pt idx="7">
                  <c:v>9.3922651933701654E-2</c:v>
                </c:pt>
                <c:pt idx="8">
                  <c:v>0.14851485148514851</c:v>
                </c:pt>
                <c:pt idx="9">
                  <c:v>0.34375</c:v>
                </c:pt>
                <c:pt idx="10">
                  <c:v>0.17525773195876287</c:v>
                </c:pt>
                <c:pt idx="11">
                  <c:v>0.49230769230769234</c:v>
                </c:pt>
              </c:numCache>
            </c:numRef>
          </c:val>
        </c:ser>
        <c:ser>
          <c:idx val="6"/>
          <c:order val="6"/>
          <c:tx>
            <c:strRef>
              <c:f>Quito!$S$788</c:f>
              <c:strCache>
                <c:ptCount val="1"/>
                <c:pt idx="0">
                  <c:v>Secund. No terminada</c:v>
                </c:pt>
              </c:strCache>
            </c:strRef>
          </c:tx>
          <c:spPr>
            <a:solidFill>
              <a:schemeClr val="accent1">
                <a:lumMod val="60000"/>
              </a:schemeClr>
            </a:solidFill>
            <a:ln>
              <a:noFill/>
            </a:ln>
            <a:effectLst/>
          </c:spPr>
          <c:invertIfNegative val="0"/>
          <c:cat>
            <c:strRef>
              <c:f>Quito!$L$789:$L$800</c:f>
              <c:strCache>
                <c:ptCount val="12"/>
                <c:pt idx="0">
                  <c:v>Jefatura</c:v>
                </c:pt>
                <c:pt idx="1">
                  <c:v>Supervisión General</c:v>
                </c:pt>
                <c:pt idx="2">
                  <c:v>Supervisión Técnica</c:v>
                </c:pt>
                <c:pt idx="3">
                  <c:v>Supervisión Operativa</c:v>
                </c:pt>
                <c:pt idx="4">
                  <c:v>Operación Especializada</c:v>
                </c:pt>
                <c:pt idx="5">
                  <c:v>Operación Técnica</c:v>
                </c:pt>
                <c:pt idx="6">
                  <c:v>Operación Básica</c:v>
                </c:pt>
                <c:pt idx="7">
                  <c:v>Asistencia Administrativa</c:v>
                </c:pt>
                <c:pt idx="8">
                  <c:v>Asistencia Técnica</c:v>
                </c:pt>
                <c:pt idx="9">
                  <c:v>Soporte Administrativo</c:v>
                </c:pt>
                <c:pt idx="10">
                  <c:v>Soporte Técnico</c:v>
                </c:pt>
                <c:pt idx="11">
                  <c:v>Otros</c:v>
                </c:pt>
              </c:strCache>
            </c:strRef>
          </c:cat>
          <c:val>
            <c:numRef>
              <c:f>Quito!$S$789:$S$800</c:f>
              <c:numCache>
                <c:formatCode>0.0%</c:formatCode>
                <c:ptCount val="12"/>
                <c:pt idx="0">
                  <c:v>0</c:v>
                </c:pt>
                <c:pt idx="1">
                  <c:v>0</c:v>
                </c:pt>
                <c:pt idx="2">
                  <c:v>0</c:v>
                </c:pt>
                <c:pt idx="3">
                  <c:v>0</c:v>
                </c:pt>
                <c:pt idx="4">
                  <c:v>8.9285714285714281E-3</c:v>
                </c:pt>
                <c:pt idx="5">
                  <c:v>0</c:v>
                </c:pt>
                <c:pt idx="6">
                  <c:v>6.7226890756302518E-2</c:v>
                </c:pt>
                <c:pt idx="7">
                  <c:v>5.5248618784530384E-3</c:v>
                </c:pt>
                <c:pt idx="8">
                  <c:v>9.9009900990099011E-3</c:v>
                </c:pt>
                <c:pt idx="9">
                  <c:v>7.8125E-3</c:v>
                </c:pt>
                <c:pt idx="10">
                  <c:v>2.0618556701030927E-2</c:v>
                </c:pt>
                <c:pt idx="11">
                  <c:v>3.0769230769230771E-2</c:v>
                </c:pt>
              </c:numCache>
            </c:numRef>
          </c:val>
        </c:ser>
        <c:ser>
          <c:idx val="7"/>
          <c:order val="7"/>
          <c:tx>
            <c:strRef>
              <c:f>Quito!$T$788</c:f>
              <c:strCache>
                <c:ptCount val="1"/>
                <c:pt idx="0">
                  <c:v>Primara terminada</c:v>
                </c:pt>
              </c:strCache>
            </c:strRef>
          </c:tx>
          <c:spPr>
            <a:solidFill>
              <a:schemeClr val="accent2">
                <a:lumMod val="60000"/>
              </a:schemeClr>
            </a:solidFill>
            <a:ln>
              <a:noFill/>
            </a:ln>
            <a:effectLst/>
          </c:spPr>
          <c:invertIfNegative val="0"/>
          <c:cat>
            <c:strRef>
              <c:f>Quito!$L$789:$L$800</c:f>
              <c:strCache>
                <c:ptCount val="12"/>
                <c:pt idx="0">
                  <c:v>Jefatura</c:v>
                </c:pt>
                <c:pt idx="1">
                  <c:v>Supervisión General</c:v>
                </c:pt>
                <c:pt idx="2">
                  <c:v>Supervisión Técnica</c:v>
                </c:pt>
                <c:pt idx="3">
                  <c:v>Supervisión Operativa</c:v>
                </c:pt>
                <c:pt idx="4">
                  <c:v>Operación Especializada</c:v>
                </c:pt>
                <c:pt idx="5">
                  <c:v>Operación Técnica</c:v>
                </c:pt>
                <c:pt idx="6">
                  <c:v>Operación Básica</c:v>
                </c:pt>
                <c:pt idx="7">
                  <c:v>Asistencia Administrativa</c:v>
                </c:pt>
                <c:pt idx="8">
                  <c:v>Asistencia Técnica</c:v>
                </c:pt>
                <c:pt idx="9">
                  <c:v>Soporte Administrativo</c:v>
                </c:pt>
                <c:pt idx="10">
                  <c:v>Soporte Técnico</c:v>
                </c:pt>
                <c:pt idx="11">
                  <c:v>Otros</c:v>
                </c:pt>
              </c:strCache>
            </c:strRef>
          </c:cat>
          <c:val>
            <c:numRef>
              <c:f>Quito!$T$789:$T$800</c:f>
              <c:numCache>
                <c:formatCode>0.0%</c:formatCode>
                <c:ptCount val="12"/>
                <c:pt idx="0">
                  <c:v>0</c:v>
                </c:pt>
                <c:pt idx="1">
                  <c:v>0</c:v>
                </c:pt>
                <c:pt idx="2">
                  <c:v>0</c:v>
                </c:pt>
                <c:pt idx="3">
                  <c:v>0</c:v>
                </c:pt>
                <c:pt idx="4">
                  <c:v>0</c:v>
                </c:pt>
                <c:pt idx="5">
                  <c:v>0</c:v>
                </c:pt>
                <c:pt idx="6">
                  <c:v>4.2016806722689079E-2</c:v>
                </c:pt>
                <c:pt idx="7">
                  <c:v>0</c:v>
                </c:pt>
                <c:pt idx="8">
                  <c:v>0</c:v>
                </c:pt>
                <c:pt idx="9">
                  <c:v>0</c:v>
                </c:pt>
                <c:pt idx="10">
                  <c:v>0</c:v>
                </c:pt>
                <c:pt idx="11">
                  <c:v>1.5384615384615385E-2</c:v>
                </c:pt>
              </c:numCache>
            </c:numRef>
          </c:val>
        </c:ser>
        <c:ser>
          <c:idx val="8"/>
          <c:order val="8"/>
          <c:tx>
            <c:strRef>
              <c:f>Quito!$U$788</c:f>
              <c:strCache>
                <c:ptCount val="1"/>
                <c:pt idx="0">
                  <c:v>Primaria no terminada</c:v>
                </c:pt>
              </c:strCache>
            </c:strRef>
          </c:tx>
          <c:spPr>
            <a:solidFill>
              <a:schemeClr val="accent3">
                <a:lumMod val="60000"/>
              </a:schemeClr>
            </a:solidFill>
            <a:ln>
              <a:noFill/>
            </a:ln>
            <a:effectLst/>
          </c:spPr>
          <c:invertIfNegative val="0"/>
          <c:cat>
            <c:strRef>
              <c:f>Quito!$L$789:$L$800</c:f>
              <c:strCache>
                <c:ptCount val="12"/>
                <c:pt idx="0">
                  <c:v>Jefatura</c:v>
                </c:pt>
                <c:pt idx="1">
                  <c:v>Supervisión General</c:v>
                </c:pt>
                <c:pt idx="2">
                  <c:v>Supervisión Técnica</c:v>
                </c:pt>
                <c:pt idx="3">
                  <c:v>Supervisión Operativa</c:v>
                </c:pt>
                <c:pt idx="4">
                  <c:v>Operación Especializada</c:v>
                </c:pt>
                <c:pt idx="5">
                  <c:v>Operación Técnica</c:v>
                </c:pt>
                <c:pt idx="6">
                  <c:v>Operación Básica</c:v>
                </c:pt>
                <c:pt idx="7">
                  <c:v>Asistencia Administrativa</c:v>
                </c:pt>
                <c:pt idx="8">
                  <c:v>Asistencia Técnica</c:v>
                </c:pt>
                <c:pt idx="9">
                  <c:v>Soporte Administrativo</c:v>
                </c:pt>
                <c:pt idx="10">
                  <c:v>Soporte Técnico</c:v>
                </c:pt>
                <c:pt idx="11">
                  <c:v>Otros</c:v>
                </c:pt>
              </c:strCache>
            </c:strRef>
          </c:cat>
          <c:val>
            <c:numRef>
              <c:f>Quito!$U$789:$U$800</c:f>
              <c:numCache>
                <c:formatCode>0.0%</c:formatCode>
                <c:ptCount val="12"/>
                <c:pt idx="0">
                  <c:v>0</c:v>
                </c:pt>
                <c:pt idx="1">
                  <c:v>0</c:v>
                </c:pt>
                <c:pt idx="2">
                  <c:v>0</c:v>
                </c:pt>
                <c:pt idx="3">
                  <c:v>0</c:v>
                </c:pt>
                <c:pt idx="4">
                  <c:v>0</c:v>
                </c:pt>
                <c:pt idx="5">
                  <c:v>0</c:v>
                </c:pt>
                <c:pt idx="6">
                  <c:v>8.4033613445378148E-3</c:v>
                </c:pt>
                <c:pt idx="7">
                  <c:v>0</c:v>
                </c:pt>
                <c:pt idx="8">
                  <c:v>0</c:v>
                </c:pt>
                <c:pt idx="9">
                  <c:v>0</c:v>
                </c:pt>
                <c:pt idx="10">
                  <c:v>1.0309278350515464E-2</c:v>
                </c:pt>
                <c:pt idx="11">
                  <c:v>1.5384615384615385E-2</c:v>
                </c:pt>
              </c:numCache>
            </c:numRef>
          </c:val>
        </c:ser>
        <c:ser>
          <c:idx val="9"/>
          <c:order val="9"/>
          <c:tx>
            <c:strRef>
              <c:f>Quito!$V$788</c:f>
              <c:strCache>
                <c:ptCount val="1"/>
                <c:pt idx="0">
                  <c:v>Ninguno</c:v>
                </c:pt>
              </c:strCache>
            </c:strRef>
          </c:tx>
          <c:spPr>
            <a:solidFill>
              <a:schemeClr val="accent4">
                <a:lumMod val="60000"/>
              </a:schemeClr>
            </a:solidFill>
            <a:ln>
              <a:noFill/>
            </a:ln>
            <a:effectLst/>
          </c:spPr>
          <c:invertIfNegative val="0"/>
          <c:cat>
            <c:strRef>
              <c:f>Quito!$L$789:$L$800</c:f>
              <c:strCache>
                <c:ptCount val="12"/>
                <c:pt idx="0">
                  <c:v>Jefatura</c:v>
                </c:pt>
                <c:pt idx="1">
                  <c:v>Supervisión General</c:v>
                </c:pt>
                <c:pt idx="2">
                  <c:v>Supervisión Técnica</c:v>
                </c:pt>
                <c:pt idx="3">
                  <c:v>Supervisión Operativa</c:v>
                </c:pt>
                <c:pt idx="4">
                  <c:v>Operación Especializada</c:v>
                </c:pt>
                <c:pt idx="5">
                  <c:v>Operación Técnica</c:v>
                </c:pt>
                <c:pt idx="6">
                  <c:v>Operación Básica</c:v>
                </c:pt>
                <c:pt idx="7">
                  <c:v>Asistencia Administrativa</c:v>
                </c:pt>
                <c:pt idx="8">
                  <c:v>Asistencia Técnica</c:v>
                </c:pt>
                <c:pt idx="9">
                  <c:v>Soporte Administrativo</c:v>
                </c:pt>
                <c:pt idx="10">
                  <c:v>Soporte Técnico</c:v>
                </c:pt>
                <c:pt idx="11">
                  <c:v>Otros</c:v>
                </c:pt>
              </c:strCache>
            </c:strRef>
          </c:cat>
          <c:val>
            <c:numRef>
              <c:f>Quito!$V$789:$V$800</c:f>
              <c:numCache>
                <c:formatCode>0.0%</c:formatCode>
                <c:ptCount val="12"/>
                <c:pt idx="0">
                  <c:v>0</c:v>
                </c:pt>
                <c:pt idx="1">
                  <c:v>0</c:v>
                </c:pt>
                <c:pt idx="2">
                  <c:v>0</c:v>
                </c:pt>
                <c:pt idx="3">
                  <c:v>8.8495575221238937E-3</c:v>
                </c:pt>
                <c:pt idx="4">
                  <c:v>8.9285714285714281E-3</c:v>
                </c:pt>
                <c:pt idx="5">
                  <c:v>1.6129032258064516E-2</c:v>
                </c:pt>
                <c:pt idx="6">
                  <c:v>8.4033613445378148E-3</c:v>
                </c:pt>
                <c:pt idx="7">
                  <c:v>0</c:v>
                </c:pt>
                <c:pt idx="8">
                  <c:v>0</c:v>
                </c:pt>
                <c:pt idx="9">
                  <c:v>0</c:v>
                </c:pt>
                <c:pt idx="10">
                  <c:v>0</c:v>
                </c:pt>
                <c:pt idx="11">
                  <c:v>4.6153846153846156E-2</c:v>
                </c:pt>
              </c:numCache>
            </c:numRef>
          </c:val>
        </c:ser>
        <c:dLbls>
          <c:showLegendKey val="0"/>
          <c:showVal val="0"/>
          <c:showCatName val="0"/>
          <c:showSerName val="0"/>
          <c:showPercent val="0"/>
          <c:showBubbleSize val="0"/>
        </c:dLbls>
        <c:gapWidth val="75"/>
        <c:overlap val="100"/>
        <c:axId val="222791168"/>
        <c:axId val="222792704"/>
      </c:barChart>
      <c:catAx>
        <c:axId val="222791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1300" b="1" i="0" u="none" strike="noStrike" kern="1200" baseline="0">
                <a:solidFill>
                  <a:schemeClr val="tx1"/>
                </a:solidFill>
                <a:latin typeface="Book Antiqua" panose="02040602050305030304" pitchFamily="18" charset="0"/>
                <a:ea typeface="+mn-ea"/>
                <a:cs typeface="+mn-cs"/>
              </a:defRPr>
            </a:pPr>
            <a:endParaRPr lang="en-US"/>
          </a:p>
        </c:txPr>
        <c:crossAx val="222792704"/>
        <c:crosses val="autoZero"/>
        <c:auto val="1"/>
        <c:lblAlgn val="ctr"/>
        <c:lblOffset val="100"/>
        <c:noMultiLvlLbl val="0"/>
      </c:catAx>
      <c:valAx>
        <c:axId val="222792704"/>
        <c:scaling>
          <c:orientation val="minMax"/>
        </c:scaling>
        <c:delete val="1"/>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crossAx val="222791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300" b="0" i="0" u="none" strike="noStrike" kern="1200" baseline="0">
              <a:solidFill>
                <a:schemeClr val="tx1"/>
              </a:solidFill>
              <a:latin typeface="Book Antiqua" panose="02040602050305030304" pitchFamily="18" charset="0"/>
              <a:ea typeface="+mn-ea"/>
              <a:cs typeface="+mn-cs"/>
            </a:defRPr>
          </a:pPr>
          <a:endParaRPr lang="en-US"/>
        </a:p>
      </c:txPr>
    </c:legend>
    <c:plotVisOnly val="1"/>
    <c:dispBlanksAs val="gap"/>
    <c:showDLblsOverMax val="0"/>
  </c:chart>
  <c:spPr>
    <a:solidFill>
      <a:schemeClr val="bg1"/>
    </a:solidFill>
    <a:ln>
      <a:solidFill>
        <a:schemeClr val="bg1">
          <a:lumMod val="85000"/>
        </a:schemeClr>
      </a:solidFill>
    </a:ln>
    <a:effectLst/>
  </c:spPr>
  <c:txPr>
    <a:bodyPr/>
    <a:lstStyle/>
    <a:p>
      <a:pPr>
        <a:defRPr sz="1300">
          <a:solidFill>
            <a:schemeClr val="tx1"/>
          </a:solidFill>
          <a:latin typeface="Book Antiqua" panose="02040602050305030304" pitchFamily="18" charset="0"/>
        </a:defRPr>
      </a:pPr>
      <a:endParaRPr lang="en-US"/>
    </a:p>
  </c:txPr>
  <c:externalData r:id="rId1">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perspective val="3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Quito!$M$915</c:f>
              <c:strCache>
                <c:ptCount val="1"/>
                <c:pt idx="0">
                  <c:v>Total</c:v>
                </c:pt>
              </c:strCache>
            </c:strRef>
          </c:tx>
          <c:dPt>
            <c:idx val="0"/>
            <c:bubble3D val="0"/>
            <c:spPr>
              <a:solidFill>
                <a:schemeClr val="accent1"/>
              </a:solidFill>
              <a:ln w="25400">
                <a:solidFill>
                  <a:schemeClr val="lt1"/>
                </a:solidFill>
              </a:ln>
              <a:effectLst/>
              <a:sp3d contourW="25400">
                <a:contourClr>
                  <a:schemeClr val="lt1"/>
                </a:contourClr>
              </a:sp3d>
            </c:spPr>
          </c:dPt>
          <c:dPt>
            <c:idx val="1"/>
            <c:bubble3D val="0"/>
            <c:spPr>
              <a:solidFill>
                <a:schemeClr val="accent2"/>
              </a:solidFill>
              <a:ln w="25400">
                <a:solidFill>
                  <a:schemeClr val="lt1"/>
                </a:solidFill>
              </a:ln>
              <a:effectLst/>
              <a:sp3d contourW="25400">
                <a:contourClr>
                  <a:schemeClr val="lt1"/>
                </a:contourClr>
              </a:sp3d>
            </c:spPr>
          </c:dPt>
          <c:dPt>
            <c:idx val="2"/>
            <c:bubble3D val="0"/>
            <c:spPr>
              <a:solidFill>
                <a:schemeClr val="accent3"/>
              </a:solidFill>
              <a:ln w="25400">
                <a:solidFill>
                  <a:schemeClr val="lt1"/>
                </a:solidFill>
              </a:ln>
              <a:effectLst/>
              <a:sp3d contourW="25400">
                <a:contourClr>
                  <a:schemeClr val="lt1"/>
                </a:contourClr>
              </a:sp3d>
            </c:spPr>
          </c:dPt>
          <c:dPt>
            <c:idx val="3"/>
            <c:bubble3D val="0"/>
            <c:spPr>
              <a:solidFill>
                <a:schemeClr val="accent4"/>
              </a:solidFill>
              <a:ln w="25400">
                <a:solidFill>
                  <a:schemeClr val="lt1"/>
                </a:solidFill>
              </a:ln>
              <a:effectLst/>
              <a:sp3d contourW="25400">
                <a:contourClr>
                  <a:schemeClr val="lt1"/>
                </a:contourClr>
              </a:sp3d>
            </c:spPr>
          </c:dPt>
          <c:dPt>
            <c:idx val="4"/>
            <c:bubble3D val="0"/>
            <c:spPr>
              <a:solidFill>
                <a:schemeClr val="accent5"/>
              </a:solidFill>
              <a:ln w="25400">
                <a:solidFill>
                  <a:schemeClr val="lt1"/>
                </a:solidFill>
              </a:ln>
              <a:effectLst/>
              <a:sp3d contourW="25400">
                <a:contourClr>
                  <a:schemeClr val="lt1"/>
                </a:contourClr>
              </a:sp3d>
            </c:spPr>
          </c:dPt>
          <c:dPt>
            <c:idx val="5"/>
            <c:bubble3D val="0"/>
            <c:spPr>
              <a:solidFill>
                <a:schemeClr val="accent6"/>
              </a:solidFill>
              <a:ln w="25400">
                <a:solidFill>
                  <a:schemeClr val="lt1"/>
                </a:solidFill>
              </a:ln>
              <a:effectLst/>
              <a:sp3d contourW="25400">
                <a:contourClr>
                  <a:schemeClr val="lt1"/>
                </a:contourClr>
              </a:sp3d>
            </c:spPr>
          </c:dPt>
          <c:dPt>
            <c:idx val="6"/>
            <c:bubble3D val="0"/>
            <c:spPr>
              <a:solidFill>
                <a:schemeClr val="accent1">
                  <a:lumMod val="60000"/>
                </a:schemeClr>
              </a:solidFill>
              <a:ln w="25400">
                <a:solidFill>
                  <a:schemeClr val="lt1"/>
                </a:solidFill>
              </a:ln>
              <a:effectLst/>
              <a:sp3d contourW="25400">
                <a:contourClr>
                  <a:schemeClr val="lt1"/>
                </a:contourClr>
              </a:sp3d>
            </c:spPr>
          </c:dPt>
          <c:dPt>
            <c:idx val="7"/>
            <c:bubble3D val="0"/>
            <c:spPr>
              <a:solidFill>
                <a:schemeClr val="accent2">
                  <a:lumMod val="60000"/>
                </a:schemeClr>
              </a:solidFill>
              <a:ln w="25400">
                <a:solidFill>
                  <a:schemeClr val="lt1"/>
                </a:solidFill>
              </a:ln>
              <a:effectLst/>
              <a:sp3d contourW="25400">
                <a:contourClr>
                  <a:schemeClr val="lt1"/>
                </a:contourClr>
              </a:sp3d>
            </c:spPr>
          </c:dPt>
          <c:dPt>
            <c:idx val="8"/>
            <c:bubble3D val="0"/>
            <c:spPr>
              <a:solidFill>
                <a:schemeClr val="accent3">
                  <a:lumMod val="60000"/>
                </a:schemeClr>
              </a:solidFill>
              <a:ln w="25400">
                <a:solidFill>
                  <a:schemeClr val="lt1"/>
                </a:solidFill>
              </a:ln>
              <a:effectLst/>
              <a:sp3d contourW="25400">
                <a:contourClr>
                  <a:schemeClr val="lt1"/>
                </a:contourClr>
              </a:sp3d>
            </c:spPr>
          </c:dPt>
          <c:dPt>
            <c:idx val="9"/>
            <c:bubble3D val="0"/>
            <c:spPr>
              <a:solidFill>
                <a:schemeClr val="accent4">
                  <a:lumMod val="60000"/>
                </a:schemeClr>
              </a:solidFill>
              <a:ln w="25400">
                <a:solidFill>
                  <a:schemeClr val="lt1"/>
                </a:solidFill>
              </a:ln>
              <a:effectLst/>
              <a:sp3d contourW="25400">
                <a:contourClr>
                  <a:schemeClr val="lt1"/>
                </a:contourClr>
              </a:sp3d>
            </c:spPr>
          </c:dPt>
          <c:dLbls>
            <c:spPr>
              <a:solidFill>
                <a:schemeClr val="bg1"/>
              </a:solidFill>
              <a:ln>
                <a:solidFill>
                  <a:schemeClr val="tx1"/>
                </a:solidFill>
              </a:ln>
              <a:effectLst/>
            </c:spPr>
            <c:txPr>
              <a:bodyPr rot="0" spcFirstLastPara="1" vertOverflow="ellipsis" vert="horz" wrap="square" anchor="ctr" anchorCtr="1"/>
              <a:lstStyle/>
              <a:p>
                <a:pPr>
                  <a:defRPr sz="1400" b="0" i="0" u="none" strike="noStrike" kern="1200" baseline="0">
                    <a:solidFill>
                      <a:schemeClr val="tx1"/>
                    </a:solidFill>
                    <a:latin typeface="Book Antiqua" panose="02040602050305030304" pitchFamily="18" charset="0"/>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Quito!$L$930:$L$939</c:f>
              <c:strCache>
                <c:ptCount val="10"/>
                <c:pt idx="0">
                  <c:v>Años de experiencia</c:v>
                </c:pt>
                <c:pt idx="1">
                  <c:v>Relación interpersonal</c:v>
                </c:pt>
                <c:pt idx="2">
                  <c:v>Comunicación oral y escrita</c:v>
                </c:pt>
                <c:pt idx="3">
                  <c:v>Computación</c:v>
                </c:pt>
                <c:pt idx="4">
                  <c:v>Manejo de datos y análisis</c:v>
                </c:pt>
                <c:pt idx="5">
                  <c:v>Administrativa</c:v>
                </c:pt>
                <c:pt idx="6">
                  <c:v>Manejo de personal y grupos</c:v>
                </c:pt>
                <c:pt idx="7">
                  <c:v>Uso de maquinaria y equipos</c:v>
                </c:pt>
                <c:pt idx="8">
                  <c:v>Planificación y estrategia</c:v>
                </c:pt>
                <c:pt idx="9">
                  <c:v>Mecánica, ensamble y reparación de equipos</c:v>
                </c:pt>
              </c:strCache>
            </c:strRef>
          </c:cat>
          <c:val>
            <c:numRef>
              <c:f>Quito!$M$930:$M$939</c:f>
              <c:numCache>
                <c:formatCode>0.0%</c:formatCode>
                <c:ptCount val="10"/>
                <c:pt idx="0">
                  <c:v>0.14338873728603324</c:v>
                </c:pt>
                <c:pt idx="1">
                  <c:v>0.14227238898536343</c:v>
                </c:pt>
                <c:pt idx="2">
                  <c:v>0.13210121557926072</c:v>
                </c:pt>
                <c:pt idx="3">
                  <c:v>0.13123294467873978</c:v>
                </c:pt>
                <c:pt idx="4">
                  <c:v>9.7742495658645498E-2</c:v>
                </c:pt>
                <c:pt idx="5">
                  <c:v>8.8687670553212597E-2</c:v>
                </c:pt>
                <c:pt idx="6">
                  <c:v>7.9136690647482008E-2</c:v>
                </c:pt>
                <c:pt idx="7">
                  <c:v>7.4051103944430666E-2</c:v>
                </c:pt>
                <c:pt idx="8">
                  <c:v>6.7477052840486232E-2</c:v>
                </c:pt>
                <c:pt idx="9">
                  <c:v>4.3909699826345822E-2</c:v>
                </c:pt>
              </c:numCache>
            </c:numRef>
          </c:val>
        </c:ser>
        <c:dLbls>
          <c:showLegendKey val="0"/>
          <c:showVal val="0"/>
          <c:showCatName val="0"/>
          <c:showSerName val="0"/>
          <c:showPercent val="0"/>
          <c:showBubbleSize val="0"/>
          <c:showLeaderLines val="1"/>
        </c:dLbls>
      </c:pie3DChart>
      <c:spPr>
        <a:noFill/>
        <a:ln>
          <a:noFill/>
        </a:ln>
        <a:effectLst/>
      </c:spPr>
    </c:plotArea>
    <c:legend>
      <c:legendPos val="r"/>
      <c:layout>
        <c:manualLayout>
          <c:xMode val="edge"/>
          <c:yMode val="edge"/>
          <c:x val="0.61043166666666671"/>
          <c:y val="9.1719166666666671E-2"/>
          <c:w val="0.37545722222222216"/>
          <c:h val="0.85183944444444426"/>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Book Antiqua" panose="02040602050305030304" pitchFamily="18" charset="0"/>
              <a:ea typeface="+mn-ea"/>
              <a:cs typeface="+mn-cs"/>
            </a:defRPr>
          </a:pPr>
          <a:endParaRPr lang="en-US"/>
        </a:p>
      </c:txPr>
    </c:legend>
    <c:plotVisOnly val="1"/>
    <c:dispBlanksAs val="gap"/>
    <c:showDLblsOverMax val="0"/>
  </c:chart>
  <c:spPr>
    <a:solidFill>
      <a:schemeClr val="bg1"/>
    </a:solidFill>
    <a:ln>
      <a:solidFill>
        <a:schemeClr val="bg1">
          <a:lumMod val="85000"/>
        </a:schemeClr>
      </a:solidFill>
    </a:ln>
    <a:effectLst/>
  </c:spPr>
  <c:txPr>
    <a:bodyPr/>
    <a:lstStyle/>
    <a:p>
      <a:pPr>
        <a:defRPr sz="1400">
          <a:solidFill>
            <a:schemeClr val="tx1"/>
          </a:solidFill>
          <a:latin typeface="Book Antiqua" panose="02040602050305030304" pitchFamily="18" charset="0"/>
        </a:defRPr>
      </a:pPr>
      <a:endParaRPr lang="en-US"/>
    </a:p>
  </c:txPr>
  <c:externalData r:id="rId1">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perspective val="3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Quito!$E$990</c:f>
              <c:strCache>
                <c:ptCount val="1"/>
                <c:pt idx="0">
                  <c:v>Cuenta de Si/No</c:v>
                </c:pt>
              </c:strCache>
            </c:strRef>
          </c:tx>
          <c:dPt>
            <c:idx val="0"/>
            <c:bubble3D val="0"/>
            <c:spPr>
              <a:solidFill>
                <a:schemeClr val="accent1"/>
              </a:solidFill>
              <a:ln w="25400">
                <a:solidFill>
                  <a:schemeClr val="lt1"/>
                </a:solidFill>
              </a:ln>
              <a:effectLst/>
              <a:sp3d contourW="25400">
                <a:contourClr>
                  <a:schemeClr val="lt1"/>
                </a:contourClr>
              </a:sp3d>
            </c:spPr>
          </c:dPt>
          <c:dPt>
            <c:idx val="1"/>
            <c:bubble3D val="0"/>
            <c:spPr>
              <a:solidFill>
                <a:schemeClr val="accent2"/>
              </a:solidFill>
              <a:ln w="25400">
                <a:solidFill>
                  <a:schemeClr val="lt1"/>
                </a:solidFill>
              </a:ln>
              <a:effectLst/>
              <a:sp3d contourW="25400">
                <a:contourClr>
                  <a:schemeClr val="lt1"/>
                </a:contourClr>
              </a:sp3d>
            </c:spPr>
          </c:dPt>
          <c:dLbls>
            <c:spPr>
              <a:solidFill>
                <a:schemeClr val="bg1"/>
              </a:solidFill>
              <a:ln>
                <a:solidFill>
                  <a:schemeClr val="tx1"/>
                </a:solidFill>
              </a:ln>
              <a:effectLst/>
            </c:spPr>
            <c:txPr>
              <a:bodyPr rot="0" spcFirstLastPara="1" vertOverflow="ellipsis" vert="horz" wrap="square" anchor="ctr" anchorCtr="1"/>
              <a:lstStyle/>
              <a:p>
                <a:pPr>
                  <a:defRPr sz="1500" b="0" i="0" u="none" strike="noStrike" kern="1200" baseline="0">
                    <a:solidFill>
                      <a:schemeClr val="tx1"/>
                    </a:solidFill>
                    <a:latin typeface="Book Antiqua" panose="02040602050305030304" pitchFamily="18" charset="0"/>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Quito!$D$991:$D$992</c:f>
              <c:strCache>
                <c:ptCount val="2"/>
                <c:pt idx="0">
                  <c:v>No</c:v>
                </c:pt>
                <c:pt idx="1">
                  <c:v>Si</c:v>
                </c:pt>
              </c:strCache>
            </c:strRef>
          </c:cat>
          <c:val>
            <c:numRef>
              <c:f>Quito!$E$991:$E$992</c:f>
              <c:numCache>
                <c:formatCode>0.0%</c:formatCode>
                <c:ptCount val="2"/>
                <c:pt idx="0">
                  <c:v>0.98484848484848486</c:v>
                </c:pt>
                <c:pt idx="1">
                  <c:v>1.5151515151515152E-2</c:v>
                </c:pt>
              </c:numCache>
            </c:numRef>
          </c:val>
        </c:ser>
        <c:dLbls>
          <c:showLegendKey val="0"/>
          <c:showVal val="0"/>
          <c:showCatName val="0"/>
          <c:showSerName val="0"/>
          <c:showPercent val="0"/>
          <c:showBubbleSize val="0"/>
          <c:showLeaderLines val="1"/>
        </c:dLbls>
      </c:pie3DChart>
      <c:spPr>
        <a:noFill/>
        <a:ln>
          <a:noFill/>
        </a:ln>
        <a:effectLst/>
      </c:spPr>
    </c:plotArea>
    <c:legend>
      <c:legendPos val="r"/>
      <c:overlay val="0"/>
      <c:spPr>
        <a:noFill/>
        <a:ln>
          <a:noFill/>
        </a:ln>
        <a:effectLst/>
      </c:spPr>
      <c:txPr>
        <a:bodyPr rot="0" spcFirstLastPara="1" vertOverflow="ellipsis" vert="horz" wrap="square" anchor="ctr" anchorCtr="1"/>
        <a:lstStyle/>
        <a:p>
          <a:pPr>
            <a:defRPr sz="1500" b="0" i="0" u="none" strike="noStrike" kern="1200" baseline="0">
              <a:solidFill>
                <a:schemeClr val="tx1"/>
              </a:solidFill>
              <a:latin typeface="Book Antiqua" panose="02040602050305030304" pitchFamily="18" charset="0"/>
              <a:ea typeface="+mn-ea"/>
              <a:cs typeface="+mn-cs"/>
            </a:defRPr>
          </a:pPr>
          <a:endParaRPr lang="en-US"/>
        </a:p>
      </c:txPr>
    </c:legend>
    <c:plotVisOnly val="1"/>
    <c:dispBlanksAs val="gap"/>
    <c:showDLblsOverMax val="0"/>
  </c:chart>
  <c:spPr>
    <a:solidFill>
      <a:schemeClr val="bg1"/>
    </a:solidFill>
    <a:ln>
      <a:solidFill>
        <a:schemeClr val="bg1">
          <a:lumMod val="85000"/>
        </a:schemeClr>
      </a:solidFill>
    </a:ln>
    <a:effectLst/>
  </c:spPr>
  <c:txPr>
    <a:bodyPr/>
    <a:lstStyle/>
    <a:p>
      <a:pPr>
        <a:defRPr sz="1500">
          <a:solidFill>
            <a:schemeClr val="tx1"/>
          </a:solidFill>
          <a:latin typeface="Book Antiqua" panose="02040602050305030304" pitchFamily="18" charset="0"/>
        </a:defRPr>
      </a:pPr>
      <a:endParaRPr lang="en-US"/>
    </a:p>
  </c:txPr>
  <c:externalData r:id="rId1">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perspective val="3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Quito!$E$1043</c:f>
              <c:strCache>
                <c:ptCount val="1"/>
                <c:pt idx="0">
                  <c:v>Cuenta de Si/No2</c:v>
                </c:pt>
              </c:strCache>
            </c:strRef>
          </c:tx>
          <c:dPt>
            <c:idx val="0"/>
            <c:bubble3D val="0"/>
            <c:spPr>
              <a:solidFill>
                <a:schemeClr val="accent1"/>
              </a:solidFill>
              <a:ln w="25400">
                <a:solidFill>
                  <a:schemeClr val="lt1"/>
                </a:solidFill>
              </a:ln>
              <a:effectLst/>
              <a:sp3d contourW="25400">
                <a:contourClr>
                  <a:schemeClr val="lt1"/>
                </a:contourClr>
              </a:sp3d>
            </c:spPr>
          </c:dPt>
          <c:dPt>
            <c:idx val="1"/>
            <c:bubble3D val="0"/>
            <c:spPr>
              <a:solidFill>
                <a:schemeClr val="accent2"/>
              </a:solidFill>
              <a:ln w="25400">
                <a:solidFill>
                  <a:schemeClr val="lt1"/>
                </a:solidFill>
              </a:ln>
              <a:effectLst/>
              <a:sp3d contourW="25400">
                <a:contourClr>
                  <a:schemeClr val="lt1"/>
                </a:contourClr>
              </a:sp3d>
            </c:spPr>
          </c:dPt>
          <c:dLbls>
            <c:spPr>
              <a:solidFill>
                <a:schemeClr val="bg1"/>
              </a:solidFill>
              <a:ln>
                <a:solidFill>
                  <a:schemeClr val="tx1"/>
                </a:solidFill>
              </a:ln>
              <a:effectLst/>
            </c:spPr>
            <c:txPr>
              <a:bodyPr rot="0" spcFirstLastPara="1" vertOverflow="ellipsis" vert="horz" wrap="square" anchor="ctr" anchorCtr="1"/>
              <a:lstStyle/>
              <a:p>
                <a:pPr>
                  <a:defRPr sz="1500" b="0" i="0" u="none" strike="noStrike" kern="1200" baseline="0">
                    <a:solidFill>
                      <a:schemeClr val="tx1"/>
                    </a:solidFill>
                    <a:latin typeface="Book Antiqua" panose="02040602050305030304" pitchFamily="18" charset="0"/>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Quito!$D$1044:$D$1045</c:f>
              <c:strCache>
                <c:ptCount val="2"/>
                <c:pt idx="0">
                  <c:v>No</c:v>
                </c:pt>
                <c:pt idx="1">
                  <c:v>Si</c:v>
                </c:pt>
              </c:strCache>
            </c:strRef>
          </c:cat>
          <c:val>
            <c:numRef>
              <c:f>Quito!$E$1044:$E$1045</c:f>
              <c:numCache>
                <c:formatCode>0.0%</c:formatCode>
                <c:ptCount val="2"/>
                <c:pt idx="0">
                  <c:v>0.96464646464646464</c:v>
                </c:pt>
                <c:pt idx="1">
                  <c:v>3.5353535353535352E-2</c:v>
                </c:pt>
              </c:numCache>
            </c:numRef>
          </c:val>
        </c:ser>
        <c:dLbls>
          <c:showLegendKey val="0"/>
          <c:showVal val="0"/>
          <c:showCatName val="0"/>
          <c:showSerName val="0"/>
          <c:showPercent val="0"/>
          <c:showBubbleSize val="0"/>
          <c:showLeaderLines val="1"/>
        </c:dLbls>
      </c:pie3DChart>
      <c:spPr>
        <a:noFill/>
        <a:ln>
          <a:noFill/>
        </a:ln>
        <a:effectLst/>
      </c:spPr>
    </c:plotArea>
    <c:legend>
      <c:legendPos val="r"/>
      <c:overlay val="0"/>
      <c:spPr>
        <a:noFill/>
        <a:ln>
          <a:noFill/>
        </a:ln>
        <a:effectLst/>
      </c:spPr>
      <c:txPr>
        <a:bodyPr rot="0" spcFirstLastPara="1" vertOverflow="ellipsis" vert="horz" wrap="square" anchor="ctr" anchorCtr="1"/>
        <a:lstStyle/>
        <a:p>
          <a:pPr>
            <a:defRPr sz="1500" b="0" i="0" u="none" strike="noStrike" kern="1200" baseline="0">
              <a:solidFill>
                <a:schemeClr val="tx1"/>
              </a:solidFill>
              <a:latin typeface="Book Antiqua" panose="02040602050305030304" pitchFamily="18" charset="0"/>
              <a:ea typeface="+mn-ea"/>
              <a:cs typeface="+mn-cs"/>
            </a:defRPr>
          </a:pPr>
          <a:endParaRPr lang="en-US"/>
        </a:p>
      </c:txPr>
    </c:legend>
    <c:plotVisOnly val="1"/>
    <c:dispBlanksAs val="gap"/>
    <c:showDLblsOverMax val="0"/>
  </c:chart>
  <c:spPr>
    <a:solidFill>
      <a:schemeClr val="bg1"/>
    </a:solidFill>
    <a:ln>
      <a:solidFill>
        <a:schemeClr val="bg1">
          <a:lumMod val="85000"/>
        </a:schemeClr>
      </a:solidFill>
    </a:ln>
    <a:effectLst/>
  </c:spPr>
  <c:txPr>
    <a:bodyPr/>
    <a:lstStyle/>
    <a:p>
      <a:pPr>
        <a:defRPr sz="1500">
          <a:solidFill>
            <a:schemeClr val="tx1"/>
          </a:solidFill>
          <a:latin typeface="Book Antiqua" panose="02040602050305030304" pitchFamily="18" charset="0"/>
        </a:defRPr>
      </a:pPr>
      <a:endParaRPr lang="en-US"/>
    </a:p>
  </c:txPr>
  <c:externalData r:id="rId1">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perspective val="3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Quito!$E$1043</c:f>
              <c:strCache>
                <c:ptCount val="1"/>
                <c:pt idx="0">
                  <c:v>Cuenta de Si/No2</c:v>
                </c:pt>
              </c:strCache>
            </c:strRef>
          </c:tx>
          <c:dPt>
            <c:idx val="0"/>
            <c:bubble3D val="0"/>
            <c:spPr>
              <a:solidFill>
                <a:schemeClr val="accent1"/>
              </a:solidFill>
              <a:ln w="25400">
                <a:solidFill>
                  <a:schemeClr val="lt1"/>
                </a:solidFill>
              </a:ln>
              <a:effectLst/>
              <a:sp3d contourW="25400">
                <a:contourClr>
                  <a:schemeClr val="lt1"/>
                </a:contourClr>
              </a:sp3d>
            </c:spPr>
          </c:dPt>
          <c:dPt>
            <c:idx val="1"/>
            <c:bubble3D val="0"/>
            <c:spPr>
              <a:solidFill>
                <a:schemeClr val="accent2"/>
              </a:solidFill>
              <a:ln w="25400">
                <a:solidFill>
                  <a:schemeClr val="lt1"/>
                </a:solidFill>
              </a:ln>
              <a:effectLst/>
              <a:sp3d contourW="25400">
                <a:contourClr>
                  <a:schemeClr val="lt1"/>
                </a:contourClr>
              </a:sp3d>
            </c:spPr>
          </c:dPt>
          <c:dLbls>
            <c:spPr>
              <a:solidFill>
                <a:schemeClr val="bg1"/>
              </a:solidFill>
              <a:ln>
                <a:solidFill>
                  <a:schemeClr val="tx1"/>
                </a:solidFill>
              </a:ln>
              <a:effectLst/>
            </c:spPr>
            <c:txPr>
              <a:bodyPr rot="0" spcFirstLastPara="1" vertOverflow="ellipsis" vert="horz" wrap="square" anchor="ctr" anchorCtr="1"/>
              <a:lstStyle/>
              <a:p>
                <a:pPr>
                  <a:defRPr sz="1500" b="0" i="0" u="none" strike="noStrike" kern="1200" baseline="0">
                    <a:solidFill>
                      <a:schemeClr val="tx1"/>
                    </a:solidFill>
                    <a:latin typeface="Book Antiqua" panose="02040602050305030304" pitchFamily="18" charset="0"/>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Quito!$D$1068:$D$1069</c:f>
              <c:strCache>
                <c:ptCount val="2"/>
                <c:pt idx="0">
                  <c:v>No</c:v>
                </c:pt>
                <c:pt idx="1">
                  <c:v>Si</c:v>
                </c:pt>
              </c:strCache>
            </c:strRef>
          </c:cat>
          <c:val>
            <c:numRef>
              <c:f>Quito!$E$1068:$E$1069</c:f>
              <c:numCache>
                <c:formatCode>0.0%</c:formatCode>
                <c:ptCount val="2"/>
                <c:pt idx="0">
                  <c:v>0.93434343434343436</c:v>
                </c:pt>
                <c:pt idx="1">
                  <c:v>6.5656565656565663E-2</c:v>
                </c:pt>
              </c:numCache>
            </c:numRef>
          </c:val>
        </c:ser>
        <c:dLbls>
          <c:showLegendKey val="0"/>
          <c:showVal val="0"/>
          <c:showCatName val="0"/>
          <c:showSerName val="0"/>
          <c:showPercent val="0"/>
          <c:showBubbleSize val="0"/>
          <c:showLeaderLines val="1"/>
        </c:dLbls>
      </c:pie3DChart>
      <c:spPr>
        <a:noFill/>
        <a:ln>
          <a:noFill/>
        </a:ln>
        <a:effectLst/>
      </c:spPr>
    </c:plotArea>
    <c:legend>
      <c:legendPos val="r"/>
      <c:overlay val="0"/>
      <c:spPr>
        <a:noFill/>
        <a:ln>
          <a:noFill/>
        </a:ln>
        <a:effectLst/>
      </c:spPr>
      <c:txPr>
        <a:bodyPr rot="0" spcFirstLastPara="1" vertOverflow="ellipsis" vert="horz" wrap="square" anchor="ctr" anchorCtr="1"/>
        <a:lstStyle/>
        <a:p>
          <a:pPr>
            <a:defRPr sz="1500" b="0" i="0" u="none" strike="noStrike" kern="1200" baseline="0">
              <a:solidFill>
                <a:schemeClr val="tx1"/>
              </a:solidFill>
              <a:latin typeface="Book Antiqua" panose="02040602050305030304" pitchFamily="18" charset="0"/>
              <a:ea typeface="+mn-ea"/>
              <a:cs typeface="+mn-cs"/>
            </a:defRPr>
          </a:pPr>
          <a:endParaRPr lang="en-US"/>
        </a:p>
      </c:txPr>
    </c:legend>
    <c:plotVisOnly val="1"/>
    <c:dispBlanksAs val="gap"/>
    <c:showDLblsOverMax val="0"/>
  </c:chart>
  <c:spPr>
    <a:solidFill>
      <a:schemeClr val="bg1"/>
    </a:solidFill>
    <a:ln>
      <a:solidFill>
        <a:schemeClr val="bg1">
          <a:lumMod val="85000"/>
        </a:schemeClr>
      </a:solidFill>
    </a:ln>
    <a:effectLst/>
  </c:spPr>
  <c:txPr>
    <a:bodyPr/>
    <a:lstStyle/>
    <a:p>
      <a:pPr>
        <a:defRPr sz="1500">
          <a:solidFill>
            <a:schemeClr val="tx1"/>
          </a:solidFill>
          <a:latin typeface="Book Antiqua" panose="02040602050305030304" pitchFamily="18" charset="0"/>
        </a:defRPr>
      </a:pPr>
      <a:endParaRPr lang="en-US"/>
    </a:p>
  </c:txPr>
  <c:externalData r:id="rId1">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perspective val="3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Quito!$E$1043</c:f>
              <c:strCache>
                <c:ptCount val="1"/>
                <c:pt idx="0">
                  <c:v>Cuenta de Si/No2</c:v>
                </c:pt>
              </c:strCache>
            </c:strRef>
          </c:tx>
          <c:dPt>
            <c:idx val="0"/>
            <c:bubble3D val="0"/>
            <c:spPr>
              <a:solidFill>
                <a:schemeClr val="accent1"/>
              </a:solidFill>
              <a:ln w="25400">
                <a:solidFill>
                  <a:schemeClr val="lt1"/>
                </a:solidFill>
              </a:ln>
              <a:effectLst/>
              <a:sp3d contourW="25400">
                <a:contourClr>
                  <a:schemeClr val="lt1"/>
                </a:contourClr>
              </a:sp3d>
            </c:spPr>
          </c:dPt>
          <c:dPt>
            <c:idx val="1"/>
            <c:bubble3D val="0"/>
            <c:spPr>
              <a:solidFill>
                <a:schemeClr val="accent2"/>
              </a:solidFill>
              <a:ln w="25400">
                <a:solidFill>
                  <a:schemeClr val="lt1"/>
                </a:solidFill>
              </a:ln>
              <a:effectLst/>
              <a:sp3d contourW="25400">
                <a:contourClr>
                  <a:schemeClr val="lt1"/>
                </a:contourClr>
              </a:sp3d>
            </c:spPr>
          </c:dPt>
          <c:dLbls>
            <c:spPr>
              <a:solidFill>
                <a:schemeClr val="bg1"/>
              </a:solidFill>
              <a:ln>
                <a:solidFill>
                  <a:schemeClr val="tx1"/>
                </a:solidFill>
              </a:ln>
              <a:effectLst/>
            </c:spPr>
            <c:txPr>
              <a:bodyPr rot="0" spcFirstLastPara="1" vertOverflow="ellipsis" vert="horz" wrap="square" anchor="ctr" anchorCtr="1"/>
              <a:lstStyle/>
              <a:p>
                <a:pPr>
                  <a:defRPr sz="1400" b="0" i="0" u="none" strike="noStrike" kern="1200" baseline="0">
                    <a:solidFill>
                      <a:schemeClr val="tx1"/>
                    </a:solidFill>
                    <a:latin typeface="Book Antiqua" panose="02040602050305030304" pitchFamily="18" charset="0"/>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Quito!$D$1107:$D$1108</c:f>
              <c:strCache>
                <c:ptCount val="2"/>
                <c:pt idx="0">
                  <c:v>No</c:v>
                </c:pt>
                <c:pt idx="1">
                  <c:v>Si</c:v>
                </c:pt>
              </c:strCache>
            </c:strRef>
          </c:cat>
          <c:val>
            <c:numRef>
              <c:f>Quito!$E$1107:$E$1108</c:f>
              <c:numCache>
                <c:formatCode>0.0%</c:formatCode>
                <c:ptCount val="2"/>
                <c:pt idx="0">
                  <c:v>0.66666666666666663</c:v>
                </c:pt>
                <c:pt idx="1">
                  <c:v>0.33333333333333331</c:v>
                </c:pt>
              </c:numCache>
            </c:numRef>
          </c:val>
        </c:ser>
        <c:dLbls>
          <c:showLegendKey val="0"/>
          <c:showVal val="0"/>
          <c:showCatName val="0"/>
          <c:showSerName val="0"/>
          <c:showPercent val="0"/>
          <c:showBubbleSize val="0"/>
          <c:showLeaderLines val="1"/>
        </c:dLbls>
      </c:pie3DChart>
      <c:spPr>
        <a:noFill/>
        <a:ln>
          <a:noFill/>
        </a:ln>
        <a:effectLst/>
      </c:spPr>
    </c:plotArea>
    <c:legend>
      <c:legendPos val="r"/>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Book Antiqua" panose="02040602050305030304" pitchFamily="18" charset="0"/>
              <a:ea typeface="+mn-ea"/>
              <a:cs typeface="+mn-cs"/>
            </a:defRPr>
          </a:pPr>
          <a:endParaRPr lang="en-US"/>
        </a:p>
      </c:txPr>
    </c:legend>
    <c:plotVisOnly val="1"/>
    <c:dispBlanksAs val="gap"/>
    <c:showDLblsOverMax val="0"/>
  </c:chart>
  <c:spPr>
    <a:solidFill>
      <a:schemeClr val="bg1"/>
    </a:solidFill>
    <a:ln>
      <a:solidFill>
        <a:schemeClr val="bg1">
          <a:lumMod val="85000"/>
        </a:schemeClr>
      </a:solidFill>
    </a:ln>
    <a:effectLst/>
  </c:spPr>
  <c:txPr>
    <a:bodyPr/>
    <a:lstStyle/>
    <a:p>
      <a:pPr>
        <a:defRPr sz="1400">
          <a:solidFill>
            <a:schemeClr val="tx1"/>
          </a:solidFill>
          <a:latin typeface="Book Antiqua" panose="02040602050305030304" pitchFamily="18" charset="0"/>
        </a:defRPr>
      </a:pPr>
      <a:endParaRPr lang="en-US"/>
    </a:p>
  </c:txPr>
  <c:externalData r:id="rId1">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perspective val="3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Quito!$E$1043</c:f>
              <c:strCache>
                <c:ptCount val="1"/>
                <c:pt idx="0">
                  <c:v>Cuenta de Si/No2</c:v>
                </c:pt>
              </c:strCache>
            </c:strRef>
          </c:tx>
          <c:dPt>
            <c:idx val="0"/>
            <c:bubble3D val="0"/>
            <c:spPr>
              <a:solidFill>
                <a:schemeClr val="accent1"/>
              </a:solidFill>
              <a:ln w="25400">
                <a:solidFill>
                  <a:schemeClr val="lt1"/>
                </a:solidFill>
              </a:ln>
              <a:effectLst/>
              <a:sp3d contourW="25400">
                <a:contourClr>
                  <a:schemeClr val="lt1"/>
                </a:contourClr>
              </a:sp3d>
            </c:spPr>
          </c:dPt>
          <c:dPt>
            <c:idx val="1"/>
            <c:bubble3D val="0"/>
            <c:spPr>
              <a:solidFill>
                <a:schemeClr val="accent2"/>
              </a:solidFill>
              <a:ln w="25400">
                <a:solidFill>
                  <a:schemeClr val="lt1"/>
                </a:solidFill>
              </a:ln>
              <a:effectLst/>
              <a:sp3d contourW="25400">
                <a:contourClr>
                  <a:schemeClr val="lt1"/>
                </a:contourClr>
              </a:sp3d>
            </c:spPr>
          </c:dPt>
          <c:dLbls>
            <c:spPr>
              <a:solidFill>
                <a:schemeClr val="bg1"/>
              </a:solidFill>
              <a:ln>
                <a:solidFill>
                  <a:schemeClr val="tx1"/>
                </a:solidFill>
              </a:ln>
              <a:effectLst/>
            </c:spPr>
            <c:txPr>
              <a:bodyPr rot="0" spcFirstLastPara="1" vertOverflow="ellipsis" vert="horz" wrap="square" anchor="ctr" anchorCtr="1"/>
              <a:lstStyle/>
              <a:p>
                <a:pPr>
                  <a:defRPr sz="1400" b="0" i="0" u="none" strike="noStrike" kern="1200" baseline="0">
                    <a:solidFill>
                      <a:schemeClr val="tx1"/>
                    </a:solidFill>
                    <a:latin typeface="Book Antiqua" panose="02040602050305030304" pitchFamily="18" charset="0"/>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Quito!$D$1125:$D$1126</c:f>
              <c:strCache>
                <c:ptCount val="2"/>
                <c:pt idx="0">
                  <c:v>No</c:v>
                </c:pt>
                <c:pt idx="1">
                  <c:v>Si</c:v>
                </c:pt>
              </c:strCache>
            </c:strRef>
          </c:cat>
          <c:val>
            <c:numRef>
              <c:f>Quito!$E$1125:$E$1126</c:f>
              <c:numCache>
                <c:formatCode>0.0%</c:formatCode>
                <c:ptCount val="2"/>
                <c:pt idx="0">
                  <c:v>0.70202020202020199</c:v>
                </c:pt>
                <c:pt idx="1">
                  <c:v>0.29797979797979796</c:v>
                </c:pt>
              </c:numCache>
            </c:numRef>
          </c:val>
        </c:ser>
        <c:dLbls>
          <c:showLegendKey val="0"/>
          <c:showVal val="0"/>
          <c:showCatName val="0"/>
          <c:showSerName val="0"/>
          <c:showPercent val="0"/>
          <c:showBubbleSize val="0"/>
          <c:showLeaderLines val="1"/>
        </c:dLbls>
      </c:pie3DChart>
      <c:spPr>
        <a:noFill/>
        <a:ln>
          <a:noFill/>
        </a:ln>
        <a:effectLst/>
      </c:spPr>
    </c:plotArea>
    <c:legend>
      <c:legendPos val="r"/>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Book Antiqua" panose="02040602050305030304" pitchFamily="18" charset="0"/>
              <a:ea typeface="+mn-ea"/>
              <a:cs typeface="+mn-cs"/>
            </a:defRPr>
          </a:pPr>
          <a:endParaRPr lang="en-US"/>
        </a:p>
      </c:txPr>
    </c:legend>
    <c:plotVisOnly val="1"/>
    <c:dispBlanksAs val="gap"/>
    <c:showDLblsOverMax val="0"/>
  </c:chart>
  <c:spPr>
    <a:solidFill>
      <a:schemeClr val="bg1"/>
    </a:solidFill>
    <a:ln>
      <a:solidFill>
        <a:schemeClr val="bg1">
          <a:lumMod val="85000"/>
        </a:schemeClr>
      </a:solidFill>
    </a:ln>
    <a:effectLst/>
  </c:spPr>
  <c:txPr>
    <a:bodyPr/>
    <a:lstStyle/>
    <a:p>
      <a:pPr>
        <a:defRPr sz="1400">
          <a:solidFill>
            <a:schemeClr val="tx1"/>
          </a:solidFill>
          <a:latin typeface="Book Antiqua" panose="02040602050305030304" pitchFamily="18" charset="0"/>
        </a:defRPr>
      </a:pPr>
      <a:endParaRPr lang="en-US"/>
    </a:p>
  </c:txPr>
  <c:externalData r:id="rId1">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perspective val="3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Quito!$E$1043</c:f>
              <c:strCache>
                <c:ptCount val="1"/>
                <c:pt idx="0">
                  <c:v>Cuenta de Si/No2</c:v>
                </c:pt>
              </c:strCache>
            </c:strRef>
          </c:tx>
          <c:dPt>
            <c:idx val="0"/>
            <c:bubble3D val="0"/>
            <c:spPr>
              <a:solidFill>
                <a:schemeClr val="accent1"/>
              </a:solidFill>
              <a:ln w="25400">
                <a:solidFill>
                  <a:schemeClr val="lt1"/>
                </a:solidFill>
              </a:ln>
              <a:effectLst/>
              <a:sp3d contourW="25400">
                <a:contourClr>
                  <a:schemeClr val="lt1"/>
                </a:contourClr>
              </a:sp3d>
            </c:spPr>
          </c:dPt>
          <c:dPt>
            <c:idx val="1"/>
            <c:bubble3D val="0"/>
            <c:spPr>
              <a:solidFill>
                <a:schemeClr val="accent2"/>
              </a:solidFill>
              <a:ln w="25400">
                <a:solidFill>
                  <a:schemeClr val="lt1"/>
                </a:solidFill>
              </a:ln>
              <a:effectLst/>
              <a:sp3d contourW="25400">
                <a:contourClr>
                  <a:schemeClr val="lt1"/>
                </a:contourClr>
              </a:sp3d>
            </c:spPr>
          </c:dPt>
          <c:dLbls>
            <c:spPr>
              <a:solidFill>
                <a:schemeClr val="bg1"/>
              </a:solidFill>
              <a:ln>
                <a:solidFill>
                  <a:schemeClr val="tx1"/>
                </a:solidFill>
              </a:ln>
              <a:effectLst/>
            </c:spPr>
            <c:txPr>
              <a:bodyPr rot="0" spcFirstLastPara="1" vertOverflow="ellipsis" vert="horz" wrap="square" anchor="ctr" anchorCtr="1"/>
              <a:lstStyle/>
              <a:p>
                <a:pPr>
                  <a:defRPr sz="1400" b="0" i="0" u="none" strike="noStrike" kern="1200" baseline="0">
                    <a:solidFill>
                      <a:schemeClr val="tx1"/>
                    </a:solidFill>
                    <a:latin typeface="Book Antiqua" panose="02040602050305030304" pitchFamily="18" charset="0"/>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Quito!$D$1161:$D$1162</c:f>
              <c:strCache>
                <c:ptCount val="2"/>
                <c:pt idx="0">
                  <c:v>No</c:v>
                </c:pt>
                <c:pt idx="1">
                  <c:v>Si</c:v>
                </c:pt>
              </c:strCache>
            </c:strRef>
          </c:cat>
          <c:val>
            <c:numRef>
              <c:f>Quito!$E$1161:$E$1162</c:f>
              <c:numCache>
                <c:formatCode>0.0%</c:formatCode>
                <c:ptCount val="2"/>
                <c:pt idx="0">
                  <c:v>1.0101010101010102E-2</c:v>
                </c:pt>
                <c:pt idx="1">
                  <c:v>0.98989898989898994</c:v>
                </c:pt>
              </c:numCache>
            </c:numRef>
          </c:val>
        </c:ser>
        <c:dLbls>
          <c:showLegendKey val="0"/>
          <c:showVal val="0"/>
          <c:showCatName val="0"/>
          <c:showSerName val="0"/>
          <c:showPercent val="0"/>
          <c:showBubbleSize val="0"/>
          <c:showLeaderLines val="1"/>
        </c:dLbls>
      </c:pie3DChart>
      <c:spPr>
        <a:noFill/>
        <a:ln>
          <a:noFill/>
        </a:ln>
        <a:effectLst/>
      </c:spPr>
    </c:plotArea>
    <c:legend>
      <c:legendPos val="r"/>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Book Antiqua" panose="02040602050305030304" pitchFamily="18" charset="0"/>
              <a:ea typeface="+mn-ea"/>
              <a:cs typeface="+mn-cs"/>
            </a:defRPr>
          </a:pPr>
          <a:endParaRPr lang="en-US"/>
        </a:p>
      </c:txPr>
    </c:legend>
    <c:plotVisOnly val="1"/>
    <c:dispBlanksAs val="gap"/>
    <c:showDLblsOverMax val="0"/>
  </c:chart>
  <c:spPr>
    <a:solidFill>
      <a:schemeClr val="bg1"/>
    </a:solidFill>
    <a:ln>
      <a:solidFill>
        <a:schemeClr val="bg1">
          <a:lumMod val="85000"/>
        </a:schemeClr>
      </a:solidFill>
    </a:ln>
    <a:effectLst/>
  </c:spPr>
  <c:txPr>
    <a:bodyPr/>
    <a:lstStyle/>
    <a:p>
      <a:pPr>
        <a:defRPr sz="1400">
          <a:solidFill>
            <a:schemeClr val="tx1"/>
          </a:solidFill>
          <a:latin typeface="Book Antiqua" panose="02040602050305030304" pitchFamily="18" charset="0"/>
        </a:defRPr>
      </a:pPr>
      <a:endParaRPr lang="en-US"/>
    </a:p>
  </c:txPr>
  <c:externalData r:id="rId1">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perspective val="3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Quito!$N$1182</c:f>
              <c:strCache>
                <c:ptCount val="1"/>
                <c:pt idx="0">
                  <c:v>%</c:v>
                </c:pt>
              </c:strCache>
            </c:strRef>
          </c:tx>
          <c:dPt>
            <c:idx val="0"/>
            <c:bubble3D val="0"/>
            <c:spPr>
              <a:solidFill>
                <a:schemeClr val="accent1"/>
              </a:solidFill>
              <a:ln w="25400">
                <a:solidFill>
                  <a:schemeClr val="lt1"/>
                </a:solidFill>
              </a:ln>
              <a:effectLst/>
              <a:sp3d contourW="25400">
                <a:contourClr>
                  <a:schemeClr val="lt1"/>
                </a:contourClr>
              </a:sp3d>
            </c:spPr>
          </c:dPt>
          <c:dPt>
            <c:idx val="1"/>
            <c:bubble3D val="0"/>
            <c:spPr>
              <a:solidFill>
                <a:schemeClr val="accent2"/>
              </a:solidFill>
              <a:ln w="25400">
                <a:solidFill>
                  <a:schemeClr val="lt1"/>
                </a:solidFill>
              </a:ln>
              <a:effectLst/>
              <a:sp3d contourW="25400">
                <a:contourClr>
                  <a:schemeClr val="lt1"/>
                </a:contourClr>
              </a:sp3d>
            </c:spPr>
          </c:dPt>
          <c:dPt>
            <c:idx val="2"/>
            <c:bubble3D val="0"/>
            <c:spPr>
              <a:solidFill>
                <a:schemeClr val="accent3"/>
              </a:solidFill>
              <a:ln w="25400">
                <a:solidFill>
                  <a:schemeClr val="lt1"/>
                </a:solidFill>
              </a:ln>
              <a:effectLst/>
              <a:sp3d contourW="25400">
                <a:contourClr>
                  <a:schemeClr val="lt1"/>
                </a:contourClr>
              </a:sp3d>
            </c:spPr>
          </c:dPt>
          <c:dPt>
            <c:idx val="3"/>
            <c:bubble3D val="0"/>
            <c:spPr>
              <a:solidFill>
                <a:schemeClr val="accent4"/>
              </a:solidFill>
              <a:ln w="25400">
                <a:solidFill>
                  <a:schemeClr val="lt1"/>
                </a:solidFill>
              </a:ln>
              <a:effectLst/>
              <a:sp3d contourW="25400">
                <a:contourClr>
                  <a:schemeClr val="lt1"/>
                </a:contourClr>
              </a:sp3d>
            </c:spPr>
          </c:dPt>
          <c:dPt>
            <c:idx val="4"/>
            <c:bubble3D val="0"/>
            <c:spPr>
              <a:solidFill>
                <a:schemeClr val="accent5"/>
              </a:solidFill>
              <a:ln w="25400">
                <a:solidFill>
                  <a:schemeClr val="lt1"/>
                </a:solidFill>
              </a:ln>
              <a:effectLst/>
              <a:sp3d contourW="25400">
                <a:contourClr>
                  <a:schemeClr val="lt1"/>
                </a:contourClr>
              </a:sp3d>
            </c:spPr>
          </c:dPt>
          <c:dPt>
            <c:idx val="5"/>
            <c:bubble3D val="0"/>
            <c:spPr>
              <a:solidFill>
                <a:schemeClr val="accent6"/>
              </a:solidFill>
              <a:ln w="25400">
                <a:solidFill>
                  <a:schemeClr val="lt1"/>
                </a:solidFill>
              </a:ln>
              <a:effectLst/>
              <a:sp3d contourW="25400">
                <a:contourClr>
                  <a:schemeClr val="lt1"/>
                </a:contourClr>
              </a:sp3d>
            </c:spPr>
          </c:dPt>
          <c:dPt>
            <c:idx val="6"/>
            <c:bubble3D val="0"/>
            <c:spPr>
              <a:solidFill>
                <a:schemeClr val="accent1">
                  <a:lumMod val="60000"/>
                </a:schemeClr>
              </a:solidFill>
              <a:ln w="25400">
                <a:solidFill>
                  <a:schemeClr val="lt1"/>
                </a:solidFill>
              </a:ln>
              <a:effectLst/>
              <a:sp3d contourW="25400">
                <a:contourClr>
                  <a:schemeClr val="lt1"/>
                </a:contourClr>
              </a:sp3d>
            </c:spPr>
          </c:dPt>
          <c:dLbls>
            <c:spPr>
              <a:solidFill>
                <a:schemeClr val="bg1"/>
              </a:solidFill>
              <a:ln>
                <a:solidFill>
                  <a:schemeClr val="tx1"/>
                </a:solidFill>
              </a:ln>
              <a:effectLst/>
            </c:spPr>
            <c:txPr>
              <a:bodyPr rot="0" spcFirstLastPara="1" vertOverflow="ellipsis" vert="horz" wrap="square" anchor="ctr" anchorCtr="1"/>
              <a:lstStyle/>
              <a:p>
                <a:pPr>
                  <a:defRPr sz="1400" b="0" i="0" u="none" strike="noStrike" kern="1200" baseline="0">
                    <a:solidFill>
                      <a:schemeClr val="tx1"/>
                    </a:solidFill>
                    <a:latin typeface="Book Antiqua" panose="02040602050305030304" pitchFamily="18" charset="0"/>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Quito!$M$1183:$M$1188</c:f>
              <c:strCache>
                <c:ptCount val="6"/>
                <c:pt idx="0">
                  <c:v>Brindar oportunidades</c:v>
                </c:pt>
                <c:pt idx="1">
                  <c:v>Actitud</c:v>
                </c:pt>
                <c:pt idx="2">
                  <c:v>Empeño</c:v>
                </c:pt>
                <c:pt idx="3">
                  <c:v>Otro</c:v>
                </c:pt>
                <c:pt idx="4">
                  <c:v>Voluntad</c:v>
                </c:pt>
                <c:pt idx="5">
                  <c:v>Necesidad</c:v>
                </c:pt>
              </c:strCache>
            </c:strRef>
          </c:cat>
          <c:val>
            <c:numRef>
              <c:f>Quito!$N$1183:$N$1188</c:f>
              <c:numCache>
                <c:formatCode>0.0%</c:formatCode>
                <c:ptCount val="6"/>
                <c:pt idx="0">
                  <c:v>0.58706467661691542</c:v>
                </c:pt>
                <c:pt idx="1">
                  <c:v>0.18407960199004975</c:v>
                </c:pt>
                <c:pt idx="2">
                  <c:v>9.950248756218906E-2</c:v>
                </c:pt>
                <c:pt idx="3">
                  <c:v>6.965174129353234E-2</c:v>
                </c:pt>
                <c:pt idx="4">
                  <c:v>2.9850746268656716E-2</c:v>
                </c:pt>
                <c:pt idx="5">
                  <c:v>2.9850746268656716E-2</c:v>
                </c:pt>
              </c:numCache>
            </c:numRef>
          </c:val>
        </c:ser>
        <c:dLbls>
          <c:showLegendKey val="0"/>
          <c:showVal val="0"/>
          <c:showCatName val="0"/>
          <c:showSerName val="0"/>
          <c:showPercent val="0"/>
          <c:showBubbleSize val="0"/>
          <c:showLeaderLines val="1"/>
        </c:dLbls>
      </c:pie3DChart>
      <c:spPr>
        <a:noFill/>
        <a:ln>
          <a:noFill/>
        </a:ln>
        <a:effectLst/>
      </c:spPr>
    </c:plotArea>
    <c:legend>
      <c:legendPos val="r"/>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Book Antiqua" panose="02040602050305030304" pitchFamily="18" charset="0"/>
              <a:ea typeface="+mn-ea"/>
              <a:cs typeface="+mn-cs"/>
            </a:defRPr>
          </a:pPr>
          <a:endParaRPr lang="en-US"/>
        </a:p>
      </c:txPr>
    </c:legend>
    <c:plotVisOnly val="1"/>
    <c:dispBlanksAs val="gap"/>
    <c:showDLblsOverMax val="0"/>
  </c:chart>
  <c:spPr>
    <a:solidFill>
      <a:schemeClr val="bg1"/>
    </a:solidFill>
    <a:ln>
      <a:solidFill>
        <a:schemeClr val="bg1">
          <a:lumMod val="85000"/>
        </a:schemeClr>
      </a:solidFill>
    </a:ln>
    <a:effectLst/>
  </c:spPr>
  <c:txPr>
    <a:bodyPr/>
    <a:lstStyle/>
    <a:p>
      <a:pPr>
        <a:defRPr sz="1400">
          <a:solidFill>
            <a:schemeClr val="tx1"/>
          </a:solidFill>
          <a:latin typeface="Book Antiqua" panose="02040602050305030304" pitchFamily="18" charset="0"/>
        </a:defRPr>
      </a:pPr>
      <a:endParaRPr lang="en-US"/>
    </a:p>
  </c:txPr>
  <c:externalData r:id="rId1">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perspective val="3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Quito!$E$1043</c:f>
              <c:strCache>
                <c:ptCount val="1"/>
                <c:pt idx="0">
                  <c:v>Cuenta de Si/No2</c:v>
                </c:pt>
              </c:strCache>
            </c:strRef>
          </c:tx>
          <c:dPt>
            <c:idx val="0"/>
            <c:bubble3D val="0"/>
            <c:spPr>
              <a:solidFill>
                <a:schemeClr val="accent1"/>
              </a:solidFill>
              <a:ln w="25400">
                <a:solidFill>
                  <a:schemeClr val="lt1"/>
                </a:solidFill>
              </a:ln>
              <a:effectLst/>
              <a:sp3d contourW="25400">
                <a:contourClr>
                  <a:schemeClr val="lt1"/>
                </a:contourClr>
              </a:sp3d>
            </c:spPr>
          </c:dPt>
          <c:dPt>
            <c:idx val="1"/>
            <c:bubble3D val="0"/>
            <c:spPr>
              <a:solidFill>
                <a:schemeClr val="accent2"/>
              </a:solidFill>
              <a:ln w="25400">
                <a:solidFill>
                  <a:schemeClr val="lt1"/>
                </a:solidFill>
              </a:ln>
              <a:effectLst/>
              <a:sp3d contourW="25400">
                <a:contourClr>
                  <a:schemeClr val="lt1"/>
                </a:contourClr>
              </a:sp3d>
            </c:spPr>
          </c:dPt>
          <c:dLbls>
            <c:spPr>
              <a:solidFill>
                <a:schemeClr val="bg1"/>
              </a:solidFill>
              <a:ln>
                <a:solidFill>
                  <a:schemeClr val="tx1"/>
                </a:solidFill>
              </a:ln>
              <a:effectLst/>
            </c:spPr>
            <c:txPr>
              <a:bodyPr rot="0" spcFirstLastPara="1" vertOverflow="ellipsis" vert="horz" wrap="square" anchor="ctr" anchorCtr="1"/>
              <a:lstStyle/>
              <a:p>
                <a:pPr>
                  <a:defRPr sz="1500" b="0" i="0" u="none" strike="noStrike" kern="1200" baseline="0">
                    <a:solidFill>
                      <a:schemeClr val="tx1"/>
                    </a:solidFill>
                    <a:latin typeface="Book Antiqua" panose="02040602050305030304" pitchFamily="18" charset="0"/>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Quito!$D$1213:$D$1214</c:f>
              <c:strCache>
                <c:ptCount val="2"/>
                <c:pt idx="0">
                  <c:v>No</c:v>
                </c:pt>
                <c:pt idx="1">
                  <c:v>Si</c:v>
                </c:pt>
              </c:strCache>
            </c:strRef>
          </c:cat>
          <c:val>
            <c:numRef>
              <c:f>Quito!$E$1213:$E$1214</c:f>
              <c:numCache>
                <c:formatCode>0.0%</c:formatCode>
                <c:ptCount val="2"/>
                <c:pt idx="0">
                  <c:v>0.84848484848484851</c:v>
                </c:pt>
                <c:pt idx="1">
                  <c:v>0.15151515151515152</c:v>
                </c:pt>
              </c:numCache>
            </c:numRef>
          </c:val>
        </c:ser>
        <c:dLbls>
          <c:showLegendKey val="0"/>
          <c:showVal val="0"/>
          <c:showCatName val="0"/>
          <c:showSerName val="0"/>
          <c:showPercent val="0"/>
          <c:showBubbleSize val="0"/>
          <c:showLeaderLines val="1"/>
        </c:dLbls>
      </c:pie3DChart>
      <c:spPr>
        <a:noFill/>
        <a:ln>
          <a:noFill/>
        </a:ln>
        <a:effectLst/>
      </c:spPr>
    </c:plotArea>
    <c:legend>
      <c:legendPos val="r"/>
      <c:overlay val="0"/>
      <c:spPr>
        <a:noFill/>
        <a:ln>
          <a:noFill/>
        </a:ln>
        <a:effectLst/>
      </c:spPr>
      <c:txPr>
        <a:bodyPr rot="0" spcFirstLastPara="1" vertOverflow="ellipsis" vert="horz" wrap="square" anchor="ctr" anchorCtr="1"/>
        <a:lstStyle/>
        <a:p>
          <a:pPr>
            <a:defRPr sz="1500" b="0" i="0" u="none" strike="noStrike" kern="1200" baseline="0">
              <a:solidFill>
                <a:schemeClr val="tx1"/>
              </a:solidFill>
              <a:latin typeface="Book Antiqua" panose="02040602050305030304" pitchFamily="18" charset="0"/>
              <a:ea typeface="+mn-ea"/>
              <a:cs typeface="+mn-cs"/>
            </a:defRPr>
          </a:pPr>
          <a:endParaRPr lang="en-US"/>
        </a:p>
      </c:txPr>
    </c:legend>
    <c:plotVisOnly val="1"/>
    <c:dispBlanksAs val="gap"/>
    <c:showDLblsOverMax val="0"/>
  </c:chart>
  <c:spPr>
    <a:solidFill>
      <a:schemeClr val="bg1"/>
    </a:solidFill>
    <a:ln>
      <a:solidFill>
        <a:schemeClr val="bg1">
          <a:lumMod val="85000"/>
        </a:schemeClr>
      </a:solidFill>
    </a:ln>
    <a:effectLst/>
  </c:spPr>
  <c:txPr>
    <a:bodyPr/>
    <a:lstStyle/>
    <a:p>
      <a:pPr>
        <a:defRPr sz="1500">
          <a:solidFill>
            <a:schemeClr val="tx1"/>
          </a:solidFill>
          <a:latin typeface="Book Antiqua" panose="02040602050305030304" pitchFamily="18" charset="0"/>
        </a:defRPr>
      </a:pPr>
      <a:endParaRPr lang="en-US"/>
    </a:p>
  </c:txPr>
  <c:externalData r:id="rId1">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perspective val="3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Quito!$E$1043</c:f>
              <c:strCache>
                <c:ptCount val="1"/>
                <c:pt idx="0">
                  <c:v>Cuenta de Si/No2</c:v>
                </c:pt>
              </c:strCache>
            </c:strRef>
          </c:tx>
          <c:dPt>
            <c:idx val="0"/>
            <c:bubble3D val="0"/>
            <c:spPr>
              <a:solidFill>
                <a:schemeClr val="accent1"/>
              </a:solidFill>
              <a:ln w="25400">
                <a:solidFill>
                  <a:schemeClr val="lt1"/>
                </a:solidFill>
              </a:ln>
              <a:effectLst/>
              <a:sp3d contourW="25400">
                <a:contourClr>
                  <a:schemeClr val="lt1"/>
                </a:contourClr>
              </a:sp3d>
            </c:spPr>
          </c:dPt>
          <c:dPt>
            <c:idx val="1"/>
            <c:bubble3D val="0"/>
            <c:spPr>
              <a:solidFill>
                <a:schemeClr val="accent2"/>
              </a:solidFill>
              <a:ln w="25400">
                <a:solidFill>
                  <a:schemeClr val="lt1"/>
                </a:solidFill>
              </a:ln>
              <a:effectLst/>
              <a:sp3d contourW="25400">
                <a:contourClr>
                  <a:schemeClr val="lt1"/>
                </a:contourClr>
              </a:sp3d>
            </c:spPr>
          </c:dPt>
          <c:dLbls>
            <c:spPr>
              <a:solidFill>
                <a:schemeClr val="bg1"/>
              </a:solidFill>
              <a:ln>
                <a:solidFill>
                  <a:schemeClr val="tx1"/>
                </a:solidFill>
              </a:ln>
              <a:effectLst/>
            </c:spPr>
            <c:txPr>
              <a:bodyPr rot="0" spcFirstLastPara="1" vertOverflow="ellipsis" vert="horz" wrap="square" anchor="ctr" anchorCtr="1"/>
              <a:lstStyle/>
              <a:p>
                <a:pPr>
                  <a:defRPr sz="1500" b="0" i="0" u="none" strike="noStrike" kern="1200" baseline="0">
                    <a:solidFill>
                      <a:schemeClr val="tx1"/>
                    </a:solidFill>
                    <a:latin typeface="Book Antiqua" panose="02040602050305030304" pitchFamily="18" charset="0"/>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Quito!$D$1240:$D$1241</c:f>
              <c:strCache>
                <c:ptCount val="2"/>
                <c:pt idx="0">
                  <c:v>No</c:v>
                </c:pt>
                <c:pt idx="1">
                  <c:v>Si</c:v>
                </c:pt>
              </c:strCache>
            </c:strRef>
          </c:cat>
          <c:val>
            <c:numRef>
              <c:f>Quito!$E$1240:$E$1241</c:f>
              <c:numCache>
                <c:formatCode>0.0%</c:formatCode>
                <c:ptCount val="2"/>
                <c:pt idx="0">
                  <c:v>9.0909090909090912E-2</c:v>
                </c:pt>
                <c:pt idx="1">
                  <c:v>0.90909090909090906</c:v>
                </c:pt>
              </c:numCache>
            </c:numRef>
          </c:val>
        </c:ser>
        <c:dLbls>
          <c:showLegendKey val="0"/>
          <c:showVal val="0"/>
          <c:showCatName val="0"/>
          <c:showSerName val="0"/>
          <c:showPercent val="0"/>
          <c:showBubbleSize val="0"/>
          <c:showLeaderLines val="1"/>
        </c:dLbls>
      </c:pie3DChart>
      <c:spPr>
        <a:noFill/>
        <a:ln>
          <a:noFill/>
        </a:ln>
        <a:effectLst/>
      </c:spPr>
    </c:plotArea>
    <c:legend>
      <c:legendPos val="r"/>
      <c:overlay val="0"/>
      <c:spPr>
        <a:noFill/>
        <a:ln>
          <a:noFill/>
        </a:ln>
        <a:effectLst/>
      </c:spPr>
      <c:txPr>
        <a:bodyPr rot="0" spcFirstLastPara="1" vertOverflow="ellipsis" vert="horz" wrap="square" anchor="ctr" anchorCtr="1"/>
        <a:lstStyle/>
        <a:p>
          <a:pPr>
            <a:defRPr sz="1500" b="0" i="0" u="none" strike="noStrike" kern="1200" baseline="0">
              <a:solidFill>
                <a:schemeClr val="tx1"/>
              </a:solidFill>
              <a:latin typeface="Book Antiqua" panose="02040602050305030304" pitchFamily="18" charset="0"/>
              <a:ea typeface="+mn-ea"/>
              <a:cs typeface="+mn-cs"/>
            </a:defRPr>
          </a:pPr>
          <a:endParaRPr lang="en-US"/>
        </a:p>
      </c:txPr>
    </c:legend>
    <c:plotVisOnly val="1"/>
    <c:dispBlanksAs val="gap"/>
    <c:showDLblsOverMax val="0"/>
  </c:chart>
  <c:spPr>
    <a:solidFill>
      <a:schemeClr val="bg1"/>
    </a:solidFill>
    <a:ln>
      <a:solidFill>
        <a:schemeClr val="bg1">
          <a:lumMod val="85000"/>
        </a:schemeClr>
      </a:solidFill>
    </a:ln>
    <a:effectLst/>
  </c:spPr>
  <c:txPr>
    <a:bodyPr/>
    <a:lstStyle/>
    <a:p>
      <a:pPr>
        <a:defRPr sz="1500">
          <a:solidFill>
            <a:schemeClr val="tx1"/>
          </a:solidFill>
          <a:latin typeface="Book Antiqua" panose="02040602050305030304" pitchFamily="18" charset="0"/>
        </a:defRPr>
      </a:pPr>
      <a:endParaRPr lang="en-US"/>
    </a:p>
  </c:txPr>
  <c:externalData r:id="rId1">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perspective val="3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Quito!$E$1043</c:f>
              <c:strCache>
                <c:ptCount val="1"/>
                <c:pt idx="0">
                  <c:v>Cuenta de Si/No2</c:v>
                </c:pt>
              </c:strCache>
            </c:strRef>
          </c:tx>
          <c:dPt>
            <c:idx val="0"/>
            <c:bubble3D val="0"/>
            <c:spPr>
              <a:solidFill>
                <a:schemeClr val="accent1"/>
              </a:solidFill>
              <a:ln w="25400">
                <a:solidFill>
                  <a:schemeClr val="lt1"/>
                </a:solidFill>
              </a:ln>
              <a:effectLst/>
              <a:sp3d contourW="25400">
                <a:contourClr>
                  <a:schemeClr val="lt1"/>
                </a:contourClr>
              </a:sp3d>
            </c:spPr>
          </c:dPt>
          <c:dPt>
            <c:idx val="1"/>
            <c:bubble3D val="0"/>
            <c:spPr>
              <a:solidFill>
                <a:schemeClr val="accent2"/>
              </a:solidFill>
              <a:ln w="25400">
                <a:solidFill>
                  <a:schemeClr val="lt1"/>
                </a:solidFill>
              </a:ln>
              <a:effectLst/>
              <a:sp3d contourW="25400">
                <a:contourClr>
                  <a:schemeClr val="lt1"/>
                </a:contourClr>
              </a:sp3d>
            </c:spPr>
          </c:dPt>
          <c:dLbls>
            <c:spPr>
              <a:solidFill>
                <a:schemeClr val="bg1"/>
              </a:solidFill>
              <a:ln>
                <a:solidFill>
                  <a:schemeClr val="tx1"/>
                </a:solidFill>
              </a:ln>
              <a:effectLst/>
            </c:spPr>
            <c:txPr>
              <a:bodyPr rot="0" spcFirstLastPara="1" vertOverflow="ellipsis" vert="horz" wrap="square" anchor="ctr" anchorCtr="1"/>
              <a:lstStyle/>
              <a:p>
                <a:pPr>
                  <a:defRPr sz="1500" b="0" i="0" u="none" strike="noStrike" kern="1200" baseline="0">
                    <a:solidFill>
                      <a:schemeClr val="tx1"/>
                    </a:solidFill>
                    <a:latin typeface="Book Antiqua" panose="02040602050305030304" pitchFamily="18" charset="0"/>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Quito!$D$1267:$D$1268</c:f>
              <c:strCache>
                <c:ptCount val="2"/>
                <c:pt idx="0">
                  <c:v>No</c:v>
                </c:pt>
                <c:pt idx="1">
                  <c:v>Si</c:v>
                </c:pt>
              </c:strCache>
            </c:strRef>
          </c:cat>
          <c:val>
            <c:numRef>
              <c:f>Quito!$E$1267:$E$1268</c:f>
              <c:numCache>
                <c:formatCode>0.0%</c:formatCode>
                <c:ptCount val="2"/>
                <c:pt idx="0">
                  <c:v>0.45959595959595961</c:v>
                </c:pt>
                <c:pt idx="1">
                  <c:v>0.54040404040404044</c:v>
                </c:pt>
              </c:numCache>
            </c:numRef>
          </c:val>
        </c:ser>
        <c:dLbls>
          <c:showLegendKey val="0"/>
          <c:showVal val="0"/>
          <c:showCatName val="0"/>
          <c:showSerName val="0"/>
          <c:showPercent val="0"/>
          <c:showBubbleSize val="0"/>
          <c:showLeaderLines val="1"/>
        </c:dLbls>
      </c:pie3DChart>
      <c:spPr>
        <a:noFill/>
        <a:ln>
          <a:noFill/>
        </a:ln>
        <a:effectLst/>
      </c:spPr>
    </c:plotArea>
    <c:legend>
      <c:legendPos val="r"/>
      <c:overlay val="0"/>
      <c:spPr>
        <a:noFill/>
        <a:ln>
          <a:noFill/>
        </a:ln>
        <a:effectLst/>
      </c:spPr>
      <c:txPr>
        <a:bodyPr rot="0" spcFirstLastPara="1" vertOverflow="ellipsis" vert="horz" wrap="square" anchor="ctr" anchorCtr="1"/>
        <a:lstStyle/>
        <a:p>
          <a:pPr>
            <a:defRPr sz="1500" b="0" i="0" u="none" strike="noStrike" kern="1200" baseline="0">
              <a:solidFill>
                <a:schemeClr val="tx1"/>
              </a:solidFill>
              <a:latin typeface="Book Antiqua" panose="02040602050305030304" pitchFamily="18" charset="0"/>
              <a:ea typeface="+mn-ea"/>
              <a:cs typeface="+mn-cs"/>
            </a:defRPr>
          </a:pPr>
          <a:endParaRPr lang="en-US"/>
        </a:p>
      </c:txPr>
    </c:legend>
    <c:plotVisOnly val="1"/>
    <c:dispBlanksAs val="gap"/>
    <c:showDLblsOverMax val="0"/>
  </c:chart>
  <c:spPr>
    <a:solidFill>
      <a:schemeClr val="bg1"/>
    </a:solidFill>
    <a:ln>
      <a:solidFill>
        <a:schemeClr val="bg1">
          <a:lumMod val="85000"/>
        </a:schemeClr>
      </a:solidFill>
    </a:ln>
    <a:effectLst/>
  </c:spPr>
  <c:txPr>
    <a:bodyPr/>
    <a:lstStyle/>
    <a:p>
      <a:pPr>
        <a:defRPr sz="1500">
          <a:solidFill>
            <a:schemeClr val="tx1"/>
          </a:solidFill>
          <a:latin typeface="Book Antiqua" panose="02040602050305030304" pitchFamily="18" charset="0"/>
        </a:defRPr>
      </a:pPr>
      <a:endParaRPr lang="en-US"/>
    </a:p>
  </c:txPr>
  <c:externalData r:id="rId1">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perspective val="3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Quito!$E$1043</c:f>
              <c:strCache>
                <c:ptCount val="1"/>
                <c:pt idx="0">
                  <c:v>Cuenta de Si/No2</c:v>
                </c:pt>
              </c:strCache>
            </c:strRef>
          </c:tx>
          <c:dPt>
            <c:idx val="0"/>
            <c:bubble3D val="0"/>
            <c:spPr>
              <a:solidFill>
                <a:schemeClr val="accent1"/>
              </a:solidFill>
              <a:ln w="25400">
                <a:solidFill>
                  <a:schemeClr val="lt1"/>
                </a:solidFill>
              </a:ln>
              <a:effectLst/>
              <a:sp3d contourW="25400">
                <a:contourClr>
                  <a:schemeClr val="lt1"/>
                </a:contourClr>
              </a:sp3d>
            </c:spPr>
          </c:dPt>
          <c:dPt>
            <c:idx val="1"/>
            <c:bubble3D val="0"/>
            <c:spPr>
              <a:solidFill>
                <a:schemeClr val="accent2"/>
              </a:solidFill>
              <a:ln w="25400">
                <a:solidFill>
                  <a:schemeClr val="lt1"/>
                </a:solidFill>
              </a:ln>
              <a:effectLst/>
              <a:sp3d contourW="25400">
                <a:contourClr>
                  <a:schemeClr val="lt1"/>
                </a:contourClr>
              </a:sp3d>
            </c:spPr>
          </c:dPt>
          <c:dLbls>
            <c:spPr>
              <a:solidFill>
                <a:schemeClr val="bg1"/>
              </a:solidFill>
              <a:ln>
                <a:solidFill>
                  <a:schemeClr val="tx1"/>
                </a:solidFill>
              </a:ln>
              <a:effectLst/>
            </c:spPr>
            <c:txPr>
              <a:bodyPr rot="0" spcFirstLastPara="1" vertOverflow="ellipsis" vert="horz" wrap="square" anchor="ctr" anchorCtr="1"/>
              <a:lstStyle/>
              <a:p>
                <a:pPr>
                  <a:defRPr sz="1500" b="0" i="0" u="none" strike="noStrike" kern="1200" baseline="0">
                    <a:solidFill>
                      <a:schemeClr val="tx1"/>
                    </a:solidFill>
                    <a:latin typeface="Book Antiqua" panose="02040602050305030304" pitchFamily="18" charset="0"/>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Quito!$D$1297:$D$1298</c:f>
              <c:strCache>
                <c:ptCount val="2"/>
                <c:pt idx="0">
                  <c:v>No</c:v>
                </c:pt>
                <c:pt idx="1">
                  <c:v>Si</c:v>
                </c:pt>
              </c:strCache>
            </c:strRef>
          </c:cat>
          <c:val>
            <c:numRef>
              <c:f>Quito!$E$1297:$E$1298</c:f>
              <c:numCache>
                <c:formatCode>0.0%</c:formatCode>
                <c:ptCount val="2"/>
                <c:pt idx="0">
                  <c:v>2.5252525252525252E-2</c:v>
                </c:pt>
                <c:pt idx="1">
                  <c:v>0.9747474747474747</c:v>
                </c:pt>
              </c:numCache>
            </c:numRef>
          </c:val>
        </c:ser>
        <c:dLbls>
          <c:showLegendKey val="0"/>
          <c:showVal val="0"/>
          <c:showCatName val="0"/>
          <c:showSerName val="0"/>
          <c:showPercent val="0"/>
          <c:showBubbleSize val="0"/>
          <c:showLeaderLines val="1"/>
        </c:dLbls>
      </c:pie3DChart>
      <c:spPr>
        <a:noFill/>
        <a:ln>
          <a:noFill/>
        </a:ln>
        <a:effectLst/>
      </c:spPr>
    </c:plotArea>
    <c:legend>
      <c:legendPos val="r"/>
      <c:overlay val="0"/>
      <c:spPr>
        <a:noFill/>
        <a:ln>
          <a:noFill/>
        </a:ln>
        <a:effectLst/>
      </c:spPr>
      <c:txPr>
        <a:bodyPr rot="0" spcFirstLastPara="1" vertOverflow="ellipsis" vert="horz" wrap="square" anchor="ctr" anchorCtr="1"/>
        <a:lstStyle/>
        <a:p>
          <a:pPr>
            <a:defRPr sz="1500" b="0" i="0" u="none" strike="noStrike" kern="1200" baseline="0">
              <a:solidFill>
                <a:schemeClr val="tx1"/>
              </a:solidFill>
              <a:latin typeface="Book Antiqua" panose="02040602050305030304" pitchFamily="18" charset="0"/>
              <a:ea typeface="+mn-ea"/>
              <a:cs typeface="+mn-cs"/>
            </a:defRPr>
          </a:pPr>
          <a:endParaRPr lang="en-US"/>
        </a:p>
      </c:txPr>
    </c:legend>
    <c:plotVisOnly val="1"/>
    <c:dispBlanksAs val="gap"/>
    <c:showDLblsOverMax val="0"/>
  </c:chart>
  <c:spPr>
    <a:solidFill>
      <a:schemeClr val="bg1"/>
    </a:solidFill>
    <a:ln>
      <a:solidFill>
        <a:schemeClr val="bg1">
          <a:lumMod val="85000"/>
        </a:schemeClr>
      </a:solidFill>
    </a:ln>
    <a:effectLst/>
  </c:spPr>
  <c:txPr>
    <a:bodyPr/>
    <a:lstStyle/>
    <a:p>
      <a:pPr>
        <a:defRPr sz="1500">
          <a:solidFill>
            <a:schemeClr val="tx1"/>
          </a:solidFill>
          <a:latin typeface="Book Antiqua" panose="02040602050305030304" pitchFamily="18" charset="0"/>
        </a:defRPr>
      </a:pPr>
      <a:endParaRPr lang="en-US"/>
    </a:p>
  </c:txPr>
  <c:externalData r:id="rId1">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perspective val="3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Quito!$E$1043</c:f>
              <c:strCache>
                <c:ptCount val="1"/>
                <c:pt idx="0">
                  <c:v>Cuenta de Si/No2</c:v>
                </c:pt>
              </c:strCache>
            </c:strRef>
          </c:tx>
          <c:dPt>
            <c:idx val="0"/>
            <c:bubble3D val="0"/>
            <c:spPr>
              <a:solidFill>
                <a:schemeClr val="accent1"/>
              </a:solidFill>
              <a:ln w="25400">
                <a:solidFill>
                  <a:schemeClr val="lt1"/>
                </a:solidFill>
              </a:ln>
              <a:effectLst/>
              <a:sp3d contourW="25400">
                <a:contourClr>
                  <a:schemeClr val="lt1"/>
                </a:contourClr>
              </a:sp3d>
            </c:spPr>
          </c:dPt>
          <c:dPt>
            <c:idx val="1"/>
            <c:bubble3D val="0"/>
            <c:spPr>
              <a:solidFill>
                <a:schemeClr val="accent2"/>
              </a:solidFill>
              <a:ln w="25400">
                <a:solidFill>
                  <a:schemeClr val="lt1"/>
                </a:solidFill>
              </a:ln>
              <a:effectLst/>
              <a:sp3d contourW="25400">
                <a:contourClr>
                  <a:schemeClr val="lt1"/>
                </a:contourClr>
              </a:sp3d>
            </c:spPr>
          </c:dPt>
          <c:dLbls>
            <c:spPr>
              <a:solidFill>
                <a:schemeClr val="bg1"/>
              </a:solidFill>
              <a:ln>
                <a:solidFill>
                  <a:schemeClr val="tx1"/>
                </a:solidFill>
              </a:ln>
              <a:effectLst/>
            </c:spPr>
            <c:txPr>
              <a:bodyPr rot="0" spcFirstLastPara="1" vertOverflow="ellipsis" vert="horz" wrap="square" anchor="ctr" anchorCtr="1"/>
              <a:lstStyle/>
              <a:p>
                <a:pPr>
                  <a:defRPr sz="1500" b="0" i="0" u="none" strike="noStrike" kern="1200" baseline="0">
                    <a:solidFill>
                      <a:schemeClr val="tx1"/>
                    </a:solidFill>
                    <a:latin typeface="Book Antiqua" panose="02040602050305030304" pitchFamily="18" charset="0"/>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Quito!$D$1318:$D$1319</c:f>
              <c:strCache>
                <c:ptCount val="2"/>
                <c:pt idx="0">
                  <c:v>No</c:v>
                </c:pt>
                <c:pt idx="1">
                  <c:v>Si</c:v>
                </c:pt>
              </c:strCache>
            </c:strRef>
          </c:cat>
          <c:val>
            <c:numRef>
              <c:f>Quito!$E$1318:$E$1319</c:f>
              <c:numCache>
                <c:formatCode>0.0%</c:formatCode>
                <c:ptCount val="2"/>
                <c:pt idx="0">
                  <c:v>0.44444444444444442</c:v>
                </c:pt>
                <c:pt idx="1">
                  <c:v>0.55555555555555558</c:v>
                </c:pt>
              </c:numCache>
            </c:numRef>
          </c:val>
        </c:ser>
        <c:dLbls>
          <c:showLegendKey val="0"/>
          <c:showVal val="0"/>
          <c:showCatName val="0"/>
          <c:showSerName val="0"/>
          <c:showPercent val="0"/>
          <c:showBubbleSize val="0"/>
          <c:showLeaderLines val="1"/>
        </c:dLbls>
      </c:pie3DChart>
      <c:spPr>
        <a:noFill/>
        <a:ln>
          <a:noFill/>
        </a:ln>
        <a:effectLst/>
      </c:spPr>
    </c:plotArea>
    <c:legend>
      <c:legendPos val="r"/>
      <c:overlay val="0"/>
      <c:spPr>
        <a:noFill/>
        <a:ln>
          <a:noFill/>
        </a:ln>
        <a:effectLst/>
      </c:spPr>
      <c:txPr>
        <a:bodyPr rot="0" spcFirstLastPara="1" vertOverflow="ellipsis" vert="horz" wrap="square" anchor="ctr" anchorCtr="1"/>
        <a:lstStyle/>
        <a:p>
          <a:pPr>
            <a:defRPr sz="1500" b="0" i="0" u="none" strike="noStrike" kern="1200" baseline="0">
              <a:solidFill>
                <a:schemeClr val="tx1"/>
              </a:solidFill>
              <a:latin typeface="Book Antiqua" panose="02040602050305030304" pitchFamily="18" charset="0"/>
              <a:ea typeface="+mn-ea"/>
              <a:cs typeface="+mn-cs"/>
            </a:defRPr>
          </a:pPr>
          <a:endParaRPr lang="en-US"/>
        </a:p>
      </c:txPr>
    </c:legend>
    <c:plotVisOnly val="1"/>
    <c:dispBlanksAs val="gap"/>
    <c:showDLblsOverMax val="0"/>
  </c:chart>
  <c:spPr>
    <a:solidFill>
      <a:schemeClr val="bg1"/>
    </a:solidFill>
    <a:ln>
      <a:solidFill>
        <a:schemeClr val="bg1">
          <a:lumMod val="85000"/>
        </a:schemeClr>
      </a:solidFill>
    </a:ln>
    <a:effectLst/>
  </c:spPr>
  <c:txPr>
    <a:bodyPr/>
    <a:lstStyle/>
    <a:p>
      <a:pPr>
        <a:defRPr sz="1500">
          <a:solidFill>
            <a:schemeClr val="tx1"/>
          </a:solidFill>
          <a:latin typeface="Book Antiqua" panose="02040602050305030304" pitchFamily="18" charset="0"/>
        </a:defRPr>
      </a:pPr>
      <a:endParaRPr lang="en-US"/>
    </a:p>
  </c:txPr>
  <c:externalData r:id="rId1">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perspective val="3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Quito!$T$1337</c:f>
              <c:strCache>
                <c:ptCount val="1"/>
                <c:pt idx="0">
                  <c:v>%</c:v>
                </c:pt>
              </c:strCache>
            </c:strRef>
          </c:tx>
          <c:dPt>
            <c:idx val="0"/>
            <c:bubble3D val="0"/>
            <c:spPr>
              <a:solidFill>
                <a:schemeClr val="accent1"/>
              </a:solidFill>
              <a:ln w="25400">
                <a:solidFill>
                  <a:schemeClr val="lt1"/>
                </a:solidFill>
              </a:ln>
              <a:effectLst/>
              <a:sp3d contourW="25400">
                <a:contourClr>
                  <a:schemeClr val="lt1"/>
                </a:contourClr>
              </a:sp3d>
            </c:spPr>
          </c:dPt>
          <c:dPt>
            <c:idx val="1"/>
            <c:bubble3D val="0"/>
            <c:spPr>
              <a:solidFill>
                <a:schemeClr val="accent2"/>
              </a:solidFill>
              <a:ln w="25400">
                <a:solidFill>
                  <a:schemeClr val="lt1"/>
                </a:solidFill>
              </a:ln>
              <a:effectLst/>
              <a:sp3d contourW="25400">
                <a:contourClr>
                  <a:schemeClr val="lt1"/>
                </a:contourClr>
              </a:sp3d>
            </c:spPr>
          </c:dPt>
          <c:dPt>
            <c:idx val="2"/>
            <c:bubble3D val="0"/>
            <c:spPr>
              <a:solidFill>
                <a:schemeClr val="accent3"/>
              </a:solidFill>
              <a:ln w="25400">
                <a:solidFill>
                  <a:schemeClr val="lt1"/>
                </a:solidFill>
              </a:ln>
              <a:effectLst/>
              <a:sp3d contourW="25400">
                <a:contourClr>
                  <a:schemeClr val="lt1"/>
                </a:contourClr>
              </a:sp3d>
            </c:spPr>
          </c:dPt>
          <c:dPt>
            <c:idx val="3"/>
            <c:bubble3D val="0"/>
            <c:spPr>
              <a:solidFill>
                <a:schemeClr val="accent4"/>
              </a:solidFill>
              <a:ln w="25400">
                <a:solidFill>
                  <a:schemeClr val="lt1"/>
                </a:solidFill>
              </a:ln>
              <a:effectLst/>
              <a:sp3d contourW="25400">
                <a:contourClr>
                  <a:schemeClr val="lt1"/>
                </a:contourClr>
              </a:sp3d>
            </c:spPr>
          </c:dPt>
          <c:dPt>
            <c:idx val="4"/>
            <c:bubble3D val="0"/>
            <c:spPr>
              <a:solidFill>
                <a:schemeClr val="accent5"/>
              </a:solidFill>
              <a:ln w="25400">
                <a:solidFill>
                  <a:schemeClr val="lt1"/>
                </a:solidFill>
              </a:ln>
              <a:effectLst/>
              <a:sp3d contourW="25400">
                <a:contourClr>
                  <a:schemeClr val="lt1"/>
                </a:contourClr>
              </a:sp3d>
            </c:spPr>
          </c:dPt>
          <c:dPt>
            <c:idx val="5"/>
            <c:bubble3D val="0"/>
            <c:spPr>
              <a:solidFill>
                <a:schemeClr val="accent6"/>
              </a:solidFill>
              <a:ln w="25400">
                <a:solidFill>
                  <a:schemeClr val="lt1"/>
                </a:solidFill>
              </a:ln>
              <a:effectLst/>
              <a:sp3d contourW="25400">
                <a:contourClr>
                  <a:schemeClr val="lt1"/>
                </a:contourClr>
              </a:sp3d>
            </c:spPr>
          </c:dPt>
          <c:dPt>
            <c:idx val="6"/>
            <c:bubble3D val="0"/>
            <c:spPr>
              <a:solidFill>
                <a:schemeClr val="accent1">
                  <a:lumMod val="60000"/>
                </a:schemeClr>
              </a:solidFill>
              <a:ln w="25400">
                <a:solidFill>
                  <a:schemeClr val="lt1"/>
                </a:solidFill>
              </a:ln>
              <a:effectLst/>
              <a:sp3d contourW="25400">
                <a:contourClr>
                  <a:schemeClr val="lt1"/>
                </a:contourClr>
              </a:sp3d>
            </c:spPr>
          </c:dPt>
          <c:dPt>
            <c:idx val="7"/>
            <c:bubble3D val="0"/>
            <c:spPr>
              <a:solidFill>
                <a:schemeClr val="accent2">
                  <a:lumMod val="60000"/>
                </a:schemeClr>
              </a:solidFill>
              <a:ln w="25400">
                <a:solidFill>
                  <a:schemeClr val="lt1"/>
                </a:solidFill>
              </a:ln>
              <a:effectLst/>
              <a:sp3d contourW="25400">
                <a:contourClr>
                  <a:schemeClr val="lt1"/>
                </a:contourClr>
              </a:sp3d>
            </c:spPr>
          </c:dPt>
          <c:dPt>
            <c:idx val="8"/>
            <c:bubble3D val="0"/>
            <c:spPr>
              <a:solidFill>
                <a:schemeClr val="accent3">
                  <a:lumMod val="60000"/>
                </a:schemeClr>
              </a:solidFill>
              <a:ln w="25400">
                <a:solidFill>
                  <a:schemeClr val="lt1"/>
                </a:solidFill>
              </a:ln>
              <a:effectLst/>
              <a:sp3d contourW="25400">
                <a:contourClr>
                  <a:schemeClr val="lt1"/>
                </a:contourClr>
              </a:sp3d>
            </c:spPr>
          </c:dPt>
          <c:dPt>
            <c:idx val="9"/>
            <c:bubble3D val="0"/>
            <c:spPr>
              <a:solidFill>
                <a:schemeClr val="accent4">
                  <a:lumMod val="60000"/>
                </a:schemeClr>
              </a:solidFill>
              <a:ln w="25400">
                <a:solidFill>
                  <a:schemeClr val="lt1"/>
                </a:solidFill>
              </a:ln>
              <a:effectLst/>
              <a:sp3d contourW="25400">
                <a:contourClr>
                  <a:schemeClr val="lt1"/>
                </a:contourClr>
              </a:sp3d>
            </c:spPr>
          </c:dPt>
          <c:dPt>
            <c:idx val="10"/>
            <c:bubble3D val="0"/>
            <c:spPr>
              <a:solidFill>
                <a:schemeClr val="accent5">
                  <a:lumMod val="60000"/>
                </a:schemeClr>
              </a:solidFill>
              <a:ln w="25400">
                <a:solidFill>
                  <a:schemeClr val="lt1"/>
                </a:solidFill>
              </a:ln>
              <a:effectLst/>
              <a:sp3d contourW="25400">
                <a:contourClr>
                  <a:schemeClr val="lt1"/>
                </a:contourClr>
              </a:sp3d>
            </c:spPr>
          </c:dPt>
          <c:dPt>
            <c:idx val="11"/>
            <c:bubble3D val="0"/>
            <c:spPr>
              <a:solidFill>
                <a:schemeClr val="accent6">
                  <a:lumMod val="60000"/>
                </a:schemeClr>
              </a:solidFill>
              <a:ln w="25400">
                <a:solidFill>
                  <a:schemeClr val="lt1"/>
                </a:solidFill>
              </a:ln>
              <a:effectLst/>
              <a:sp3d contourW="25400">
                <a:contourClr>
                  <a:schemeClr val="lt1"/>
                </a:contourClr>
              </a:sp3d>
            </c:spPr>
          </c:dPt>
          <c:dLbls>
            <c:spPr>
              <a:solidFill>
                <a:schemeClr val="bg1"/>
              </a:solidFill>
              <a:ln>
                <a:solidFill>
                  <a:schemeClr val="tx1"/>
                </a:solidFill>
              </a:ln>
              <a:effectLst/>
            </c:spPr>
            <c:txPr>
              <a:bodyPr rot="0" spcFirstLastPara="1" vertOverflow="ellipsis" vert="horz" wrap="square" anchor="ctr" anchorCtr="1"/>
              <a:lstStyle/>
              <a:p>
                <a:pPr>
                  <a:defRPr sz="1300" b="0" i="0" u="none" strike="noStrike" kern="1200" baseline="0">
                    <a:solidFill>
                      <a:schemeClr val="tx1"/>
                    </a:solidFill>
                    <a:latin typeface="Book Antiqua" panose="02040602050305030304" pitchFamily="18" charset="0"/>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Quito!$S$1338:$S$1349</c:f>
              <c:strCache>
                <c:ptCount val="12"/>
                <c:pt idx="0">
                  <c:v>Asistencia Administrativa</c:v>
                </c:pt>
                <c:pt idx="1">
                  <c:v>Soporte Administrativo</c:v>
                </c:pt>
                <c:pt idx="2">
                  <c:v>Operación Básica</c:v>
                </c:pt>
                <c:pt idx="3">
                  <c:v>Jefatura</c:v>
                </c:pt>
                <c:pt idx="4">
                  <c:v>Asistencia Técnica</c:v>
                </c:pt>
                <c:pt idx="5">
                  <c:v>Operación Técnica</c:v>
                </c:pt>
                <c:pt idx="6">
                  <c:v>Soporte Técnico</c:v>
                </c:pt>
                <c:pt idx="7">
                  <c:v>Supervisión General</c:v>
                </c:pt>
                <c:pt idx="8">
                  <c:v>Operación Especializada</c:v>
                </c:pt>
                <c:pt idx="9">
                  <c:v>Supervisión Operativa</c:v>
                </c:pt>
                <c:pt idx="10">
                  <c:v>Otros</c:v>
                </c:pt>
                <c:pt idx="11">
                  <c:v>Supervisión Técnica</c:v>
                </c:pt>
              </c:strCache>
            </c:strRef>
          </c:cat>
          <c:val>
            <c:numRef>
              <c:f>Quito!$T$1338:$T$1349</c:f>
              <c:numCache>
                <c:formatCode>0.0%</c:formatCode>
                <c:ptCount val="12"/>
                <c:pt idx="0">
                  <c:v>0.20703653585926929</c:v>
                </c:pt>
                <c:pt idx="1">
                  <c:v>0.14073071718538566</c:v>
                </c:pt>
                <c:pt idx="2">
                  <c:v>0.12855209742895804</c:v>
                </c:pt>
                <c:pt idx="3">
                  <c:v>7.8484438430311235E-2</c:v>
                </c:pt>
                <c:pt idx="4">
                  <c:v>6.6305818673883632E-2</c:v>
                </c:pt>
                <c:pt idx="5">
                  <c:v>6.359945872801083E-2</c:v>
                </c:pt>
                <c:pt idx="6">
                  <c:v>6.359945872801083E-2</c:v>
                </c:pt>
                <c:pt idx="7">
                  <c:v>5.9539918809201627E-2</c:v>
                </c:pt>
                <c:pt idx="8">
                  <c:v>5.8186738836265225E-2</c:v>
                </c:pt>
                <c:pt idx="9">
                  <c:v>4.7361299052774017E-2</c:v>
                </c:pt>
                <c:pt idx="10">
                  <c:v>4.4654939106901215E-2</c:v>
                </c:pt>
                <c:pt idx="11">
                  <c:v>4.1948579161028419E-2</c:v>
                </c:pt>
              </c:numCache>
            </c:numRef>
          </c:val>
        </c:ser>
        <c:dLbls>
          <c:showLegendKey val="0"/>
          <c:showVal val="0"/>
          <c:showCatName val="0"/>
          <c:showSerName val="0"/>
          <c:showPercent val="0"/>
          <c:showBubbleSize val="0"/>
          <c:showLeaderLines val="1"/>
        </c:dLbls>
      </c:pie3DChart>
      <c:spPr>
        <a:noFill/>
        <a:ln>
          <a:noFill/>
        </a:ln>
        <a:effectLst/>
      </c:spPr>
    </c:plotArea>
    <c:legend>
      <c:legendPos val="r"/>
      <c:overlay val="0"/>
      <c:spPr>
        <a:noFill/>
        <a:ln>
          <a:noFill/>
        </a:ln>
        <a:effectLst/>
      </c:spPr>
      <c:txPr>
        <a:bodyPr rot="0" spcFirstLastPara="1" vertOverflow="ellipsis" vert="horz" wrap="square" anchor="ctr" anchorCtr="1"/>
        <a:lstStyle/>
        <a:p>
          <a:pPr>
            <a:defRPr sz="1300" b="0" i="0" u="none" strike="noStrike" kern="1200" baseline="0">
              <a:solidFill>
                <a:schemeClr val="tx1"/>
              </a:solidFill>
              <a:latin typeface="Book Antiqua" panose="02040602050305030304" pitchFamily="18" charset="0"/>
              <a:ea typeface="+mn-ea"/>
              <a:cs typeface="+mn-cs"/>
            </a:defRPr>
          </a:pPr>
          <a:endParaRPr lang="en-US"/>
        </a:p>
      </c:txPr>
    </c:legend>
    <c:plotVisOnly val="1"/>
    <c:dispBlanksAs val="gap"/>
    <c:showDLblsOverMax val="0"/>
  </c:chart>
  <c:spPr>
    <a:solidFill>
      <a:schemeClr val="bg1"/>
    </a:solidFill>
    <a:ln>
      <a:solidFill>
        <a:schemeClr val="bg1">
          <a:lumMod val="85000"/>
        </a:schemeClr>
      </a:solidFill>
    </a:ln>
    <a:effectLst/>
  </c:spPr>
  <c:txPr>
    <a:bodyPr/>
    <a:lstStyle/>
    <a:p>
      <a:pPr>
        <a:defRPr sz="1300">
          <a:solidFill>
            <a:schemeClr val="tx1"/>
          </a:solidFill>
          <a:latin typeface="Book Antiqua" panose="02040602050305030304" pitchFamily="18" charset="0"/>
        </a:defRPr>
      </a:pPr>
      <a:endParaRPr lang="en-US"/>
    </a:p>
  </c:txPr>
  <c:externalData r:id="rId1">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perspective val="3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Quito!$L$1363</c:f>
              <c:strCache>
                <c:ptCount val="1"/>
                <c:pt idx="0">
                  <c:v>%</c:v>
                </c:pt>
              </c:strCache>
            </c:strRef>
          </c:tx>
          <c:dPt>
            <c:idx val="0"/>
            <c:bubble3D val="0"/>
            <c:spPr>
              <a:solidFill>
                <a:schemeClr val="accent1"/>
              </a:solidFill>
              <a:ln w="25400">
                <a:solidFill>
                  <a:schemeClr val="lt1"/>
                </a:solidFill>
              </a:ln>
              <a:effectLst/>
              <a:sp3d contourW="25400">
                <a:contourClr>
                  <a:schemeClr val="lt1"/>
                </a:contourClr>
              </a:sp3d>
            </c:spPr>
          </c:dPt>
          <c:dPt>
            <c:idx val="1"/>
            <c:bubble3D val="0"/>
            <c:spPr>
              <a:solidFill>
                <a:schemeClr val="accent2"/>
              </a:solidFill>
              <a:ln w="25400">
                <a:solidFill>
                  <a:schemeClr val="lt1"/>
                </a:solidFill>
              </a:ln>
              <a:effectLst/>
              <a:sp3d contourW="25400">
                <a:contourClr>
                  <a:schemeClr val="lt1"/>
                </a:contourClr>
              </a:sp3d>
            </c:spPr>
          </c:dPt>
          <c:dPt>
            <c:idx val="2"/>
            <c:bubble3D val="0"/>
            <c:spPr>
              <a:solidFill>
                <a:schemeClr val="accent3"/>
              </a:solidFill>
              <a:ln w="25400">
                <a:solidFill>
                  <a:schemeClr val="lt1"/>
                </a:solidFill>
              </a:ln>
              <a:effectLst/>
              <a:sp3d contourW="25400">
                <a:contourClr>
                  <a:schemeClr val="lt1"/>
                </a:contourClr>
              </a:sp3d>
            </c:spPr>
          </c:dPt>
          <c:dPt>
            <c:idx val="3"/>
            <c:bubble3D val="0"/>
            <c:spPr>
              <a:solidFill>
                <a:schemeClr val="accent4"/>
              </a:solidFill>
              <a:ln w="25400">
                <a:solidFill>
                  <a:schemeClr val="lt1"/>
                </a:solidFill>
              </a:ln>
              <a:effectLst/>
              <a:sp3d contourW="25400">
                <a:contourClr>
                  <a:schemeClr val="lt1"/>
                </a:contourClr>
              </a:sp3d>
            </c:spPr>
          </c:dPt>
          <c:dPt>
            <c:idx val="4"/>
            <c:bubble3D val="0"/>
            <c:spPr>
              <a:solidFill>
                <a:schemeClr val="accent5"/>
              </a:solidFill>
              <a:ln w="25400">
                <a:solidFill>
                  <a:schemeClr val="lt1"/>
                </a:solidFill>
              </a:ln>
              <a:effectLst/>
              <a:sp3d contourW="25400">
                <a:contourClr>
                  <a:schemeClr val="lt1"/>
                </a:contourClr>
              </a:sp3d>
            </c:spPr>
          </c:dPt>
          <c:dLbls>
            <c:spPr>
              <a:solidFill>
                <a:schemeClr val="bg1"/>
              </a:solidFill>
              <a:ln>
                <a:solidFill>
                  <a:schemeClr val="tx1"/>
                </a:solidFill>
              </a:ln>
              <a:effectLst/>
            </c:spPr>
            <c:txPr>
              <a:bodyPr rot="0" spcFirstLastPara="1" vertOverflow="ellipsis" vert="horz" wrap="square" anchor="ctr" anchorCtr="1"/>
              <a:lstStyle/>
              <a:p>
                <a:pPr>
                  <a:defRPr sz="1500" b="0" i="0" u="none" strike="noStrike" kern="1200" baseline="0">
                    <a:solidFill>
                      <a:schemeClr val="tx1"/>
                    </a:solidFill>
                    <a:latin typeface="Book Antiqua" panose="02040602050305030304" pitchFamily="18" charset="0"/>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Quito!$K$1364:$K$1367</c:f>
              <c:strCache>
                <c:ptCount val="4"/>
                <c:pt idx="0">
                  <c:v>Física</c:v>
                </c:pt>
                <c:pt idx="1">
                  <c:v>Auditiva</c:v>
                </c:pt>
                <c:pt idx="2">
                  <c:v>Visual</c:v>
                </c:pt>
                <c:pt idx="3">
                  <c:v>Intelectual - Psicológica</c:v>
                </c:pt>
              </c:strCache>
            </c:strRef>
          </c:cat>
          <c:val>
            <c:numRef>
              <c:f>Quito!$L$1364:$L$1367</c:f>
              <c:numCache>
                <c:formatCode>0.0%</c:formatCode>
                <c:ptCount val="4"/>
                <c:pt idx="0">
                  <c:v>0.42857142857142855</c:v>
                </c:pt>
                <c:pt idx="1">
                  <c:v>0.3</c:v>
                </c:pt>
                <c:pt idx="2">
                  <c:v>0.14523809523809525</c:v>
                </c:pt>
                <c:pt idx="3">
                  <c:v>0.12619047619047619</c:v>
                </c:pt>
              </c:numCache>
            </c:numRef>
          </c:val>
        </c:ser>
        <c:dLbls>
          <c:showLegendKey val="0"/>
          <c:showVal val="0"/>
          <c:showCatName val="0"/>
          <c:showSerName val="0"/>
          <c:showPercent val="0"/>
          <c:showBubbleSize val="0"/>
          <c:showLeaderLines val="1"/>
        </c:dLbls>
      </c:pie3DChart>
      <c:spPr>
        <a:noFill/>
        <a:ln>
          <a:noFill/>
        </a:ln>
        <a:effectLst/>
      </c:spPr>
    </c:plotArea>
    <c:legend>
      <c:legendPos val="r"/>
      <c:overlay val="0"/>
      <c:spPr>
        <a:noFill/>
        <a:ln>
          <a:noFill/>
        </a:ln>
        <a:effectLst/>
      </c:spPr>
      <c:txPr>
        <a:bodyPr rot="0" spcFirstLastPara="1" vertOverflow="ellipsis" vert="horz" wrap="square" anchor="ctr" anchorCtr="1"/>
        <a:lstStyle/>
        <a:p>
          <a:pPr>
            <a:defRPr sz="1500" b="0" i="0" u="none" strike="noStrike" kern="1200" baseline="0">
              <a:solidFill>
                <a:schemeClr val="tx1"/>
              </a:solidFill>
              <a:latin typeface="Book Antiqua" panose="02040602050305030304" pitchFamily="18" charset="0"/>
              <a:ea typeface="+mn-ea"/>
              <a:cs typeface="+mn-cs"/>
            </a:defRPr>
          </a:pPr>
          <a:endParaRPr lang="en-US"/>
        </a:p>
      </c:txPr>
    </c:legend>
    <c:plotVisOnly val="1"/>
    <c:dispBlanksAs val="gap"/>
    <c:showDLblsOverMax val="0"/>
  </c:chart>
  <c:spPr>
    <a:solidFill>
      <a:schemeClr val="bg1"/>
    </a:solidFill>
    <a:ln>
      <a:solidFill>
        <a:schemeClr val="bg1">
          <a:lumMod val="85000"/>
        </a:schemeClr>
      </a:solidFill>
    </a:ln>
    <a:effectLst/>
  </c:spPr>
  <c:txPr>
    <a:bodyPr/>
    <a:lstStyle/>
    <a:p>
      <a:pPr>
        <a:defRPr sz="1500">
          <a:solidFill>
            <a:schemeClr val="tx1"/>
          </a:solidFill>
          <a:latin typeface="Book Antiqua" panose="02040602050305030304" pitchFamily="18" charset="0"/>
        </a:defRPr>
      </a:pPr>
      <a:endParaRPr lang="en-US"/>
    </a:p>
  </c:txPr>
  <c:externalData r:id="rId1">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Quito!$R$1394</c:f>
              <c:strCache>
                <c:ptCount val="1"/>
                <c:pt idx="0">
                  <c:v>Salario promedio</c:v>
                </c:pt>
              </c:strCache>
            </c:strRef>
          </c:tx>
          <c:spPr>
            <a:solidFill>
              <a:schemeClr val="accent1"/>
            </a:solidFill>
            <a:ln>
              <a:noFill/>
            </a:ln>
            <a:effectLst/>
          </c:spPr>
          <c:invertIfNegative val="0"/>
          <c:dLbls>
            <c:spPr>
              <a:solidFill>
                <a:schemeClr val="bg1"/>
              </a:solidFill>
              <a:ln>
                <a:solidFill>
                  <a:schemeClr val="tx1"/>
                </a:solidFill>
              </a:ln>
              <a:effectLst/>
            </c:spPr>
            <c:txPr>
              <a:bodyPr rot="0" spcFirstLastPara="1" vertOverflow="ellipsis" vert="horz" wrap="square" anchor="ctr" anchorCtr="1"/>
              <a:lstStyle/>
              <a:p>
                <a:pPr>
                  <a:defRPr sz="1400" b="0" i="0" u="none" strike="noStrike" kern="1200" baseline="0">
                    <a:solidFill>
                      <a:schemeClr val="tx1"/>
                    </a:solidFill>
                    <a:latin typeface="Book Antiqua" panose="02040602050305030304" pitchFamily="18"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Quito!$Q$1395:$Q$1406</c:f>
              <c:strCache>
                <c:ptCount val="12"/>
                <c:pt idx="0">
                  <c:v>Jefatura</c:v>
                </c:pt>
                <c:pt idx="1">
                  <c:v>Supervisión General</c:v>
                </c:pt>
                <c:pt idx="2">
                  <c:v>Supervisión Técnica</c:v>
                </c:pt>
                <c:pt idx="3">
                  <c:v>Supervisión Operativa</c:v>
                </c:pt>
                <c:pt idx="4">
                  <c:v>Operación Especializada</c:v>
                </c:pt>
                <c:pt idx="5">
                  <c:v>Operación Técnica</c:v>
                </c:pt>
                <c:pt idx="6">
                  <c:v>Soporte Técnico</c:v>
                </c:pt>
                <c:pt idx="7">
                  <c:v>Asistencia Técnica</c:v>
                </c:pt>
                <c:pt idx="8">
                  <c:v>Otros</c:v>
                </c:pt>
                <c:pt idx="9">
                  <c:v>Asistencia Administrativa</c:v>
                </c:pt>
                <c:pt idx="10">
                  <c:v>Soporte Administrativo</c:v>
                </c:pt>
                <c:pt idx="11">
                  <c:v>Operación Básica</c:v>
                </c:pt>
              </c:strCache>
            </c:strRef>
          </c:cat>
          <c:val>
            <c:numRef>
              <c:f>Quito!$R$1395:$R$1406</c:f>
              <c:numCache>
                <c:formatCode>#,##0</c:formatCode>
                <c:ptCount val="12"/>
                <c:pt idx="0">
                  <c:v>4015.3392428221287</c:v>
                </c:pt>
                <c:pt idx="1">
                  <c:v>2366.2942408781701</c:v>
                </c:pt>
                <c:pt idx="2">
                  <c:v>1881.2701149425291</c:v>
                </c:pt>
                <c:pt idx="3">
                  <c:v>1438.5063250994019</c:v>
                </c:pt>
                <c:pt idx="4">
                  <c:v>1354.1591312741311</c:v>
                </c:pt>
                <c:pt idx="5">
                  <c:v>1169.4334065934067</c:v>
                </c:pt>
                <c:pt idx="6">
                  <c:v>1053.6393564814816</c:v>
                </c:pt>
                <c:pt idx="7">
                  <c:v>881.52882653061215</c:v>
                </c:pt>
                <c:pt idx="8">
                  <c:v>872.87340909090915</c:v>
                </c:pt>
                <c:pt idx="9">
                  <c:v>829.88625643500643</c:v>
                </c:pt>
                <c:pt idx="10">
                  <c:v>772.64905263157902</c:v>
                </c:pt>
                <c:pt idx="11">
                  <c:v>605.04538350021608</c:v>
                </c:pt>
              </c:numCache>
            </c:numRef>
          </c:val>
        </c:ser>
        <c:dLbls>
          <c:showLegendKey val="0"/>
          <c:showVal val="0"/>
          <c:showCatName val="0"/>
          <c:showSerName val="0"/>
          <c:showPercent val="0"/>
          <c:showBubbleSize val="0"/>
        </c:dLbls>
        <c:gapWidth val="75"/>
        <c:overlap val="-25"/>
        <c:axId val="225776000"/>
        <c:axId val="225777536"/>
      </c:barChart>
      <c:catAx>
        <c:axId val="2257760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1400" b="1" i="0" u="none" strike="noStrike" kern="1200" baseline="0">
                <a:solidFill>
                  <a:schemeClr val="tx1"/>
                </a:solidFill>
                <a:latin typeface="Book Antiqua" panose="02040602050305030304" pitchFamily="18" charset="0"/>
                <a:ea typeface="+mn-ea"/>
                <a:cs typeface="+mn-cs"/>
              </a:defRPr>
            </a:pPr>
            <a:endParaRPr lang="en-US"/>
          </a:p>
        </c:txPr>
        <c:crossAx val="225777536"/>
        <c:crosses val="autoZero"/>
        <c:auto val="1"/>
        <c:lblAlgn val="ctr"/>
        <c:lblOffset val="100"/>
        <c:noMultiLvlLbl val="0"/>
      </c:catAx>
      <c:valAx>
        <c:axId val="22577753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chemeClr val="tx1"/>
                </a:solidFill>
                <a:latin typeface="Book Antiqua" panose="02040602050305030304" pitchFamily="18" charset="0"/>
                <a:ea typeface="+mn-ea"/>
                <a:cs typeface="+mn-cs"/>
              </a:defRPr>
            </a:pPr>
            <a:endParaRPr lang="en-US"/>
          </a:p>
        </c:txPr>
        <c:crossAx val="225776000"/>
        <c:crosses val="autoZero"/>
        <c:crossBetween val="between"/>
      </c:valAx>
      <c:spPr>
        <a:noFill/>
        <a:ln>
          <a:noFill/>
        </a:ln>
        <a:effectLst/>
      </c:spPr>
    </c:plotArea>
    <c:plotVisOnly val="1"/>
    <c:dispBlanksAs val="gap"/>
    <c:showDLblsOverMax val="0"/>
  </c:chart>
  <c:spPr>
    <a:solidFill>
      <a:schemeClr val="bg1"/>
    </a:solidFill>
    <a:ln>
      <a:solidFill>
        <a:schemeClr val="bg1">
          <a:lumMod val="85000"/>
        </a:schemeClr>
      </a:solidFill>
    </a:ln>
    <a:effectLst/>
  </c:spPr>
  <c:txPr>
    <a:bodyPr/>
    <a:lstStyle/>
    <a:p>
      <a:pPr>
        <a:defRPr sz="1400">
          <a:solidFill>
            <a:schemeClr val="tx1"/>
          </a:solidFill>
          <a:latin typeface="Book Antiqua" panose="02040602050305030304" pitchFamily="18" charset="0"/>
        </a:defRPr>
      </a:pPr>
      <a:endParaRPr lang="en-US"/>
    </a:p>
  </c:txPr>
  <c:externalData r:id="rId1">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Guayaquil!$I$106</c:f>
              <c:strCache>
                <c:ptCount val="1"/>
                <c:pt idx="0">
                  <c:v>15 a 17</c:v>
                </c:pt>
              </c:strCache>
            </c:strRef>
          </c:tx>
          <c:spPr>
            <a:solidFill>
              <a:schemeClr val="accent1"/>
            </a:solidFill>
            <a:ln>
              <a:noFill/>
            </a:ln>
            <a:effectLst/>
          </c:spPr>
          <c:invertIfNegative val="0"/>
          <c:cat>
            <c:strRef>
              <c:f>Guayaquil!$H$107:$H$119</c:f>
              <c:strCache>
                <c:ptCount val="13"/>
                <c:pt idx="0">
                  <c:v>Jefatura</c:v>
                </c:pt>
                <c:pt idx="1">
                  <c:v>Supervisión General</c:v>
                </c:pt>
                <c:pt idx="2">
                  <c:v>Supervisión Técnica</c:v>
                </c:pt>
                <c:pt idx="3">
                  <c:v>Supervisión Operativa</c:v>
                </c:pt>
                <c:pt idx="4">
                  <c:v>Operación Especializada</c:v>
                </c:pt>
                <c:pt idx="5">
                  <c:v>Operación Técnica</c:v>
                </c:pt>
                <c:pt idx="6">
                  <c:v>Operación Básica</c:v>
                </c:pt>
                <c:pt idx="7">
                  <c:v>Asistencia Administrativa</c:v>
                </c:pt>
                <c:pt idx="8">
                  <c:v>Asistencia Técnica</c:v>
                </c:pt>
                <c:pt idx="9">
                  <c:v>Soporte Administrativo</c:v>
                </c:pt>
                <c:pt idx="10">
                  <c:v>Soporte Técnico</c:v>
                </c:pt>
                <c:pt idx="11">
                  <c:v>Otros</c:v>
                </c:pt>
                <c:pt idx="12">
                  <c:v>Total</c:v>
                </c:pt>
              </c:strCache>
            </c:strRef>
          </c:cat>
          <c:val>
            <c:numRef>
              <c:f>Guayaquil!$I$107:$I$119</c:f>
              <c:numCache>
                <c:formatCode>0.0%</c:formatCode>
                <c:ptCount val="13"/>
                <c:pt idx="0">
                  <c:v>0</c:v>
                </c:pt>
                <c:pt idx="1">
                  <c:v>0</c:v>
                </c:pt>
                <c:pt idx="2">
                  <c:v>0</c:v>
                </c:pt>
                <c:pt idx="3">
                  <c:v>0</c:v>
                </c:pt>
                <c:pt idx="4">
                  <c:v>0</c:v>
                </c:pt>
                <c:pt idx="5">
                  <c:v>0</c:v>
                </c:pt>
                <c:pt idx="6">
                  <c:v>9.2208390963577683E-4</c:v>
                </c:pt>
                <c:pt idx="7">
                  <c:v>2.9274004683840749E-4</c:v>
                </c:pt>
                <c:pt idx="8">
                  <c:v>0</c:v>
                </c:pt>
                <c:pt idx="9">
                  <c:v>2.242152466367713E-3</c:v>
                </c:pt>
                <c:pt idx="10">
                  <c:v>0</c:v>
                </c:pt>
                <c:pt idx="11">
                  <c:v>0</c:v>
                </c:pt>
                <c:pt idx="12">
                  <c:v>3.7835792659856227E-4</c:v>
                </c:pt>
              </c:numCache>
            </c:numRef>
          </c:val>
        </c:ser>
        <c:ser>
          <c:idx val="1"/>
          <c:order val="1"/>
          <c:tx>
            <c:strRef>
              <c:f>Guayaquil!$J$106</c:f>
              <c:strCache>
                <c:ptCount val="1"/>
                <c:pt idx="0">
                  <c:v>18 a 24</c:v>
                </c:pt>
              </c:strCache>
            </c:strRef>
          </c:tx>
          <c:spPr>
            <a:solidFill>
              <a:schemeClr val="accent2"/>
            </a:solidFill>
            <a:ln>
              <a:noFill/>
            </a:ln>
            <a:effectLst/>
          </c:spPr>
          <c:invertIfNegative val="0"/>
          <c:dLbls>
            <c:dLbl>
              <c:idx val="5"/>
              <c:showLegendKey val="0"/>
              <c:showVal val="1"/>
              <c:showCatName val="0"/>
              <c:showSerName val="0"/>
              <c:showPercent val="0"/>
              <c:showBubbleSize val="0"/>
              <c:extLst>
                <c:ext xmlns:c15="http://schemas.microsoft.com/office/drawing/2012/chart" uri="{CE6537A1-D6FC-4f65-9D91-7224C49458BB}">
                  <c15:layout/>
                </c:ext>
              </c:extLst>
            </c:dLbl>
            <c:dLbl>
              <c:idx val="10"/>
              <c:showLegendKey val="0"/>
              <c:showVal val="1"/>
              <c:showCatName val="0"/>
              <c:showSerName val="0"/>
              <c:showPercent val="0"/>
              <c:showBubbleSize val="0"/>
              <c:extLst>
                <c:ext xmlns:c15="http://schemas.microsoft.com/office/drawing/2012/chart" uri="{CE6537A1-D6FC-4f65-9D91-7224C49458BB}">
                  <c15:layout/>
                </c:ext>
              </c:extLst>
            </c:dLbl>
            <c:spPr>
              <a:solidFill>
                <a:schemeClr val="bg1"/>
              </a:solidFill>
              <a:ln>
                <a:solidFill>
                  <a:schemeClr val="tx1"/>
                </a:solidFill>
              </a:ln>
              <a:effectLst/>
            </c:spPr>
            <c:txPr>
              <a:bodyPr rot="-5400000" spcFirstLastPara="1" vertOverflow="ellipsis" vert="horz" wrap="square" anchor="ctr" anchorCtr="1"/>
              <a:lstStyle/>
              <a:p>
                <a:pPr>
                  <a:defRPr sz="1300" b="0" i="0" u="none" strike="noStrike" kern="1200" baseline="0">
                    <a:solidFill>
                      <a:schemeClr val="tx1"/>
                    </a:solidFill>
                    <a:latin typeface="Book Antiqua" panose="02040602050305030304" pitchFamily="18" charset="0"/>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Guayaquil!$H$107:$H$119</c:f>
              <c:strCache>
                <c:ptCount val="13"/>
                <c:pt idx="0">
                  <c:v>Jefatura</c:v>
                </c:pt>
                <c:pt idx="1">
                  <c:v>Supervisión General</c:v>
                </c:pt>
                <c:pt idx="2">
                  <c:v>Supervisión Técnica</c:v>
                </c:pt>
                <c:pt idx="3">
                  <c:v>Supervisión Operativa</c:v>
                </c:pt>
                <c:pt idx="4">
                  <c:v>Operación Especializada</c:v>
                </c:pt>
                <c:pt idx="5">
                  <c:v>Operación Técnica</c:v>
                </c:pt>
                <c:pt idx="6">
                  <c:v>Operación Básica</c:v>
                </c:pt>
                <c:pt idx="7">
                  <c:v>Asistencia Administrativa</c:v>
                </c:pt>
                <c:pt idx="8">
                  <c:v>Asistencia Técnica</c:v>
                </c:pt>
                <c:pt idx="9">
                  <c:v>Soporte Administrativo</c:v>
                </c:pt>
                <c:pt idx="10">
                  <c:v>Soporte Técnico</c:v>
                </c:pt>
                <c:pt idx="11">
                  <c:v>Otros</c:v>
                </c:pt>
                <c:pt idx="12">
                  <c:v>Total</c:v>
                </c:pt>
              </c:strCache>
            </c:strRef>
          </c:cat>
          <c:val>
            <c:numRef>
              <c:f>Guayaquil!$J$107:$J$119</c:f>
              <c:numCache>
                <c:formatCode>0.0%</c:formatCode>
                <c:ptCount val="13"/>
                <c:pt idx="0">
                  <c:v>5.0374064837905234E-2</c:v>
                </c:pt>
                <c:pt idx="1">
                  <c:v>0.1394395078605605</c:v>
                </c:pt>
                <c:pt idx="2">
                  <c:v>6.2246278755074422E-2</c:v>
                </c:pt>
                <c:pt idx="3">
                  <c:v>0.10584958217270195</c:v>
                </c:pt>
                <c:pt idx="4">
                  <c:v>0.11521873074553296</c:v>
                </c:pt>
                <c:pt idx="5">
                  <c:v>0.3607448912326961</c:v>
                </c:pt>
                <c:pt idx="6">
                  <c:v>0.25458736745043797</c:v>
                </c:pt>
                <c:pt idx="7">
                  <c:v>0.1794496487119438</c:v>
                </c:pt>
                <c:pt idx="8">
                  <c:v>0.24647122692725298</c:v>
                </c:pt>
                <c:pt idx="9">
                  <c:v>0.2802690582959641</c:v>
                </c:pt>
                <c:pt idx="10">
                  <c:v>0.36871378910776359</c:v>
                </c:pt>
                <c:pt idx="11">
                  <c:v>0.21240601503759399</c:v>
                </c:pt>
                <c:pt idx="12">
                  <c:v>0.2455542943624669</c:v>
                </c:pt>
              </c:numCache>
            </c:numRef>
          </c:val>
        </c:ser>
        <c:ser>
          <c:idx val="2"/>
          <c:order val="2"/>
          <c:tx>
            <c:strRef>
              <c:f>Guayaquil!$K$106</c:f>
              <c:strCache>
                <c:ptCount val="1"/>
                <c:pt idx="0">
                  <c:v>25 a 29</c:v>
                </c:pt>
              </c:strCache>
            </c:strRef>
          </c:tx>
          <c:spPr>
            <a:solidFill>
              <a:schemeClr val="accent3"/>
            </a:solidFill>
            <a:ln>
              <a:noFill/>
            </a:ln>
            <a:effectLst/>
          </c:spPr>
          <c:invertIfNegative val="0"/>
          <c:dLbls>
            <c:dLbl>
              <c:idx val="0"/>
              <c:delete val="1"/>
              <c:extLst>
                <c:ext xmlns:c15="http://schemas.microsoft.com/office/drawing/2012/chart" uri="{CE6537A1-D6FC-4f65-9D91-7224C49458BB}">
                  <c15:layout/>
                </c:ext>
              </c:extLst>
            </c:dLbl>
            <c:dLbl>
              <c:idx val="5"/>
              <c:delete val="1"/>
              <c:extLst>
                <c:ext xmlns:c15="http://schemas.microsoft.com/office/drawing/2012/chart" uri="{CE6537A1-D6FC-4f65-9D91-7224C49458BB}">
                  <c15:layout/>
                </c:ext>
              </c:extLst>
            </c:dLbl>
            <c:spPr>
              <a:solidFill>
                <a:schemeClr val="bg1"/>
              </a:solidFill>
              <a:ln>
                <a:solidFill>
                  <a:schemeClr val="tx1"/>
                </a:solidFill>
              </a:ln>
              <a:effectLst/>
            </c:spPr>
            <c:txPr>
              <a:bodyPr rot="-5400000" spcFirstLastPara="1" vertOverflow="ellipsis" vert="horz" wrap="square" anchor="ctr" anchorCtr="1"/>
              <a:lstStyle/>
              <a:p>
                <a:pPr>
                  <a:defRPr sz="1300" b="0" i="0" u="none" strike="noStrike" kern="1200" baseline="0">
                    <a:solidFill>
                      <a:schemeClr val="tx1"/>
                    </a:solidFill>
                    <a:latin typeface="Book Antiqua" panose="02040602050305030304" pitchFamily="18"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Guayaquil!$H$107:$H$119</c:f>
              <c:strCache>
                <c:ptCount val="13"/>
                <c:pt idx="0">
                  <c:v>Jefatura</c:v>
                </c:pt>
                <c:pt idx="1">
                  <c:v>Supervisión General</c:v>
                </c:pt>
                <c:pt idx="2">
                  <c:v>Supervisión Técnica</c:v>
                </c:pt>
                <c:pt idx="3">
                  <c:v>Supervisión Operativa</c:v>
                </c:pt>
                <c:pt idx="4">
                  <c:v>Operación Especializada</c:v>
                </c:pt>
                <c:pt idx="5">
                  <c:v>Operación Técnica</c:v>
                </c:pt>
                <c:pt idx="6">
                  <c:v>Operación Básica</c:v>
                </c:pt>
                <c:pt idx="7">
                  <c:v>Asistencia Administrativa</c:v>
                </c:pt>
                <c:pt idx="8">
                  <c:v>Asistencia Técnica</c:v>
                </c:pt>
                <c:pt idx="9">
                  <c:v>Soporte Administrativo</c:v>
                </c:pt>
                <c:pt idx="10">
                  <c:v>Soporte Técnico</c:v>
                </c:pt>
                <c:pt idx="11">
                  <c:v>Otros</c:v>
                </c:pt>
                <c:pt idx="12">
                  <c:v>Total</c:v>
                </c:pt>
              </c:strCache>
            </c:strRef>
          </c:cat>
          <c:val>
            <c:numRef>
              <c:f>Guayaquil!$K$107:$K$119</c:f>
              <c:numCache>
                <c:formatCode>0.0%</c:formatCode>
                <c:ptCount val="13"/>
                <c:pt idx="0">
                  <c:v>0.16708229426433915</c:v>
                </c:pt>
                <c:pt idx="1">
                  <c:v>0.34723171565276828</c:v>
                </c:pt>
                <c:pt idx="2">
                  <c:v>0.39512855209742898</c:v>
                </c:pt>
                <c:pt idx="3">
                  <c:v>0.33333333333333331</c:v>
                </c:pt>
                <c:pt idx="4">
                  <c:v>0.32101047443006775</c:v>
                </c:pt>
                <c:pt idx="5">
                  <c:v>0.261865524060646</c:v>
                </c:pt>
                <c:pt idx="6">
                  <c:v>0.29386814200092209</c:v>
                </c:pt>
                <c:pt idx="7">
                  <c:v>0.35860655737704916</c:v>
                </c:pt>
                <c:pt idx="8">
                  <c:v>0.27470141150922911</c:v>
                </c:pt>
                <c:pt idx="9">
                  <c:v>0.32959641255605382</c:v>
                </c:pt>
                <c:pt idx="10">
                  <c:v>0.34855156431054463</c:v>
                </c:pt>
                <c:pt idx="11">
                  <c:v>0.28853383458646614</c:v>
                </c:pt>
                <c:pt idx="12">
                  <c:v>0.30092967947678506</c:v>
                </c:pt>
              </c:numCache>
            </c:numRef>
          </c:val>
        </c:ser>
        <c:ser>
          <c:idx val="3"/>
          <c:order val="3"/>
          <c:tx>
            <c:strRef>
              <c:f>Guayaquil!$L$106</c:f>
              <c:strCache>
                <c:ptCount val="1"/>
                <c:pt idx="0">
                  <c:v>30 a 50</c:v>
                </c:pt>
              </c:strCache>
            </c:strRef>
          </c:tx>
          <c:spPr>
            <a:solidFill>
              <a:schemeClr val="accent4"/>
            </a:solidFill>
            <a:ln>
              <a:noFill/>
            </a:ln>
            <a:effectLst/>
          </c:spPr>
          <c:invertIfNegative val="0"/>
          <c:dLbls>
            <c:dLbl>
              <c:idx val="10"/>
              <c:delete val="1"/>
              <c:extLst>
                <c:ext xmlns:c15="http://schemas.microsoft.com/office/drawing/2012/chart" uri="{CE6537A1-D6FC-4f65-9D91-7224C49458BB}">
                  <c15:layout/>
                </c:ext>
              </c:extLst>
            </c:dLbl>
            <c:spPr>
              <a:solidFill>
                <a:schemeClr val="bg1"/>
              </a:solidFill>
              <a:ln>
                <a:solidFill>
                  <a:schemeClr val="tx1"/>
                </a:solidFill>
              </a:ln>
              <a:effectLst/>
            </c:spPr>
            <c:txPr>
              <a:bodyPr rot="-5400000" spcFirstLastPara="1" vertOverflow="ellipsis" vert="horz" wrap="square" anchor="ctr" anchorCtr="1"/>
              <a:lstStyle/>
              <a:p>
                <a:pPr>
                  <a:defRPr sz="1300" b="0" i="0" u="none" strike="noStrike" kern="1200" baseline="0">
                    <a:solidFill>
                      <a:schemeClr val="tx1"/>
                    </a:solidFill>
                    <a:latin typeface="Book Antiqua" panose="02040602050305030304" pitchFamily="18"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Guayaquil!$H$107:$H$119</c:f>
              <c:strCache>
                <c:ptCount val="13"/>
                <c:pt idx="0">
                  <c:v>Jefatura</c:v>
                </c:pt>
                <c:pt idx="1">
                  <c:v>Supervisión General</c:v>
                </c:pt>
                <c:pt idx="2">
                  <c:v>Supervisión Técnica</c:v>
                </c:pt>
                <c:pt idx="3">
                  <c:v>Supervisión Operativa</c:v>
                </c:pt>
                <c:pt idx="4">
                  <c:v>Operación Especializada</c:v>
                </c:pt>
                <c:pt idx="5">
                  <c:v>Operación Técnica</c:v>
                </c:pt>
                <c:pt idx="6">
                  <c:v>Operación Básica</c:v>
                </c:pt>
                <c:pt idx="7">
                  <c:v>Asistencia Administrativa</c:v>
                </c:pt>
                <c:pt idx="8">
                  <c:v>Asistencia Técnica</c:v>
                </c:pt>
                <c:pt idx="9">
                  <c:v>Soporte Administrativo</c:v>
                </c:pt>
                <c:pt idx="10">
                  <c:v>Soporte Técnico</c:v>
                </c:pt>
                <c:pt idx="11">
                  <c:v>Otros</c:v>
                </c:pt>
                <c:pt idx="12">
                  <c:v>Total</c:v>
                </c:pt>
              </c:strCache>
            </c:strRef>
          </c:cat>
          <c:val>
            <c:numRef>
              <c:f>Guayaquil!$L$107:$L$119</c:f>
              <c:numCache>
                <c:formatCode>0.0%</c:formatCode>
                <c:ptCount val="13"/>
                <c:pt idx="0">
                  <c:v>0.61845386533665836</c:v>
                </c:pt>
                <c:pt idx="1">
                  <c:v>0.43335611756664388</c:v>
                </c:pt>
                <c:pt idx="2">
                  <c:v>0.47631935047361301</c:v>
                </c:pt>
                <c:pt idx="3">
                  <c:v>0.50974930362116988</c:v>
                </c:pt>
                <c:pt idx="4">
                  <c:v>0.47751078250154033</c:v>
                </c:pt>
                <c:pt idx="5">
                  <c:v>0.34261700725115357</c:v>
                </c:pt>
                <c:pt idx="6">
                  <c:v>0.37325956662056248</c:v>
                </c:pt>
                <c:pt idx="7">
                  <c:v>0.37617096018735363</c:v>
                </c:pt>
                <c:pt idx="8">
                  <c:v>0.40499457111834963</c:v>
                </c:pt>
                <c:pt idx="9">
                  <c:v>0.33707025411061287</c:v>
                </c:pt>
                <c:pt idx="10">
                  <c:v>0.25979142526071841</c:v>
                </c:pt>
                <c:pt idx="11">
                  <c:v>0.43233082706766918</c:v>
                </c:pt>
                <c:pt idx="12">
                  <c:v>0.38611426409383276</c:v>
                </c:pt>
              </c:numCache>
            </c:numRef>
          </c:val>
        </c:ser>
        <c:ser>
          <c:idx val="4"/>
          <c:order val="4"/>
          <c:tx>
            <c:strRef>
              <c:f>Guayaquil!$M$106</c:f>
              <c:strCache>
                <c:ptCount val="1"/>
                <c:pt idx="0">
                  <c:v>51 a 65</c:v>
                </c:pt>
              </c:strCache>
            </c:strRef>
          </c:tx>
          <c:spPr>
            <a:solidFill>
              <a:schemeClr val="accent5"/>
            </a:solidFill>
            <a:ln>
              <a:noFill/>
            </a:ln>
            <a:effectLst/>
          </c:spPr>
          <c:invertIfNegative val="0"/>
          <c:cat>
            <c:strRef>
              <c:f>Guayaquil!$H$107:$H$119</c:f>
              <c:strCache>
                <c:ptCount val="13"/>
                <c:pt idx="0">
                  <c:v>Jefatura</c:v>
                </c:pt>
                <c:pt idx="1">
                  <c:v>Supervisión General</c:v>
                </c:pt>
                <c:pt idx="2">
                  <c:v>Supervisión Técnica</c:v>
                </c:pt>
                <c:pt idx="3">
                  <c:v>Supervisión Operativa</c:v>
                </c:pt>
                <c:pt idx="4">
                  <c:v>Operación Especializada</c:v>
                </c:pt>
                <c:pt idx="5">
                  <c:v>Operación Técnica</c:v>
                </c:pt>
                <c:pt idx="6">
                  <c:v>Operación Básica</c:v>
                </c:pt>
                <c:pt idx="7">
                  <c:v>Asistencia Administrativa</c:v>
                </c:pt>
                <c:pt idx="8">
                  <c:v>Asistencia Técnica</c:v>
                </c:pt>
                <c:pt idx="9">
                  <c:v>Soporte Administrativo</c:v>
                </c:pt>
                <c:pt idx="10">
                  <c:v>Soporte Técnico</c:v>
                </c:pt>
                <c:pt idx="11">
                  <c:v>Otros</c:v>
                </c:pt>
                <c:pt idx="12">
                  <c:v>Total</c:v>
                </c:pt>
              </c:strCache>
            </c:strRef>
          </c:cat>
          <c:val>
            <c:numRef>
              <c:f>Guayaquil!$M$107:$M$119</c:f>
              <c:numCache>
                <c:formatCode>0.0%</c:formatCode>
                <c:ptCount val="13"/>
                <c:pt idx="0">
                  <c:v>0.14014962593516209</c:v>
                </c:pt>
                <c:pt idx="1">
                  <c:v>6.0833902939166094E-2</c:v>
                </c:pt>
                <c:pt idx="2">
                  <c:v>5.2774018944519621E-2</c:v>
                </c:pt>
                <c:pt idx="3">
                  <c:v>4.6425255338904362E-2</c:v>
                </c:pt>
                <c:pt idx="4">
                  <c:v>8.3795440542205793E-2</c:v>
                </c:pt>
                <c:pt idx="5">
                  <c:v>3.3124588002636783E-2</c:v>
                </c:pt>
                <c:pt idx="6">
                  <c:v>7.5610880590133697E-2</c:v>
                </c:pt>
                <c:pt idx="7">
                  <c:v>7.3477751756440279E-2</c:v>
                </c:pt>
                <c:pt idx="8">
                  <c:v>7.1661237785016291E-2</c:v>
                </c:pt>
                <c:pt idx="9">
                  <c:v>5.0074738415545592E-2</c:v>
                </c:pt>
                <c:pt idx="10">
                  <c:v>2.0162224797219002E-2</c:v>
                </c:pt>
                <c:pt idx="11">
                  <c:v>6.2343358395989971E-2</c:v>
                </c:pt>
                <c:pt idx="12">
                  <c:v>6.1780444300308095E-2</c:v>
                </c:pt>
              </c:numCache>
            </c:numRef>
          </c:val>
        </c:ser>
        <c:ser>
          <c:idx val="5"/>
          <c:order val="5"/>
          <c:tx>
            <c:strRef>
              <c:f>Guayaquil!$N$106</c:f>
              <c:strCache>
                <c:ptCount val="1"/>
                <c:pt idx="0">
                  <c:v>66 o más</c:v>
                </c:pt>
              </c:strCache>
            </c:strRef>
          </c:tx>
          <c:spPr>
            <a:solidFill>
              <a:schemeClr val="accent6"/>
            </a:solidFill>
            <a:ln>
              <a:noFill/>
            </a:ln>
            <a:effectLst/>
          </c:spPr>
          <c:invertIfNegative val="0"/>
          <c:cat>
            <c:strRef>
              <c:f>Guayaquil!$H$107:$H$119</c:f>
              <c:strCache>
                <c:ptCount val="13"/>
                <c:pt idx="0">
                  <c:v>Jefatura</c:v>
                </c:pt>
                <c:pt idx="1">
                  <c:v>Supervisión General</c:v>
                </c:pt>
                <c:pt idx="2">
                  <c:v>Supervisión Técnica</c:v>
                </c:pt>
                <c:pt idx="3">
                  <c:v>Supervisión Operativa</c:v>
                </c:pt>
                <c:pt idx="4">
                  <c:v>Operación Especializada</c:v>
                </c:pt>
                <c:pt idx="5">
                  <c:v>Operación Técnica</c:v>
                </c:pt>
                <c:pt idx="6">
                  <c:v>Operación Básica</c:v>
                </c:pt>
                <c:pt idx="7">
                  <c:v>Asistencia Administrativa</c:v>
                </c:pt>
                <c:pt idx="8">
                  <c:v>Asistencia Técnica</c:v>
                </c:pt>
                <c:pt idx="9">
                  <c:v>Soporte Administrativo</c:v>
                </c:pt>
                <c:pt idx="10">
                  <c:v>Soporte Técnico</c:v>
                </c:pt>
                <c:pt idx="11">
                  <c:v>Otros</c:v>
                </c:pt>
                <c:pt idx="12">
                  <c:v>Total</c:v>
                </c:pt>
              </c:strCache>
            </c:strRef>
          </c:cat>
          <c:val>
            <c:numRef>
              <c:f>Guayaquil!$N$107:$N$119</c:f>
              <c:numCache>
                <c:formatCode>0.0%</c:formatCode>
                <c:ptCount val="13"/>
                <c:pt idx="0">
                  <c:v>2.3940149625935162E-2</c:v>
                </c:pt>
                <c:pt idx="1">
                  <c:v>1.9138755980861243E-2</c:v>
                </c:pt>
                <c:pt idx="2">
                  <c:v>1.3531799729364006E-2</c:v>
                </c:pt>
                <c:pt idx="3">
                  <c:v>4.642525533890436E-3</c:v>
                </c:pt>
                <c:pt idx="4">
                  <c:v>2.4645717806531116E-3</c:v>
                </c:pt>
                <c:pt idx="5">
                  <c:v>1.6479894528675016E-3</c:v>
                </c:pt>
                <c:pt idx="6">
                  <c:v>1.7519594283079761E-3</c:v>
                </c:pt>
                <c:pt idx="7">
                  <c:v>1.2002341920374707E-2</c:v>
                </c:pt>
                <c:pt idx="8">
                  <c:v>2.1715526601520088E-3</c:v>
                </c:pt>
                <c:pt idx="9">
                  <c:v>7.4738415545590436E-4</c:v>
                </c:pt>
                <c:pt idx="10">
                  <c:v>2.7809965237543454E-3</c:v>
                </c:pt>
                <c:pt idx="11">
                  <c:v>4.3859649122807015E-3</c:v>
                </c:pt>
                <c:pt idx="12">
                  <c:v>5.2429598400086479E-3</c:v>
                </c:pt>
              </c:numCache>
            </c:numRef>
          </c:val>
        </c:ser>
        <c:dLbls>
          <c:showLegendKey val="0"/>
          <c:showVal val="0"/>
          <c:showCatName val="0"/>
          <c:showSerName val="0"/>
          <c:showPercent val="0"/>
          <c:showBubbleSize val="0"/>
        </c:dLbls>
        <c:gapWidth val="75"/>
        <c:overlap val="100"/>
        <c:axId val="225662464"/>
        <c:axId val="225664000"/>
      </c:barChart>
      <c:catAx>
        <c:axId val="2256624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1300" b="1" i="0" u="none" strike="noStrike" kern="1200" baseline="0">
                <a:solidFill>
                  <a:schemeClr val="tx1"/>
                </a:solidFill>
                <a:latin typeface="Book Antiqua" panose="02040602050305030304" pitchFamily="18" charset="0"/>
                <a:ea typeface="+mn-ea"/>
                <a:cs typeface="+mn-cs"/>
              </a:defRPr>
            </a:pPr>
            <a:endParaRPr lang="en-US"/>
          </a:p>
        </c:txPr>
        <c:crossAx val="225664000"/>
        <c:crosses val="autoZero"/>
        <c:auto val="1"/>
        <c:lblAlgn val="ctr"/>
        <c:lblOffset val="100"/>
        <c:noMultiLvlLbl val="0"/>
      </c:catAx>
      <c:valAx>
        <c:axId val="225664000"/>
        <c:scaling>
          <c:orientation val="minMax"/>
          <c:max val="1"/>
        </c:scaling>
        <c:delete val="1"/>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crossAx val="225662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300" b="0" i="0" u="none" strike="noStrike" kern="1200" baseline="0">
              <a:solidFill>
                <a:schemeClr val="tx1"/>
              </a:solidFill>
              <a:latin typeface="Book Antiqua" panose="02040602050305030304" pitchFamily="18" charset="0"/>
              <a:ea typeface="+mn-ea"/>
              <a:cs typeface="+mn-cs"/>
            </a:defRPr>
          </a:pPr>
          <a:endParaRPr lang="en-US"/>
        </a:p>
      </c:txPr>
    </c:legend>
    <c:plotVisOnly val="1"/>
    <c:dispBlanksAs val="gap"/>
    <c:showDLblsOverMax val="0"/>
  </c:chart>
  <c:spPr>
    <a:solidFill>
      <a:schemeClr val="bg1"/>
    </a:solidFill>
    <a:ln>
      <a:solidFill>
        <a:schemeClr val="bg1">
          <a:lumMod val="85000"/>
        </a:schemeClr>
      </a:solidFill>
    </a:ln>
    <a:effectLst/>
  </c:spPr>
  <c:txPr>
    <a:bodyPr/>
    <a:lstStyle/>
    <a:p>
      <a:pPr>
        <a:defRPr sz="1300">
          <a:solidFill>
            <a:schemeClr val="tx1"/>
          </a:solidFill>
          <a:latin typeface="Book Antiqua" panose="02040602050305030304" pitchFamily="18" charset="0"/>
        </a:defRPr>
      </a:pPr>
      <a:endParaRPr lang="en-US"/>
    </a:p>
  </c:txPr>
  <c:externalData r:id="rId1">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Guayaquil!$E$216</c:f>
              <c:strCache>
                <c:ptCount val="1"/>
                <c:pt idx="0">
                  <c:v>Hombres</c:v>
                </c:pt>
              </c:strCache>
            </c:strRef>
          </c:tx>
          <c:spPr>
            <a:solidFill>
              <a:schemeClr val="accent1"/>
            </a:solidFill>
            <a:ln>
              <a:noFill/>
            </a:ln>
            <a:effectLst/>
          </c:spPr>
          <c:invertIfNegative val="0"/>
          <c:dLbls>
            <c:spPr>
              <a:solidFill>
                <a:schemeClr val="bg1"/>
              </a:solidFill>
              <a:ln>
                <a:solidFill>
                  <a:schemeClr val="tx1"/>
                </a:solidFill>
              </a:ln>
              <a:effectLst/>
            </c:spPr>
            <c:txPr>
              <a:bodyPr rot="-5400000" spcFirstLastPara="1" vertOverflow="ellipsis" vert="horz" wrap="square" anchor="ctr" anchorCtr="1"/>
              <a:lstStyle/>
              <a:p>
                <a:pPr>
                  <a:defRPr sz="1400" b="0" i="0" u="none" strike="noStrike" kern="1200" baseline="0">
                    <a:solidFill>
                      <a:schemeClr val="tx1"/>
                    </a:solidFill>
                    <a:latin typeface="Book Antiqua" panose="02040602050305030304" pitchFamily="18"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Guayaquil!$D$217:$D$228</c:f>
              <c:strCache>
                <c:ptCount val="12"/>
                <c:pt idx="0">
                  <c:v>Jefatura</c:v>
                </c:pt>
                <c:pt idx="1">
                  <c:v>Supervisión General</c:v>
                </c:pt>
                <c:pt idx="2">
                  <c:v>Supervisión Técnica</c:v>
                </c:pt>
                <c:pt idx="3">
                  <c:v>Supervisión Operativa</c:v>
                </c:pt>
                <c:pt idx="4">
                  <c:v>Operación Especializada</c:v>
                </c:pt>
                <c:pt idx="5">
                  <c:v>Operación Técnica</c:v>
                </c:pt>
                <c:pt idx="6">
                  <c:v>Operación Básica</c:v>
                </c:pt>
                <c:pt idx="7">
                  <c:v>Asistencia Administrativa</c:v>
                </c:pt>
                <c:pt idx="8">
                  <c:v>Asistencia Técnica</c:v>
                </c:pt>
                <c:pt idx="9">
                  <c:v>Soporte Administrativo</c:v>
                </c:pt>
                <c:pt idx="10">
                  <c:v>Soporte Técnico</c:v>
                </c:pt>
                <c:pt idx="11">
                  <c:v>Otros</c:v>
                </c:pt>
              </c:strCache>
            </c:strRef>
          </c:cat>
          <c:val>
            <c:numRef>
              <c:f>Guayaquil!$E$217:$E$228</c:f>
              <c:numCache>
                <c:formatCode>0.0%</c:formatCode>
                <c:ptCount val="12"/>
                <c:pt idx="0">
                  <c:v>0.65926249999999997</c:v>
                </c:pt>
                <c:pt idx="1">
                  <c:v>0.72345645161290328</c:v>
                </c:pt>
                <c:pt idx="2">
                  <c:v>0.85972222222222217</c:v>
                </c:pt>
                <c:pt idx="3">
                  <c:v>0.84814705882352948</c:v>
                </c:pt>
                <c:pt idx="4">
                  <c:v>0.81799999999999995</c:v>
                </c:pt>
                <c:pt idx="5">
                  <c:v>0.87652000000000008</c:v>
                </c:pt>
                <c:pt idx="6">
                  <c:v>0.85370394736842103</c:v>
                </c:pt>
                <c:pt idx="7">
                  <c:v>0.38018068181818188</c:v>
                </c:pt>
                <c:pt idx="8">
                  <c:v>0.849804</c:v>
                </c:pt>
                <c:pt idx="9">
                  <c:v>0.54954754098360659</c:v>
                </c:pt>
                <c:pt idx="10">
                  <c:v>0.86313999999999991</c:v>
                </c:pt>
                <c:pt idx="11">
                  <c:v>0.74640333333333331</c:v>
                </c:pt>
              </c:numCache>
            </c:numRef>
          </c:val>
        </c:ser>
        <c:ser>
          <c:idx val="1"/>
          <c:order val="1"/>
          <c:tx>
            <c:strRef>
              <c:f>Guayaquil!$F$216</c:f>
              <c:strCache>
                <c:ptCount val="1"/>
                <c:pt idx="0">
                  <c:v>Mujeres</c:v>
                </c:pt>
              </c:strCache>
            </c:strRef>
          </c:tx>
          <c:spPr>
            <a:solidFill>
              <a:schemeClr val="accent2"/>
            </a:solidFill>
            <a:ln>
              <a:noFill/>
            </a:ln>
            <a:effectLst/>
          </c:spPr>
          <c:invertIfNegative val="0"/>
          <c:dLbls>
            <c:spPr>
              <a:solidFill>
                <a:schemeClr val="bg1"/>
              </a:solidFill>
              <a:ln>
                <a:solidFill>
                  <a:schemeClr val="tx1"/>
                </a:solidFill>
              </a:ln>
              <a:effectLst/>
            </c:spPr>
            <c:txPr>
              <a:bodyPr rot="-5400000" spcFirstLastPara="1" vertOverflow="ellipsis" vert="horz" wrap="square" anchor="ctr" anchorCtr="1"/>
              <a:lstStyle/>
              <a:p>
                <a:pPr>
                  <a:defRPr sz="1400" b="0" i="0" u="none" strike="noStrike" kern="1200" baseline="0">
                    <a:solidFill>
                      <a:schemeClr val="tx1"/>
                    </a:solidFill>
                    <a:latin typeface="Book Antiqua" panose="02040602050305030304" pitchFamily="18"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Guayaquil!$D$217:$D$228</c:f>
              <c:strCache>
                <c:ptCount val="12"/>
                <c:pt idx="0">
                  <c:v>Jefatura</c:v>
                </c:pt>
                <c:pt idx="1">
                  <c:v>Supervisión General</c:v>
                </c:pt>
                <c:pt idx="2">
                  <c:v>Supervisión Técnica</c:v>
                </c:pt>
                <c:pt idx="3">
                  <c:v>Supervisión Operativa</c:v>
                </c:pt>
                <c:pt idx="4">
                  <c:v>Operación Especializada</c:v>
                </c:pt>
                <c:pt idx="5">
                  <c:v>Operación Técnica</c:v>
                </c:pt>
                <c:pt idx="6">
                  <c:v>Operación Básica</c:v>
                </c:pt>
                <c:pt idx="7">
                  <c:v>Asistencia Administrativa</c:v>
                </c:pt>
                <c:pt idx="8">
                  <c:v>Asistencia Técnica</c:v>
                </c:pt>
                <c:pt idx="9">
                  <c:v>Soporte Administrativo</c:v>
                </c:pt>
                <c:pt idx="10">
                  <c:v>Soporte Técnico</c:v>
                </c:pt>
                <c:pt idx="11">
                  <c:v>Otros</c:v>
                </c:pt>
              </c:strCache>
            </c:strRef>
          </c:cat>
          <c:val>
            <c:numRef>
              <c:f>Guayaquil!$F$217:$F$228</c:f>
              <c:numCache>
                <c:formatCode>0.0%</c:formatCode>
                <c:ptCount val="12"/>
                <c:pt idx="0">
                  <c:v>0.34073749999999997</c:v>
                </c:pt>
                <c:pt idx="1">
                  <c:v>0.27654354838709677</c:v>
                </c:pt>
                <c:pt idx="2">
                  <c:v>0.14027777777777781</c:v>
                </c:pt>
                <c:pt idx="3">
                  <c:v>0.15185294117647055</c:v>
                </c:pt>
                <c:pt idx="4">
                  <c:v>0.18200000000000002</c:v>
                </c:pt>
                <c:pt idx="5">
                  <c:v>0.12348000000000001</c:v>
                </c:pt>
                <c:pt idx="6">
                  <c:v>0.14629605263157897</c:v>
                </c:pt>
                <c:pt idx="7">
                  <c:v>0.61981931818181824</c:v>
                </c:pt>
                <c:pt idx="8">
                  <c:v>0.150196</c:v>
                </c:pt>
                <c:pt idx="9">
                  <c:v>0.45045245901639341</c:v>
                </c:pt>
                <c:pt idx="10">
                  <c:v>0.13686000000000001</c:v>
                </c:pt>
                <c:pt idx="11">
                  <c:v>0.25359666666666664</c:v>
                </c:pt>
              </c:numCache>
            </c:numRef>
          </c:val>
        </c:ser>
        <c:dLbls>
          <c:showLegendKey val="0"/>
          <c:showVal val="0"/>
          <c:showCatName val="0"/>
          <c:showSerName val="0"/>
          <c:showPercent val="0"/>
          <c:showBubbleSize val="0"/>
        </c:dLbls>
        <c:gapWidth val="75"/>
        <c:overlap val="100"/>
        <c:axId val="225853440"/>
        <c:axId val="225854976"/>
      </c:barChart>
      <c:catAx>
        <c:axId val="225853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1400" b="1" i="0" u="none" strike="noStrike" kern="1200" baseline="0">
                <a:solidFill>
                  <a:schemeClr val="tx1"/>
                </a:solidFill>
                <a:latin typeface="Book Antiqua" panose="02040602050305030304" pitchFamily="18" charset="0"/>
                <a:ea typeface="+mn-ea"/>
                <a:cs typeface="+mn-cs"/>
              </a:defRPr>
            </a:pPr>
            <a:endParaRPr lang="en-US"/>
          </a:p>
        </c:txPr>
        <c:crossAx val="225854976"/>
        <c:crosses val="autoZero"/>
        <c:auto val="1"/>
        <c:lblAlgn val="ctr"/>
        <c:lblOffset val="100"/>
        <c:noMultiLvlLbl val="0"/>
      </c:catAx>
      <c:valAx>
        <c:axId val="225854976"/>
        <c:scaling>
          <c:orientation val="minMax"/>
        </c:scaling>
        <c:delete val="1"/>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crossAx val="225853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Book Antiqua" panose="02040602050305030304" pitchFamily="18" charset="0"/>
              <a:ea typeface="+mn-ea"/>
              <a:cs typeface="+mn-cs"/>
            </a:defRPr>
          </a:pPr>
          <a:endParaRPr lang="en-US"/>
        </a:p>
      </c:txPr>
    </c:legend>
    <c:plotVisOnly val="1"/>
    <c:dispBlanksAs val="gap"/>
    <c:showDLblsOverMax val="0"/>
  </c:chart>
  <c:spPr>
    <a:solidFill>
      <a:schemeClr val="bg1"/>
    </a:solidFill>
    <a:ln>
      <a:solidFill>
        <a:schemeClr val="bg1">
          <a:lumMod val="85000"/>
        </a:schemeClr>
      </a:solidFill>
    </a:ln>
    <a:effectLst/>
  </c:spPr>
  <c:txPr>
    <a:bodyPr/>
    <a:lstStyle/>
    <a:p>
      <a:pPr>
        <a:defRPr sz="1400" u="none">
          <a:solidFill>
            <a:schemeClr val="tx1"/>
          </a:solidFill>
          <a:latin typeface="Book Antiqua" panose="02040602050305030304" pitchFamily="18" charset="0"/>
        </a:defRPr>
      </a:pPr>
      <a:endParaRPr lang="en-US"/>
    </a:p>
  </c:txPr>
  <c:externalData r:id="rId1">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perspective val="3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Guayaquil!$I$306</c:f>
              <c:strCache>
                <c:ptCount val="1"/>
                <c:pt idx="0">
                  <c:v>%</c:v>
                </c:pt>
              </c:strCache>
            </c:strRef>
          </c:tx>
          <c:dPt>
            <c:idx val="0"/>
            <c:bubble3D val="0"/>
            <c:spPr>
              <a:solidFill>
                <a:schemeClr val="accent1"/>
              </a:solidFill>
              <a:ln w="25400">
                <a:solidFill>
                  <a:schemeClr val="lt1"/>
                </a:solidFill>
              </a:ln>
              <a:effectLst/>
              <a:sp3d contourW="25400">
                <a:contourClr>
                  <a:schemeClr val="lt1"/>
                </a:contourClr>
              </a:sp3d>
            </c:spPr>
          </c:dPt>
          <c:dPt>
            <c:idx val="1"/>
            <c:bubble3D val="0"/>
            <c:spPr>
              <a:solidFill>
                <a:schemeClr val="accent2"/>
              </a:solidFill>
              <a:ln w="25400">
                <a:solidFill>
                  <a:schemeClr val="lt1"/>
                </a:solidFill>
              </a:ln>
              <a:effectLst/>
              <a:sp3d contourW="25400">
                <a:contourClr>
                  <a:schemeClr val="lt1"/>
                </a:contourClr>
              </a:sp3d>
            </c:spPr>
          </c:dPt>
          <c:dPt>
            <c:idx val="2"/>
            <c:bubble3D val="0"/>
            <c:spPr>
              <a:solidFill>
                <a:schemeClr val="accent3"/>
              </a:solidFill>
              <a:ln w="25400">
                <a:solidFill>
                  <a:schemeClr val="lt1"/>
                </a:solidFill>
              </a:ln>
              <a:effectLst/>
              <a:sp3d contourW="25400">
                <a:contourClr>
                  <a:schemeClr val="lt1"/>
                </a:contourClr>
              </a:sp3d>
            </c:spPr>
          </c:dPt>
          <c:dPt>
            <c:idx val="3"/>
            <c:bubble3D val="0"/>
            <c:spPr>
              <a:solidFill>
                <a:schemeClr val="accent4"/>
              </a:solidFill>
              <a:ln w="25400">
                <a:solidFill>
                  <a:schemeClr val="lt1"/>
                </a:solidFill>
              </a:ln>
              <a:effectLst/>
              <a:sp3d contourW="25400">
                <a:contourClr>
                  <a:schemeClr val="lt1"/>
                </a:contourClr>
              </a:sp3d>
            </c:spPr>
          </c:dPt>
          <c:dPt>
            <c:idx val="4"/>
            <c:bubble3D val="0"/>
            <c:spPr>
              <a:solidFill>
                <a:schemeClr val="accent5"/>
              </a:solidFill>
              <a:ln w="25400">
                <a:solidFill>
                  <a:schemeClr val="lt1"/>
                </a:solidFill>
              </a:ln>
              <a:effectLst/>
              <a:sp3d contourW="25400">
                <a:contourClr>
                  <a:schemeClr val="lt1"/>
                </a:contourClr>
              </a:sp3d>
            </c:spPr>
          </c:dPt>
          <c:dPt>
            <c:idx val="5"/>
            <c:bubble3D val="0"/>
            <c:spPr>
              <a:solidFill>
                <a:schemeClr val="accent6"/>
              </a:solidFill>
              <a:ln w="25400">
                <a:solidFill>
                  <a:schemeClr val="lt1"/>
                </a:solidFill>
              </a:ln>
              <a:effectLst/>
              <a:sp3d contourW="25400">
                <a:contourClr>
                  <a:schemeClr val="lt1"/>
                </a:contourClr>
              </a:sp3d>
            </c:spPr>
          </c:dPt>
          <c:dLbls>
            <c:dLbl>
              <c:idx val="1"/>
              <c:layout>
                <c:manualLayout>
                  <c:x val="-8.310620370370371E-2"/>
                  <c:y val="1.4118402777777778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3.8941666666666687E-2"/>
                  <c:y val="-4.3480555555555557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2.5022222222222223E-2"/>
                  <c:y val="-5.1961805555555553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7.3589629629629588E-2"/>
                  <c:y val="-5.4315277777777775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5"/>
              <c:layout>
                <c:manualLayout>
                  <c:x val="0.1701812962962963"/>
                  <c:y val="7.4208333333333331E-3"/>
                </c:manualLayout>
              </c:layout>
              <c:showLegendKey val="0"/>
              <c:showVal val="1"/>
              <c:showCatName val="0"/>
              <c:showSerName val="0"/>
              <c:showPercent val="0"/>
              <c:showBubbleSize val="0"/>
              <c:extLst>
                <c:ext xmlns:c15="http://schemas.microsoft.com/office/drawing/2012/chart" uri="{CE6537A1-D6FC-4f65-9D91-7224C49458BB}">
                  <c15:layout/>
                </c:ext>
              </c:extLst>
            </c:dLbl>
            <c:spPr>
              <a:solidFill>
                <a:schemeClr val="bg1"/>
              </a:solidFill>
              <a:ln>
                <a:solidFill>
                  <a:schemeClr val="tx1"/>
                </a:solidFill>
              </a:ln>
              <a:effectLst/>
            </c:spPr>
            <c:txPr>
              <a:bodyPr rot="0" spcFirstLastPara="1" vertOverflow="ellipsis" vert="horz" wrap="square" anchor="ctr" anchorCtr="1"/>
              <a:lstStyle/>
              <a:p>
                <a:pPr>
                  <a:defRPr sz="1500" b="0" i="0" u="none" strike="noStrike" kern="1200" baseline="0">
                    <a:solidFill>
                      <a:schemeClr val="tx1"/>
                    </a:solidFill>
                    <a:latin typeface="Book Antiqua" panose="02040602050305030304" pitchFamily="18" charset="0"/>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Guayaquil!$H$307:$H$312</c:f>
              <c:strCache>
                <c:ptCount val="6"/>
                <c:pt idx="0">
                  <c:v>Mestizo</c:v>
                </c:pt>
                <c:pt idx="1">
                  <c:v>Montubio</c:v>
                </c:pt>
                <c:pt idx="2">
                  <c:v>Afroecuatoriano</c:v>
                </c:pt>
                <c:pt idx="3">
                  <c:v>Blanco</c:v>
                </c:pt>
                <c:pt idx="4">
                  <c:v>Indígena</c:v>
                </c:pt>
                <c:pt idx="5">
                  <c:v>Otros</c:v>
                </c:pt>
              </c:strCache>
            </c:strRef>
          </c:cat>
          <c:val>
            <c:numRef>
              <c:f>Guayaquil!$I$307:$I$312</c:f>
              <c:numCache>
                <c:formatCode>0.0%</c:formatCode>
                <c:ptCount val="6"/>
                <c:pt idx="0">
                  <c:v>0.88417296126674494</c:v>
                </c:pt>
                <c:pt idx="1">
                  <c:v>5.1985753564134186E-2</c:v>
                </c:pt>
                <c:pt idx="2">
                  <c:v>3.0505998977779829E-2</c:v>
                </c:pt>
                <c:pt idx="3">
                  <c:v>1.7022187833963972E-2</c:v>
                </c:pt>
                <c:pt idx="4">
                  <c:v>1.3686841036684773E-2</c:v>
                </c:pt>
                <c:pt idx="5">
                  <c:v>2.6262573206922808E-3</c:v>
                </c:pt>
              </c:numCache>
            </c:numRef>
          </c:val>
        </c:ser>
        <c:dLbls>
          <c:showLegendKey val="0"/>
          <c:showVal val="0"/>
          <c:showCatName val="0"/>
          <c:showSerName val="0"/>
          <c:showPercent val="0"/>
          <c:showBubbleSize val="0"/>
          <c:showLeaderLines val="1"/>
        </c:dLbls>
      </c:pie3DChart>
      <c:spPr>
        <a:noFill/>
        <a:ln>
          <a:noFill/>
        </a:ln>
        <a:effectLst/>
      </c:spPr>
    </c:plotArea>
    <c:legend>
      <c:legendPos val="r"/>
      <c:overlay val="0"/>
      <c:spPr>
        <a:noFill/>
        <a:ln>
          <a:noFill/>
        </a:ln>
        <a:effectLst/>
      </c:spPr>
      <c:txPr>
        <a:bodyPr rot="0" spcFirstLastPara="1" vertOverflow="ellipsis" vert="horz" wrap="square" anchor="ctr" anchorCtr="1"/>
        <a:lstStyle/>
        <a:p>
          <a:pPr>
            <a:defRPr sz="1500" b="0" i="0" u="none" strike="noStrike" kern="1200" baseline="0">
              <a:solidFill>
                <a:schemeClr val="tx1"/>
              </a:solidFill>
              <a:latin typeface="Book Antiqua" panose="02040602050305030304" pitchFamily="18" charset="0"/>
              <a:ea typeface="+mn-ea"/>
              <a:cs typeface="+mn-cs"/>
            </a:defRPr>
          </a:pPr>
          <a:endParaRPr lang="en-US"/>
        </a:p>
      </c:txPr>
    </c:legend>
    <c:plotVisOnly val="1"/>
    <c:dispBlanksAs val="gap"/>
    <c:showDLblsOverMax val="0"/>
  </c:chart>
  <c:spPr>
    <a:solidFill>
      <a:schemeClr val="bg1"/>
    </a:solidFill>
    <a:ln>
      <a:solidFill>
        <a:schemeClr val="bg1">
          <a:lumMod val="85000"/>
        </a:schemeClr>
      </a:solidFill>
    </a:ln>
    <a:effectLst/>
  </c:spPr>
  <c:txPr>
    <a:bodyPr/>
    <a:lstStyle/>
    <a:p>
      <a:pPr>
        <a:defRPr sz="1500">
          <a:solidFill>
            <a:schemeClr val="tx1"/>
          </a:solidFill>
          <a:latin typeface="Book Antiqua" panose="02040602050305030304" pitchFamily="18" charset="0"/>
        </a:defRPr>
      </a:pPr>
      <a:endParaRPr lang="en-US"/>
    </a:p>
  </c:txPr>
  <c:externalData r:id="rId1">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Guayaquil!$I$339</c:f>
              <c:strCache>
                <c:ptCount val="1"/>
                <c:pt idx="0">
                  <c:v>Jefatura</c:v>
                </c:pt>
              </c:strCache>
            </c:strRef>
          </c:tx>
          <c:spPr>
            <a:solidFill>
              <a:schemeClr val="accent1"/>
            </a:solidFill>
            <a:ln>
              <a:noFill/>
            </a:ln>
            <a:effectLst/>
          </c:spPr>
          <c:invertIfNegative val="0"/>
          <c:cat>
            <c:strRef>
              <c:f>Guayaquil!$J$338:$P$338</c:f>
              <c:strCache>
                <c:ptCount val="7"/>
                <c:pt idx="0">
                  <c:v>2010</c:v>
                </c:pt>
                <c:pt idx="1">
                  <c:v>2011</c:v>
                </c:pt>
                <c:pt idx="2">
                  <c:v>2012</c:v>
                </c:pt>
                <c:pt idx="3">
                  <c:v>2013</c:v>
                </c:pt>
                <c:pt idx="4">
                  <c:v>2014</c:v>
                </c:pt>
                <c:pt idx="5">
                  <c:v>2015 est</c:v>
                </c:pt>
                <c:pt idx="6">
                  <c:v>2016 est</c:v>
                </c:pt>
              </c:strCache>
            </c:strRef>
          </c:cat>
          <c:val>
            <c:numRef>
              <c:f>Guayaquil!$J$339:$P$339</c:f>
              <c:numCache>
                <c:formatCode>General</c:formatCode>
                <c:ptCount val="7"/>
                <c:pt idx="0">
                  <c:v>85</c:v>
                </c:pt>
                <c:pt idx="1">
                  <c:v>58</c:v>
                </c:pt>
                <c:pt idx="2">
                  <c:v>89</c:v>
                </c:pt>
                <c:pt idx="3">
                  <c:v>127</c:v>
                </c:pt>
                <c:pt idx="4">
                  <c:v>195</c:v>
                </c:pt>
                <c:pt idx="5">
                  <c:v>44</c:v>
                </c:pt>
                <c:pt idx="6">
                  <c:v>26</c:v>
                </c:pt>
              </c:numCache>
            </c:numRef>
          </c:val>
        </c:ser>
        <c:ser>
          <c:idx val="1"/>
          <c:order val="1"/>
          <c:tx>
            <c:strRef>
              <c:f>Guayaquil!$I$340</c:f>
              <c:strCache>
                <c:ptCount val="1"/>
                <c:pt idx="0">
                  <c:v>Supervisión General</c:v>
                </c:pt>
              </c:strCache>
            </c:strRef>
          </c:tx>
          <c:spPr>
            <a:solidFill>
              <a:schemeClr val="accent2"/>
            </a:solidFill>
            <a:ln>
              <a:noFill/>
            </a:ln>
            <a:effectLst/>
          </c:spPr>
          <c:invertIfNegative val="0"/>
          <c:cat>
            <c:strRef>
              <c:f>Guayaquil!$J$338:$P$338</c:f>
              <c:strCache>
                <c:ptCount val="7"/>
                <c:pt idx="0">
                  <c:v>2010</c:v>
                </c:pt>
                <c:pt idx="1">
                  <c:v>2011</c:v>
                </c:pt>
                <c:pt idx="2">
                  <c:v>2012</c:v>
                </c:pt>
                <c:pt idx="3">
                  <c:v>2013</c:v>
                </c:pt>
                <c:pt idx="4">
                  <c:v>2014</c:v>
                </c:pt>
                <c:pt idx="5">
                  <c:v>2015 est</c:v>
                </c:pt>
                <c:pt idx="6">
                  <c:v>2016 est</c:v>
                </c:pt>
              </c:strCache>
            </c:strRef>
          </c:cat>
          <c:val>
            <c:numRef>
              <c:f>Guayaquil!$J$340:$P$340</c:f>
              <c:numCache>
                <c:formatCode>General</c:formatCode>
                <c:ptCount val="7"/>
                <c:pt idx="0">
                  <c:v>21</c:v>
                </c:pt>
                <c:pt idx="1">
                  <c:v>21</c:v>
                </c:pt>
                <c:pt idx="2">
                  <c:v>26</c:v>
                </c:pt>
                <c:pt idx="3">
                  <c:v>34</c:v>
                </c:pt>
                <c:pt idx="4">
                  <c:v>31</c:v>
                </c:pt>
                <c:pt idx="5">
                  <c:v>32</c:v>
                </c:pt>
                <c:pt idx="6">
                  <c:v>11</c:v>
                </c:pt>
              </c:numCache>
            </c:numRef>
          </c:val>
        </c:ser>
        <c:ser>
          <c:idx val="2"/>
          <c:order val="2"/>
          <c:tx>
            <c:strRef>
              <c:f>Guayaquil!$I$341</c:f>
              <c:strCache>
                <c:ptCount val="1"/>
                <c:pt idx="0">
                  <c:v>Supervisión Técnica</c:v>
                </c:pt>
              </c:strCache>
            </c:strRef>
          </c:tx>
          <c:spPr>
            <a:solidFill>
              <a:schemeClr val="accent3"/>
            </a:solidFill>
            <a:ln>
              <a:noFill/>
            </a:ln>
            <a:effectLst/>
          </c:spPr>
          <c:invertIfNegative val="0"/>
          <c:cat>
            <c:strRef>
              <c:f>Guayaquil!$J$338:$P$338</c:f>
              <c:strCache>
                <c:ptCount val="7"/>
                <c:pt idx="0">
                  <c:v>2010</c:v>
                </c:pt>
                <c:pt idx="1">
                  <c:v>2011</c:v>
                </c:pt>
                <c:pt idx="2">
                  <c:v>2012</c:v>
                </c:pt>
                <c:pt idx="3">
                  <c:v>2013</c:v>
                </c:pt>
                <c:pt idx="4">
                  <c:v>2014</c:v>
                </c:pt>
                <c:pt idx="5">
                  <c:v>2015 est</c:v>
                </c:pt>
                <c:pt idx="6">
                  <c:v>2016 est</c:v>
                </c:pt>
              </c:strCache>
            </c:strRef>
          </c:cat>
          <c:val>
            <c:numRef>
              <c:f>Guayaquil!$J$341:$P$341</c:f>
              <c:numCache>
                <c:formatCode>General</c:formatCode>
                <c:ptCount val="7"/>
                <c:pt idx="0">
                  <c:v>35</c:v>
                </c:pt>
                <c:pt idx="1">
                  <c:v>36</c:v>
                </c:pt>
                <c:pt idx="2">
                  <c:v>23</c:v>
                </c:pt>
                <c:pt idx="3">
                  <c:v>24</c:v>
                </c:pt>
                <c:pt idx="4">
                  <c:v>25</c:v>
                </c:pt>
                <c:pt idx="5">
                  <c:v>11</c:v>
                </c:pt>
                <c:pt idx="6">
                  <c:v>7</c:v>
                </c:pt>
              </c:numCache>
            </c:numRef>
          </c:val>
        </c:ser>
        <c:ser>
          <c:idx val="3"/>
          <c:order val="3"/>
          <c:tx>
            <c:strRef>
              <c:f>Guayaquil!$I$342</c:f>
              <c:strCache>
                <c:ptCount val="1"/>
                <c:pt idx="0">
                  <c:v>Supervisión Operativa</c:v>
                </c:pt>
              </c:strCache>
            </c:strRef>
          </c:tx>
          <c:spPr>
            <a:solidFill>
              <a:schemeClr val="accent4"/>
            </a:solidFill>
            <a:ln>
              <a:noFill/>
            </a:ln>
            <a:effectLst/>
          </c:spPr>
          <c:invertIfNegative val="0"/>
          <c:cat>
            <c:strRef>
              <c:f>Guayaquil!$J$338:$P$338</c:f>
              <c:strCache>
                <c:ptCount val="7"/>
                <c:pt idx="0">
                  <c:v>2010</c:v>
                </c:pt>
                <c:pt idx="1">
                  <c:v>2011</c:v>
                </c:pt>
                <c:pt idx="2">
                  <c:v>2012</c:v>
                </c:pt>
                <c:pt idx="3">
                  <c:v>2013</c:v>
                </c:pt>
                <c:pt idx="4">
                  <c:v>2014</c:v>
                </c:pt>
                <c:pt idx="5">
                  <c:v>2015 est</c:v>
                </c:pt>
                <c:pt idx="6">
                  <c:v>2016 est</c:v>
                </c:pt>
              </c:strCache>
            </c:strRef>
          </c:cat>
          <c:val>
            <c:numRef>
              <c:f>Guayaquil!$J$342:$P$342</c:f>
              <c:numCache>
                <c:formatCode>General</c:formatCode>
                <c:ptCount val="7"/>
                <c:pt idx="0">
                  <c:v>48</c:v>
                </c:pt>
                <c:pt idx="1">
                  <c:v>23</c:v>
                </c:pt>
                <c:pt idx="2">
                  <c:v>47</c:v>
                </c:pt>
                <c:pt idx="3">
                  <c:v>14</c:v>
                </c:pt>
                <c:pt idx="4">
                  <c:v>46</c:v>
                </c:pt>
                <c:pt idx="5">
                  <c:v>35</c:v>
                </c:pt>
                <c:pt idx="6">
                  <c:v>6</c:v>
                </c:pt>
              </c:numCache>
            </c:numRef>
          </c:val>
        </c:ser>
        <c:ser>
          <c:idx val="4"/>
          <c:order val="4"/>
          <c:tx>
            <c:strRef>
              <c:f>Guayaquil!$I$343</c:f>
              <c:strCache>
                <c:ptCount val="1"/>
                <c:pt idx="0">
                  <c:v>Operación Especializada</c:v>
                </c:pt>
              </c:strCache>
            </c:strRef>
          </c:tx>
          <c:spPr>
            <a:solidFill>
              <a:schemeClr val="accent5"/>
            </a:solidFill>
            <a:ln>
              <a:noFill/>
            </a:ln>
            <a:effectLst/>
          </c:spPr>
          <c:invertIfNegative val="0"/>
          <c:cat>
            <c:strRef>
              <c:f>Guayaquil!$J$338:$P$338</c:f>
              <c:strCache>
                <c:ptCount val="7"/>
                <c:pt idx="0">
                  <c:v>2010</c:v>
                </c:pt>
                <c:pt idx="1">
                  <c:v>2011</c:v>
                </c:pt>
                <c:pt idx="2">
                  <c:v>2012</c:v>
                </c:pt>
                <c:pt idx="3">
                  <c:v>2013</c:v>
                </c:pt>
                <c:pt idx="4">
                  <c:v>2014</c:v>
                </c:pt>
                <c:pt idx="5">
                  <c:v>2015 est</c:v>
                </c:pt>
                <c:pt idx="6">
                  <c:v>2016 est</c:v>
                </c:pt>
              </c:strCache>
            </c:strRef>
          </c:cat>
          <c:val>
            <c:numRef>
              <c:f>Guayaquil!$J$343:$P$343</c:f>
              <c:numCache>
                <c:formatCode>General</c:formatCode>
                <c:ptCount val="7"/>
                <c:pt idx="0">
                  <c:v>86</c:v>
                </c:pt>
                <c:pt idx="1">
                  <c:v>105</c:v>
                </c:pt>
                <c:pt idx="2">
                  <c:v>97</c:v>
                </c:pt>
                <c:pt idx="3">
                  <c:v>137</c:v>
                </c:pt>
                <c:pt idx="4">
                  <c:v>186</c:v>
                </c:pt>
                <c:pt idx="5">
                  <c:v>68</c:v>
                </c:pt>
                <c:pt idx="6">
                  <c:v>28</c:v>
                </c:pt>
              </c:numCache>
            </c:numRef>
          </c:val>
        </c:ser>
        <c:ser>
          <c:idx val="5"/>
          <c:order val="5"/>
          <c:tx>
            <c:strRef>
              <c:f>Guayaquil!$I$344</c:f>
              <c:strCache>
                <c:ptCount val="1"/>
                <c:pt idx="0">
                  <c:v>Operación Técnica</c:v>
                </c:pt>
              </c:strCache>
            </c:strRef>
          </c:tx>
          <c:spPr>
            <a:solidFill>
              <a:schemeClr val="accent6"/>
            </a:solidFill>
            <a:ln>
              <a:noFill/>
            </a:ln>
            <a:effectLst/>
          </c:spPr>
          <c:invertIfNegative val="0"/>
          <c:cat>
            <c:strRef>
              <c:f>Guayaquil!$J$338:$P$338</c:f>
              <c:strCache>
                <c:ptCount val="7"/>
                <c:pt idx="0">
                  <c:v>2010</c:v>
                </c:pt>
                <c:pt idx="1">
                  <c:v>2011</c:v>
                </c:pt>
                <c:pt idx="2">
                  <c:v>2012</c:v>
                </c:pt>
                <c:pt idx="3">
                  <c:v>2013</c:v>
                </c:pt>
                <c:pt idx="4">
                  <c:v>2014</c:v>
                </c:pt>
                <c:pt idx="5">
                  <c:v>2015 est</c:v>
                </c:pt>
                <c:pt idx="6">
                  <c:v>2016 est</c:v>
                </c:pt>
              </c:strCache>
            </c:strRef>
          </c:cat>
          <c:val>
            <c:numRef>
              <c:f>Guayaquil!$J$344:$P$344</c:f>
              <c:numCache>
                <c:formatCode>General</c:formatCode>
                <c:ptCount val="7"/>
                <c:pt idx="0">
                  <c:v>58</c:v>
                </c:pt>
                <c:pt idx="1">
                  <c:v>62</c:v>
                </c:pt>
                <c:pt idx="2">
                  <c:v>199</c:v>
                </c:pt>
                <c:pt idx="3">
                  <c:v>177</c:v>
                </c:pt>
                <c:pt idx="4">
                  <c:v>202</c:v>
                </c:pt>
                <c:pt idx="5">
                  <c:v>38</c:v>
                </c:pt>
                <c:pt idx="6">
                  <c:v>8</c:v>
                </c:pt>
              </c:numCache>
            </c:numRef>
          </c:val>
        </c:ser>
        <c:ser>
          <c:idx val="6"/>
          <c:order val="6"/>
          <c:tx>
            <c:strRef>
              <c:f>Guayaquil!$I$345</c:f>
              <c:strCache>
                <c:ptCount val="1"/>
                <c:pt idx="0">
                  <c:v>Operación Básica</c:v>
                </c:pt>
              </c:strCache>
            </c:strRef>
          </c:tx>
          <c:spPr>
            <a:solidFill>
              <a:schemeClr val="accent1">
                <a:lumMod val="60000"/>
              </a:schemeClr>
            </a:solidFill>
            <a:ln>
              <a:noFill/>
            </a:ln>
            <a:effectLst/>
          </c:spPr>
          <c:invertIfNegative val="0"/>
          <c:cat>
            <c:strRef>
              <c:f>Guayaquil!$J$338:$P$338</c:f>
              <c:strCache>
                <c:ptCount val="7"/>
                <c:pt idx="0">
                  <c:v>2010</c:v>
                </c:pt>
                <c:pt idx="1">
                  <c:v>2011</c:v>
                </c:pt>
                <c:pt idx="2">
                  <c:v>2012</c:v>
                </c:pt>
                <c:pt idx="3">
                  <c:v>2013</c:v>
                </c:pt>
                <c:pt idx="4">
                  <c:v>2014</c:v>
                </c:pt>
                <c:pt idx="5">
                  <c:v>2015 est</c:v>
                </c:pt>
                <c:pt idx="6">
                  <c:v>2016 est</c:v>
                </c:pt>
              </c:strCache>
            </c:strRef>
          </c:cat>
          <c:val>
            <c:numRef>
              <c:f>Guayaquil!$J$345:$P$345</c:f>
              <c:numCache>
                <c:formatCode>General</c:formatCode>
                <c:ptCount val="7"/>
                <c:pt idx="0">
                  <c:v>594</c:v>
                </c:pt>
                <c:pt idx="1">
                  <c:v>684</c:v>
                </c:pt>
                <c:pt idx="2">
                  <c:v>856</c:v>
                </c:pt>
                <c:pt idx="3">
                  <c:v>740</c:v>
                </c:pt>
                <c:pt idx="4">
                  <c:v>947</c:v>
                </c:pt>
                <c:pt idx="5">
                  <c:v>495</c:v>
                </c:pt>
                <c:pt idx="6">
                  <c:v>211</c:v>
                </c:pt>
              </c:numCache>
            </c:numRef>
          </c:val>
        </c:ser>
        <c:ser>
          <c:idx val="7"/>
          <c:order val="7"/>
          <c:tx>
            <c:strRef>
              <c:f>Guayaquil!$I$346</c:f>
              <c:strCache>
                <c:ptCount val="1"/>
                <c:pt idx="0">
                  <c:v>Asistencia Administrativa</c:v>
                </c:pt>
              </c:strCache>
            </c:strRef>
          </c:tx>
          <c:spPr>
            <a:solidFill>
              <a:schemeClr val="accent2">
                <a:lumMod val="60000"/>
              </a:schemeClr>
            </a:solidFill>
            <a:ln>
              <a:noFill/>
            </a:ln>
            <a:effectLst/>
          </c:spPr>
          <c:invertIfNegative val="0"/>
          <c:cat>
            <c:strRef>
              <c:f>Guayaquil!$J$338:$P$338</c:f>
              <c:strCache>
                <c:ptCount val="7"/>
                <c:pt idx="0">
                  <c:v>2010</c:v>
                </c:pt>
                <c:pt idx="1">
                  <c:v>2011</c:v>
                </c:pt>
                <c:pt idx="2">
                  <c:v>2012</c:v>
                </c:pt>
                <c:pt idx="3">
                  <c:v>2013</c:v>
                </c:pt>
                <c:pt idx="4">
                  <c:v>2014</c:v>
                </c:pt>
                <c:pt idx="5">
                  <c:v>2015 est</c:v>
                </c:pt>
                <c:pt idx="6">
                  <c:v>2016 est</c:v>
                </c:pt>
              </c:strCache>
            </c:strRef>
          </c:cat>
          <c:val>
            <c:numRef>
              <c:f>Guayaquil!$J$346:$P$346</c:f>
              <c:numCache>
                <c:formatCode>General</c:formatCode>
                <c:ptCount val="7"/>
                <c:pt idx="0">
                  <c:v>134</c:v>
                </c:pt>
                <c:pt idx="1">
                  <c:v>132</c:v>
                </c:pt>
                <c:pt idx="2">
                  <c:v>217</c:v>
                </c:pt>
                <c:pt idx="3">
                  <c:v>236</c:v>
                </c:pt>
                <c:pt idx="4">
                  <c:v>505</c:v>
                </c:pt>
                <c:pt idx="5">
                  <c:v>108</c:v>
                </c:pt>
                <c:pt idx="6">
                  <c:v>27</c:v>
                </c:pt>
              </c:numCache>
            </c:numRef>
          </c:val>
        </c:ser>
        <c:ser>
          <c:idx val="8"/>
          <c:order val="8"/>
          <c:tx>
            <c:strRef>
              <c:f>Guayaquil!$I$347</c:f>
              <c:strCache>
                <c:ptCount val="1"/>
                <c:pt idx="0">
                  <c:v>Asistencia Técnica</c:v>
                </c:pt>
              </c:strCache>
            </c:strRef>
          </c:tx>
          <c:spPr>
            <a:solidFill>
              <a:schemeClr val="accent3">
                <a:lumMod val="60000"/>
              </a:schemeClr>
            </a:solidFill>
            <a:ln>
              <a:noFill/>
            </a:ln>
            <a:effectLst/>
          </c:spPr>
          <c:invertIfNegative val="0"/>
          <c:cat>
            <c:strRef>
              <c:f>Guayaquil!$J$338:$P$338</c:f>
              <c:strCache>
                <c:ptCount val="7"/>
                <c:pt idx="0">
                  <c:v>2010</c:v>
                </c:pt>
                <c:pt idx="1">
                  <c:v>2011</c:v>
                </c:pt>
                <c:pt idx="2">
                  <c:v>2012</c:v>
                </c:pt>
                <c:pt idx="3">
                  <c:v>2013</c:v>
                </c:pt>
                <c:pt idx="4">
                  <c:v>2014</c:v>
                </c:pt>
                <c:pt idx="5">
                  <c:v>2015 est</c:v>
                </c:pt>
                <c:pt idx="6">
                  <c:v>2016 est</c:v>
                </c:pt>
              </c:strCache>
            </c:strRef>
          </c:cat>
          <c:val>
            <c:numRef>
              <c:f>Guayaquil!$J$347:$P$347</c:f>
              <c:numCache>
                <c:formatCode>General</c:formatCode>
                <c:ptCount val="7"/>
                <c:pt idx="0">
                  <c:v>27</c:v>
                </c:pt>
                <c:pt idx="1">
                  <c:v>41</c:v>
                </c:pt>
                <c:pt idx="2">
                  <c:v>35</c:v>
                </c:pt>
                <c:pt idx="3">
                  <c:v>28</c:v>
                </c:pt>
                <c:pt idx="4">
                  <c:v>75</c:v>
                </c:pt>
                <c:pt idx="5">
                  <c:v>23</c:v>
                </c:pt>
                <c:pt idx="6">
                  <c:v>11</c:v>
                </c:pt>
              </c:numCache>
            </c:numRef>
          </c:val>
        </c:ser>
        <c:ser>
          <c:idx val="9"/>
          <c:order val="9"/>
          <c:tx>
            <c:strRef>
              <c:f>Guayaquil!$I$348</c:f>
              <c:strCache>
                <c:ptCount val="1"/>
                <c:pt idx="0">
                  <c:v>Soporte Administrativo</c:v>
                </c:pt>
              </c:strCache>
            </c:strRef>
          </c:tx>
          <c:spPr>
            <a:solidFill>
              <a:schemeClr val="accent4">
                <a:lumMod val="60000"/>
              </a:schemeClr>
            </a:solidFill>
            <a:ln>
              <a:noFill/>
            </a:ln>
            <a:effectLst/>
          </c:spPr>
          <c:invertIfNegative val="0"/>
          <c:cat>
            <c:strRef>
              <c:f>Guayaquil!$J$338:$P$338</c:f>
              <c:strCache>
                <c:ptCount val="7"/>
                <c:pt idx="0">
                  <c:v>2010</c:v>
                </c:pt>
                <c:pt idx="1">
                  <c:v>2011</c:v>
                </c:pt>
                <c:pt idx="2">
                  <c:v>2012</c:v>
                </c:pt>
                <c:pt idx="3">
                  <c:v>2013</c:v>
                </c:pt>
                <c:pt idx="4">
                  <c:v>2014</c:v>
                </c:pt>
                <c:pt idx="5">
                  <c:v>2015 est</c:v>
                </c:pt>
                <c:pt idx="6">
                  <c:v>2016 est</c:v>
                </c:pt>
              </c:strCache>
            </c:strRef>
          </c:cat>
          <c:val>
            <c:numRef>
              <c:f>Guayaquil!$J$348:$P$348</c:f>
              <c:numCache>
                <c:formatCode>General</c:formatCode>
                <c:ptCount val="7"/>
                <c:pt idx="0">
                  <c:v>60</c:v>
                </c:pt>
                <c:pt idx="1">
                  <c:v>41</c:v>
                </c:pt>
                <c:pt idx="2">
                  <c:v>57</c:v>
                </c:pt>
                <c:pt idx="3">
                  <c:v>79</c:v>
                </c:pt>
                <c:pt idx="4">
                  <c:v>89</c:v>
                </c:pt>
                <c:pt idx="5">
                  <c:v>36</c:v>
                </c:pt>
                <c:pt idx="6">
                  <c:v>10</c:v>
                </c:pt>
              </c:numCache>
            </c:numRef>
          </c:val>
        </c:ser>
        <c:ser>
          <c:idx val="10"/>
          <c:order val="10"/>
          <c:tx>
            <c:strRef>
              <c:f>Guayaquil!$I$349</c:f>
              <c:strCache>
                <c:ptCount val="1"/>
                <c:pt idx="0">
                  <c:v>Soporte Técnico</c:v>
                </c:pt>
              </c:strCache>
            </c:strRef>
          </c:tx>
          <c:spPr>
            <a:solidFill>
              <a:schemeClr val="accent5">
                <a:lumMod val="60000"/>
              </a:schemeClr>
            </a:solidFill>
            <a:ln>
              <a:noFill/>
            </a:ln>
            <a:effectLst/>
          </c:spPr>
          <c:invertIfNegative val="0"/>
          <c:cat>
            <c:strRef>
              <c:f>Guayaquil!$J$338:$P$338</c:f>
              <c:strCache>
                <c:ptCount val="7"/>
                <c:pt idx="0">
                  <c:v>2010</c:v>
                </c:pt>
                <c:pt idx="1">
                  <c:v>2011</c:v>
                </c:pt>
                <c:pt idx="2">
                  <c:v>2012</c:v>
                </c:pt>
                <c:pt idx="3">
                  <c:v>2013</c:v>
                </c:pt>
                <c:pt idx="4">
                  <c:v>2014</c:v>
                </c:pt>
                <c:pt idx="5">
                  <c:v>2015 est</c:v>
                </c:pt>
                <c:pt idx="6">
                  <c:v>2016 est</c:v>
                </c:pt>
              </c:strCache>
            </c:strRef>
          </c:cat>
          <c:val>
            <c:numRef>
              <c:f>Guayaquil!$J$349:$P$349</c:f>
              <c:numCache>
                <c:formatCode>General</c:formatCode>
                <c:ptCount val="7"/>
                <c:pt idx="0">
                  <c:v>38</c:v>
                </c:pt>
                <c:pt idx="1">
                  <c:v>509</c:v>
                </c:pt>
                <c:pt idx="2">
                  <c:v>427</c:v>
                </c:pt>
                <c:pt idx="3">
                  <c:v>157</c:v>
                </c:pt>
                <c:pt idx="4">
                  <c:v>331</c:v>
                </c:pt>
                <c:pt idx="5">
                  <c:v>133</c:v>
                </c:pt>
                <c:pt idx="6">
                  <c:v>8</c:v>
                </c:pt>
              </c:numCache>
            </c:numRef>
          </c:val>
        </c:ser>
        <c:ser>
          <c:idx val="11"/>
          <c:order val="11"/>
          <c:tx>
            <c:strRef>
              <c:f>Guayaquil!$I$350</c:f>
              <c:strCache>
                <c:ptCount val="1"/>
                <c:pt idx="0">
                  <c:v>Otros</c:v>
                </c:pt>
              </c:strCache>
            </c:strRef>
          </c:tx>
          <c:spPr>
            <a:solidFill>
              <a:schemeClr val="accent6">
                <a:lumMod val="60000"/>
              </a:schemeClr>
            </a:solidFill>
            <a:ln>
              <a:noFill/>
            </a:ln>
            <a:effectLst/>
          </c:spPr>
          <c:invertIfNegative val="0"/>
          <c:cat>
            <c:strRef>
              <c:f>Guayaquil!$J$338:$P$338</c:f>
              <c:strCache>
                <c:ptCount val="7"/>
                <c:pt idx="0">
                  <c:v>2010</c:v>
                </c:pt>
                <c:pt idx="1">
                  <c:v>2011</c:v>
                </c:pt>
                <c:pt idx="2">
                  <c:v>2012</c:v>
                </c:pt>
                <c:pt idx="3">
                  <c:v>2013</c:v>
                </c:pt>
                <c:pt idx="4">
                  <c:v>2014</c:v>
                </c:pt>
                <c:pt idx="5">
                  <c:v>2015 est</c:v>
                </c:pt>
                <c:pt idx="6">
                  <c:v>2016 est</c:v>
                </c:pt>
              </c:strCache>
            </c:strRef>
          </c:cat>
          <c:val>
            <c:numRef>
              <c:f>Guayaquil!$J$350:$P$350</c:f>
              <c:numCache>
                <c:formatCode>General</c:formatCode>
                <c:ptCount val="7"/>
                <c:pt idx="0">
                  <c:v>23</c:v>
                </c:pt>
                <c:pt idx="1">
                  <c:v>28</c:v>
                </c:pt>
                <c:pt idx="2">
                  <c:v>36</c:v>
                </c:pt>
                <c:pt idx="3">
                  <c:v>46</c:v>
                </c:pt>
                <c:pt idx="4">
                  <c:v>279</c:v>
                </c:pt>
                <c:pt idx="5">
                  <c:v>7</c:v>
                </c:pt>
                <c:pt idx="6">
                  <c:v>9</c:v>
                </c:pt>
              </c:numCache>
            </c:numRef>
          </c:val>
        </c:ser>
        <c:dLbls>
          <c:showLegendKey val="0"/>
          <c:showVal val="0"/>
          <c:showCatName val="0"/>
          <c:showSerName val="0"/>
          <c:showPercent val="0"/>
          <c:showBubbleSize val="0"/>
        </c:dLbls>
        <c:gapWidth val="75"/>
        <c:overlap val="100"/>
        <c:axId val="226293248"/>
        <c:axId val="226294784"/>
      </c:barChart>
      <c:catAx>
        <c:axId val="2262932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300" b="1" i="0" u="none" strike="noStrike" kern="1200" baseline="0">
                <a:solidFill>
                  <a:schemeClr val="tx1"/>
                </a:solidFill>
                <a:latin typeface="Book Antiqua" panose="02040602050305030304" pitchFamily="18" charset="0"/>
                <a:ea typeface="+mn-ea"/>
                <a:cs typeface="+mn-cs"/>
              </a:defRPr>
            </a:pPr>
            <a:endParaRPr lang="en-US"/>
          </a:p>
        </c:txPr>
        <c:crossAx val="226294784"/>
        <c:crosses val="autoZero"/>
        <c:auto val="1"/>
        <c:lblAlgn val="ctr"/>
        <c:lblOffset val="100"/>
        <c:noMultiLvlLbl val="0"/>
      </c:catAx>
      <c:valAx>
        <c:axId val="226294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300" b="1" i="0" u="none" strike="noStrike" kern="1200" baseline="0">
                <a:solidFill>
                  <a:schemeClr val="tx1"/>
                </a:solidFill>
                <a:latin typeface="Book Antiqua" panose="02040602050305030304" pitchFamily="18" charset="0"/>
                <a:ea typeface="+mn-ea"/>
                <a:cs typeface="+mn-cs"/>
              </a:defRPr>
            </a:pPr>
            <a:endParaRPr lang="en-US"/>
          </a:p>
        </c:txPr>
        <c:crossAx val="226293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300" b="0" i="0" u="none" strike="noStrike" kern="1200" baseline="0">
              <a:solidFill>
                <a:schemeClr val="tx1"/>
              </a:solidFill>
              <a:latin typeface="Book Antiqua" panose="02040602050305030304" pitchFamily="18" charset="0"/>
              <a:ea typeface="+mn-ea"/>
              <a:cs typeface="+mn-cs"/>
            </a:defRPr>
          </a:pPr>
          <a:endParaRPr lang="en-US"/>
        </a:p>
      </c:txPr>
    </c:legend>
    <c:plotVisOnly val="1"/>
    <c:dispBlanksAs val="gap"/>
    <c:showDLblsOverMax val="0"/>
  </c:chart>
  <c:spPr>
    <a:solidFill>
      <a:schemeClr val="bg1"/>
    </a:solidFill>
    <a:ln>
      <a:solidFill>
        <a:schemeClr val="bg1">
          <a:lumMod val="85000"/>
        </a:schemeClr>
      </a:solidFill>
    </a:ln>
    <a:effectLst/>
  </c:spPr>
  <c:txPr>
    <a:bodyPr/>
    <a:lstStyle/>
    <a:p>
      <a:pPr>
        <a:defRPr sz="1300">
          <a:solidFill>
            <a:schemeClr val="tx1"/>
          </a:solidFill>
          <a:latin typeface="Book Antiqua" panose="02040602050305030304" pitchFamily="18" charset="0"/>
        </a:defRPr>
      </a:pPr>
      <a:endParaRPr lang="en-US"/>
    </a:p>
  </c:txPr>
  <c:externalData r:id="rId1">
    <c:autoUpdate val="0"/>
  </c:externalData>
</c:chartSpace>
</file>

<file path=ppt/charts/chart58.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Guayaquil!$O$448</c:f>
              <c:strCache>
                <c:ptCount val="1"/>
                <c:pt idx="0">
                  <c:v>%</c:v>
                </c:pt>
              </c:strCache>
            </c:strRef>
          </c:tx>
          <c:spPr>
            <a:solidFill>
              <a:schemeClr val="accent1"/>
            </a:solidFill>
            <a:ln>
              <a:noFill/>
            </a:ln>
            <a:effectLst/>
          </c:spPr>
          <c:invertIfNegative val="0"/>
          <c:dLbls>
            <c:spPr>
              <a:solidFill>
                <a:schemeClr val="bg1"/>
              </a:solidFill>
              <a:ln>
                <a:solidFill>
                  <a:schemeClr val="tx1"/>
                </a:solidFill>
              </a:ln>
              <a:effectLst/>
            </c:spPr>
            <c:txPr>
              <a:bodyPr rot="-5400000" spcFirstLastPara="1" vertOverflow="ellipsis" vert="horz" wrap="square" anchor="ctr" anchorCtr="1"/>
              <a:lstStyle/>
              <a:p>
                <a:pPr>
                  <a:defRPr sz="1400" b="0" i="0" u="none" strike="noStrike" kern="1200" baseline="0">
                    <a:solidFill>
                      <a:schemeClr val="tx1"/>
                    </a:solidFill>
                    <a:latin typeface="Book Antiqua" panose="02040602050305030304" pitchFamily="18"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Guayaquil!$N$449:$N$460</c:f>
              <c:strCache>
                <c:ptCount val="12"/>
                <c:pt idx="0">
                  <c:v>Jefatura</c:v>
                </c:pt>
                <c:pt idx="1">
                  <c:v>Otros</c:v>
                </c:pt>
                <c:pt idx="2">
                  <c:v>Supervisión General</c:v>
                </c:pt>
                <c:pt idx="3">
                  <c:v>Operación Básica</c:v>
                </c:pt>
                <c:pt idx="4">
                  <c:v>Asistencia Administrativa</c:v>
                </c:pt>
                <c:pt idx="5">
                  <c:v>Soporte Técnico</c:v>
                </c:pt>
                <c:pt idx="6">
                  <c:v>Supervisión Operativa</c:v>
                </c:pt>
                <c:pt idx="7">
                  <c:v>Operación Técnica</c:v>
                </c:pt>
                <c:pt idx="8">
                  <c:v>Soporte Administrativo</c:v>
                </c:pt>
                <c:pt idx="9">
                  <c:v>Asistencia Técnica</c:v>
                </c:pt>
                <c:pt idx="10">
                  <c:v>Operación Especializada</c:v>
                </c:pt>
                <c:pt idx="11">
                  <c:v>Supervisión Técnica</c:v>
                </c:pt>
              </c:strCache>
            </c:strRef>
          </c:cat>
          <c:val>
            <c:numRef>
              <c:f>Guayaquil!$O$449:$O$460</c:f>
              <c:numCache>
                <c:formatCode>0.0%</c:formatCode>
                <c:ptCount val="12"/>
                <c:pt idx="0">
                  <c:v>0.73511494252873577</c:v>
                </c:pt>
                <c:pt idx="1">
                  <c:v>0.71708333333333341</c:v>
                </c:pt>
                <c:pt idx="2">
                  <c:v>0.69436170212765957</c:v>
                </c:pt>
                <c:pt idx="3">
                  <c:v>0.6881250000000001</c:v>
                </c:pt>
                <c:pt idx="4">
                  <c:v>0.66405063291139244</c:v>
                </c:pt>
                <c:pt idx="5">
                  <c:v>0.66343750000000001</c:v>
                </c:pt>
                <c:pt idx="6">
                  <c:v>0.63139534883720927</c:v>
                </c:pt>
                <c:pt idx="7">
                  <c:v>0.62680851063829779</c:v>
                </c:pt>
                <c:pt idx="8">
                  <c:v>0.62588235294117656</c:v>
                </c:pt>
                <c:pt idx="9">
                  <c:v>0.58635135135135141</c:v>
                </c:pt>
                <c:pt idx="10">
                  <c:v>0.58499999999999974</c:v>
                </c:pt>
                <c:pt idx="11">
                  <c:v>0.57430232558139516</c:v>
                </c:pt>
              </c:numCache>
            </c:numRef>
          </c:val>
        </c:ser>
        <c:dLbls>
          <c:showLegendKey val="0"/>
          <c:showVal val="0"/>
          <c:showCatName val="0"/>
          <c:showSerName val="0"/>
          <c:showPercent val="0"/>
          <c:showBubbleSize val="0"/>
        </c:dLbls>
        <c:gapWidth val="75"/>
        <c:overlap val="-25"/>
        <c:axId val="229480704"/>
        <c:axId val="229482496"/>
      </c:barChart>
      <c:catAx>
        <c:axId val="229480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1400" b="1" i="0" u="none" strike="noStrike" kern="1200" baseline="0">
                <a:solidFill>
                  <a:schemeClr val="tx1"/>
                </a:solidFill>
                <a:latin typeface="Book Antiqua" panose="02040602050305030304" pitchFamily="18" charset="0"/>
                <a:ea typeface="+mn-ea"/>
                <a:cs typeface="+mn-cs"/>
              </a:defRPr>
            </a:pPr>
            <a:endParaRPr lang="en-US"/>
          </a:p>
        </c:txPr>
        <c:crossAx val="229482496"/>
        <c:crosses val="autoZero"/>
        <c:auto val="1"/>
        <c:lblAlgn val="ctr"/>
        <c:lblOffset val="100"/>
        <c:noMultiLvlLbl val="0"/>
      </c:catAx>
      <c:valAx>
        <c:axId val="229482496"/>
        <c:scaling>
          <c:orientation val="minMax"/>
        </c:scaling>
        <c:delete val="1"/>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crossAx val="229480704"/>
        <c:crosses val="autoZero"/>
        <c:crossBetween val="between"/>
      </c:valAx>
      <c:spPr>
        <a:noFill/>
        <a:ln>
          <a:noFill/>
        </a:ln>
        <a:effectLst/>
      </c:spPr>
    </c:plotArea>
    <c:plotVisOnly val="1"/>
    <c:dispBlanksAs val="gap"/>
    <c:showDLblsOverMax val="0"/>
  </c:chart>
  <c:spPr>
    <a:solidFill>
      <a:schemeClr val="bg1"/>
    </a:solidFill>
    <a:ln>
      <a:solidFill>
        <a:schemeClr val="bg1">
          <a:lumMod val="85000"/>
        </a:schemeClr>
      </a:solidFill>
    </a:ln>
    <a:effectLst/>
  </c:spPr>
  <c:txPr>
    <a:bodyPr/>
    <a:lstStyle/>
    <a:p>
      <a:pPr>
        <a:defRPr sz="1400">
          <a:solidFill>
            <a:schemeClr val="tx1"/>
          </a:solidFill>
          <a:latin typeface="Book Antiqua" panose="02040602050305030304" pitchFamily="18" charset="0"/>
        </a:defRPr>
      </a:pPr>
      <a:endParaRPr lang="en-US"/>
    </a:p>
  </c:txPr>
  <c:externalData r:id="rId1">
    <c:autoUpdate val="0"/>
  </c:externalData>
</c:chartSpace>
</file>

<file path=ppt/charts/chart59.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Guayaquil!$N$485</c:f>
              <c:strCache>
                <c:ptCount val="1"/>
                <c:pt idx="0">
                  <c:v>1</c:v>
                </c:pt>
              </c:strCache>
            </c:strRef>
          </c:tx>
          <c:spPr>
            <a:solidFill>
              <a:schemeClr val="accent1"/>
            </a:solidFill>
            <a:ln>
              <a:noFill/>
            </a:ln>
            <a:effectLst/>
          </c:spPr>
          <c:invertIfNegative val="0"/>
          <c:dLbls>
            <c:spPr>
              <a:solidFill>
                <a:schemeClr val="bg1"/>
              </a:solidFill>
              <a:ln>
                <a:solidFill>
                  <a:schemeClr val="tx1"/>
                </a:solidFill>
              </a:ln>
              <a:effectLst/>
            </c:spPr>
            <c:txPr>
              <a:bodyPr rot="0" spcFirstLastPara="1" vertOverflow="ellipsis" vert="horz" wrap="square" anchor="ctr" anchorCtr="1"/>
              <a:lstStyle/>
              <a:p>
                <a:pPr>
                  <a:defRPr sz="1400" b="0" i="0" u="none" strike="noStrike" kern="1200" baseline="0">
                    <a:solidFill>
                      <a:schemeClr val="tx1"/>
                    </a:solidFill>
                    <a:latin typeface="Book Antiqua" panose="02040602050305030304" pitchFamily="18"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Guayaquil!$M$486:$M$491</c:f>
              <c:strCache>
                <c:ptCount val="6"/>
                <c:pt idx="0">
                  <c:v>Portales de empleo</c:v>
                </c:pt>
                <c:pt idx="1">
                  <c:v>Portal propio</c:v>
                </c:pt>
                <c:pt idx="2">
                  <c:v>Referencias</c:v>
                </c:pt>
                <c:pt idx="3">
                  <c:v>Prensa escrita</c:v>
                </c:pt>
                <c:pt idx="4">
                  <c:v>Red Socio Empleo</c:v>
                </c:pt>
                <c:pt idx="5">
                  <c:v>Bolsas de Empleo</c:v>
                </c:pt>
              </c:strCache>
            </c:strRef>
          </c:cat>
          <c:val>
            <c:numRef>
              <c:f>Guayaquil!$N$486:$N$491</c:f>
              <c:numCache>
                <c:formatCode>0.0%</c:formatCode>
                <c:ptCount val="6"/>
                <c:pt idx="0">
                  <c:v>0.65573770491803274</c:v>
                </c:pt>
                <c:pt idx="1">
                  <c:v>0.45454545454545453</c:v>
                </c:pt>
                <c:pt idx="2">
                  <c:v>0.40579710144927539</c:v>
                </c:pt>
                <c:pt idx="3">
                  <c:v>0.28846153846153844</c:v>
                </c:pt>
                <c:pt idx="4">
                  <c:v>0.1891891891891892</c:v>
                </c:pt>
                <c:pt idx="5">
                  <c:v>4.7619047619047616E-2</c:v>
                </c:pt>
              </c:numCache>
            </c:numRef>
          </c:val>
        </c:ser>
        <c:dLbls>
          <c:showLegendKey val="0"/>
          <c:showVal val="0"/>
          <c:showCatName val="0"/>
          <c:showSerName val="0"/>
          <c:showPercent val="0"/>
          <c:showBubbleSize val="0"/>
        </c:dLbls>
        <c:gapWidth val="75"/>
        <c:overlap val="-25"/>
        <c:axId val="229210752"/>
        <c:axId val="229216640"/>
      </c:barChart>
      <c:catAx>
        <c:axId val="229210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tx1"/>
                </a:solidFill>
                <a:latin typeface="Book Antiqua" panose="02040602050305030304" pitchFamily="18" charset="0"/>
                <a:ea typeface="+mn-ea"/>
                <a:cs typeface="+mn-cs"/>
              </a:defRPr>
            </a:pPr>
            <a:endParaRPr lang="en-US"/>
          </a:p>
        </c:txPr>
        <c:crossAx val="229216640"/>
        <c:crosses val="autoZero"/>
        <c:auto val="1"/>
        <c:lblAlgn val="ctr"/>
        <c:lblOffset val="100"/>
        <c:noMultiLvlLbl val="0"/>
      </c:catAx>
      <c:valAx>
        <c:axId val="22921664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chemeClr val="tx1"/>
                </a:solidFill>
                <a:latin typeface="Book Antiqua" panose="02040602050305030304" pitchFamily="18" charset="0"/>
                <a:ea typeface="+mn-ea"/>
                <a:cs typeface="+mn-cs"/>
              </a:defRPr>
            </a:pPr>
            <a:endParaRPr lang="en-US"/>
          </a:p>
        </c:txPr>
        <c:crossAx val="229210752"/>
        <c:crosses val="autoZero"/>
        <c:crossBetween val="between"/>
      </c:valAx>
      <c:spPr>
        <a:noFill/>
        <a:ln>
          <a:noFill/>
        </a:ln>
        <a:effectLst/>
      </c:spPr>
    </c:plotArea>
    <c:plotVisOnly val="1"/>
    <c:dispBlanksAs val="gap"/>
    <c:showDLblsOverMax val="0"/>
  </c:chart>
  <c:spPr>
    <a:solidFill>
      <a:schemeClr val="bg1"/>
    </a:solidFill>
    <a:ln>
      <a:solidFill>
        <a:schemeClr val="bg1">
          <a:lumMod val="85000"/>
        </a:schemeClr>
      </a:solidFill>
    </a:ln>
    <a:effectLst/>
  </c:spPr>
  <c:txPr>
    <a:bodyPr/>
    <a:lstStyle/>
    <a:p>
      <a:pPr>
        <a:defRPr sz="1400">
          <a:solidFill>
            <a:schemeClr val="tx1"/>
          </a:solidFill>
          <a:latin typeface="Book Antiqua" panose="02040602050305030304" pitchFamily="18" charset="0"/>
        </a:defRPr>
      </a:pPr>
      <a:endParaRPr lang="en-US"/>
    </a:p>
  </c:txPr>
  <c:externalData r:id="rId1">
    <c:autoUpdate val="0"/>
  </c:externalData>
</c:chartSpace>
</file>

<file path=ppt/charts/chart60.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perspective val="3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Guayaquil!$K$532</c:f>
              <c:strCache>
                <c:ptCount val="1"/>
                <c:pt idx="0">
                  <c:v>Cuenta de Portales de empleo - Cuál</c:v>
                </c:pt>
              </c:strCache>
            </c:strRef>
          </c:tx>
          <c:dPt>
            <c:idx val="0"/>
            <c:bubble3D val="0"/>
            <c:spPr>
              <a:solidFill>
                <a:schemeClr val="accent1"/>
              </a:solidFill>
              <a:ln w="25400">
                <a:solidFill>
                  <a:schemeClr val="lt1"/>
                </a:solidFill>
              </a:ln>
              <a:effectLst/>
              <a:sp3d contourW="25400">
                <a:contourClr>
                  <a:schemeClr val="lt1"/>
                </a:contourClr>
              </a:sp3d>
            </c:spPr>
          </c:dPt>
          <c:dPt>
            <c:idx val="1"/>
            <c:bubble3D val="0"/>
            <c:spPr>
              <a:solidFill>
                <a:schemeClr val="accent2"/>
              </a:solidFill>
              <a:ln w="25400">
                <a:solidFill>
                  <a:schemeClr val="lt1"/>
                </a:solidFill>
              </a:ln>
              <a:effectLst/>
              <a:sp3d contourW="25400">
                <a:contourClr>
                  <a:schemeClr val="lt1"/>
                </a:contourClr>
              </a:sp3d>
            </c:spPr>
          </c:dPt>
          <c:dPt>
            <c:idx val="2"/>
            <c:bubble3D val="0"/>
            <c:spPr>
              <a:solidFill>
                <a:schemeClr val="accent3"/>
              </a:solidFill>
              <a:ln w="25400">
                <a:solidFill>
                  <a:schemeClr val="lt1"/>
                </a:solidFill>
              </a:ln>
              <a:effectLst/>
              <a:sp3d contourW="25400">
                <a:contourClr>
                  <a:schemeClr val="lt1"/>
                </a:contourClr>
              </a:sp3d>
            </c:spPr>
          </c:dPt>
          <c:dPt>
            <c:idx val="3"/>
            <c:bubble3D val="0"/>
            <c:spPr>
              <a:solidFill>
                <a:schemeClr val="accent4"/>
              </a:solidFill>
              <a:ln w="25400">
                <a:solidFill>
                  <a:schemeClr val="lt1"/>
                </a:solidFill>
              </a:ln>
              <a:effectLst/>
              <a:sp3d contourW="25400">
                <a:contourClr>
                  <a:schemeClr val="lt1"/>
                </a:contourClr>
              </a:sp3d>
            </c:spPr>
          </c:dPt>
          <c:dPt>
            <c:idx val="4"/>
            <c:bubble3D val="0"/>
            <c:spPr>
              <a:solidFill>
                <a:schemeClr val="accent5"/>
              </a:solidFill>
              <a:ln w="25400">
                <a:solidFill>
                  <a:schemeClr val="lt1"/>
                </a:solidFill>
              </a:ln>
              <a:effectLst/>
              <a:sp3d contourW="25400">
                <a:contourClr>
                  <a:schemeClr val="lt1"/>
                </a:contourClr>
              </a:sp3d>
            </c:spPr>
          </c:dPt>
          <c:dLbls>
            <c:spPr>
              <a:solidFill>
                <a:schemeClr val="bg1"/>
              </a:solidFill>
              <a:ln>
                <a:solidFill>
                  <a:schemeClr val="tx1"/>
                </a:solidFill>
              </a:ln>
              <a:effectLst/>
            </c:spPr>
            <c:txPr>
              <a:bodyPr rot="0" spcFirstLastPara="1" vertOverflow="ellipsis" vert="horz" wrap="square" anchor="ctr" anchorCtr="1"/>
              <a:lstStyle/>
              <a:p>
                <a:pPr>
                  <a:defRPr sz="1500" b="0" i="0" u="none" strike="noStrike" kern="1200" baseline="0">
                    <a:solidFill>
                      <a:schemeClr val="tx1"/>
                    </a:solidFill>
                    <a:latin typeface="Book Antiqua" panose="02040602050305030304" pitchFamily="18" charset="0"/>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Guayaquil!$J$533:$J$536</c:f>
              <c:strCache>
                <c:ptCount val="4"/>
                <c:pt idx="0">
                  <c:v>Multitrabajo</c:v>
                </c:pt>
                <c:pt idx="1">
                  <c:v>Computrabajo</c:v>
                </c:pt>
                <c:pt idx="2">
                  <c:v>Red de recursos humanos</c:v>
                </c:pt>
                <c:pt idx="3">
                  <c:v>Otros</c:v>
                </c:pt>
              </c:strCache>
            </c:strRef>
          </c:cat>
          <c:val>
            <c:numRef>
              <c:f>Guayaquil!$K$533:$K$536</c:f>
              <c:numCache>
                <c:formatCode>0.0%</c:formatCode>
                <c:ptCount val="4"/>
                <c:pt idx="0">
                  <c:v>0.67213114754098358</c:v>
                </c:pt>
                <c:pt idx="1">
                  <c:v>0.11475409836065574</c:v>
                </c:pt>
                <c:pt idx="2">
                  <c:v>8.1967213114754092E-2</c:v>
                </c:pt>
                <c:pt idx="3">
                  <c:v>0.13114754098360656</c:v>
                </c:pt>
              </c:numCache>
            </c:numRef>
          </c:val>
        </c:ser>
        <c:dLbls>
          <c:showLegendKey val="0"/>
          <c:showVal val="0"/>
          <c:showCatName val="0"/>
          <c:showSerName val="0"/>
          <c:showPercent val="0"/>
          <c:showBubbleSize val="0"/>
          <c:showLeaderLines val="1"/>
        </c:dLbls>
      </c:pie3DChart>
      <c:spPr>
        <a:noFill/>
        <a:ln>
          <a:noFill/>
        </a:ln>
        <a:effectLst/>
      </c:spPr>
    </c:plotArea>
    <c:legend>
      <c:legendPos val="r"/>
      <c:overlay val="0"/>
      <c:spPr>
        <a:noFill/>
        <a:ln>
          <a:noFill/>
        </a:ln>
        <a:effectLst/>
      </c:spPr>
      <c:txPr>
        <a:bodyPr rot="0" spcFirstLastPara="1" vertOverflow="ellipsis" vert="horz" wrap="square" anchor="ctr" anchorCtr="1"/>
        <a:lstStyle/>
        <a:p>
          <a:pPr>
            <a:defRPr sz="1500" b="0" i="0" u="none" strike="noStrike" kern="1200" baseline="0">
              <a:solidFill>
                <a:schemeClr val="tx1"/>
              </a:solidFill>
              <a:latin typeface="Book Antiqua" panose="02040602050305030304" pitchFamily="18" charset="0"/>
              <a:ea typeface="+mn-ea"/>
              <a:cs typeface="+mn-cs"/>
            </a:defRPr>
          </a:pPr>
          <a:endParaRPr lang="en-US"/>
        </a:p>
      </c:txPr>
    </c:legend>
    <c:plotVisOnly val="1"/>
    <c:dispBlanksAs val="gap"/>
    <c:showDLblsOverMax val="0"/>
  </c:chart>
  <c:spPr>
    <a:solidFill>
      <a:schemeClr val="bg1"/>
    </a:solidFill>
    <a:ln>
      <a:solidFill>
        <a:schemeClr val="bg1">
          <a:lumMod val="85000"/>
        </a:schemeClr>
      </a:solidFill>
    </a:ln>
    <a:effectLst/>
  </c:spPr>
  <c:txPr>
    <a:bodyPr/>
    <a:lstStyle/>
    <a:p>
      <a:pPr>
        <a:defRPr sz="1500">
          <a:solidFill>
            <a:schemeClr val="tx1"/>
          </a:solidFill>
          <a:latin typeface="Book Antiqua" panose="02040602050305030304" pitchFamily="18" charset="0"/>
        </a:defRPr>
      </a:pPr>
      <a:endParaRPr lang="en-US"/>
    </a:p>
  </c:txPr>
  <c:externalData r:id="rId1">
    <c:autoUpdate val="0"/>
  </c:externalData>
</c:chartSpace>
</file>

<file path=ppt/charts/chart61.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perspective val="3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Guayaquil!$K$629</c:f>
              <c:strCache>
                <c:ptCount val="1"/>
                <c:pt idx="0">
                  <c:v>Cuenta de En base a la principal ¿Por qué la selecciona?</c:v>
                </c:pt>
              </c:strCache>
            </c:strRef>
          </c:tx>
          <c:dPt>
            <c:idx val="0"/>
            <c:bubble3D val="0"/>
            <c:spPr>
              <a:solidFill>
                <a:schemeClr val="accent1"/>
              </a:solidFill>
              <a:ln w="25400">
                <a:solidFill>
                  <a:schemeClr val="lt1"/>
                </a:solidFill>
              </a:ln>
              <a:effectLst/>
              <a:sp3d contourW="25400">
                <a:contourClr>
                  <a:schemeClr val="lt1"/>
                </a:contourClr>
              </a:sp3d>
            </c:spPr>
          </c:dPt>
          <c:dPt>
            <c:idx val="1"/>
            <c:bubble3D val="0"/>
            <c:spPr>
              <a:solidFill>
                <a:schemeClr val="accent2"/>
              </a:solidFill>
              <a:ln w="25400">
                <a:solidFill>
                  <a:schemeClr val="lt1"/>
                </a:solidFill>
              </a:ln>
              <a:effectLst/>
              <a:sp3d contourW="25400">
                <a:contourClr>
                  <a:schemeClr val="lt1"/>
                </a:contourClr>
              </a:sp3d>
            </c:spPr>
          </c:dPt>
          <c:dPt>
            <c:idx val="2"/>
            <c:bubble3D val="0"/>
            <c:spPr>
              <a:solidFill>
                <a:schemeClr val="accent3"/>
              </a:solidFill>
              <a:ln w="25400">
                <a:solidFill>
                  <a:schemeClr val="lt1"/>
                </a:solidFill>
              </a:ln>
              <a:effectLst/>
              <a:sp3d contourW="25400">
                <a:contourClr>
                  <a:schemeClr val="lt1"/>
                </a:contourClr>
              </a:sp3d>
            </c:spPr>
          </c:dPt>
          <c:dPt>
            <c:idx val="3"/>
            <c:bubble3D val="0"/>
            <c:spPr>
              <a:solidFill>
                <a:schemeClr val="accent4"/>
              </a:solidFill>
              <a:ln w="25400">
                <a:solidFill>
                  <a:schemeClr val="lt1"/>
                </a:solidFill>
              </a:ln>
              <a:effectLst/>
              <a:sp3d contourW="25400">
                <a:contourClr>
                  <a:schemeClr val="lt1"/>
                </a:contourClr>
              </a:sp3d>
            </c:spPr>
          </c:dPt>
          <c:dPt>
            <c:idx val="4"/>
            <c:bubble3D val="0"/>
            <c:spPr>
              <a:solidFill>
                <a:schemeClr val="accent5"/>
              </a:solidFill>
              <a:ln w="25400">
                <a:solidFill>
                  <a:schemeClr val="lt1"/>
                </a:solidFill>
              </a:ln>
              <a:effectLst/>
              <a:sp3d contourW="25400">
                <a:contourClr>
                  <a:schemeClr val="lt1"/>
                </a:contourClr>
              </a:sp3d>
            </c:spPr>
          </c:dPt>
          <c:dPt>
            <c:idx val="5"/>
            <c:bubble3D val="0"/>
            <c:spPr>
              <a:solidFill>
                <a:schemeClr val="accent6"/>
              </a:solidFill>
              <a:ln w="25400">
                <a:solidFill>
                  <a:schemeClr val="lt1"/>
                </a:solidFill>
              </a:ln>
              <a:effectLst/>
              <a:sp3d contourW="25400">
                <a:contourClr>
                  <a:schemeClr val="lt1"/>
                </a:contourClr>
              </a:sp3d>
            </c:spPr>
          </c:dPt>
          <c:dPt>
            <c:idx val="6"/>
            <c:bubble3D val="0"/>
            <c:spPr>
              <a:solidFill>
                <a:schemeClr val="accent1">
                  <a:lumMod val="60000"/>
                </a:schemeClr>
              </a:solidFill>
              <a:ln w="25400">
                <a:solidFill>
                  <a:schemeClr val="lt1"/>
                </a:solidFill>
              </a:ln>
              <a:effectLst/>
              <a:sp3d contourW="25400">
                <a:contourClr>
                  <a:schemeClr val="lt1"/>
                </a:contourClr>
              </a:sp3d>
            </c:spPr>
          </c:dPt>
          <c:dPt>
            <c:idx val="7"/>
            <c:bubble3D val="0"/>
            <c:spPr>
              <a:solidFill>
                <a:schemeClr val="accent2">
                  <a:lumMod val="60000"/>
                </a:schemeClr>
              </a:solidFill>
              <a:ln w="25400">
                <a:solidFill>
                  <a:schemeClr val="lt1"/>
                </a:solidFill>
              </a:ln>
              <a:effectLst/>
              <a:sp3d contourW="25400">
                <a:contourClr>
                  <a:schemeClr val="lt1"/>
                </a:contourClr>
              </a:sp3d>
            </c:spPr>
          </c:dPt>
          <c:dLbls>
            <c:spPr>
              <a:solidFill>
                <a:schemeClr val="bg1"/>
              </a:solidFill>
              <a:ln>
                <a:solidFill>
                  <a:schemeClr val="tx1"/>
                </a:solidFill>
              </a:ln>
              <a:effectLst/>
            </c:spPr>
            <c:txPr>
              <a:bodyPr rot="0" spcFirstLastPara="1" vertOverflow="ellipsis" vert="horz" wrap="square" anchor="ctr" anchorCtr="1"/>
              <a:lstStyle/>
              <a:p>
                <a:pPr>
                  <a:defRPr sz="1400" b="0" i="0" u="none" strike="noStrike" kern="1200" baseline="0">
                    <a:solidFill>
                      <a:schemeClr val="tx1"/>
                    </a:solidFill>
                    <a:latin typeface="Book Antiqua" panose="02040602050305030304" pitchFamily="18" charset="0"/>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Guayaquil!$J$630:$J$636</c:f>
              <c:strCache>
                <c:ptCount val="7"/>
                <c:pt idx="0">
                  <c:v>Compatibilidad con las necesidades y perfiles requeridos</c:v>
                </c:pt>
                <c:pt idx="1">
                  <c:v>Facilidad de uso</c:v>
                </c:pt>
                <c:pt idx="2">
                  <c:v>Resultados rápidos y efectivos</c:v>
                </c:pt>
                <c:pt idx="3">
                  <c:v>Credibilidad y confianza</c:v>
                </c:pt>
                <c:pt idx="4">
                  <c:v>Buen servicio y comodidad</c:v>
                </c:pt>
                <c:pt idx="5">
                  <c:v>Cantidad y calidad de postulantes</c:v>
                </c:pt>
                <c:pt idx="6">
                  <c:v>Mayor cobertura</c:v>
                </c:pt>
              </c:strCache>
            </c:strRef>
          </c:cat>
          <c:val>
            <c:numRef>
              <c:f>Guayaquil!$K$630:$K$636</c:f>
              <c:numCache>
                <c:formatCode>0.0%</c:formatCode>
                <c:ptCount val="7"/>
                <c:pt idx="0">
                  <c:v>0.25641025641025639</c:v>
                </c:pt>
                <c:pt idx="1">
                  <c:v>0.17948717948717949</c:v>
                </c:pt>
                <c:pt idx="2">
                  <c:v>0.17948717948717949</c:v>
                </c:pt>
                <c:pt idx="3">
                  <c:v>0.15384615384615385</c:v>
                </c:pt>
                <c:pt idx="4">
                  <c:v>0.10256410256410256</c:v>
                </c:pt>
                <c:pt idx="5">
                  <c:v>0.10256410256410256</c:v>
                </c:pt>
                <c:pt idx="6">
                  <c:v>2.564102564102564E-2</c:v>
                </c:pt>
              </c:numCache>
            </c:numRef>
          </c:val>
        </c:ser>
        <c:dLbls>
          <c:showLegendKey val="0"/>
          <c:showVal val="0"/>
          <c:showCatName val="0"/>
          <c:showSerName val="0"/>
          <c:showPercent val="0"/>
          <c:showBubbleSize val="0"/>
          <c:showLeaderLines val="1"/>
        </c:dLbls>
      </c:pie3DChart>
      <c:spPr>
        <a:noFill/>
        <a:ln>
          <a:noFill/>
        </a:ln>
        <a:effectLst/>
      </c:spPr>
    </c:plotArea>
    <c:legend>
      <c:legendPos val="r"/>
      <c:layout>
        <c:manualLayout>
          <c:xMode val="edge"/>
          <c:yMode val="edge"/>
          <c:x val="0.6062219135802468"/>
          <c:y val="5.1652272727272727E-2"/>
          <c:w val="0.37966697530864196"/>
          <c:h val="0.91273080808080809"/>
        </c:manualLayout>
      </c:layout>
      <c:overlay val="0"/>
      <c:spPr>
        <a:noFill/>
        <a:ln>
          <a:noFill/>
        </a:ln>
        <a:effectLst/>
      </c:spPr>
      <c:txPr>
        <a:bodyPr rot="0" spcFirstLastPara="1" vertOverflow="ellipsis" vert="horz" wrap="square" anchor="ctr" anchorCtr="1"/>
        <a:lstStyle/>
        <a:p>
          <a:pPr>
            <a:defRPr sz="1300" b="0" i="0" u="none" strike="noStrike" kern="1200" baseline="0">
              <a:solidFill>
                <a:schemeClr val="tx1"/>
              </a:solidFill>
              <a:latin typeface="Book Antiqua" panose="02040602050305030304" pitchFamily="18" charset="0"/>
              <a:ea typeface="+mn-ea"/>
              <a:cs typeface="+mn-cs"/>
            </a:defRPr>
          </a:pPr>
          <a:endParaRPr lang="en-US"/>
        </a:p>
      </c:txPr>
    </c:legend>
    <c:plotVisOnly val="1"/>
    <c:dispBlanksAs val="gap"/>
    <c:showDLblsOverMax val="0"/>
  </c:chart>
  <c:spPr>
    <a:solidFill>
      <a:schemeClr val="bg1"/>
    </a:solidFill>
    <a:ln>
      <a:solidFill>
        <a:schemeClr val="bg1">
          <a:lumMod val="85000"/>
        </a:schemeClr>
      </a:solidFill>
    </a:ln>
    <a:effectLst/>
  </c:spPr>
  <c:txPr>
    <a:bodyPr/>
    <a:lstStyle/>
    <a:p>
      <a:pPr>
        <a:defRPr sz="1400">
          <a:solidFill>
            <a:schemeClr val="tx1"/>
          </a:solidFill>
          <a:latin typeface="Book Antiqua" panose="02040602050305030304" pitchFamily="18" charset="0"/>
        </a:defRPr>
      </a:pPr>
      <a:endParaRPr lang="en-US"/>
    </a:p>
  </c:txPr>
  <c:externalData r:id="rId1">
    <c:autoUpdate val="0"/>
  </c:externalData>
</c:chartSpace>
</file>

<file path=ppt/charts/chart62.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Guayaquil!$G$664</c:f>
              <c:strCache>
                <c:ptCount val="1"/>
                <c:pt idx="0">
                  <c:v>F</c:v>
                </c:pt>
              </c:strCache>
            </c:strRef>
          </c:tx>
          <c:spPr>
            <a:solidFill>
              <a:schemeClr val="accent1"/>
            </a:solidFill>
            <a:ln>
              <a:noFill/>
            </a:ln>
            <a:effectLst/>
          </c:spPr>
          <c:invertIfNegative val="0"/>
          <c:cat>
            <c:strRef>
              <c:f>Guayaquil!$F$665:$F$676</c:f>
              <c:strCache>
                <c:ptCount val="12"/>
                <c:pt idx="0">
                  <c:v>Jefatura</c:v>
                </c:pt>
                <c:pt idx="1">
                  <c:v>Supervisión General</c:v>
                </c:pt>
                <c:pt idx="2">
                  <c:v>Supervisión Técnica</c:v>
                </c:pt>
                <c:pt idx="3">
                  <c:v>Supervisión Operativa</c:v>
                </c:pt>
                <c:pt idx="4">
                  <c:v>Operación Especializada</c:v>
                </c:pt>
                <c:pt idx="5">
                  <c:v>Operación Técnica</c:v>
                </c:pt>
                <c:pt idx="6">
                  <c:v>Operación Básica</c:v>
                </c:pt>
                <c:pt idx="7">
                  <c:v>Asistencia Administrativa</c:v>
                </c:pt>
                <c:pt idx="8">
                  <c:v>Asistencia Técnica</c:v>
                </c:pt>
                <c:pt idx="9">
                  <c:v>Soporte Administrativo</c:v>
                </c:pt>
                <c:pt idx="10">
                  <c:v>Soporte Técnico</c:v>
                </c:pt>
                <c:pt idx="11">
                  <c:v>Otros</c:v>
                </c:pt>
              </c:strCache>
            </c:strRef>
          </c:cat>
          <c:val>
            <c:numRef>
              <c:f>Guayaquil!$G$665:$G$676</c:f>
              <c:numCache>
                <c:formatCode>0.0%</c:formatCode>
                <c:ptCount val="12"/>
                <c:pt idx="0">
                  <c:v>3.0927835051546393E-2</c:v>
                </c:pt>
                <c:pt idx="1">
                  <c:v>1.5873015873015872E-2</c:v>
                </c:pt>
                <c:pt idx="2">
                  <c:v>0</c:v>
                </c:pt>
                <c:pt idx="3">
                  <c:v>0</c:v>
                </c:pt>
                <c:pt idx="4">
                  <c:v>4.5454545454545456E-2</c:v>
                </c:pt>
                <c:pt idx="5">
                  <c:v>3.3898305084745763E-2</c:v>
                </c:pt>
                <c:pt idx="6">
                  <c:v>0</c:v>
                </c:pt>
                <c:pt idx="7">
                  <c:v>0.14942528735632185</c:v>
                </c:pt>
                <c:pt idx="8">
                  <c:v>0.04</c:v>
                </c:pt>
                <c:pt idx="9">
                  <c:v>3.2786885245901641E-2</c:v>
                </c:pt>
                <c:pt idx="10">
                  <c:v>4.7619047619047616E-2</c:v>
                </c:pt>
                <c:pt idx="11">
                  <c:v>0.14285714285714285</c:v>
                </c:pt>
              </c:numCache>
            </c:numRef>
          </c:val>
        </c:ser>
        <c:ser>
          <c:idx val="1"/>
          <c:order val="1"/>
          <c:tx>
            <c:strRef>
              <c:f>Guayaquil!$H$664</c:f>
              <c:strCache>
                <c:ptCount val="1"/>
                <c:pt idx="0">
                  <c:v>M</c:v>
                </c:pt>
              </c:strCache>
            </c:strRef>
          </c:tx>
          <c:spPr>
            <a:solidFill>
              <a:schemeClr val="accent2"/>
            </a:solidFill>
            <a:ln>
              <a:noFill/>
            </a:ln>
            <a:effectLst/>
          </c:spPr>
          <c:invertIfNegative val="0"/>
          <c:dLbls>
            <c:dLbl>
              <c:idx val="2"/>
              <c:showLegendKey val="0"/>
              <c:showVal val="1"/>
              <c:showCatName val="0"/>
              <c:showSerName val="0"/>
              <c:showPercent val="0"/>
              <c:showBubbleSize val="0"/>
              <c:extLst>
                <c:ext xmlns:c15="http://schemas.microsoft.com/office/drawing/2012/chart" uri="{CE6537A1-D6FC-4f65-9D91-7224C49458BB}">
                  <c15:layout/>
                </c:ext>
              </c:extLst>
            </c:dLbl>
            <c:dLbl>
              <c:idx val="3"/>
              <c:showLegendKey val="0"/>
              <c:showVal val="1"/>
              <c:showCatName val="0"/>
              <c:showSerName val="0"/>
              <c:showPercent val="0"/>
              <c:showBubbleSize val="0"/>
              <c:extLst>
                <c:ext xmlns:c15="http://schemas.microsoft.com/office/drawing/2012/chart" uri="{CE6537A1-D6FC-4f65-9D91-7224C49458BB}">
                  <c15:layout/>
                </c:ext>
              </c:extLst>
            </c:dLbl>
            <c:dLbl>
              <c:idx val="5"/>
              <c:showLegendKey val="0"/>
              <c:showVal val="1"/>
              <c:showCatName val="0"/>
              <c:showSerName val="0"/>
              <c:showPercent val="0"/>
              <c:showBubbleSize val="0"/>
              <c:extLst>
                <c:ext xmlns:c15="http://schemas.microsoft.com/office/drawing/2012/chart" uri="{CE6537A1-D6FC-4f65-9D91-7224C49458BB}">
                  <c15:layout/>
                </c:ext>
              </c:extLst>
            </c:dLbl>
            <c:dLbl>
              <c:idx val="6"/>
              <c:showLegendKey val="0"/>
              <c:showVal val="1"/>
              <c:showCatName val="0"/>
              <c:showSerName val="0"/>
              <c:showPercent val="0"/>
              <c:showBubbleSize val="0"/>
              <c:extLst>
                <c:ext xmlns:c15="http://schemas.microsoft.com/office/drawing/2012/chart" uri="{CE6537A1-D6FC-4f65-9D91-7224C49458BB}">
                  <c15:layout/>
                </c:ext>
              </c:extLst>
            </c:dLbl>
            <c:dLbl>
              <c:idx val="8"/>
              <c:showLegendKey val="0"/>
              <c:showVal val="1"/>
              <c:showCatName val="0"/>
              <c:showSerName val="0"/>
              <c:showPercent val="0"/>
              <c:showBubbleSize val="0"/>
              <c:extLst>
                <c:ext xmlns:c15="http://schemas.microsoft.com/office/drawing/2012/chart" uri="{CE6537A1-D6FC-4f65-9D91-7224C49458BB}">
                  <c15:layout/>
                </c:ext>
              </c:extLst>
            </c:dLbl>
            <c:dLbl>
              <c:idx val="10"/>
              <c:showLegendKey val="0"/>
              <c:showVal val="1"/>
              <c:showCatName val="0"/>
              <c:showSerName val="0"/>
              <c:showPercent val="0"/>
              <c:showBubbleSize val="0"/>
              <c:extLst>
                <c:ext xmlns:c15="http://schemas.microsoft.com/office/drawing/2012/chart" uri="{CE6537A1-D6FC-4f65-9D91-7224C49458BB}">
                  <c15:layout/>
                </c:ext>
              </c:extLst>
            </c:dLbl>
            <c:dLbl>
              <c:idx val="11"/>
              <c:showLegendKey val="0"/>
              <c:showVal val="1"/>
              <c:showCatName val="0"/>
              <c:showSerName val="0"/>
              <c:showPercent val="0"/>
              <c:showBubbleSize val="0"/>
              <c:extLst>
                <c:ext xmlns:c15="http://schemas.microsoft.com/office/drawing/2012/chart" uri="{CE6537A1-D6FC-4f65-9D91-7224C49458BB}">
                  <c15:layout/>
                </c:ext>
              </c:extLst>
            </c:dLbl>
            <c:spPr>
              <a:solidFill>
                <a:schemeClr val="bg1"/>
              </a:solidFill>
              <a:ln>
                <a:solidFill>
                  <a:schemeClr val="tx1"/>
                </a:solidFill>
              </a:ln>
              <a:effectLst/>
            </c:spPr>
            <c:txPr>
              <a:bodyPr rot="0" spcFirstLastPara="1" vertOverflow="ellipsis" vert="horz" wrap="square" anchor="ctr" anchorCtr="1"/>
              <a:lstStyle/>
              <a:p>
                <a:pPr>
                  <a:defRPr sz="1300" b="0" i="0" u="none" strike="noStrike" kern="1200" baseline="0">
                    <a:solidFill>
                      <a:schemeClr val="tx1"/>
                    </a:solidFill>
                    <a:latin typeface="Book Antiqua" panose="02040602050305030304" pitchFamily="18" charset="0"/>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Guayaquil!$F$665:$F$676</c:f>
              <c:strCache>
                <c:ptCount val="12"/>
                <c:pt idx="0">
                  <c:v>Jefatura</c:v>
                </c:pt>
                <c:pt idx="1">
                  <c:v>Supervisión General</c:v>
                </c:pt>
                <c:pt idx="2">
                  <c:v>Supervisión Técnica</c:v>
                </c:pt>
                <c:pt idx="3">
                  <c:v>Supervisión Operativa</c:v>
                </c:pt>
                <c:pt idx="4">
                  <c:v>Operación Especializada</c:v>
                </c:pt>
                <c:pt idx="5">
                  <c:v>Operación Técnica</c:v>
                </c:pt>
                <c:pt idx="6">
                  <c:v>Operación Básica</c:v>
                </c:pt>
                <c:pt idx="7">
                  <c:v>Asistencia Administrativa</c:v>
                </c:pt>
                <c:pt idx="8">
                  <c:v>Asistencia Técnica</c:v>
                </c:pt>
                <c:pt idx="9">
                  <c:v>Soporte Administrativo</c:v>
                </c:pt>
                <c:pt idx="10">
                  <c:v>Soporte Técnico</c:v>
                </c:pt>
                <c:pt idx="11">
                  <c:v>Otros</c:v>
                </c:pt>
              </c:strCache>
            </c:strRef>
          </c:cat>
          <c:val>
            <c:numRef>
              <c:f>Guayaquil!$H$665:$H$676</c:f>
              <c:numCache>
                <c:formatCode>0.0%</c:formatCode>
                <c:ptCount val="12"/>
                <c:pt idx="0">
                  <c:v>0.10309278350515463</c:v>
                </c:pt>
                <c:pt idx="1">
                  <c:v>0.14285714285714285</c:v>
                </c:pt>
                <c:pt idx="2">
                  <c:v>0.30909090909090908</c:v>
                </c:pt>
                <c:pt idx="3">
                  <c:v>0.28846153846153844</c:v>
                </c:pt>
                <c:pt idx="4">
                  <c:v>0.15909090909090909</c:v>
                </c:pt>
                <c:pt idx="5">
                  <c:v>0.32203389830508472</c:v>
                </c:pt>
                <c:pt idx="6">
                  <c:v>0.42105263157894735</c:v>
                </c:pt>
                <c:pt idx="7">
                  <c:v>3.4482758620689655E-2</c:v>
                </c:pt>
                <c:pt idx="8">
                  <c:v>0.4</c:v>
                </c:pt>
                <c:pt idx="9">
                  <c:v>0.11475409836065574</c:v>
                </c:pt>
                <c:pt idx="10">
                  <c:v>0.2857142857142857</c:v>
                </c:pt>
                <c:pt idx="11">
                  <c:v>0.2857142857142857</c:v>
                </c:pt>
              </c:numCache>
            </c:numRef>
          </c:val>
        </c:ser>
        <c:ser>
          <c:idx val="2"/>
          <c:order val="2"/>
          <c:tx>
            <c:strRef>
              <c:f>Guayaquil!$I$664</c:f>
              <c:strCache>
                <c:ptCount val="1"/>
                <c:pt idx="0">
                  <c:v>LGBTI</c:v>
                </c:pt>
              </c:strCache>
            </c:strRef>
          </c:tx>
          <c:spPr>
            <a:solidFill>
              <a:schemeClr val="accent3"/>
            </a:solidFill>
            <a:ln>
              <a:noFill/>
            </a:ln>
            <a:effectLst/>
          </c:spPr>
          <c:invertIfNegative val="0"/>
          <c:cat>
            <c:strRef>
              <c:f>Guayaquil!$F$665:$F$676</c:f>
              <c:strCache>
                <c:ptCount val="12"/>
                <c:pt idx="0">
                  <c:v>Jefatura</c:v>
                </c:pt>
                <c:pt idx="1">
                  <c:v>Supervisión General</c:v>
                </c:pt>
                <c:pt idx="2">
                  <c:v>Supervisión Técnica</c:v>
                </c:pt>
                <c:pt idx="3">
                  <c:v>Supervisión Operativa</c:v>
                </c:pt>
                <c:pt idx="4">
                  <c:v>Operación Especializada</c:v>
                </c:pt>
                <c:pt idx="5">
                  <c:v>Operación Técnica</c:v>
                </c:pt>
                <c:pt idx="6">
                  <c:v>Operación Básica</c:v>
                </c:pt>
                <c:pt idx="7">
                  <c:v>Asistencia Administrativa</c:v>
                </c:pt>
                <c:pt idx="8">
                  <c:v>Asistencia Técnica</c:v>
                </c:pt>
                <c:pt idx="9">
                  <c:v>Soporte Administrativo</c:v>
                </c:pt>
                <c:pt idx="10">
                  <c:v>Soporte Técnico</c:v>
                </c:pt>
                <c:pt idx="11">
                  <c:v>Otros</c:v>
                </c:pt>
              </c:strCache>
            </c:strRef>
          </c:cat>
          <c:val>
            <c:numRef>
              <c:f>Guayaquil!$I$665:$I$676</c:f>
              <c:numCache>
                <c:formatCode>0.0%</c:formatCode>
                <c:ptCount val="12"/>
                <c:pt idx="0">
                  <c:v>0</c:v>
                </c:pt>
                <c:pt idx="1">
                  <c:v>3.1746031746031744E-2</c:v>
                </c:pt>
                <c:pt idx="2">
                  <c:v>3.6363636363636362E-2</c:v>
                </c:pt>
                <c:pt idx="3">
                  <c:v>3.8461538461538464E-2</c:v>
                </c:pt>
                <c:pt idx="4">
                  <c:v>4.5454545454545456E-2</c:v>
                </c:pt>
                <c:pt idx="5">
                  <c:v>5.0847457627118647E-2</c:v>
                </c:pt>
                <c:pt idx="6">
                  <c:v>2.6315789473684209E-2</c:v>
                </c:pt>
                <c:pt idx="7">
                  <c:v>2.2988505747126436E-2</c:v>
                </c:pt>
                <c:pt idx="8">
                  <c:v>0.04</c:v>
                </c:pt>
                <c:pt idx="9">
                  <c:v>4.9180327868852458E-2</c:v>
                </c:pt>
                <c:pt idx="10">
                  <c:v>7.1428571428571425E-2</c:v>
                </c:pt>
                <c:pt idx="11">
                  <c:v>0</c:v>
                </c:pt>
              </c:numCache>
            </c:numRef>
          </c:val>
        </c:ser>
        <c:ser>
          <c:idx val="3"/>
          <c:order val="3"/>
          <c:tx>
            <c:strRef>
              <c:f>Guayaquil!$J$664</c:f>
              <c:strCache>
                <c:ptCount val="1"/>
                <c:pt idx="0">
                  <c:v>I</c:v>
                </c:pt>
              </c:strCache>
            </c:strRef>
          </c:tx>
          <c:spPr>
            <a:solidFill>
              <a:schemeClr val="accent4"/>
            </a:solidFill>
            <a:ln>
              <a:noFill/>
            </a:ln>
            <a:effectLst/>
          </c:spPr>
          <c:invertIfNegative val="0"/>
          <c:dLbls>
            <c:spPr>
              <a:solidFill>
                <a:schemeClr val="bg1"/>
              </a:solidFill>
              <a:ln>
                <a:solidFill>
                  <a:schemeClr val="tx1"/>
                </a:solidFill>
              </a:ln>
              <a:effectLst/>
            </c:spPr>
            <c:txPr>
              <a:bodyPr rot="0" spcFirstLastPara="1" vertOverflow="ellipsis" vert="horz" wrap="square" anchor="ctr" anchorCtr="1"/>
              <a:lstStyle/>
              <a:p>
                <a:pPr>
                  <a:defRPr sz="1300" b="0" i="0" u="none" strike="noStrike" kern="1200" baseline="0">
                    <a:solidFill>
                      <a:schemeClr val="tx1"/>
                    </a:solidFill>
                    <a:latin typeface="Book Antiqua" panose="02040602050305030304" pitchFamily="18"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Guayaquil!$F$665:$F$676</c:f>
              <c:strCache>
                <c:ptCount val="12"/>
                <c:pt idx="0">
                  <c:v>Jefatura</c:v>
                </c:pt>
                <c:pt idx="1">
                  <c:v>Supervisión General</c:v>
                </c:pt>
                <c:pt idx="2">
                  <c:v>Supervisión Técnica</c:v>
                </c:pt>
                <c:pt idx="3">
                  <c:v>Supervisión Operativa</c:v>
                </c:pt>
                <c:pt idx="4">
                  <c:v>Operación Especializada</c:v>
                </c:pt>
                <c:pt idx="5">
                  <c:v>Operación Técnica</c:v>
                </c:pt>
                <c:pt idx="6">
                  <c:v>Operación Básica</c:v>
                </c:pt>
                <c:pt idx="7">
                  <c:v>Asistencia Administrativa</c:v>
                </c:pt>
                <c:pt idx="8">
                  <c:v>Asistencia Técnica</c:v>
                </c:pt>
                <c:pt idx="9">
                  <c:v>Soporte Administrativo</c:v>
                </c:pt>
                <c:pt idx="10">
                  <c:v>Soporte Técnico</c:v>
                </c:pt>
                <c:pt idx="11">
                  <c:v>Otros</c:v>
                </c:pt>
              </c:strCache>
            </c:strRef>
          </c:cat>
          <c:val>
            <c:numRef>
              <c:f>Guayaquil!$J$665:$J$676</c:f>
              <c:numCache>
                <c:formatCode>0.0%</c:formatCode>
                <c:ptCount val="12"/>
                <c:pt idx="0">
                  <c:v>0.865979381443299</c:v>
                </c:pt>
                <c:pt idx="1">
                  <c:v>0.80952380952380953</c:v>
                </c:pt>
                <c:pt idx="2">
                  <c:v>0.65454545454545454</c:v>
                </c:pt>
                <c:pt idx="3">
                  <c:v>0.67307692307692313</c:v>
                </c:pt>
                <c:pt idx="4">
                  <c:v>0.75</c:v>
                </c:pt>
                <c:pt idx="5">
                  <c:v>0.59322033898305082</c:v>
                </c:pt>
                <c:pt idx="6">
                  <c:v>0.55263157894736847</c:v>
                </c:pt>
                <c:pt idx="7">
                  <c:v>0.7931034482758621</c:v>
                </c:pt>
                <c:pt idx="8">
                  <c:v>0.52</c:v>
                </c:pt>
                <c:pt idx="9">
                  <c:v>0.80327868852459017</c:v>
                </c:pt>
                <c:pt idx="10">
                  <c:v>0.59523809523809523</c:v>
                </c:pt>
                <c:pt idx="11">
                  <c:v>0.5714285714285714</c:v>
                </c:pt>
              </c:numCache>
            </c:numRef>
          </c:val>
        </c:ser>
        <c:dLbls>
          <c:showLegendKey val="0"/>
          <c:showVal val="0"/>
          <c:showCatName val="0"/>
          <c:showSerName val="0"/>
          <c:showPercent val="0"/>
          <c:showBubbleSize val="0"/>
        </c:dLbls>
        <c:gapWidth val="75"/>
        <c:overlap val="100"/>
        <c:axId val="229540224"/>
        <c:axId val="229568512"/>
      </c:barChart>
      <c:catAx>
        <c:axId val="2295402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1300" b="1" i="0" u="none" strike="noStrike" kern="1200" baseline="0">
                <a:solidFill>
                  <a:schemeClr val="tx1"/>
                </a:solidFill>
                <a:latin typeface="Book Antiqua" panose="02040602050305030304" pitchFamily="18" charset="0"/>
                <a:ea typeface="+mn-ea"/>
                <a:cs typeface="+mn-cs"/>
              </a:defRPr>
            </a:pPr>
            <a:endParaRPr lang="en-US"/>
          </a:p>
        </c:txPr>
        <c:crossAx val="229568512"/>
        <c:crosses val="autoZero"/>
        <c:auto val="1"/>
        <c:lblAlgn val="ctr"/>
        <c:lblOffset val="100"/>
        <c:noMultiLvlLbl val="0"/>
      </c:catAx>
      <c:valAx>
        <c:axId val="229568512"/>
        <c:scaling>
          <c:orientation val="minMax"/>
        </c:scaling>
        <c:delete val="1"/>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crossAx val="229540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300" b="0" i="0" u="none" strike="noStrike" kern="1200" baseline="0">
              <a:solidFill>
                <a:schemeClr val="tx1"/>
              </a:solidFill>
              <a:latin typeface="Book Antiqua" panose="02040602050305030304" pitchFamily="18" charset="0"/>
              <a:ea typeface="+mn-ea"/>
              <a:cs typeface="+mn-cs"/>
            </a:defRPr>
          </a:pPr>
          <a:endParaRPr lang="en-US"/>
        </a:p>
      </c:txPr>
    </c:legend>
    <c:plotVisOnly val="1"/>
    <c:dispBlanksAs val="gap"/>
    <c:showDLblsOverMax val="0"/>
  </c:chart>
  <c:spPr>
    <a:solidFill>
      <a:schemeClr val="bg1"/>
    </a:solidFill>
    <a:ln>
      <a:solidFill>
        <a:schemeClr val="bg1">
          <a:lumMod val="85000"/>
        </a:schemeClr>
      </a:solidFill>
    </a:ln>
    <a:effectLst/>
  </c:spPr>
  <c:txPr>
    <a:bodyPr/>
    <a:lstStyle/>
    <a:p>
      <a:pPr>
        <a:defRPr sz="1300">
          <a:solidFill>
            <a:schemeClr val="tx1"/>
          </a:solidFill>
          <a:latin typeface="Book Antiqua" panose="02040602050305030304" pitchFamily="18" charset="0"/>
        </a:defRPr>
      </a:pPr>
      <a:endParaRPr lang="en-US"/>
    </a:p>
  </c:txPr>
  <c:externalData r:id="rId1">
    <c:autoUpdate val="0"/>
  </c:externalData>
</c:chartSpace>
</file>

<file path=ppt/charts/chart63.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Guayaquil!$M$774</c:f>
              <c:strCache>
                <c:ptCount val="1"/>
                <c:pt idx="0">
                  <c:v>PhD</c:v>
                </c:pt>
              </c:strCache>
            </c:strRef>
          </c:tx>
          <c:spPr>
            <a:solidFill>
              <a:schemeClr val="accent1"/>
            </a:solidFill>
            <a:ln>
              <a:noFill/>
            </a:ln>
            <a:effectLst/>
          </c:spPr>
          <c:invertIfNegative val="0"/>
          <c:cat>
            <c:strRef>
              <c:f>Guayaquil!$L$775:$L$786</c:f>
              <c:strCache>
                <c:ptCount val="12"/>
                <c:pt idx="0">
                  <c:v>Jefatura</c:v>
                </c:pt>
                <c:pt idx="1">
                  <c:v>Supervisión General</c:v>
                </c:pt>
                <c:pt idx="2">
                  <c:v>Supervisión Técnica</c:v>
                </c:pt>
                <c:pt idx="3">
                  <c:v>Supervisión Operativa</c:v>
                </c:pt>
                <c:pt idx="4">
                  <c:v>Operación Especializada</c:v>
                </c:pt>
                <c:pt idx="5">
                  <c:v>Operación Técnica</c:v>
                </c:pt>
                <c:pt idx="6">
                  <c:v>Operación Básica</c:v>
                </c:pt>
                <c:pt idx="7">
                  <c:v>Asistencia Administrativa</c:v>
                </c:pt>
                <c:pt idx="8">
                  <c:v>Asistencia Técnica</c:v>
                </c:pt>
                <c:pt idx="9">
                  <c:v>Soporte Administrativo</c:v>
                </c:pt>
                <c:pt idx="10">
                  <c:v>Soporte Técnico</c:v>
                </c:pt>
                <c:pt idx="11">
                  <c:v>Otros</c:v>
                </c:pt>
              </c:strCache>
            </c:strRef>
          </c:cat>
          <c:val>
            <c:numRef>
              <c:f>Guayaquil!$M$775:$M$786</c:f>
              <c:numCache>
                <c:formatCode>0.0%</c:formatCode>
                <c:ptCount val="12"/>
                <c:pt idx="0">
                  <c:v>2.0618556701030927E-2</c:v>
                </c:pt>
                <c:pt idx="1">
                  <c:v>0</c:v>
                </c:pt>
                <c:pt idx="2">
                  <c:v>0</c:v>
                </c:pt>
                <c:pt idx="3">
                  <c:v>0</c:v>
                </c:pt>
                <c:pt idx="4">
                  <c:v>0</c:v>
                </c:pt>
                <c:pt idx="5">
                  <c:v>0</c:v>
                </c:pt>
                <c:pt idx="6">
                  <c:v>0</c:v>
                </c:pt>
                <c:pt idx="7">
                  <c:v>0</c:v>
                </c:pt>
                <c:pt idx="8">
                  <c:v>0</c:v>
                </c:pt>
                <c:pt idx="9">
                  <c:v>0</c:v>
                </c:pt>
                <c:pt idx="10">
                  <c:v>0</c:v>
                </c:pt>
                <c:pt idx="11">
                  <c:v>0</c:v>
                </c:pt>
              </c:numCache>
            </c:numRef>
          </c:val>
        </c:ser>
        <c:ser>
          <c:idx val="1"/>
          <c:order val="1"/>
          <c:tx>
            <c:strRef>
              <c:f>Guayaquil!$N$774</c:f>
              <c:strCache>
                <c:ptCount val="1"/>
                <c:pt idx="0">
                  <c:v>Maestría</c:v>
                </c:pt>
              </c:strCache>
            </c:strRef>
          </c:tx>
          <c:spPr>
            <a:solidFill>
              <a:schemeClr val="accent2"/>
            </a:solidFill>
            <a:ln>
              <a:noFill/>
            </a:ln>
            <a:effectLst/>
          </c:spPr>
          <c:invertIfNegative val="0"/>
          <c:cat>
            <c:strRef>
              <c:f>Guayaquil!$L$775:$L$786</c:f>
              <c:strCache>
                <c:ptCount val="12"/>
                <c:pt idx="0">
                  <c:v>Jefatura</c:v>
                </c:pt>
                <c:pt idx="1">
                  <c:v>Supervisión General</c:v>
                </c:pt>
                <c:pt idx="2">
                  <c:v>Supervisión Técnica</c:v>
                </c:pt>
                <c:pt idx="3">
                  <c:v>Supervisión Operativa</c:v>
                </c:pt>
                <c:pt idx="4">
                  <c:v>Operación Especializada</c:v>
                </c:pt>
                <c:pt idx="5">
                  <c:v>Operación Técnica</c:v>
                </c:pt>
                <c:pt idx="6">
                  <c:v>Operación Básica</c:v>
                </c:pt>
                <c:pt idx="7">
                  <c:v>Asistencia Administrativa</c:v>
                </c:pt>
                <c:pt idx="8">
                  <c:v>Asistencia Técnica</c:v>
                </c:pt>
                <c:pt idx="9">
                  <c:v>Soporte Administrativo</c:v>
                </c:pt>
                <c:pt idx="10">
                  <c:v>Soporte Técnico</c:v>
                </c:pt>
                <c:pt idx="11">
                  <c:v>Otros</c:v>
                </c:pt>
              </c:strCache>
            </c:strRef>
          </c:cat>
          <c:val>
            <c:numRef>
              <c:f>Guayaquil!$N$775:$N$786</c:f>
              <c:numCache>
                <c:formatCode>0.0%</c:formatCode>
                <c:ptCount val="12"/>
                <c:pt idx="0">
                  <c:v>0.24742268041237114</c:v>
                </c:pt>
                <c:pt idx="1">
                  <c:v>1.5625E-2</c:v>
                </c:pt>
                <c:pt idx="2">
                  <c:v>0</c:v>
                </c:pt>
                <c:pt idx="3">
                  <c:v>1.9230769230769232E-2</c:v>
                </c:pt>
                <c:pt idx="4">
                  <c:v>2.2222222222222223E-2</c:v>
                </c:pt>
                <c:pt idx="5">
                  <c:v>0</c:v>
                </c:pt>
                <c:pt idx="6">
                  <c:v>0</c:v>
                </c:pt>
                <c:pt idx="7">
                  <c:v>0</c:v>
                </c:pt>
                <c:pt idx="8">
                  <c:v>0</c:v>
                </c:pt>
                <c:pt idx="9">
                  <c:v>0</c:v>
                </c:pt>
                <c:pt idx="10">
                  <c:v>0</c:v>
                </c:pt>
                <c:pt idx="11">
                  <c:v>0</c:v>
                </c:pt>
              </c:numCache>
            </c:numRef>
          </c:val>
        </c:ser>
        <c:ser>
          <c:idx val="2"/>
          <c:order val="2"/>
          <c:tx>
            <c:strRef>
              <c:f>Guayaquil!$O$774</c:f>
              <c:strCache>
                <c:ptCount val="1"/>
                <c:pt idx="0">
                  <c:v>Superior Univers.</c:v>
                </c:pt>
              </c:strCache>
            </c:strRef>
          </c:tx>
          <c:spPr>
            <a:solidFill>
              <a:schemeClr val="accent3"/>
            </a:solidFill>
            <a:ln>
              <a:noFill/>
            </a:ln>
            <a:effectLst/>
          </c:spPr>
          <c:invertIfNegative val="0"/>
          <c:dLbls>
            <c:dLbl>
              <c:idx val="0"/>
              <c:showLegendKey val="0"/>
              <c:showVal val="1"/>
              <c:showCatName val="0"/>
              <c:showSerName val="0"/>
              <c:showPercent val="0"/>
              <c:showBubbleSize val="0"/>
              <c:extLst>
                <c:ext xmlns:c15="http://schemas.microsoft.com/office/drawing/2012/chart" uri="{CE6537A1-D6FC-4f65-9D91-7224C49458BB}">
                  <c15:layout/>
                </c:ext>
              </c:extLst>
            </c:dLbl>
            <c:dLbl>
              <c:idx val="1"/>
              <c:showLegendKey val="0"/>
              <c:showVal val="1"/>
              <c:showCatName val="0"/>
              <c:showSerName val="0"/>
              <c:showPercent val="0"/>
              <c:showBubbleSize val="0"/>
              <c:extLst>
                <c:ext xmlns:c15="http://schemas.microsoft.com/office/drawing/2012/chart" uri="{CE6537A1-D6FC-4f65-9D91-7224C49458BB}">
                  <c15:layout/>
                </c:ext>
              </c:extLst>
            </c:dLbl>
            <c:dLbl>
              <c:idx val="2"/>
              <c:showLegendKey val="0"/>
              <c:showVal val="1"/>
              <c:showCatName val="0"/>
              <c:showSerName val="0"/>
              <c:showPercent val="0"/>
              <c:showBubbleSize val="0"/>
              <c:extLst>
                <c:ext xmlns:c15="http://schemas.microsoft.com/office/drawing/2012/chart" uri="{CE6537A1-D6FC-4f65-9D91-7224C49458BB}">
                  <c15:layout/>
                </c:ext>
              </c:extLst>
            </c:dLbl>
            <c:dLbl>
              <c:idx val="3"/>
              <c:showLegendKey val="0"/>
              <c:showVal val="1"/>
              <c:showCatName val="0"/>
              <c:showSerName val="0"/>
              <c:showPercent val="0"/>
              <c:showBubbleSize val="0"/>
              <c:extLst>
                <c:ext xmlns:c15="http://schemas.microsoft.com/office/drawing/2012/chart" uri="{CE6537A1-D6FC-4f65-9D91-7224C49458BB}">
                  <c15:layout/>
                </c:ext>
              </c:extLst>
            </c:dLbl>
            <c:dLbl>
              <c:idx val="4"/>
              <c:showLegendKey val="0"/>
              <c:showVal val="1"/>
              <c:showCatName val="0"/>
              <c:showSerName val="0"/>
              <c:showPercent val="0"/>
              <c:showBubbleSize val="0"/>
              <c:extLst>
                <c:ext xmlns:c15="http://schemas.microsoft.com/office/drawing/2012/chart" uri="{CE6537A1-D6FC-4f65-9D91-7224C49458BB}">
                  <c15:layout/>
                </c:ext>
              </c:extLst>
            </c:dLbl>
            <c:spPr>
              <a:solidFill>
                <a:schemeClr val="bg1"/>
              </a:solidFill>
              <a:ln>
                <a:solidFill>
                  <a:schemeClr val="tx1"/>
                </a:solidFill>
              </a:ln>
              <a:effectLst/>
            </c:spPr>
            <c:txPr>
              <a:bodyPr rot="0" spcFirstLastPara="1" vertOverflow="ellipsis" vert="horz" wrap="square" anchor="ctr" anchorCtr="1"/>
              <a:lstStyle/>
              <a:p>
                <a:pPr>
                  <a:defRPr sz="1300" b="0" i="0" u="none" strike="noStrike" kern="1200" baseline="0">
                    <a:solidFill>
                      <a:schemeClr val="tx1"/>
                    </a:solidFill>
                    <a:latin typeface="Book Antiqua" panose="02040602050305030304" pitchFamily="18" charset="0"/>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Guayaquil!$L$775:$L$786</c:f>
              <c:strCache>
                <c:ptCount val="12"/>
                <c:pt idx="0">
                  <c:v>Jefatura</c:v>
                </c:pt>
                <c:pt idx="1">
                  <c:v>Supervisión General</c:v>
                </c:pt>
                <c:pt idx="2">
                  <c:v>Supervisión Técnica</c:v>
                </c:pt>
                <c:pt idx="3">
                  <c:v>Supervisión Operativa</c:v>
                </c:pt>
                <c:pt idx="4">
                  <c:v>Operación Especializada</c:v>
                </c:pt>
                <c:pt idx="5">
                  <c:v>Operación Técnica</c:v>
                </c:pt>
                <c:pt idx="6">
                  <c:v>Operación Básica</c:v>
                </c:pt>
                <c:pt idx="7">
                  <c:v>Asistencia Administrativa</c:v>
                </c:pt>
                <c:pt idx="8">
                  <c:v>Asistencia Técnica</c:v>
                </c:pt>
                <c:pt idx="9">
                  <c:v>Soporte Administrativo</c:v>
                </c:pt>
                <c:pt idx="10">
                  <c:v>Soporte Técnico</c:v>
                </c:pt>
                <c:pt idx="11">
                  <c:v>Otros</c:v>
                </c:pt>
              </c:strCache>
            </c:strRef>
          </c:cat>
          <c:val>
            <c:numRef>
              <c:f>Guayaquil!$O$775:$O$786</c:f>
              <c:numCache>
                <c:formatCode>0.0%</c:formatCode>
                <c:ptCount val="12"/>
                <c:pt idx="0">
                  <c:v>0.71134020618556704</c:v>
                </c:pt>
                <c:pt idx="1">
                  <c:v>0.78125</c:v>
                </c:pt>
                <c:pt idx="2">
                  <c:v>0.55172413793103448</c:v>
                </c:pt>
                <c:pt idx="3">
                  <c:v>0.5</c:v>
                </c:pt>
                <c:pt idx="4">
                  <c:v>0.44444444444444442</c:v>
                </c:pt>
                <c:pt idx="5">
                  <c:v>0.25</c:v>
                </c:pt>
                <c:pt idx="6">
                  <c:v>9.3333333333333338E-2</c:v>
                </c:pt>
                <c:pt idx="7">
                  <c:v>0.39130434782608697</c:v>
                </c:pt>
                <c:pt idx="8">
                  <c:v>0.20370370370370369</c:v>
                </c:pt>
                <c:pt idx="9">
                  <c:v>0.24590163934426229</c:v>
                </c:pt>
                <c:pt idx="10">
                  <c:v>0.16279069767441862</c:v>
                </c:pt>
                <c:pt idx="11">
                  <c:v>0.2413793103448276</c:v>
                </c:pt>
              </c:numCache>
            </c:numRef>
          </c:val>
        </c:ser>
        <c:ser>
          <c:idx val="3"/>
          <c:order val="3"/>
          <c:tx>
            <c:strRef>
              <c:f>Guayaquil!$P$774</c:f>
              <c:strCache>
                <c:ptCount val="1"/>
                <c:pt idx="0">
                  <c:v>Univers. no terminada</c:v>
                </c:pt>
              </c:strCache>
            </c:strRef>
          </c:tx>
          <c:spPr>
            <a:solidFill>
              <a:schemeClr val="accent4"/>
            </a:solidFill>
            <a:ln>
              <a:noFill/>
            </a:ln>
            <a:effectLst/>
          </c:spPr>
          <c:invertIfNegative val="0"/>
          <c:dLbls>
            <c:dLbl>
              <c:idx val="7"/>
              <c:showLegendKey val="0"/>
              <c:showVal val="1"/>
              <c:showCatName val="0"/>
              <c:showSerName val="0"/>
              <c:showPercent val="0"/>
              <c:showBubbleSize val="0"/>
              <c:extLst>
                <c:ext xmlns:c15="http://schemas.microsoft.com/office/drawing/2012/chart" uri="{CE6537A1-D6FC-4f65-9D91-7224C49458BB}">
                  <c15:layout/>
                </c:ext>
              </c:extLst>
            </c:dLbl>
            <c:dLbl>
              <c:idx val="9"/>
              <c:showLegendKey val="0"/>
              <c:showVal val="1"/>
              <c:showCatName val="0"/>
              <c:showSerName val="0"/>
              <c:showPercent val="0"/>
              <c:showBubbleSize val="0"/>
              <c:extLst>
                <c:ext xmlns:c15="http://schemas.microsoft.com/office/drawing/2012/chart" uri="{CE6537A1-D6FC-4f65-9D91-7224C49458BB}">
                  <c15:layout/>
                </c:ext>
              </c:extLst>
            </c:dLbl>
            <c:spPr>
              <a:solidFill>
                <a:schemeClr val="bg1"/>
              </a:solidFill>
              <a:ln>
                <a:solidFill>
                  <a:schemeClr val="tx1"/>
                </a:solidFill>
              </a:ln>
              <a:effectLst/>
            </c:spPr>
            <c:txPr>
              <a:bodyPr rot="0" spcFirstLastPara="1" vertOverflow="ellipsis" vert="horz" wrap="square" anchor="ctr" anchorCtr="1"/>
              <a:lstStyle/>
              <a:p>
                <a:pPr>
                  <a:defRPr sz="1300" b="0" i="0" u="none" strike="noStrike" kern="1200" baseline="0">
                    <a:solidFill>
                      <a:schemeClr val="tx1"/>
                    </a:solidFill>
                    <a:latin typeface="Book Antiqua" panose="02040602050305030304" pitchFamily="18" charset="0"/>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Guayaquil!$L$775:$L$786</c:f>
              <c:strCache>
                <c:ptCount val="12"/>
                <c:pt idx="0">
                  <c:v>Jefatura</c:v>
                </c:pt>
                <c:pt idx="1">
                  <c:v>Supervisión General</c:v>
                </c:pt>
                <c:pt idx="2">
                  <c:v>Supervisión Técnica</c:v>
                </c:pt>
                <c:pt idx="3">
                  <c:v>Supervisión Operativa</c:v>
                </c:pt>
                <c:pt idx="4">
                  <c:v>Operación Especializada</c:v>
                </c:pt>
                <c:pt idx="5">
                  <c:v>Operación Técnica</c:v>
                </c:pt>
                <c:pt idx="6">
                  <c:v>Operación Básica</c:v>
                </c:pt>
                <c:pt idx="7">
                  <c:v>Asistencia Administrativa</c:v>
                </c:pt>
                <c:pt idx="8">
                  <c:v>Asistencia Técnica</c:v>
                </c:pt>
                <c:pt idx="9">
                  <c:v>Soporte Administrativo</c:v>
                </c:pt>
                <c:pt idx="10">
                  <c:v>Soporte Técnico</c:v>
                </c:pt>
                <c:pt idx="11">
                  <c:v>Otros</c:v>
                </c:pt>
              </c:strCache>
            </c:strRef>
          </c:cat>
          <c:val>
            <c:numRef>
              <c:f>Guayaquil!$P$775:$P$786</c:f>
              <c:numCache>
                <c:formatCode>0.0%</c:formatCode>
                <c:ptCount val="12"/>
                <c:pt idx="0">
                  <c:v>1.0309278350515464E-2</c:v>
                </c:pt>
                <c:pt idx="1">
                  <c:v>0.125</c:v>
                </c:pt>
                <c:pt idx="2">
                  <c:v>5.1724137931034482E-2</c:v>
                </c:pt>
                <c:pt idx="3">
                  <c:v>0.21153846153846154</c:v>
                </c:pt>
                <c:pt idx="4">
                  <c:v>0.15555555555555556</c:v>
                </c:pt>
                <c:pt idx="5">
                  <c:v>0.1</c:v>
                </c:pt>
                <c:pt idx="6">
                  <c:v>0.08</c:v>
                </c:pt>
                <c:pt idx="7">
                  <c:v>0.45652173913043476</c:v>
                </c:pt>
                <c:pt idx="8">
                  <c:v>0.25925925925925924</c:v>
                </c:pt>
                <c:pt idx="9">
                  <c:v>0.45901639344262296</c:v>
                </c:pt>
                <c:pt idx="10">
                  <c:v>0.16279069767441862</c:v>
                </c:pt>
                <c:pt idx="11">
                  <c:v>0.13793103448275862</c:v>
                </c:pt>
              </c:numCache>
            </c:numRef>
          </c:val>
        </c:ser>
        <c:ser>
          <c:idx val="4"/>
          <c:order val="4"/>
          <c:tx>
            <c:strRef>
              <c:f>Guayaquil!$Q$774</c:f>
              <c:strCache>
                <c:ptCount val="1"/>
                <c:pt idx="0">
                  <c:v>Técnica o tecnológica</c:v>
                </c:pt>
              </c:strCache>
            </c:strRef>
          </c:tx>
          <c:spPr>
            <a:solidFill>
              <a:schemeClr val="accent5"/>
            </a:solidFill>
            <a:ln>
              <a:noFill/>
            </a:ln>
            <a:effectLst/>
          </c:spPr>
          <c:invertIfNegative val="0"/>
          <c:dLbls>
            <c:dLbl>
              <c:idx val="5"/>
              <c:showLegendKey val="0"/>
              <c:showVal val="1"/>
              <c:showCatName val="0"/>
              <c:showSerName val="0"/>
              <c:showPercent val="0"/>
              <c:showBubbleSize val="0"/>
              <c:extLst>
                <c:ext xmlns:c15="http://schemas.microsoft.com/office/drawing/2012/chart" uri="{CE6537A1-D6FC-4f65-9D91-7224C49458BB}">
                  <c15:layout/>
                </c:ext>
              </c:extLst>
            </c:dLbl>
            <c:dLbl>
              <c:idx val="8"/>
              <c:showLegendKey val="0"/>
              <c:showVal val="1"/>
              <c:showCatName val="0"/>
              <c:showSerName val="0"/>
              <c:showPercent val="0"/>
              <c:showBubbleSize val="0"/>
              <c:extLst>
                <c:ext xmlns:c15="http://schemas.microsoft.com/office/drawing/2012/chart" uri="{CE6537A1-D6FC-4f65-9D91-7224C49458BB}">
                  <c15:layout/>
                </c:ext>
              </c:extLst>
            </c:dLbl>
            <c:dLbl>
              <c:idx val="10"/>
              <c:showLegendKey val="0"/>
              <c:showVal val="1"/>
              <c:showCatName val="0"/>
              <c:showSerName val="0"/>
              <c:showPercent val="0"/>
              <c:showBubbleSize val="0"/>
              <c:extLst>
                <c:ext xmlns:c15="http://schemas.microsoft.com/office/drawing/2012/chart" uri="{CE6537A1-D6FC-4f65-9D91-7224C49458BB}">
                  <c15:layout/>
                </c:ext>
              </c:extLst>
            </c:dLbl>
            <c:spPr>
              <a:solidFill>
                <a:schemeClr val="bg1"/>
              </a:solidFill>
              <a:ln>
                <a:solidFill>
                  <a:schemeClr val="tx1"/>
                </a:solidFill>
              </a:ln>
              <a:effectLst/>
            </c:spPr>
            <c:txPr>
              <a:bodyPr rot="0" spcFirstLastPara="1" vertOverflow="ellipsis" vert="horz" wrap="square" anchor="ctr" anchorCtr="1"/>
              <a:lstStyle/>
              <a:p>
                <a:pPr>
                  <a:defRPr sz="1300" b="0" i="0" u="none" strike="noStrike" kern="1200" baseline="0">
                    <a:solidFill>
                      <a:schemeClr val="tx1"/>
                    </a:solidFill>
                    <a:latin typeface="Book Antiqua" panose="02040602050305030304" pitchFamily="18" charset="0"/>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Guayaquil!$L$775:$L$786</c:f>
              <c:strCache>
                <c:ptCount val="12"/>
                <c:pt idx="0">
                  <c:v>Jefatura</c:v>
                </c:pt>
                <c:pt idx="1">
                  <c:v>Supervisión General</c:v>
                </c:pt>
                <c:pt idx="2">
                  <c:v>Supervisión Técnica</c:v>
                </c:pt>
                <c:pt idx="3">
                  <c:v>Supervisión Operativa</c:v>
                </c:pt>
                <c:pt idx="4">
                  <c:v>Operación Especializada</c:v>
                </c:pt>
                <c:pt idx="5">
                  <c:v>Operación Técnica</c:v>
                </c:pt>
                <c:pt idx="6">
                  <c:v>Operación Básica</c:v>
                </c:pt>
                <c:pt idx="7">
                  <c:v>Asistencia Administrativa</c:v>
                </c:pt>
                <c:pt idx="8">
                  <c:v>Asistencia Técnica</c:v>
                </c:pt>
                <c:pt idx="9">
                  <c:v>Soporte Administrativo</c:v>
                </c:pt>
                <c:pt idx="10">
                  <c:v>Soporte Técnico</c:v>
                </c:pt>
                <c:pt idx="11">
                  <c:v>Otros</c:v>
                </c:pt>
              </c:strCache>
            </c:strRef>
          </c:cat>
          <c:val>
            <c:numRef>
              <c:f>Guayaquil!$Q$775:$Q$786</c:f>
              <c:numCache>
                <c:formatCode>0.0%</c:formatCode>
                <c:ptCount val="12"/>
                <c:pt idx="0">
                  <c:v>1.0309278350515464E-2</c:v>
                </c:pt>
                <c:pt idx="1">
                  <c:v>6.25E-2</c:v>
                </c:pt>
                <c:pt idx="2">
                  <c:v>0.37931034482758619</c:v>
                </c:pt>
                <c:pt idx="3">
                  <c:v>0.23076923076923078</c:v>
                </c:pt>
                <c:pt idx="4">
                  <c:v>0.37777777777777777</c:v>
                </c:pt>
                <c:pt idx="5">
                  <c:v>0.56666666666666665</c:v>
                </c:pt>
                <c:pt idx="6">
                  <c:v>6.6666666666666666E-2</c:v>
                </c:pt>
                <c:pt idx="7">
                  <c:v>3.2608695652173912E-2</c:v>
                </c:pt>
                <c:pt idx="8">
                  <c:v>0.48148148148148145</c:v>
                </c:pt>
                <c:pt idx="9">
                  <c:v>3.2786885245901641E-2</c:v>
                </c:pt>
                <c:pt idx="10">
                  <c:v>0.51162790697674421</c:v>
                </c:pt>
                <c:pt idx="11">
                  <c:v>0.10344827586206896</c:v>
                </c:pt>
              </c:numCache>
            </c:numRef>
          </c:val>
        </c:ser>
        <c:ser>
          <c:idx val="5"/>
          <c:order val="5"/>
          <c:tx>
            <c:strRef>
              <c:f>Guayaquil!$R$774</c:f>
              <c:strCache>
                <c:ptCount val="1"/>
                <c:pt idx="0">
                  <c:v>Secund. Terminada</c:v>
                </c:pt>
              </c:strCache>
            </c:strRef>
          </c:tx>
          <c:spPr>
            <a:solidFill>
              <a:schemeClr val="accent6"/>
            </a:solidFill>
            <a:ln>
              <a:noFill/>
            </a:ln>
            <a:effectLst/>
          </c:spPr>
          <c:invertIfNegative val="0"/>
          <c:dLbls>
            <c:dLbl>
              <c:idx val="6"/>
              <c:showLegendKey val="0"/>
              <c:showVal val="1"/>
              <c:showCatName val="0"/>
              <c:showSerName val="0"/>
              <c:showPercent val="0"/>
              <c:showBubbleSize val="0"/>
              <c:extLst>
                <c:ext xmlns:c15="http://schemas.microsoft.com/office/drawing/2012/chart" uri="{CE6537A1-D6FC-4f65-9D91-7224C49458BB}">
                  <c15:layout/>
                </c:ext>
              </c:extLst>
            </c:dLbl>
            <c:dLbl>
              <c:idx val="11"/>
              <c:showLegendKey val="0"/>
              <c:showVal val="1"/>
              <c:showCatName val="0"/>
              <c:showSerName val="0"/>
              <c:showPercent val="0"/>
              <c:showBubbleSize val="0"/>
              <c:extLst>
                <c:ext xmlns:c15="http://schemas.microsoft.com/office/drawing/2012/chart" uri="{CE6537A1-D6FC-4f65-9D91-7224C49458BB}">
                  <c15:layout/>
                </c:ext>
              </c:extLst>
            </c:dLbl>
            <c:spPr>
              <a:solidFill>
                <a:schemeClr val="bg1"/>
              </a:solidFill>
              <a:ln>
                <a:solidFill>
                  <a:schemeClr val="tx1"/>
                </a:solidFill>
              </a:ln>
              <a:effectLst/>
            </c:spPr>
            <c:txPr>
              <a:bodyPr rot="0" spcFirstLastPara="1" vertOverflow="ellipsis" vert="horz" wrap="square" anchor="ctr" anchorCtr="1"/>
              <a:lstStyle/>
              <a:p>
                <a:pPr>
                  <a:defRPr sz="1300" b="0" i="0" u="none" strike="noStrike" kern="1200" baseline="0">
                    <a:solidFill>
                      <a:schemeClr val="tx1"/>
                    </a:solidFill>
                    <a:latin typeface="Book Antiqua" panose="02040602050305030304" pitchFamily="18" charset="0"/>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Guayaquil!$L$775:$L$786</c:f>
              <c:strCache>
                <c:ptCount val="12"/>
                <c:pt idx="0">
                  <c:v>Jefatura</c:v>
                </c:pt>
                <c:pt idx="1">
                  <c:v>Supervisión General</c:v>
                </c:pt>
                <c:pt idx="2">
                  <c:v>Supervisión Técnica</c:v>
                </c:pt>
                <c:pt idx="3">
                  <c:v>Supervisión Operativa</c:v>
                </c:pt>
                <c:pt idx="4">
                  <c:v>Operación Especializada</c:v>
                </c:pt>
                <c:pt idx="5">
                  <c:v>Operación Técnica</c:v>
                </c:pt>
                <c:pt idx="6">
                  <c:v>Operación Básica</c:v>
                </c:pt>
                <c:pt idx="7">
                  <c:v>Asistencia Administrativa</c:v>
                </c:pt>
                <c:pt idx="8">
                  <c:v>Asistencia Técnica</c:v>
                </c:pt>
                <c:pt idx="9">
                  <c:v>Soporte Administrativo</c:v>
                </c:pt>
                <c:pt idx="10">
                  <c:v>Soporte Técnico</c:v>
                </c:pt>
                <c:pt idx="11">
                  <c:v>Otros</c:v>
                </c:pt>
              </c:strCache>
            </c:strRef>
          </c:cat>
          <c:val>
            <c:numRef>
              <c:f>Guayaquil!$R$775:$R$786</c:f>
              <c:numCache>
                <c:formatCode>0.0%</c:formatCode>
                <c:ptCount val="12"/>
                <c:pt idx="0">
                  <c:v>0</c:v>
                </c:pt>
                <c:pt idx="1">
                  <c:v>1.5625E-2</c:v>
                </c:pt>
                <c:pt idx="2">
                  <c:v>1.7241379310344827E-2</c:v>
                </c:pt>
                <c:pt idx="3">
                  <c:v>3.8461538461538464E-2</c:v>
                </c:pt>
                <c:pt idx="4">
                  <c:v>0</c:v>
                </c:pt>
                <c:pt idx="5">
                  <c:v>8.3333333333333329E-2</c:v>
                </c:pt>
                <c:pt idx="6">
                  <c:v>0.69333333333333336</c:v>
                </c:pt>
                <c:pt idx="7">
                  <c:v>0.10869565217391304</c:v>
                </c:pt>
                <c:pt idx="8">
                  <c:v>3.7037037037037035E-2</c:v>
                </c:pt>
                <c:pt idx="9">
                  <c:v>0.26229508196721313</c:v>
                </c:pt>
                <c:pt idx="10">
                  <c:v>0.16279069767441862</c:v>
                </c:pt>
                <c:pt idx="11">
                  <c:v>0.41379310344827586</c:v>
                </c:pt>
              </c:numCache>
            </c:numRef>
          </c:val>
        </c:ser>
        <c:ser>
          <c:idx val="6"/>
          <c:order val="6"/>
          <c:tx>
            <c:strRef>
              <c:f>Guayaquil!$S$774</c:f>
              <c:strCache>
                <c:ptCount val="1"/>
                <c:pt idx="0">
                  <c:v>Secund. No terminada</c:v>
                </c:pt>
              </c:strCache>
            </c:strRef>
          </c:tx>
          <c:spPr>
            <a:solidFill>
              <a:schemeClr val="accent1">
                <a:lumMod val="60000"/>
              </a:schemeClr>
            </a:solidFill>
            <a:ln>
              <a:noFill/>
            </a:ln>
            <a:effectLst/>
          </c:spPr>
          <c:invertIfNegative val="0"/>
          <c:cat>
            <c:strRef>
              <c:f>Guayaquil!$L$775:$L$786</c:f>
              <c:strCache>
                <c:ptCount val="12"/>
                <c:pt idx="0">
                  <c:v>Jefatura</c:v>
                </c:pt>
                <c:pt idx="1">
                  <c:v>Supervisión General</c:v>
                </c:pt>
                <c:pt idx="2">
                  <c:v>Supervisión Técnica</c:v>
                </c:pt>
                <c:pt idx="3">
                  <c:v>Supervisión Operativa</c:v>
                </c:pt>
                <c:pt idx="4">
                  <c:v>Operación Especializada</c:v>
                </c:pt>
                <c:pt idx="5">
                  <c:v>Operación Técnica</c:v>
                </c:pt>
                <c:pt idx="6">
                  <c:v>Operación Básica</c:v>
                </c:pt>
                <c:pt idx="7">
                  <c:v>Asistencia Administrativa</c:v>
                </c:pt>
                <c:pt idx="8">
                  <c:v>Asistencia Técnica</c:v>
                </c:pt>
                <c:pt idx="9">
                  <c:v>Soporte Administrativo</c:v>
                </c:pt>
                <c:pt idx="10">
                  <c:v>Soporte Técnico</c:v>
                </c:pt>
                <c:pt idx="11">
                  <c:v>Otros</c:v>
                </c:pt>
              </c:strCache>
            </c:strRef>
          </c:cat>
          <c:val>
            <c:numRef>
              <c:f>Guayaquil!$S$775:$S$786</c:f>
              <c:numCache>
                <c:formatCode>0.0%</c:formatCode>
                <c:ptCount val="12"/>
                <c:pt idx="0">
                  <c:v>0</c:v>
                </c:pt>
                <c:pt idx="1">
                  <c:v>0</c:v>
                </c:pt>
                <c:pt idx="2">
                  <c:v>0</c:v>
                </c:pt>
                <c:pt idx="3">
                  <c:v>0</c:v>
                </c:pt>
                <c:pt idx="4">
                  <c:v>0</c:v>
                </c:pt>
                <c:pt idx="5">
                  <c:v>0</c:v>
                </c:pt>
                <c:pt idx="6">
                  <c:v>0.04</c:v>
                </c:pt>
                <c:pt idx="7">
                  <c:v>1.0869565217391304E-2</c:v>
                </c:pt>
                <c:pt idx="8">
                  <c:v>1.8518518518518517E-2</c:v>
                </c:pt>
                <c:pt idx="9">
                  <c:v>0</c:v>
                </c:pt>
                <c:pt idx="10">
                  <c:v>0</c:v>
                </c:pt>
                <c:pt idx="11">
                  <c:v>6.8965517241379309E-2</c:v>
                </c:pt>
              </c:numCache>
            </c:numRef>
          </c:val>
        </c:ser>
        <c:ser>
          <c:idx val="7"/>
          <c:order val="7"/>
          <c:tx>
            <c:strRef>
              <c:f>Guayaquil!$T$774</c:f>
              <c:strCache>
                <c:ptCount val="1"/>
                <c:pt idx="0">
                  <c:v>Primara terminada</c:v>
                </c:pt>
              </c:strCache>
            </c:strRef>
          </c:tx>
          <c:spPr>
            <a:solidFill>
              <a:schemeClr val="accent2">
                <a:lumMod val="60000"/>
              </a:schemeClr>
            </a:solidFill>
            <a:ln>
              <a:noFill/>
            </a:ln>
            <a:effectLst/>
          </c:spPr>
          <c:invertIfNegative val="0"/>
          <c:cat>
            <c:strRef>
              <c:f>Guayaquil!$L$775:$L$786</c:f>
              <c:strCache>
                <c:ptCount val="12"/>
                <c:pt idx="0">
                  <c:v>Jefatura</c:v>
                </c:pt>
                <c:pt idx="1">
                  <c:v>Supervisión General</c:v>
                </c:pt>
                <c:pt idx="2">
                  <c:v>Supervisión Técnica</c:v>
                </c:pt>
                <c:pt idx="3">
                  <c:v>Supervisión Operativa</c:v>
                </c:pt>
                <c:pt idx="4">
                  <c:v>Operación Especializada</c:v>
                </c:pt>
                <c:pt idx="5">
                  <c:v>Operación Técnica</c:v>
                </c:pt>
                <c:pt idx="6">
                  <c:v>Operación Básica</c:v>
                </c:pt>
                <c:pt idx="7">
                  <c:v>Asistencia Administrativa</c:v>
                </c:pt>
                <c:pt idx="8">
                  <c:v>Asistencia Técnica</c:v>
                </c:pt>
                <c:pt idx="9">
                  <c:v>Soporte Administrativo</c:v>
                </c:pt>
                <c:pt idx="10">
                  <c:v>Soporte Técnico</c:v>
                </c:pt>
                <c:pt idx="11">
                  <c:v>Otros</c:v>
                </c:pt>
              </c:strCache>
            </c:strRef>
          </c:cat>
          <c:val>
            <c:numRef>
              <c:f>Guayaquil!$T$775:$T$786</c:f>
              <c:numCache>
                <c:formatCode>0.0%</c:formatCode>
                <c:ptCount val="12"/>
                <c:pt idx="0">
                  <c:v>0</c:v>
                </c:pt>
                <c:pt idx="1">
                  <c:v>0</c:v>
                </c:pt>
                <c:pt idx="2">
                  <c:v>0</c:v>
                </c:pt>
                <c:pt idx="3">
                  <c:v>0</c:v>
                </c:pt>
                <c:pt idx="4">
                  <c:v>0</c:v>
                </c:pt>
                <c:pt idx="5">
                  <c:v>0</c:v>
                </c:pt>
                <c:pt idx="6">
                  <c:v>1.3333333333333334E-2</c:v>
                </c:pt>
                <c:pt idx="7">
                  <c:v>0</c:v>
                </c:pt>
                <c:pt idx="8">
                  <c:v>0</c:v>
                </c:pt>
                <c:pt idx="9">
                  <c:v>0</c:v>
                </c:pt>
                <c:pt idx="10">
                  <c:v>0</c:v>
                </c:pt>
                <c:pt idx="11">
                  <c:v>3.4482758620689655E-2</c:v>
                </c:pt>
              </c:numCache>
            </c:numRef>
          </c:val>
        </c:ser>
        <c:ser>
          <c:idx val="8"/>
          <c:order val="8"/>
          <c:tx>
            <c:strRef>
              <c:f>Guayaquil!$U$774</c:f>
              <c:strCache>
                <c:ptCount val="1"/>
                <c:pt idx="0">
                  <c:v>Primaria no terminada</c:v>
                </c:pt>
              </c:strCache>
            </c:strRef>
          </c:tx>
          <c:spPr>
            <a:solidFill>
              <a:schemeClr val="accent3">
                <a:lumMod val="60000"/>
              </a:schemeClr>
            </a:solidFill>
            <a:ln>
              <a:noFill/>
            </a:ln>
            <a:effectLst/>
          </c:spPr>
          <c:invertIfNegative val="0"/>
          <c:cat>
            <c:strRef>
              <c:f>Guayaquil!$L$775:$L$786</c:f>
              <c:strCache>
                <c:ptCount val="12"/>
                <c:pt idx="0">
                  <c:v>Jefatura</c:v>
                </c:pt>
                <c:pt idx="1">
                  <c:v>Supervisión General</c:v>
                </c:pt>
                <c:pt idx="2">
                  <c:v>Supervisión Técnica</c:v>
                </c:pt>
                <c:pt idx="3">
                  <c:v>Supervisión Operativa</c:v>
                </c:pt>
                <c:pt idx="4">
                  <c:v>Operación Especializada</c:v>
                </c:pt>
                <c:pt idx="5">
                  <c:v>Operación Técnica</c:v>
                </c:pt>
                <c:pt idx="6">
                  <c:v>Operación Básica</c:v>
                </c:pt>
                <c:pt idx="7">
                  <c:v>Asistencia Administrativa</c:v>
                </c:pt>
                <c:pt idx="8">
                  <c:v>Asistencia Técnica</c:v>
                </c:pt>
                <c:pt idx="9">
                  <c:v>Soporte Administrativo</c:v>
                </c:pt>
                <c:pt idx="10">
                  <c:v>Soporte Técnico</c:v>
                </c:pt>
                <c:pt idx="11">
                  <c:v>Otros</c:v>
                </c:pt>
              </c:strCache>
            </c:strRef>
          </c:cat>
          <c:val>
            <c:numRef>
              <c:f>Guayaquil!$U$775:$U$786</c:f>
              <c:numCache>
                <c:formatCode>0.0%</c:formatCode>
                <c:ptCount val="12"/>
                <c:pt idx="0">
                  <c:v>0</c:v>
                </c:pt>
                <c:pt idx="1">
                  <c:v>0</c:v>
                </c:pt>
                <c:pt idx="2">
                  <c:v>0</c:v>
                </c:pt>
                <c:pt idx="3">
                  <c:v>0</c:v>
                </c:pt>
                <c:pt idx="4">
                  <c:v>0</c:v>
                </c:pt>
                <c:pt idx="5">
                  <c:v>0</c:v>
                </c:pt>
                <c:pt idx="6">
                  <c:v>0</c:v>
                </c:pt>
                <c:pt idx="7">
                  <c:v>0</c:v>
                </c:pt>
                <c:pt idx="8">
                  <c:v>0</c:v>
                </c:pt>
                <c:pt idx="9">
                  <c:v>0</c:v>
                </c:pt>
                <c:pt idx="10">
                  <c:v>0</c:v>
                </c:pt>
                <c:pt idx="11">
                  <c:v>0</c:v>
                </c:pt>
              </c:numCache>
            </c:numRef>
          </c:val>
        </c:ser>
        <c:ser>
          <c:idx val="9"/>
          <c:order val="9"/>
          <c:tx>
            <c:strRef>
              <c:f>Guayaquil!$V$774</c:f>
              <c:strCache>
                <c:ptCount val="1"/>
                <c:pt idx="0">
                  <c:v>Ninguno</c:v>
                </c:pt>
              </c:strCache>
            </c:strRef>
          </c:tx>
          <c:spPr>
            <a:solidFill>
              <a:schemeClr val="accent4">
                <a:lumMod val="60000"/>
              </a:schemeClr>
            </a:solidFill>
            <a:ln>
              <a:noFill/>
            </a:ln>
            <a:effectLst/>
          </c:spPr>
          <c:invertIfNegative val="0"/>
          <c:cat>
            <c:strRef>
              <c:f>Guayaquil!$L$775:$L$786</c:f>
              <c:strCache>
                <c:ptCount val="12"/>
                <c:pt idx="0">
                  <c:v>Jefatura</c:v>
                </c:pt>
                <c:pt idx="1">
                  <c:v>Supervisión General</c:v>
                </c:pt>
                <c:pt idx="2">
                  <c:v>Supervisión Técnica</c:v>
                </c:pt>
                <c:pt idx="3">
                  <c:v>Supervisión Operativa</c:v>
                </c:pt>
                <c:pt idx="4">
                  <c:v>Operación Especializada</c:v>
                </c:pt>
                <c:pt idx="5">
                  <c:v>Operación Técnica</c:v>
                </c:pt>
                <c:pt idx="6">
                  <c:v>Operación Básica</c:v>
                </c:pt>
                <c:pt idx="7">
                  <c:v>Asistencia Administrativa</c:v>
                </c:pt>
                <c:pt idx="8">
                  <c:v>Asistencia Técnica</c:v>
                </c:pt>
                <c:pt idx="9">
                  <c:v>Soporte Administrativo</c:v>
                </c:pt>
                <c:pt idx="10">
                  <c:v>Soporte Técnico</c:v>
                </c:pt>
                <c:pt idx="11">
                  <c:v>Otros</c:v>
                </c:pt>
              </c:strCache>
            </c:strRef>
          </c:cat>
          <c:val>
            <c:numRef>
              <c:f>Guayaquil!$V$775:$V$786</c:f>
              <c:numCache>
                <c:formatCode>0.0%</c:formatCode>
                <c:ptCount val="12"/>
                <c:pt idx="0">
                  <c:v>0</c:v>
                </c:pt>
                <c:pt idx="1">
                  <c:v>0</c:v>
                </c:pt>
                <c:pt idx="2">
                  <c:v>0</c:v>
                </c:pt>
                <c:pt idx="3">
                  <c:v>0</c:v>
                </c:pt>
                <c:pt idx="4">
                  <c:v>0</c:v>
                </c:pt>
                <c:pt idx="5">
                  <c:v>0</c:v>
                </c:pt>
                <c:pt idx="6">
                  <c:v>1.3333333333333334E-2</c:v>
                </c:pt>
                <c:pt idx="7">
                  <c:v>0</c:v>
                </c:pt>
                <c:pt idx="8">
                  <c:v>0</c:v>
                </c:pt>
                <c:pt idx="9">
                  <c:v>0</c:v>
                </c:pt>
                <c:pt idx="10">
                  <c:v>0</c:v>
                </c:pt>
                <c:pt idx="11">
                  <c:v>0</c:v>
                </c:pt>
              </c:numCache>
            </c:numRef>
          </c:val>
        </c:ser>
        <c:dLbls>
          <c:showLegendKey val="0"/>
          <c:showVal val="0"/>
          <c:showCatName val="0"/>
          <c:showSerName val="0"/>
          <c:showPercent val="0"/>
          <c:showBubbleSize val="0"/>
        </c:dLbls>
        <c:gapWidth val="75"/>
        <c:overlap val="100"/>
        <c:axId val="229679104"/>
        <c:axId val="229680640"/>
      </c:barChart>
      <c:catAx>
        <c:axId val="229679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1300" b="1" i="0" u="none" strike="noStrike" kern="1200" baseline="0">
                <a:solidFill>
                  <a:schemeClr val="tx1"/>
                </a:solidFill>
                <a:latin typeface="Book Antiqua" panose="02040602050305030304" pitchFamily="18" charset="0"/>
                <a:ea typeface="+mn-ea"/>
                <a:cs typeface="+mn-cs"/>
              </a:defRPr>
            </a:pPr>
            <a:endParaRPr lang="en-US"/>
          </a:p>
        </c:txPr>
        <c:crossAx val="229680640"/>
        <c:crosses val="autoZero"/>
        <c:auto val="1"/>
        <c:lblAlgn val="ctr"/>
        <c:lblOffset val="100"/>
        <c:noMultiLvlLbl val="0"/>
      </c:catAx>
      <c:valAx>
        <c:axId val="229680640"/>
        <c:scaling>
          <c:orientation val="minMax"/>
        </c:scaling>
        <c:delete val="1"/>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crossAx val="229679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300" b="0" i="0" u="none" strike="noStrike" kern="1200" baseline="0">
              <a:solidFill>
                <a:schemeClr val="tx1"/>
              </a:solidFill>
              <a:latin typeface="Book Antiqua" panose="02040602050305030304" pitchFamily="18" charset="0"/>
              <a:ea typeface="+mn-ea"/>
              <a:cs typeface="+mn-cs"/>
            </a:defRPr>
          </a:pPr>
          <a:endParaRPr lang="en-US"/>
        </a:p>
      </c:txPr>
    </c:legend>
    <c:plotVisOnly val="1"/>
    <c:dispBlanksAs val="gap"/>
    <c:showDLblsOverMax val="0"/>
  </c:chart>
  <c:spPr>
    <a:solidFill>
      <a:schemeClr val="bg1"/>
    </a:solidFill>
    <a:ln>
      <a:solidFill>
        <a:schemeClr val="bg1">
          <a:lumMod val="85000"/>
        </a:schemeClr>
      </a:solidFill>
    </a:ln>
    <a:effectLst/>
  </c:spPr>
  <c:txPr>
    <a:bodyPr/>
    <a:lstStyle/>
    <a:p>
      <a:pPr>
        <a:defRPr sz="1300">
          <a:solidFill>
            <a:schemeClr val="tx1"/>
          </a:solidFill>
          <a:latin typeface="Book Antiqua" panose="02040602050305030304" pitchFamily="18" charset="0"/>
        </a:defRPr>
      </a:pPr>
      <a:endParaRPr lang="en-US"/>
    </a:p>
  </c:txPr>
  <c:externalData r:id="rId1">
    <c:autoUpdate val="0"/>
  </c:externalData>
</c:chartSpace>
</file>

<file path=ppt/charts/chart64.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perspective val="3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Guayaquil!$M$901</c:f>
              <c:strCache>
                <c:ptCount val="1"/>
                <c:pt idx="0">
                  <c:v>Total</c:v>
                </c:pt>
              </c:strCache>
            </c:strRef>
          </c:tx>
          <c:dPt>
            <c:idx val="0"/>
            <c:bubble3D val="0"/>
            <c:spPr>
              <a:solidFill>
                <a:schemeClr val="accent1"/>
              </a:solidFill>
              <a:ln w="25400">
                <a:solidFill>
                  <a:schemeClr val="lt1"/>
                </a:solidFill>
              </a:ln>
              <a:effectLst/>
              <a:sp3d contourW="25400">
                <a:contourClr>
                  <a:schemeClr val="lt1"/>
                </a:contourClr>
              </a:sp3d>
            </c:spPr>
          </c:dPt>
          <c:dPt>
            <c:idx val="1"/>
            <c:bubble3D val="0"/>
            <c:spPr>
              <a:solidFill>
                <a:schemeClr val="accent2"/>
              </a:solidFill>
              <a:ln w="25400">
                <a:solidFill>
                  <a:schemeClr val="lt1"/>
                </a:solidFill>
              </a:ln>
              <a:effectLst/>
              <a:sp3d contourW="25400">
                <a:contourClr>
                  <a:schemeClr val="lt1"/>
                </a:contourClr>
              </a:sp3d>
            </c:spPr>
          </c:dPt>
          <c:dPt>
            <c:idx val="2"/>
            <c:bubble3D val="0"/>
            <c:spPr>
              <a:solidFill>
                <a:schemeClr val="accent3"/>
              </a:solidFill>
              <a:ln w="25400">
                <a:solidFill>
                  <a:schemeClr val="lt1"/>
                </a:solidFill>
              </a:ln>
              <a:effectLst/>
              <a:sp3d contourW="25400">
                <a:contourClr>
                  <a:schemeClr val="lt1"/>
                </a:contourClr>
              </a:sp3d>
            </c:spPr>
          </c:dPt>
          <c:dPt>
            <c:idx val="3"/>
            <c:bubble3D val="0"/>
            <c:spPr>
              <a:solidFill>
                <a:schemeClr val="accent4"/>
              </a:solidFill>
              <a:ln w="25400">
                <a:solidFill>
                  <a:schemeClr val="lt1"/>
                </a:solidFill>
              </a:ln>
              <a:effectLst/>
              <a:sp3d contourW="25400">
                <a:contourClr>
                  <a:schemeClr val="lt1"/>
                </a:contourClr>
              </a:sp3d>
            </c:spPr>
          </c:dPt>
          <c:dPt>
            <c:idx val="4"/>
            <c:bubble3D val="0"/>
            <c:spPr>
              <a:solidFill>
                <a:schemeClr val="accent5"/>
              </a:solidFill>
              <a:ln w="25400">
                <a:solidFill>
                  <a:schemeClr val="lt1"/>
                </a:solidFill>
              </a:ln>
              <a:effectLst/>
              <a:sp3d contourW="25400">
                <a:contourClr>
                  <a:schemeClr val="lt1"/>
                </a:contourClr>
              </a:sp3d>
            </c:spPr>
          </c:dPt>
          <c:dPt>
            <c:idx val="5"/>
            <c:bubble3D val="0"/>
            <c:spPr>
              <a:solidFill>
                <a:schemeClr val="accent6"/>
              </a:solidFill>
              <a:ln w="25400">
                <a:solidFill>
                  <a:schemeClr val="lt1"/>
                </a:solidFill>
              </a:ln>
              <a:effectLst/>
              <a:sp3d contourW="25400">
                <a:contourClr>
                  <a:schemeClr val="lt1"/>
                </a:contourClr>
              </a:sp3d>
            </c:spPr>
          </c:dPt>
          <c:dPt>
            <c:idx val="6"/>
            <c:bubble3D val="0"/>
            <c:spPr>
              <a:solidFill>
                <a:schemeClr val="accent1">
                  <a:lumMod val="60000"/>
                </a:schemeClr>
              </a:solidFill>
              <a:ln w="25400">
                <a:solidFill>
                  <a:schemeClr val="lt1"/>
                </a:solidFill>
              </a:ln>
              <a:effectLst/>
              <a:sp3d contourW="25400">
                <a:contourClr>
                  <a:schemeClr val="lt1"/>
                </a:contourClr>
              </a:sp3d>
            </c:spPr>
          </c:dPt>
          <c:dPt>
            <c:idx val="7"/>
            <c:bubble3D val="0"/>
            <c:spPr>
              <a:solidFill>
                <a:schemeClr val="accent2">
                  <a:lumMod val="60000"/>
                </a:schemeClr>
              </a:solidFill>
              <a:ln w="25400">
                <a:solidFill>
                  <a:schemeClr val="lt1"/>
                </a:solidFill>
              </a:ln>
              <a:effectLst/>
              <a:sp3d contourW="25400">
                <a:contourClr>
                  <a:schemeClr val="lt1"/>
                </a:contourClr>
              </a:sp3d>
            </c:spPr>
          </c:dPt>
          <c:dPt>
            <c:idx val="8"/>
            <c:bubble3D val="0"/>
            <c:spPr>
              <a:solidFill>
                <a:schemeClr val="accent3">
                  <a:lumMod val="60000"/>
                </a:schemeClr>
              </a:solidFill>
              <a:ln w="25400">
                <a:solidFill>
                  <a:schemeClr val="lt1"/>
                </a:solidFill>
              </a:ln>
              <a:effectLst/>
              <a:sp3d contourW="25400">
                <a:contourClr>
                  <a:schemeClr val="lt1"/>
                </a:contourClr>
              </a:sp3d>
            </c:spPr>
          </c:dPt>
          <c:dPt>
            <c:idx val="9"/>
            <c:bubble3D val="0"/>
            <c:spPr>
              <a:solidFill>
                <a:schemeClr val="accent4">
                  <a:lumMod val="60000"/>
                </a:schemeClr>
              </a:solidFill>
              <a:ln w="25400">
                <a:solidFill>
                  <a:schemeClr val="lt1"/>
                </a:solidFill>
              </a:ln>
              <a:effectLst/>
              <a:sp3d contourW="25400">
                <a:contourClr>
                  <a:schemeClr val="lt1"/>
                </a:contourClr>
              </a:sp3d>
            </c:spPr>
          </c:dPt>
          <c:dLbls>
            <c:spPr>
              <a:solidFill>
                <a:schemeClr val="bg1"/>
              </a:solidFill>
              <a:ln>
                <a:solidFill>
                  <a:schemeClr val="tx1"/>
                </a:solidFill>
              </a:ln>
              <a:effectLst/>
            </c:spPr>
            <c:txPr>
              <a:bodyPr rot="0" spcFirstLastPara="1" vertOverflow="ellipsis" vert="horz" wrap="square" anchor="ctr" anchorCtr="1"/>
              <a:lstStyle/>
              <a:p>
                <a:pPr>
                  <a:defRPr sz="1400" b="0" i="0" u="none" strike="noStrike" kern="1200" baseline="0">
                    <a:solidFill>
                      <a:schemeClr val="tx1"/>
                    </a:solidFill>
                    <a:latin typeface="Book Antiqua" panose="02040602050305030304" pitchFamily="18" charset="0"/>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Guayaquil!$L$916:$L$925</c:f>
              <c:strCache>
                <c:ptCount val="10"/>
                <c:pt idx="0">
                  <c:v>Relación interpersonal</c:v>
                </c:pt>
                <c:pt idx="1">
                  <c:v>Comunicación oral y escrita</c:v>
                </c:pt>
                <c:pt idx="2">
                  <c:v>Computación</c:v>
                </c:pt>
                <c:pt idx="3">
                  <c:v>Años de experiencia</c:v>
                </c:pt>
                <c:pt idx="4">
                  <c:v>Administrativa</c:v>
                </c:pt>
                <c:pt idx="5">
                  <c:v>Manejo de personal y grupos</c:v>
                </c:pt>
                <c:pt idx="6">
                  <c:v>Manejo de datos y análisis</c:v>
                </c:pt>
                <c:pt idx="7">
                  <c:v>Uso de maquinaria y equipos</c:v>
                </c:pt>
                <c:pt idx="8">
                  <c:v>Planificación y estrategia</c:v>
                </c:pt>
                <c:pt idx="9">
                  <c:v>Mecánica, ensamble y reparación de equipos</c:v>
                </c:pt>
              </c:strCache>
            </c:strRef>
          </c:cat>
          <c:val>
            <c:numRef>
              <c:f>Guayaquil!$M$916:$M$925</c:f>
              <c:numCache>
                <c:formatCode>0.0%</c:formatCode>
                <c:ptCount val="10"/>
                <c:pt idx="0">
                  <c:v>0.14148760330578514</c:v>
                </c:pt>
                <c:pt idx="1">
                  <c:v>0.13619834710743803</c:v>
                </c:pt>
                <c:pt idx="2">
                  <c:v>0.11900826446280992</c:v>
                </c:pt>
                <c:pt idx="3">
                  <c:v>0.10644628099173553</c:v>
                </c:pt>
                <c:pt idx="4">
                  <c:v>9.7520661157024791E-2</c:v>
                </c:pt>
                <c:pt idx="5">
                  <c:v>9.6528925619834713E-2</c:v>
                </c:pt>
                <c:pt idx="6">
                  <c:v>8.9586776859504128E-2</c:v>
                </c:pt>
                <c:pt idx="7">
                  <c:v>8.4628099173553725E-2</c:v>
                </c:pt>
                <c:pt idx="8">
                  <c:v>7.5371900826446278E-2</c:v>
                </c:pt>
                <c:pt idx="9">
                  <c:v>5.3223140495867766E-2</c:v>
                </c:pt>
              </c:numCache>
            </c:numRef>
          </c:val>
        </c:ser>
        <c:dLbls>
          <c:showLegendKey val="0"/>
          <c:showVal val="0"/>
          <c:showCatName val="0"/>
          <c:showSerName val="0"/>
          <c:showPercent val="0"/>
          <c:showBubbleSize val="0"/>
          <c:showLeaderLines val="1"/>
        </c:dLbls>
      </c:pie3DChart>
      <c:spPr>
        <a:noFill/>
        <a:ln>
          <a:noFill/>
        </a:ln>
        <a:effectLst/>
      </c:spPr>
    </c:plotArea>
    <c:legend>
      <c:legendPos val="r"/>
      <c:layout>
        <c:manualLayout>
          <c:xMode val="edge"/>
          <c:yMode val="edge"/>
          <c:x val="0.61043166666666671"/>
          <c:y val="9.1719166666666671E-2"/>
          <c:w val="0.37545722222222216"/>
          <c:h val="0.85183944444444426"/>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Book Antiqua" panose="02040602050305030304" pitchFamily="18" charset="0"/>
              <a:ea typeface="+mn-ea"/>
              <a:cs typeface="+mn-cs"/>
            </a:defRPr>
          </a:pPr>
          <a:endParaRPr lang="en-US"/>
        </a:p>
      </c:txPr>
    </c:legend>
    <c:plotVisOnly val="1"/>
    <c:dispBlanksAs val="gap"/>
    <c:showDLblsOverMax val="0"/>
  </c:chart>
  <c:spPr>
    <a:solidFill>
      <a:schemeClr val="bg1"/>
    </a:solidFill>
    <a:ln>
      <a:solidFill>
        <a:schemeClr val="bg1">
          <a:lumMod val="85000"/>
        </a:schemeClr>
      </a:solidFill>
    </a:ln>
    <a:effectLst/>
  </c:spPr>
  <c:txPr>
    <a:bodyPr/>
    <a:lstStyle/>
    <a:p>
      <a:pPr>
        <a:defRPr sz="1400">
          <a:solidFill>
            <a:schemeClr val="tx1"/>
          </a:solidFill>
          <a:latin typeface="Book Antiqua" panose="02040602050305030304" pitchFamily="18" charset="0"/>
        </a:defRPr>
      </a:pPr>
      <a:endParaRPr lang="en-US"/>
    </a:p>
  </c:txPr>
  <c:externalData r:id="rId1">
    <c:autoUpdate val="0"/>
  </c:externalData>
</c:chartSpace>
</file>

<file path=ppt/charts/chart65.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perspective val="3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Guayaquil!$E$976</c:f>
              <c:strCache>
                <c:ptCount val="1"/>
                <c:pt idx="0">
                  <c:v>Cuenta de Si/No</c:v>
                </c:pt>
              </c:strCache>
            </c:strRef>
          </c:tx>
          <c:dPt>
            <c:idx val="0"/>
            <c:bubble3D val="0"/>
            <c:spPr>
              <a:solidFill>
                <a:schemeClr val="accent1"/>
              </a:solidFill>
              <a:ln w="25400">
                <a:solidFill>
                  <a:schemeClr val="lt1"/>
                </a:solidFill>
              </a:ln>
              <a:effectLst/>
              <a:sp3d contourW="25400">
                <a:contourClr>
                  <a:schemeClr val="lt1"/>
                </a:contourClr>
              </a:sp3d>
            </c:spPr>
          </c:dPt>
          <c:dPt>
            <c:idx val="1"/>
            <c:bubble3D val="0"/>
            <c:spPr>
              <a:solidFill>
                <a:schemeClr val="accent2"/>
              </a:solidFill>
              <a:ln w="25400">
                <a:solidFill>
                  <a:schemeClr val="lt1"/>
                </a:solidFill>
              </a:ln>
              <a:effectLst/>
              <a:sp3d contourW="25400">
                <a:contourClr>
                  <a:schemeClr val="lt1"/>
                </a:contourClr>
              </a:sp3d>
            </c:spPr>
          </c:dPt>
          <c:dLbls>
            <c:spPr>
              <a:solidFill>
                <a:schemeClr val="bg1"/>
              </a:solidFill>
              <a:ln>
                <a:solidFill>
                  <a:schemeClr val="tx1"/>
                </a:solidFill>
              </a:ln>
              <a:effectLst/>
            </c:spPr>
            <c:txPr>
              <a:bodyPr rot="0" spcFirstLastPara="1" vertOverflow="ellipsis" vert="horz" wrap="square" anchor="ctr" anchorCtr="1"/>
              <a:lstStyle/>
              <a:p>
                <a:pPr>
                  <a:defRPr sz="1500" b="0" i="0" u="none" strike="noStrike" kern="1200" baseline="0">
                    <a:solidFill>
                      <a:schemeClr val="tx1"/>
                    </a:solidFill>
                    <a:latin typeface="Book Antiqua" panose="02040602050305030304" pitchFamily="18" charset="0"/>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Guayaquil!$D$977:$D$978</c:f>
              <c:strCache>
                <c:ptCount val="2"/>
                <c:pt idx="0">
                  <c:v>No</c:v>
                </c:pt>
                <c:pt idx="1">
                  <c:v>Si</c:v>
                </c:pt>
              </c:strCache>
            </c:strRef>
          </c:cat>
          <c:val>
            <c:numRef>
              <c:f>Guayaquil!$E$977:$E$978</c:f>
              <c:numCache>
                <c:formatCode>0.0%</c:formatCode>
                <c:ptCount val="2"/>
                <c:pt idx="0">
                  <c:v>0.9494949494949495</c:v>
                </c:pt>
                <c:pt idx="1">
                  <c:v>5.0505050505050504E-2</c:v>
                </c:pt>
              </c:numCache>
            </c:numRef>
          </c:val>
        </c:ser>
        <c:dLbls>
          <c:showLegendKey val="0"/>
          <c:showVal val="0"/>
          <c:showCatName val="0"/>
          <c:showSerName val="0"/>
          <c:showPercent val="0"/>
          <c:showBubbleSize val="0"/>
          <c:showLeaderLines val="1"/>
        </c:dLbls>
      </c:pie3DChart>
      <c:spPr>
        <a:noFill/>
        <a:ln>
          <a:noFill/>
        </a:ln>
        <a:effectLst/>
      </c:spPr>
    </c:plotArea>
    <c:legend>
      <c:legendPos val="r"/>
      <c:overlay val="0"/>
      <c:spPr>
        <a:noFill/>
        <a:ln>
          <a:noFill/>
        </a:ln>
        <a:effectLst/>
      </c:spPr>
      <c:txPr>
        <a:bodyPr rot="0" spcFirstLastPara="1" vertOverflow="ellipsis" vert="horz" wrap="square" anchor="ctr" anchorCtr="1"/>
        <a:lstStyle/>
        <a:p>
          <a:pPr>
            <a:defRPr sz="1500" b="0" i="0" u="none" strike="noStrike" kern="1200" baseline="0">
              <a:solidFill>
                <a:schemeClr val="tx1"/>
              </a:solidFill>
              <a:latin typeface="Book Antiqua" panose="02040602050305030304" pitchFamily="18" charset="0"/>
              <a:ea typeface="+mn-ea"/>
              <a:cs typeface="+mn-cs"/>
            </a:defRPr>
          </a:pPr>
          <a:endParaRPr lang="en-US"/>
        </a:p>
      </c:txPr>
    </c:legend>
    <c:plotVisOnly val="1"/>
    <c:dispBlanksAs val="gap"/>
    <c:showDLblsOverMax val="0"/>
  </c:chart>
  <c:spPr>
    <a:solidFill>
      <a:schemeClr val="bg1"/>
    </a:solidFill>
    <a:ln>
      <a:solidFill>
        <a:schemeClr val="bg1">
          <a:lumMod val="85000"/>
        </a:schemeClr>
      </a:solidFill>
    </a:ln>
    <a:effectLst/>
  </c:spPr>
  <c:txPr>
    <a:bodyPr/>
    <a:lstStyle/>
    <a:p>
      <a:pPr>
        <a:defRPr sz="1500">
          <a:solidFill>
            <a:schemeClr val="tx1"/>
          </a:solidFill>
          <a:latin typeface="Book Antiqua" panose="02040602050305030304" pitchFamily="18" charset="0"/>
        </a:defRPr>
      </a:pPr>
      <a:endParaRPr lang="en-US"/>
    </a:p>
  </c:txPr>
  <c:externalData r:id="rId1">
    <c:autoUpdate val="0"/>
  </c:externalData>
</c:chartSpace>
</file>

<file path=ppt/charts/chart66.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perspective val="3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Guayaquil!$E$1029</c:f>
              <c:strCache>
                <c:ptCount val="1"/>
                <c:pt idx="0">
                  <c:v>Cuenta de Si/No2</c:v>
                </c:pt>
              </c:strCache>
            </c:strRef>
          </c:tx>
          <c:dPt>
            <c:idx val="0"/>
            <c:bubble3D val="0"/>
            <c:spPr>
              <a:solidFill>
                <a:schemeClr val="accent1"/>
              </a:solidFill>
              <a:ln w="25400">
                <a:solidFill>
                  <a:schemeClr val="lt1"/>
                </a:solidFill>
              </a:ln>
              <a:effectLst/>
              <a:sp3d contourW="25400">
                <a:contourClr>
                  <a:schemeClr val="lt1"/>
                </a:contourClr>
              </a:sp3d>
            </c:spPr>
          </c:dPt>
          <c:dPt>
            <c:idx val="1"/>
            <c:bubble3D val="0"/>
            <c:spPr>
              <a:solidFill>
                <a:schemeClr val="accent2"/>
              </a:solidFill>
              <a:ln w="25400">
                <a:solidFill>
                  <a:schemeClr val="lt1"/>
                </a:solidFill>
              </a:ln>
              <a:effectLst/>
              <a:sp3d contourW="25400">
                <a:contourClr>
                  <a:schemeClr val="lt1"/>
                </a:contourClr>
              </a:sp3d>
            </c:spPr>
          </c:dPt>
          <c:dLbls>
            <c:spPr>
              <a:solidFill>
                <a:schemeClr val="bg1"/>
              </a:solidFill>
              <a:ln>
                <a:solidFill>
                  <a:schemeClr val="tx1"/>
                </a:solidFill>
              </a:ln>
              <a:effectLst/>
            </c:spPr>
            <c:txPr>
              <a:bodyPr rot="0" spcFirstLastPara="1" vertOverflow="ellipsis" vert="horz" wrap="square" anchor="ctr" anchorCtr="1"/>
              <a:lstStyle/>
              <a:p>
                <a:pPr>
                  <a:defRPr sz="1500" b="0" i="0" u="none" strike="noStrike" kern="1200" baseline="0">
                    <a:solidFill>
                      <a:schemeClr val="tx1"/>
                    </a:solidFill>
                    <a:latin typeface="Book Antiqua" panose="02040602050305030304" pitchFamily="18" charset="0"/>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Guayaquil!$D$1030:$D$1031</c:f>
              <c:strCache>
                <c:ptCount val="2"/>
                <c:pt idx="0">
                  <c:v>No</c:v>
                </c:pt>
                <c:pt idx="1">
                  <c:v>Si</c:v>
                </c:pt>
              </c:strCache>
            </c:strRef>
          </c:cat>
          <c:val>
            <c:numRef>
              <c:f>Guayaquil!$E$1030:$E$1031</c:f>
              <c:numCache>
                <c:formatCode>0.0%</c:formatCode>
                <c:ptCount val="2"/>
                <c:pt idx="0">
                  <c:v>0.95959595959595956</c:v>
                </c:pt>
                <c:pt idx="1">
                  <c:v>4.0404040404040407E-2</c:v>
                </c:pt>
              </c:numCache>
            </c:numRef>
          </c:val>
        </c:ser>
        <c:dLbls>
          <c:showLegendKey val="0"/>
          <c:showVal val="0"/>
          <c:showCatName val="0"/>
          <c:showSerName val="0"/>
          <c:showPercent val="0"/>
          <c:showBubbleSize val="0"/>
          <c:showLeaderLines val="1"/>
        </c:dLbls>
      </c:pie3DChart>
      <c:spPr>
        <a:noFill/>
        <a:ln>
          <a:noFill/>
        </a:ln>
        <a:effectLst/>
      </c:spPr>
    </c:plotArea>
    <c:legend>
      <c:legendPos val="r"/>
      <c:overlay val="0"/>
      <c:spPr>
        <a:noFill/>
        <a:ln>
          <a:noFill/>
        </a:ln>
        <a:effectLst/>
      </c:spPr>
      <c:txPr>
        <a:bodyPr rot="0" spcFirstLastPara="1" vertOverflow="ellipsis" vert="horz" wrap="square" anchor="ctr" anchorCtr="1"/>
        <a:lstStyle/>
        <a:p>
          <a:pPr>
            <a:defRPr sz="1500" b="0" i="0" u="none" strike="noStrike" kern="1200" baseline="0">
              <a:solidFill>
                <a:schemeClr val="tx1"/>
              </a:solidFill>
              <a:latin typeface="Book Antiqua" panose="02040602050305030304" pitchFamily="18" charset="0"/>
              <a:ea typeface="+mn-ea"/>
              <a:cs typeface="+mn-cs"/>
            </a:defRPr>
          </a:pPr>
          <a:endParaRPr lang="en-US"/>
        </a:p>
      </c:txPr>
    </c:legend>
    <c:plotVisOnly val="1"/>
    <c:dispBlanksAs val="gap"/>
    <c:showDLblsOverMax val="0"/>
  </c:chart>
  <c:spPr>
    <a:solidFill>
      <a:schemeClr val="bg1"/>
    </a:solidFill>
    <a:ln>
      <a:solidFill>
        <a:schemeClr val="bg1">
          <a:lumMod val="85000"/>
        </a:schemeClr>
      </a:solidFill>
    </a:ln>
    <a:effectLst/>
  </c:spPr>
  <c:txPr>
    <a:bodyPr/>
    <a:lstStyle/>
    <a:p>
      <a:pPr>
        <a:defRPr sz="1500">
          <a:solidFill>
            <a:schemeClr val="tx1"/>
          </a:solidFill>
          <a:latin typeface="Book Antiqua" panose="02040602050305030304" pitchFamily="18" charset="0"/>
        </a:defRPr>
      </a:pPr>
      <a:endParaRPr lang="en-US"/>
    </a:p>
  </c:txPr>
  <c:externalData r:id="rId1">
    <c:autoUpdate val="0"/>
  </c:externalData>
</c:chartSpace>
</file>

<file path=ppt/charts/chart67.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perspective val="3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Guayaquil!$E$1029</c:f>
              <c:strCache>
                <c:ptCount val="1"/>
                <c:pt idx="0">
                  <c:v>Cuenta de Si/No2</c:v>
                </c:pt>
              </c:strCache>
            </c:strRef>
          </c:tx>
          <c:dPt>
            <c:idx val="0"/>
            <c:bubble3D val="0"/>
            <c:spPr>
              <a:solidFill>
                <a:schemeClr val="accent1"/>
              </a:solidFill>
              <a:ln w="25400">
                <a:solidFill>
                  <a:schemeClr val="lt1"/>
                </a:solidFill>
              </a:ln>
              <a:effectLst/>
              <a:sp3d contourW="25400">
                <a:contourClr>
                  <a:schemeClr val="lt1"/>
                </a:contourClr>
              </a:sp3d>
            </c:spPr>
          </c:dPt>
          <c:dPt>
            <c:idx val="1"/>
            <c:bubble3D val="0"/>
            <c:spPr>
              <a:solidFill>
                <a:schemeClr val="accent2"/>
              </a:solidFill>
              <a:ln w="25400">
                <a:solidFill>
                  <a:schemeClr val="lt1"/>
                </a:solidFill>
              </a:ln>
              <a:effectLst/>
              <a:sp3d contourW="25400">
                <a:contourClr>
                  <a:schemeClr val="lt1"/>
                </a:contourClr>
              </a:sp3d>
            </c:spPr>
          </c:dPt>
          <c:dLbls>
            <c:spPr>
              <a:solidFill>
                <a:schemeClr val="bg1"/>
              </a:solidFill>
              <a:ln>
                <a:solidFill>
                  <a:schemeClr val="tx1"/>
                </a:solidFill>
              </a:ln>
              <a:effectLst/>
            </c:spPr>
            <c:txPr>
              <a:bodyPr rot="0" spcFirstLastPara="1" vertOverflow="ellipsis" vert="horz" wrap="square" anchor="ctr" anchorCtr="1"/>
              <a:lstStyle/>
              <a:p>
                <a:pPr>
                  <a:defRPr sz="1500" b="0" i="0" u="none" strike="noStrike" kern="1200" baseline="0">
                    <a:solidFill>
                      <a:schemeClr val="tx1"/>
                    </a:solidFill>
                    <a:latin typeface="Book Antiqua" panose="02040602050305030304" pitchFamily="18" charset="0"/>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Guayaquil!$D$1054:$D$1055</c:f>
              <c:strCache>
                <c:ptCount val="2"/>
                <c:pt idx="0">
                  <c:v>No</c:v>
                </c:pt>
                <c:pt idx="1">
                  <c:v>Si</c:v>
                </c:pt>
              </c:strCache>
            </c:strRef>
          </c:cat>
          <c:val>
            <c:numRef>
              <c:f>Guayaquil!$E$1054:$E$1055</c:f>
              <c:numCache>
                <c:formatCode>0.0%</c:formatCode>
                <c:ptCount val="2"/>
                <c:pt idx="0">
                  <c:v>0.91919191919191923</c:v>
                </c:pt>
                <c:pt idx="1">
                  <c:v>8.0808080808080815E-2</c:v>
                </c:pt>
              </c:numCache>
            </c:numRef>
          </c:val>
        </c:ser>
        <c:dLbls>
          <c:showLegendKey val="0"/>
          <c:showVal val="0"/>
          <c:showCatName val="0"/>
          <c:showSerName val="0"/>
          <c:showPercent val="0"/>
          <c:showBubbleSize val="0"/>
          <c:showLeaderLines val="1"/>
        </c:dLbls>
      </c:pie3DChart>
      <c:spPr>
        <a:noFill/>
        <a:ln>
          <a:noFill/>
        </a:ln>
        <a:effectLst/>
      </c:spPr>
    </c:plotArea>
    <c:legend>
      <c:legendPos val="r"/>
      <c:overlay val="0"/>
      <c:spPr>
        <a:noFill/>
        <a:ln>
          <a:noFill/>
        </a:ln>
        <a:effectLst/>
      </c:spPr>
      <c:txPr>
        <a:bodyPr rot="0" spcFirstLastPara="1" vertOverflow="ellipsis" vert="horz" wrap="square" anchor="ctr" anchorCtr="1"/>
        <a:lstStyle/>
        <a:p>
          <a:pPr>
            <a:defRPr sz="1500" b="0" i="0" u="none" strike="noStrike" kern="1200" baseline="0">
              <a:solidFill>
                <a:schemeClr val="tx1"/>
              </a:solidFill>
              <a:latin typeface="Book Antiqua" panose="02040602050305030304" pitchFamily="18" charset="0"/>
              <a:ea typeface="+mn-ea"/>
              <a:cs typeface="+mn-cs"/>
            </a:defRPr>
          </a:pPr>
          <a:endParaRPr lang="en-US"/>
        </a:p>
      </c:txPr>
    </c:legend>
    <c:plotVisOnly val="1"/>
    <c:dispBlanksAs val="gap"/>
    <c:showDLblsOverMax val="0"/>
  </c:chart>
  <c:spPr>
    <a:solidFill>
      <a:schemeClr val="bg1"/>
    </a:solidFill>
    <a:ln>
      <a:solidFill>
        <a:schemeClr val="bg1">
          <a:lumMod val="85000"/>
        </a:schemeClr>
      </a:solidFill>
    </a:ln>
    <a:effectLst/>
  </c:spPr>
  <c:txPr>
    <a:bodyPr/>
    <a:lstStyle/>
    <a:p>
      <a:pPr>
        <a:defRPr sz="1500">
          <a:solidFill>
            <a:schemeClr val="tx1"/>
          </a:solidFill>
          <a:latin typeface="Book Antiqua" panose="02040602050305030304" pitchFamily="18" charset="0"/>
        </a:defRPr>
      </a:pPr>
      <a:endParaRPr lang="en-US"/>
    </a:p>
  </c:txPr>
  <c:externalData r:id="rId1">
    <c:autoUpdate val="0"/>
  </c:externalData>
</c:chartSpace>
</file>

<file path=ppt/charts/chart68.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perspective val="3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Guayaquil!$E$1029</c:f>
              <c:strCache>
                <c:ptCount val="1"/>
                <c:pt idx="0">
                  <c:v>Cuenta de Si/No2</c:v>
                </c:pt>
              </c:strCache>
            </c:strRef>
          </c:tx>
          <c:dPt>
            <c:idx val="0"/>
            <c:bubble3D val="0"/>
            <c:spPr>
              <a:solidFill>
                <a:schemeClr val="accent1"/>
              </a:solidFill>
              <a:ln w="25400">
                <a:solidFill>
                  <a:schemeClr val="lt1"/>
                </a:solidFill>
              </a:ln>
              <a:effectLst/>
              <a:sp3d contourW="25400">
                <a:contourClr>
                  <a:schemeClr val="lt1"/>
                </a:contourClr>
              </a:sp3d>
            </c:spPr>
          </c:dPt>
          <c:dPt>
            <c:idx val="1"/>
            <c:bubble3D val="0"/>
            <c:spPr>
              <a:solidFill>
                <a:schemeClr val="accent2"/>
              </a:solidFill>
              <a:ln w="25400">
                <a:solidFill>
                  <a:schemeClr val="lt1"/>
                </a:solidFill>
              </a:ln>
              <a:effectLst/>
              <a:sp3d contourW="25400">
                <a:contourClr>
                  <a:schemeClr val="lt1"/>
                </a:contourClr>
              </a:sp3d>
            </c:spPr>
          </c:dPt>
          <c:dLbls>
            <c:spPr>
              <a:solidFill>
                <a:schemeClr val="bg1"/>
              </a:solidFill>
              <a:ln>
                <a:solidFill>
                  <a:schemeClr val="tx1"/>
                </a:solidFill>
              </a:ln>
              <a:effectLst/>
            </c:spPr>
            <c:txPr>
              <a:bodyPr rot="0" spcFirstLastPara="1" vertOverflow="ellipsis" vert="horz" wrap="square" anchor="ctr" anchorCtr="1"/>
              <a:lstStyle/>
              <a:p>
                <a:pPr>
                  <a:defRPr sz="1500" b="0" i="0" u="none" strike="noStrike" kern="1200" baseline="0">
                    <a:solidFill>
                      <a:schemeClr val="tx1"/>
                    </a:solidFill>
                    <a:latin typeface="Book Antiqua" panose="02040602050305030304" pitchFamily="18" charset="0"/>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Guayaquil!$D$1093:$D$1094</c:f>
              <c:strCache>
                <c:ptCount val="2"/>
                <c:pt idx="0">
                  <c:v>No</c:v>
                </c:pt>
                <c:pt idx="1">
                  <c:v>Si</c:v>
                </c:pt>
              </c:strCache>
            </c:strRef>
          </c:cat>
          <c:val>
            <c:numRef>
              <c:f>Guayaquil!$E$1093:$E$1094</c:f>
              <c:numCache>
                <c:formatCode>0.0%</c:formatCode>
                <c:ptCount val="2"/>
                <c:pt idx="0">
                  <c:v>0.47474747474747475</c:v>
                </c:pt>
                <c:pt idx="1">
                  <c:v>0.5252525252525253</c:v>
                </c:pt>
              </c:numCache>
            </c:numRef>
          </c:val>
        </c:ser>
        <c:dLbls>
          <c:showLegendKey val="0"/>
          <c:showVal val="0"/>
          <c:showCatName val="0"/>
          <c:showSerName val="0"/>
          <c:showPercent val="0"/>
          <c:showBubbleSize val="0"/>
          <c:showLeaderLines val="1"/>
        </c:dLbls>
      </c:pie3DChart>
      <c:spPr>
        <a:noFill/>
        <a:ln>
          <a:noFill/>
        </a:ln>
        <a:effectLst/>
      </c:spPr>
    </c:plotArea>
    <c:legend>
      <c:legendPos val="r"/>
      <c:overlay val="0"/>
      <c:spPr>
        <a:noFill/>
        <a:ln>
          <a:noFill/>
        </a:ln>
        <a:effectLst/>
      </c:spPr>
      <c:txPr>
        <a:bodyPr rot="0" spcFirstLastPara="1" vertOverflow="ellipsis" vert="horz" wrap="square" anchor="ctr" anchorCtr="1"/>
        <a:lstStyle/>
        <a:p>
          <a:pPr>
            <a:defRPr sz="1500" b="0" i="0" u="none" strike="noStrike" kern="1200" baseline="0">
              <a:solidFill>
                <a:schemeClr val="tx1"/>
              </a:solidFill>
              <a:latin typeface="Book Antiqua" panose="02040602050305030304" pitchFamily="18" charset="0"/>
              <a:ea typeface="+mn-ea"/>
              <a:cs typeface="+mn-cs"/>
            </a:defRPr>
          </a:pPr>
          <a:endParaRPr lang="en-US"/>
        </a:p>
      </c:txPr>
    </c:legend>
    <c:plotVisOnly val="1"/>
    <c:dispBlanksAs val="gap"/>
    <c:showDLblsOverMax val="0"/>
  </c:chart>
  <c:spPr>
    <a:solidFill>
      <a:schemeClr val="bg1"/>
    </a:solidFill>
    <a:ln>
      <a:solidFill>
        <a:schemeClr val="bg1">
          <a:lumMod val="85000"/>
        </a:schemeClr>
      </a:solidFill>
    </a:ln>
    <a:effectLst/>
  </c:spPr>
  <c:txPr>
    <a:bodyPr/>
    <a:lstStyle/>
    <a:p>
      <a:pPr>
        <a:defRPr sz="1500">
          <a:solidFill>
            <a:schemeClr val="tx1"/>
          </a:solidFill>
          <a:latin typeface="Book Antiqua" panose="02040602050305030304" pitchFamily="18" charset="0"/>
        </a:defRPr>
      </a:pPr>
      <a:endParaRPr lang="en-US"/>
    </a:p>
  </c:txPr>
  <c:externalData r:id="rId1">
    <c:autoUpdate val="0"/>
  </c:externalData>
</c:chartSpace>
</file>

<file path=ppt/charts/chart69.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perspective val="3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Guayaquil!$E$1029</c:f>
              <c:strCache>
                <c:ptCount val="1"/>
                <c:pt idx="0">
                  <c:v>Cuenta de Si/No2</c:v>
                </c:pt>
              </c:strCache>
            </c:strRef>
          </c:tx>
          <c:dPt>
            <c:idx val="0"/>
            <c:bubble3D val="0"/>
            <c:spPr>
              <a:solidFill>
                <a:schemeClr val="accent1"/>
              </a:solidFill>
              <a:ln w="25400">
                <a:solidFill>
                  <a:schemeClr val="lt1"/>
                </a:solidFill>
              </a:ln>
              <a:effectLst/>
              <a:sp3d contourW="25400">
                <a:contourClr>
                  <a:schemeClr val="lt1"/>
                </a:contourClr>
              </a:sp3d>
            </c:spPr>
          </c:dPt>
          <c:dPt>
            <c:idx val="1"/>
            <c:bubble3D val="0"/>
            <c:spPr>
              <a:solidFill>
                <a:schemeClr val="accent2"/>
              </a:solidFill>
              <a:ln w="25400">
                <a:solidFill>
                  <a:schemeClr val="lt1"/>
                </a:solidFill>
              </a:ln>
              <a:effectLst/>
              <a:sp3d contourW="25400">
                <a:contourClr>
                  <a:schemeClr val="lt1"/>
                </a:contourClr>
              </a:sp3d>
            </c:spPr>
          </c:dPt>
          <c:dLbls>
            <c:spPr>
              <a:solidFill>
                <a:schemeClr val="bg1"/>
              </a:solidFill>
              <a:ln>
                <a:solidFill>
                  <a:schemeClr val="tx1"/>
                </a:solidFill>
              </a:ln>
              <a:effectLst/>
            </c:spPr>
            <c:txPr>
              <a:bodyPr rot="0" spcFirstLastPara="1" vertOverflow="ellipsis" vert="horz" wrap="square" anchor="ctr" anchorCtr="1"/>
              <a:lstStyle/>
              <a:p>
                <a:pPr>
                  <a:defRPr sz="1500" b="0" i="0" u="none" strike="noStrike" kern="1200" baseline="0">
                    <a:solidFill>
                      <a:schemeClr val="tx1"/>
                    </a:solidFill>
                    <a:latin typeface="Book Antiqua" panose="02040602050305030304" pitchFamily="18" charset="0"/>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Guayaquil!$D$1111:$D$1112</c:f>
              <c:strCache>
                <c:ptCount val="2"/>
                <c:pt idx="0">
                  <c:v>No</c:v>
                </c:pt>
                <c:pt idx="1">
                  <c:v>Si</c:v>
                </c:pt>
              </c:strCache>
            </c:strRef>
          </c:cat>
          <c:val>
            <c:numRef>
              <c:f>Guayaquil!$E$1111:$E$1112</c:f>
              <c:numCache>
                <c:formatCode>0.0%</c:formatCode>
                <c:ptCount val="2"/>
                <c:pt idx="0">
                  <c:v>0.55555555555555558</c:v>
                </c:pt>
                <c:pt idx="1">
                  <c:v>0.44444444444444442</c:v>
                </c:pt>
              </c:numCache>
            </c:numRef>
          </c:val>
        </c:ser>
        <c:dLbls>
          <c:showLegendKey val="0"/>
          <c:showVal val="0"/>
          <c:showCatName val="0"/>
          <c:showSerName val="0"/>
          <c:showPercent val="0"/>
          <c:showBubbleSize val="0"/>
          <c:showLeaderLines val="1"/>
        </c:dLbls>
      </c:pie3DChart>
      <c:spPr>
        <a:noFill/>
        <a:ln>
          <a:noFill/>
        </a:ln>
        <a:effectLst/>
      </c:spPr>
    </c:plotArea>
    <c:legend>
      <c:legendPos val="r"/>
      <c:overlay val="0"/>
      <c:spPr>
        <a:noFill/>
        <a:ln>
          <a:noFill/>
        </a:ln>
        <a:effectLst/>
      </c:spPr>
      <c:txPr>
        <a:bodyPr rot="0" spcFirstLastPara="1" vertOverflow="ellipsis" vert="horz" wrap="square" anchor="ctr" anchorCtr="1"/>
        <a:lstStyle/>
        <a:p>
          <a:pPr>
            <a:defRPr sz="1500" b="0" i="0" u="none" strike="noStrike" kern="1200" baseline="0">
              <a:solidFill>
                <a:schemeClr val="tx1"/>
              </a:solidFill>
              <a:latin typeface="Book Antiqua" panose="02040602050305030304" pitchFamily="18" charset="0"/>
              <a:ea typeface="+mn-ea"/>
              <a:cs typeface="+mn-cs"/>
            </a:defRPr>
          </a:pPr>
          <a:endParaRPr lang="en-US"/>
        </a:p>
      </c:txPr>
    </c:legend>
    <c:plotVisOnly val="1"/>
    <c:dispBlanksAs val="gap"/>
    <c:showDLblsOverMax val="0"/>
  </c:chart>
  <c:spPr>
    <a:solidFill>
      <a:schemeClr val="bg1"/>
    </a:solidFill>
    <a:ln>
      <a:solidFill>
        <a:schemeClr val="bg1">
          <a:lumMod val="85000"/>
        </a:schemeClr>
      </a:solidFill>
    </a:ln>
    <a:effectLst/>
  </c:spPr>
  <c:txPr>
    <a:bodyPr/>
    <a:lstStyle/>
    <a:p>
      <a:pPr>
        <a:defRPr sz="1500">
          <a:solidFill>
            <a:schemeClr val="tx1"/>
          </a:solidFill>
          <a:latin typeface="Book Antiqua" panose="02040602050305030304" pitchFamily="18" charset="0"/>
        </a:defRPr>
      </a:pPr>
      <a:endParaRPr lang="en-US"/>
    </a:p>
  </c:txPr>
  <c:externalData r:id="rId1">
    <c:autoUpdate val="0"/>
  </c:externalData>
</c:chartSpace>
</file>

<file path=ppt/charts/chart70.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perspective val="3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Guayaquil!$E$1029</c:f>
              <c:strCache>
                <c:ptCount val="1"/>
                <c:pt idx="0">
                  <c:v>Cuenta de Si/No2</c:v>
                </c:pt>
              </c:strCache>
            </c:strRef>
          </c:tx>
          <c:dPt>
            <c:idx val="0"/>
            <c:bubble3D val="0"/>
            <c:spPr>
              <a:solidFill>
                <a:schemeClr val="accent1"/>
              </a:solidFill>
              <a:ln w="25400">
                <a:solidFill>
                  <a:schemeClr val="lt1"/>
                </a:solidFill>
              </a:ln>
              <a:effectLst/>
              <a:sp3d contourW="25400">
                <a:contourClr>
                  <a:schemeClr val="lt1"/>
                </a:contourClr>
              </a:sp3d>
            </c:spPr>
          </c:dPt>
          <c:dPt>
            <c:idx val="1"/>
            <c:bubble3D val="0"/>
            <c:spPr>
              <a:solidFill>
                <a:schemeClr val="accent2"/>
              </a:solidFill>
              <a:ln w="25400">
                <a:solidFill>
                  <a:schemeClr val="lt1"/>
                </a:solidFill>
              </a:ln>
              <a:effectLst/>
              <a:sp3d contourW="25400">
                <a:contourClr>
                  <a:schemeClr val="lt1"/>
                </a:contourClr>
              </a:sp3d>
            </c:spPr>
          </c:dPt>
          <c:dLbls>
            <c:spPr>
              <a:solidFill>
                <a:schemeClr val="bg1"/>
              </a:solidFill>
              <a:ln>
                <a:solidFill>
                  <a:schemeClr val="tx1"/>
                </a:solidFill>
              </a:ln>
              <a:effectLst/>
            </c:spPr>
            <c:txPr>
              <a:bodyPr rot="0" spcFirstLastPara="1" vertOverflow="ellipsis" vert="horz" wrap="square" anchor="ctr" anchorCtr="1"/>
              <a:lstStyle/>
              <a:p>
                <a:pPr>
                  <a:defRPr sz="1500" b="0" i="0" u="none" strike="noStrike" kern="1200" baseline="0">
                    <a:solidFill>
                      <a:schemeClr val="tx1"/>
                    </a:solidFill>
                    <a:latin typeface="Book Antiqua" panose="02040602050305030304" pitchFamily="18" charset="0"/>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Guayaquil!$D$1147:$D$1148</c:f>
              <c:strCache>
                <c:ptCount val="2"/>
                <c:pt idx="0">
                  <c:v>No</c:v>
                </c:pt>
                <c:pt idx="1">
                  <c:v>Si</c:v>
                </c:pt>
              </c:strCache>
            </c:strRef>
          </c:cat>
          <c:val>
            <c:numRef>
              <c:f>Guayaquil!$E$1147:$E$1148</c:f>
              <c:numCache>
                <c:formatCode>0.0%</c:formatCode>
                <c:ptCount val="2"/>
                <c:pt idx="0">
                  <c:v>3.0303030303030304E-2</c:v>
                </c:pt>
                <c:pt idx="1">
                  <c:v>0.96969696969696972</c:v>
                </c:pt>
              </c:numCache>
            </c:numRef>
          </c:val>
        </c:ser>
        <c:dLbls>
          <c:showLegendKey val="0"/>
          <c:showVal val="0"/>
          <c:showCatName val="0"/>
          <c:showSerName val="0"/>
          <c:showPercent val="0"/>
          <c:showBubbleSize val="0"/>
          <c:showLeaderLines val="1"/>
        </c:dLbls>
      </c:pie3DChart>
      <c:spPr>
        <a:noFill/>
        <a:ln>
          <a:noFill/>
        </a:ln>
        <a:effectLst/>
      </c:spPr>
    </c:plotArea>
    <c:legend>
      <c:legendPos val="r"/>
      <c:overlay val="0"/>
      <c:spPr>
        <a:noFill/>
        <a:ln>
          <a:noFill/>
        </a:ln>
        <a:effectLst/>
      </c:spPr>
      <c:txPr>
        <a:bodyPr rot="0" spcFirstLastPara="1" vertOverflow="ellipsis" vert="horz" wrap="square" anchor="ctr" anchorCtr="1"/>
        <a:lstStyle/>
        <a:p>
          <a:pPr>
            <a:defRPr sz="1500" b="0" i="0" u="none" strike="noStrike" kern="1200" baseline="0">
              <a:solidFill>
                <a:schemeClr val="tx1"/>
              </a:solidFill>
              <a:latin typeface="Book Antiqua" panose="02040602050305030304" pitchFamily="18" charset="0"/>
              <a:ea typeface="+mn-ea"/>
              <a:cs typeface="+mn-cs"/>
            </a:defRPr>
          </a:pPr>
          <a:endParaRPr lang="en-US"/>
        </a:p>
      </c:txPr>
    </c:legend>
    <c:plotVisOnly val="1"/>
    <c:dispBlanksAs val="gap"/>
    <c:showDLblsOverMax val="0"/>
  </c:chart>
  <c:spPr>
    <a:solidFill>
      <a:schemeClr val="bg1"/>
    </a:solidFill>
    <a:ln>
      <a:solidFill>
        <a:schemeClr val="bg1">
          <a:lumMod val="85000"/>
        </a:schemeClr>
      </a:solidFill>
    </a:ln>
    <a:effectLst/>
  </c:spPr>
  <c:txPr>
    <a:bodyPr/>
    <a:lstStyle/>
    <a:p>
      <a:pPr>
        <a:defRPr sz="1500">
          <a:solidFill>
            <a:schemeClr val="tx1"/>
          </a:solidFill>
          <a:latin typeface="Book Antiqua" panose="02040602050305030304" pitchFamily="18" charset="0"/>
        </a:defRPr>
      </a:pPr>
      <a:endParaRPr lang="en-US"/>
    </a:p>
  </c:txPr>
  <c:externalData r:id="rId1">
    <c:autoUpdate val="0"/>
  </c:externalData>
</c:chartSpace>
</file>

<file path=ppt/charts/chart71.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perspective val="3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Guayaquil!$N$1168</c:f>
              <c:strCache>
                <c:ptCount val="1"/>
                <c:pt idx="0">
                  <c:v>%</c:v>
                </c:pt>
              </c:strCache>
            </c:strRef>
          </c:tx>
          <c:dPt>
            <c:idx val="0"/>
            <c:bubble3D val="0"/>
            <c:spPr>
              <a:solidFill>
                <a:schemeClr val="accent1"/>
              </a:solidFill>
              <a:ln w="25400">
                <a:solidFill>
                  <a:schemeClr val="lt1"/>
                </a:solidFill>
              </a:ln>
              <a:effectLst/>
              <a:sp3d contourW="25400">
                <a:contourClr>
                  <a:schemeClr val="lt1"/>
                </a:contourClr>
              </a:sp3d>
            </c:spPr>
          </c:dPt>
          <c:dPt>
            <c:idx val="1"/>
            <c:bubble3D val="0"/>
            <c:spPr>
              <a:solidFill>
                <a:schemeClr val="accent2"/>
              </a:solidFill>
              <a:ln w="25400">
                <a:solidFill>
                  <a:schemeClr val="lt1"/>
                </a:solidFill>
              </a:ln>
              <a:effectLst/>
              <a:sp3d contourW="25400">
                <a:contourClr>
                  <a:schemeClr val="lt1"/>
                </a:contourClr>
              </a:sp3d>
            </c:spPr>
          </c:dPt>
          <c:dPt>
            <c:idx val="2"/>
            <c:bubble3D val="0"/>
            <c:spPr>
              <a:solidFill>
                <a:schemeClr val="accent3"/>
              </a:solidFill>
              <a:ln w="25400">
                <a:solidFill>
                  <a:schemeClr val="lt1"/>
                </a:solidFill>
              </a:ln>
              <a:effectLst/>
              <a:sp3d contourW="25400">
                <a:contourClr>
                  <a:schemeClr val="lt1"/>
                </a:contourClr>
              </a:sp3d>
            </c:spPr>
          </c:dPt>
          <c:dPt>
            <c:idx val="3"/>
            <c:bubble3D val="0"/>
            <c:spPr>
              <a:solidFill>
                <a:schemeClr val="accent4"/>
              </a:solidFill>
              <a:ln w="25400">
                <a:solidFill>
                  <a:schemeClr val="lt1"/>
                </a:solidFill>
              </a:ln>
              <a:effectLst/>
              <a:sp3d contourW="25400">
                <a:contourClr>
                  <a:schemeClr val="lt1"/>
                </a:contourClr>
              </a:sp3d>
            </c:spPr>
          </c:dPt>
          <c:dPt>
            <c:idx val="4"/>
            <c:bubble3D val="0"/>
            <c:spPr>
              <a:solidFill>
                <a:schemeClr val="accent5"/>
              </a:solidFill>
              <a:ln w="25400">
                <a:solidFill>
                  <a:schemeClr val="lt1"/>
                </a:solidFill>
              </a:ln>
              <a:effectLst/>
              <a:sp3d contourW="25400">
                <a:contourClr>
                  <a:schemeClr val="lt1"/>
                </a:contourClr>
              </a:sp3d>
            </c:spPr>
          </c:dPt>
          <c:dPt>
            <c:idx val="5"/>
            <c:bubble3D val="0"/>
            <c:spPr>
              <a:solidFill>
                <a:schemeClr val="accent6"/>
              </a:solidFill>
              <a:ln w="25400">
                <a:solidFill>
                  <a:schemeClr val="lt1"/>
                </a:solidFill>
              </a:ln>
              <a:effectLst/>
              <a:sp3d contourW="25400">
                <a:contourClr>
                  <a:schemeClr val="lt1"/>
                </a:contourClr>
              </a:sp3d>
            </c:spPr>
          </c:dPt>
          <c:dPt>
            <c:idx val="6"/>
            <c:bubble3D val="0"/>
            <c:spPr>
              <a:solidFill>
                <a:schemeClr val="accent1">
                  <a:lumMod val="60000"/>
                </a:schemeClr>
              </a:solidFill>
              <a:ln w="25400">
                <a:solidFill>
                  <a:schemeClr val="lt1"/>
                </a:solidFill>
              </a:ln>
              <a:effectLst/>
              <a:sp3d contourW="25400">
                <a:contourClr>
                  <a:schemeClr val="lt1"/>
                </a:contourClr>
              </a:sp3d>
            </c:spPr>
          </c:dPt>
          <c:dLbls>
            <c:spPr>
              <a:solidFill>
                <a:schemeClr val="bg1"/>
              </a:solidFill>
              <a:ln>
                <a:solidFill>
                  <a:schemeClr val="tx1"/>
                </a:solidFill>
              </a:ln>
              <a:effectLst/>
            </c:spPr>
            <c:txPr>
              <a:bodyPr rot="0" spcFirstLastPara="1" vertOverflow="ellipsis" vert="horz" wrap="square" anchor="ctr" anchorCtr="1"/>
              <a:lstStyle/>
              <a:p>
                <a:pPr>
                  <a:defRPr sz="1400" b="0" i="0" u="none" strike="noStrike" kern="1200" baseline="0">
                    <a:solidFill>
                      <a:schemeClr val="tx1"/>
                    </a:solidFill>
                    <a:latin typeface="Book Antiqua" panose="02040602050305030304" pitchFamily="18" charset="0"/>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Guayaquil!$M$1169:$M$1174</c:f>
              <c:strCache>
                <c:ptCount val="6"/>
                <c:pt idx="0">
                  <c:v>Actitud</c:v>
                </c:pt>
                <c:pt idx="1">
                  <c:v>Brindar oportunidades</c:v>
                </c:pt>
                <c:pt idx="2">
                  <c:v>Otro</c:v>
                </c:pt>
                <c:pt idx="3">
                  <c:v>Empeño</c:v>
                </c:pt>
                <c:pt idx="4">
                  <c:v>Voluntad</c:v>
                </c:pt>
                <c:pt idx="5">
                  <c:v>Necesidad</c:v>
                </c:pt>
              </c:strCache>
            </c:strRef>
          </c:cat>
          <c:val>
            <c:numRef>
              <c:f>Guayaquil!$N$1169:$N$1174</c:f>
              <c:numCache>
                <c:formatCode>0.0%</c:formatCode>
                <c:ptCount val="6"/>
                <c:pt idx="0">
                  <c:v>0.4845360824742268</c:v>
                </c:pt>
                <c:pt idx="1">
                  <c:v>0.36082474226804123</c:v>
                </c:pt>
                <c:pt idx="2">
                  <c:v>6.1855670103092786E-2</c:v>
                </c:pt>
                <c:pt idx="3">
                  <c:v>5.1546391752577317E-2</c:v>
                </c:pt>
                <c:pt idx="4">
                  <c:v>3.0927835051546393E-2</c:v>
                </c:pt>
                <c:pt idx="5">
                  <c:v>1.0309278350515464E-2</c:v>
                </c:pt>
              </c:numCache>
            </c:numRef>
          </c:val>
        </c:ser>
        <c:dLbls>
          <c:showLegendKey val="0"/>
          <c:showVal val="0"/>
          <c:showCatName val="0"/>
          <c:showSerName val="0"/>
          <c:showPercent val="0"/>
          <c:showBubbleSize val="0"/>
          <c:showLeaderLines val="1"/>
        </c:dLbls>
      </c:pie3DChart>
      <c:spPr>
        <a:noFill/>
        <a:ln>
          <a:noFill/>
        </a:ln>
        <a:effectLst/>
      </c:spPr>
    </c:plotArea>
    <c:legend>
      <c:legendPos val="r"/>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Book Antiqua" panose="02040602050305030304" pitchFamily="18" charset="0"/>
              <a:ea typeface="+mn-ea"/>
              <a:cs typeface="+mn-cs"/>
            </a:defRPr>
          </a:pPr>
          <a:endParaRPr lang="en-US"/>
        </a:p>
      </c:txPr>
    </c:legend>
    <c:plotVisOnly val="1"/>
    <c:dispBlanksAs val="gap"/>
    <c:showDLblsOverMax val="0"/>
  </c:chart>
  <c:spPr>
    <a:solidFill>
      <a:schemeClr val="bg1"/>
    </a:solidFill>
    <a:ln>
      <a:solidFill>
        <a:schemeClr val="bg1">
          <a:lumMod val="85000"/>
        </a:schemeClr>
      </a:solidFill>
    </a:ln>
    <a:effectLst/>
  </c:spPr>
  <c:txPr>
    <a:bodyPr/>
    <a:lstStyle/>
    <a:p>
      <a:pPr>
        <a:defRPr sz="1400">
          <a:solidFill>
            <a:schemeClr val="tx1"/>
          </a:solidFill>
          <a:latin typeface="Book Antiqua" panose="02040602050305030304" pitchFamily="18" charset="0"/>
        </a:defRPr>
      </a:pPr>
      <a:endParaRPr lang="en-US"/>
    </a:p>
  </c:txPr>
  <c:externalData r:id="rId1">
    <c:autoUpdate val="0"/>
  </c:externalData>
</c:chartSpace>
</file>

<file path=ppt/charts/chart72.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perspective val="3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Guayaquil!$E$1029</c:f>
              <c:strCache>
                <c:ptCount val="1"/>
                <c:pt idx="0">
                  <c:v>Cuenta de Si/No2</c:v>
                </c:pt>
              </c:strCache>
            </c:strRef>
          </c:tx>
          <c:dPt>
            <c:idx val="0"/>
            <c:bubble3D val="0"/>
            <c:spPr>
              <a:solidFill>
                <a:schemeClr val="accent1"/>
              </a:solidFill>
              <a:ln w="25400">
                <a:solidFill>
                  <a:schemeClr val="lt1"/>
                </a:solidFill>
              </a:ln>
              <a:effectLst/>
              <a:sp3d contourW="25400">
                <a:contourClr>
                  <a:schemeClr val="lt1"/>
                </a:contourClr>
              </a:sp3d>
            </c:spPr>
          </c:dPt>
          <c:dPt>
            <c:idx val="1"/>
            <c:bubble3D val="0"/>
            <c:spPr>
              <a:solidFill>
                <a:schemeClr val="accent2"/>
              </a:solidFill>
              <a:ln w="25400">
                <a:solidFill>
                  <a:schemeClr val="lt1"/>
                </a:solidFill>
              </a:ln>
              <a:effectLst/>
              <a:sp3d contourW="25400">
                <a:contourClr>
                  <a:schemeClr val="lt1"/>
                </a:contourClr>
              </a:sp3d>
            </c:spPr>
          </c:dPt>
          <c:dLbls>
            <c:spPr>
              <a:solidFill>
                <a:schemeClr val="bg1"/>
              </a:solidFill>
              <a:ln>
                <a:solidFill>
                  <a:schemeClr val="tx1"/>
                </a:solidFill>
              </a:ln>
              <a:effectLst/>
            </c:spPr>
            <c:txPr>
              <a:bodyPr rot="0" spcFirstLastPara="1" vertOverflow="ellipsis" vert="horz" wrap="square" anchor="ctr" anchorCtr="1"/>
              <a:lstStyle/>
              <a:p>
                <a:pPr>
                  <a:defRPr sz="1500" b="0" i="0" u="none" strike="noStrike" kern="1200" baseline="0">
                    <a:solidFill>
                      <a:schemeClr val="tx1"/>
                    </a:solidFill>
                    <a:latin typeface="Book Antiqua" panose="02040602050305030304" pitchFamily="18" charset="0"/>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Guayaquil!$D$1199:$D$1200</c:f>
              <c:strCache>
                <c:ptCount val="2"/>
                <c:pt idx="0">
                  <c:v>No</c:v>
                </c:pt>
                <c:pt idx="1">
                  <c:v>Si</c:v>
                </c:pt>
              </c:strCache>
            </c:strRef>
          </c:cat>
          <c:val>
            <c:numRef>
              <c:f>Guayaquil!$E$1199:$E$1200</c:f>
              <c:numCache>
                <c:formatCode>0.0%</c:formatCode>
                <c:ptCount val="2"/>
                <c:pt idx="0">
                  <c:v>0.89898989898989901</c:v>
                </c:pt>
                <c:pt idx="1">
                  <c:v>0.10101010101010101</c:v>
                </c:pt>
              </c:numCache>
            </c:numRef>
          </c:val>
        </c:ser>
        <c:dLbls>
          <c:showLegendKey val="0"/>
          <c:showVal val="0"/>
          <c:showCatName val="0"/>
          <c:showSerName val="0"/>
          <c:showPercent val="0"/>
          <c:showBubbleSize val="0"/>
          <c:showLeaderLines val="1"/>
        </c:dLbls>
      </c:pie3DChart>
      <c:spPr>
        <a:noFill/>
        <a:ln>
          <a:noFill/>
        </a:ln>
        <a:effectLst/>
      </c:spPr>
    </c:plotArea>
    <c:legend>
      <c:legendPos val="r"/>
      <c:overlay val="0"/>
      <c:spPr>
        <a:noFill/>
        <a:ln>
          <a:noFill/>
        </a:ln>
        <a:effectLst/>
      </c:spPr>
      <c:txPr>
        <a:bodyPr rot="0" spcFirstLastPara="1" vertOverflow="ellipsis" vert="horz" wrap="square" anchor="ctr" anchorCtr="1"/>
        <a:lstStyle/>
        <a:p>
          <a:pPr>
            <a:defRPr sz="1500" b="0" i="0" u="none" strike="noStrike" kern="1200" baseline="0">
              <a:solidFill>
                <a:schemeClr val="tx1"/>
              </a:solidFill>
              <a:latin typeface="Book Antiqua" panose="02040602050305030304" pitchFamily="18" charset="0"/>
              <a:ea typeface="+mn-ea"/>
              <a:cs typeface="+mn-cs"/>
            </a:defRPr>
          </a:pPr>
          <a:endParaRPr lang="en-US"/>
        </a:p>
      </c:txPr>
    </c:legend>
    <c:plotVisOnly val="1"/>
    <c:dispBlanksAs val="gap"/>
    <c:showDLblsOverMax val="0"/>
  </c:chart>
  <c:spPr>
    <a:solidFill>
      <a:schemeClr val="bg1"/>
    </a:solidFill>
    <a:ln>
      <a:solidFill>
        <a:schemeClr val="bg1">
          <a:lumMod val="85000"/>
        </a:schemeClr>
      </a:solidFill>
    </a:ln>
    <a:effectLst/>
  </c:spPr>
  <c:txPr>
    <a:bodyPr/>
    <a:lstStyle/>
    <a:p>
      <a:pPr>
        <a:defRPr sz="1500">
          <a:solidFill>
            <a:schemeClr val="tx1"/>
          </a:solidFill>
          <a:latin typeface="Book Antiqua" panose="02040602050305030304" pitchFamily="18" charset="0"/>
        </a:defRPr>
      </a:pPr>
      <a:endParaRPr lang="en-US"/>
    </a:p>
  </c:txPr>
  <c:externalData r:id="rId1">
    <c:autoUpdate val="0"/>
  </c:externalData>
</c:chartSpace>
</file>

<file path=ppt/charts/chart73.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perspective val="3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Guayaquil!$E$1029</c:f>
              <c:strCache>
                <c:ptCount val="1"/>
                <c:pt idx="0">
                  <c:v>Cuenta de Si/No2</c:v>
                </c:pt>
              </c:strCache>
            </c:strRef>
          </c:tx>
          <c:dPt>
            <c:idx val="0"/>
            <c:bubble3D val="0"/>
            <c:spPr>
              <a:solidFill>
                <a:schemeClr val="accent1"/>
              </a:solidFill>
              <a:ln w="25400">
                <a:solidFill>
                  <a:schemeClr val="lt1"/>
                </a:solidFill>
              </a:ln>
              <a:effectLst/>
              <a:sp3d contourW="25400">
                <a:contourClr>
                  <a:schemeClr val="lt1"/>
                </a:contourClr>
              </a:sp3d>
            </c:spPr>
          </c:dPt>
          <c:dPt>
            <c:idx val="1"/>
            <c:bubble3D val="0"/>
            <c:spPr>
              <a:solidFill>
                <a:schemeClr val="accent2"/>
              </a:solidFill>
              <a:ln w="25400">
                <a:solidFill>
                  <a:schemeClr val="lt1"/>
                </a:solidFill>
              </a:ln>
              <a:effectLst/>
              <a:sp3d contourW="25400">
                <a:contourClr>
                  <a:schemeClr val="lt1"/>
                </a:contourClr>
              </a:sp3d>
            </c:spPr>
          </c:dPt>
          <c:dLbls>
            <c:spPr>
              <a:solidFill>
                <a:schemeClr val="bg1"/>
              </a:solidFill>
              <a:ln>
                <a:solidFill>
                  <a:schemeClr val="tx1"/>
                </a:solidFill>
              </a:ln>
              <a:effectLst/>
            </c:spPr>
            <c:txPr>
              <a:bodyPr rot="0" spcFirstLastPara="1" vertOverflow="ellipsis" vert="horz" wrap="square" anchor="ctr" anchorCtr="1"/>
              <a:lstStyle/>
              <a:p>
                <a:pPr>
                  <a:defRPr sz="1500" b="0" i="0" u="none" strike="noStrike" kern="1200" baseline="0">
                    <a:solidFill>
                      <a:schemeClr val="tx1"/>
                    </a:solidFill>
                    <a:latin typeface="Book Antiqua" panose="02040602050305030304" pitchFamily="18" charset="0"/>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Guayaquil!$D$1226:$D$1227</c:f>
              <c:strCache>
                <c:ptCount val="2"/>
                <c:pt idx="0">
                  <c:v>No</c:v>
                </c:pt>
                <c:pt idx="1">
                  <c:v>Si</c:v>
                </c:pt>
              </c:strCache>
            </c:strRef>
          </c:cat>
          <c:val>
            <c:numRef>
              <c:f>Guayaquil!$E$1226:$E$1227</c:f>
              <c:numCache>
                <c:formatCode>0.0%</c:formatCode>
                <c:ptCount val="2"/>
                <c:pt idx="0">
                  <c:v>0.10101010101010101</c:v>
                </c:pt>
                <c:pt idx="1">
                  <c:v>0.89898989898989901</c:v>
                </c:pt>
              </c:numCache>
            </c:numRef>
          </c:val>
        </c:ser>
        <c:dLbls>
          <c:showLegendKey val="0"/>
          <c:showVal val="0"/>
          <c:showCatName val="0"/>
          <c:showSerName val="0"/>
          <c:showPercent val="0"/>
          <c:showBubbleSize val="0"/>
          <c:showLeaderLines val="1"/>
        </c:dLbls>
      </c:pie3DChart>
      <c:spPr>
        <a:noFill/>
        <a:ln>
          <a:noFill/>
        </a:ln>
        <a:effectLst/>
      </c:spPr>
    </c:plotArea>
    <c:legend>
      <c:legendPos val="r"/>
      <c:overlay val="0"/>
      <c:spPr>
        <a:noFill/>
        <a:ln>
          <a:noFill/>
        </a:ln>
        <a:effectLst/>
      </c:spPr>
      <c:txPr>
        <a:bodyPr rot="0" spcFirstLastPara="1" vertOverflow="ellipsis" vert="horz" wrap="square" anchor="ctr" anchorCtr="1"/>
        <a:lstStyle/>
        <a:p>
          <a:pPr>
            <a:defRPr sz="1500" b="0" i="0" u="none" strike="noStrike" kern="1200" baseline="0">
              <a:solidFill>
                <a:schemeClr val="tx1"/>
              </a:solidFill>
              <a:latin typeface="Book Antiqua" panose="02040602050305030304" pitchFamily="18" charset="0"/>
              <a:ea typeface="+mn-ea"/>
              <a:cs typeface="+mn-cs"/>
            </a:defRPr>
          </a:pPr>
          <a:endParaRPr lang="en-US"/>
        </a:p>
      </c:txPr>
    </c:legend>
    <c:plotVisOnly val="1"/>
    <c:dispBlanksAs val="gap"/>
    <c:showDLblsOverMax val="0"/>
  </c:chart>
  <c:spPr>
    <a:solidFill>
      <a:schemeClr val="bg1"/>
    </a:solidFill>
    <a:ln>
      <a:solidFill>
        <a:schemeClr val="bg1">
          <a:lumMod val="85000"/>
        </a:schemeClr>
      </a:solidFill>
    </a:ln>
    <a:effectLst/>
  </c:spPr>
  <c:txPr>
    <a:bodyPr/>
    <a:lstStyle/>
    <a:p>
      <a:pPr>
        <a:defRPr sz="1500">
          <a:solidFill>
            <a:schemeClr val="tx1"/>
          </a:solidFill>
          <a:latin typeface="Book Antiqua" panose="02040602050305030304" pitchFamily="18" charset="0"/>
        </a:defRPr>
      </a:pPr>
      <a:endParaRPr lang="en-US"/>
    </a:p>
  </c:txPr>
  <c:externalData r:id="rId1">
    <c:autoUpdate val="0"/>
  </c:externalData>
</c:chartSpace>
</file>

<file path=ppt/charts/chart74.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perspective val="3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Guayaquil!$E$1029</c:f>
              <c:strCache>
                <c:ptCount val="1"/>
                <c:pt idx="0">
                  <c:v>Cuenta de Si/No2</c:v>
                </c:pt>
              </c:strCache>
            </c:strRef>
          </c:tx>
          <c:dPt>
            <c:idx val="0"/>
            <c:bubble3D val="0"/>
            <c:spPr>
              <a:solidFill>
                <a:schemeClr val="accent1"/>
              </a:solidFill>
              <a:ln w="25400">
                <a:solidFill>
                  <a:schemeClr val="lt1"/>
                </a:solidFill>
              </a:ln>
              <a:effectLst/>
              <a:sp3d contourW="25400">
                <a:contourClr>
                  <a:schemeClr val="lt1"/>
                </a:contourClr>
              </a:sp3d>
            </c:spPr>
          </c:dPt>
          <c:dPt>
            <c:idx val="1"/>
            <c:bubble3D val="0"/>
            <c:spPr>
              <a:solidFill>
                <a:schemeClr val="accent2"/>
              </a:solidFill>
              <a:ln w="25400">
                <a:solidFill>
                  <a:schemeClr val="lt1"/>
                </a:solidFill>
              </a:ln>
              <a:effectLst/>
              <a:sp3d contourW="25400">
                <a:contourClr>
                  <a:schemeClr val="lt1"/>
                </a:contourClr>
              </a:sp3d>
            </c:spPr>
          </c:dPt>
          <c:dLbls>
            <c:spPr>
              <a:solidFill>
                <a:schemeClr val="bg1"/>
              </a:solidFill>
              <a:ln>
                <a:solidFill>
                  <a:schemeClr val="tx1"/>
                </a:solidFill>
              </a:ln>
              <a:effectLst/>
            </c:spPr>
            <c:txPr>
              <a:bodyPr rot="0" spcFirstLastPara="1" vertOverflow="ellipsis" vert="horz" wrap="square" anchor="ctr" anchorCtr="1"/>
              <a:lstStyle/>
              <a:p>
                <a:pPr>
                  <a:defRPr sz="1500" b="0" i="0" u="none" strike="noStrike" kern="1200" baseline="0">
                    <a:solidFill>
                      <a:schemeClr val="tx1"/>
                    </a:solidFill>
                    <a:latin typeface="Book Antiqua" panose="02040602050305030304" pitchFamily="18" charset="0"/>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Guayaquil!$D$1253:$D$1254</c:f>
              <c:strCache>
                <c:ptCount val="2"/>
                <c:pt idx="0">
                  <c:v>No</c:v>
                </c:pt>
                <c:pt idx="1">
                  <c:v>Si</c:v>
                </c:pt>
              </c:strCache>
            </c:strRef>
          </c:cat>
          <c:val>
            <c:numRef>
              <c:f>Guayaquil!$E$1253:$E$1254</c:f>
              <c:numCache>
                <c:formatCode>0.0%</c:formatCode>
                <c:ptCount val="2"/>
                <c:pt idx="0">
                  <c:v>0.42424242424242425</c:v>
                </c:pt>
                <c:pt idx="1">
                  <c:v>0.5757575757575758</c:v>
                </c:pt>
              </c:numCache>
            </c:numRef>
          </c:val>
        </c:ser>
        <c:dLbls>
          <c:showLegendKey val="0"/>
          <c:showVal val="0"/>
          <c:showCatName val="0"/>
          <c:showSerName val="0"/>
          <c:showPercent val="0"/>
          <c:showBubbleSize val="0"/>
          <c:showLeaderLines val="1"/>
        </c:dLbls>
      </c:pie3DChart>
      <c:spPr>
        <a:noFill/>
        <a:ln>
          <a:noFill/>
        </a:ln>
        <a:effectLst/>
      </c:spPr>
    </c:plotArea>
    <c:legend>
      <c:legendPos val="r"/>
      <c:overlay val="0"/>
      <c:spPr>
        <a:noFill/>
        <a:ln>
          <a:noFill/>
        </a:ln>
        <a:effectLst/>
      </c:spPr>
      <c:txPr>
        <a:bodyPr rot="0" spcFirstLastPara="1" vertOverflow="ellipsis" vert="horz" wrap="square" anchor="ctr" anchorCtr="1"/>
        <a:lstStyle/>
        <a:p>
          <a:pPr>
            <a:defRPr sz="1500" b="0" i="0" u="none" strike="noStrike" kern="1200" baseline="0">
              <a:solidFill>
                <a:schemeClr val="tx1"/>
              </a:solidFill>
              <a:latin typeface="Book Antiqua" panose="02040602050305030304" pitchFamily="18" charset="0"/>
              <a:ea typeface="+mn-ea"/>
              <a:cs typeface="+mn-cs"/>
            </a:defRPr>
          </a:pPr>
          <a:endParaRPr lang="en-US"/>
        </a:p>
      </c:txPr>
    </c:legend>
    <c:plotVisOnly val="1"/>
    <c:dispBlanksAs val="gap"/>
    <c:showDLblsOverMax val="0"/>
  </c:chart>
  <c:spPr>
    <a:solidFill>
      <a:schemeClr val="bg1"/>
    </a:solidFill>
    <a:ln>
      <a:solidFill>
        <a:schemeClr val="bg1">
          <a:lumMod val="85000"/>
        </a:schemeClr>
      </a:solidFill>
    </a:ln>
    <a:effectLst/>
  </c:spPr>
  <c:txPr>
    <a:bodyPr/>
    <a:lstStyle/>
    <a:p>
      <a:pPr>
        <a:defRPr sz="1500">
          <a:solidFill>
            <a:schemeClr val="tx1"/>
          </a:solidFill>
          <a:latin typeface="Book Antiqua" panose="02040602050305030304" pitchFamily="18" charset="0"/>
        </a:defRPr>
      </a:pPr>
      <a:endParaRPr lang="en-US"/>
    </a:p>
  </c:txPr>
  <c:externalData r:id="rId1">
    <c:autoUpdate val="0"/>
  </c:externalData>
</c:chartSpace>
</file>

<file path=ppt/charts/chart75.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perspective val="3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Guayaquil!$E$1029</c:f>
              <c:strCache>
                <c:ptCount val="1"/>
                <c:pt idx="0">
                  <c:v>Cuenta de Si/No2</c:v>
                </c:pt>
              </c:strCache>
            </c:strRef>
          </c:tx>
          <c:dPt>
            <c:idx val="0"/>
            <c:bubble3D val="0"/>
            <c:spPr>
              <a:solidFill>
                <a:schemeClr val="accent1"/>
              </a:solidFill>
              <a:ln w="25400">
                <a:solidFill>
                  <a:schemeClr val="lt1"/>
                </a:solidFill>
              </a:ln>
              <a:effectLst/>
              <a:sp3d contourW="25400">
                <a:contourClr>
                  <a:schemeClr val="lt1"/>
                </a:contourClr>
              </a:sp3d>
            </c:spPr>
          </c:dPt>
          <c:dPt>
            <c:idx val="1"/>
            <c:bubble3D val="0"/>
            <c:spPr>
              <a:solidFill>
                <a:schemeClr val="accent2"/>
              </a:solidFill>
              <a:ln w="25400">
                <a:solidFill>
                  <a:schemeClr val="lt1"/>
                </a:solidFill>
              </a:ln>
              <a:effectLst/>
              <a:sp3d contourW="25400">
                <a:contourClr>
                  <a:schemeClr val="lt1"/>
                </a:contourClr>
              </a:sp3d>
            </c:spPr>
          </c:dPt>
          <c:dLbls>
            <c:spPr>
              <a:solidFill>
                <a:schemeClr val="bg1"/>
              </a:solidFill>
              <a:ln>
                <a:solidFill>
                  <a:schemeClr val="tx1"/>
                </a:solidFill>
              </a:ln>
              <a:effectLst/>
            </c:spPr>
            <c:txPr>
              <a:bodyPr rot="0" spcFirstLastPara="1" vertOverflow="ellipsis" vert="horz" wrap="square" anchor="ctr" anchorCtr="1"/>
              <a:lstStyle/>
              <a:p>
                <a:pPr>
                  <a:defRPr sz="1500" b="0" i="0" u="none" strike="noStrike" kern="1200" baseline="0">
                    <a:solidFill>
                      <a:schemeClr val="tx1"/>
                    </a:solidFill>
                    <a:latin typeface="Book Antiqua" panose="02040602050305030304" pitchFamily="18" charset="0"/>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Guayaquil!$D$1304:$D$1305</c:f>
              <c:strCache>
                <c:ptCount val="2"/>
                <c:pt idx="0">
                  <c:v>No</c:v>
                </c:pt>
                <c:pt idx="1">
                  <c:v>Si</c:v>
                </c:pt>
              </c:strCache>
            </c:strRef>
          </c:cat>
          <c:val>
            <c:numRef>
              <c:f>Guayaquil!$E$1304:$E$1305</c:f>
              <c:numCache>
                <c:formatCode>0.0%</c:formatCode>
                <c:ptCount val="2"/>
                <c:pt idx="0">
                  <c:v>0.33333333333333331</c:v>
                </c:pt>
                <c:pt idx="1">
                  <c:v>0.66666666666666663</c:v>
                </c:pt>
              </c:numCache>
            </c:numRef>
          </c:val>
        </c:ser>
        <c:dLbls>
          <c:showLegendKey val="0"/>
          <c:showVal val="0"/>
          <c:showCatName val="0"/>
          <c:showSerName val="0"/>
          <c:showPercent val="0"/>
          <c:showBubbleSize val="0"/>
          <c:showLeaderLines val="1"/>
        </c:dLbls>
      </c:pie3DChart>
      <c:spPr>
        <a:noFill/>
        <a:ln>
          <a:noFill/>
        </a:ln>
        <a:effectLst/>
      </c:spPr>
    </c:plotArea>
    <c:legend>
      <c:legendPos val="r"/>
      <c:overlay val="0"/>
      <c:spPr>
        <a:noFill/>
        <a:ln>
          <a:noFill/>
        </a:ln>
        <a:effectLst/>
      </c:spPr>
      <c:txPr>
        <a:bodyPr rot="0" spcFirstLastPara="1" vertOverflow="ellipsis" vert="horz" wrap="square" anchor="ctr" anchorCtr="1"/>
        <a:lstStyle/>
        <a:p>
          <a:pPr>
            <a:defRPr sz="1500" b="0" i="0" u="none" strike="noStrike" kern="1200" baseline="0">
              <a:solidFill>
                <a:schemeClr val="tx1"/>
              </a:solidFill>
              <a:latin typeface="Book Antiqua" panose="02040602050305030304" pitchFamily="18" charset="0"/>
              <a:ea typeface="+mn-ea"/>
              <a:cs typeface="+mn-cs"/>
            </a:defRPr>
          </a:pPr>
          <a:endParaRPr lang="en-US"/>
        </a:p>
      </c:txPr>
    </c:legend>
    <c:plotVisOnly val="1"/>
    <c:dispBlanksAs val="gap"/>
    <c:showDLblsOverMax val="0"/>
  </c:chart>
  <c:spPr>
    <a:solidFill>
      <a:schemeClr val="bg1"/>
    </a:solidFill>
    <a:ln>
      <a:solidFill>
        <a:schemeClr val="bg1">
          <a:lumMod val="85000"/>
        </a:schemeClr>
      </a:solidFill>
    </a:ln>
    <a:effectLst/>
  </c:spPr>
  <c:txPr>
    <a:bodyPr/>
    <a:lstStyle/>
    <a:p>
      <a:pPr>
        <a:defRPr sz="1500">
          <a:solidFill>
            <a:schemeClr val="tx1"/>
          </a:solidFill>
          <a:latin typeface="Book Antiqua" panose="02040602050305030304" pitchFamily="18" charset="0"/>
        </a:defRPr>
      </a:pPr>
      <a:endParaRPr lang="en-US"/>
    </a:p>
  </c:txPr>
  <c:externalData r:id="rId1">
    <c:autoUpdate val="0"/>
  </c:externalData>
</c:chartSpace>
</file>

<file path=ppt/charts/chart76.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perspective val="3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Guayaquil!$T$1323</c:f>
              <c:strCache>
                <c:ptCount val="1"/>
                <c:pt idx="0">
                  <c:v>%</c:v>
                </c:pt>
              </c:strCache>
            </c:strRef>
          </c:tx>
          <c:dPt>
            <c:idx val="0"/>
            <c:bubble3D val="0"/>
            <c:spPr>
              <a:solidFill>
                <a:schemeClr val="accent1"/>
              </a:solidFill>
              <a:ln w="25400">
                <a:solidFill>
                  <a:schemeClr val="lt1"/>
                </a:solidFill>
              </a:ln>
              <a:effectLst/>
              <a:sp3d contourW="25400">
                <a:contourClr>
                  <a:schemeClr val="lt1"/>
                </a:contourClr>
              </a:sp3d>
            </c:spPr>
          </c:dPt>
          <c:dPt>
            <c:idx val="1"/>
            <c:bubble3D val="0"/>
            <c:spPr>
              <a:solidFill>
                <a:schemeClr val="accent2"/>
              </a:solidFill>
              <a:ln w="25400">
                <a:solidFill>
                  <a:schemeClr val="lt1"/>
                </a:solidFill>
              </a:ln>
              <a:effectLst/>
              <a:sp3d contourW="25400">
                <a:contourClr>
                  <a:schemeClr val="lt1"/>
                </a:contourClr>
              </a:sp3d>
            </c:spPr>
          </c:dPt>
          <c:dPt>
            <c:idx val="2"/>
            <c:bubble3D val="0"/>
            <c:spPr>
              <a:solidFill>
                <a:schemeClr val="accent3"/>
              </a:solidFill>
              <a:ln w="25400">
                <a:solidFill>
                  <a:schemeClr val="lt1"/>
                </a:solidFill>
              </a:ln>
              <a:effectLst/>
              <a:sp3d contourW="25400">
                <a:contourClr>
                  <a:schemeClr val="lt1"/>
                </a:contourClr>
              </a:sp3d>
            </c:spPr>
          </c:dPt>
          <c:dPt>
            <c:idx val="3"/>
            <c:bubble3D val="0"/>
            <c:spPr>
              <a:solidFill>
                <a:schemeClr val="accent4"/>
              </a:solidFill>
              <a:ln w="25400">
                <a:solidFill>
                  <a:schemeClr val="lt1"/>
                </a:solidFill>
              </a:ln>
              <a:effectLst/>
              <a:sp3d contourW="25400">
                <a:contourClr>
                  <a:schemeClr val="lt1"/>
                </a:contourClr>
              </a:sp3d>
            </c:spPr>
          </c:dPt>
          <c:dPt>
            <c:idx val="4"/>
            <c:bubble3D val="0"/>
            <c:spPr>
              <a:solidFill>
                <a:schemeClr val="accent5"/>
              </a:solidFill>
              <a:ln w="25400">
                <a:solidFill>
                  <a:schemeClr val="lt1"/>
                </a:solidFill>
              </a:ln>
              <a:effectLst/>
              <a:sp3d contourW="25400">
                <a:contourClr>
                  <a:schemeClr val="lt1"/>
                </a:contourClr>
              </a:sp3d>
            </c:spPr>
          </c:dPt>
          <c:dPt>
            <c:idx val="5"/>
            <c:bubble3D val="0"/>
            <c:spPr>
              <a:solidFill>
                <a:schemeClr val="accent6"/>
              </a:solidFill>
              <a:ln w="25400">
                <a:solidFill>
                  <a:schemeClr val="lt1"/>
                </a:solidFill>
              </a:ln>
              <a:effectLst/>
              <a:sp3d contourW="25400">
                <a:contourClr>
                  <a:schemeClr val="lt1"/>
                </a:contourClr>
              </a:sp3d>
            </c:spPr>
          </c:dPt>
          <c:dPt>
            <c:idx val="6"/>
            <c:bubble3D val="0"/>
            <c:spPr>
              <a:solidFill>
                <a:schemeClr val="accent1">
                  <a:lumMod val="60000"/>
                </a:schemeClr>
              </a:solidFill>
              <a:ln w="25400">
                <a:solidFill>
                  <a:schemeClr val="lt1"/>
                </a:solidFill>
              </a:ln>
              <a:effectLst/>
              <a:sp3d contourW="25400">
                <a:contourClr>
                  <a:schemeClr val="lt1"/>
                </a:contourClr>
              </a:sp3d>
            </c:spPr>
          </c:dPt>
          <c:dPt>
            <c:idx val="7"/>
            <c:bubble3D val="0"/>
            <c:spPr>
              <a:solidFill>
                <a:schemeClr val="accent2">
                  <a:lumMod val="60000"/>
                </a:schemeClr>
              </a:solidFill>
              <a:ln w="25400">
                <a:solidFill>
                  <a:schemeClr val="lt1"/>
                </a:solidFill>
              </a:ln>
              <a:effectLst/>
              <a:sp3d contourW="25400">
                <a:contourClr>
                  <a:schemeClr val="lt1"/>
                </a:contourClr>
              </a:sp3d>
            </c:spPr>
          </c:dPt>
          <c:dPt>
            <c:idx val="8"/>
            <c:bubble3D val="0"/>
            <c:spPr>
              <a:solidFill>
                <a:schemeClr val="accent3">
                  <a:lumMod val="60000"/>
                </a:schemeClr>
              </a:solidFill>
              <a:ln w="25400">
                <a:solidFill>
                  <a:schemeClr val="lt1"/>
                </a:solidFill>
              </a:ln>
              <a:effectLst/>
              <a:sp3d contourW="25400">
                <a:contourClr>
                  <a:schemeClr val="lt1"/>
                </a:contourClr>
              </a:sp3d>
            </c:spPr>
          </c:dPt>
          <c:dPt>
            <c:idx val="9"/>
            <c:bubble3D val="0"/>
            <c:spPr>
              <a:solidFill>
                <a:schemeClr val="accent4">
                  <a:lumMod val="60000"/>
                </a:schemeClr>
              </a:solidFill>
              <a:ln w="25400">
                <a:solidFill>
                  <a:schemeClr val="lt1"/>
                </a:solidFill>
              </a:ln>
              <a:effectLst/>
              <a:sp3d contourW="25400">
                <a:contourClr>
                  <a:schemeClr val="lt1"/>
                </a:contourClr>
              </a:sp3d>
            </c:spPr>
          </c:dPt>
          <c:dPt>
            <c:idx val="10"/>
            <c:bubble3D val="0"/>
            <c:spPr>
              <a:solidFill>
                <a:schemeClr val="accent5">
                  <a:lumMod val="60000"/>
                </a:schemeClr>
              </a:solidFill>
              <a:ln w="25400">
                <a:solidFill>
                  <a:schemeClr val="lt1"/>
                </a:solidFill>
              </a:ln>
              <a:effectLst/>
              <a:sp3d contourW="25400">
                <a:contourClr>
                  <a:schemeClr val="lt1"/>
                </a:contourClr>
              </a:sp3d>
            </c:spPr>
          </c:dPt>
          <c:dPt>
            <c:idx val="11"/>
            <c:bubble3D val="0"/>
            <c:spPr>
              <a:solidFill>
                <a:schemeClr val="accent6">
                  <a:lumMod val="60000"/>
                </a:schemeClr>
              </a:solidFill>
              <a:ln w="25400">
                <a:solidFill>
                  <a:schemeClr val="lt1"/>
                </a:solidFill>
              </a:ln>
              <a:effectLst/>
              <a:sp3d contourW="25400">
                <a:contourClr>
                  <a:schemeClr val="lt1"/>
                </a:contourClr>
              </a:sp3d>
            </c:spPr>
          </c:dPt>
          <c:dLbls>
            <c:spPr>
              <a:solidFill>
                <a:schemeClr val="bg1"/>
              </a:solidFill>
              <a:ln>
                <a:solidFill>
                  <a:schemeClr val="tx1"/>
                </a:solidFill>
              </a:ln>
              <a:effectLst/>
            </c:spPr>
            <c:txPr>
              <a:bodyPr rot="0" spcFirstLastPara="1" vertOverflow="ellipsis" vert="horz" wrap="square" anchor="ctr" anchorCtr="1"/>
              <a:lstStyle/>
              <a:p>
                <a:pPr>
                  <a:defRPr sz="1300" b="0" i="0" u="none" strike="noStrike" kern="1200" baseline="0">
                    <a:solidFill>
                      <a:schemeClr val="tx1"/>
                    </a:solidFill>
                    <a:latin typeface="Book Antiqua" panose="02040602050305030304" pitchFamily="18" charset="0"/>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Guayaquil!$S$1324:$S$1335</c:f>
              <c:strCache>
                <c:ptCount val="12"/>
                <c:pt idx="0">
                  <c:v>Asistencia Administrativa</c:v>
                </c:pt>
                <c:pt idx="1">
                  <c:v>Operación Básica</c:v>
                </c:pt>
                <c:pt idx="2">
                  <c:v>Soporte Administrativo</c:v>
                </c:pt>
                <c:pt idx="3">
                  <c:v>Jefatura</c:v>
                </c:pt>
                <c:pt idx="4">
                  <c:v>Operación Técnica</c:v>
                </c:pt>
                <c:pt idx="5">
                  <c:v>Supervisión General</c:v>
                </c:pt>
                <c:pt idx="6">
                  <c:v>Soporte Técnico</c:v>
                </c:pt>
                <c:pt idx="7">
                  <c:v>Otros</c:v>
                </c:pt>
                <c:pt idx="8">
                  <c:v>Supervisión Operativa</c:v>
                </c:pt>
                <c:pt idx="9">
                  <c:v>Operación Especializada</c:v>
                </c:pt>
                <c:pt idx="10">
                  <c:v>Supervisión Técnica</c:v>
                </c:pt>
                <c:pt idx="11">
                  <c:v>Asistencia Técnica</c:v>
                </c:pt>
              </c:strCache>
            </c:strRef>
          </c:cat>
          <c:val>
            <c:numRef>
              <c:f>Guayaquil!$T$1324:$T$1335</c:f>
              <c:numCache>
                <c:formatCode>0.0%</c:formatCode>
                <c:ptCount val="12"/>
                <c:pt idx="0">
                  <c:v>0.2574626865671642</c:v>
                </c:pt>
                <c:pt idx="1">
                  <c:v>0.17910447761194029</c:v>
                </c:pt>
                <c:pt idx="2">
                  <c:v>0.17164179104477612</c:v>
                </c:pt>
                <c:pt idx="3">
                  <c:v>7.0895522388059698E-2</c:v>
                </c:pt>
                <c:pt idx="4">
                  <c:v>5.9701492537313432E-2</c:v>
                </c:pt>
                <c:pt idx="5">
                  <c:v>5.2238805970149252E-2</c:v>
                </c:pt>
                <c:pt idx="6">
                  <c:v>4.4776119402985072E-2</c:v>
                </c:pt>
                <c:pt idx="7">
                  <c:v>4.4776119402985072E-2</c:v>
                </c:pt>
                <c:pt idx="8">
                  <c:v>3.3582089552238806E-2</c:v>
                </c:pt>
                <c:pt idx="9">
                  <c:v>3.3582089552238806E-2</c:v>
                </c:pt>
                <c:pt idx="10">
                  <c:v>2.6119402985074626E-2</c:v>
                </c:pt>
                <c:pt idx="11">
                  <c:v>2.6119402985074626E-2</c:v>
                </c:pt>
              </c:numCache>
            </c:numRef>
          </c:val>
        </c:ser>
        <c:dLbls>
          <c:showLegendKey val="0"/>
          <c:showVal val="0"/>
          <c:showCatName val="0"/>
          <c:showSerName val="0"/>
          <c:showPercent val="0"/>
          <c:showBubbleSize val="0"/>
          <c:showLeaderLines val="1"/>
        </c:dLbls>
      </c:pie3DChart>
      <c:spPr>
        <a:noFill/>
        <a:ln>
          <a:noFill/>
        </a:ln>
        <a:effectLst/>
      </c:spPr>
    </c:plotArea>
    <c:legend>
      <c:legendPos val="r"/>
      <c:overlay val="0"/>
      <c:spPr>
        <a:noFill/>
        <a:ln>
          <a:noFill/>
        </a:ln>
        <a:effectLst/>
      </c:spPr>
      <c:txPr>
        <a:bodyPr rot="0" spcFirstLastPara="1" vertOverflow="ellipsis" vert="horz" wrap="square" anchor="ctr" anchorCtr="1"/>
        <a:lstStyle/>
        <a:p>
          <a:pPr>
            <a:defRPr sz="1300" b="0" i="0" u="none" strike="noStrike" kern="1200" baseline="0">
              <a:solidFill>
                <a:schemeClr val="tx1"/>
              </a:solidFill>
              <a:latin typeface="Book Antiqua" panose="02040602050305030304" pitchFamily="18" charset="0"/>
              <a:ea typeface="+mn-ea"/>
              <a:cs typeface="+mn-cs"/>
            </a:defRPr>
          </a:pPr>
          <a:endParaRPr lang="en-US"/>
        </a:p>
      </c:txPr>
    </c:legend>
    <c:plotVisOnly val="1"/>
    <c:dispBlanksAs val="gap"/>
    <c:showDLblsOverMax val="0"/>
  </c:chart>
  <c:spPr>
    <a:solidFill>
      <a:schemeClr val="bg1"/>
    </a:solidFill>
    <a:ln>
      <a:solidFill>
        <a:schemeClr val="bg1">
          <a:lumMod val="85000"/>
        </a:schemeClr>
      </a:solidFill>
    </a:ln>
    <a:effectLst/>
  </c:spPr>
  <c:txPr>
    <a:bodyPr/>
    <a:lstStyle/>
    <a:p>
      <a:pPr>
        <a:defRPr sz="1300">
          <a:solidFill>
            <a:schemeClr val="tx1"/>
          </a:solidFill>
          <a:latin typeface="Book Antiqua" panose="02040602050305030304" pitchFamily="18" charset="0"/>
        </a:defRPr>
      </a:pPr>
      <a:endParaRPr lang="en-US"/>
    </a:p>
  </c:txPr>
  <c:externalData r:id="rId1">
    <c:autoUpdate val="0"/>
  </c:externalData>
</c:chartSpace>
</file>

<file path=ppt/charts/chart77.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perspective val="3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Guayaquil!$L$1349</c:f>
              <c:strCache>
                <c:ptCount val="1"/>
                <c:pt idx="0">
                  <c:v>%</c:v>
                </c:pt>
              </c:strCache>
            </c:strRef>
          </c:tx>
          <c:dPt>
            <c:idx val="0"/>
            <c:bubble3D val="0"/>
            <c:spPr>
              <a:solidFill>
                <a:schemeClr val="accent1"/>
              </a:solidFill>
              <a:ln w="25400">
                <a:solidFill>
                  <a:schemeClr val="lt1"/>
                </a:solidFill>
              </a:ln>
              <a:effectLst/>
              <a:sp3d contourW="25400">
                <a:contourClr>
                  <a:schemeClr val="lt1"/>
                </a:contourClr>
              </a:sp3d>
            </c:spPr>
          </c:dPt>
          <c:dPt>
            <c:idx val="1"/>
            <c:bubble3D val="0"/>
            <c:spPr>
              <a:solidFill>
                <a:schemeClr val="accent2"/>
              </a:solidFill>
              <a:ln w="25400">
                <a:solidFill>
                  <a:schemeClr val="lt1"/>
                </a:solidFill>
              </a:ln>
              <a:effectLst/>
              <a:sp3d contourW="25400">
                <a:contourClr>
                  <a:schemeClr val="lt1"/>
                </a:contourClr>
              </a:sp3d>
            </c:spPr>
          </c:dPt>
          <c:dPt>
            <c:idx val="2"/>
            <c:bubble3D val="0"/>
            <c:spPr>
              <a:solidFill>
                <a:schemeClr val="accent3"/>
              </a:solidFill>
              <a:ln w="25400">
                <a:solidFill>
                  <a:schemeClr val="lt1"/>
                </a:solidFill>
              </a:ln>
              <a:effectLst/>
              <a:sp3d contourW="25400">
                <a:contourClr>
                  <a:schemeClr val="lt1"/>
                </a:contourClr>
              </a:sp3d>
            </c:spPr>
          </c:dPt>
          <c:dPt>
            <c:idx val="3"/>
            <c:bubble3D val="0"/>
            <c:spPr>
              <a:solidFill>
                <a:schemeClr val="accent4"/>
              </a:solidFill>
              <a:ln w="25400">
                <a:solidFill>
                  <a:schemeClr val="lt1"/>
                </a:solidFill>
              </a:ln>
              <a:effectLst/>
              <a:sp3d contourW="25400">
                <a:contourClr>
                  <a:schemeClr val="lt1"/>
                </a:contourClr>
              </a:sp3d>
            </c:spPr>
          </c:dPt>
          <c:dPt>
            <c:idx val="4"/>
            <c:bubble3D val="0"/>
            <c:spPr>
              <a:solidFill>
                <a:schemeClr val="accent5"/>
              </a:solidFill>
              <a:ln w="25400">
                <a:solidFill>
                  <a:schemeClr val="lt1"/>
                </a:solidFill>
              </a:ln>
              <a:effectLst/>
              <a:sp3d contourW="25400">
                <a:contourClr>
                  <a:schemeClr val="lt1"/>
                </a:contourClr>
              </a:sp3d>
            </c:spPr>
          </c:dPt>
          <c:dLbls>
            <c:spPr>
              <a:solidFill>
                <a:schemeClr val="bg1"/>
              </a:solidFill>
              <a:ln>
                <a:solidFill>
                  <a:schemeClr val="tx1"/>
                </a:solidFill>
              </a:ln>
              <a:effectLst/>
            </c:spPr>
            <c:txPr>
              <a:bodyPr rot="0" spcFirstLastPara="1" vertOverflow="ellipsis" vert="horz" wrap="square" anchor="ctr" anchorCtr="1"/>
              <a:lstStyle/>
              <a:p>
                <a:pPr>
                  <a:defRPr sz="1500" b="0" i="0" u="none" strike="noStrike" kern="1200" baseline="0">
                    <a:solidFill>
                      <a:schemeClr val="tx1"/>
                    </a:solidFill>
                    <a:latin typeface="Book Antiqua" panose="02040602050305030304" pitchFamily="18" charset="0"/>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Guayaquil!$K$1350:$K$1354</c:f>
              <c:strCache>
                <c:ptCount val="5"/>
                <c:pt idx="0">
                  <c:v>Física</c:v>
                </c:pt>
                <c:pt idx="1">
                  <c:v>Auditiva</c:v>
                </c:pt>
                <c:pt idx="2">
                  <c:v>Visual</c:v>
                </c:pt>
                <c:pt idx="3">
                  <c:v>Intelectual - Psicológica</c:v>
                </c:pt>
                <c:pt idx="4">
                  <c:v>Otra</c:v>
                </c:pt>
              </c:strCache>
            </c:strRef>
          </c:cat>
          <c:val>
            <c:numRef>
              <c:f>Guayaquil!$L$1350:$L$1354</c:f>
              <c:numCache>
                <c:formatCode>0.0%</c:formatCode>
                <c:ptCount val="5"/>
                <c:pt idx="0">
                  <c:v>0.478494623655914</c:v>
                </c:pt>
                <c:pt idx="1">
                  <c:v>0.27956989247311825</c:v>
                </c:pt>
                <c:pt idx="2">
                  <c:v>0.12365591397849462</c:v>
                </c:pt>
                <c:pt idx="3">
                  <c:v>0.11290322580645161</c:v>
                </c:pt>
                <c:pt idx="4">
                  <c:v>5.3763440860215058E-3</c:v>
                </c:pt>
              </c:numCache>
            </c:numRef>
          </c:val>
        </c:ser>
        <c:dLbls>
          <c:showLegendKey val="0"/>
          <c:showVal val="0"/>
          <c:showCatName val="0"/>
          <c:showSerName val="0"/>
          <c:showPercent val="0"/>
          <c:showBubbleSize val="0"/>
          <c:showLeaderLines val="1"/>
        </c:dLbls>
      </c:pie3DChart>
      <c:spPr>
        <a:noFill/>
        <a:ln>
          <a:noFill/>
        </a:ln>
        <a:effectLst/>
      </c:spPr>
    </c:plotArea>
    <c:legend>
      <c:legendPos val="r"/>
      <c:overlay val="0"/>
      <c:spPr>
        <a:noFill/>
        <a:ln>
          <a:noFill/>
        </a:ln>
        <a:effectLst/>
      </c:spPr>
      <c:txPr>
        <a:bodyPr rot="0" spcFirstLastPara="1" vertOverflow="ellipsis" vert="horz" wrap="square" anchor="ctr" anchorCtr="1"/>
        <a:lstStyle/>
        <a:p>
          <a:pPr>
            <a:defRPr sz="1500" b="0" i="0" u="none" strike="noStrike" kern="1200" baseline="0">
              <a:solidFill>
                <a:schemeClr val="tx1"/>
              </a:solidFill>
              <a:latin typeface="Book Antiqua" panose="02040602050305030304" pitchFamily="18" charset="0"/>
              <a:ea typeface="+mn-ea"/>
              <a:cs typeface="+mn-cs"/>
            </a:defRPr>
          </a:pPr>
          <a:endParaRPr lang="en-US"/>
        </a:p>
      </c:txPr>
    </c:legend>
    <c:plotVisOnly val="1"/>
    <c:dispBlanksAs val="gap"/>
    <c:showDLblsOverMax val="0"/>
  </c:chart>
  <c:spPr>
    <a:solidFill>
      <a:schemeClr val="bg1"/>
    </a:solidFill>
    <a:ln>
      <a:solidFill>
        <a:schemeClr val="bg1">
          <a:lumMod val="85000"/>
        </a:schemeClr>
      </a:solidFill>
    </a:ln>
    <a:effectLst/>
  </c:spPr>
  <c:txPr>
    <a:bodyPr/>
    <a:lstStyle/>
    <a:p>
      <a:pPr>
        <a:defRPr sz="1500">
          <a:solidFill>
            <a:schemeClr val="tx1"/>
          </a:solidFill>
          <a:latin typeface="Book Antiqua" panose="02040602050305030304" pitchFamily="18" charset="0"/>
        </a:defRPr>
      </a:pPr>
      <a:endParaRPr lang="en-US"/>
    </a:p>
  </c:txPr>
  <c:externalData r:id="rId1">
    <c:autoUpdate val="0"/>
  </c:externalData>
</c:chartSpace>
</file>

<file path=ppt/charts/chart78.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Guayaquil!$R$1380</c:f>
              <c:strCache>
                <c:ptCount val="1"/>
                <c:pt idx="0">
                  <c:v>Salario promedio</c:v>
                </c:pt>
              </c:strCache>
            </c:strRef>
          </c:tx>
          <c:spPr>
            <a:solidFill>
              <a:schemeClr val="accent1"/>
            </a:solidFill>
            <a:ln>
              <a:noFill/>
            </a:ln>
            <a:effectLst/>
          </c:spPr>
          <c:invertIfNegative val="0"/>
          <c:dLbls>
            <c:spPr>
              <a:solidFill>
                <a:schemeClr val="bg1"/>
              </a:solidFill>
              <a:ln>
                <a:solidFill>
                  <a:schemeClr val="tx1"/>
                </a:solidFill>
              </a:ln>
              <a:effectLst/>
            </c:spPr>
            <c:txPr>
              <a:bodyPr rot="0" spcFirstLastPara="1" vertOverflow="ellipsis" vert="horz" wrap="square" anchor="ctr" anchorCtr="1"/>
              <a:lstStyle/>
              <a:p>
                <a:pPr>
                  <a:defRPr sz="1400" b="0" i="0" u="none" strike="noStrike" kern="1200" baseline="0">
                    <a:solidFill>
                      <a:schemeClr val="tx1"/>
                    </a:solidFill>
                    <a:latin typeface="Book Antiqua" panose="02040602050305030304" pitchFamily="18"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Guayaquil!$Q$1381:$Q$1392</c:f>
              <c:strCache>
                <c:ptCount val="12"/>
                <c:pt idx="0">
                  <c:v>Jefatura</c:v>
                </c:pt>
                <c:pt idx="1">
                  <c:v>Supervisión General</c:v>
                </c:pt>
                <c:pt idx="2">
                  <c:v>Supervisión Técnica</c:v>
                </c:pt>
                <c:pt idx="3">
                  <c:v>Supervisión Operativa</c:v>
                </c:pt>
                <c:pt idx="4">
                  <c:v>Operación Especializada</c:v>
                </c:pt>
                <c:pt idx="5">
                  <c:v>Asistencia Administrativa</c:v>
                </c:pt>
                <c:pt idx="6">
                  <c:v>Operación Técnica</c:v>
                </c:pt>
                <c:pt idx="7">
                  <c:v>Asistencia Técnica</c:v>
                </c:pt>
                <c:pt idx="8">
                  <c:v>Soporte Administrativo</c:v>
                </c:pt>
                <c:pt idx="9">
                  <c:v>Operación Básica</c:v>
                </c:pt>
                <c:pt idx="10">
                  <c:v>Soporte Técnico</c:v>
                </c:pt>
                <c:pt idx="11">
                  <c:v>Otros</c:v>
                </c:pt>
              </c:strCache>
            </c:strRef>
          </c:cat>
          <c:val>
            <c:numRef>
              <c:f>Guayaquil!$R$1381:$R$1392</c:f>
              <c:numCache>
                <c:formatCode>#,##0</c:formatCode>
                <c:ptCount val="12"/>
                <c:pt idx="0">
                  <c:v>3396.0985418894829</c:v>
                </c:pt>
                <c:pt idx="1">
                  <c:v>1520.3022807017544</c:v>
                </c:pt>
                <c:pt idx="2">
                  <c:v>1332.2819148936171</c:v>
                </c:pt>
                <c:pt idx="3">
                  <c:v>1272.393409090909</c:v>
                </c:pt>
                <c:pt idx="4">
                  <c:v>960.0796969696969</c:v>
                </c:pt>
                <c:pt idx="5">
                  <c:v>852.69935064935078</c:v>
                </c:pt>
                <c:pt idx="6">
                  <c:v>834.10403846153849</c:v>
                </c:pt>
                <c:pt idx="7">
                  <c:v>706.6602173913044</c:v>
                </c:pt>
                <c:pt idx="8">
                  <c:v>643.69350877192983</c:v>
                </c:pt>
                <c:pt idx="9">
                  <c:v>637.11279411764701</c:v>
                </c:pt>
                <c:pt idx="10">
                  <c:v>593.71875</c:v>
                </c:pt>
                <c:pt idx="11">
                  <c:v>564.15807692307692</c:v>
                </c:pt>
              </c:numCache>
            </c:numRef>
          </c:val>
        </c:ser>
        <c:dLbls>
          <c:showLegendKey val="0"/>
          <c:showVal val="0"/>
          <c:showCatName val="0"/>
          <c:showSerName val="0"/>
          <c:showPercent val="0"/>
          <c:showBubbleSize val="0"/>
        </c:dLbls>
        <c:gapWidth val="75"/>
        <c:overlap val="-25"/>
        <c:axId val="238904832"/>
        <c:axId val="238906368"/>
      </c:barChart>
      <c:catAx>
        <c:axId val="2389048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1400" b="1" i="0" u="none" strike="noStrike" kern="1200" baseline="0">
                <a:solidFill>
                  <a:schemeClr val="tx1"/>
                </a:solidFill>
                <a:latin typeface="Book Antiqua" panose="02040602050305030304" pitchFamily="18" charset="0"/>
                <a:ea typeface="+mn-ea"/>
                <a:cs typeface="+mn-cs"/>
              </a:defRPr>
            </a:pPr>
            <a:endParaRPr lang="en-US"/>
          </a:p>
        </c:txPr>
        <c:crossAx val="238906368"/>
        <c:crosses val="autoZero"/>
        <c:auto val="1"/>
        <c:lblAlgn val="ctr"/>
        <c:lblOffset val="100"/>
        <c:noMultiLvlLbl val="0"/>
      </c:catAx>
      <c:valAx>
        <c:axId val="23890636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solidFill>
                <a:latin typeface="Book Antiqua" panose="02040602050305030304" pitchFamily="18" charset="0"/>
                <a:ea typeface="+mn-ea"/>
                <a:cs typeface="+mn-cs"/>
              </a:defRPr>
            </a:pPr>
            <a:endParaRPr lang="en-US"/>
          </a:p>
        </c:txPr>
        <c:crossAx val="238904832"/>
        <c:crosses val="autoZero"/>
        <c:crossBetween val="between"/>
      </c:valAx>
      <c:spPr>
        <a:noFill/>
        <a:ln>
          <a:noFill/>
        </a:ln>
        <a:effectLst/>
      </c:spPr>
    </c:plotArea>
    <c:plotVisOnly val="1"/>
    <c:dispBlanksAs val="gap"/>
    <c:showDLblsOverMax val="0"/>
  </c:chart>
  <c:spPr>
    <a:solidFill>
      <a:schemeClr val="bg1"/>
    </a:solidFill>
    <a:ln>
      <a:solidFill>
        <a:schemeClr val="bg1">
          <a:lumMod val="85000"/>
        </a:schemeClr>
      </a:solidFill>
    </a:ln>
    <a:effectLst/>
  </c:spPr>
  <c:txPr>
    <a:bodyPr/>
    <a:lstStyle/>
    <a:p>
      <a:pPr>
        <a:defRPr sz="1400">
          <a:solidFill>
            <a:schemeClr val="tx1"/>
          </a:solidFill>
          <a:latin typeface="Book Antiqua" panose="02040602050305030304" pitchFamily="18" charset="0"/>
        </a:defRPr>
      </a:pPr>
      <a:endParaRPr lang="en-US"/>
    </a:p>
  </c:txPr>
  <c:externalData r:id="rId1">
    <c:autoUpdate val="0"/>
  </c:externalData>
</c:chartSpace>
</file>

<file path=ppt/charts/chart79.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Manta!$I$82</c:f>
              <c:strCache>
                <c:ptCount val="1"/>
                <c:pt idx="0">
                  <c:v>15 a 17</c:v>
                </c:pt>
              </c:strCache>
            </c:strRef>
          </c:tx>
          <c:spPr>
            <a:solidFill>
              <a:schemeClr val="accent1"/>
            </a:solidFill>
            <a:ln>
              <a:noFill/>
            </a:ln>
            <a:effectLst/>
          </c:spPr>
          <c:invertIfNegative val="0"/>
          <c:cat>
            <c:strRef>
              <c:f>Manta!$H$83:$H$95</c:f>
              <c:strCache>
                <c:ptCount val="13"/>
                <c:pt idx="0">
                  <c:v>Jefatura</c:v>
                </c:pt>
                <c:pt idx="1">
                  <c:v>Supervisión General</c:v>
                </c:pt>
                <c:pt idx="2">
                  <c:v>Supervisión Técnica</c:v>
                </c:pt>
                <c:pt idx="3">
                  <c:v>Supervisión Operativa</c:v>
                </c:pt>
                <c:pt idx="4">
                  <c:v>Operación Especializada</c:v>
                </c:pt>
                <c:pt idx="5">
                  <c:v>Operación Técnica</c:v>
                </c:pt>
                <c:pt idx="6">
                  <c:v>Operación Básica</c:v>
                </c:pt>
                <c:pt idx="7">
                  <c:v>Asistencia Administrativa</c:v>
                </c:pt>
                <c:pt idx="8">
                  <c:v>Asistencia Técnica</c:v>
                </c:pt>
                <c:pt idx="9">
                  <c:v>Soporte Administrativo</c:v>
                </c:pt>
                <c:pt idx="10">
                  <c:v>Soporte Técnico</c:v>
                </c:pt>
                <c:pt idx="11">
                  <c:v>Otros</c:v>
                </c:pt>
                <c:pt idx="12">
                  <c:v>Total</c:v>
                </c:pt>
              </c:strCache>
            </c:strRef>
          </c:cat>
          <c:val>
            <c:numRef>
              <c:f>Manta!$I$83:$I$95</c:f>
              <c:numCache>
                <c:formatCode>0.0%</c:formatCode>
                <c:ptCount val="13"/>
                <c:pt idx="0">
                  <c:v>0</c:v>
                </c:pt>
                <c:pt idx="1">
                  <c:v>0</c:v>
                </c:pt>
                <c:pt idx="2">
                  <c:v>0</c:v>
                </c:pt>
                <c:pt idx="3">
                  <c:v>0</c:v>
                </c:pt>
                <c:pt idx="4">
                  <c:v>0</c:v>
                </c:pt>
                <c:pt idx="5">
                  <c:v>0</c:v>
                </c:pt>
                <c:pt idx="6">
                  <c:v>0</c:v>
                </c:pt>
                <c:pt idx="7">
                  <c:v>0</c:v>
                </c:pt>
                <c:pt idx="8">
                  <c:v>0</c:v>
                </c:pt>
                <c:pt idx="9">
                  <c:v>0</c:v>
                </c:pt>
                <c:pt idx="10">
                  <c:v>0</c:v>
                </c:pt>
                <c:pt idx="11">
                  <c:v>0</c:v>
                </c:pt>
                <c:pt idx="12">
                  <c:v>0</c:v>
                </c:pt>
              </c:numCache>
            </c:numRef>
          </c:val>
        </c:ser>
        <c:ser>
          <c:idx val="1"/>
          <c:order val="1"/>
          <c:tx>
            <c:strRef>
              <c:f>Manta!$J$82</c:f>
              <c:strCache>
                <c:ptCount val="1"/>
                <c:pt idx="0">
                  <c:v>18 a 24</c:v>
                </c:pt>
              </c:strCache>
            </c:strRef>
          </c:tx>
          <c:spPr>
            <a:solidFill>
              <a:schemeClr val="accent2"/>
            </a:solidFill>
            <a:ln>
              <a:noFill/>
            </a:ln>
            <a:effectLst/>
          </c:spPr>
          <c:invertIfNegative val="0"/>
          <c:cat>
            <c:strRef>
              <c:f>Manta!$H$83:$H$95</c:f>
              <c:strCache>
                <c:ptCount val="13"/>
                <c:pt idx="0">
                  <c:v>Jefatura</c:v>
                </c:pt>
                <c:pt idx="1">
                  <c:v>Supervisión General</c:v>
                </c:pt>
                <c:pt idx="2">
                  <c:v>Supervisión Técnica</c:v>
                </c:pt>
                <c:pt idx="3">
                  <c:v>Supervisión Operativa</c:v>
                </c:pt>
                <c:pt idx="4">
                  <c:v>Operación Especializada</c:v>
                </c:pt>
                <c:pt idx="5">
                  <c:v>Operación Técnica</c:v>
                </c:pt>
                <c:pt idx="6">
                  <c:v>Operación Básica</c:v>
                </c:pt>
                <c:pt idx="7">
                  <c:v>Asistencia Administrativa</c:v>
                </c:pt>
                <c:pt idx="8">
                  <c:v>Asistencia Técnica</c:v>
                </c:pt>
                <c:pt idx="9">
                  <c:v>Soporte Administrativo</c:v>
                </c:pt>
                <c:pt idx="10">
                  <c:v>Soporte Técnico</c:v>
                </c:pt>
                <c:pt idx="11">
                  <c:v>Otros</c:v>
                </c:pt>
                <c:pt idx="12">
                  <c:v>Total</c:v>
                </c:pt>
              </c:strCache>
            </c:strRef>
          </c:cat>
          <c:val>
            <c:numRef>
              <c:f>Manta!$J$83:$J$95</c:f>
              <c:numCache>
                <c:formatCode>0.0%</c:formatCode>
                <c:ptCount val="13"/>
                <c:pt idx="0">
                  <c:v>0</c:v>
                </c:pt>
                <c:pt idx="1">
                  <c:v>1.7241379310344827E-2</c:v>
                </c:pt>
                <c:pt idx="2">
                  <c:v>6.0240963855421686E-2</c:v>
                </c:pt>
                <c:pt idx="3">
                  <c:v>0.14117647058823529</c:v>
                </c:pt>
                <c:pt idx="4">
                  <c:v>0.13987473903966596</c:v>
                </c:pt>
                <c:pt idx="5">
                  <c:v>7.3964497041420121E-2</c:v>
                </c:pt>
                <c:pt idx="6">
                  <c:v>0.20275344180225283</c:v>
                </c:pt>
                <c:pt idx="7">
                  <c:v>0.21016949152542372</c:v>
                </c:pt>
                <c:pt idx="8">
                  <c:v>0.32911392405063289</c:v>
                </c:pt>
                <c:pt idx="9">
                  <c:v>5.2499999999999998E-2</c:v>
                </c:pt>
                <c:pt idx="10">
                  <c:v>3.2967032967032968E-2</c:v>
                </c:pt>
                <c:pt idx="11">
                  <c:v>0.18256130790190736</c:v>
                </c:pt>
                <c:pt idx="12">
                  <c:v>0.16636500754147812</c:v>
                </c:pt>
              </c:numCache>
            </c:numRef>
          </c:val>
        </c:ser>
        <c:ser>
          <c:idx val="2"/>
          <c:order val="2"/>
          <c:tx>
            <c:strRef>
              <c:f>Manta!$K$82</c:f>
              <c:strCache>
                <c:ptCount val="1"/>
                <c:pt idx="0">
                  <c:v>25 a 29</c:v>
                </c:pt>
              </c:strCache>
            </c:strRef>
          </c:tx>
          <c:spPr>
            <a:solidFill>
              <a:schemeClr val="accent3"/>
            </a:solidFill>
            <a:ln>
              <a:noFill/>
            </a:ln>
            <a:effectLst/>
          </c:spPr>
          <c:invertIfNegative val="0"/>
          <c:dLbls>
            <c:dLbl>
              <c:idx val="0"/>
              <c:delete val="1"/>
              <c:extLst>
                <c:ext xmlns:c15="http://schemas.microsoft.com/office/drawing/2012/chart" uri="{CE6537A1-D6FC-4f65-9D91-7224C49458BB}"/>
              </c:extLst>
            </c:dLbl>
            <c:dLbl>
              <c:idx val="1"/>
              <c:delete val="1"/>
              <c:extLst>
                <c:ext xmlns:c15="http://schemas.microsoft.com/office/drawing/2012/chart" uri="{CE6537A1-D6FC-4f65-9D91-7224C49458BB}">
                  <c15:layout/>
                </c:ext>
              </c:extLst>
            </c:dLbl>
            <c:dLbl>
              <c:idx val="9"/>
              <c:delete val="1"/>
              <c:extLst>
                <c:ext xmlns:c15="http://schemas.microsoft.com/office/drawing/2012/chart" uri="{CE6537A1-D6FC-4f65-9D91-7224C49458BB}"/>
              </c:extLst>
            </c:dLbl>
            <c:dLbl>
              <c:idx val="10"/>
              <c:delete val="1"/>
              <c:extLst>
                <c:ext xmlns:c15="http://schemas.microsoft.com/office/drawing/2012/chart" uri="{CE6537A1-D6FC-4f65-9D91-7224C49458BB}"/>
              </c:extLst>
            </c:dLbl>
            <c:spPr>
              <a:solidFill>
                <a:schemeClr val="bg1"/>
              </a:solidFill>
              <a:ln>
                <a:solidFill>
                  <a:schemeClr val="tx1"/>
                </a:solidFill>
              </a:ln>
              <a:effectLst/>
            </c:spPr>
            <c:txPr>
              <a:bodyPr rot="-5400000" spcFirstLastPara="1" vertOverflow="ellipsis" vert="horz" wrap="square" anchor="ctr" anchorCtr="1"/>
              <a:lstStyle/>
              <a:p>
                <a:pPr>
                  <a:defRPr sz="1300" b="0" i="0" u="none" strike="noStrike" kern="1200" baseline="0">
                    <a:solidFill>
                      <a:schemeClr val="tx1"/>
                    </a:solidFill>
                    <a:latin typeface="Book Antiqua" panose="02040602050305030304" pitchFamily="18"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Manta!$H$83:$H$95</c:f>
              <c:strCache>
                <c:ptCount val="13"/>
                <c:pt idx="0">
                  <c:v>Jefatura</c:v>
                </c:pt>
                <c:pt idx="1">
                  <c:v>Supervisión General</c:v>
                </c:pt>
                <c:pt idx="2">
                  <c:v>Supervisión Técnica</c:v>
                </c:pt>
                <c:pt idx="3">
                  <c:v>Supervisión Operativa</c:v>
                </c:pt>
                <c:pt idx="4">
                  <c:v>Operación Especializada</c:v>
                </c:pt>
                <c:pt idx="5">
                  <c:v>Operación Técnica</c:v>
                </c:pt>
                <c:pt idx="6">
                  <c:v>Operación Básica</c:v>
                </c:pt>
                <c:pt idx="7">
                  <c:v>Asistencia Administrativa</c:v>
                </c:pt>
                <c:pt idx="8">
                  <c:v>Asistencia Técnica</c:v>
                </c:pt>
                <c:pt idx="9">
                  <c:v>Soporte Administrativo</c:v>
                </c:pt>
                <c:pt idx="10">
                  <c:v>Soporte Técnico</c:v>
                </c:pt>
                <c:pt idx="11">
                  <c:v>Otros</c:v>
                </c:pt>
                <c:pt idx="12">
                  <c:v>Total</c:v>
                </c:pt>
              </c:strCache>
            </c:strRef>
          </c:cat>
          <c:val>
            <c:numRef>
              <c:f>Manta!$K$83:$K$95</c:f>
              <c:numCache>
                <c:formatCode>0.0%</c:formatCode>
                <c:ptCount val="13"/>
                <c:pt idx="0">
                  <c:v>0.13744075829383887</c:v>
                </c:pt>
                <c:pt idx="1">
                  <c:v>0.11206896551724138</c:v>
                </c:pt>
                <c:pt idx="2">
                  <c:v>0.25301204819277107</c:v>
                </c:pt>
                <c:pt idx="3">
                  <c:v>0.27058823529411763</c:v>
                </c:pt>
                <c:pt idx="4">
                  <c:v>0.21294363256784968</c:v>
                </c:pt>
                <c:pt idx="5">
                  <c:v>0.22781065088757396</c:v>
                </c:pt>
                <c:pt idx="6">
                  <c:v>0.24355444305381727</c:v>
                </c:pt>
                <c:pt idx="7">
                  <c:v>0.27457627118644068</c:v>
                </c:pt>
                <c:pt idx="8">
                  <c:v>0.379746835443038</c:v>
                </c:pt>
                <c:pt idx="9">
                  <c:v>6.5000000000000002E-2</c:v>
                </c:pt>
                <c:pt idx="10">
                  <c:v>4.3956043956043959E-2</c:v>
                </c:pt>
                <c:pt idx="11">
                  <c:v>0.3133514986376022</c:v>
                </c:pt>
                <c:pt idx="12">
                  <c:v>0.22594268476621418</c:v>
                </c:pt>
              </c:numCache>
            </c:numRef>
          </c:val>
        </c:ser>
        <c:ser>
          <c:idx val="3"/>
          <c:order val="3"/>
          <c:tx>
            <c:strRef>
              <c:f>Manta!$L$82</c:f>
              <c:strCache>
                <c:ptCount val="1"/>
                <c:pt idx="0">
                  <c:v>30 a 50</c:v>
                </c:pt>
              </c:strCache>
            </c:strRef>
          </c:tx>
          <c:spPr>
            <a:solidFill>
              <a:schemeClr val="accent4"/>
            </a:solidFill>
            <a:ln>
              <a:noFill/>
            </a:ln>
            <a:effectLst/>
          </c:spPr>
          <c:invertIfNegative val="0"/>
          <c:dLbls>
            <c:spPr>
              <a:solidFill>
                <a:schemeClr val="bg1"/>
              </a:solidFill>
              <a:ln>
                <a:solidFill>
                  <a:schemeClr val="tx1"/>
                </a:solidFill>
              </a:ln>
              <a:effectLst/>
            </c:spPr>
            <c:txPr>
              <a:bodyPr rot="-5400000" spcFirstLastPara="1" vertOverflow="ellipsis" vert="horz" wrap="square" anchor="ctr" anchorCtr="1"/>
              <a:lstStyle/>
              <a:p>
                <a:pPr>
                  <a:defRPr sz="1300" b="0" i="0" u="none" strike="noStrike" kern="1200" baseline="0">
                    <a:solidFill>
                      <a:schemeClr val="tx1"/>
                    </a:solidFill>
                    <a:latin typeface="Book Antiqua" panose="02040602050305030304" pitchFamily="18"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Manta!$H$83:$H$95</c:f>
              <c:strCache>
                <c:ptCount val="13"/>
                <c:pt idx="0">
                  <c:v>Jefatura</c:v>
                </c:pt>
                <c:pt idx="1">
                  <c:v>Supervisión General</c:v>
                </c:pt>
                <c:pt idx="2">
                  <c:v>Supervisión Técnica</c:v>
                </c:pt>
                <c:pt idx="3">
                  <c:v>Supervisión Operativa</c:v>
                </c:pt>
                <c:pt idx="4">
                  <c:v>Operación Especializada</c:v>
                </c:pt>
                <c:pt idx="5">
                  <c:v>Operación Técnica</c:v>
                </c:pt>
                <c:pt idx="6">
                  <c:v>Operación Básica</c:v>
                </c:pt>
                <c:pt idx="7">
                  <c:v>Asistencia Administrativa</c:v>
                </c:pt>
                <c:pt idx="8">
                  <c:v>Asistencia Técnica</c:v>
                </c:pt>
                <c:pt idx="9">
                  <c:v>Soporte Administrativo</c:v>
                </c:pt>
                <c:pt idx="10">
                  <c:v>Soporte Técnico</c:v>
                </c:pt>
                <c:pt idx="11">
                  <c:v>Otros</c:v>
                </c:pt>
                <c:pt idx="12">
                  <c:v>Total</c:v>
                </c:pt>
              </c:strCache>
            </c:strRef>
          </c:cat>
          <c:val>
            <c:numRef>
              <c:f>Manta!$L$83:$L$95</c:f>
              <c:numCache>
                <c:formatCode>0.0%</c:formatCode>
                <c:ptCount val="13"/>
                <c:pt idx="0">
                  <c:v>0.63033175355450233</c:v>
                </c:pt>
                <c:pt idx="1">
                  <c:v>0.71551724137931039</c:v>
                </c:pt>
                <c:pt idx="2">
                  <c:v>0.6506024096385542</c:v>
                </c:pt>
                <c:pt idx="3">
                  <c:v>0.50588235294117645</c:v>
                </c:pt>
                <c:pt idx="4">
                  <c:v>0.50521920668058451</c:v>
                </c:pt>
                <c:pt idx="5">
                  <c:v>0.58284023668639051</c:v>
                </c:pt>
                <c:pt idx="6">
                  <c:v>0.44380475594493118</c:v>
                </c:pt>
                <c:pt idx="7">
                  <c:v>0.46779661016949153</c:v>
                </c:pt>
                <c:pt idx="8">
                  <c:v>0.27848101265822783</c:v>
                </c:pt>
                <c:pt idx="9">
                  <c:v>0.86499999999999999</c:v>
                </c:pt>
                <c:pt idx="10">
                  <c:v>0.92307692307692313</c:v>
                </c:pt>
                <c:pt idx="11">
                  <c:v>0.48501362397820164</c:v>
                </c:pt>
                <c:pt idx="12">
                  <c:v>0.50935143288084461</c:v>
                </c:pt>
              </c:numCache>
            </c:numRef>
          </c:val>
        </c:ser>
        <c:ser>
          <c:idx val="4"/>
          <c:order val="4"/>
          <c:tx>
            <c:strRef>
              <c:f>Manta!$M$82</c:f>
              <c:strCache>
                <c:ptCount val="1"/>
                <c:pt idx="0">
                  <c:v>51 a 65</c:v>
                </c:pt>
              </c:strCache>
            </c:strRef>
          </c:tx>
          <c:spPr>
            <a:solidFill>
              <a:schemeClr val="accent5"/>
            </a:solidFill>
            <a:ln>
              <a:noFill/>
            </a:ln>
            <a:effectLst/>
          </c:spPr>
          <c:invertIfNegative val="0"/>
          <c:dLbls>
            <c:dLbl>
              <c:idx val="0"/>
              <c:showLegendKey val="0"/>
              <c:showVal val="1"/>
              <c:showCatName val="0"/>
              <c:showSerName val="0"/>
              <c:showPercent val="0"/>
              <c:showBubbleSize val="0"/>
              <c:extLst>
                <c:ext xmlns:c15="http://schemas.microsoft.com/office/drawing/2012/chart" uri="{CE6537A1-D6FC-4f65-9D91-7224C49458BB}">
                  <c15:layout/>
                </c:ext>
              </c:extLst>
            </c:dLbl>
            <c:dLbl>
              <c:idx val="1"/>
              <c:showLegendKey val="0"/>
              <c:showVal val="1"/>
              <c:showCatName val="0"/>
              <c:showSerName val="0"/>
              <c:showPercent val="0"/>
              <c:showBubbleSize val="0"/>
              <c:extLst>
                <c:ext xmlns:c15="http://schemas.microsoft.com/office/drawing/2012/chart" uri="{CE6537A1-D6FC-4f65-9D91-7224C49458BB}">
                  <c15:layout/>
                </c:ext>
              </c:extLst>
            </c:dLbl>
            <c:spPr>
              <a:solidFill>
                <a:schemeClr val="bg1"/>
              </a:solidFill>
              <a:ln>
                <a:solidFill>
                  <a:schemeClr val="tx1"/>
                </a:solidFill>
              </a:ln>
              <a:effectLst/>
            </c:spPr>
            <c:txPr>
              <a:bodyPr rot="-5400000" spcFirstLastPara="1" vertOverflow="ellipsis" vert="horz" wrap="square" anchor="ctr" anchorCtr="1"/>
              <a:lstStyle/>
              <a:p>
                <a:pPr>
                  <a:defRPr sz="1300" b="0" i="0" u="none" strike="noStrike" kern="1200" baseline="0">
                    <a:solidFill>
                      <a:schemeClr val="tx1"/>
                    </a:solidFill>
                    <a:latin typeface="Book Antiqua" panose="02040602050305030304" pitchFamily="18" charset="0"/>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Manta!$H$83:$H$95</c:f>
              <c:strCache>
                <c:ptCount val="13"/>
                <c:pt idx="0">
                  <c:v>Jefatura</c:v>
                </c:pt>
                <c:pt idx="1">
                  <c:v>Supervisión General</c:v>
                </c:pt>
                <c:pt idx="2">
                  <c:v>Supervisión Técnica</c:v>
                </c:pt>
                <c:pt idx="3">
                  <c:v>Supervisión Operativa</c:v>
                </c:pt>
                <c:pt idx="4">
                  <c:v>Operación Especializada</c:v>
                </c:pt>
                <c:pt idx="5">
                  <c:v>Operación Técnica</c:v>
                </c:pt>
                <c:pt idx="6">
                  <c:v>Operación Básica</c:v>
                </c:pt>
                <c:pt idx="7">
                  <c:v>Asistencia Administrativa</c:v>
                </c:pt>
                <c:pt idx="8">
                  <c:v>Asistencia Técnica</c:v>
                </c:pt>
                <c:pt idx="9">
                  <c:v>Soporte Administrativo</c:v>
                </c:pt>
                <c:pt idx="10">
                  <c:v>Soporte Técnico</c:v>
                </c:pt>
                <c:pt idx="11">
                  <c:v>Otros</c:v>
                </c:pt>
                <c:pt idx="12">
                  <c:v>Total</c:v>
                </c:pt>
              </c:strCache>
            </c:strRef>
          </c:cat>
          <c:val>
            <c:numRef>
              <c:f>Manta!$M$83:$M$95</c:f>
              <c:numCache>
                <c:formatCode>0.0%</c:formatCode>
                <c:ptCount val="13"/>
                <c:pt idx="0">
                  <c:v>0.1990521327014218</c:v>
                </c:pt>
                <c:pt idx="1">
                  <c:v>0.15517241379310345</c:v>
                </c:pt>
                <c:pt idx="2">
                  <c:v>3.614457831325301E-2</c:v>
                </c:pt>
                <c:pt idx="3">
                  <c:v>8.2352941176470587E-2</c:v>
                </c:pt>
                <c:pt idx="4">
                  <c:v>0.14196242171189979</c:v>
                </c:pt>
                <c:pt idx="5">
                  <c:v>0.10355029585798817</c:v>
                </c:pt>
                <c:pt idx="6">
                  <c:v>0.1078848560700876</c:v>
                </c:pt>
                <c:pt idx="7">
                  <c:v>4.7457627118644069E-2</c:v>
                </c:pt>
                <c:pt idx="8">
                  <c:v>1.2658227848101266E-2</c:v>
                </c:pt>
                <c:pt idx="9">
                  <c:v>1.7500000000000002E-2</c:v>
                </c:pt>
                <c:pt idx="10">
                  <c:v>0</c:v>
                </c:pt>
                <c:pt idx="11">
                  <c:v>1.6348773841961851E-2</c:v>
                </c:pt>
                <c:pt idx="12">
                  <c:v>9.5324283559577672E-2</c:v>
                </c:pt>
              </c:numCache>
            </c:numRef>
          </c:val>
        </c:ser>
        <c:ser>
          <c:idx val="5"/>
          <c:order val="5"/>
          <c:tx>
            <c:strRef>
              <c:f>Manta!$N$82</c:f>
              <c:strCache>
                <c:ptCount val="1"/>
                <c:pt idx="0">
                  <c:v>66 o más</c:v>
                </c:pt>
              </c:strCache>
            </c:strRef>
          </c:tx>
          <c:spPr>
            <a:solidFill>
              <a:schemeClr val="accent6"/>
            </a:solidFill>
            <a:ln>
              <a:noFill/>
            </a:ln>
            <a:effectLst/>
          </c:spPr>
          <c:invertIfNegative val="0"/>
          <c:cat>
            <c:strRef>
              <c:f>Manta!$H$83:$H$95</c:f>
              <c:strCache>
                <c:ptCount val="13"/>
                <c:pt idx="0">
                  <c:v>Jefatura</c:v>
                </c:pt>
                <c:pt idx="1">
                  <c:v>Supervisión General</c:v>
                </c:pt>
                <c:pt idx="2">
                  <c:v>Supervisión Técnica</c:v>
                </c:pt>
                <c:pt idx="3">
                  <c:v>Supervisión Operativa</c:v>
                </c:pt>
                <c:pt idx="4">
                  <c:v>Operación Especializada</c:v>
                </c:pt>
                <c:pt idx="5">
                  <c:v>Operación Técnica</c:v>
                </c:pt>
                <c:pt idx="6">
                  <c:v>Operación Básica</c:v>
                </c:pt>
                <c:pt idx="7">
                  <c:v>Asistencia Administrativa</c:v>
                </c:pt>
                <c:pt idx="8">
                  <c:v>Asistencia Técnica</c:v>
                </c:pt>
                <c:pt idx="9">
                  <c:v>Soporte Administrativo</c:v>
                </c:pt>
                <c:pt idx="10">
                  <c:v>Soporte Técnico</c:v>
                </c:pt>
                <c:pt idx="11">
                  <c:v>Otros</c:v>
                </c:pt>
                <c:pt idx="12">
                  <c:v>Total</c:v>
                </c:pt>
              </c:strCache>
            </c:strRef>
          </c:cat>
          <c:val>
            <c:numRef>
              <c:f>Manta!$N$83:$N$95</c:f>
              <c:numCache>
                <c:formatCode>0.0%</c:formatCode>
                <c:ptCount val="13"/>
                <c:pt idx="0">
                  <c:v>3.3175355450236969E-2</c:v>
                </c:pt>
                <c:pt idx="1">
                  <c:v>0</c:v>
                </c:pt>
                <c:pt idx="2">
                  <c:v>0</c:v>
                </c:pt>
                <c:pt idx="3">
                  <c:v>0</c:v>
                </c:pt>
                <c:pt idx="4">
                  <c:v>0</c:v>
                </c:pt>
                <c:pt idx="5">
                  <c:v>1.1834319526627219E-2</c:v>
                </c:pt>
                <c:pt idx="6">
                  <c:v>2.0025031289111388E-3</c:v>
                </c:pt>
                <c:pt idx="7">
                  <c:v>0</c:v>
                </c:pt>
                <c:pt idx="8">
                  <c:v>0</c:v>
                </c:pt>
                <c:pt idx="9">
                  <c:v>0</c:v>
                </c:pt>
                <c:pt idx="10">
                  <c:v>0</c:v>
                </c:pt>
                <c:pt idx="11">
                  <c:v>2.7247956403269754E-3</c:v>
                </c:pt>
                <c:pt idx="12">
                  <c:v>3.0165912518853697E-3</c:v>
                </c:pt>
              </c:numCache>
            </c:numRef>
          </c:val>
        </c:ser>
        <c:dLbls>
          <c:showLegendKey val="0"/>
          <c:showVal val="0"/>
          <c:showCatName val="0"/>
          <c:showSerName val="0"/>
          <c:showPercent val="0"/>
          <c:showBubbleSize val="0"/>
        </c:dLbls>
        <c:gapWidth val="75"/>
        <c:overlap val="100"/>
        <c:axId val="239004672"/>
        <c:axId val="239014656"/>
      </c:barChart>
      <c:catAx>
        <c:axId val="2390046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1300" b="1" i="0" u="none" strike="noStrike" kern="1200" baseline="0">
                <a:solidFill>
                  <a:schemeClr val="tx1"/>
                </a:solidFill>
                <a:latin typeface="Book Antiqua" panose="02040602050305030304" pitchFamily="18" charset="0"/>
                <a:ea typeface="+mn-ea"/>
                <a:cs typeface="+mn-cs"/>
              </a:defRPr>
            </a:pPr>
            <a:endParaRPr lang="en-US"/>
          </a:p>
        </c:txPr>
        <c:crossAx val="239014656"/>
        <c:crosses val="autoZero"/>
        <c:auto val="1"/>
        <c:lblAlgn val="ctr"/>
        <c:lblOffset val="100"/>
        <c:noMultiLvlLbl val="0"/>
      </c:catAx>
      <c:valAx>
        <c:axId val="239014656"/>
        <c:scaling>
          <c:orientation val="minMax"/>
          <c:max val="1"/>
        </c:scaling>
        <c:delete val="1"/>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crossAx val="239004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300" b="0" i="0" u="none" strike="noStrike" kern="1200" baseline="0">
              <a:solidFill>
                <a:schemeClr val="tx1"/>
              </a:solidFill>
              <a:latin typeface="Book Antiqua" panose="02040602050305030304" pitchFamily="18" charset="0"/>
              <a:ea typeface="+mn-ea"/>
              <a:cs typeface="+mn-cs"/>
            </a:defRPr>
          </a:pPr>
          <a:endParaRPr lang="en-US"/>
        </a:p>
      </c:txPr>
    </c:legend>
    <c:plotVisOnly val="1"/>
    <c:dispBlanksAs val="gap"/>
    <c:showDLblsOverMax val="0"/>
  </c:chart>
  <c:spPr>
    <a:solidFill>
      <a:schemeClr val="bg1"/>
    </a:solidFill>
    <a:ln>
      <a:solidFill>
        <a:schemeClr val="bg1">
          <a:lumMod val="85000"/>
        </a:schemeClr>
      </a:solidFill>
    </a:ln>
    <a:effectLst/>
  </c:spPr>
  <c:txPr>
    <a:bodyPr/>
    <a:lstStyle/>
    <a:p>
      <a:pPr>
        <a:defRPr sz="1300">
          <a:solidFill>
            <a:schemeClr val="tx1"/>
          </a:solidFill>
          <a:latin typeface="Book Antiqua" panose="02040602050305030304" pitchFamily="18" charset="0"/>
        </a:defRPr>
      </a:pPr>
      <a:endParaRPr lang="en-US"/>
    </a:p>
  </c:txPr>
  <c:externalData r:id="rId1">
    <c:autoUpdate val="0"/>
  </c:externalData>
</c:chartSpace>
</file>

<file path=ppt/charts/chart80.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Manta!$E$192</c:f>
              <c:strCache>
                <c:ptCount val="1"/>
                <c:pt idx="0">
                  <c:v>Hombres</c:v>
                </c:pt>
              </c:strCache>
            </c:strRef>
          </c:tx>
          <c:spPr>
            <a:solidFill>
              <a:schemeClr val="accent1"/>
            </a:solidFill>
            <a:ln>
              <a:noFill/>
            </a:ln>
            <a:effectLst/>
          </c:spPr>
          <c:invertIfNegative val="0"/>
          <c:dLbls>
            <c:spPr>
              <a:solidFill>
                <a:schemeClr val="bg1"/>
              </a:solidFill>
              <a:ln>
                <a:solidFill>
                  <a:schemeClr val="tx1"/>
                </a:solidFill>
              </a:ln>
              <a:effectLst/>
            </c:spPr>
            <c:txPr>
              <a:bodyPr rot="-5400000" spcFirstLastPara="1" vertOverflow="ellipsis" vert="horz" wrap="square" anchor="ctr" anchorCtr="1"/>
              <a:lstStyle/>
              <a:p>
                <a:pPr>
                  <a:defRPr sz="1400" b="0" i="0" u="none" strike="noStrike" kern="1200" baseline="0">
                    <a:solidFill>
                      <a:schemeClr val="tx1"/>
                    </a:solidFill>
                    <a:latin typeface="Book Antiqua" panose="02040602050305030304" pitchFamily="18"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Manta!$D$193:$D$204</c:f>
              <c:strCache>
                <c:ptCount val="12"/>
                <c:pt idx="0">
                  <c:v>Jefatura</c:v>
                </c:pt>
                <c:pt idx="1">
                  <c:v>Supervisión General</c:v>
                </c:pt>
                <c:pt idx="2">
                  <c:v>Supervisión Técnica</c:v>
                </c:pt>
                <c:pt idx="3">
                  <c:v>Supervisión Operativa</c:v>
                </c:pt>
                <c:pt idx="4">
                  <c:v>Operación Especializada</c:v>
                </c:pt>
                <c:pt idx="5">
                  <c:v>Operación Técnica</c:v>
                </c:pt>
                <c:pt idx="6">
                  <c:v>Operación Básica</c:v>
                </c:pt>
                <c:pt idx="7">
                  <c:v>Asistencia Administrativa</c:v>
                </c:pt>
                <c:pt idx="8">
                  <c:v>Asistencia Técnica</c:v>
                </c:pt>
                <c:pt idx="9">
                  <c:v>Soporte Administrativo</c:v>
                </c:pt>
                <c:pt idx="10">
                  <c:v>Soporte Técnico</c:v>
                </c:pt>
                <c:pt idx="11">
                  <c:v>Otros</c:v>
                </c:pt>
              </c:strCache>
            </c:strRef>
          </c:cat>
          <c:val>
            <c:numRef>
              <c:f>Manta!$E$193:$E$204</c:f>
              <c:numCache>
                <c:formatCode>0.0%</c:formatCode>
                <c:ptCount val="12"/>
                <c:pt idx="0">
                  <c:v>0.64393571428571428</c:v>
                </c:pt>
                <c:pt idx="1">
                  <c:v>0.65105999999999997</c:v>
                </c:pt>
                <c:pt idx="2">
                  <c:v>0.78972222222222221</c:v>
                </c:pt>
                <c:pt idx="3">
                  <c:v>0.62750000000000006</c:v>
                </c:pt>
                <c:pt idx="4">
                  <c:v>0.66795555555555552</c:v>
                </c:pt>
                <c:pt idx="5">
                  <c:v>0.79360000000000008</c:v>
                </c:pt>
                <c:pt idx="6">
                  <c:v>0.70893076923076925</c:v>
                </c:pt>
                <c:pt idx="7">
                  <c:v>0.34789230769230767</c:v>
                </c:pt>
                <c:pt idx="8">
                  <c:v>0.45535714285714285</c:v>
                </c:pt>
                <c:pt idx="9">
                  <c:v>0.43632499999999991</c:v>
                </c:pt>
                <c:pt idx="10">
                  <c:v>0.58333333333333337</c:v>
                </c:pt>
                <c:pt idx="11">
                  <c:v>0.65612499999999996</c:v>
                </c:pt>
              </c:numCache>
            </c:numRef>
          </c:val>
        </c:ser>
        <c:ser>
          <c:idx val="1"/>
          <c:order val="1"/>
          <c:tx>
            <c:strRef>
              <c:f>Manta!$F$192</c:f>
              <c:strCache>
                <c:ptCount val="1"/>
                <c:pt idx="0">
                  <c:v>Mujeres</c:v>
                </c:pt>
              </c:strCache>
            </c:strRef>
          </c:tx>
          <c:spPr>
            <a:solidFill>
              <a:schemeClr val="accent2"/>
            </a:solidFill>
            <a:ln>
              <a:noFill/>
            </a:ln>
            <a:effectLst/>
          </c:spPr>
          <c:invertIfNegative val="0"/>
          <c:dLbls>
            <c:spPr>
              <a:solidFill>
                <a:schemeClr val="bg1"/>
              </a:solidFill>
              <a:ln>
                <a:solidFill>
                  <a:schemeClr val="tx1"/>
                </a:solidFill>
              </a:ln>
              <a:effectLst/>
            </c:spPr>
            <c:txPr>
              <a:bodyPr rot="-5400000" spcFirstLastPara="1" vertOverflow="ellipsis" vert="horz" wrap="square" anchor="ctr" anchorCtr="1"/>
              <a:lstStyle/>
              <a:p>
                <a:pPr>
                  <a:defRPr sz="1400" b="0" i="0" u="none" strike="noStrike" kern="1200" baseline="0">
                    <a:solidFill>
                      <a:schemeClr val="tx1"/>
                    </a:solidFill>
                    <a:latin typeface="Book Antiqua" panose="02040602050305030304" pitchFamily="18"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Manta!$D$193:$D$204</c:f>
              <c:strCache>
                <c:ptCount val="12"/>
                <c:pt idx="0">
                  <c:v>Jefatura</c:v>
                </c:pt>
                <c:pt idx="1">
                  <c:v>Supervisión General</c:v>
                </c:pt>
                <c:pt idx="2">
                  <c:v>Supervisión Técnica</c:v>
                </c:pt>
                <c:pt idx="3">
                  <c:v>Supervisión Operativa</c:v>
                </c:pt>
                <c:pt idx="4">
                  <c:v>Operación Especializada</c:v>
                </c:pt>
                <c:pt idx="5">
                  <c:v>Operación Técnica</c:v>
                </c:pt>
                <c:pt idx="6">
                  <c:v>Operación Básica</c:v>
                </c:pt>
                <c:pt idx="7">
                  <c:v>Asistencia Administrativa</c:v>
                </c:pt>
                <c:pt idx="8">
                  <c:v>Asistencia Técnica</c:v>
                </c:pt>
                <c:pt idx="9">
                  <c:v>Soporte Administrativo</c:v>
                </c:pt>
                <c:pt idx="10">
                  <c:v>Soporte Técnico</c:v>
                </c:pt>
                <c:pt idx="11">
                  <c:v>Otros</c:v>
                </c:pt>
              </c:strCache>
            </c:strRef>
          </c:cat>
          <c:val>
            <c:numRef>
              <c:f>Manta!$F$193:$F$204</c:f>
              <c:numCache>
                <c:formatCode>0.0%</c:formatCode>
                <c:ptCount val="12"/>
                <c:pt idx="0">
                  <c:v>0.35606428571428578</c:v>
                </c:pt>
                <c:pt idx="1">
                  <c:v>0.34894000000000003</c:v>
                </c:pt>
                <c:pt idx="2">
                  <c:v>0.21027777777777779</c:v>
                </c:pt>
                <c:pt idx="3">
                  <c:v>0.3725</c:v>
                </c:pt>
                <c:pt idx="4">
                  <c:v>0.33204444444444436</c:v>
                </c:pt>
                <c:pt idx="5">
                  <c:v>0.20640000000000003</c:v>
                </c:pt>
                <c:pt idx="6">
                  <c:v>0.29106923076923075</c:v>
                </c:pt>
                <c:pt idx="7">
                  <c:v>0.65210769230769228</c:v>
                </c:pt>
                <c:pt idx="8">
                  <c:v>0.5446428571428571</c:v>
                </c:pt>
                <c:pt idx="9">
                  <c:v>0.56367500000000015</c:v>
                </c:pt>
                <c:pt idx="10">
                  <c:v>0.41666666666666669</c:v>
                </c:pt>
                <c:pt idx="11">
                  <c:v>0.34387500000000004</c:v>
                </c:pt>
              </c:numCache>
            </c:numRef>
          </c:val>
        </c:ser>
        <c:dLbls>
          <c:showLegendKey val="0"/>
          <c:showVal val="0"/>
          <c:showCatName val="0"/>
          <c:showSerName val="0"/>
          <c:showPercent val="0"/>
          <c:showBubbleSize val="0"/>
        </c:dLbls>
        <c:gapWidth val="75"/>
        <c:overlap val="100"/>
        <c:axId val="239072384"/>
        <c:axId val="239073920"/>
      </c:barChart>
      <c:catAx>
        <c:axId val="239072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1400" b="1" i="0" u="none" strike="noStrike" kern="1200" baseline="0">
                <a:solidFill>
                  <a:schemeClr val="tx1"/>
                </a:solidFill>
                <a:latin typeface="Book Antiqua" panose="02040602050305030304" pitchFamily="18" charset="0"/>
                <a:ea typeface="+mn-ea"/>
                <a:cs typeface="+mn-cs"/>
              </a:defRPr>
            </a:pPr>
            <a:endParaRPr lang="en-US"/>
          </a:p>
        </c:txPr>
        <c:crossAx val="239073920"/>
        <c:crosses val="autoZero"/>
        <c:auto val="1"/>
        <c:lblAlgn val="ctr"/>
        <c:lblOffset val="100"/>
        <c:noMultiLvlLbl val="0"/>
      </c:catAx>
      <c:valAx>
        <c:axId val="239073920"/>
        <c:scaling>
          <c:orientation val="minMax"/>
        </c:scaling>
        <c:delete val="1"/>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crossAx val="239072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Book Antiqua" panose="02040602050305030304" pitchFamily="18" charset="0"/>
              <a:ea typeface="+mn-ea"/>
              <a:cs typeface="+mn-cs"/>
            </a:defRPr>
          </a:pPr>
          <a:endParaRPr lang="en-US"/>
        </a:p>
      </c:txPr>
    </c:legend>
    <c:plotVisOnly val="1"/>
    <c:dispBlanksAs val="gap"/>
    <c:showDLblsOverMax val="0"/>
  </c:chart>
  <c:spPr>
    <a:solidFill>
      <a:schemeClr val="bg1"/>
    </a:solidFill>
    <a:ln>
      <a:solidFill>
        <a:schemeClr val="bg1">
          <a:lumMod val="85000"/>
        </a:schemeClr>
      </a:solidFill>
    </a:ln>
    <a:effectLst/>
  </c:spPr>
  <c:txPr>
    <a:bodyPr/>
    <a:lstStyle/>
    <a:p>
      <a:pPr>
        <a:defRPr sz="1400">
          <a:solidFill>
            <a:schemeClr val="tx1"/>
          </a:solidFill>
          <a:latin typeface="Book Antiqua" panose="02040602050305030304" pitchFamily="18" charset="0"/>
        </a:defRPr>
      </a:pPr>
      <a:endParaRPr lang="en-US"/>
    </a:p>
  </c:txPr>
  <c:externalData r:id="rId1">
    <c:autoUpdate val="0"/>
  </c:externalData>
</c:chartSpace>
</file>

<file path=ppt/charts/chart81.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perspective val="3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Manta!$I$282</c:f>
              <c:strCache>
                <c:ptCount val="1"/>
                <c:pt idx="0">
                  <c:v>%</c:v>
                </c:pt>
              </c:strCache>
            </c:strRef>
          </c:tx>
          <c:dPt>
            <c:idx val="0"/>
            <c:bubble3D val="0"/>
            <c:spPr>
              <a:solidFill>
                <a:schemeClr val="accent1"/>
              </a:solidFill>
              <a:ln w="25400">
                <a:solidFill>
                  <a:schemeClr val="lt1"/>
                </a:solidFill>
              </a:ln>
              <a:effectLst/>
              <a:sp3d contourW="25400">
                <a:contourClr>
                  <a:schemeClr val="lt1"/>
                </a:contourClr>
              </a:sp3d>
            </c:spPr>
          </c:dPt>
          <c:dPt>
            <c:idx val="1"/>
            <c:bubble3D val="0"/>
            <c:spPr>
              <a:solidFill>
                <a:schemeClr val="accent2"/>
              </a:solidFill>
              <a:ln w="25400">
                <a:solidFill>
                  <a:schemeClr val="lt1"/>
                </a:solidFill>
              </a:ln>
              <a:effectLst/>
              <a:sp3d contourW="25400">
                <a:contourClr>
                  <a:schemeClr val="lt1"/>
                </a:contourClr>
              </a:sp3d>
            </c:spPr>
          </c:dPt>
          <c:dPt>
            <c:idx val="2"/>
            <c:bubble3D val="0"/>
            <c:spPr>
              <a:solidFill>
                <a:schemeClr val="accent3"/>
              </a:solidFill>
              <a:ln w="25400">
                <a:solidFill>
                  <a:schemeClr val="lt1"/>
                </a:solidFill>
              </a:ln>
              <a:effectLst/>
              <a:sp3d contourW="25400">
                <a:contourClr>
                  <a:schemeClr val="lt1"/>
                </a:contourClr>
              </a:sp3d>
            </c:spPr>
          </c:dPt>
          <c:dPt>
            <c:idx val="3"/>
            <c:bubble3D val="0"/>
            <c:spPr>
              <a:solidFill>
                <a:schemeClr val="accent4"/>
              </a:solidFill>
              <a:ln w="25400">
                <a:solidFill>
                  <a:schemeClr val="lt1"/>
                </a:solidFill>
              </a:ln>
              <a:effectLst/>
              <a:sp3d contourW="25400">
                <a:contourClr>
                  <a:schemeClr val="lt1"/>
                </a:contourClr>
              </a:sp3d>
            </c:spPr>
          </c:dPt>
          <c:dPt>
            <c:idx val="4"/>
            <c:bubble3D val="0"/>
            <c:spPr>
              <a:solidFill>
                <a:schemeClr val="accent5"/>
              </a:solidFill>
              <a:ln w="25400">
                <a:solidFill>
                  <a:schemeClr val="lt1"/>
                </a:solidFill>
              </a:ln>
              <a:effectLst/>
              <a:sp3d contourW="25400">
                <a:contourClr>
                  <a:schemeClr val="lt1"/>
                </a:contourClr>
              </a:sp3d>
            </c:spPr>
          </c:dPt>
          <c:dPt>
            <c:idx val="5"/>
            <c:bubble3D val="0"/>
            <c:spPr>
              <a:solidFill>
                <a:schemeClr val="accent6"/>
              </a:solidFill>
              <a:ln w="25400">
                <a:solidFill>
                  <a:schemeClr val="lt1"/>
                </a:solidFill>
              </a:ln>
              <a:effectLst/>
              <a:sp3d contourW="25400">
                <a:contourClr>
                  <a:schemeClr val="lt1"/>
                </a:contourClr>
              </a:sp3d>
            </c:spPr>
          </c:dPt>
          <c:dLbls>
            <c:dLbl>
              <c:idx val="1"/>
              <c:layout>
                <c:manualLayout>
                  <c:x val="-8.310620370370371E-2"/>
                  <c:y val="1.4118402777777778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3.8941666666666687E-2"/>
                  <c:y val="-4.3480555555555557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2.5022222222222223E-2"/>
                  <c:y val="-5.1961805555555553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7.3589629629629588E-2"/>
                  <c:y val="-5.4315277777777775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5"/>
              <c:layout>
                <c:manualLayout>
                  <c:x val="0.1701812962962963"/>
                  <c:y val="7.4208333333333331E-3"/>
                </c:manualLayout>
              </c:layout>
              <c:showLegendKey val="0"/>
              <c:showVal val="1"/>
              <c:showCatName val="0"/>
              <c:showSerName val="0"/>
              <c:showPercent val="0"/>
              <c:showBubbleSize val="0"/>
              <c:extLst>
                <c:ext xmlns:c15="http://schemas.microsoft.com/office/drawing/2012/chart" uri="{CE6537A1-D6FC-4f65-9D91-7224C49458BB}"/>
              </c:extLst>
            </c:dLbl>
            <c:spPr>
              <a:solidFill>
                <a:schemeClr val="bg1"/>
              </a:solidFill>
              <a:ln>
                <a:solidFill>
                  <a:schemeClr val="tx1"/>
                </a:solidFill>
              </a:ln>
              <a:effectLst/>
            </c:spPr>
            <c:txPr>
              <a:bodyPr rot="0" spcFirstLastPara="1" vertOverflow="ellipsis" vert="horz" wrap="square" anchor="ctr" anchorCtr="1"/>
              <a:lstStyle/>
              <a:p>
                <a:pPr>
                  <a:defRPr sz="1500" b="0" i="0" u="none" strike="noStrike" kern="1200" baseline="0">
                    <a:solidFill>
                      <a:schemeClr val="tx1"/>
                    </a:solidFill>
                    <a:latin typeface="Book Antiqua" panose="02040602050305030304" pitchFamily="18" charset="0"/>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Manta!$H$283:$H$287</c:f>
              <c:strCache>
                <c:ptCount val="5"/>
                <c:pt idx="0">
                  <c:v>Mestizo</c:v>
                </c:pt>
                <c:pt idx="1">
                  <c:v>Montubio</c:v>
                </c:pt>
                <c:pt idx="2">
                  <c:v>Indígena</c:v>
                </c:pt>
                <c:pt idx="3">
                  <c:v>Afroecuatoriano</c:v>
                </c:pt>
                <c:pt idx="4">
                  <c:v>Blanco</c:v>
                </c:pt>
              </c:strCache>
            </c:strRef>
          </c:cat>
          <c:val>
            <c:numRef>
              <c:f>Manta!$I$283:$I$287</c:f>
              <c:numCache>
                <c:formatCode>0.0%</c:formatCode>
                <c:ptCount val="5"/>
                <c:pt idx="0">
                  <c:v>0.69401129340862278</c:v>
                </c:pt>
                <c:pt idx="1">
                  <c:v>0.26133507556717039</c:v>
                </c:pt>
                <c:pt idx="2">
                  <c:v>2.5433502890019263E-2</c:v>
                </c:pt>
                <c:pt idx="3">
                  <c:v>1.2820085467236448E-2</c:v>
                </c:pt>
                <c:pt idx="4">
                  <c:v>6.4000426669511123E-3</c:v>
                </c:pt>
              </c:numCache>
            </c:numRef>
          </c:val>
        </c:ser>
        <c:dLbls>
          <c:showLegendKey val="0"/>
          <c:showVal val="0"/>
          <c:showCatName val="0"/>
          <c:showSerName val="0"/>
          <c:showPercent val="0"/>
          <c:showBubbleSize val="0"/>
          <c:showLeaderLines val="1"/>
        </c:dLbls>
      </c:pie3DChart>
      <c:spPr>
        <a:noFill/>
        <a:ln>
          <a:noFill/>
        </a:ln>
        <a:effectLst/>
      </c:spPr>
    </c:plotArea>
    <c:legend>
      <c:legendPos val="r"/>
      <c:overlay val="0"/>
      <c:spPr>
        <a:noFill/>
        <a:ln>
          <a:noFill/>
        </a:ln>
        <a:effectLst/>
      </c:spPr>
      <c:txPr>
        <a:bodyPr rot="0" spcFirstLastPara="1" vertOverflow="ellipsis" vert="horz" wrap="square" anchor="ctr" anchorCtr="1"/>
        <a:lstStyle/>
        <a:p>
          <a:pPr>
            <a:defRPr sz="1500" b="0" i="0" u="none" strike="noStrike" kern="1200" baseline="0">
              <a:solidFill>
                <a:schemeClr val="tx1"/>
              </a:solidFill>
              <a:latin typeface="Book Antiqua" panose="02040602050305030304" pitchFamily="18" charset="0"/>
              <a:ea typeface="+mn-ea"/>
              <a:cs typeface="+mn-cs"/>
            </a:defRPr>
          </a:pPr>
          <a:endParaRPr lang="en-US"/>
        </a:p>
      </c:txPr>
    </c:legend>
    <c:plotVisOnly val="1"/>
    <c:dispBlanksAs val="gap"/>
    <c:showDLblsOverMax val="0"/>
  </c:chart>
  <c:spPr>
    <a:solidFill>
      <a:schemeClr val="bg1"/>
    </a:solidFill>
    <a:ln>
      <a:solidFill>
        <a:schemeClr val="bg1">
          <a:lumMod val="85000"/>
        </a:schemeClr>
      </a:solidFill>
    </a:ln>
    <a:effectLst/>
  </c:spPr>
  <c:txPr>
    <a:bodyPr/>
    <a:lstStyle/>
    <a:p>
      <a:pPr>
        <a:defRPr sz="1500">
          <a:solidFill>
            <a:schemeClr val="tx1"/>
          </a:solidFill>
          <a:latin typeface="Book Antiqua" panose="02040602050305030304" pitchFamily="18" charset="0"/>
        </a:defRPr>
      </a:pPr>
      <a:endParaRPr lang="en-US"/>
    </a:p>
  </c:txPr>
  <c:externalData r:id="rId1">
    <c:autoUpdate val="0"/>
  </c:externalData>
</c:chartSpace>
</file>

<file path=ppt/charts/chart82.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Manta!$I$315</c:f>
              <c:strCache>
                <c:ptCount val="1"/>
                <c:pt idx="0">
                  <c:v>Jefatura</c:v>
                </c:pt>
              </c:strCache>
            </c:strRef>
          </c:tx>
          <c:spPr>
            <a:solidFill>
              <a:schemeClr val="accent1"/>
            </a:solidFill>
            <a:ln>
              <a:noFill/>
            </a:ln>
            <a:effectLst/>
          </c:spPr>
          <c:invertIfNegative val="0"/>
          <c:cat>
            <c:strRef>
              <c:f>Manta!$J$314:$P$314</c:f>
              <c:strCache>
                <c:ptCount val="7"/>
                <c:pt idx="0">
                  <c:v>2010</c:v>
                </c:pt>
                <c:pt idx="1">
                  <c:v>2011</c:v>
                </c:pt>
                <c:pt idx="2">
                  <c:v>2012</c:v>
                </c:pt>
                <c:pt idx="3">
                  <c:v>2013</c:v>
                </c:pt>
                <c:pt idx="4">
                  <c:v>2014</c:v>
                </c:pt>
                <c:pt idx="5">
                  <c:v>2015 est</c:v>
                </c:pt>
                <c:pt idx="6">
                  <c:v>2016 est</c:v>
                </c:pt>
              </c:strCache>
            </c:strRef>
          </c:cat>
          <c:val>
            <c:numRef>
              <c:f>Manta!$J$315:$P$315</c:f>
              <c:numCache>
                <c:formatCode>General</c:formatCode>
                <c:ptCount val="7"/>
                <c:pt idx="0">
                  <c:v>6</c:v>
                </c:pt>
                <c:pt idx="1">
                  <c:v>13</c:v>
                </c:pt>
                <c:pt idx="2">
                  <c:v>15</c:v>
                </c:pt>
                <c:pt idx="3">
                  <c:v>15</c:v>
                </c:pt>
                <c:pt idx="4">
                  <c:v>12</c:v>
                </c:pt>
                <c:pt idx="5">
                  <c:v>8</c:v>
                </c:pt>
                <c:pt idx="6">
                  <c:v>5</c:v>
                </c:pt>
              </c:numCache>
            </c:numRef>
          </c:val>
        </c:ser>
        <c:ser>
          <c:idx val="1"/>
          <c:order val="1"/>
          <c:tx>
            <c:strRef>
              <c:f>Manta!$I$316</c:f>
              <c:strCache>
                <c:ptCount val="1"/>
                <c:pt idx="0">
                  <c:v>Supervisión General</c:v>
                </c:pt>
              </c:strCache>
            </c:strRef>
          </c:tx>
          <c:spPr>
            <a:solidFill>
              <a:schemeClr val="accent2"/>
            </a:solidFill>
            <a:ln>
              <a:noFill/>
            </a:ln>
            <a:effectLst/>
          </c:spPr>
          <c:invertIfNegative val="0"/>
          <c:cat>
            <c:strRef>
              <c:f>Manta!$J$314:$P$314</c:f>
              <c:strCache>
                <c:ptCount val="7"/>
                <c:pt idx="0">
                  <c:v>2010</c:v>
                </c:pt>
                <c:pt idx="1">
                  <c:v>2011</c:v>
                </c:pt>
                <c:pt idx="2">
                  <c:v>2012</c:v>
                </c:pt>
                <c:pt idx="3">
                  <c:v>2013</c:v>
                </c:pt>
                <c:pt idx="4">
                  <c:v>2014</c:v>
                </c:pt>
                <c:pt idx="5">
                  <c:v>2015 est</c:v>
                </c:pt>
                <c:pt idx="6">
                  <c:v>2016 est</c:v>
                </c:pt>
              </c:strCache>
            </c:strRef>
          </c:cat>
          <c:val>
            <c:numRef>
              <c:f>Manta!$J$316:$P$316</c:f>
              <c:numCache>
                <c:formatCode>General</c:formatCode>
                <c:ptCount val="7"/>
                <c:pt idx="0">
                  <c:v>6</c:v>
                </c:pt>
                <c:pt idx="1">
                  <c:v>4</c:v>
                </c:pt>
                <c:pt idx="2">
                  <c:v>3</c:v>
                </c:pt>
                <c:pt idx="3">
                  <c:v>3</c:v>
                </c:pt>
                <c:pt idx="4">
                  <c:v>2</c:v>
                </c:pt>
                <c:pt idx="5">
                  <c:v>5</c:v>
                </c:pt>
                <c:pt idx="6">
                  <c:v>3</c:v>
                </c:pt>
              </c:numCache>
            </c:numRef>
          </c:val>
        </c:ser>
        <c:ser>
          <c:idx val="2"/>
          <c:order val="2"/>
          <c:tx>
            <c:strRef>
              <c:f>Manta!$I$317</c:f>
              <c:strCache>
                <c:ptCount val="1"/>
                <c:pt idx="0">
                  <c:v>Supervisión Técnica</c:v>
                </c:pt>
              </c:strCache>
            </c:strRef>
          </c:tx>
          <c:spPr>
            <a:solidFill>
              <a:schemeClr val="accent3"/>
            </a:solidFill>
            <a:ln>
              <a:noFill/>
            </a:ln>
            <a:effectLst/>
          </c:spPr>
          <c:invertIfNegative val="0"/>
          <c:cat>
            <c:strRef>
              <c:f>Manta!$J$314:$P$314</c:f>
              <c:strCache>
                <c:ptCount val="7"/>
                <c:pt idx="0">
                  <c:v>2010</c:v>
                </c:pt>
                <c:pt idx="1">
                  <c:v>2011</c:v>
                </c:pt>
                <c:pt idx="2">
                  <c:v>2012</c:v>
                </c:pt>
                <c:pt idx="3">
                  <c:v>2013</c:v>
                </c:pt>
                <c:pt idx="4">
                  <c:v>2014</c:v>
                </c:pt>
                <c:pt idx="5">
                  <c:v>2015 est</c:v>
                </c:pt>
                <c:pt idx="6">
                  <c:v>2016 est</c:v>
                </c:pt>
              </c:strCache>
            </c:strRef>
          </c:cat>
          <c:val>
            <c:numRef>
              <c:f>Manta!$J$317:$P$317</c:f>
              <c:numCache>
                <c:formatCode>General</c:formatCode>
                <c:ptCount val="7"/>
                <c:pt idx="0">
                  <c:v>12</c:v>
                </c:pt>
                <c:pt idx="1">
                  <c:v>13</c:v>
                </c:pt>
                <c:pt idx="2">
                  <c:v>10</c:v>
                </c:pt>
                <c:pt idx="3">
                  <c:v>9</c:v>
                </c:pt>
                <c:pt idx="4">
                  <c:v>8</c:v>
                </c:pt>
                <c:pt idx="5">
                  <c:v>7</c:v>
                </c:pt>
                <c:pt idx="6">
                  <c:v>5</c:v>
                </c:pt>
              </c:numCache>
            </c:numRef>
          </c:val>
        </c:ser>
        <c:ser>
          <c:idx val="3"/>
          <c:order val="3"/>
          <c:tx>
            <c:strRef>
              <c:f>Manta!$I$318</c:f>
              <c:strCache>
                <c:ptCount val="1"/>
                <c:pt idx="0">
                  <c:v>Supervisión Operativa</c:v>
                </c:pt>
              </c:strCache>
            </c:strRef>
          </c:tx>
          <c:spPr>
            <a:solidFill>
              <a:schemeClr val="accent4"/>
            </a:solidFill>
            <a:ln>
              <a:noFill/>
            </a:ln>
            <a:effectLst/>
          </c:spPr>
          <c:invertIfNegative val="0"/>
          <c:cat>
            <c:strRef>
              <c:f>Manta!$J$314:$P$314</c:f>
              <c:strCache>
                <c:ptCount val="7"/>
                <c:pt idx="0">
                  <c:v>2010</c:v>
                </c:pt>
                <c:pt idx="1">
                  <c:v>2011</c:v>
                </c:pt>
                <c:pt idx="2">
                  <c:v>2012</c:v>
                </c:pt>
                <c:pt idx="3">
                  <c:v>2013</c:v>
                </c:pt>
                <c:pt idx="4">
                  <c:v>2014</c:v>
                </c:pt>
                <c:pt idx="5">
                  <c:v>2015 est</c:v>
                </c:pt>
                <c:pt idx="6">
                  <c:v>2016 est</c:v>
                </c:pt>
              </c:strCache>
            </c:strRef>
          </c:cat>
          <c:val>
            <c:numRef>
              <c:f>Manta!$J$318:$P$318</c:f>
              <c:numCache>
                <c:formatCode>General</c:formatCode>
                <c:ptCount val="7"/>
                <c:pt idx="0">
                  <c:v>1</c:v>
                </c:pt>
                <c:pt idx="1">
                  <c:v>5</c:v>
                </c:pt>
                <c:pt idx="2">
                  <c:v>3</c:v>
                </c:pt>
                <c:pt idx="3">
                  <c:v>4</c:v>
                </c:pt>
                <c:pt idx="4">
                  <c:v>5</c:v>
                </c:pt>
                <c:pt idx="6">
                  <c:v>1</c:v>
                </c:pt>
              </c:numCache>
            </c:numRef>
          </c:val>
        </c:ser>
        <c:ser>
          <c:idx val="4"/>
          <c:order val="4"/>
          <c:tx>
            <c:strRef>
              <c:f>Manta!$I$319</c:f>
              <c:strCache>
                <c:ptCount val="1"/>
                <c:pt idx="0">
                  <c:v>Operación Especializada</c:v>
                </c:pt>
              </c:strCache>
            </c:strRef>
          </c:tx>
          <c:spPr>
            <a:solidFill>
              <a:schemeClr val="accent5"/>
            </a:solidFill>
            <a:ln>
              <a:noFill/>
            </a:ln>
            <a:effectLst/>
          </c:spPr>
          <c:invertIfNegative val="0"/>
          <c:cat>
            <c:strRef>
              <c:f>Manta!$J$314:$P$314</c:f>
              <c:strCache>
                <c:ptCount val="7"/>
                <c:pt idx="0">
                  <c:v>2010</c:v>
                </c:pt>
                <c:pt idx="1">
                  <c:v>2011</c:v>
                </c:pt>
                <c:pt idx="2">
                  <c:v>2012</c:v>
                </c:pt>
                <c:pt idx="3">
                  <c:v>2013</c:v>
                </c:pt>
                <c:pt idx="4">
                  <c:v>2014</c:v>
                </c:pt>
                <c:pt idx="5">
                  <c:v>2015 est</c:v>
                </c:pt>
                <c:pt idx="6">
                  <c:v>2016 est</c:v>
                </c:pt>
              </c:strCache>
            </c:strRef>
          </c:cat>
          <c:val>
            <c:numRef>
              <c:f>Manta!$J$319:$P$319</c:f>
              <c:numCache>
                <c:formatCode>General</c:formatCode>
                <c:ptCount val="7"/>
                <c:pt idx="0">
                  <c:v>25</c:v>
                </c:pt>
                <c:pt idx="1">
                  <c:v>24</c:v>
                </c:pt>
                <c:pt idx="2">
                  <c:v>13</c:v>
                </c:pt>
                <c:pt idx="3">
                  <c:v>24</c:v>
                </c:pt>
                <c:pt idx="4">
                  <c:v>20</c:v>
                </c:pt>
                <c:pt idx="5">
                  <c:v>8</c:v>
                </c:pt>
                <c:pt idx="6">
                  <c:v>3</c:v>
                </c:pt>
              </c:numCache>
            </c:numRef>
          </c:val>
        </c:ser>
        <c:ser>
          <c:idx val="5"/>
          <c:order val="5"/>
          <c:tx>
            <c:strRef>
              <c:f>Manta!$I$320</c:f>
              <c:strCache>
                <c:ptCount val="1"/>
                <c:pt idx="0">
                  <c:v>Operación Técnica</c:v>
                </c:pt>
              </c:strCache>
            </c:strRef>
          </c:tx>
          <c:spPr>
            <a:solidFill>
              <a:schemeClr val="accent6"/>
            </a:solidFill>
            <a:ln>
              <a:noFill/>
            </a:ln>
            <a:effectLst/>
          </c:spPr>
          <c:invertIfNegative val="0"/>
          <c:cat>
            <c:strRef>
              <c:f>Manta!$J$314:$P$314</c:f>
              <c:strCache>
                <c:ptCount val="7"/>
                <c:pt idx="0">
                  <c:v>2010</c:v>
                </c:pt>
                <c:pt idx="1">
                  <c:v>2011</c:v>
                </c:pt>
                <c:pt idx="2">
                  <c:v>2012</c:v>
                </c:pt>
                <c:pt idx="3">
                  <c:v>2013</c:v>
                </c:pt>
                <c:pt idx="4">
                  <c:v>2014</c:v>
                </c:pt>
                <c:pt idx="5">
                  <c:v>2015 est</c:v>
                </c:pt>
                <c:pt idx="6">
                  <c:v>2016 est</c:v>
                </c:pt>
              </c:strCache>
            </c:strRef>
          </c:cat>
          <c:val>
            <c:numRef>
              <c:f>Manta!$J$320:$P$320</c:f>
              <c:numCache>
                <c:formatCode>General</c:formatCode>
                <c:ptCount val="7"/>
                <c:pt idx="0">
                  <c:v>5</c:v>
                </c:pt>
                <c:pt idx="1">
                  <c:v>12</c:v>
                </c:pt>
                <c:pt idx="2">
                  <c:v>8</c:v>
                </c:pt>
                <c:pt idx="3">
                  <c:v>5</c:v>
                </c:pt>
                <c:pt idx="4">
                  <c:v>15</c:v>
                </c:pt>
                <c:pt idx="5">
                  <c:v>3</c:v>
                </c:pt>
                <c:pt idx="6">
                  <c:v>1</c:v>
                </c:pt>
              </c:numCache>
            </c:numRef>
          </c:val>
        </c:ser>
        <c:ser>
          <c:idx val="6"/>
          <c:order val="6"/>
          <c:tx>
            <c:strRef>
              <c:f>Manta!$I$321</c:f>
              <c:strCache>
                <c:ptCount val="1"/>
                <c:pt idx="0">
                  <c:v>Operación Básica</c:v>
                </c:pt>
              </c:strCache>
            </c:strRef>
          </c:tx>
          <c:spPr>
            <a:solidFill>
              <a:schemeClr val="accent1">
                <a:lumMod val="60000"/>
              </a:schemeClr>
            </a:solidFill>
            <a:ln>
              <a:noFill/>
            </a:ln>
            <a:effectLst/>
          </c:spPr>
          <c:invertIfNegative val="0"/>
          <c:cat>
            <c:strRef>
              <c:f>Manta!$J$314:$P$314</c:f>
              <c:strCache>
                <c:ptCount val="7"/>
                <c:pt idx="0">
                  <c:v>2010</c:v>
                </c:pt>
                <c:pt idx="1">
                  <c:v>2011</c:v>
                </c:pt>
                <c:pt idx="2">
                  <c:v>2012</c:v>
                </c:pt>
                <c:pt idx="3">
                  <c:v>2013</c:v>
                </c:pt>
                <c:pt idx="4">
                  <c:v>2014</c:v>
                </c:pt>
                <c:pt idx="5">
                  <c:v>2015 est</c:v>
                </c:pt>
                <c:pt idx="6">
                  <c:v>2016 est</c:v>
                </c:pt>
              </c:strCache>
            </c:strRef>
          </c:cat>
          <c:val>
            <c:numRef>
              <c:f>Manta!$J$321:$P$321</c:f>
              <c:numCache>
                <c:formatCode>General</c:formatCode>
                <c:ptCount val="7"/>
                <c:pt idx="0">
                  <c:v>123</c:v>
                </c:pt>
                <c:pt idx="1">
                  <c:v>221</c:v>
                </c:pt>
                <c:pt idx="2">
                  <c:v>224</c:v>
                </c:pt>
                <c:pt idx="3">
                  <c:v>274</c:v>
                </c:pt>
                <c:pt idx="4">
                  <c:v>466</c:v>
                </c:pt>
                <c:pt idx="5">
                  <c:v>190</c:v>
                </c:pt>
                <c:pt idx="6">
                  <c:v>130</c:v>
                </c:pt>
              </c:numCache>
            </c:numRef>
          </c:val>
        </c:ser>
        <c:ser>
          <c:idx val="7"/>
          <c:order val="7"/>
          <c:tx>
            <c:strRef>
              <c:f>Manta!$I$322</c:f>
              <c:strCache>
                <c:ptCount val="1"/>
                <c:pt idx="0">
                  <c:v>Asistencia Administrativa</c:v>
                </c:pt>
              </c:strCache>
            </c:strRef>
          </c:tx>
          <c:spPr>
            <a:solidFill>
              <a:schemeClr val="accent2">
                <a:lumMod val="60000"/>
              </a:schemeClr>
            </a:solidFill>
            <a:ln>
              <a:noFill/>
            </a:ln>
            <a:effectLst/>
          </c:spPr>
          <c:invertIfNegative val="0"/>
          <c:cat>
            <c:strRef>
              <c:f>Manta!$J$314:$P$314</c:f>
              <c:strCache>
                <c:ptCount val="7"/>
                <c:pt idx="0">
                  <c:v>2010</c:v>
                </c:pt>
                <c:pt idx="1">
                  <c:v>2011</c:v>
                </c:pt>
                <c:pt idx="2">
                  <c:v>2012</c:v>
                </c:pt>
                <c:pt idx="3">
                  <c:v>2013</c:v>
                </c:pt>
                <c:pt idx="4">
                  <c:v>2014</c:v>
                </c:pt>
                <c:pt idx="5">
                  <c:v>2015 est</c:v>
                </c:pt>
                <c:pt idx="6">
                  <c:v>2016 est</c:v>
                </c:pt>
              </c:strCache>
            </c:strRef>
          </c:cat>
          <c:val>
            <c:numRef>
              <c:f>Manta!$J$322:$P$322</c:f>
              <c:numCache>
                <c:formatCode>General</c:formatCode>
                <c:ptCount val="7"/>
                <c:pt idx="0">
                  <c:v>5</c:v>
                </c:pt>
                <c:pt idx="1">
                  <c:v>10</c:v>
                </c:pt>
                <c:pt idx="2">
                  <c:v>7</c:v>
                </c:pt>
                <c:pt idx="3">
                  <c:v>19</c:v>
                </c:pt>
                <c:pt idx="4">
                  <c:v>29</c:v>
                </c:pt>
                <c:pt idx="5">
                  <c:v>9</c:v>
                </c:pt>
                <c:pt idx="6">
                  <c:v>3</c:v>
                </c:pt>
              </c:numCache>
            </c:numRef>
          </c:val>
        </c:ser>
        <c:ser>
          <c:idx val="8"/>
          <c:order val="8"/>
          <c:tx>
            <c:strRef>
              <c:f>Manta!$I$323</c:f>
              <c:strCache>
                <c:ptCount val="1"/>
                <c:pt idx="0">
                  <c:v>Asistencia Técnica</c:v>
                </c:pt>
              </c:strCache>
            </c:strRef>
          </c:tx>
          <c:spPr>
            <a:solidFill>
              <a:schemeClr val="accent3">
                <a:lumMod val="60000"/>
              </a:schemeClr>
            </a:solidFill>
            <a:ln>
              <a:noFill/>
            </a:ln>
            <a:effectLst/>
          </c:spPr>
          <c:invertIfNegative val="0"/>
          <c:cat>
            <c:strRef>
              <c:f>Manta!$J$314:$P$314</c:f>
              <c:strCache>
                <c:ptCount val="7"/>
                <c:pt idx="0">
                  <c:v>2010</c:v>
                </c:pt>
                <c:pt idx="1">
                  <c:v>2011</c:v>
                </c:pt>
                <c:pt idx="2">
                  <c:v>2012</c:v>
                </c:pt>
                <c:pt idx="3">
                  <c:v>2013</c:v>
                </c:pt>
                <c:pt idx="4">
                  <c:v>2014</c:v>
                </c:pt>
                <c:pt idx="5">
                  <c:v>2015 est</c:v>
                </c:pt>
                <c:pt idx="6">
                  <c:v>2016 est</c:v>
                </c:pt>
              </c:strCache>
            </c:strRef>
          </c:cat>
          <c:val>
            <c:numRef>
              <c:f>Manta!$J$323:$P$323</c:f>
              <c:numCache>
                <c:formatCode>General</c:formatCode>
                <c:ptCount val="7"/>
                <c:pt idx="0">
                  <c:v>1</c:v>
                </c:pt>
                <c:pt idx="1">
                  <c:v>6</c:v>
                </c:pt>
                <c:pt idx="2">
                  <c:v>5</c:v>
                </c:pt>
                <c:pt idx="3">
                  <c:v>9</c:v>
                </c:pt>
                <c:pt idx="4">
                  <c:v>11</c:v>
                </c:pt>
                <c:pt idx="5">
                  <c:v>1</c:v>
                </c:pt>
              </c:numCache>
            </c:numRef>
          </c:val>
        </c:ser>
        <c:ser>
          <c:idx val="9"/>
          <c:order val="9"/>
          <c:tx>
            <c:strRef>
              <c:f>Manta!$I$324</c:f>
              <c:strCache>
                <c:ptCount val="1"/>
                <c:pt idx="0">
                  <c:v>Soporte Administrativo</c:v>
                </c:pt>
              </c:strCache>
            </c:strRef>
          </c:tx>
          <c:spPr>
            <a:solidFill>
              <a:schemeClr val="accent4">
                <a:lumMod val="60000"/>
              </a:schemeClr>
            </a:solidFill>
            <a:ln>
              <a:noFill/>
            </a:ln>
            <a:effectLst/>
          </c:spPr>
          <c:invertIfNegative val="0"/>
          <c:cat>
            <c:strRef>
              <c:f>Manta!$J$314:$P$314</c:f>
              <c:strCache>
                <c:ptCount val="7"/>
                <c:pt idx="0">
                  <c:v>2010</c:v>
                </c:pt>
                <c:pt idx="1">
                  <c:v>2011</c:v>
                </c:pt>
                <c:pt idx="2">
                  <c:v>2012</c:v>
                </c:pt>
                <c:pt idx="3">
                  <c:v>2013</c:v>
                </c:pt>
                <c:pt idx="4">
                  <c:v>2014</c:v>
                </c:pt>
                <c:pt idx="5">
                  <c:v>2015 est</c:v>
                </c:pt>
                <c:pt idx="6">
                  <c:v>2016 est</c:v>
                </c:pt>
              </c:strCache>
            </c:strRef>
          </c:cat>
          <c:val>
            <c:numRef>
              <c:f>Manta!$J$324:$P$324</c:f>
              <c:numCache>
                <c:formatCode>General</c:formatCode>
                <c:ptCount val="7"/>
                <c:pt idx="0">
                  <c:v>11</c:v>
                </c:pt>
                <c:pt idx="1">
                  <c:v>29</c:v>
                </c:pt>
                <c:pt idx="2">
                  <c:v>19</c:v>
                </c:pt>
                <c:pt idx="3">
                  <c:v>24</c:v>
                </c:pt>
                <c:pt idx="4">
                  <c:v>15</c:v>
                </c:pt>
                <c:pt idx="5">
                  <c:v>20</c:v>
                </c:pt>
                <c:pt idx="6">
                  <c:v>9</c:v>
                </c:pt>
              </c:numCache>
            </c:numRef>
          </c:val>
        </c:ser>
        <c:ser>
          <c:idx val="10"/>
          <c:order val="10"/>
          <c:tx>
            <c:strRef>
              <c:f>Manta!$I$325</c:f>
              <c:strCache>
                <c:ptCount val="1"/>
                <c:pt idx="0">
                  <c:v>Soporte Técnico</c:v>
                </c:pt>
              </c:strCache>
            </c:strRef>
          </c:tx>
          <c:spPr>
            <a:solidFill>
              <a:schemeClr val="accent5">
                <a:lumMod val="60000"/>
              </a:schemeClr>
            </a:solidFill>
            <a:ln>
              <a:noFill/>
            </a:ln>
            <a:effectLst/>
          </c:spPr>
          <c:invertIfNegative val="0"/>
          <c:cat>
            <c:strRef>
              <c:f>Manta!$J$314:$P$314</c:f>
              <c:strCache>
                <c:ptCount val="7"/>
                <c:pt idx="0">
                  <c:v>2010</c:v>
                </c:pt>
                <c:pt idx="1">
                  <c:v>2011</c:v>
                </c:pt>
                <c:pt idx="2">
                  <c:v>2012</c:v>
                </c:pt>
                <c:pt idx="3">
                  <c:v>2013</c:v>
                </c:pt>
                <c:pt idx="4">
                  <c:v>2014</c:v>
                </c:pt>
                <c:pt idx="5">
                  <c:v>2015 est</c:v>
                </c:pt>
                <c:pt idx="6">
                  <c:v>2016 est</c:v>
                </c:pt>
              </c:strCache>
            </c:strRef>
          </c:cat>
          <c:val>
            <c:numRef>
              <c:f>Manta!$J$325:$P$325</c:f>
              <c:numCache>
                <c:formatCode>General</c:formatCode>
                <c:ptCount val="7"/>
                <c:pt idx="0">
                  <c:v>12</c:v>
                </c:pt>
                <c:pt idx="1">
                  <c:v>14</c:v>
                </c:pt>
                <c:pt idx="2">
                  <c:v>22</c:v>
                </c:pt>
                <c:pt idx="3">
                  <c:v>22</c:v>
                </c:pt>
                <c:pt idx="4">
                  <c:v>17</c:v>
                </c:pt>
                <c:pt idx="6">
                  <c:v>1</c:v>
                </c:pt>
              </c:numCache>
            </c:numRef>
          </c:val>
        </c:ser>
        <c:ser>
          <c:idx val="11"/>
          <c:order val="11"/>
          <c:tx>
            <c:strRef>
              <c:f>Manta!$I$326</c:f>
              <c:strCache>
                <c:ptCount val="1"/>
                <c:pt idx="0">
                  <c:v>Otros</c:v>
                </c:pt>
              </c:strCache>
            </c:strRef>
          </c:tx>
          <c:spPr>
            <a:solidFill>
              <a:schemeClr val="accent6">
                <a:lumMod val="60000"/>
              </a:schemeClr>
            </a:solidFill>
            <a:ln>
              <a:noFill/>
            </a:ln>
            <a:effectLst/>
          </c:spPr>
          <c:invertIfNegative val="0"/>
          <c:cat>
            <c:strRef>
              <c:f>Manta!$J$314:$P$314</c:f>
              <c:strCache>
                <c:ptCount val="7"/>
                <c:pt idx="0">
                  <c:v>2010</c:v>
                </c:pt>
                <c:pt idx="1">
                  <c:v>2011</c:v>
                </c:pt>
                <c:pt idx="2">
                  <c:v>2012</c:v>
                </c:pt>
                <c:pt idx="3">
                  <c:v>2013</c:v>
                </c:pt>
                <c:pt idx="4">
                  <c:v>2014</c:v>
                </c:pt>
                <c:pt idx="5">
                  <c:v>2015 est</c:v>
                </c:pt>
                <c:pt idx="6">
                  <c:v>2016 est</c:v>
                </c:pt>
              </c:strCache>
            </c:strRef>
          </c:cat>
          <c:val>
            <c:numRef>
              <c:f>Manta!$J$326:$P$326</c:f>
              <c:numCache>
                <c:formatCode>General</c:formatCode>
                <c:ptCount val="7"/>
                <c:pt idx="0">
                  <c:v>15</c:v>
                </c:pt>
                <c:pt idx="1">
                  <c:v>18</c:v>
                </c:pt>
                <c:pt idx="2">
                  <c:v>13</c:v>
                </c:pt>
                <c:pt idx="3">
                  <c:v>24</c:v>
                </c:pt>
                <c:pt idx="4">
                  <c:v>13</c:v>
                </c:pt>
                <c:pt idx="5">
                  <c:v>30</c:v>
                </c:pt>
                <c:pt idx="6">
                  <c:v>13</c:v>
                </c:pt>
              </c:numCache>
            </c:numRef>
          </c:val>
        </c:ser>
        <c:dLbls>
          <c:showLegendKey val="0"/>
          <c:showVal val="0"/>
          <c:showCatName val="0"/>
          <c:showSerName val="0"/>
          <c:showPercent val="0"/>
          <c:showBubbleSize val="0"/>
        </c:dLbls>
        <c:gapWidth val="75"/>
        <c:overlap val="100"/>
        <c:axId val="239368832"/>
        <c:axId val="239378816"/>
      </c:barChart>
      <c:catAx>
        <c:axId val="2393688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300" b="1" i="0" u="none" strike="noStrike" kern="1200" baseline="0">
                <a:solidFill>
                  <a:schemeClr val="tx1"/>
                </a:solidFill>
                <a:latin typeface="Book Antiqua" panose="02040602050305030304" pitchFamily="18" charset="0"/>
                <a:ea typeface="+mn-ea"/>
                <a:cs typeface="+mn-cs"/>
              </a:defRPr>
            </a:pPr>
            <a:endParaRPr lang="en-US"/>
          </a:p>
        </c:txPr>
        <c:crossAx val="239378816"/>
        <c:crosses val="autoZero"/>
        <c:auto val="1"/>
        <c:lblAlgn val="ctr"/>
        <c:lblOffset val="100"/>
        <c:noMultiLvlLbl val="0"/>
      </c:catAx>
      <c:valAx>
        <c:axId val="239378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300" b="1" i="0" u="none" strike="noStrike" kern="1200" baseline="0">
                <a:solidFill>
                  <a:schemeClr val="tx1"/>
                </a:solidFill>
                <a:latin typeface="Book Antiqua" panose="02040602050305030304" pitchFamily="18" charset="0"/>
                <a:ea typeface="+mn-ea"/>
                <a:cs typeface="+mn-cs"/>
              </a:defRPr>
            </a:pPr>
            <a:endParaRPr lang="en-US"/>
          </a:p>
        </c:txPr>
        <c:crossAx val="239368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300" b="0" i="0" u="none" strike="noStrike" kern="1200" baseline="0">
              <a:solidFill>
                <a:schemeClr val="tx1"/>
              </a:solidFill>
              <a:latin typeface="Book Antiqua" panose="02040602050305030304" pitchFamily="18" charset="0"/>
              <a:ea typeface="+mn-ea"/>
              <a:cs typeface="+mn-cs"/>
            </a:defRPr>
          </a:pPr>
          <a:endParaRPr lang="en-US"/>
        </a:p>
      </c:txPr>
    </c:legend>
    <c:plotVisOnly val="1"/>
    <c:dispBlanksAs val="gap"/>
    <c:showDLblsOverMax val="0"/>
  </c:chart>
  <c:spPr>
    <a:solidFill>
      <a:schemeClr val="bg1"/>
    </a:solidFill>
    <a:ln>
      <a:solidFill>
        <a:schemeClr val="bg1">
          <a:lumMod val="85000"/>
        </a:schemeClr>
      </a:solidFill>
    </a:ln>
    <a:effectLst/>
  </c:spPr>
  <c:txPr>
    <a:bodyPr/>
    <a:lstStyle/>
    <a:p>
      <a:pPr>
        <a:defRPr sz="1300">
          <a:solidFill>
            <a:schemeClr val="tx1"/>
          </a:solidFill>
          <a:latin typeface="Book Antiqua" panose="02040602050305030304" pitchFamily="18" charset="0"/>
        </a:defRPr>
      </a:pPr>
      <a:endParaRPr lang="en-US"/>
    </a:p>
  </c:txPr>
  <c:externalData r:id="rId1">
    <c:autoUpdate val="0"/>
  </c:externalData>
</c:chartSpace>
</file>

<file path=ppt/charts/chart83.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Manta!$O$424</c:f>
              <c:strCache>
                <c:ptCount val="1"/>
                <c:pt idx="0">
                  <c:v>%</c:v>
                </c:pt>
              </c:strCache>
            </c:strRef>
          </c:tx>
          <c:spPr>
            <a:solidFill>
              <a:schemeClr val="accent1"/>
            </a:solidFill>
            <a:ln>
              <a:noFill/>
            </a:ln>
            <a:effectLst/>
          </c:spPr>
          <c:invertIfNegative val="0"/>
          <c:dLbls>
            <c:spPr>
              <a:solidFill>
                <a:schemeClr val="bg1"/>
              </a:solidFill>
              <a:ln>
                <a:solidFill>
                  <a:schemeClr val="tx1"/>
                </a:solidFill>
              </a:ln>
              <a:effectLst/>
            </c:spPr>
            <c:txPr>
              <a:bodyPr rot="-5400000" spcFirstLastPara="1" vertOverflow="ellipsis" vert="horz" wrap="square" anchor="ctr" anchorCtr="1"/>
              <a:lstStyle/>
              <a:p>
                <a:pPr>
                  <a:defRPr sz="1400" b="0" i="0" u="none" strike="noStrike" kern="1200" baseline="0">
                    <a:solidFill>
                      <a:schemeClr val="tx1"/>
                    </a:solidFill>
                    <a:latin typeface="Book Antiqua" panose="02040602050305030304" pitchFamily="18"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Manta!$N$425:$N$436</c:f>
              <c:strCache>
                <c:ptCount val="12"/>
                <c:pt idx="0">
                  <c:v>Otros</c:v>
                </c:pt>
                <c:pt idx="1">
                  <c:v>Operación Básica</c:v>
                </c:pt>
                <c:pt idx="2">
                  <c:v>Asistencia Administrativa</c:v>
                </c:pt>
                <c:pt idx="3">
                  <c:v>Supervisión General</c:v>
                </c:pt>
                <c:pt idx="4">
                  <c:v>Jefatura</c:v>
                </c:pt>
                <c:pt idx="5">
                  <c:v>Operación Especializada</c:v>
                </c:pt>
                <c:pt idx="6">
                  <c:v>Soporte Administrativo</c:v>
                </c:pt>
                <c:pt idx="7">
                  <c:v>Soporte Técnico</c:v>
                </c:pt>
                <c:pt idx="8">
                  <c:v>Supervisión Operativa</c:v>
                </c:pt>
                <c:pt idx="9">
                  <c:v>Operación Técnica</c:v>
                </c:pt>
                <c:pt idx="10">
                  <c:v>Supervisión Técnica</c:v>
                </c:pt>
                <c:pt idx="11">
                  <c:v>Asistencia Técnica</c:v>
                </c:pt>
              </c:strCache>
            </c:strRef>
          </c:cat>
          <c:val>
            <c:numRef>
              <c:f>Manta!$O$425:$O$436</c:f>
              <c:numCache>
                <c:formatCode>0.0%</c:formatCode>
                <c:ptCount val="12"/>
                <c:pt idx="0">
                  <c:v>1</c:v>
                </c:pt>
                <c:pt idx="1">
                  <c:v>0.75929090909090913</c:v>
                </c:pt>
                <c:pt idx="2">
                  <c:v>0.65999999999999992</c:v>
                </c:pt>
                <c:pt idx="3">
                  <c:v>0.64403749999999993</c:v>
                </c:pt>
                <c:pt idx="4">
                  <c:v>0.63561538461538447</c:v>
                </c:pt>
                <c:pt idx="5">
                  <c:v>0.61307500000000004</c:v>
                </c:pt>
                <c:pt idx="6">
                  <c:v>0.56374999999999997</c:v>
                </c:pt>
                <c:pt idx="7">
                  <c:v>0.54160000000000008</c:v>
                </c:pt>
                <c:pt idx="8">
                  <c:v>0.50285714285714289</c:v>
                </c:pt>
                <c:pt idx="9">
                  <c:v>0.50239999999999996</c:v>
                </c:pt>
                <c:pt idx="10">
                  <c:v>0.4695125</c:v>
                </c:pt>
                <c:pt idx="11">
                  <c:v>0.44504285714285713</c:v>
                </c:pt>
              </c:numCache>
            </c:numRef>
          </c:val>
        </c:ser>
        <c:dLbls>
          <c:showLegendKey val="0"/>
          <c:showVal val="0"/>
          <c:showCatName val="0"/>
          <c:showSerName val="0"/>
          <c:showPercent val="0"/>
          <c:showBubbleSize val="0"/>
        </c:dLbls>
        <c:gapWidth val="75"/>
        <c:overlap val="-25"/>
        <c:axId val="239394176"/>
        <c:axId val="239748224"/>
      </c:barChart>
      <c:catAx>
        <c:axId val="239394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1400" b="1" i="0" u="none" strike="noStrike" kern="1200" baseline="0">
                <a:solidFill>
                  <a:schemeClr val="tx1"/>
                </a:solidFill>
                <a:latin typeface="Book Antiqua" panose="02040602050305030304" pitchFamily="18" charset="0"/>
                <a:ea typeface="+mn-ea"/>
                <a:cs typeface="+mn-cs"/>
              </a:defRPr>
            </a:pPr>
            <a:endParaRPr lang="en-US"/>
          </a:p>
        </c:txPr>
        <c:crossAx val="239748224"/>
        <c:crosses val="autoZero"/>
        <c:auto val="1"/>
        <c:lblAlgn val="ctr"/>
        <c:lblOffset val="100"/>
        <c:noMultiLvlLbl val="0"/>
      </c:catAx>
      <c:valAx>
        <c:axId val="239748224"/>
        <c:scaling>
          <c:orientation val="minMax"/>
        </c:scaling>
        <c:delete val="1"/>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crossAx val="239394176"/>
        <c:crosses val="autoZero"/>
        <c:crossBetween val="between"/>
      </c:valAx>
      <c:spPr>
        <a:noFill/>
        <a:ln>
          <a:noFill/>
        </a:ln>
        <a:effectLst/>
      </c:spPr>
    </c:plotArea>
    <c:plotVisOnly val="1"/>
    <c:dispBlanksAs val="gap"/>
    <c:showDLblsOverMax val="0"/>
  </c:chart>
  <c:spPr>
    <a:solidFill>
      <a:schemeClr val="bg1"/>
    </a:solidFill>
    <a:ln>
      <a:solidFill>
        <a:schemeClr val="bg1">
          <a:lumMod val="85000"/>
        </a:schemeClr>
      </a:solidFill>
    </a:ln>
    <a:effectLst/>
  </c:spPr>
  <c:txPr>
    <a:bodyPr/>
    <a:lstStyle/>
    <a:p>
      <a:pPr>
        <a:defRPr sz="1400">
          <a:solidFill>
            <a:schemeClr val="tx1"/>
          </a:solidFill>
          <a:latin typeface="Book Antiqua" panose="02040602050305030304" pitchFamily="18" charset="0"/>
        </a:defRPr>
      </a:pPr>
      <a:endParaRPr lang="en-US"/>
    </a:p>
  </c:txPr>
  <c:externalData r:id="rId1">
    <c:autoUpdate val="0"/>
  </c:externalData>
</c:chartSpace>
</file>

<file path=ppt/charts/chart84.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Manta!$N$445</c:f>
              <c:strCache>
                <c:ptCount val="1"/>
                <c:pt idx="0">
                  <c:v>1</c:v>
                </c:pt>
              </c:strCache>
            </c:strRef>
          </c:tx>
          <c:spPr>
            <a:solidFill>
              <a:schemeClr val="accent1"/>
            </a:solidFill>
            <a:ln>
              <a:noFill/>
            </a:ln>
            <a:effectLst/>
          </c:spPr>
          <c:invertIfNegative val="0"/>
          <c:dLbls>
            <c:spPr>
              <a:solidFill>
                <a:schemeClr val="bg1"/>
              </a:solidFill>
              <a:ln>
                <a:solidFill>
                  <a:schemeClr val="tx1"/>
                </a:solidFill>
              </a:ln>
              <a:effectLst/>
            </c:spPr>
            <c:txPr>
              <a:bodyPr rot="0" spcFirstLastPara="1" vertOverflow="ellipsis" vert="horz" wrap="square" anchor="ctr" anchorCtr="1"/>
              <a:lstStyle/>
              <a:p>
                <a:pPr>
                  <a:defRPr sz="1500" b="0" i="0" u="none" strike="noStrike" kern="1200" baseline="0">
                    <a:solidFill>
                      <a:schemeClr val="tx1"/>
                    </a:solidFill>
                    <a:latin typeface="Book Antiqua" panose="02040602050305030304" pitchFamily="18"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Manta!$M$446:$M$450</c:f>
              <c:strCache>
                <c:ptCount val="5"/>
                <c:pt idx="0">
                  <c:v>Portal propio</c:v>
                </c:pt>
                <c:pt idx="1">
                  <c:v>Prensa escrita</c:v>
                </c:pt>
                <c:pt idx="2">
                  <c:v>Portales de empleo</c:v>
                </c:pt>
                <c:pt idx="3">
                  <c:v>Referencias</c:v>
                </c:pt>
                <c:pt idx="4">
                  <c:v>Red Socio Empleo</c:v>
                </c:pt>
              </c:strCache>
            </c:strRef>
          </c:cat>
          <c:val>
            <c:numRef>
              <c:f>Manta!$N$446:$N$450</c:f>
              <c:numCache>
                <c:formatCode>0.0%</c:formatCode>
                <c:ptCount val="5"/>
                <c:pt idx="0">
                  <c:v>0.6</c:v>
                </c:pt>
                <c:pt idx="1">
                  <c:v>0.5</c:v>
                </c:pt>
                <c:pt idx="2">
                  <c:v>0.4</c:v>
                </c:pt>
                <c:pt idx="3">
                  <c:v>0.25</c:v>
                </c:pt>
                <c:pt idx="4">
                  <c:v>0.14285714285714285</c:v>
                </c:pt>
              </c:numCache>
            </c:numRef>
          </c:val>
        </c:ser>
        <c:dLbls>
          <c:showLegendKey val="0"/>
          <c:showVal val="0"/>
          <c:showCatName val="0"/>
          <c:showSerName val="0"/>
          <c:showPercent val="0"/>
          <c:showBubbleSize val="0"/>
        </c:dLbls>
        <c:gapWidth val="75"/>
        <c:overlap val="-25"/>
        <c:axId val="239783936"/>
        <c:axId val="239785472"/>
      </c:barChart>
      <c:catAx>
        <c:axId val="2397839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500" b="1" i="0" u="none" strike="noStrike" kern="1200" baseline="0">
                <a:solidFill>
                  <a:schemeClr val="tx1"/>
                </a:solidFill>
                <a:latin typeface="Book Antiqua" panose="02040602050305030304" pitchFamily="18" charset="0"/>
                <a:ea typeface="+mn-ea"/>
                <a:cs typeface="+mn-cs"/>
              </a:defRPr>
            </a:pPr>
            <a:endParaRPr lang="en-US"/>
          </a:p>
        </c:txPr>
        <c:crossAx val="239785472"/>
        <c:crosses val="autoZero"/>
        <c:auto val="1"/>
        <c:lblAlgn val="ctr"/>
        <c:lblOffset val="100"/>
        <c:noMultiLvlLbl val="0"/>
      </c:catAx>
      <c:valAx>
        <c:axId val="23978547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500" b="1" i="0" u="none" strike="noStrike" kern="1200" baseline="0">
                <a:solidFill>
                  <a:schemeClr val="tx1"/>
                </a:solidFill>
                <a:latin typeface="Book Antiqua" panose="02040602050305030304" pitchFamily="18" charset="0"/>
                <a:ea typeface="+mn-ea"/>
                <a:cs typeface="+mn-cs"/>
              </a:defRPr>
            </a:pPr>
            <a:endParaRPr lang="en-US"/>
          </a:p>
        </c:txPr>
        <c:crossAx val="239783936"/>
        <c:crosses val="autoZero"/>
        <c:crossBetween val="between"/>
      </c:valAx>
      <c:spPr>
        <a:noFill/>
        <a:ln>
          <a:noFill/>
        </a:ln>
        <a:effectLst/>
      </c:spPr>
    </c:plotArea>
    <c:plotVisOnly val="1"/>
    <c:dispBlanksAs val="gap"/>
    <c:showDLblsOverMax val="0"/>
  </c:chart>
  <c:spPr>
    <a:solidFill>
      <a:schemeClr val="bg1"/>
    </a:solidFill>
    <a:ln>
      <a:solidFill>
        <a:schemeClr val="bg1">
          <a:lumMod val="85000"/>
        </a:schemeClr>
      </a:solidFill>
    </a:ln>
    <a:effectLst/>
  </c:spPr>
  <c:txPr>
    <a:bodyPr/>
    <a:lstStyle/>
    <a:p>
      <a:pPr>
        <a:defRPr sz="1500">
          <a:solidFill>
            <a:schemeClr val="tx1"/>
          </a:solidFill>
          <a:latin typeface="Book Antiqua" panose="02040602050305030304" pitchFamily="18" charset="0"/>
        </a:defRPr>
      </a:pPr>
      <a:endParaRPr lang="en-US"/>
    </a:p>
  </c:txPr>
  <c:externalData r:id="rId1">
    <c:autoUpdate val="0"/>
  </c:externalData>
</c:chartSpace>
</file>

<file path=ppt/charts/chart85.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Manta!$G$618</c:f>
              <c:strCache>
                <c:ptCount val="1"/>
                <c:pt idx="0">
                  <c:v>F</c:v>
                </c:pt>
              </c:strCache>
            </c:strRef>
          </c:tx>
          <c:spPr>
            <a:solidFill>
              <a:schemeClr val="accent1"/>
            </a:solidFill>
            <a:ln>
              <a:noFill/>
            </a:ln>
            <a:effectLst/>
          </c:spPr>
          <c:invertIfNegative val="0"/>
          <c:cat>
            <c:strRef>
              <c:f>Manta!$F$619:$F$630</c:f>
              <c:strCache>
                <c:ptCount val="12"/>
                <c:pt idx="0">
                  <c:v>Jefatura</c:v>
                </c:pt>
                <c:pt idx="1">
                  <c:v>Supervisión General</c:v>
                </c:pt>
                <c:pt idx="2">
                  <c:v>Supervisión Técnica</c:v>
                </c:pt>
                <c:pt idx="3">
                  <c:v>Supervisión Operativa</c:v>
                </c:pt>
                <c:pt idx="4">
                  <c:v>Operación Especializada</c:v>
                </c:pt>
                <c:pt idx="5">
                  <c:v>Operación Técnica</c:v>
                </c:pt>
                <c:pt idx="6">
                  <c:v>Operación Básica</c:v>
                </c:pt>
                <c:pt idx="7">
                  <c:v>Asistencia Administrativa</c:v>
                </c:pt>
                <c:pt idx="8">
                  <c:v>Asistencia Técnica</c:v>
                </c:pt>
                <c:pt idx="9">
                  <c:v>Soporte Administrativo</c:v>
                </c:pt>
                <c:pt idx="10">
                  <c:v>Soporte Técnico</c:v>
                </c:pt>
                <c:pt idx="11">
                  <c:v>Otros</c:v>
                </c:pt>
              </c:strCache>
            </c:strRef>
          </c:cat>
          <c:val>
            <c:numRef>
              <c:f>Manta!$G$619:$G$630</c:f>
              <c:numCache>
                <c:formatCode>0.0%</c:formatCode>
                <c:ptCount val="12"/>
                <c:pt idx="0">
                  <c:v>0</c:v>
                </c:pt>
                <c:pt idx="1">
                  <c:v>0</c:v>
                </c:pt>
                <c:pt idx="2">
                  <c:v>0</c:v>
                </c:pt>
                <c:pt idx="3">
                  <c:v>0</c:v>
                </c:pt>
                <c:pt idx="4">
                  <c:v>0</c:v>
                </c:pt>
                <c:pt idx="5">
                  <c:v>0</c:v>
                </c:pt>
                <c:pt idx="6">
                  <c:v>0</c:v>
                </c:pt>
                <c:pt idx="7">
                  <c:v>9.0909090909090912E-2</c:v>
                </c:pt>
                <c:pt idx="8">
                  <c:v>0</c:v>
                </c:pt>
                <c:pt idx="9">
                  <c:v>7.6923076923076927E-2</c:v>
                </c:pt>
                <c:pt idx="10">
                  <c:v>0</c:v>
                </c:pt>
                <c:pt idx="11">
                  <c:v>0</c:v>
                </c:pt>
              </c:numCache>
            </c:numRef>
          </c:val>
        </c:ser>
        <c:ser>
          <c:idx val="1"/>
          <c:order val="1"/>
          <c:tx>
            <c:strRef>
              <c:f>Manta!$H$618</c:f>
              <c:strCache>
                <c:ptCount val="1"/>
                <c:pt idx="0">
                  <c:v>M</c:v>
                </c:pt>
              </c:strCache>
            </c:strRef>
          </c:tx>
          <c:spPr>
            <a:solidFill>
              <a:schemeClr val="accent2"/>
            </a:solidFill>
            <a:ln>
              <a:noFill/>
            </a:ln>
            <a:effectLst/>
          </c:spPr>
          <c:invertIfNegative val="0"/>
          <c:dLbls>
            <c:dLbl>
              <c:idx val="5"/>
              <c:showLegendKey val="0"/>
              <c:showVal val="1"/>
              <c:showCatName val="0"/>
              <c:showSerName val="0"/>
              <c:showPercent val="0"/>
              <c:showBubbleSize val="0"/>
              <c:extLst>
                <c:ext xmlns:c15="http://schemas.microsoft.com/office/drawing/2012/chart" uri="{CE6537A1-D6FC-4f65-9D91-7224C49458BB}">
                  <c15:layout/>
                </c:ext>
              </c:extLst>
            </c:dLbl>
            <c:dLbl>
              <c:idx val="11"/>
              <c:showLegendKey val="0"/>
              <c:showVal val="1"/>
              <c:showCatName val="0"/>
              <c:showSerName val="0"/>
              <c:showPercent val="0"/>
              <c:showBubbleSize val="0"/>
              <c:extLst>
                <c:ext xmlns:c15="http://schemas.microsoft.com/office/drawing/2012/chart" uri="{CE6537A1-D6FC-4f65-9D91-7224C49458BB}">
                  <c15:layout/>
                </c:ext>
              </c:extLst>
            </c:dLbl>
            <c:spPr>
              <a:solidFill>
                <a:schemeClr val="bg1"/>
              </a:solidFill>
              <a:ln>
                <a:solidFill>
                  <a:schemeClr val="tx1"/>
                </a:solidFill>
              </a:ln>
              <a:effectLst/>
            </c:spPr>
            <c:txPr>
              <a:bodyPr rot="-5400000" spcFirstLastPara="1" vertOverflow="ellipsis" vert="horz" wrap="square" anchor="ctr" anchorCtr="1"/>
              <a:lstStyle/>
              <a:p>
                <a:pPr>
                  <a:defRPr sz="1400" b="0" i="0" u="none" strike="noStrike" kern="1200" baseline="0">
                    <a:solidFill>
                      <a:schemeClr val="tx1"/>
                    </a:solidFill>
                    <a:latin typeface="Book Antiqua" panose="02040602050305030304" pitchFamily="18" charset="0"/>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Manta!$F$619:$F$630</c:f>
              <c:strCache>
                <c:ptCount val="12"/>
                <c:pt idx="0">
                  <c:v>Jefatura</c:v>
                </c:pt>
                <c:pt idx="1">
                  <c:v>Supervisión General</c:v>
                </c:pt>
                <c:pt idx="2">
                  <c:v>Supervisión Técnica</c:v>
                </c:pt>
                <c:pt idx="3">
                  <c:v>Supervisión Operativa</c:v>
                </c:pt>
                <c:pt idx="4">
                  <c:v>Operación Especializada</c:v>
                </c:pt>
                <c:pt idx="5">
                  <c:v>Operación Técnica</c:v>
                </c:pt>
                <c:pt idx="6">
                  <c:v>Operación Básica</c:v>
                </c:pt>
                <c:pt idx="7">
                  <c:v>Asistencia Administrativa</c:v>
                </c:pt>
                <c:pt idx="8">
                  <c:v>Asistencia Técnica</c:v>
                </c:pt>
                <c:pt idx="9">
                  <c:v>Soporte Administrativo</c:v>
                </c:pt>
                <c:pt idx="10">
                  <c:v>Soporte Técnico</c:v>
                </c:pt>
                <c:pt idx="11">
                  <c:v>Otros</c:v>
                </c:pt>
              </c:strCache>
            </c:strRef>
          </c:cat>
          <c:val>
            <c:numRef>
              <c:f>Manta!$H$619:$H$630</c:f>
              <c:numCache>
                <c:formatCode>0.0%</c:formatCode>
                <c:ptCount val="12"/>
                <c:pt idx="0">
                  <c:v>0</c:v>
                </c:pt>
                <c:pt idx="1">
                  <c:v>0</c:v>
                </c:pt>
                <c:pt idx="2">
                  <c:v>0.1</c:v>
                </c:pt>
                <c:pt idx="3">
                  <c:v>0.1111111111111111</c:v>
                </c:pt>
                <c:pt idx="4">
                  <c:v>0.1</c:v>
                </c:pt>
                <c:pt idx="5">
                  <c:v>0.22222222222222221</c:v>
                </c:pt>
                <c:pt idx="6">
                  <c:v>0</c:v>
                </c:pt>
                <c:pt idx="7">
                  <c:v>0</c:v>
                </c:pt>
                <c:pt idx="8">
                  <c:v>0</c:v>
                </c:pt>
                <c:pt idx="9">
                  <c:v>0</c:v>
                </c:pt>
                <c:pt idx="10">
                  <c:v>0</c:v>
                </c:pt>
                <c:pt idx="11">
                  <c:v>0.25</c:v>
                </c:pt>
              </c:numCache>
            </c:numRef>
          </c:val>
        </c:ser>
        <c:ser>
          <c:idx val="2"/>
          <c:order val="2"/>
          <c:tx>
            <c:strRef>
              <c:f>Manta!$I$618</c:f>
              <c:strCache>
                <c:ptCount val="1"/>
                <c:pt idx="0">
                  <c:v>LGBTI</c:v>
                </c:pt>
              </c:strCache>
            </c:strRef>
          </c:tx>
          <c:spPr>
            <a:solidFill>
              <a:schemeClr val="accent3"/>
            </a:solidFill>
            <a:ln>
              <a:noFill/>
            </a:ln>
            <a:effectLst/>
          </c:spPr>
          <c:invertIfNegative val="0"/>
          <c:cat>
            <c:strRef>
              <c:f>Manta!$F$619:$F$630</c:f>
              <c:strCache>
                <c:ptCount val="12"/>
                <c:pt idx="0">
                  <c:v>Jefatura</c:v>
                </c:pt>
                <c:pt idx="1">
                  <c:v>Supervisión General</c:v>
                </c:pt>
                <c:pt idx="2">
                  <c:v>Supervisión Técnica</c:v>
                </c:pt>
                <c:pt idx="3">
                  <c:v>Supervisión Operativa</c:v>
                </c:pt>
                <c:pt idx="4">
                  <c:v>Operación Especializada</c:v>
                </c:pt>
                <c:pt idx="5">
                  <c:v>Operación Técnica</c:v>
                </c:pt>
                <c:pt idx="6">
                  <c:v>Operación Básica</c:v>
                </c:pt>
                <c:pt idx="7">
                  <c:v>Asistencia Administrativa</c:v>
                </c:pt>
                <c:pt idx="8">
                  <c:v>Asistencia Técnica</c:v>
                </c:pt>
                <c:pt idx="9">
                  <c:v>Soporte Administrativo</c:v>
                </c:pt>
                <c:pt idx="10">
                  <c:v>Soporte Técnico</c:v>
                </c:pt>
                <c:pt idx="11">
                  <c:v>Otros</c:v>
                </c:pt>
              </c:strCache>
            </c:strRef>
          </c:cat>
          <c:val>
            <c:numRef>
              <c:f>Manta!$I$619:$I$630</c:f>
              <c:numCache>
                <c:formatCode>0.0%</c:formatCode>
                <c:ptCount val="12"/>
                <c:pt idx="0">
                  <c:v>0</c:v>
                </c:pt>
                <c:pt idx="1">
                  <c:v>0</c:v>
                </c:pt>
                <c:pt idx="2">
                  <c:v>0</c:v>
                </c:pt>
                <c:pt idx="3">
                  <c:v>0</c:v>
                </c:pt>
                <c:pt idx="4">
                  <c:v>0</c:v>
                </c:pt>
                <c:pt idx="5">
                  <c:v>0</c:v>
                </c:pt>
                <c:pt idx="6">
                  <c:v>0</c:v>
                </c:pt>
                <c:pt idx="7">
                  <c:v>0</c:v>
                </c:pt>
                <c:pt idx="8">
                  <c:v>0</c:v>
                </c:pt>
                <c:pt idx="9">
                  <c:v>0</c:v>
                </c:pt>
                <c:pt idx="10">
                  <c:v>0</c:v>
                </c:pt>
                <c:pt idx="11">
                  <c:v>0</c:v>
                </c:pt>
              </c:numCache>
            </c:numRef>
          </c:val>
        </c:ser>
        <c:ser>
          <c:idx val="3"/>
          <c:order val="3"/>
          <c:tx>
            <c:strRef>
              <c:f>Manta!$J$618</c:f>
              <c:strCache>
                <c:ptCount val="1"/>
                <c:pt idx="0">
                  <c:v>I</c:v>
                </c:pt>
              </c:strCache>
            </c:strRef>
          </c:tx>
          <c:spPr>
            <a:solidFill>
              <a:schemeClr val="accent4"/>
            </a:solidFill>
            <a:ln>
              <a:noFill/>
            </a:ln>
            <a:effectLst/>
          </c:spPr>
          <c:invertIfNegative val="0"/>
          <c:dLbls>
            <c:spPr>
              <a:solidFill>
                <a:schemeClr val="bg1"/>
              </a:solidFill>
              <a:ln>
                <a:solidFill>
                  <a:schemeClr val="tx1"/>
                </a:solidFill>
              </a:ln>
              <a:effectLst/>
            </c:spPr>
            <c:txPr>
              <a:bodyPr rot="-5400000" spcFirstLastPara="1" vertOverflow="ellipsis" vert="horz" wrap="square" anchor="ctr" anchorCtr="1"/>
              <a:lstStyle/>
              <a:p>
                <a:pPr>
                  <a:defRPr sz="1400" b="0" i="0" u="none" strike="noStrike" kern="1200" baseline="0">
                    <a:solidFill>
                      <a:schemeClr val="tx1"/>
                    </a:solidFill>
                    <a:latin typeface="Book Antiqua" panose="02040602050305030304" pitchFamily="18"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Manta!$F$619:$F$630</c:f>
              <c:strCache>
                <c:ptCount val="12"/>
                <c:pt idx="0">
                  <c:v>Jefatura</c:v>
                </c:pt>
                <c:pt idx="1">
                  <c:v>Supervisión General</c:v>
                </c:pt>
                <c:pt idx="2">
                  <c:v>Supervisión Técnica</c:v>
                </c:pt>
                <c:pt idx="3">
                  <c:v>Supervisión Operativa</c:v>
                </c:pt>
                <c:pt idx="4">
                  <c:v>Operación Especializada</c:v>
                </c:pt>
                <c:pt idx="5">
                  <c:v>Operación Técnica</c:v>
                </c:pt>
                <c:pt idx="6">
                  <c:v>Operación Básica</c:v>
                </c:pt>
                <c:pt idx="7">
                  <c:v>Asistencia Administrativa</c:v>
                </c:pt>
                <c:pt idx="8">
                  <c:v>Asistencia Técnica</c:v>
                </c:pt>
                <c:pt idx="9">
                  <c:v>Soporte Administrativo</c:v>
                </c:pt>
                <c:pt idx="10">
                  <c:v>Soporte Técnico</c:v>
                </c:pt>
                <c:pt idx="11">
                  <c:v>Otros</c:v>
                </c:pt>
              </c:strCache>
            </c:strRef>
          </c:cat>
          <c:val>
            <c:numRef>
              <c:f>Manta!$J$619:$J$630</c:f>
              <c:numCache>
                <c:formatCode>0.0%</c:formatCode>
                <c:ptCount val="12"/>
                <c:pt idx="0">
                  <c:v>1</c:v>
                </c:pt>
                <c:pt idx="1">
                  <c:v>1</c:v>
                </c:pt>
                <c:pt idx="2">
                  <c:v>0.9</c:v>
                </c:pt>
                <c:pt idx="3">
                  <c:v>0.88888888888888884</c:v>
                </c:pt>
                <c:pt idx="4">
                  <c:v>0.9</c:v>
                </c:pt>
                <c:pt idx="5">
                  <c:v>0.77777777777777779</c:v>
                </c:pt>
                <c:pt idx="6">
                  <c:v>1</c:v>
                </c:pt>
                <c:pt idx="7">
                  <c:v>0.90909090909090906</c:v>
                </c:pt>
                <c:pt idx="8">
                  <c:v>1</c:v>
                </c:pt>
                <c:pt idx="9">
                  <c:v>0.92307692307692313</c:v>
                </c:pt>
                <c:pt idx="10">
                  <c:v>1</c:v>
                </c:pt>
                <c:pt idx="11">
                  <c:v>0.75</c:v>
                </c:pt>
              </c:numCache>
            </c:numRef>
          </c:val>
        </c:ser>
        <c:dLbls>
          <c:showLegendKey val="0"/>
          <c:showVal val="0"/>
          <c:showCatName val="0"/>
          <c:showSerName val="0"/>
          <c:showPercent val="0"/>
          <c:showBubbleSize val="0"/>
        </c:dLbls>
        <c:gapWidth val="75"/>
        <c:overlap val="100"/>
        <c:axId val="239515136"/>
        <c:axId val="239600768"/>
      </c:barChart>
      <c:catAx>
        <c:axId val="239515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1400" b="1" i="0" u="none" strike="noStrike" kern="1200" baseline="0">
                <a:solidFill>
                  <a:schemeClr val="tx1"/>
                </a:solidFill>
                <a:latin typeface="Book Antiqua" panose="02040602050305030304" pitchFamily="18" charset="0"/>
                <a:ea typeface="+mn-ea"/>
                <a:cs typeface="+mn-cs"/>
              </a:defRPr>
            </a:pPr>
            <a:endParaRPr lang="en-US"/>
          </a:p>
        </c:txPr>
        <c:crossAx val="239600768"/>
        <c:crosses val="autoZero"/>
        <c:auto val="1"/>
        <c:lblAlgn val="ctr"/>
        <c:lblOffset val="100"/>
        <c:noMultiLvlLbl val="0"/>
      </c:catAx>
      <c:valAx>
        <c:axId val="239600768"/>
        <c:scaling>
          <c:orientation val="minMax"/>
        </c:scaling>
        <c:delete val="1"/>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crossAx val="239515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Book Antiqua" panose="02040602050305030304" pitchFamily="18" charset="0"/>
              <a:ea typeface="+mn-ea"/>
              <a:cs typeface="+mn-cs"/>
            </a:defRPr>
          </a:pPr>
          <a:endParaRPr lang="en-US"/>
        </a:p>
      </c:txPr>
    </c:legend>
    <c:plotVisOnly val="1"/>
    <c:dispBlanksAs val="gap"/>
    <c:showDLblsOverMax val="0"/>
  </c:chart>
  <c:spPr>
    <a:solidFill>
      <a:schemeClr val="bg1"/>
    </a:solidFill>
    <a:ln>
      <a:solidFill>
        <a:schemeClr val="bg1">
          <a:lumMod val="85000"/>
        </a:schemeClr>
      </a:solidFill>
    </a:ln>
    <a:effectLst/>
  </c:spPr>
  <c:txPr>
    <a:bodyPr/>
    <a:lstStyle/>
    <a:p>
      <a:pPr>
        <a:defRPr sz="1400">
          <a:solidFill>
            <a:schemeClr val="tx1"/>
          </a:solidFill>
          <a:latin typeface="Book Antiqua" panose="02040602050305030304" pitchFamily="18" charset="0"/>
        </a:defRPr>
      </a:pPr>
      <a:endParaRPr lang="en-US"/>
    </a:p>
  </c:txPr>
  <c:externalData r:id="rId1">
    <c:autoUpdate val="0"/>
  </c:externalData>
</c:chartSpace>
</file>

<file path=ppt/charts/chart86.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Manta!$M$728</c:f>
              <c:strCache>
                <c:ptCount val="1"/>
                <c:pt idx="0">
                  <c:v>PhD</c:v>
                </c:pt>
              </c:strCache>
            </c:strRef>
          </c:tx>
          <c:spPr>
            <a:solidFill>
              <a:schemeClr val="accent1"/>
            </a:solidFill>
            <a:ln>
              <a:noFill/>
            </a:ln>
            <a:effectLst/>
          </c:spPr>
          <c:invertIfNegative val="0"/>
          <c:cat>
            <c:strRef>
              <c:f>Manta!$L$729:$L$740</c:f>
              <c:strCache>
                <c:ptCount val="12"/>
                <c:pt idx="0">
                  <c:v>Jefatura</c:v>
                </c:pt>
                <c:pt idx="1">
                  <c:v>Supervisión General</c:v>
                </c:pt>
                <c:pt idx="2">
                  <c:v>Supervisión Técnica</c:v>
                </c:pt>
                <c:pt idx="3">
                  <c:v>Supervisión Operativa</c:v>
                </c:pt>
                <c:pt idx="4">
                  <c:v>Operación Especializada</c:v>
                </c:pt>
                <c:pt idx="5">
                  <c:v>Operación Técnica</c:v>
                </c:pt>
                <c:pt idx="6">
                  <c:v>Operación Básica</c:v>
                </c:pt>
                <c:pt idx="7">
                  <c:v>Asistencia Administrativa</c:v>
                </c:pt>
                <c:pt idx="8">
                  <c:v>Asistencia Técnica</c:v>
                </c:pt>
                <c:pt idx="9">
                  <c:v>Soporte Administrativo</c:v>
                </c:pt>
                <c:pt idx="10">
                  <c:v>Soporte Técnico</c:v>
                </c:pt>
                <c:pt idx="11">
                  <c:v>Otros</c:v>
                </c:pt>
              </c:strCache>
            </c:strRef>
          </c:cat>
          <c:val>
            <c:numRef>
              <c:f>Manta!$M$729:$M$740</c:f>
              <c:numCache>
                <c:formatCode>0.0%</c:formatCode>
                <c:ptCount val="12"/>
                <c:pt idx="0">
                  <c:v>0</c:v>
                </c:pt>
                <c:pt idx="1">
                  <c:v>0</c:v>
                </c:pt>
                <c:pt idx="2">
                  <c:v>0</c:v>
                </c:pt>
                <c:pt idx="3">
                  <c:v>0</c:v>
                </c:pt>
                <c:pt idx="4">
                  <c:v>0</c:v>
                </c:pt>
                <c:pt idx="5">
                  <c:v>0</c:v>
                </c:pt>
                <c:pt idx="6">
                  <c:v>0</c:v>
                </c:pt>
                <c:pt idx="7">
                  <c:v>0</c:v>
                </c:pt>
                <c:pt idx="8">
                  <c:v>0</c:v>
                </c:pt>
                <c:pt idx="9">
                  <c:v>0</c:v>
                </c:pt>
                <c:pt idx="10">
                  <c:v>0</c:v>
                </c:pt>
                <c:pt idx="11">
                  <c:v>0</c:v>
                </c:pt>
              </c:numCache>
            </c:numRef>
          </c:val>
        </c:ser>
        <c:ser>
          <c:idx val="1"/>
          <c:order val="1"/>
          <c:tx>
            <c:strRef>
              <c:f>Manta!$N$728</c:f>
              <c:strCache>
                <c:ptCount val="1"/>
                <c:pt idx="0">
                  <c:v>Maestría</c:v>
                </c:pt>
              </c:strCache>
            </c:strRef>
          </c:tx>
          <c:spPr>
            <a:solidFill>
              <a:schemeClr val="accent2"/>
            </a:solidFill>
            <a:ln>
              <a:noFill/>
            </a:ln>
            <a:effectLst/>
          </c:spPr>
          <c:invertIfNegative val="0"/>
          <c:cat>
            <c:strRef>
              <c:f>Manta!$L$729:$L$740</c:f>
              <c:strCache>
                <c:ptCount val="12"/>
                <c:pt idx="0">
                  <c:v>Jefatura</c:v>
                </c:pt>
                <c:pt idx="1">
                  <c:v>Supervisión General</c:v>
                </c:pt>
                <c:pt idx="2">
                  <c:v>Supervisión Técnica</c:v>
                </c:pt>
                <c:pt idx="3">
                  <c:v>Supervisión Operativa</c:v>
                </c:pt>
                <c:pt idx="4">
                  <c:v>Operación Especializada</c:v>
                </c:pt>
                <c:pt idx="5">
                  <c:v>Operación Técnica</c:v>
                </c:pt>
                <c:pt idx="6">
                  <c:v>Operación Básica</c:v>
                </c:pt>
                <c:pt idx="7">
                  <c:v>Asistencia Administrativa</c:v>
                </c:pt>
                <c:pt idx="8">
                  <c:v>Asistencia Técnica</c:v>
                </c:pt>
                <c:pt idx="9">
                  <c:v>Soporte Administrativo</c:v>
                </c:pt>
                <c:pt idx="10">
                  <c:v>Soporte Técnico</c:v>
                </c:pt>
                <c:pt idx="11">
                  <c:v>Otros</c:v>
                </c:pt>
              </c:strCache>
            </c:strRef>
          </c:cat>
          <c:val>
            <c:numRef>
              <c:f>Manta!$N$729:$N$740</c:f>
              <c:numCache>
                <c:formatCode>0.0%</c:formatCode>
                <c:ptCount val="12"/>
                <c:pt idx="0">
                  <c:v>0.33333333333333331</c:v>
                </c:pt>
                <c:pt idx="1">
                  <c:v>0</c:v>
                </c:pt>
                <c:pt idx="2">
                  <c:v>0</c:v>
                </c:pt>
                <c:pt idx="3">
                  <c:v>0</c:v>
                </c:pt>
                <c:pt idx="4">
                  <c:v>0.1</c:v>
                </c:pt>
                <c:pt idx="5">
                  <c:v>0</c:v>
                </c:pt>
                <c:pt idx="6">
                  <c:v>0</c:v>
                </c:pt>
                <c:pt idx="7">
                  <c:v>0</c:v>
                </c:pt>
                <c:pt idx="8">
                  <c:v>0</c:v>
                </c:pt>
                <c:pt idx="9">
                  <c:v>0</c:v>
                </c:pt>
                <c:pt idx="10">
                  <c:v>0</c:v>
                </c:pt>
                <c:pt idx="11">
                  <c:v>0</c:v>
                </c:pt>
              </c:numCache>
            </c:numRef>
          </c:val>
        </c:ser>
        <c:ser>
          <c:idx val="2"/>
          <c:order val="2"/>
          <c:tx>
            <c:strRef>
              <c:f>Manta!$O$728</c:f>
              <c:strCache>
                <c:ptCount val="1"/>
                <c:pt idx="0">
                  <c:v>Superior Univers.</c:v>
                </c:pt>
              </c:strCache>
            </c:strRef>
          </c:tx>
          <c:spPr>
            <a:solidFill>
              <a:schemeClr val="accent3"/>
            </a:solidFill>
            <a:ln>
              <a:noFill/>
            </a:ln>
            <a:effectLst/>
          </c:spPr>
          <c:invertIfNegative val="0"/>
          <c:dLbls>
            <c:dLbl>
              <c:idx val="0"/>
              <c:showLegendKey val="0"/>
              <c:showVal val="1"/>
              <c:showCatName val="0"/>
              <c:showSerName val="0"/>
              <c:showPercent val="0"/>
              <c:showBubbleSize val="0"/>
              <c:extLst>
                <c:ext xmlns:c15="http://schemas.microsoft.com/office/drawing/2012/chart" uri="{CE6537A1-D6FC-4f65-9D91-7224C49458BB}">
                  <c15:layout/>
                </c:ext>
              </c:extLst>
            </c:dLbl>
            <c:dLbl>
              <c:idx val="1"/>
              <c:showLegendKey val="0"/>
              <c:showVal val="1"/>
              <c:showCatName val="0"/>
              <c:showSerName val="0"/>
              <c:showPercent val="0"/>
              <c:showBubbleSize val="0"/>
              <c:extLst>
                <c:ext xmlns:c15="http://schemas.microsoft.com/office/drawing/2012/chart" uri="{CE6537A1-D6FC-4f65-9D91-7224C49458BB}">
                  <c15:layout/>
                </c:ext>
              </c:extLst>
            </c:dLbl>
            <c:dLbl>
              <c:idx val="2"/>
              <c:showLegendKey val="0"/>
              <c:showVal val="1"/>
              <c:showCatName val="0"/>
              <c:showSerName val="0"/>
              <c:showPercent val="0"/>
              <c:showBubbleSize val="0"/>
              <c:extLst>
                <c:ext xmlns:c15="http://schemas.microsoft.com/office/drawing/2012/chart" uri="{CE6537A1-D6FC-4f65-9D91-7224C49458BB}">
                  <c15:layout/>
                </c:ext>
              </c:extLst>
            </c:dLbl>
            <c:dLbl>
              <c:idx val="3"/>
              <c:showLegendKey val="0"/>
              <c:showVal val="1"/>
              <c:showCatName val="0"/>
              <c:showSerName val="0"/>
              <c:showPercent val="0"/>
              <c:showBubbleSize val="0"/>
              <c:extLst>
                <c:ext xmlns:c15="http://schemas.microsoft.com/office/drawing/2012/chart" uri="{CE6537A1-D6FC-4f65-9D91-7224C49458BB}">
                  <c15:layout/>
                </c:ext>
              </c:extLst>
            </c:dLbl>
            <c:dLbl>
              <c:idx val="4"/>
              <c:showLegendKey val="0"/>
              <c:showVal val="1"/>
              <c:showCatName val="0"/>
              <c:showSerName val="0"/>
              <c:showPercent val="0"/>
              <c:showBubbleSize val="0"/>
              <c:extLst>
                <c:ext xmlns:c15="http://schemas.microsoft.com/office/drawing/2012/chart" uri="{CE6537A1-D6FC-4f65-9D91-7224C49458BB}">
                  <c15:layout/>
                </c:ext>
              </c:extLst>
            </c:dLbl>
            <c:dLbl>
              <c:idx val="7"/>
              <c:showLegendKey val="0"/>
              <c:showVal val="1"/>
              <c:showCatName val="0"/>
              <c:showSerName val="0"/>
              <c:showPercent val="0"/>
              <c:showBubbleSize val="0"/>
              <c:extLst>
                <c:ext xmlns:c15="http://schemas.microsoft.com/office/drawing/2012/chart" uri="{CE6537A1-D6FC-4f65-9D91-7224C49458BB}">
                  <c15:layout/>
                </c:ext>
              </c:extLst>
            </c:dLbl>
            <c:dLbl>
              <c:idx val="8"/>
              <c:showLegendKey val="0"/>
              <c:showVal val="1"/>
              <c:showCatName val="0"/>
              <c:showSerName val="0"/>
              <c:showPercent val="0"/>
              <c:showBubbleSize val="0"/>
              <c:extLst>
                <c:ext xmlns:c15="http://schemas.microsoft.com/office/drawing/2012/chart" uri="{CE6537A1-D6FC-4f65-9D91-7224C49458BB}">
                  <c15:layout/>
                </c:ext>
              </c:extLst>
            </c:dLbl>
            <c:spPr>
              <a:solidFill>
                <a:schemeClr val="bg1"/>
              </a:solidFill>
              <a:ln>
                <a:solidFill>
                  <a:schemeClr val="tx1"/>
                </a:solidFill>
              </a:ln>
              <a:effectLst/>
            </c:spPr>
            <c:txPr>
              <a:bodyPr rot="0" spcFirstLastPara="1" vertOverflow="ellipsis" vert="horz" wrap="square" anchor="ctr" anchorCtr="1"/>
              <a:lstStyle/>
              <a:p>
                <a:pPr>
                  <a:defRPr sz="1400" b="0" i="0" u="none" strike="noStrike" kern="1200" baseline="0">
                    <a:solidFill>
                      <a:schemeClr val="tx1"/>
                    </a:solidFill>
                    <a:latin typeface="Book Antiqua" panose="02040602050305030304" pitchFamily="18" charset="0"/>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Manta!$L$729:$L$740</c:f>
              <c:strCache>
                <c:ptCount val="12"/>
                <c:pt idx="0">
                  <c:v>Jefatura</c:v>
                </c:pt>
                <c:pt idx="1">
                  <c:v>Supervisión General</c:v>
                </c:pt>
                <c:pt idx="2">
                  <c:v>Supervisión Técnica</c:v>
                </c:pt>
                <c:pt idx="3">
                  <c:v>Supervisión Operativa</c:v>
                </c:pt>
                <c:pt idx="4">
                  <c:v>Operación Especializada</c:v>
                </c:pt>
                <c:pt idx="5">
                  <c:v>Operación Técnica</c:v>
                </c:pt>
                <c:pt idx="6">
                  <c:v>Operación Básica</c:v>
                </c:pt>
                <c:pt idx="7">
                  <c:v>Asistencia Administrativa</c:v>
                </c:pt>
                <c:pt idx="8">
                  <c:v>Asistencia Técnica</c:v>
                </c:pt>
                <c:pt idx="9">
                  <c:v>Soporte Administrativo</c:v>
                </c:pt>
                <c:pt idx="10">
                  <c:v>Soporte Técnico</c:v>
                </c:pt>
                <c:pt idx="11">
                  <c:v>Otros</c:v>
                </c:pt>
              </c:strCache>
            </c:strRef>
          </c:cat>
          <c:val>
            <c:numRef>
              <c:f>Manta!$O$729:$O$740</c:f>
              <c:numCache>
                <c:formatCode>0.0%</c:formatCode>
                <c:ptCount val="12"/>
                <c:pt idx="0">
                  <c:v>0.6</c:v>
                </c:pt>
                <c:pt idx="1">
                  <c:v>0.8</c:v>
                </c:pt>
                <c:pt idx="2">
                  <c:v>0.33333333333333331</c:v>
                </c:pt>
                <c:pt idx="3">
                  <c:v>0.4</c:v>
                </c:pt>
                <c:pt idx="4">
                  <c:v>0.4</c:v>
                </c:pt>
                <c:pt idx="5">
                  <c:v>0.1111111111111111</c:v>
                </c:pt>
                <c:pt idx="6">
                  <c:v>0.15384615384615385</c:v>
                </c:pt>
                <c:pt idx="7">
                  <c:v>0.53846153846153844</c:v>
                </c:pt>
                <c:pt idx="8">
                  <c:v>0.42857142857142855</c:v>
                </c:pt>
                <c:pt idx="9">
                  <c:v>0.30769230769230771</c:v>
                </c:pt>
                <c:pt idx="10">
                  <c:v>0.2857142857142857</c:v>
                </c:pt>
                <c:pt idx="11">
                  <c:v>0</c:v>
                </c:pt>
              </c:numCache>
            </c:numRef>
          </c:val>
        </c:ser>
        <c:ser>
          <c:idx val="3"/>
          <c:order val="3"/>
          <c:tx>
            <c:strRef>
              <c:f>Manta!$P$728</c:f>
              <c:strCache>
                <c:ptCount val="1"/>
                <c:pt idx="0">
                  <c:v>Univers. no terminada</c:v>
                </c:pt>
              </c:strCache>
            </c:strRef>
          </c:tx>
          <c:spPr>
            <a:solidFill>
              <a:schemeClr val="accent4"/>
            </a:solidFill>
            <a:ln>
              <a:noFill/>
            </a:ln>
            <a:effectLst/>
          </c:spPr>
          <c:invertIfNegative val="0"/>
          <c:cat>
            <c:strRef>
              <c:f>Manta!$L$729:$L$740</c:f>
              <c:strCache>
                <c:ptCount val="12"/>
                <c:pt idx="0">
                  <c:v>Jefatura</c:v>
                </c:pt>
                <c:pt idx="1">
                  <c:v>Supervisión General</c:v>
                </c:pt>
                <c:pt idx="2">
                  <c:v>Supervisión Técnica</c:v>
                </c:pt>
                <c:pt idx="3">
                  <c:v>Supervisión Operativa</c:v>
                </c:pt>
                <c:pt idx="4">
                  <c:v>Operación Especializada</c:v>
                </c:pt>
                <c:pt idx="5">
                  <c:v>Operación Técnica</c:v>
                </c:pt>
                <c:pt idx="6">
                  <c:v>Operación Básica</c:v>
                </c:pt>
                <c:pt idx="7">
                  <c:v>Asistencia Administrativa</c:v>
                </c:pt>
                <c:pt idx="8">
                  <c:v>Asistencia Técnica</c:v>
                </c:pt>
                <c:pt idx="9">
                  <c:v>Soporte Administrativo</c:v>
                </c:pt>
                <c:pt idx="10">
                  <c:v>Soporte Técnico</c:v>
                </c:pt>
                <c:pt idx="11">
                  <c:v>Otros</c:v>
                </c:pt>
              </c:strCache>
            </c:strRef>
          </c:cat>
          <c:val>
            <c:numRef>
              <c:f>Manta!$P$729:$P$740</c:f>
              <c:numCache>
                <c:formatCode>0.0%</c:formatCode>
                <c:ptCount val="12"/>
                <c:pt idx="0">
                  <c:v>6.6666666666666666E-2</c:v>
                </c:pt>
                <c:pt idx="1">
                  <c:v>0.2</c:v>
                </c:pt>
                <c:pt idx="2">
                  <c:v>0.33333333333333331</c:v>
                </c:pt>
                <c:pt idx="3">
                  <c:v>0.3</c:v>
                </c:pt>
                <c:pt idx="4">
                  <c:v>0.1</c:v>
                </c:pt>
                <c:pt idx="5">
                  <c:v>0.1111111111111111</c:v>
                </c:pt>
                <c:pt idx="6">
                  <c:v>7.6923076923076927E-2</c:v>
                </c:pt>
                <c:pt idx="7">
                  <c:v>0.38461538461538464</c:v>
                </c:pt>
                <c:pt idx="8">
                  <c:v>0.2857142857142857</c:v>
                </c:pt>
                <c:pt idx="9">
                  <c:v>0.23076923076923078</c:v>
                </c:pt>
                <c:pt idx="10">
                  <c:v>0.2857142857142857</c:v>
                </c:pt>
                <c:pt idx="11">
                  <c:v>0.25</c:v>
                </c:pt>
              </c:numCache>
            </c:numRef>
          </c:val>
        </c:ser>
        <c:ser>
          <c:idx val="4"/>
          <c:order val="4"/>
          <c:tx>
            <c:strRef>
              <c:f>Manta!$Q$728</c:f>
              <c:strCache>
                <c:ptCount val="1"/>
                <c:pt idx="0">
                  <c:v>Técnica o tecnológica</c:v>
                </c:pt>
              </c:strCache>
            </c:strRef>
          </c:tx>
          <c:spPr>
            <a:solidFill>
              <a:schemeClr val="accent5"/>
            </a:solidFill>
            <a:ln>
              <a:noFill/>
            </a:ln>
            <a:effectLst/>
          </c:spPr>
          <c:invertIfNegative val="0"/>
          <c:dLbls>
            <c:dLbl>
              <c:idx val="5"/>
              <c:showLegendKey val="0"/>
              <c:showVal val="1"/>
              <c:showCatName val="0"/>
              <c:showSerName val="0"/>
              <c:showPercent val="0"/>
              <c:showBubbleSize val="0"/>
              <c:extLst>
                <c:ext xmlns:c15="http://schemas.microsoft.com/office/drawing/2012/chart" uri="{CE6537A1-D6FC-4f65-9D91-7224C49458BB}">
                  <c15:layout/>
                </c:ext>
              </c:extLst>
            </c:dLbl>
            <c:dLbl>
              <c:idx val="10"/>
              <c:showLegendKey val="0"/>
              <c:showVal val="1"/>
              <c:showCatName val="0"/>
              <c:showSerName val="0"/>
              <c:showPercent val="0"/>
              <c:showBubbleSize val="0"/>
              <c:extLst>
                <c:ext xmlns:c15="http://schemas.microsoft.com/office/drawing/2012/chart" uri="{CE6537A1-D6FC-4f65-9D91-7224C49458BB}">
                  <c15:layout/>
                </c:ext>
              </c:extLst>
            </c:dLbl>
            <c:spPr>
              <a:solidFill>
                <a:schemeClr val="bg1"/>
              </a:solidFill>
              <a:ln>
                <a:solidFill>
                  <a:schemeClr val="tx1"/>
                </a:solidFill>
              </a:ln>
              <a:effectLst/>
            </c:spPr>
            <c:txPr>
              <a:bodyPr rot="0" spcFirstLastPara="1" vertOverflow="ellipsis" vert="horz" wrap="square" anchor="ctr" anchorCtr="1"/>
              <a:lstStyle/>
              <a:p>
                <a:pPr>
                  <a:defRPr sz="1400" b="0" i="0" u="none" strike="noStrike" kern="1200" baseline="0">
                    <a:solidFill>
                      <a:schemeClr val="tx1"/>
                    </a:solidFill>
                    <a:latin typeface="Book Antiqua" panose="02040602050305030304" pitchFamily="18" charset="0"/>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Manta!$L$729:$L$740</c:f>
              <c:strCache>
                <c:ptCount val="12"/>
                <c:pt idx="0">
                  <c:v>Jefatura</c:v>
                </c:pt>
                <c:pt idx="1">
                  <c:v>Supervisión General</c:v>
                </c:pt>
                <c:pt idx="2">
                  <c:v>Supervisión Técnica</c:v>
                </c:pt>
                <c:pt idx="3">
                  <c:v>Supervisión Operativa</c:v>
                </c:pt>
                <c:pt idx="4">
                  <c:v>Operación Especializada</c:v>
                </c:pt>
                <c:pt idx="5">
                  <c:v>Operación Técnica</c:v>
                </c:pt>
                <c:pt idx="6">
                  <c:v>Operación Básica</c:v>
                </c:pt>
                <c:pt idx="7">
                  <c:v>Asistencia Administrativa</c:v>
                </c:pt>
                <c:pt idx="8">
                  <c:v>Asistencia Técnica</c:v>
                </c:pt>
                <c:pt idx="9">
                  <c:v>Soporte Administrativo</c:v>
                </c:pt>
                <c:pt idx="10">
                  <c:v>Soporte Técnico</c:v>
                </c:pt>
                <c:pt idx="11">
                  <c:v>Otros</c:v>
                </c:pt>
              </c:strCache>
            </c:strRef>
          </c:cat>
          <c:val>
            <c:numRef>
              <c:f>Manta!$Q$729:$Q$740</c:f>
              <c:numCache>
                <c:formatCode>0.0%</c:formatCode>
                <c:ptCount val="12"/>
                <c:pt idx="0">
                  <c:v>0</c:v>
                </c:pt>
                <c:pt idx="1">
                  <c:v>0</c:v>
                </c:pt>
                <c:pt idx="2">
                  <c:v>0.33333333333333331</c:v>
                </c:pt>
                <c:pt idx="3">
                  <c:v>0.2</c:v>
                </c:pt>
                <c:pt idx="4">
                  <c:v>0.3</c:v>
                </c:pt>
                <c:pt idx="5">
                  <c:v>0.66666666666666663</c:v>
                </c:pt>
                <c:pt idx="6">
                  <c:v>0</c:v>
                </c:pt>
                <c:pt idx="7">
                  <c:v>0</c:v>
                </c:pt>
                <c:pt idx="8">
                  <c:v>0.2857142857142857</c:v>
                </c:pt>
                <c:pt idx="9">
                  <c:v>7.6923076923076927E-2</c:v>
                </c:pt>
                <c:pt idx="10">
                  <c:v>0.42857142857142855</c:v>
                </c:pt>
                <c:pt idx="11">
                  <c:v>0</c:v>
                </c:pt>
              </c:numCache>
            </c:numRef>
          </c:val>
        </c:ser>
        <c:ser>
          <c:idx val="5"/>
          <c:order val="5"/>
          <c:tx>
            <c:strRef>
              <c:f>Manta!$R$728</c:f>
              <c:strCache>
                <c:ptCount val="1"/>
                <c:pt idx="0">
                  <c:v>Secund. Terminada</c:v>
                </c:pt>
              </c:strCache>
            </c:strRef>
          </c:tx>
          <c:spPr>
            <a:solidFill>
              <a:schemeClr val="accent6"/>
            </a:solidFill>
            <a:ln>
              <a:noFill/>
            </a:ln>
            <a:effectLst/>
          </c:spPr>
          <c:invertIfNegative val="0"/>
          <c:dLbls>
            <c:dLbl>
              <c:idx val="6"/>
              <c:showLegendKey val="0"/>
              <c:showVal val="1"/>
              <c:showCatName val="0"/>
              <c:showSerName val="0"/>
              <c:showPercent val="0"/>
              <c:showBubbleSize val="0"/>
              <c:extLst>
                <c:ext xmlns:c15="http://schemas.microsoft.com/office/drawing/2012/chart" uri="{CE6537A1-D6FC-4f65-9D91-7224C49458BB}">
                  <c15:layout/>
                </c:ext>
              </c:extLst>
            </c:dLbl>
            <c:dLbl>
              <c:idx val="9"/>
              <c:showLegendKey val="0"/>
              <c:showVal val="1"/>
              <c:showCatName val="0"/>
              <c:showSerName val="0"/>
              <c:showPercent val="0"/>
              <c:showBubbleSize val="0"/>
              <c:extLst>
                <c:ext xmlns:c15="http://schemas.microsoft.com/office/drawing/2012/chart" uri="{CE6537A1-D6FC-4f65-9D91-7224C49458BB}">
                  <c15:layout/>
                </c:ext>
              </c:extLst>
            </c:dLbl>
            <c:dLbl>
              <c:idx val="11"/>
              <c:showLegendKey val="0"/>
              <c:showVal val="1"/>
              <c:showCatName val="0"/>
              <c:showSerName val="0"/>
              <c:showPercent val="0"/>
              <c:showBubbleSize val="0"/>
              <c:extLst>
                <c:ext xmlns:c15="http://schemas.microsoft.com/office/drawing/2012/chart" uri="{CE6537A1-D6FC-4f65-9D91-7224C49458BB}">
                  <c15:layout/>
                </c:ext>
              </c:extLst>
            </c:dLbl>
            <c:spPr>
              <a:solidFill>
                <a:schemeClr val="bg1"/>
              </a:solidFill>
              <a:ln>
                <a:solidFill>
                  <a:schemeClr val="tx1"/>
                </a:solidFill>
              </a:ln>
              <a:effectLst/>
            </c:spPr>
            <c:txPr>
              <a:bodyPr rot="0" spcFirstLastPara="1" vertOverflow="ellipsis" vert="horz" wrap="square" anchor="ctr" anchorCtr="1"/>
              <a:lstStyle/>
              <a:p>
                <a:pPr>
                  <a:defRPr sz="1400" b="0" i="0" u="none" strike="noStrike" kern="1200" baseline="0">
                    <a:solidFill>
                      <a:schemeClr val="tx1"/>
                    </a:solidFill>
                    <a:latin typeface="Book Antiqua" panose="02040602050305030304" pitchFamily="18" charset="0"/>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Manta!$L$729:$L$740</c:f>
              <c:strCache>
                <c:ptCount val="12"/>
                <c:pt idx="0">
                  <c:v>Jefatura</c:v>
                </c:pt>
                <c:pt idx="1">
                  <c:v>Supervisión General</c:v>
                </c:pt>
                <c:pt idx="2">
                  <c:v>Supervisión Técnica</c:v>
                </c:pt>
                <c:pt idx="3">
                  <c:v>Supervisión Operativa</c:v>
                </c:pt>
                <c:pt idx="4">
                  <c:v>Operación Especializada</c:v>
                </c:pt>
                <c:pt idx="5">
                  <c:v>Operación Técnica</c:v>
                </c:pt>
                <c:pt idx="6">
                  <c:v>Operación Básica</c:v>
                </c:pt>
                <c:pt idx="7">
                  <c:v>Asistencia Administrativa</c:v>
                </c:pt>
                <c:pt idx="8">
                  <c:v>Asistencia Técnica</c:v>
                </c:pt>
                <c:pt idx="9">
                  <c:v>Soporte Administrativo</c:v>
                </c:pt>
                <c:pt idx="10">
                  <c:v>Soporte Técnico</c:v>
                </c:pt>
                <c:pt idx="11">
                  <c:v>Otros</c:v>
                </c:pt>
              </c:strCache>
            </c:strRef>
          </c:cat>
          <c:val>
            <c:numRef>
              <c:f>Manta!$R$729:$R$740</c:f>
              <c:numCache>
                <c:formatCode>0.0%</c:formatCode>
                <c:ptCount val="12"/>
                <c:pt idx="0">
                  <c:v>0</c:v>
                </c:pt>
                <c:pt idx="1">
                  <c:v>0</c:v>
                </c:pt>
                <c:pt idx="2">
                  <c:v>0</c:v>
                </c:pt>
                <c:pt idx="3">
                  <c:v>0.1</c:v>
                </c:pt>
                <c:pt idx="4">
                  <c:v>0.1</c:v>
                </c:pt>
                <c:pt idx="5">
                  <c:v>0.1111111111111111</c:v>
                </c:pt>
                <c:pt idx="6">
                  <c:v>0.76923076923076927</c:v>
                </c:pt>
                <c:pt idx="7">
                  <c:v>7.6923076923076927E-2</c:v>
                </c:pt>
                <c:pt idx="8">
                  <c:v>0</c:v>
                </c:pt>
                <c:pt idx="9">
                  <c:v>0.38461538461538464</c:v>
                </c:pt>
                <c:pt idx="10">
                  <c:v>0</c:v>
                </c:pt>
                <c:pt idx="11">
                  <c:v>0.5</c:v>
                </c:pt>
              </c:numCache>
            </c:numRef>
          </c:val>
        </c:ser>
        <c:ser>
          <c:idx val="6"/>
          <c:order val="6"/>
          <c:tx>
            <c:strRef>
              <c:f>Manta!$S$728</c:f>
              <c:strCache>
                <c:ptCount val="1"/>
                <c:pt idx="0">
                  <c:v>Secund. No terminada</c:v>
                </c:pt>
              </c:strCache>
            </c:strRef>
          </c:tx>
          <c:spPr>
            <a:solidFill>
              <a:schemeClr val="accent1">
                <a:lumMod val="60000"/>
              </a:schemeClr>
            </a:solidFill>
            <a:ln>
              <a:noFill/>
            </a:ln>
            <a:effectLst/>
          </c:spPr>
          <c:invertIfNegative val="0"/>
          <c:cat>
            <c:strRef>
              <c:f>Manta!$L$729:$L$740</c:f>
              <c:strCache>
                <c:ptCount val="12"/>
                <c:pt idx="0">
                  <c:v>Jefatura</c:v>
                </c:pt>
                <c:pt idx="1">
                  <c:v>Supervisión General</c:v>
                </c:pt>
                <c:pt idx="2">
                  <c:v>Supervisión Técnica</c:v>
                </c:pt>
                <c:pt idx="3">
                  <c:v>Supervisión Operativa</c:v>
                </c:pt>
                <c:pt idx="4">
                  <c:v>Operación Especializada</c:v>
                </c:pt>
                <c:pt idx="5">
                  <c:v>Operación Técnica</c:v>
                </c:pt>
                <c:pt idx="6">
                  <c:v>Operación Básica</c:v>
                </c:pt>
                <c:pt idx="7">
                  <c:v>Asistencia Administrativa</c:v>
                </c:pt>
                <c:pt idx="8">
                  <c:v>Asistencia Técnica</c:v>
                </c:pt>
                <c:pt idx="9">
                  <c:v>Soporte Administrativo</c:v>
                </c:pt>
                <c:pt idx="10">
                  <c:v>Soporte Técnico</c:v>
                </c:pt>
                <c:pt idx="11">
                  <c:v>Otros</c:v>
                </c:pt>
              </c:strCache>
            </c:strRef>
          </c:cat>
          <c:val>
            <c:numRef>
              <c:f>Manta!$S$729:$S$740</c:f>
              <c:numCache>
                <c:formatCode>0.0%</c:formatCode>
                <c:ptCount val="12"/>
                <c:pt idx="0">
                  <c:v>0</c:v>
                </c:pt>
                <c:pt idx="1">
                  <c:v>0</c:v>
                </c:pt>
                <c:pt idx="2">
                  <c:v>0</c:v>
                </c:pt>
                <c:pt idx="3">
                  <c:v>0</c:v>
                </c:pt>
                <c:pt idx="4">
                  <c:v>0</c:v>
                </c:pt>
                <c:pt idx="5">
                  <c:v>0</c:v>
                </c:pt>
                <c:pt idx="6">
                  <c:v>0</c:v>
                </c:pt>
                <c:pt idx="7">
                  <c:v>0</c:v>
                </c:pt>
                <c:pt idx="8">
                  <c:v>0</c:v>
                </c:pt>
                <c:pt idx="9">
                  <c:v>0</c:v>
                </c:pt>
                <c:pt idx="10">
                  <c:v>0</c:v>
                </c:pt>
                <c:pt idx="11">
                  <c:v>0.25</c:v>
                </c:pt>
              </c:numCache>
            </c:numRef>
          </c:val>
        </c:ser>
        <c:ser>
          <c:idx val="7"/>
          <c:order val="7"/>
          <c:tx>
            <c:strRef>
              <c:f>Manta!$T$728</c:f>
              <c:strCache>
                <c:ptCount val="1"/>
                <c:pt idx="0">
                  <c:v>Primara terminada</c:v>
                </c:pt>
              </c:strCache>
            </c:strRef>
          </c:tx>
          <c:spPr>
            <a:solidFill>
              <a:schemeClr val="accent2">
                <a:lumMod val="60000"/>
              </a:schemeClr>
            </a:solidFill>
            <a:ln>
              <a:noFill/>
            </a:ln>
            <a:effectLst/>
          </c:spPr>
          <c:invertIfNegative val="0"/>
          <c:cat>
            <c:strRef>
              <c:f>Manta!$L$729:$L$740</c:f>
              <c:strCache>
                <c:ptCount val="12"/>
                <c:pt idx="0">
                  <c:v>Jefatura</c:v>
                </c:pt>
                <c:pt idx="1">
                  <c:v>Supervisión General</c:v>
                </c:pt>
                <c:pt idx="2">
                  <c:v>Supervisión Técnica</c:v>
                </c:pt>
                <c:pt idx="3">
                  <c:v>Supervisión Operativa</c:v>
                </c:pt>
                <c:pt idx="4">
                  <c:v>Operación Especializada</c:v>
                </c:pt>
                <c:pt idx="5">
                  <c:v>Operación Técnica</c:v>
                </c:pt>
                <c:pt idx="6">
                  <c:v>Operación Básica</c:v>
                </c:pt>
                <c:pt idx="7">
                  <c:v>Asistencia Administrativa</c:v>
                </c:pt>
                <c:pt idx="8">
                  <c:v>Asistencia Técnica</c:v>
                </c:pt>
                <c:pt idx="9">
                  <c:v>Soporte Administrativo</c:v>
                </c:pt>
                <c:pt idx="10">
                  <c:v>Soporte Técnico</c:v>
                </c:pt>
                <c:pt idx="11">
                  <c:v>Otros</c:v>
                </c:pt>
              </c:strCache>
            </c:strRef>
          </c:cat>
          <c:val>
            <c:numRef>
              <c:f>Manta!$T$729:$T$740</c:f>
              <c:numCache>
                <c:formatCode>0.0%</c:formatCode>
                <c:ptCount val="12"/>
                <c:pt idx="0">
                  <c:v>0</c:v>
                </c:pt>
                <c:pt idx="1">
                  <c:v>0</c:v>
                </c:pt>
                <c:pt idx="2">
                  <c:v>0</c:v>
                </c:pt>
                <c:pt idx="3">
                  <c:v>0</c:v>
                </c:pt>
                <c:pt idx="4">
                  <c:v>0</c:v>
                </c:pt>
                <c:pt idx="5">
                  <c:v>0</c:v>
                </c:pt>
                <c:pt idx="6">
                  <c:v>0</c:v>
                </c:pt>
                <c:pt idx="7">
                  <c:v>0</c:v>
                </c:pt>
                <c:pt idx="8">
                  <c:v>0</c:v>
                </c:pt>
                <c:pt idx="9">
                  <c:v>0</c:v>
                </c:pt>
                <c:pt idx="10">
                  <c:v>0</c:v>
                </c:pt>
                <c:pt idx="11">
                  <c:v>0</c:v>
                </c:pt>
              </c:numCache>
            </c:numRef>
          </c:val>
        </c:ser>
        <c:ser>
          <c:idx val="8"/>
          <c:order val="8"/>
          <c:tx>
            <c:strRef>
              <c:f>Manta!$U$728</c:f>
              <c:strCache>
                <c:ptCount val="1"/>
                <c:pt idx="0">
                  <c:v>Primaria no terminada</c:v>
                </c:pt>
              </c:strCache>
            </c:strRef>
          </c:tx>
          <c:spPr>
            <a:solidFill>
              <a:schemeClr val="accent3">
                <a:lumMod val="60000"/>
              </a:schemeClr>
            </a:solidFill>
            <a:ln>
              <a:noFill/>
            </a:ln>
            <a:effectLst/>
          </c:spPr>
          <c:invertIfNegative val="0"/>
          <c:cat>
            <c:strRef>
              <c:f>Manta!$L$729:$L$740</c:f>
              <c:strCache>
                <c:ptCount val="12"/>
                <c:pt idx="0">
                  <c:v>Jefatura</c:v>
                </c:pt>
                <c:pt idx="1">
                  <c:v>Supervisión General</c:v>
                </c:pt>
                <c:pt idx="2">
                  <c:v>Supervisión Técnica</c:v>
                </c:pt>
                <c:pt idx="3">
                  <c:v>Supervisión Operativa</c:v>
                </c:pt>
                <c:pt idx="4">
                  <c:v>Operación Especializada</c:v>
                </c:pt>
                <c:pt idx="5">
                  <c:v>Operación Técnica</c:v>
                </c:pt>
                <c:pt idx="6">
                  <c:v>Operación Básica</c:v>
                </c:pt>
                <c:pt idx="7">
                  <c:v>Asistencia Administrativa</c:v>
                </c:pt>
                <c:pt idx="8">
                  <c:v>Asistencia Técnica</c:v>
                </c:pt>
                <c:pt idx="9">
                  <c:v>Soporte Administrativo</c:v>
                </c:pt>
                <c:pt idx="10">
                  <c:v>Soporte Técnico</c:v>
                </c:pt>
                <c:pt idx="11">
                  <c:v>Otros</c:v>
                </c:pt>
              </c:strCache>
            </c:strRef>
          </c:cat>
          <c:val>
            <c:numRef>
              <c:f>Manta!$U$729:$U$740</c:f>
              <c:numCache>
                <c:formatCode>0.0%</c:formatCode>
                <c:ptCount val="12"/>
                <c:pt idx="0">
                  <c:v>0</c:v>
                </c:pt>
                <c:pt idx="1">
                  <c:v>0</c:v>
                </c:pt>
                <c:pt idx="2">
                  <c:v>0</c:v>
                </c:pt>
                <c:pt idx="3">
                  <c:v>0</c:v>
                </c:pt>
                <c:pt idx="4">
                  <c:v>0</c:v>
                </c:pt>
                <c:pt idx="5">
                  <c:v>0</c:v>
                </c:pt>
                <c:pt idx="6">
                  <c:v>0</c:v>
                </c:pt>
                <c:pt idx="7">
                  <c:v>0</c:v>
                </c:pt>
                <c:pt idx="8">
                  <c:v>0</c:v>
                </c:pt>
                <c:pt idx="9">
                  <c:v>0</c:v>
                </c:pt>
                <c:pt idx="10">
                  <c:v>0</c:v>
                </c:pt>
                <c:pt idx="11">
                  <c:v>0</c:v>
                </c:pt>
              </c:numCache>
            </c:numRef>
          </c:val>
        </c:ser>
        <c:ser>
          <c:idx val="9"/>
          <c:order val="9"/>
          <c:tx>
            <c:strRef>
              <c:f>Manta!$V$728</c:f>
              <c:strCache>
                <c:ptCount val="1"/>
                <c:pt idx="0">
                  <c:v>Ninguno</c:v>
                </c:pt>
              </c:strCache>
            </c:strRef>
          </c:tx>
          <c:spPr>
            <a:solidFill>
              <a:schemeClr val="accent4">
                <a:lumMod val="60000"/>
              </a:schemeClr>
            </a:solidFill>
            <a:ln>
              <a:noFill/>
            </a:ln>
            <a:effectLst/>
          </c:spPr>
          <c:invertIfNegative val="0"/>
          <c:cat>
            <c:strRef>
              <c:f>Manta!$L$729:$L$740</c:f>
              <c:strCache>
                <c:ptCount val="12"/>
                <c:pt idx="0">
                  <c:v>Jefatura</c:v>
                </c:pt>
                <c:pt idx="1">
                  <c:v>Supervisión General</c:v>
                </c:pt>
                <c:pt idx="2">
                  <c:v>Supervisión Técnica</c:v>
                </c:pt>
                <c:pt idx="3">
                  <c:v>Supervisión Operativa</c:v>
                </c:pt>
                <c:pt idx="4">
                  <c:v>Operación Especializada</c:v>
                </c:pt>
                <c:pt idx="5">
                  <c:v>Operación Técnica</c:v>
                </c:pt>
                <c:pt idx="6">
                  <c:v>Operación Básica</c:v>
                </c:pt>
                <c:pt idx="7">
                  <c:v>Asistencia Administrativa</c:v>
                </c:pt>
                <c:pt idx="8">
                  <c:v>Asistencia Técnica</c:v>
                </c:pt>
                <c:pt idx="9">
                  <c:v>Soporte Administrativo</c:v>
                </c:pt>
                <c:pt idx="10">
                  <c:v>Soporte Técnico</c:v>
                </c:pt>
                <c:pt idx="11">
                  <c:v>Otros</c:v>
                </c:pt>
              </c:strCache>
            </c:strRef>
          </c:cat>
          <c:val>
            <c:numRef>
              <c:f>Manta!$V$729:$V$740</c:f>
              <c:numCache>
                <c:formatCode>0.0%</c:formatCode>
                <c:ptCount val="12"/>
                <c:pt idx="0">
                  <c:v>0</c:v>
                </c:pt>
                <c:pt idx="1">
                  <c:v>0</c:v>
                </c:pt>
                <c:pt idx="2">
                  <c:v>0</c:v>
                </c:pt>
                <c:pt idx="3">
                  <c:v>0</c:v>
                </c:pt>
                <c:pt idx="4">
                  <c:v>0</c:v>
                </c:pt>
                <c:pt idx="5">
                  <c:v>0</c:v>
                </c:pt>
                <c:pt idx="6">
                  <c:v>0</c:v>
                </c:pt>
                <c:pt idx="7">
                  <c:v>0</c:v>
                </c:pt>
                <c:pt idx="8">
                  <c:v>0</c:v>
                </c:pt>
                <c:pt idx="9">
                  <c:v>0</c:v>
                </c:pt>
                <c:pt idx="10">
                  <c:v>0</c:v>
                </c:pt>
                <c:pt idx="11">
                  <c:v>0</c:v>
                </c:pt>
              </c:numCache>
            </c:numRef>
          </c:val>
        </c:ser>
        <c:dLbls>
          <c:showLegendKey val="0"/>
          <c:showVal val="0"/>
          <c:showCatName val="0"/>
          <c:showSerName val="0"/>
          <c:showPercent val="0"/>
          <c:showBubbleSize val="0"/>
        </c:dLbls>
        <c:gapWidth val="75"/>
        <c:overlap val="100"/>
        <c:axId val="239805184"/>
        <c:axId val="239806720"/>
      </c:barChart>
      <c:catAx>
        <c:axId val="239805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1400" b="1" i="0" u="none" strike="noStrike" kern="1200" baseline="0">
                <a:solidFill>
                  <a:schemeClr val="tx1"/>
                </a:solidFill>
                <a:latin typeface="Book Antiqua" panose="02040602050305030304" pitchFamily="18" charset="0"/>
                <a:ea typeface="+mn-ea"/>
                <a:cs typeface="+mn-cs"/>
              </a:defRPr>
            </a:pPr>
            <a:endParaRPr lang="en-US"/>
          </a:p>
        </c:txPr>
        <c:crossAx val="239806720"/>
        <c:crosses val="autoZero"/>
        <c:auto val="1"/>
        <c:lblAlgn val="ctr"/>
        <c:lblOffset val="100"/>
        <c:noMultiLvlLbl val="0"/>
      </c:catAx>
      <c:valAx>
        <c:axId val="239806720"/>
        <c:scaling>
          <c:orientation val="minMax"/>
        </c:scaling>
        <c:delete val="1"/>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crossAx val="239805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Book Antiqua" panose="02040602050305030304" pitchFamily="18" charset="0"/>
              <a:ea typeface="+mn-ea"/>
              <a:cs typeface="+mn-cs"/>
            </a:defRPr>
          </a:pPr>
          <a:endParaRPr lang="en-US"/>
        </a:p>
      </c:txPr>
    </c:legend>
    <c:plotVisOnly val="1"/>
    <c:dispBlanksAs val="gap"/>
    <c:showDLblsOverMax val="0"/>
  </c:chart>
  <c:spPr>
    <a:solidFill>
      <a:schemeClr val="bg1"/>
    </a:solidFill>
    <a:ln>
      <a:solidFill>
        <a:schemeClr val="bg1">
          <a:lumMod val="85000"/>
        </a:schemeClr>
      </a:solidFill>
    </a:ln>
    <a:effectLst/>
  </c:spPr>
  <c:txPr>
    <a:bodyPr/>
    <a:lstStyle/>
    <a:p>
      <a:pPr>
        <a:defRPr sz="1400">
          <a:solidFill>
            <a:schemeClr val="tx1"/>
          </a:solidFill>
          <a:latin typeface="Book Antiqua" panose="02040602050305030304" pitchFamily="18" charset="0"/>
        </a:defRPr>
      </a:pPr>
      <a:endParaRPr lang="en-US"/>
    </a:p>
  </c:txPr>
  <c:externalData r:id="rId1">
    <c:autoUpdate val="0"/>
  </c:externalData>
</c:chartSpace>
</file>

<file path=ppt/charts/chart87.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perspective val="3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Manta!$M$855</c:f>
              <c:strCache>
                <c:ptCount val="1"/>
                <c:pt idx="0">
                  <c:v>Total</c:v>
                </c:pt>
              </c:strCache>
            </c:strRef>
          </c:tx>
          <c:dPt>
            <c:idx val="0"/>
            <c:bubble3D val="0"/>
            <c:spPr>
              <a:solidFill>
                <a:schemeClr val="accent1"/>
              </a:solidFill>
              <a:ln w="25400">
                <a:solidFill>
                  <a:schemeClr val="lt1"/>
                </a:solidFill>
              </a:ln>
              <a:effectLst/>
              <a:sp3d contourW="25400">
                <a:contourClr>
                  <a:schemeClr val="lt1"/>
                </a:contourClr>
              </a:sp3d>
            </c:spPr>
          </c:dPt>
          <c:dPt>
            <c:idx val="1"/>
            <c:bubble3D val="0"/>
            <c:spPr>
              <a:solidFill>
                <a:schemeClr val="accent2"/>
              </a:solidFill>
              <a:ln w="25400">
                <a:solidFill>
                  <a:schemeClr val="lt1"/>
                </a:solidFill>
              </a:ln>
              <a:effectLst/>
              <a:sp3d contourW="25400">
                <a:contourClr>
                  <a:schemeClr val="lt1"/>
                </a:contourClr>
              </a:sp3d>
            </c:spPr>
          </c:dPt>
          <c:dPt>
            <c:idx val="2"/>
            <c:bubble3D val="0"/>
            <c:spPr>
              <a:solidFill>
                <a:schemeClr val="accent3"/>
              </a:solidFill>
              <a:ln w="25400">
                <a:solidFill>
                  <a:schemeClr val="lt1"/>
                </a:solidFill>
              </a:ln>
              <a:effectLst/>
              <a:sp3d contourW="25400">
                <a:contourClr>
                  <a:schemeClr val="lt1"/>
                </a:contourClr>
              </a:sp3d>
            </c:spPr>
          </c:dPt>
          <c:dPt>
            <c:idx val="3"/>
            <c:bubble3D val="0"/>
            <c:spPr>
              <a:solidFill>
                <a:schemeClr val="accent4"/>
              </a:solidFill>
              <a:ln w="25400">
                <a:solidFill>
                  <a:schemeClr val="lt1"/>
                </a:solidFill>
              </a:ln>
              <a:effectLst/>
              <a:sp3d contourW="25400">
                <a:contourClr>
                  <a:schemeClr val="lt1"/>
                </a:contourClr>
              </a:sp3d>
            </c:spPr>
          </c:dPt>
          <c:dPt>
            <c:idx val="4"/>
            <c:bubble3D val="0"/>
            <c:spPr>
              <a:solidFill>
                <a:schemeClr val="accent5"/>
              </a:solidFill>
              <a:ln w="25400">
                <a:solidFill>
                  <a:schemeClr val="lt1"/>
                </a:solidFill>
              </a:ln>
              <a:effectLst/>
              <a:sp3d contourW="25400">
                <a:contourClr>
                  <a:schemeClr val="lt1"/>
                </a:contourClr>
              </a:sp3d>
            </c:spPr>
          </c:dPt>
          <c:dPt>
            <c:idx val="5"/>
            <c:bubble3D val="0"/>
            <c:spPr>
              <a:solidFill>
                <a:schemeClr val="accent6"/>
              </a:solidFill>
              <a:ln w="25400">
                <a:solidFill>
                  <a:schemeClr val="lt1"/>
                </a:solidFill>
              </a:ln>
              <a:effectLst/>
              <a:sp3d contourW="25400">
                <a:contourClr>
                  <a:schemeClr val="lt1"/>
                </a:contourClr>
              </a:sp3d>
            </c:spPr>
          </c:dPt>
          <c:dPt>
            <c:idx val="6"/>
            <c:bubble3D val="0"/>
            <c:spPr>
              <a:solidFill>
                <a:schemeClr val="accent1">
                  <a:lumMod val="60000"/>
                </a:schemeClr>
              </a:solidFill>
              <a:ln w="25400">
                <a:solidFill>
                  <a:schemeClr val="lt1"/>
                </a:solidFill>
              </a:ln>
              <a:effectLst/>
              <a:sp3d contourW="25400">
                <a:contourClr>
                  <a:schemeClr val="lt1"/>
                </a:contourClr>
              </a:sp3d>
            </c:spPr>
          </c:dPt>
          <c:dPt>
            <c:idx val="7"/>
            <c:bubble3D val="0"/>
            <c:spPr>
              <a:solidFill>
                <a:schemeClr val="accent2">
                  <a:lumMod val="60000"/>
                </a:schemeClr>
              </a:solidFill>
              <a:ln w="25400">
                <a:solidFill>
                  <a:schemeClr val="lt1"/>
                </a:solidFill>
              </a:ln>
              <a:effectLst/>
              <a:sp3d contourW="25400">
                <a:contourClr>
                  <a:schemeClr val="lt1"/>
                </a:contourClr>
              </a:sp3d>
            </c:spPr>
          </c:dPt>
          <c:dPt>
            <c:idx val="8"/>
            <c:bubble3D val="0"/>
            <c:spPr>
              <a:solidFill>
                <a:schemeClr val="accent3">
                  <a:lumMod val="60000"/>
                </a:schemeClr>
              </a:solidFill>
              <a:ln w="25400">
                <a:solidFill>
                  <a:schemeClr val="lt1"/>
                </a:solidFill>
              </a:ln>
              <a:effectLst/>
              <a:sp3d contourW="25400">
                <a:contourClr>
                  <a:schemeClr val="lt1"/>
                </a:contourClr>
              </a:sp3d>
            </c:spPr>
          </c:dPt>
          <c:dPt>
            <c:idx val="9"/>
            <c:bubble3D val="0"/>
            <c:spPr>
              <a:solidFill>
                <a:schemeClr val="accent4">
                  <a:lumMod val="60000"/>
                </a:schemeClr>
              </a:solidFill>
              <a:ln w="25400">
                <a:solidFill>
                  <a:schemeClr val="lt1"/>
                </a:solidFill>
              </a:ln>
              <a:effectLst/>
              <a:sp3d contourW="25400">
                <a:contourClr>
                  <a:schemeClr val="lt1"/>
                </a:contourClr>
              </a:sp3d>
            </c:spPr>
          </c:dPt>
          <c:dLbls>
            <c:spPr>
              <a:solidFill>
                <a:schemeClr val="bg1"/>
              </a:solidFill>
              <a:ln>
                <a:solidFill>
                  <a:schemeClr val="tx1"/>
                </a:solidFill>
              </a:ln>
              <a:effectLst/>
            </c:spPr>
            <c:txPr>
              <a:bodyPr rot="0" spcFirstLastPara="1" vertOverflow="ellipsis" vert="horz" wrap="square" anchor="ctr" anchorCtr="1"/>
              <a:lstStyle/>
              <a:p>
                <a:pPr>
                  <a:defRPr sz="1400" b="0" i="0" u="none" strike="noStrike" kern="1200" baseline="0">
                    <a:solidFill>
                      <a:schemeClr val="tx1"/>
                    </a:solidFill>
                    <a:latin typeface="Book Antiqua" panose="02040602050305030304" pitchFamily="18" charset="0"/>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Manta!$L$870:$L$879</c:f>
              <c:strCache>
                <c:ptCount val="10"/>
                <c:pt idx="0">
                  <c:v>Relación interpersonal</c:v>
                </c:pt>
                <c:pt idx="1">
                  <c:v>Comunicación oral y escrita</c:v>
                </c:pt>
                <c:pt idx="2">
                  <c:v>Computación</c:v>
                </c:pt>
                <c:pt idx="3">
                  <c:v>Años de experiencia</c:v>
                </c:pt>
                <c:pt idx="4">
                  <c:v>Uso de maquinaria y equipos</c:v>
                </c:pt>
                <c:pt idx="5">
                  <c:v>Manejo de datos y análisis</c:v>
                </c:pt>
                <c:pt idx="6">
                  <c:v>Manejo de personal y grupos</c:v>
                </c:pt>
                <c:pt idx="7">
                  <c:v>Administrativa</c:v>
                </c:pt>
                <c:pt idx="8">
                  <c:v>Mecánica, ensamble y reparación de equipos</c:v>
                </c:pt>
                <c:pt idx="9">
                  <c:v>Planificación y estrategia</c:v>
                </c:pt>
              </c:strCache>
            </c:strRef>
          </c:cat>
          <c:val>
            <c:numRef>
              <c:f>Manta!$M$870:$M$879</c:f>
              <c:numCache>
                <c:formatCode>0.0%</c:formatCode>
                <c:ptCount val="10"/>
                <c:pt idx="0">
                  <c:v>0.13876967095851217</c:v>
                </c:pt>
                <c:pt idx="1">
                  <c:v>0.13447782546494993</c:v>
                </c:pt>
                <c:pt idx="2">
                  <c:v>0.13447782546494993</c:v>
                </c:pt>
                <c:pt idx="3">
                  <c:v>9.8712446351931327E-2</c:v>
                </c:pt>
                <c:pt idx="4">
                  <c:v>9.7281831187410586E-2</c:v>
                </c:pt>
                <c:pt idx="5">
                  <c:v>9.1559370529327611E-2</c:v>
                </c:pt>
                <c:pt idx="6">
                  <c:v>8.15450643776824E-2</c:v>
                </c:pt>
                <c:pt idx="7">
                  <c:v>8.0114449213161659E-2</c:v>
                </c:pt>
                <c:pt idx="8">
                  <c:v>7.2961373390557943E-2</c:v>
                </c:pt>
                <c:pt idx="9">
                  <c:v>7.0100143061516448E-2</c:v>
                </c:pt>
              </c:numCache>
            </c:numRef>
          </c:val>
        </c:ser>
        <c:dLbls>
          <c:showLegendKey val="0"/>
          <c:showVal val="0"/>
          <c:showCatName val="0"/>
          <c:showSerName val="0"/>
          <c:showPercent val="0"/>
          <c:showBubbleSize val="0"/>
          <c:showLeaderLines val="1"/>
        </c:dLbls>
      </c:pie3DChart>
      <c:spPr>
        <a:noFill/>
        <a:ln>
          <a:noFill/>
        </a:ln>
        <a:effectLst/>
      </c:spPr>
    </c:plotArea>
    <c:legend>
      <c:legendPos val="r"/>
      <c:layout>
        <c:manualLayout>
          <c:xMode val="edge"/>
          <c:yMode val="edge"/>
          <c:x val="0.61043166666666671"/>
          <c:y val="9.1719166666666671E-2"/>
          <c:w val="0.37545722222222216"/>
          <c:h val="0.85183944444444426"/>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Book Antiqua" panose="02040602050305030304" pitchFamily="18" charset="0"/>
              <a:ea typeface="+mn-ea"/>
              <a:cs typeface="+mn-cs"/>
            </a:defRPr>
          </a:pPr>
          <a:endParaRPr lang="en-US"/>
        </a:p>
      </c:txPr>
    </c:legend>
    <c:plotVisOnly val="1"/>
    <c:dispBlanksAs val="gap"/>
    <c:showDLblsOverMax val="0"/>
  </c:chart>
  <c:spPr>
    <a:solidFill>
      <a:schemeClr val="bg1"/>
    </a:solidFill>
    <a:ln>
      <a:solidFill>
        <a:schemeClr val="bg1">
          <a:lumMod val="85000"/>
        </a:schemeClr>
      </a:solidFill>
    </a:ln>
    <a:effectLst/>
  </c:spPr>
  <c:txPr>
    <a:bodyPr/>
    <a:lstStyle/>
    <a:p>
      <a:pPr>
        <a:defRPr sz="1400">
          <a:solidFill>
            <a:schemeClr val="tx1"/>
          </a:solidFill>
          <a:latin typeface="Book Antiqua" panose="02040602050305030304" pitchFamily="18" charset="0"/>
        </a:defRPr>
      </a:pPr>
      <a:endParaRPr lang="en-US"/>
    </a:p>
  </c:txPr>
  <c:externalData r:id="rId1">
    <c:autoUpdate val="0"/>
  </c:externalData>
</c:chartSpace>
</file>

<file path=ppt/charts/chart88.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perspective val="3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Manta!$E$930</c:f>
              <c:strCache>
                <c:ptCount val="1"/>
                <c:pt idx="0">
                  <c:v>Cuenta de Si/No</c:v>
                </c:pt>
              </c:strCache>
            </c:strRef>
          </c:tx>
          <c:dPt>
            <c:idx val="0"/>
            <c:bubble3D val="0"/>
            <c:spPr>
              <a:solidFill>
                <a:schemeClr val="accent1"/>
              </a:solidFill>
              <a:ln w="25400">
                <a:solidFill>
                  <a:schemeClr val="lt1"/>
                </a:solidFill>
              </a:ln>
              <a:effectLst/>
              <a:sp3d contourW="25400">
                <a:contourClr>
                  <a:schemeClr val="lt1"/>
                </a:contourClr>
              </a:sp3d>
            </c:spPr>
          </c:dPt>
          <c:dPt>
            <c:idx val="1"/>
            <c:bubble3D val="0"/>
            <c:spPr>
              <a:solidFill>
                <a:schemeClr val="accent2"/>
              </a:solidFill>
              <a:ln w="25400">
                <a:solidFill>
                  <a:schemeClr val="lt1"/>
                </a:solidFill>
              </a:ln>
              <a:effectLst/>
              <a:sp3d contourW="25400">
                <a:contourClr>
                  <a:schemeClr val="lt1"/>
                </a:contourClr>
              </a:sp3d>
            </c:spPr>
          </c:dPt>
          <c:dLbls>
            <c:spPr>
              <a:solidFill>
                <a:schemeClr val="bg1"/>
              </a:solidFill>
              <a:ln>
                <a:solidFill>
                  <a:schemeClr val="tx1"/>
                </a:solidFill>
              </a:ln>
              <a:effectLst/>
            </c:spPr>
            <c:txPr>
              <a:bodyPr rot="0" spcFirstLastPara="1" vertOverflow="ellipsis" vert="horz" wrap="square" anchor="ctr" anchorCtr="1"/>
              <a:lstStyle/>
              <a:p>
                <a:pPr>
                  <a:defRPr sz="1500" b="0" i="0" u="none" strike="noStrike" kern="1200" baseline="0">
                    <a:solidFill>
                      <a:schemeClr val="tx1"/>
                    </a:solidFill>
                    <a:latin typeface="Book Antiqua" panose="02040602050305030304" pitchFamily="18" charset="0"/>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Manta!$D$931:$D$932</c:f>
              <c:strCache>
                <c:ptCount val="2"/>
                <c:pt idx="0">
                  <c:v>No</c:v>
                </c:pt>
                <c:pt idx="1">
                  <c:v>Si</c:v>
                </c:pt>
              </c:strCache>
            </c:strRef>
          </c:cat>
          <c:val>
            <c:numRef>
              <c:f>Manta!$E$931:$E$932</c:f>
              <c:numCache>
                <c:formatCode>0.0%</c:formatCode>
                <c:ptCount val="2"/>
                <c:pt idx="0">
                  <c:v>0.93333333333333335</c:v>
                </c:pt>
                <c:pt idx="1">
                  <c:v>6.6666666666666666E-2</c:v>
                </c:pt>
              </c:numCache>
            </c:numRef>
          </c:val>
        </c:ser>
        <c:dLbls>
          <c:showLegendKey val="0"/>
          <c:showVal val="0"/>
          <c:showCatName val="0"/>
          <c:showSerName val="0"/>
          <c:showPercent val="0"/>
          <c:showBubbleSize val="0"/>
          <c:showLeaderLines val="1"/>
        </c:dLbls>
      </c:pie3DChart>
      <c:spPr>
        <a:noFill/>
        <a:ln>
          <a:noFill/>
        </a:ln>
        <a:effectLst/>
      </c:spPr>
    </c:plotArea>
    <c:legend>
      <c:legendPos val="r"/>
      <c:overlay val="0"/>
      <c:spPr>
        <a:noFill/>
        <a:ln>
          <a:noFill/>
        </a:ln>
        <a:effectLst/>
      </c:spPr>
      <c:txPr>
        <a:bodyPr rot="0" spcFirstLastPara="1" vertOverflow="ellipsis" vert="horz" wrap="square" anchor="ctr" anchorCtr="1"/>
        <a:lstStyle/>
        <a:p>
          <a:pPr>
            <a:defRPr sz="1500" b="0" i="0" u="none" strike="noStrike" kern="1200" baseline="0">
              <a:solidFill>
                <a:schemeClr val="tx1"/>
              </a:solidFill>
              <a:latin typeface="Book Antiqua" panose="02040602050305030304" pitchFamily="18" charset="0"/>
              <a:ea typeface="+mn-ea"/>
              <a:cs typeface="+mn-cs"/>
            </a:defRPr>
          </a:pPr>
          <a:endParaRPr lang="en-US"/>
        </a:p>
      </c:txPr>
    </c:legend>
    <c:plotVisOnly val="1"/>
    <c:dispBlanksAs val="gap"/>
    <c:showDLblsOverMax val="0"/>
  </c:chart>
  <c:spPr>
    <a:solidFill>
      <a:schemeClr val="bg1"/>
    </a:solidFill>
    <a:ln>
      <a:solidFill>
        <a:schemeClr val="bg1">
          <a:lumMod val="85000"/>
        </a:schemeClr>
      </a:solidFill>
    </a:ln>
    <a:effectLst/>
  </c:spPr>
  <c:txPr>
    <a:bodyPr/>
    <a:lstStyle/>
    <a:p>
      <a:pPr>
        <a:defRPr sz="1500">
          <a:solidFill>
            <a:schemeClr val="tx1"/>
          </a:solidFill>
          <a:latin typeface="Book Antiqua" panose="02040602050305030304" pitchFamily="18" charset="0"/>
        </a:defRPr>
      </a:pPr>
      <a:endParaRPr lang="en-US"/>
    </a:p>
  </c:txPr>
  <c:externalData r:id="rId1">
    <c:autoUpdate val="0"/>
  </c:externalData>
</c:chartSpace>
</file>

<file path=ppt/charts/chart89.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perspective val="3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Manta!$E$983</c:f>
              <c:strCache>
                <c:ptCount val="1"/>
                <c:pt idx="0">
                  <c:v>Cuenta de Si/No2</c:v>
                </c:pt>
              </c:strCache>
            </c:strRef>
          </c:tx>
          <c:dPt>
            <c:idx val="0"/>
            <c:bubble3D val="0"/>
            <c:spPr>
              <a:solidFill>
                <a:schemeClr val="accent1"/>
              </a:solidFill>
              <a:ln w="25400">
                <a:solidFill>
                  <a:schemeClr val="lt1"/>
                </a:solidFill>
              </a:ln>
              <a:effectLst/>
              <a:sp3d contourW="25400">
                <a:contourClr>
                  <a:schemeClr val="lt1"/>
                </a:contourClr>
              </a:sp3d>
            </c:spPr>
          </c:dPt>
          <c:dPt>
            <c:idx val="1"/>
            <c:bubble3D val="0"/>
            <c:spPr>
              <a:solidFill>
                <a:schemeClr val="accent2"/>
              </a:solidFill>
              <a:ln w="25400">
                <a:solidFill>
                  <a:schemeClr val="lt1"/>
                </a:solidFill>
              </a:ln>
              <a:effectLst/>
              <a:sp3d contourW="25400">
                <a:contourClr>
                  <a:schemeClr val="lt1"/>
                </a:contourClr>
              </a:sp3d>
            </c:spPr>
          </c:dPt>
          <c:dLbls>
            <c:spPr>
              <a:solidFill>
                <a:schemeClr val="bg1"/>
              </a:solidFill>
              <a:ln>
                <a:solidFill>
                  <a:schemeClr val="tx1"/>
                </a:solidFill>
              </a:ln>
              <a:effectLst/>
            </c:spPr>
            <c:txPr>
              <a:bodyPr rot="0" spcFirstLastPara="1" vertOverflow="ellipsis" vert="horz" wrap="square" anchor="ctr" anchorCtr="1"/>
              <a:lstStyle/>
              <a:p>
                <a:pPr>
                  <a:defRPr sz="1500" b="0" i="0" u="none" strike="noStrike" kern="1200" baseline="0">
                    <a:solidFill>
                      <a:schemeClr val="tx1"/>
                    </a:solidFill>
                    <a:latin typeface="Book Antiqua" panose="02040602050305030304" pitchFamily="18" charset="0"/>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Manta!$D$984:$D$985</c:f>
              <c:strCache>
                <c:ptCount val="2"/>
                <c:pt idx="0">
                  <c:v>No</c:v>
                </c:pt>
                <c:pt idx="1">
                  <c:v>Si</c:v>
                </c:pt>
              </c:strCache>
            </c:strRef>
          </c:cat>
          <c:val>
            <c:numRef>
              <c:f>Manta!$E$984:$E$985</c:f>
              <c:numCache>
                <c:formatCode>0.0%</c:formatCode>
                <c:ptCount val="2"/>
                <c:pt idx="0">
                  <c:v>0.93333333333333335</c:v>
                </c:pt>
                <c:pt idx="1">
                  <c:v>6.6666666666666666E-2</c:v>
                </c:pt>
              </c:numCache>
            </c:numRef>
          </c:val>
        </c:ser>
        <c:dLbls>
          <c:showLegendKey val="0"/>
          <c:showVal val="0"/>
          <c:showCatName val="0"/>
          <c:showSerName val="0"/>
          <c:showPercent val="0"/>
          <c:showBubbleSize val="0"/>
          <c:showLeaderLines val="1"/>
        </c:dLbls>
      </c:pie3DChart>
      <c:spPr>
        <a:noFill/>
        <a:ln>
          <a:noFill/>
        </a:ln>
        <a:effectLst/>
      </c:spPr>
    </c:plotArea>
    <c:legend>
      <c:legendPos val="r"/>
      <c:overlay val="0"/>
      <c:spPr>
        <a:noFill/>
        <a:ln>
          <a:noFill/>
        </a:ln>
        <a:effectLst/>
      </c:spPr>
      <c:txPr>
        <a:bodyPr rot="0" spcFirstLastPara="1" vertOverflow="ellipsis" vert="horz" wrap="square" anchor="ctr" anchorCtr="1"/>
        <a:lstStyle/>
        <a:p>
          <a:pPr>
            <a:defRPr sz="1500" b="0" i="0" u="none" strike="noStrike" kern="1200" baseline="0">
              <a:solidFill>
                <a:schemeClr val="tx1"/>
              </a:solidFill>
              <a:latin typeface="Book Antiqua" panose="02040602050305030304" pitchFamily="18" charset="0"/>
              <a:ea typeface="+mn-ea"/>
              <a:cs typeface="+mn-cs"/>
            </a:defRPr>
          </a:pPr>
          <a:endParaRPr lang="en-US"/>
        </a:p>
      </c:txPr>
    </c:legend>
    <c:plotVisOnly val="1"/>
    <c:dispBlanksAs val="gap"/>
    <c:showDLblsOverMax val="0"/>
  </c:chart>
  <c:spPr>
    <a:solidFill>
      <a:schemeClr val="bg1"/>
    </a:solidFill>
    <a:ln>
      <a:solidFill>
        <a:schemeClr val="bg1">
          <a:lumMod val="85000"/>
        </a:schemeClr>
      </a:solidFill>
    </a:ln>
    <a:effectLst/>
  </c:spPr>
  <c:txPr>
    <a:bodyPr/>
    <a:lstStyle/>
    <a:p>
      <a:pPr>
        <a:defRPr sz="1500">
          <a:solidFill>
            <a:schemeClr val="tx1"/>
          </a:solidFill>
          <a:latin typeface="Book Antiqua" panose="02040602050305030304" pitchFamily="18" charset="0"/>
        </a:defRPr>
      </a:pPr>
      <a:endParaRPr lang="en-US"/>
    </a:p>
  </c:txPr>
  <c:externalData r:id="rId1">
    <c:autoUpdate val="0"/>
  </c:externalData>
</c:chartSpace>
</file>

<file path=ppt/charts/chart90.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perspective val="3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Manta!$E$983</c:f>
              <c:strCache>
                <c:ptCount val="1"/>
                <c:pt idx="0">
                  <c:v>Cuenta de Si/No2</c:v>
                </c:pt>
              </c:strCache>
            </c:strRef>
          </c:tx>
          <c:dPt>
            <c:idx val="0"/>
            <c:bubble3D val="0"/>
            <c:spPr>
              <a:solidFill>
                <a:schemeClr val="accent1"/>
              </a:solidFill>
              <a:ln w="25400">
                <a:solidFill>
                  <a:schemeClr val="lt1"/>
                </a:solidFill>
              </a:ln>
              <a:effectLst/>
              <a:sp3d contourW="25400">
                <a:contourClr>
                  <a:schemeClr val="lt1"/>
                </a:contourClr>
              </a:sp3d>
            </c:spPr>
          </c:dPt>
          <c:dPt>
            <c:idx val="1"/>
            <c:bubble3D val="0"/>
            <c:spPr>
              <a:solidFill>
                <a:schemeClr val="accent2"/>
              </a:solidFill>
              <a:ln w="25400">
                <a:solidFill>
                  <a:schemeClr val="lt1"/>
                </a:solidFill>
              </a:ln>
              <a:effectLst/>
              <a:sp3d contourW="25400">
                <a:contourClr>
                  <a:schemeClr val="lt1"/>
                </a:contourClr>
              </a:sp3d>
            </c:spPr>
          </c:dPt>
          <c:dLbls>
            <c:spPr>
              <a:solidFill>
                <a:schemeClr val="bg1"/>
              </a:solidFill>
              <a:ln>
                <a:solidFill>
                  <a:schemeClr val="tx1"/>
                </a:solidFill>
              </a:ln>
              <a:effectLst/>
            </c:spPr>
            <c:txPr>
              <a:bodyPr rot="0" spcFirstLastPara="1" vertOverflow="ellipsis" vert="horz" wrap="square" anchor="ctr" anchorCtr="1"/>
              <a:lstStyle/>
              <a:p>
                <a:pPr>
                  <a:defRPr sz="1500" b="0" i="0" u="none" strike="noStrike" kern="1200" baseline="0">
                    <a:solidFill>
                      <a:schemeClr val="tx1"/>
                    </a:solidFill>
                    <a:latin typeface="Book Antiqua" panose="02040602050305030304" pitchFamily="18" charset="0"/>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Manta!$D$1008:$D$1009</c:f>
              <c:strCache>
                <c:ptCount val="2"/>
                <c:pt idx="0">
                  <c:v>No</c:v>
                </c:pt>
                <c:pt idx="1">
                  <c:v>Si</c:v>
                </c:pt>
              </c:strCache>
            </c:strRef>
          </c:cat>
          <c:val>
            <c:numRef>
              <c:f>Manta!$E$1008:$E$1009</c:f>
              <c:numCache>
                <c:formatCode>0.0%</c:formatCode>
                <c:ptCount val="2"/>
                <c:pt idx="0">
                  <c:v>0.8</c:v>
                </c:pt>
                <c:pt idx="1">
                  <c:v>0.2</c:v>
                </c:pt>
              </c:numCache>
            </c:numRef>
          </c:val>
        </c:ser>
        <c:dLbls>
          <c:showLegendKey val="0"/>
          <c:showVal val="0"/>
          <c:showCatName val="0"/>
          <c:showSerName val="0"/>
          <c:showPercent val="0"/>
          <c:showBubbleSize val="0"/>
          <c:showLeaderLines val="1"/>
        </c:dLbls>
      </c:pie3DChart>
      <c:spPr>
        <a:noFill/>
        <a:ln>
          <a:noFill/>
        </a:ln>
        <a:effectLst/>
      </c:spPr>
    </c:plotArea>
    <c:legend>
      <c:legendPos val="r"/>
      <c:overlay val="0"/>
      <c:spPr>
        <a:noFill/>
        <a:ln>
          <a:noFill/>
        </a:ln>
        <a:effectLst/>
      </c:spPr>
      <c:txPr>
        <a:bodyPr rot="0" spcFirstLastPara="1" vertOverflow="ellipsis" vert="horz" wrap="square" anchor="ctr" anchorCtr="1"/>
        <a:lstStyle/>
        <a:p>
          <a:pPr>
            <a:defRPr sz="1500" b="0" i="0" u="none" strike="noStrike" kern="1200" baseline="0">
              <a:solidFill>
                <a:schemeClr val="tx1"/>
              </a:solidFill>
              <a:latin typeface="Book Antiqua" panose="02040602050305030304" pitchFamily="18" charset="0"/>
              <a:ea typeface="+mn-ea"/>
              <a:cs typeface="+mn-cs"/>
            </a:defRPr>
          </a:pPr>
          <a:endParaRPr lang="en-US"/>
        </a:p>
      </c:txPr>
    </c:legend>
    <c:plotVisOnly val="1"/>
    <c:dispBlanksAs val="gap"/>
    <c:showDLblsOverMax val="0"/>
  </c:chart>
  <c:spPr>
    <a:solidFill>
      <a:schemeClr val="bg1"/>
    </a:solidFill>
    <a:ln>
      <a:solidFill>
        <a:schemeClr val="bg1">
          <a:lumMod val="85000"/>
        </a:schemeClr>
      </a:solidFill>
    </a:ln>
    <a:effectLst/>
  </c:spPr>
  <c:txPr>
    <a:bodyPr/>
    <a:lstStyle/>
    <a:p>
      <a:pPr>
        <a:defRPr sz="1500">
          <a:solidFill>
            <a:schemeClr val="tx1"/>
          </a:solidFill>
          <a:latin typeface="Book Antiqua" panose="02040602050305030304" pitchFamily="18" charset="0"/>
        </a:defRPr>
      </a:pPr>
      <a:endParaRPr lang="en-US"/>
    </a:p>
  </c:txPr>
  <c:externalData r:id="rId1">
    <c:autoUpdate val="0"/>
  </c:externalData>
</c:chartSpace>
</file>

<file path=ppt/charts/chart91.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perspective val="3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Manta!$E$983</c:f>
              <c:strCache>
                <c:ptCount val="1"/>
                <c:pt idx="0">
                  <c:v>Cuenta de Si/No2</c:v>
                </c:pt>
              </c:strCache>
            </c:strRef>
          </c:tx>
          <c:dPt>
            <c:idx val="0"/>
            <c:bubble3D val="0"/>
            <c:spPr>
              <a:solidFill>
                <a:schemeClr val="accent1"/>
              </a:solidFill>
              <a:ln w="25400">
                <a:solidFill>
                  <a:schemeClr val="lt1"/>
                </a:solidFill>
              </a:ln>
              <a:effectLst/>
              <a:sp3d contourW="25400">
                <a:contourClr>
                  <a:schemeClr val="lt1"/>
                </a:contourClr>
              </a:sp3d>
            </c:spPr>
          </c:dPt>
          <c:dPt>
            <c:idx val="1"/>
            <c:bubble3D val="0"/>
            <c:spPr>
              <a:solidFill>
                <a:schemeClr val="accent2"/>
              </a:solidFill>
              <a:ln w="25400">
                <a:solidFill>
                  <a:schemeClr val="lt1"/>
                </a:solidFill>
              </a:ln>
              <a:effectLst/>
              <a:sp3d contourW="25400">
                <a:contourClr>
                  <a:schemeClr val="lt1"/>
                </a:contourClr>
              </a:sp3d>
            </c:spPr>
          </c:dPt>
          <c:dLbls>
            <c:spPr>
              <a:solidFill>
                <a:schemeClr val="bg1"/>
              </a:solidFill>
              <a:ln>
                <a:solidFill>
                  <a:schemeClr val="tx1"/>
                </a:solidFill>
              </a:ln>
              <a:effectLst/>
            </c:spPr>
            <c:txPr>
              <a:bodyPr rot="0" spcFirstLastPara="1" vertOverflow="ellipsis" vert="horz" wrap="square" anchor="ctr" anchorCtr="1"/>
              <a:lstStyle/>
              <a:p>
                <a:pPr>
                  <a:defRPr sz="1500" b="0" i="0" u="none" strike="noStrike" kern="1200" baseline="0">
                    <a:solidFill>
                      <a:schemeClr val="tx1"/>
                    </a:solidFill>
                    <a:latin typeface="Book Antiqua" panose="02040602050305030304" pitchFamily="18" charset="0"/>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Manta!$D$1047:$D$1048</c:f>
              <c:strCache>
                <c:ptCount val="2"/>
                <c:pt idx="0">
                  <c:v>No</c:v>
                </c:pt>
                <c:pt idx="1">
                  <c:v>Si</c:v>
                </c:pt>
              </c:strCache>
            </c:strRef>
          </c:cat>
          <c:val>
            <c:numRef>
              <c:f>Manta!$E$1047:$E$1048</c:f>
              <c:numCache>
                <c:formatCode>0.0%</c:formatCode>
                <c:ptCount val="2"/>
                <c:pt idx="0">
                  <c:v>0.66666666666666663</c:v>
                </c:pt>
                <c:pt idx="1">
                  <c:v>0.33333333333333331</c:v>
                </c:pt>
              </c:numCache>
            </c:numRef>
          </c:val>
        </c:ser>
        <c:dLbls>
          <c:showLegendKey val="0"/>
          <c:showVal val="0"/>
          <c:showCatName val="0"/>
          <c:showSerName val="0"/>
          <c:showPercent val="0"/>
          <c:showBubbleSize val="0"/>
          <c:showLeaderLines val="1"/>
        </c:dLbls>
      </c:pie3DChart>
      <c:spPr>
        <a:noFill/>
        <a:ln>
          <a:noFill/>
        </a:ln>
        <a:effectLst/>
      </c:spPr>
    </c:plotArea>
    <c:legend>
      <c:legendPos val="r"/>
      <c:overlay val="0"/>
      <c:spPr>
        <a:noFill/>
        <a:ln>
          <a:noFill/>
        </a:ln>
        <a:effectLst/>
      </c:spPr>
      <c:txPr>
        <a:bodyPr rot="0" spcFirstLastPara="1" vertOverflow="ellipsis" vert="horz" wrap="square" anchor="ctr" anchorCtr="1"/>
        <a:lstStyle/>
        <a:p>
          <a:pPr>
            <a:defRPr sz="1500" b="0" i="0" u="none" strike="noStrike" kern="1200" baseline="0">
              <a:solidFill>
                <a:schemeClr val="tx1"/>
              </a:solidFill>
              <a:latin typeface="Book Antiqua" panose="02040602050305030304" pitchFamily="18" charset="0"/>
              <a:ea typeface="+mn-ea"/>
              <a:cs typeface="+mn-cs"/>
            </a:defRPr>
          </a:pPr>
          <a:endParaRPr lang="en-US"/>
        </a:p>
      </c:txPr>
    </c:legend>
    <c:plotVisOnly val="1"/>
    <c:dispBlanksAs val="gap"/>
    <c:showDLblsOverMax val="0"/>
  </c:chart>
  <c:spPr>
    <a:solidFill>
      <a:schemeClr val="bg1"/>
    </a:solidFill>
    <a:ln>
      <a:solidFill>
        <a:schemeClr val="bg1">
          <a:lumMod val="85000"/>
        </a:schemeClr>
      </a:solidFill>
    </a:ln>
    <a:effectLst/>
  </c:spPr>
  <c:txPr>
    <a:bodyPr/>
    <a:lstStyle/>
    <a:p>
      <a:pPr>
        <a:defRPr sz="1500">
          <a:solidFill>
            <a:schemeClr val="tx1"/>
          </a:solidFill>
          <a:latin typeface="Book Antiqua" panose="02040602050305030304" pitchFamily="18" charset="0"/>
        </a:defRPr>
      </a:pPr>
      <a:endParaRPr lang="en-US"/>
    </a:p>
  </c:txPr>
  <c:externalData r:id="rId1">
    <c:autoUpdate val="0"/>
  </c:externalData>
</c:chartSpace>
</file>

<file path=ppt/charts/chart92.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perspective val="3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Manta!$E$983</c:f>
              <c:strCache>
                <c:ptCount val="1"/>
                <c:pt idx="0">
                  <c:v>Cuenta de Si/No2</c:v>
                </c:pt>
              </c:strCache>
            </c:strRef>
          </c:tx>
          <c:dPt>
            <c:idx val="0"/>
            <c:bubble3D val="0"/>
            <c:spPr>
              <a:solidFill>
                <a:schemeClr val="accent1"/>
              </a:solidFill>
              <a:ln w="25400">
                <a:solidFill>
                  <a:schemeClr val="lt1"/>
                </a:solidFill>
              </a:ln>
              <a:effectLst/>
              <a:sp3d contourW="25400">
                <a:contourClr>
                  <a:schemeClr val="lt1"/>
                </a:contourClr>
              </a:sp3d>
            </c:spPr>
          </c:dPt>
          <c:dPt>
            <c:idx val="1"/>
            <c:bubble3D val="0"/>
            <c:spPr>
              <a:solidFill>
                <a:schemeClr val="accent2"/>
              </a:solidFill>
              <a:ln w="25400">
                <a:solidFill>
                  <a:schemeClr val="lt1"/>
                </a:solidFill>
              </a:ln>
              <a:effectLst/>
              <a:sp3d contourW="25400">
                <a:contourClr>
                  <a:schemeClr val="lt1"/>
                </a:contourClr>
              </a:sp3d>
            </c:spPr>
          </c:dPt>
          <c:dLbls>
            <c:spPr>
              <a:solidFill>
                <a:schemeClr val="bg1"/>
              </a:solidFill>
              <a:ln>
                <a:solidFill>
                  <a:schemeClr val="tx1"/>
                </a:solidFill>
              </a:ln>
              <a:effectLst/>
            </c:spPr>
            <c:txPr>
              <a:bodyPr rot="0" spcFirstLastPara="1" vertOverflow="ellipsis" vert="horz" wrap="square" anchor="ctr" anchorCtr="1"/>
              <a:lstStyle/>
              <a:p>
                <a:pPr>
                  <a:defRPr sz="1500" b="0" i="0" u="none" strike="noStrike" kern="1200" baseline="0">
                    <a:solidFill>
                      <a:schemeClr val="tx1"/>
                    </a:solidFill>
                    <a:latin typeface="Book Antiqua" panose="02040602050305030304" pitchFamily="18" charset="0"/>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Manta!$D$1065:$D$1066</c:f>
              <c:strCache>
                <c:ptCount val="2"/>
                <c:pt idx="0">
                  <c:v>No</c:v>
                </c:pt>
                <c:pt idx="1">
                  <c:v>Si</c:v>
                </c:pt>
              </c:strCache>
            </c:strRef>
          </c:cat>
          <c:val>
            <c:numRef>
              <c:f>Manta!$E$1065:$E$1066</c:f>
              <c:numCache>
                <c:formatCode>0.0%</c:formatCode>
                <c:ptCount val="2"/>
                <c:pt idx="0">
                  <c:v>0.8</c:v>
                </c:pt>
                <c:pt idx="1">
                  <c:v>0.2</c:v>
                </c:pt>
              </c:numCache>
            </c:numRef>
          </c:val>
        </c:ser>
        <c:dLbls>
          <c:showLegendKey val="0"/>
          <c:showVal val="0"/>
          <c:showCatName val="0"/>
          <c:showSerName val="0"/>
          <c:showPercent val="0"/>
          <c:showBubbleSize val="0"/>
          <c:showLeaderLines val="1"/>
        </c:dLbls>
      </c:pie3DChart>
      <c:spPr>
        <a:noFill/>
        <a:ln>
          <a:noFill/>
        </a:ln>
        <a:effectLst/>
      </c:spPr>
    </c:plotArea>
    <c:legend>
      <c:legendPos val="r"/>
      <c:overlay val="0"/>
      <c:spPr>
        <a:noFill/>
        <a:ln>
          <a:noFill/>
        </a:ln>
        <a:effectLst/>
      </c:spPr>
      <c:txPr>
        <a:bodyPr rot="0" spcFirstLastPara="1" vertOverflow="ellipsis" vert="horz" wrap="square" anchor="ctr" anchorCtr="1"/>
        <a:lstStyle/>
        <a:p>
          <a:pPr>
            <a:defRPr sz="1500" b="0" i="0" u="none" strike="noStrike" kern="1200" baseline="0">
              <a:solidFill>
                <a:schemeClr val="tx1"/>
              </a:solidFill>
              <a:latin typeface="Book Antiqua" panose="02040602050305030304" pitchFamily="18" charset="0"/>
              <a:ea typeface="+mn-ea"/>
              <a:cs typeface="+mn-cs"/>
            </a:defRPr>
          </a:pPr>
          <a:endParaRPr lang="en-US"/>
        </a:p>
      </c:txPr>
    </c:legend>
    <c:plotVisOnly val="1"/>
    <c:dispBlanksAs val="gap"/>
    <c:showDLblsOverMax val="0"/>
  </c:chart>
  <c:spPr>
    <a:solidFill>
      <a:schemeClr val="bg1"/>
    </a:solidFill>
    <a:ln>
      <a:solidFill>
        <a:schemeClr val="bg1">
          <a:lumMod val="85000"/>
        </a:schemeClr>
      </a:solidFill>
    </a:ln>
    <a:effectLst/>
  </c:spPr>
  <c:txPr>
    <a:bodyPr/>
    <a:lstStyle/>
    <a:p>
      <a:pPr>
        <a:defRPr sz="1500">
          <a:solidFill>
            <a:schemeClr val="tx1"/>
          </a:solidFill>
          <a:latin typeface="Book Antiqua" panose="02040602050305030304" pitchFamily="18" charset="0"/>
        </a:defRPr>
      </a:pPr>
      <a:endParaRPr lang="en-US"/>
    </a:p>
  </c:txPr>
  <c:externalData r:id="rId1">
    <c:autoUpdate val="0"/>
  </c:externalData>
</c:chartSpace>
</file>

<file path=ppt/charts/chart93.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perspective val="3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Manta!$N$1122</c:f>
              <c:strCache>
                <c:ptCount val="1"/>
                <c:pt idx="0">
                  <c:v>%</c:v>
                </c:pt>
              </c:strCache>
            </c:strRef>
          </c:tx>
          <c:dPt>
            <c:idx val="0"/>
            <c:bubble3D val="0"/>
            <c:spPr>
              <a:solidFill>
                <a:schemeClr val="accent1"/>
              </a:solidFill>
              <a:ln w="25400">
                <a:solidFill>
                  <a:schemeClr val="lt1"/>
                </a:solidFill>
              </a:ln>
              <a:effectLst/>
              <a:sp3d contourW="25400">
                <a:contourClr>
                  <a:schemeClr val="lt1"/>
                </a:contourClr>
              </a:sp3d>
            </c:spPr>
          </c:dPt>
          <c:dPt>
            <c:idx val="1"/>
            <c:bubble3D val="0"/>
            <c:spPr>
              <a:solidFill>
                <a:schemeClr val="accent2"/>
              </a:solidFill>
              <a:ln w="25400">
                <a:solidFill>
                  <a:schemeClr val="lt1"/>
                </a:solidFill>
              </a:ln>
              <a:effectLst/>
              <a:sp3d contourW="25400">
                <a:contourClr>
                  <a:schemeClr val="lt1"/>
                </a:contourClr>
              </a:sp3d>
            </c:spPr>
          </c:dPt>
          <c:dPt>
            <c:idx val="2"/>
            <c:bubble3D val="0"/>
            <c:spPr>
              <a:solidFill>
                <a:schemeClr val="accent3"/>
              </a:solidFill>
              <a:ln w="25400">
                <a:solidFill>
                  <a:schemeClr val="lt1"/>
                </a:solidFill>
              </a:ln>
              <a:effectLst/>
              <a:sp3d contourW="25400">
                <a:contourClr>
                  <a:schemeClr val="lt1"/>
                </a:contourClr>
              </a:sp3d>
            </c:spPr>
          </c:dPt>
          <c:dPt>
            <c:idx val="3"/>
            <c:bubble3D val="0"/>
            <c:spPr>
              <a:solidFill>
                <a:schemeClr val="accent4"/>
              </a:solidFill>
              <a:ln w="25400">
                <a:solidFill>
                  <a:schemeClr val="lt1"/>
                </a:solidFill>
              </a:ln>
              <a:effectLst/>
              <a:sp3d contourW="25400">
                <a:contourClr>
                  <a:schemeClr val="lt1"/>
                </a:contourClr>
              </a:sp3d>
            </c:spPr>
          </c:dPt>
          <c:dPt>
            <c:idx val="4"/>
            <c:bubble3D val="0"/>
            <c:spPr>
              <a:solidFill>
                <a:schemeClr val="accent5"/>
              </a:solidFill>
              <a:ln w="25400">
                <a:solidFill>
                  <a:schemeClr val="lt1"/>
                </a:solidFill>
              </a:ln>
              <a:effectLst/>
              <a:sp3d contourW="25400">
                <a:contourClr>
                  <a:schemeClr val="lt1"/>
                </a:contourClr>
              </a:sp3d>
            </c:spPr>
          </c:dPt>
          <c:dPt>
            <c:idx val="5"/>
            <c:bubble3D val="0"/>
            <c:spPr>
              <a:solidFill>
                <a:schemeClr val="accent6"/>
              </a:solidFill>
              <a:ln w="25400">
                <a:solidFill>
                  <a:schemeClr val="lt1"/>
                </a:solidFill>
              </a:ln>
              <a:effectLst/>
              <a:sp3d contourW="25400">
                <a:contourClr>
                  <a:schemeClr val="lt1"/>
                </a:contourClr>
              </a:sp3d>
            </c:spPr>
          </c:dPt>
          <c:dPt>
            <c:idx val="6"/>
            <c:bubble3D val="0"/>
            <c:spPr>
              <a:solidFill>
                <a:schemeClr val="accent1">
                  <a:lumMod val="60000"/>
                </a:schemeClr>
              </a:solidFill>
              <a:ln w="25400">
                <a:solidFill>
                  <a:schemeClr val="lt1"/>
                </a:solidFill>
              </a:ln>
              <a:effectLst/>
              <a:sp3d contourW="25400">
                <a:contourClr>
                  <a:schemeClr val="lt1"/>
                </a:contourClr>
              </a:sp3d>
            </c:spPr>
          </c:dPt>
          <c:dLbls>
            <c:spPr>
              <a:solidFill>
                <a:schemeClr val="bg1"/>
              </a:solidFill>
              <a:ln>
                <a:solidFill>
                  <a:schemeClr val="tx1"/>
                </a:solidFill>
              </a:ln>
              <a:effectLst/>
            </c:spPr>
            <c:txPr>
              <a:bodyPr rot="0" spcFirstLastPara="1" vertOverflow="ellipsis" vert="horz" wrap="square" anchor="ctr" anchorCtr="1"/>
              <a:lstStyle/>
              <a:p>
                <a:pPr>
                  <a:defRPr sz="1400" b="0" i="0" u="none" strike="noStrike" kern="1200" baseline="0">
                    <a:solidFill>
                      <a:schemeClr val="tx1"/>
                    </a:solidFill>
                    <a:latin typeface="Book Antiqua" panose="02040602050305030304" pitchFamily="18" charset="0"/>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Manta!$M$1123:$M$1128</c:f>
              <c:strCache>
                <c:ptCount val="6"/>
                <c:pt idx="0">
                  <c:v>Brindar oportunidades</c:v>
                </c:pt>
                <c:pt idx="1">
                  <c:v>Actitud</c:v>
                </c:pt>
                <c:pt idx="2">
                  <c:v>Empeño</c:v>
                </c:pt>
                <c:pt idx="3">
                  <c:v>Voluntad</c:v>
                </c:pt>
                <c:pt idx="4">
                  <c:v>Costos</c:v>
                </c:pt>
                <c:pt idx="5">
                  <c:v>Necesidad</c:v>
                </c:pt>
              </c:strCache>
            </c:strRef>
          </c:cat>
          <c:val>
            <c:numRef>
              <c:f>Manta!$N$1123:$N$1128</c:f>
              <c:numCache>
                <c:formatCode>0.0%</c:formatCode>
                <c:ptCount val="6"/>
                <c:pt idx="0">
                  <c:v>0.35</c:v>
                </c:pt>
                <c:pt idx="1">
                  <c:v>0.3</c:v>
                </c:pt>
                <c:pt idx="2">
                  <c:v>0.15</c:v>
                </c:pt>
                <c:pt idx="3">
                  <c:v>0.1</c:v>
                </c:pt>
                <c:pt idx="4">
                  <c:v>0.05</c:v>
                </c:pt>
                <c:pt idx="5">
                  <c:v>0.05</c:v>
                </c:pt>
              </c:numCache>
            </c:numRef>
          </c:val>
        </c:ser>
        <c:dLbls>
          <c:showLegendKey val="0"/>
          <c:showVal val="0"/>
          <c:showCatName val="0"/>
          <c:showSerName val="0"/>
          <c:showPercent val="0"/>
          <c:showBubbleSize val="0"/>
          <c:showLeaderLines val="1"/>
        </c:dLbls>
      </c:pie3DChart>
      <c:spPr>
        <a:noFill/>
        <a:ln>
          <a:noFill/>
        </a:ln>
        <a:effectLst/>
      </c:spPr>
    </c:plotArea>
    <c:legend>
      <c:legendPos val="r"/>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Book Antiqua" panose="02040602050305030304" pitchFamily="18" charset="0"/>
              <a:ea typeface="+mn-ea"/>
              <a:cs typeface="+mn-cs"/>
            </a:defRPr>
          </a:pPr>
          <a:endParaRPr lang="en-US"/>
        </a:p>
      </c:txPr>
    </c:legend>
    <c:plotVisOnly val="1"/>
    <c:dispBlanksAs val="gap"/>
    <c:showDLblsOverMax val="0"/>
  </c:chart>
  <c:spPr>
    <a:solidFill>
      <a:schemeClr val="bg1"/>
    </a:solidFill>
    <a:ln>
      <a:solidFill>
        <a:schemeClr val="bg1">
          <a:lumMod val="85000"/>
        </a:schemeClr>
      </a:solidFill>
    </a:ln>
    <a:effectLst/>
  </c:spPr>
  <c:txPr>
    <a:bodyPr/>
    <a:lstStyle/>
    <a:p>
      <a:pPr>
        <a:defRPr sz="1400">
          <a:solidFill>
            <a:schemeClr val="tx1"/>
          </a:solidFill>
          <a:latin typeface="Book Antiqua" panose="02040602050305030304" pitchFamily="18" charset="0"/>
        </a:defRPr>
      </a:pPr>
      <a:endParaRPr lang="en-US"/>
    </a:p>
  </c:txPr>
  <c:externalData r:id="rId1">
    <c:autoUpdate val="0"/>
  </c:externalData>
</c:chartSpace>
</file>

<file path=ppt/charts/chart94.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perspective val="3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Manta!$E$983</c:f>
              <c:strCache>
                <c:ptCount val="1"/>
                <c:pt idx="0">
                  <c:v>Cuenta de Si/No2</c:v>
                </c:pt>
              </c:strCache>
            </c:strRef>
          </c:tx>
          <c:dPt>
            <c:idx val="0"/>
            <c:bubble3D val="0"/>
            <c:spPr>
              <a:solidFill>
                <a:schemeClr val="accent1"/>
              </a:solidFill>
              <a:ln w="25400">
                <a:solidFill>
                  <a:schemeClr val="lt1"/>
                </a:solidFill>
              </a:ln>
              <a:effectLst/>
              <a:sp3d contourW="25400">
                <a:contourClr>
                  <a:schemeClr val="lt1"/>
                </a:contourClr>
              </a:sp3d>
            </c:spPr>
          </c:dPt>
          <c:dPt>
            <c:idx val="1"/>
            <c:bubble3D val="0"/>
            <c:spPr>
              <a:solidFill>
                <a:schemeClr val="accent2"/>
              </a:solidFill>
              <a:ln w="25400">
                <a:solidFill>
                  <a:schemeClr val="lt1"/>
                </a:solidFill>
              </a:ln>
              <a:effectLst/>
              <a:sp3d contourW="25400">
                <a:contourClr>
                  <a:schemeClr val="lt1"/>
                </a:contourClr>
              </a:sp3d>
            </c:spPr>
          </c:dPt>
          <c:dLbls>
            <c:spPr>
              <a:solidFill>
                <a:schemeClr val="bg1"/>
              </a:solidFill>
              <a:ln>
                <a:solidFill>
                  <a:schemeClr val="tx1"/>
                </a:solidFill>
              </a:ln>
              <a:effectLst/>
            </c:spPr>
            <c:txPr>
              <a:bodyPr rot="0" spcFirstLastPara="1" vertOverflow="ellipsis" vert="horz" wrap="square" anchor="ctr" anchorCtr="1"/>
              <a:lstStyle/>
              <a:p>
                <a:pPr>
                  <a:defRPr sz="1500" b="0" i="0" u="none" strike="noStrike" kern="1200" baseline="0">
                    <a:solidFill>
                      <a:schemeClr val="tx1"/>
                    </a:solidFill>
                    <a:latin typeface="Book Antiqua" panose="02040602050305030304" pitchFamily="18" charset="0"/>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Manta!$D$1153:$D$1154</c:f>
              <c:strCache>
                <c:ptCount val="2"/>
                <c:pt idx="0">
                  <c:v>No</c:v>
                </c:pt>
                <c:pt idx="1">
                  <c:v>Si</c:v>
                </c:pt>
              </c:strCache>
            </c:strRef>
          </c:cat>
          <c:val>
            <c:numRef>
              <c:f>Manta!$E$1153:$E$1154</c:f>
              <c:numCache>
                <c:formatCode>0.0%</c:formatCode>
                <c:ptCount val="2"/>
                <c:pt idx="0">
                  <c:v>0.8</c:v>
                </c:pt>
                <c:pt idx="1">
                  <c:v>0.2</c:v>
                </c:pt>
              </c:numCache>
            </c:numRef>
          </c:val>
        </c:ser>
        <c:dLbls>
          <c:showLegendKey val="0"/>
          <c:showVal val="0"/>
          <c:showCatName val="0"/>
          <c:showSerName val="0"/>
          <c:showPercent val="0"/>
          <c:showBubbleSize val="0"/>
          <c:showLeaderLines val="1"/>
        </c:dLbls>
      </c:pie3DChart>
      <c:spPr>
        <a:noFill/>
        <a:ln>
          <a:noFill/>
        </a:ln>
        <a:effectLst/>
      </c:spPr>
    </c:plotArea>
    <c:legend>
      <c:legendPos val="r"/>
      <c:overlay val="0"/>
      <c:spPr>
        <a:noFill/>
        <a:ln>
          <a:noFill/>
        </a:ln>
        <a:effectLst/>
      </c:spPr>
      <c:txPr>
        <a:bodyPr rot="0" spcFirstLastPara="1" vertOverflow="ellipsis" vert="horz" wrap="square" anchor="ctr" anchorCtr="1"/>
        <a:lstStyle/>
        <a:p>
          <a:pPr>
            <a:defRPr sz="1500" b="0" i="0" u="none" strike="noStrike" kern="1200" baseline="0">
              <a:solidFill>
                <a:schemeClr val="tx1"/>
              </a:solidFill>
              <a:latin typeface="Book Antiqua" panose="02040602050305030304" pitchFamily="18" charset="0"/>
              <a:ea typeface="+mn-ea"/>
              <a:cs typeface="+mn-cs"/>
            </a:defRPr>
          </a:pPr>
          <a:endParaRPr lang="en-US"/>
        </a:p>
      </c:txPr>
    </c:legend>
    <c:plotVisOnly val="1"/>
    <c:dispBlanksAs val="gap"/>
    <c:showDLblsOverMax val="0"/>
  </c:chart>
  <c:spPr>
    <a:solidFill>
      <a:schemeClr val="bg1"/>
    </a:solidFill>
    <a:ln>
      <a:solidFill>
        <a:schemeClr val="bg1">
          <a:lumMod val="85000"/>
        </a:schemeClr>
      </a:solidFill>
    </a:ln>
    <a:effectLst/>
  </c:spPr>
  <c:txPr>
    <a:bodyPr/>
    <a:lstStyle/>
    <a:p>
      <a:pPr>
        <a:defRPr sz="1500">
          <a:solidFill>
            <a:schemeClr val="tx1"/>
          </a:solidFill>
          <a:latin typeface="Book Antiqua" panose="02040602050305030304" pitchFamily="18" charset="0"/>
        </a:defRPr>
      </a:pPr>
      <a:endParaRPr lang="en-US"/>
    </a:p>
  </c:txPr>
  <c:externalData r:id="rId1">
    <c:autoUpdate val="0"/>
  </c:externalData>
</c:chartSpace>
</file>

<file path=ppt/charts/chart95.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perspective val="3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Manta!$E$983</c:f>
              <c:strCache>
                <c:ptCount val="1"/>
                <c:pt idx="0">
                  <c:v>Cuenta de Si/No2</c:v>
                </c:pt>
              </c:strCache>
            </c:strRef>
          </c:tx>
          <c:dPt>
            <c:idx val="0"/>
            <c:bubble3D val="0"/>
            <c:spPr>
              <a:solidFill>
                <a:schemeClr val="accent1"/>
              </a:solidFill>
              <a:ln w="25400">
                <a:solidFill>
                  <a:schemeClr val="lt1"/>
                </a:solidFill>
              </a:ln>
              <a:effectLst/>
              <a:sp3d contourW="25400">
                <a:contourClr>
                  <a:schemeClr val="lt1"/>
                </a:contourClr>
              </a:sp3d>
            </c:spPr>
          </c:dPt>
          <c:dPt>
            <c:idx val="1"/>
            <c:bubble3D val="0"/>
            <c:spPr>
              <a:solidFill>
                <a:schemeClr val="accent2"/>
              </a:solidFill>
              <a:ln w="25400">
                <a:solidFill>
                  <a:schemeClr val="lt1"/>
                </a:solidFill>
              </a:ln>
              <a:effectLst/>
              <a:sp3d contourW="25400">
                <a:contourClr>
                  <a:schemeClr val="lt1"/>
                </a:contourClr>
              </a:sp3d>
            </c:spPr>
          </c:dPt>
          <c:dLbls>
            <c:spPr>
              <a:solidFill>
                <a:schemeClr val="bg1"/>
              </a:solidFill>
              <a:ln>
                <a:solidFill>
                  <a:schemeClr val="tx1"/>
                </a:solidFill>
              </a:ln>
              <a:effectLst/>
            </c:spPr>
            <c:txPr>
              <a:bodyPr rot="0" spcFirstLastPara="1" vertOverflow="ellipsis" vert="horz" wrap="square" anchor="ctr" anchorCtr="1"/>
              <a:lstStyle/>
              <a:p>
                <a:pPr>
                  <a:defRPr sz="1500" b="0" i="0" u="none" strike="noStrike" kern="1200" baseline="0">
                    <a:solidFill>
                      <a:schemeClr val="tx1"/>
                    </a:solidFill>
                    <a:latin typeface="Book Antiqua" panose="02040602050305030304" pitchFamily="18" charset="0"/>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Manta!$D$1180:$D$1181</c:f>
              <c:strCache>
                <c:ptCount val="2"/>
                <c:pt idx="0">
                  <c:v>No</c:v>
                </c:pt>
                <c:pt idx="1">
                  <c:v>Si</c:v>
                </c:pt>
              </c:strCache>
            </c:strRef>
          </c:cat>
          <c:val>
            <c:numRef>
              <c:f>Manta!$E$1180:$E$1181</c:f>
              <c:numCache>
                <c:formatCode>0.0%</c:formatCode>
                <c:ptCount val="2"/>
                <c:pt idx="0">
                  <c:v>0.13333333333333333</c:v>
                </c:pt>
                <c:pt idx="1">
                  <c:v>0.8666666666666667</c:v>
                </c:pt>
              </c:numCache>
            </c:numRef>
          </c:val>
        </c:ser>
        <c:dLbls>
          <c:showLegendKey val="0"/>
          <c:showVal val="0"/>
          <c:showCatName val="0"/>
          <c:showSerName val="0"/>
          <c:showPercent val="0"/>
          <c:showBubbleSize val="0"/>
          <c:showLeaderLines val="1"/>
        </c:dLbls>
      </c:pie3DChart>
      <c:spPr>
        <a:noFill/>
        <a:ln>
          <a:noFill/>
        </a:ln>
        <a:effectLst/>
      </c:spPr>
    </c:plotArea>
    <c:legend>
      <c:legendPos val="r"/>
      <c:overlay val="0"/>
      <c:spPr>
        <a:noFill/>
        <a:ln>
          <a:noFill/>
        </a:ln>
        <a:effectLst/>
      </c:spPr>
      <c:txPr>
        <a:bodyPr rot="0" spcFirstLastPara="1" vertOverflow="ellipsis" vert="horz" wrap="square" anchor="ctr" anchorCtr="1"/>
        <a:lstStyle/>
        <a:p>
          <a:pPr>
            <a:defRPr sz="1500" b="0" i="0" u="none" strike="noStrike" kern="1200" baseline="0">
              <a:solidFill>
                <a:schemeClr val="tx1"/>
              </a:solidFill>
              <a:latin typeface="Book Antiqua" panose="02040602050305030304" pitchFamily="18" charset="0"/>
              <a:ea typeface="+mn-ea"/>
              <a:cs typeface="+mn-cs"/>
            </a:defRPr>
          </a:pPr>
          <a:endParaRPr lang="en-US"/>
        </a:p>
      </c:txPr>
    </c:legend>
    <c:plotVisOnly val="1"/>
    <c:dispBlanksAs val="gap"/>
    <c:showDLblsOverMax val="0"/>
  </c:chart>
  <c:spPr>
    <a:solidFill>
      <a:schemeClr val="bg1"/>
    </a:solidFill>
    <a:ln>
      <a:solidFill>
        <a:schemeClr val="bg1">
          <a:lumMod val="85000"/>
        </a:schemeClr>
      </a:solidFill>
    </a:ln>
    <a:effectLst/>
  </c:spPr>
  <c:txPr>
    <a:bodyPr/>
    <a:lstStyle/>
    <a:p>
      <a:pPr>
        <a:defRPr sz="1500">
          <a:solidFill>
            <a:schemeClr val="tx1"/>
          </a:solidFill>
          <a:latin typeface="Book Antiqua" panose="02040602050305030304" pitchFamily="18" charset="0"/>
        </a:defRPr>
      </a:pPr>
      <a:endParaRPr lang="en-US"/>
    </a:p>
  </c:txPr>
  <c:externalData r:id="rId1">
    <c:autoUpdate val="0"/>
  </c:externalData>
</c:chartSpace>
</file>

<file path=ppt/charts/chart96.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perspective val="3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Manta!$E$983</c:f>
              <c:strCache>
                <c:ptCount val="1"/>
                <c:pt idx="0">
                  <c:v>Cuenta de Si/No2</c:v>
                </c:pt>
              </c:strCache>
            </c:strRef>
          </c:tx>
          <c:dPt>
            <c:idx val="0"/>
            <c:bubble3D val="0"/>
            <c:spPr>
              <a:solidFill>
                <a:schemeClr val="accent1"/>
              </a:solidFill>
              <a:ln w="25400">
                <a:solidFill>
                  <a:schemeClr val="lt1"/>
                </a:solidFill>
              </a:ln>
              <a:effectLst/>
              <a:sp3d contourW="25400">
                <a:contourClr>
                  <a:schemeClr val="lt1"/>
                </a:contourClr>
              </a:sp3d>
            </c:spPr>
          </c:dPt>
          <c:dPt>
            <c:idx val="1"/>
            <c:bubble3D val="0"/>
            <c:spPr>
              <a:solidFill>
                <a:schemeClr val="accent2"/>
              </a:solidFill>
              <a:ln w="25400">
                <a:solidFill>
                  <a:schemeClr val="lt1"/>
                </a:solidFill>
              </a:ln>
              <a:effectLst/>
              <a:sp3d contourW="25400">
                <a:contourClr>
                  <a:schemeClr val="lt1"/>
                </a:contourClr>
              </a:sp3d>
            </c:spPr>
          </c:dPt>
          <c:dLbls>
            <c:spPr>
              <a:solidFill>
                <a:schemeClr val="bg1"/>
              </a:solidFill>
              <a:ln>
                <a:solidFill>
                  <a:schemeClr val="tx1"/>
                </a:solidFill>
              </a:ln>
              <a:effectLst/>
            </c:spPr>
            <c:txPr>
              <a:bodyPr rot="0" spcFirstLastPara="1" vertOverflow="ellipsis" vert="horz" wrap="square" anchor="ctr" anchorCtr="1"/>
              <a:lstStyle/>
              <a:p>
                <a:pPr>
                  <a:defRPr sz="1500" b="0" i="0" u="none" strike="noStrike" kern="1200" baseline="0">
                    <a:solidFill>
                      <a:schemeClr val="tx1"/>
                    </a:solidFill>
                    <a:latin typeface="Book Antiqua" panose="02040602050305030304" pitchFamily="18" charset="0"/>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Manta!$D$1207:$D$1208</c:f>
              <c:strCache>
                <c:ptCount val="2"/>
                <c:pt idx="0">
                  <c:v>No</c:v>
                </c:pt>
                <c:pt idx="1">
                  <c:v>Si</c:v>
                </c:pt>
              </c:strCache>
            </c:strRef>
          </c:cat>
          <c:val>
            <c:numRef>
              <c:f>Manta!$E$1207:$E$1208</c:f>
              <c:numCache>
                <c:formatCode>0.0%</c:formatCode>
                <c:ptCount val="2"/>
                <c:pt idx="0">
                  <c:v>0.4</c:v>
                </c:pt>
                <c:pt idx="1">
                  <c:v>0.6</c:v>
                </c:pt>
              </c:numCache>
            </c:numRef>
          </c:val>
        </c:ser>
        <c:dLbls>
          <c:showLegendKey val="0"/>
          <c:showVal val="0"/>
          <c:showCatName val="0"/>
          <c:showSerName val="0"/>
          <c:showPercent val="0"/>
          <c:showBubbleSize val="0"/>
          <c:showLeaderLines val="1"/>
        </c:dLbls>
      </c:pie3DChart>
      <c:spPr>
        <a:noFill/>
        <a:ln>
          <a:noFill/>
        </a:ln>
        <a:effectLst/>
      </c:spPr>
    </c:plotArea>
    <c:legend>
      <c:legendPos val="r"/>
      <c:overlay val="0"/>
      <c:spPr>
        <a:noFill/>
        <a:ln>
          <a:noFill/>
        </a:ln>
        <a:effectLst/>
      </c:spPr>
      <c:txPr>
        <a:bodyPr rot="0" spcFirstLastPara="1" vertOverflow="ellipsis" vert="horz" wrap="square" anchor="ctr" anchorCtr="1"/>
        <a:lstStyle/>
        <a:p>
          <a:pPr>
            <a:defRPr sz="1500" b="0" i="0" u="none" strike="noStrike" kern="1200" baseline="0">
              <a:solidFill>
                <a:schemeClr val="tx1"/>
              </a:solidFill>
              <a:latin typeface="Book Antiqua" panose="02040602050305030304" pitchFamily="18" charset="0"/>
              <a:ea typeface="+mn-ea"/>
              <a:cs typeface="+mn-cs"/>
            </a:defRPr>
          </a:pPr>
          <a:endParaRPr lang="en-US"/>
        </a:p>
      </c:txPr>
    </c:legend>
    <c:plotVisOnly val="1"/>
    <c:dispBlanksAs val="gap"/>
    <c:showDLblsOverMax val="0"/>
  </c:chart>
  <c:spPr>
    <a:solidFill>
      <a:schemeClr val="bg1"/>
    </a:solidFill>
    <a:ln>
      <a:solidFill>
        <a:schemeClr val="bg1">
          <a:lumMod val="85000"/>
        </a:schemeClr>
      </a:solidFill>
    </a:ln>
    <a:effectLst/>
  </c:spPr>
  <c:txPr>
    <a:bodyPr/>
    <a:lstStyle/>
    <a:p>
      <a:pPr>
        <a:defRPr sz="1500">
          <a:solidFill>
            <a:schemeClr val="tx1"/>
          </a:solidFill>
          <a:latin typeface="Book Antiqua" panose="02040602050305030304" pitchFamily="18" charset="0"/>
        </a:defRPr>
      </a:pPr>
      <a:endParaRPr lang="en-US"/>
    </a:p>
  </c:txPr>
  <c:externalData r:id="rId1">
    <c:autoUpdate val="0"/>
  </c:externalData>
</c:chartSpace>
</file>

<file path=ppt/charts/chart97.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perspective val="3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Manta!$E$983</c:f>
              <c:strCache>
                <c:ptCount val="1"/>
                <c:pt idx="0">
                  <c:v>Cuenta de Si/No2</c:v>
                </c:pt>
              </c:strCache>
            </c:strRef>
          </c:tx>
          <c:dPt>
            <c:idx val="0"/>
            <c:bubble3D val="0"/>
            <c:spPr>
              <a:solidFill>
                <a:schemeClr val="accent1"/>
              </a:solidFill>
              <a:ln w="25400">
                <a:solidFill>
                  <a:schemeClr val="lt1"/>
                </a:solidFill>
              </a:ln>
              <a:effectLst/>
              <a:sp3d contourW="25400">
                <a:contourClr>
                  <a:schemeClr val="lt1"/>
                </a:contourClr>
              </a:sp3d>
            </c:spPr>
          </c:dPt>
          <c:dPt>
            <c:idx val="1"/>
            <c:bubble3D val="0"/>
            <c:spPr>
              <a:solidFill>
                <a:schemeClr val="accent2"/>
              </a:solidFill>
              <a:ln w="25400">
                <a:solidFill>
                  <a:schemeClr val="lt1"/>
                </a:solidFill>
              </a:ln>
              <a:effectLst/>
              <a:sp3d contourW="25400">
                <a:contourClr>
                  <a:schemeClr val="lt1"/>
                </a:contourClr>
              </a:sp3d>
            </c:spPr>
          </c:dPt>
          <c:dLbls>
            <c:spPr>
              <a:solidFill>
                <a:schemeClr val="bg1"/>
              </a:solidFill>
              <a:ln>
                <a:solidFill>
                  <a:schemeClr val="tx1"/>
                </a:solidFill>
              </a:ln>
              <a:effectLst/>
            </c:spPr>
            <c:txPr>
              <a:bodyPr rot="0" spcFirstLastPara="1" vertOverflow="ellipsis" vert="horz" wrap="square" anchor="ctr" anchorCtr="1"/>
              <a:lstStyle/>
              <a:p>
                <a:pPr>
                  <a:defRPr sz="1500" b="0" i="0" u="none" strike="noStrike" kern="1200" baseline="0">
                    <a:solidFill>
                      <a:schemeClr val="tx1"/>
                    </a:solidFill>
                    <a:latin typeface="Book Antiqua" panose="02040602050305030304" pitchFamily="18" charset="0"/>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Manta!$D$1258:$D$1259</c:f>
              <c:strCache>
                <c:ptCount val="2"/>
                <c:pt idx="0">
                  <c:v>No</c:v>
                </c:pt>
                <c:pt idx="1">
                  <c:v>Si</c:v>
                </c:pt>
              </c:strCache>
            </c:strRef>
          </c:cat>
          <c:val>
            <c:numRef>
              <c:f>Manta!$E$1258:$E$1259</c:f>
              <c:numCache>
                <c:formatCode>0.0%</c:formatCode>
                <c:ptCount val="2"/>
                <c:pt idx="0">
                  <c:v>0.26666666666666666</c:v>
                </c:pt>
                <c:pt idx="1">
                  <c:v>0.73333333333333328</c:v>
                </c:pt>
              </c:numCache>
            </c:numRef>
          </c:val>
        </c:ser>
        <c:dLbls>
          <c:showLegendKey val="0"/>
          <c:showVal val="0"/>
          <c:showCatName val="0"/>
          <c:showSerName val="0"/>
          <c:showPercent val="0"/>
          <c:showBubbleSize val="0"/>
          <c:showLeaderLines val="1"/>
        </c:dLbls>
      </c:pie3DChart>
      <c:spPr>
        <a:noFill/>
        <a:ln>
          <a:noFill/>
        </a:ln>
        <a:effectLst/>
      </c:spPr>
    </c:plotArea>
    <c:legend>
      <c:legendPos val="r"/>
      <c:overlay val="0"/>
      <c:spPr>
        <a:noFill/>
        <a:ln>
          <a:noFill/>
        </a:ln>
        <a:effectLst/>
      </c:spPr>
      <c:txPr>
        <a:bodyPr rot="0" spcFirstLastPara="1" vertOverflow="ellipsis" vert="horz" wrap="square" anchor="ctr" anchorCtr="1"/>
        <a:lstStyle/>
        <a:p>
          <a:pPr>
            <a:defRPr sz="1500" b="0" i="0" u="none" strike="noStrike" kern="1200" baseline="0">
              <a:solidFill>
                <a:schemeClr val="tx1"/>
              </a:solidFill>
              <a:latin typeface="Book Antiqua" panose="02040602050305030304" pitchFamily="18" charset="0"/>
              <a:ea typeface="+mn-ea"/>
              <a:cs typeface="+mn-cs"/>
            </a:defRPr>
          </a:pPr>
          <a:endParaRPr lang="en-US"/>
        </a:p>
      </c:txPr>
    </c:legend>
    <c:plotVisOnly val="1"/>
    <c:dispBlanksAs val="gap"/>
    <c:showDLblsOverMax val="0"/>
  </c:chart>
  <c:spPr>
    <a:solidFill>
      <a:schemeClr val="bg1"/>
    </a:solidFill>
    <a:ln>
      <a:solidFill>
        <a:schemeClr val="bg1">
          <a:lumMod val="85000"/>
        </a:schemeClr>
      </a:solidFill>
    </a:ln>
    <a:effectLst/>
  </c:spPr>
  <c:txPr>
    <a:bodyPr/>
    <a:lstStyle/>
    <a:p>
      <a:pPr>
        <a:defRPr sz="1500">
          <a:solidFill>
            <a:schemeClr val="tx1"/>
          </a:solidFill>
          <a:latin typeface="Book Antiqua" panose="02040602050305030304" pitchFamily="18" charset="0"/>
        </a:defRPr>
      </a:pPr>
      <a:endParaRPr lang="en-US"/>
    </a:p>
  </c:txPr>
  <c:externalData r:id="rId1">
    <c:autoUpdate val="0"/>
  </c:externalData>
</c:chartSpace>
</file>

<file path=ppt/charts/chart98.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perspective val="3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Manta!$T$1277</c:f>
              <c:strCache>
                <c:ptCount val="1"/>
                <c:pt idx="0">
                  <c:v>%</c:v>
                </c:pt>
              </c:strCache>
            </c:strRef>
          </c:tx>
          <c:dPt>
            <c:idx val="0"/>
            <c:bubble3D val="0"/>
            <c:spPr>
              <a:solidFill>
                <a:schemeClr val="accent1"/>
              </a:solidFill>
              <a:ln w="25400">
                <a:solidFill>
                  <a:schemeClr val="lt1"/>
                </a:solidFill>
              </a:ln>
              <a:effectLst/>
              <a:sp3d contourW="25400">
                <a:contourClr>
                  <a:schemeClr val="lt1"/>
                </a:contourClr>
              </a:sp3d>
            </c:spPr>
          </c:dPt>
          <c:dPt>
            <c:idx val="1"/>
            <c:bubble3D val="0"/>
            <c:spPr>
              <a:solidFill>
                <a:schemeClr val="accent2"/>
              </a:solidFill>
              <a:ln w="25400">
                <a:solidFill>
                  <a:schemeClr val="lt1"/>
                </a:solidFill>
              </a:ln>
              <a:effectLst/>
              <a:sp3d contourW="25400">
                <a:contourClr>
                  <a:schemeClr val="lt1"/>
                </a:contourClr>
              </a:sp3d>
            </c:spPr>
          </c:dPt>
          <c:dPt>
            <c:idx val="2"/>
            <c:bubble3D val="0"/>
            <c:spPr>
              <a:solidFill>
                <a:schemeClr val="accent3"/>
              </a:solidFill>
              <a:ln w="25400">
                <a:solidFill>
                  <a:schemeClr val="lt1"/>
                </a:solidFill>
              </a:ln>
              <a:effectLst/>
              <a:sp3d contourW="25400">
                <a:contourClr>
                  <a:schemeClr val="lt1"/>
                </a:contourClr>
              </a:sp3d>
            </c:spPr>
          </c:dPt>
          <c:dPt>
            <c:idx val="3"/>
            <c:bubble3D val="0"/>
            <c:spPr>
              <a:solidFill>
                <a:schemeClr val="accent4"/>
              </a:solidFill>
              <a:ln w="25400">
                <a:solidFill>
                  <a:schemeClr val="lt1"/>
                </a:solidFill>
              </a:ln>
              <a:effectLst/>
              <a:sp3d contourW="25400">
                <a:contourClr>
                  <a:schemeClr val="lt1"/>
                </a:contourClr>
              </a:sp3d>
            </c:spPr>
          </c:dPt>
          <c:dPt>
            <c:idx val="4"/>
            <c:bubble3D val="0"/>
            <c:spPr>
              <a:solidFill>
                <a:schemeClr val="accent5"/>
              </a:solidFill>
              <a:ln w="25400">
                <a:solidFill>
                  <a:schemeClr val="lt1"/>
                </a:solidFill>
              </a:ln>
              <a:effectLst/>
              <a:sp3d contourW="25400">
                <a:contourClr>
                  <a:schemeClr val="lt1"/>
                </a:contourClr>
              </a:sp3d>
            </c:spPr>
          </c:dPt>
          <c:dPt>
            <c:idx val="5"/>
            <c:bubble3D val="0"/>
            <c:spPr>
              <a:solidFill>
                <a:schemeClr val="accent6"/>
              </a:solidFill>
              <a:ln w="25400">
                <a:solidFill>
                  <a:schemeClr val="lt1"/>
                </a:solidFill>
              </a:ln>
              <a:effectLst/>
              <a:sp3d contourW="25400">
                <a:contourClr>
                  <a:schemeClr val="lt1"/>
                </a:contourClr>
              </a:sp3d>
            </c:spPr>
          </c:dPt>
          <c:dPt>
            <c:idx val="6"/>
            <c:bubble3D val="0"/>
            <c:spPr>
              <a:solidFill>
                <a:schemeClr val="accent1">
                  <a:lumMod val="60000"/>
                </a:schemeClr>
              </a:solidFill>
              <a:ln w="25400">
                <a:solidFill>
                  <a:schemeClr val="lt1"/>
                </a:solidFill>
              </a:ln>
              <a:effectLst/>
              <a:sp3d contourW="25400">
                <a:contourClr>
                  <a:schemeClr val="lt1"/>
                </a:contourClr>
              </a:sp3d>
            </c:spPr>
          </c:dPt>
          <c:dPt>
            <c:idx val="7"/>
            <c:bubble3D val="0"/>
            <c:spPr>
              <a:solidFill>
                <a:schemeClr val="accent2">
                  <a:lumMod val="60000"/>
                </a:schemeClr>
              </a:solidFill>
              <a:ln w="25400">
                <a:solidFill>
                  <a:schemeClr val="lt1"/>
                </a:solidFill>
              </a:ln>
              <a:effectLst/>
              <a:sp3d contourW="25400">
                <a:contourClr>
                  <a:schemeClr val="lt1"/>
                </a:contourClr>
              </a:sp3d>
            </c:spPr>
          </c:dPt>
          <c:dPt>
            <c:idx val="8"/>
            <c:bubble3D val="0"/>
            <c:spPr>
              <a:solidFill>
                <a:schemeClr val="accent3">
                  <a:lumMod val="60000"/>
                </a:schemeClr>
              </a:solidFill>
              <a:ln w="25400">
                <a:solidFill>
                  <a:schemeClr val="lt1"/>
                </a:solidFill>
              </a:ln>
              <a:effectLst/>
              <a:sp3d contourW="25400">
                <a:contourClr>
                  <a:schemeClr val="lt1"/>
                </a:contourClr>
              </a:sp3d>
            </c:spPr>
          </c:dPt>
          <c:dPt>
            <c:idx val="9"/>
            <c:bubble3D val="0"/>
            <c:spPr>
              <a:solidFill>
                <a:schemeClr val="accent4">
                  <a:lumMod val="60000"/>
                </a:schemeClr>
              </a:solidFill>
              <a:ln w="25400">
                <a:solidFill>
                  <a:schemeClr val="lt1"/>
                </a:solidFill>
              </a:ln>
              <a:effectLst/>
              <a:sp3d contourW="25400">
                <a:contourClr>
                  <a:schemeClr val="lt1"/>
                </a:contourClr>
              </a:sp3d>
            </c:spPr>
          </c:dPt>
          <c:dPt>
            <c:idx val="10"/>
            <c:bubble3D val="0"/>
            <c:spPr>
              <a:solidFill>
                <a:schemeClr val="accent5">
                  <a:lumMod val="60000"/>
                </a:schemeClr>
              </a:solidFill>
              <a:ln w="25400">
                <a:solidFill>
                  <a:schemeClr val="lt1"/>
                </a:solidFill>
              </a:ln>
              <a:effectLst/>
              <a:sp3d contourW="25400">
                <a:contourClr>
                  <a:schemeClr val="lt1"/>
                </a:contourClr>
              </a:sp3d>
            </c:spPr>
          </c:dPt>
          <c:dPt>
            <c:idx val="11"/>
            <c:bubble3D val="0"/>
            <c:spPr>
              <a:solidFill>
                <a:schemeClr val="accent6">
                  <a:lumMod val="60000"/>
                </a:schemeClr>
              </a:solidFill>
              <a:ln w="25400">
                <a:solidFill>
                  <a:schemeClr val="lt1"/>
                </a:solidFill>
              </a:ln>
              <a:effectLst/>
              <a:sp3d contourW="25400">
                <a:contourClr>
                  <a:schemeClr val="lt1"/>
                </a:contourClr>
              </a:sp3d>
            </c:spPr>
          </c:dPt>
          <c:dLbls>
            <c:spPr>
              <a:solidFill>
                <a:schemeClr val="bg1"/>
              </a:solidFill>
              <a:ln>
                <a:solidFill>
                  <a:schemeClr val="tx1"/>
                </a:solidFill>
              </a:ln>
              <a:effectLst/>
            </c:spPr>
            <c:txPr>
              <a:bodyPr rot="0" spcFirstLastPara="1" vertOverflow="ellipsis" vert="horz" wrap="square" anchor="ctr" anchorCtr="1"/>
              <a:lstStyle/>
              <a:p>
                <a:pPr>
                  <a:defRPr sz="1300" b="0" i="0" u="none" strike="noStrike" kern="1200" baseline="0">
                    <a:solidFill>
                      <a:schemeClr val="tx1"/>
                    </a:solidFill>
                    <a:latin typeface="Book Antiqua" panose="02040602050305030304" pitchFamily="18" charset="0"/>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Manta!$S$1278:$S$1289</c:f>
              <c:strCache>
                <c:ptCount val="12"/>
                <c:pt idx="0">
                  <c:v>Asistencia Administrativa</c:v>
                </c:pt>
                <c:pt idx="1">
                  <c:v>Operación Básica</c:v>
                </c:pt>
                <c:pt idx="2">
                  <c:v>Soporte Administrativo</c:v>
                </c:pt>
                <c:pt idx="3">
                  <c:v>Jefatura</c:v>
                </c:pt>
                <c:pt idx="4">
                  <c:v>Supervisión Operativa</c:v>
                </c:pt>
                <c:pt idx="5">
                  <c:v>Asistencia Técnica</c:v>
                </c:pt>
                <c:pt idx="6">
                  <c:v>Supervisión Técnica</c:v>
                </c:pt>
                <c:pt idx="7">
                  <c:v>Operación Técnica</c:v>
                </c:pt>
                <c:pt idx="8">
                  <c:v>Supervisión General</c:v>
                </c:pt>
                <c:pt idx="9">
                  <c:v>Operación Especializada</c:v>
                </c:pt>
                <c:pt idx="10">
                  <c:v>Soporte Técnico</c:v>
                </c:pt>
                <c:pt idx="11">
                  <c:v>Otros</c:v>
                </c:pt>
              </c:strCache>
            </c:strRef>
          </c:cat>
          <c:val>
            <c:numRef>
              <c:f>Manta!$T$1278:$T$1289</c:f>
              <c:numCache>
                <c:formatCode>0.0%</c:formatCode>
                <c:ptCount val="12"/>
                <c:pt idx="0">
                  <c:v>0.2</c:v>
                </c:pt>
                <c:pt idx="1">
                  <c:v>0.13846153846153847</c:v>
                </c:pt>
                <c:pt idx="2">
                  <c:v>0.13846153846153847</c:v>
                </c:pt>
                <c:pt idx="3">
                  <c:v>9.2307692307692313E-2</c:v>
                </c:pt>
                <c:pt idx="4">
                  <c:v>7.6923076923076927E-2</c:v>
                </c:pt>
                <c:pt idx="5">
                  <c:v>7.6923076923076927E-2</c:v>
                </c:pt>
                <c:pt idx="6">
                  <c:v>6.1538461538461542E-2</c:v>
                </c:pt>
                <c:pt idx="7">
                  <c:v>6.1538461538461542E-2</c:v>
                </c:pt>
                <c:pt idx="8">
                  <c:v>4.6153846153846156E-2</c:v>
                </c:pt>
                <c:pt idx="9">
                  <c:v>4.6153846153846156E-2</c:v>
                </c:pt>
                <c:pt idx="10">
                  <c:v>4.6153846153846156E-2</c:v>
                </c:pt>
                <c:pt idx="11">
                  <c:v>1.5384615384615385E-2</c:v>
                </c:pt>
              </c:numCache>
            </c:numRef>
          </c:val>
        </c:ser>
        <c:dLbls>
          <c:showLegendKey val="0"/>
          <c:showVal val="0"/>
          <c:showCatName val="0"/>
          <c:showSerName val="0"/>
          <c:showPercent val="0"/>
          <c:showBubbleSize val="0"/>
          <c:showLeaderLines val="1"/>
        </c:dLbls>
      </c:pie3DChart>
      <c:spPr>
        <a:noFill/>
        <a:ln>
          <a:noFill/>
        </a:ln>
        <a:effectLst/>
      </c:spPr>
    </c:plotArea>
    <c:legend>
      <c:legendPos val="r"/>
      <c:overlay val="0"/>
      <c:spPr>
        <a:noFill/>
        <a:ln>
          <a:noFill/>
        </a:ln>
        <a:effectLst/>
      </c:spPr>
      <c:txPr>
        <a:bodyPr rot="0" spcFirstLastPara="1" vertOverflow="ellipsis" vert="horz" wrap="square" anchor="ctr" anchorCtr="1"/>
        <a:lstStyle/>
        <a:p>
          <a:pPr>
            <a:defRPr sz="1300" b="0" i="0" u="none" strike="noStrike" kern="1200" baseline="0">
              <a:solidFill>
                <a:schemeClr val="tx1"/>
              </a:solidFill>
              <a:latin typeface="Book Antiqua" panose="02040602050305030304" pitchFamily="18" charset="0"/>
              <a:ea typeface="+mn-ea"/>
              <a:cs typeface="+mn-cs"/>
            </a:defRPr>
          </a:pPr>
          <a:endParaRPr lang="en-US"/>
        </a:p>
      </c:txPr>
    </c:legend>
    <c:plotVisOnly val="1"/>
    <c:dispBlanksAs val="gap"/>
    <c:showDLblsOverMax val="0"/>
  </c:chart>
  <c:spPr>
    <a:solidFill>
      <a:schemeClr val="bg1"/>
    </a:solidFill>
    <a:ln>
      <a:solidFill>
        <a:schemeClr val="bg1">
          <a:lumMod val="85000"/>
        </a:schemeClr>
      </a:solidFill>
    </a:ln>
    <a:effectLst/>
  </c:spPr>
  <c:txPr>
    <a:bodyPr/>
    <a:lstStyle/>
    <a:p>
      <a:pPr>
        <a:defRPr sz="1300">
          <a:solidFill>
            <a:schemeClr val="tx1"/>
          </a:solidFill>
          <a:latin typeface="Book Antiqua" panose="02040602050305030304" pitchFamily="18" charset="0"/>
        </a:defRPr>
      </a:pPr>
      <a:endParaRPr lang="en-US"/>
    </a:p>
  </c:txPr>
  <c:externalData r:id="rId1">
    <c:autoUpdate val="0"/>
  </c:externalData>
</c:chartSpace>
</file>

<file path=ppt/charts/chart99.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perspective val="3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Manta!$L$1303</c:f>
              <c:strCache>
                <c:ptCount val="1"/>
                <c:pt idx="0">
                  <c:v>%</c:v>
                </c:pt>
              </c:strCache>
            </c:strRef>
          </c:tx>
          <c:dPt>
            <c:idx val="0"/>
            <c:bubble3D val="0"/>
            <c:spPr>
              <a:solidFill>
                <a:schemeClr val="accent1"/>
              </a:solidFill>
              <a:ln w="25400">
                <a:solidFill>
                  <a:schemeClr val="lt1"/>
                </a:solidFill>
              </a:ln>
              <a:effectLst/>
              <a:sp3d contourW="25400">
                <a:contourClr>
                  <a:schemeClr val="lt1"/>
                </a:contourClr>
              </a:sp3d>
            </c:spPr>
          </c:dPt>
          <c:dPt>
            <c:idx val="1"/>
            <c:bubble3D val="0"/>
            <c:spPr>
              <a:solidFill>
                <a:schemeClr val="accent2"/>
              </a:solidFill>
              <a:ln w="25400">
                <a:solidFill>
                  <a:schemeClr val="lt1"/>
                </a:solidFill>
              </a:ln>
              <a:effectLst/>
              <a:sp3d contourW="25400">
                <a:contourClr>
                  <a:schemeClr val="lt1"/>
                </a:contourClr>
              </a:sp3d>
            </c:spPr>
          </c:dPt>
          <c:dPt>
            <c:idx val="2"/>
            <c:bubble3D val="0"/>
            <c:spPr>
              <a:solidFill>
                <a:schemeClr val="accent3"/>
              </a:solidFill>
              <a:ln w="25400">
                <a:solidFill>
                  <a:schemeClr val="lt1"/>
                </a:solidFill>
              </a:ln>
              <a:effectLst/>
              <a:sp3d contourW="25400">
                <a:contourClr>
                  <a:schemeClr val="lt1"/>
                </a:contourClr>
              </a:sp3d>
            </c:spPr>
          </c:dPt>
          <c:dPt>
            <c:idx val="3"/>
            <c:bubble3D val="0"/>
            <c:spPr>
              <a:solidFill>
                <a:schemeClr val="accent4"/>
              </a:solidFill>
              <a:ln w="25400">
                <a:solidFill>
                  <a:schemeClr val="lt1"/>
                </a:solidFill>
              </a:ln>
              <a:effectLst/>
              <a:sp3d contourW="25400">
                <a:contourClr>
                  <a:schemeClr val="lt1"/>
                </a:contourClr>
              </a:sp3d>
            </c:spPr>
          </c:dPt>
          <c:dPt>
            <c:idx val="4"/>
            <c:bubble3D val="0"/>
            <c:spPr>
              <a:solidFill>
                <a:schemeClr val="accent5"/>
              </a:solidFill>
              <a:ln w="25400">
                <a:solidFill>
                  <a:schemeClr val="lt1"/>
                </a:solidFill>
              </a:ln>
              <a:effectLst/>
              <a:sp3d contourW="25400">
                <a:contourClr>
                  <a:schemeClr val="lt1"/>
                </a:contourClr>
              </a:sp3d>
            </c:spPr>
          </c:dPt>
          <c:dLbls>
            <c:spPr>
              <a:solidFill>
                <a:schemeClr val="bg1"/>
              </a:solidFill>
              <a:ln>
                <a:solidFill>
                  <a:schemeClr val="tx1"/>
                </a:solidFill>
              </a:ln>
              <a:effectLst/>
            </c:spPr>
            <c:txPr>
              <a:bodyPr rot="0" spcFirstLastPara="1" vertOverflow="ellipsis" vert="horz" wrap="square" anchor="ctr" anchorCtr="1"/>
              <a:lstStyle/>
              <a:p>
                <a:pPr>
                  <a:defRPr sz="1500" b="0" i="0" u="none" strike="noStrike" kern="1200" baseline="0">
                    <a:solidFill>
                      <a:schemeClr val="tx1"/>
                    </a:solidFill>
                    <a:latin typeface="Book Antiqua" panose="02040602050305030304" pitchFamily="18" charset="0"/>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Manta!$K$1304:$K$1307</c:f>
              <c:strCache>
                <c:ptCount val="4"/>
                <c:pt idx="0">
                  <c:v>Física</c:v>
                </c:pt>
                <c:pt idx="1">
                  <c:v>Auditiva</c:v>
                </c:pt>
                <c:pt idx="2">
                  <c:v>Visual</c:v>
                </c:pt>
                <c:pt idx="3">
                  <c:v>Intelectual - Psicológica</c:v>
                </c:pt>
              </c:strCache>
            </c:strRef>
          </c:cat>
          <c:val>
            <c:numRef>
              <c:f>Manta!$L$1304:$L$1307</c:f>
              <c:numCache>
                <c:formatCode>0.0%</c:formatCode>
                <c:ptCount val="4"/>
                <c:pt idx="0">
                  <c:v>0.46666666666666667</c:v>
                </c:pt>
                <c:pt idx="1">
                  <c:v>0.3</c:v>
                </c:pt>
                <c:pt idx="2">
                  <c:v>0.13333333333333333</c:v>
                </c:pt>
                <c:pt idx="3">
                  <c:v>0.1</c:v>
                </c:pt>
              </c:numCache>
            </c:numRef>
          </c:val>
        </c:ser>
        <c:dLbls>
          <c:showLegendKey val="0"/>
          <c:showVal val="0"/>
          <c:showCatName val="0"/>
          <c:showSerName val="0"/>
          <c:showPercent val="0"/>
          <c:showBubbleSize val="0"/>
          <c:showLeaderLines val="1"/>
        </c:dLbls>
      </c:pie3DChart>
      <c:spPr>
        <a:noFill/>
        <a:ln>
          <a:noFill/>
        </a:ln>
        <a:effectLst/>
      </c:spPr>
    </c:plotArea>
    <c:legend>
      <c:legendPos val="r"/>
      <c:overlay val="0"/>
      <c:spPr>
        <a:noFill/>
        <a:ln>
          <a:noFill/>
        </a:ln>
        <a:effectLst/>
      </c:spPr>
      <c:txPr>
        <a:bodyPr rot="0" spcFirstLastPara="1" vertOverflow="ellipsis" vert="horz" wrap="square" anchor="ctr" anchorCtr="1"/>
        <a:lstStyle/>
        <a:p>
          <a:pPr>
            <a:defRPr sz="1500" b="0" i="0" u="none" strike="noStrike" kern="1200" baseline="0">
              <a:solidFill>
                <a:schemeClr val="tx1"/>
              </a:solidFill>
              <a:latin typeface="Book Antiqua" panose="02040602050305030304" pitchFamily="18" charset="0"/>
              <a:ea typeface="+mn-ea"/>
              <a:cs typeface="+mn-cs"/>
            </a:defRPr>
          </a:pPr>
          <a:endParaRPr lang="en-US"/>
        </a:p>
      </c:txPr>
    </c:legend>
    <c:plotVisOnly val="1"/>
    <c:dispBlanksAs val="gap"/>
    <c:showDLblsOverMax val="0"/>
  </c:chart>
  <c:spPr>
    <a:solidFill>
      <a:schemeClr val="bg1"/>
    </a:solidFill>
    <a:ln>
      <a:solidFill>
        <a:schemeClr val="bg1">
          <a:lumMod val="85000"/>
        </a:schemeClr>
      </a:solidFill>
    </a:ln>
    <a:effectLst/>
  </c:spPr>
  <c:txPr>
    <a:bodyPr/>
    <a:lstStyle/>
    <a:p>
      <a:pPr>
        <a:defRPr sz="1500">
          <a:solidFill>
            <a:schemeClr val="tx1"/>
          </a:solidFill>
          <a:latin typeface="Book Antiqua" panose="02040602050305030304" pitchFamily="18" charset="0"/>
        </a:defRPr>
      </a:pPr>
      <a:endParaRPr lang="en-US"/>
    </a:p>
  </c:txPr>
  <c:externalData r:id="rId1">
    <c:autoUpdate val="0"/>
  </c:externalData>
</c:chartSpace>
</file>

<file path=ppt/charts/chart100.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Manta!$R$1334</c:f>
              <c:strCache>
                <c:ptCount val="1"/>
                <c:pt idx="0">
                  <c:v>Salario promedio</c:v>
                </c:pt>
              </c:strCache>
            </c:strRef>
          </c:tx>
          <c:spPr>
            <a:solidFill>
              <a:schemeClr val="accent1"/>
            </a:solidFill>
            <a:ln>
              <a:noFill/>
            </a:ln>
            <a:effectLst/>
          </c:spPr>
          <c:invertIfNegative val="0"/>
          <c:dLbls>
            <c:spPr>
              <a:solidFill>
                <a:schemeClr val="bg1"/>
              </a:solidFill>
              <a:ln>
                <a:solidFill>
                  <a:schemeClr val="tx1"/>
                </a:solidFill>
              </a:ln>
              <a:effectLst/>
            </c:spPr>
            <c:txPr>
              <a:bodyPr rot="0" spcFirstLastPara="1" vertOverflow="ellipsis" vert="horz" wrap="square" anchor="ctr" anchorCtr="1"/>
              <a:lstStyle/>
              <a:p>
                <a:pPr>
                  <a:defRPr sz="1400" b="0" i="0" u="none" strike="noStrike" kern="1200" baseline="0">
                    <a:solidFill>
                      <a:schemeClr val="tx1"/>
                    </a:solidFill>
                    <a:latin typeface="Book Antiqua" panose="02040602050305030304" pitchFamily="18"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Manta!$Q$1335:$Q$1346</c:f>
              <c:strCache>
                <c:ptCount val="12"/>
                <c:pt idx="0">
                  <c:v>Jefatura</c:v>
                </c:pt>
                <c:pt idx="1">
                  <c:v>Supervisión General</c:v>
                </c:pt>
                <c:pt idx="2">
                  <c:v>Operación Especializada</c:v>
                </c:pt>
                <c:pt idx="3">
                  <c:v>Supervisión Técnica</c:v>
                </c:pt>
                <c:pt idx="4">
                  <c:v>Supervisión Operativa</c:v>
                </c:pt>
                <c:pt idx="5">
                  <c:v>Soporte Técnico</c:v>
                </c:pt>
                <c:pt idx="6">
                  <c:v>Operación Técnica</c:v>
                </c:pt>
                <c:pt idx="7">
                  <c:v>Asistencia Administrativa</c:v>
                </c:pt>
                <c:pt idx="8">
                  <c:v>Asistencia Técnica</c:v>
                </c:pt>
                <c:pt idx="9">
                  <c:v>Soporte Administrativo</c:v>
                </c:pt>
                <c:pt idx="10">
                  <c:v>Operación Básica</c:v>
                </c:pt>
                <c:pt idx="11">
                  <c:v>Otros</c:v>
                </c:pt>
              </c:strCache>
            </c:strRef>
          </c:cat>
          <c:val>
            <c:numRef>
              <c:f>Manta!$R$1335:$R$1346</c:f>
              <c:numCache>
                <c:formatCode>#,##0</c:formatCode>
                <c:ptCount val="12"/>
                <c:pt idx="0">
                  <c:v>2714.9545454545455</c:v>
                </c:pt>
                <c:pt idx="1">
                  <c:v>1282.6014285714284</c:v>
                </c:pt>
                <c:pt idx="2">
                  <c:v>1161.7</c:v>
                </c:pt>
                <c:pt idx="3">
                  <c:v>1049.74125</c:v>
                </c:pt>
                <c:pt idx="4">
                  <c:v>965.63285714285723</c:v>
                </c:pt>
                <c:pt idx="5">
                  <c:v>910.45833333333337</c:v>
                </c:pt>
                <c:pt idx="6">
                  <c:v>663.53714285714284</c:v>
                </c:pt>
                <c:pt idx="7">
                  <c:v>618.65000000000009</c:v>
                </c:pt>
                <c:pt idx="8">
                  <c:v>570.13199999999995</c:v>
                </c:pt>
                <c:pt idx="9">
                  <c:v>489.17600000000004</c:v>
                </c:pt>
                <c:pt idx="10">
                  <c:v>455.48222222222222</c:v>
                </c:pt>
                <c:pt idx="11">
                  <c:v>376.22</c:v>
                </c:pt>
              </c:numCache>
            </c:numRef>
          </c:val>
        </c:ser>
        <c:dLbls>
          <c:showLegendKey val="0"/>
          <c:showVal val="0"/>
          <c:showCatName val="0"/>
          <c:showSerName val="0"/>
          <c:showPercent val="0"/>
          <c:showBubbleSize val="0"/>
        </c:dLbls>
        <c:gapWidth val="75"/>
        <c:overlap val="-25"/>
        <c:axId val="240450560"/>
        <c:axId val="240526080"/>
      </c:barChart>
      <c:catAx>
        <c:axId val="240450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1400" b="1" i="0" u="none" strike="noStrike" kern="1200" baseline="0">
                <a:solidFill>
                  <a:schemeClr val="tx1"/>
                </a:solidFill>
                <a:latin typeface="Book Antiqua" panose="02040602050305030304" pitchFamily="18" charset="0"/>
                <a:ea typeface="+mn-ea"/>
                <a:cs typeface="+mn-cs"/>
              </a:defRPr>
            </a:pPr>
            <a:endParaRPr lang="en-US"/>
          </a:p>
        </c:txPr>
        <c:crossAx val="240526080"/>
        <c:crosses val="autoZero"/>
        <c:auto val="1"/>
        <c:lblAlgn val="ctr"/>
        <c:lblOffset val="100"/>
        <c:noMultiLvlLbl val="0"/>
      </c:catAx>
      <c:valAx>
        <c:axId val="2405260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chemeClr val="tx1"/>
                </a:solidFill>
                <a:latin typeface="Book Antiqua" panose="02040602050305030304" pitchFamily="18" charset="0"/>
                <a:ea typeface="+mn-ea"/>
                <a:cs typeface="+mn-cs"/>
              </a:defRPr>
            </a:pPr>
            <a:endParaRPr lang="en-US"/>
          </a:p>
        </c:txPr>
        <c:crossAx val="240450560"/>
        <c:crosses val="autoZero"/>
        <c:crossBetween val="between"/>
      </c:valAx>
      <c:spPr>
        <a:noFill/>
        <a:ln>
          <a:noFill/>
        </a:ln>
        <a:effectLst/>
      </c:spPr>
    </c:plotArea>
    <c:plotVisOnly val="1"/>
    <c:dispBlanksAs val="gap"/>
    <c:showDLblsOverMax val="0"/>
  </c:chart>
  <c:spPr>
    <a:solidFill>
      <a:schemeClr val="bg1"/>
    </a:solidFill>
    <a:ln>
      <a:solidFill>
        <a:schemeClr val="bg1">
          <a:lumMod val="85000"/>
        </a:schemeClr>
      </a:solidFill>
    </a:ln>
    <a:effectLst/>
  </c:spPr>
  <c:txPr>
    <a:bodyPr/>
    <a:lstStyle/>
    <a:p>
      <a:pPr>
        <a:defRPr sz="1400">
          <a:solidFill>
            <a:schemeClr val="tx1"/>
          </a:solidFill>
          <a:latin typeface="Book Antiqua" panose="02040602050305030304" pitchFamily="18" charset="0"/>
        </a:defRPr>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6.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7.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8.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9.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0.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1.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2.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3.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7.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3.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4.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5.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6.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7.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8.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9.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0.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1.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2.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3.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4.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5.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1#20">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63930CE-5375-4F69-9D52-B231C2C8A573}" type="doc">
      <dgm:prSet loTypeId="urn:microsoft.com/office/officeart/2005/8/layout/process5" loCatId="process" qsTypeId="urn:microsoft.com/office/officeart/2005/8/quickstyle/3d1" qsCatId="3D" csTypeId="urn:microsoft.com/office/officeart/2005/8/colors/colorful1#20" csCatId="colorful" phldr="1"/>
      <dgm:spPr/>
      <dgm:t>
        <a:bodyPr/>
        <a:lstStyle/>
        <a:p>
          <a:endParaRPr lang="es-EC"/>
        </a:p>
      </dgm:t>
    </dgm:pt>
    <dgm:pt modelId="{90932703-4283-4BA0-8B63-8D1EEE2FE25C}">
      <dgm:prSet phldrT="[Texto]" custT="1"/>
      <dgm:spPr/>
      <dgm:t>
        <a:bodyPr/>
        <a:lstStyle/>
        <a:p>
          <a:r>
            <a:rPr lang="es-EC" sz="1400" dirty="0" smtClean="0">
              <a:latin typeface="Book Antiqua" pitchFamily="18" charset="0"/>
            </a:rPr>
            <a:t>A nivel mundial existe una crisis del empleo juvenil</a:t>
          </a:r>
          <a:endParaRPr lang="es-EC" sz="1400" dirty="0">
            <a:latin typeface="Book Antiqua" pitchFamily="18" charset="0"/>
          </a:endParaRPr>
        </a:p>
      </dgm:t>
    </dgm:pt>
    <dgm:pt modelId="{D4D9B746-65FA-4BA0-BDA4-AD8F6DE3C35C}" type="parTrans" cxnId="{08CD42F3-E173-4EB1-8D20-D05C59FD3F0C}">
      <dgm:prSet/>
      <dgm:spPr/>
      <dgm:t>
        <a:bodyPr/>
        <a:lstStyle/>
        <a:p>
          <a:endParaRPr lang="es-EC" sz="1400">
            <a:latin typeface="Book Antiqua" pitchFamily="18" charset="0"/>
          </a:endParaRPr>
        </a:p>
      </dgm:t>
    </dgm:pt>
    <dgm:pt modelId="{381C3FD8-7313-4476-90AF-ACBD752312C3}" type="sibTrans" cxnId="{08CD42F3-E173-4EB1-8D20-D05C59FD3F0C}">
      <dgm:prSet custT="1"/>
      <dgm:spPr/>
      <dgm:t>
        <a:bodyPr/>
        <a:lstStyle/>
        <a:p>
          <a:endParaRPr lang="es-EC" sz="1400" dirty="0">
            <a:latin typeface="Book Antiqua" pitchFamily="18" charset="0"/>
          </a:endParaRPr>
        </a:p>
      </dgm:t>
    </dgm:pt>
    <dgm:pt modelId="{5CF2DBAF-3FC8-43EB-BF47-B8B632DBC5AA}">
      <dgm:prSet phldrT="[Texto]" custT="1"/>
      <dgm:spPr/>
      <dgm:t>
        <a:bodyPr/>
        <a:lstStyle/>
        <a:p>
          <a:r>
            <a:rPr lang="es-EC" sz="1400" dirty="0" smtClean="0">
              <a:latin typeface="Book Antiqua" pitchFamily="18" charset="0"/>
            </a:rPr>
            <a:t>73 millones de jóvenes están buscando trabajo y de los que si logran conseguir empleo, 6 de cada 10 poseen malas condiciones laborales</a:t>
          </a:r>
          <a:endParaRPr lang="es-EC" sz="1400" dirty="0">
            <a:latin typeface="Book Antiqua" pitchFamily="18" charset="0"/>
          </a:endParaRPr>
        </a:p>
      </dgm:t>
    </dgm:pt>
    <dgm:pt modelId="{18D79F9B-A7E0-46C0-87F3-4C350F5D4B75}" type="parTrans" cxnId="{8790C9BC-FEF8-4B57-9B57-3D61E1FCA01A}">
      <dgm:prSet/>
      <dgm:spPr/>
      <dgm:t>
        <a:bodyPr/>
        <a:lstStyle/>
        <a:p>
          <a:endParaRPr lang="es-EC" sz="1400">
            <a:latin typeface="Book Antiqua" pitchFamily="18" charset="0"/>
          </a:endParaRPr>
        </a:p>
      </dgm:t>
    </dgm:pt>
    <dgm:pt modelId="{4D9048FA-ABD6-445C-98F4-12934FE57E9F}" type="sibTrans" cxnId="{8790C9BC-FEF8-4B57-9B57-3D61E1FCA01A}">
      <dgm:prSet custT="1"/>
      <dgm:spPr/>
      <dgm:t>
        <a:bodyPr/>
        <a:lstStyle/>
        <a:p>
          <a:endParaRPr lang="es-EC" sz="1400" dirty="0">
            <a:latin typeface="Book Antiqua" pitchFamily="18" charset="0"/>
          </a:endParaRPr>
        </a:p>
      </dgm:t>
    </dgm:pt>
    <dgm:pt modelId="{9DFE7071-2556-4274-8EEB-C1B3A7D900B5}">
      <dgm:prSet phldrT="[Texto]" custT="1"/>
      <dgm:spPr/>
      <dgm:t>
        <a:bodyPr/>
        <a:lstStyle/>
        <a:p>
          <a:r>
            <a:rPr lang="es-EC" sz="1400" dirty="0" smtClean="0">
              <a:latin typeface="Book Antiqua" pitchFamily="18" charset="0"/>
            </a:rPr>
            <a:t>En respuesta para el Ecuador, la OIT se encuentra desarrollando el programa “Diseño e implementación de un mecanismo innovador de promoción de empleo juvenil en las empresas” </a:t>
          </a:r>
          <a:endParaRPr lang="es-EC" sz="1400" dirty="0">
            <a:latin typeface="Book Antiqua" pitchFamily="18" charset="0"/>
          </a:endParaRPr>
        </a:p>
      </dgm:t>
    </dgm:pt>
    <dgm:pt modelId="{98F01A21-82E6-4F28-98D7-7F88EEE441F1}" type="parTrans" cxnId="{18EA1929-19FB-4AB7-AC94-66C377F76D08}">
      <dgm:prSet/>
      <dgm:spPr/>
      <dgm:t>
        <a:bodyPr/>
        <a:lstStyle/>
        <a:p>
          <a:endParaRPr lang="es-EC" sz="1400">
            <a:latin typeface="Book Antiqua" pitchFamily="18" charset="0"/>
          </a:endParaRPr>
        </a:p>
      </dgm:t>
    </dgm:pt>
    <dgm:pt modelId="{2C2C6752-DC45-4BF6-BC6A-C7D9A58F7F1E}" type="sibTrans" cxnId="{18EA1929-19FB-4AB7-AC94-66C377F76D08}">
      <dgm:prSet custT="1"/>
      <dgm:spPr/>
      <dgm:t>
        <a:bodyPr/>
        <a:lstStyle/>
        <a:p>
          <a:endParaRPr lang="es-EC" sz="1400" dirty="0">
            <a:latin typeface="Book Antiqua" pitchFamily="18" charset="0"/>
          </a:endParaRPr>
        </a:p>
      </dgm:t>
    </dgm:pt>
    <dgm:pt modelId="{B7CF480E-1D06-47E6-BBED-1517DF67ED3B}">
      <dgm:prSet phldrT="[Texto]" custT="1"/>
      <dgm:spPr/>
      <dgm:t>
        <a:bodyPr/>
        <a:lstStyle/>
        <a:p>
          <a:r>
            <a:rPr lang="es-EC" sz="1400" dirty="0" smtClean="0">
              <a:latin typeface="Book Antiqua" pitchFamily="18" charset="0"/>
            </a:rPr>
            <a:t>Con el fin articular los servicios de fortalecimiento de capacidades y apoyo al empleo con las demandas de las empresas y de los jóvenes</a:t>
          </a:r>
          <a:endParaRPr lang="es-EC" sz="1400" dirty="0">
            <a:latin typeface="Book Antiqua" pitchFamily="18" charset="0"/>
          </a:endParaRPr>
        </a:p>
      </dgm:t>
    </dgm:pt>
    <dgm:pt modelId="{65DAA294-6E98-437A-BFFB-615D1D6071E5}" type="parTrans" cxnId="{7324573D-0133-4150-BE34-A577816037D9}">
      <dgm:prSet/>
      <dgm:spPr/>
      <dgm:t>
        <a:bodyPr/>
        <a:lstStyle/>
        <a:p>
          <a:endParaRPr lang="es-EC" sz="1400">
            <a:latin typeface="Book Antiqua" pitchFamily="18" charset="0"/>
          </a:endParaRPr>
        </a:p>
      </dgm:t>
    </dgm:pt>
    <dgm:pt modelId="{F6C26ECF-276D-4F0E-AF89-F643C3C41498}" type="sibTrans" cxnId="{7324573D-0133-4150-BE34-A577816037D9}">
      <dgm:prSet custT="1"/>
      <dgm:spPr/>
      <dgm:t>
        <a:bodyPr/>
        <a:lstStyle/>
        <a:p>
          <a:endParaRPr lang="es-EC" sz="1400" dirty="0">
            <a:latin typeface="Book Antiqua" pitchFamily="18" charset="0"/>
          </a:endParaRPr>
        </a:p>
      </dgm:t>
    </dgm:pt>
    <dgm:pt modelId="{68FA26CC-C688-4107-8312-37CE6E68924D}">
      <dgm:prSet phldrT="[Texto]" custT="1"/>
      <dgm:spPr/>
      <dgm:t>
        <a:bodyPr/>
        <a:lstStyle/>
        <a:p>
          <a:r>
            <a:rPr lang="es-EC" sz="1400" dirty="0" smtClean="0">
              <a:latin typeface="Book Antiqua" pitchFamily="18" charset="0"/>
            </a:rPr>
            <a:t>El estudio es un insumo para determinar las características y necesidades laborales y de capacitación de las empresas en estas tres ciudades</a:t>
          </a:r>
          <a:endParaRPr lang="es-EC" sz="1400" dirty="0">
            <a:latin typeface="Book Antiqua" pitchFamily="18" charset="0"/>
          </a:endParaRPr>
        </a:p>
      </dgm:t>
    </dgm:pt>
    <dgm:pt modelId="{3F46E8FF-0567-4959-9276-BECF02E77E7E}" type="parTrans" cxnId="{3070C7E1-7488-4F9D-A146-6C3FA7004BE6}">
      <dgm:prSet/>
      <dgm:spPr/>
      <dgm:t>
        <a:bodyPr/>
        <a:lstStyle/>
        <a:p>
          <a:endParaRPr lang="es-EC" sz="1400">
            <a:latin typeface="Book Antiqua" pitchFamily="18" charset="0"/>
          </a:endParaRPr>
        </a:p>
      </dgm:t>
    </dgm:pt>
    <dgm:pt modelId="{CC04B8D7-21DA-4C7F-AF78-74B4CFDD3EDC}" type="sibTrans" cxnId="{3070C7E1-7488-4F9D-A146-6C3FA7004BE6}">
      <dgm:prSet/>
      <dgm:spPr/>
      <dgm:t>
        <a:bodyPr/>
        <a:lstStyle/>
        <a:p>
          <a:endParaRPr lang="es-EC" sz="1400">
            <a:latin typeface="Book Antiqua" pitchFamily="18" charset="0"/>
          </a:endParaRPr>
        </a:p>
      </dgm:t>
    </dgm:pt>
    <dgm:pt modelId="{4152F137-4B49-4792-B17B-37A7D9FA7BB1}" type="pres">
      <dgm:prSet presAssocID="{C63930CE-5375-4F69-9D52-B231C2C8A573}" presName="diagram" presStyleCnt="0">
        <dgm:presLayoutVars>
          <dgm:dir/>
          <dgm:resizeHandles val="exact"/>
        </dgm:presLayoutVars>
      </dgm:prSet>
      <dgm:spPr/>
      <dgm:t>
        <a:bodyPr/>
        <a:lstStyle/>
        <a:p>
          <a:endParaRPr lang="es-EC"/>
        </a:p>
      </dgm:t>
    </dgm:pt>
    <dgm:pt modelId="{7B0C3D4D-9BA9-4C4D-9A22-AA110B22FC87}" type="pres">
      <dgm:prSet presAssocID="{90932703-4283-4BA0-8B63-8D1EEE2FE25C}" presName="node" presStyleLbl="node1" presStyleIdx="0" presStyleCnt="5" custScaleX="265443" custScaleY="171657">
        <dgm:presLayoutVars>
          <dgm:bulletEnabled val="1"/>
        </dgm:presLayoutVars>
      </dgm:prSet>
      <dgm:spPr/>
      <dgm:t>
        <a:bodyPr/>
        <a:lstStyle/>
        <a:p>
          <a:endParaRPr lang="es-EC"/>
        </a:p>
      </dgm:t>
    </dgm:pt>
    <dgm:pt modelId="{BBFD3381-8118-4C10-BE91-407FA73BBF54}" type="pres">
      <dgm:prSet presAssocID="{381C3FD8-7313-4476-90AF-ACBD752312C3}" presName="sibTrans" presStyleLbl="sibTrans2D1" presStyleIdx="0" presStyleCnt="4"/>
      <dgm:spPr/>
      <dgm:t>
        <a:bodyPr/>
        <a:lstStyle/>
        <a:p>
          <a:endParaRPr lang="es-EC"/>
        </a:p>
      </dgm:t>
    </dgm:pt>
    <dgm:pt modelId="{4604A1BF-7D5E-47C0-A3C6-9CC3F886398D}" type="pres">
      <dgm:prSet presAssocID="{381C3FD8-7313-4476-90AF-ACBD752312C3}" presName="connectorText" presStyleLbl="sibTrans2D1" presStyleIdx="0" presStyleCnt="4"/>
      <dgm:spPr/>
      <dgm:t>
        <a:bodyPr/>
        <a:lstStyle/>
        <a:p>
          <a:endParaRPr lang="es-EC"/>
        </a:p>
      </dgm:t>
    </dgm:pt>
    <dgm:pt modelId="{7DDDE3D6-403A-4F1A-858E-7AD7687254EA}" type="pres">
      <dgm:prSet presAssocID="{5CF2DBAF-3FC8-43EB-BF47-B8B632DBC5AA}" presName="node" presStyleLbl="node1" presStyleIdx="1" presStyleCnt="5" custScaleX="265443" custScaleY="171657">
        <dgm:presLayoutVars>
          <dgm:bulletEnabled val="1"/>
        </dgm:presLayoutVars>
      </dgm:prSet>
      <dgm:spPr/>
      <dgm:t>
        <a:bodyPr/>
        <a:lstStyle/>
        <a:p>
          <a:endParaRPr lang="es-EC"/>
        </a:p>
      </dgm:t>
    </dgm:pt>
    <dgm:pt modelId="{01B9FA8E-2803-4959-B52F-1F3FAE028CA2}" type="pres">
      <dgm:prSet presAssocID="{4D9048FA-ABD6-445C-98F4-12934FE57E9F}" presName="sibTrans" presStyleLbl="sibTrans2D1" presStyleIdx="1" presStyleCnt="4"/>
      <dgm:spPr/>
      <dgm:t>
        <a:bodyPr/>
        <a:lstStyle/>
        <a:p>
          <a:endParaRPr lang="es-EC"/>
        </a:p>
      </dgm:t>
    </dgm:pt>
    <dgm:pt modelId="{F1144F19-9979-440C-97FB-753051FF5A38}" type="pres">
      <dgm:prSet presAssocID="{4D9048FA-ABD6-445C-98F4-12934FE57E9F}" presName="connectorText" presStyleLbl="sibTrans2D1" presStyleIdx="1" presStyleCnt="4"/>
      <dgm:spPr/>
      <dgm:t>
        <a:bodyPr/>
        <a:lstStyle/>
        <a:p>
          <a:endParaRPr lang="es-EC"/>
        </a:p>
      </dgm:t>
    </dgm:pt>
    <dgm:pt modelId="{73856D31-F4D3-4803-9C6B-83DAA939C322}" type="pres">
      <dgm:prSet presAssocID="{9DFE7071-2556-4274-8EEB-C1B3A7D900B5}" presName="node" presStyleLbl="node1" presStyleIdx="2" presStyleCnt="5" custScaleX="265443" custScaleY="171657">
        <dgm:presLayoutVars>
          <dgm:bulletEnabled val="1"/>
        </dgm:presLayoutVars>
      </dgm:prSet>
      <dgm:spPr/>
      <dgm:t>
        <a:bodyPr/>
        <a:lstStyle/>
        <a:p>
          <a:endParaRPr lang="es-EC"/>
        </a:p>
      </dgm:t>
    </dgm:pt>
    <dgm:pt modelId="{E1E6630A-3697-4C70-9407-3289C70F9ADB}" type="pres">
      <dgm:prSet presAssocID="{2C2C6752-DC45-4BF6-BC6A-C7D9A58F7F1E}" presName="sibTrans" presStyleLbl="sibTrans2D1" presStyleIdx="2" presStyleCnt="4"/>
      <dgm:spPr/>
      <dgm:t>
        <a:bodyPr/>
        <a:lstStyle/>
        <a:p>
          <a:endParaRPr lang="es-EC"/>
        </a:p>
      </dgm:t>
    </dgm:pt>
    <dgm:pt modelId="{45193D17-9FED-427B-B6C3-CB2F49C0236E}" type="pres">
      <dgm:prSet presAssocID="{2C2C6752-DC45-4BF6-BC6A-C7D9A58F7F1E}" presName="connectorText" presStyleLbl="sibTrans2D1" presStyleIdx="2" presStyleCnt="4"/>
      <dgm:spPr/>
      <dgm:t>
        <a:bodyPr/>
        <a:lstStyle/>
        <a:p>
          <a:endParaRPr lang="es-EC"/>
        </a:p>
      </dgm:t>
    </dgm:pt>
    <dgm:pt modelId="{C62B31F9-F945-495E-95F6-F678202EF83E}" type="pres">
      <dgm:prSet presAssocID="{B7CF480E-1D06-47E6-BBED-1517DF67ED3B}" presName="node" presStyleLbl="node1" presStyleIdx="3" presStyleCnt="5" custScaleX="265443" custScaleY="171657">
        <dgm:presLayoutVars>
          <dgm:bulletEnabled val="1"/>
        </dgm:presLayoutVars>
      </dgm:prSet>
      <dgm:spPr/>
      <dgm:t>
        <a:bodyPr/>
        <a:lstStyle/>
        <a:p>
          <a:endParaRPr lang="es-EC"/>
        </a:p>
      </dgm:t>
    </dgm:pt>
    <dgm:pt modelId="{9F8B2F73-49A2-4174-B7A7-8519E503DCC8}" type="pres">
      <dgm:prSet presAssocID="{F6C26ECF-276D-4F0E-AF89-F643C3C41498}" presName="sibTrans" presStyleLbl="sibTrans2D1" presStyleIdx="3" presStyleCnt="4" custAng="13863"/>
      <dgm:spPr/>
      <dgm:t>
        <a:bodyPr/>
        <a:lstStyle/>
        <a:p>
          <a:endParaRPr lang="es-EC"/>
        </a:p>
      </dgm:t>
    </dgm:pt>
    <dgm:pt modelId="{6E22AB1E-DD9C-4FEB-ACF9-389FC077C09C}" type="pres">
      <dgm:prSet presAssocID="{F6C26ECF-276D-4F0E-AF89-F643C3C41498}" presName="connectorText" presStyleLbl="sibTrans2D1" presStyleIdx="3" presStyleCnt="4"/>
      <dgm:spPr/>
      <dgm:t>
        <a:bodyPr/>
        <a:lstStyle/>
        <a:p>
          <a:endParaRPr lang="es-EC"/>
        </a:p>
      </dgm:t>
    </dgm:pt>
    <dgm:pt modelId="{49084CCE-5760-49F7-803B-A9ECCF6D4120}" type="pres">
      <dgm:prSet presAssocID="{68FA26CC-C688-4107-8312-37CE6E68924D}" presName="node" presStyleLbl="node1" presStyleIdx="4" presStyleCnt="5" custScaleX="252634" custScaleY="171657" custLinFactNeighborX="4192" custLinFactNeighborY="104">
        <dgm:presLayoutVars>
          <dgm:bulletEnabled val="1"/>
        </dgm:presLayoutVars>
      </dgm:prSet>
      <dgm:spPr/>
      <dgm:t>
        <a:bodyPr/>
        <a:lstStyle/>
        <a:p>
          <a:endParaRPr lang="es-EC"/>
        </a:p>
      </dgm:t>
    </dgm:pt>
  </dgm:ptLst>
  <dgm:cxnLst>
    <dgm:cxn modelId="{4381C29A-EB74-405C-B3B5-FAAADF0A7419}" type="presOf" srcId="{2C2C6752-DC45-4BF6-BC6A-C7D9A58F7F1E}" destId="{45193D17-9FED-427B-B6C3-CB2F49C0236E}" srcOrd="1" destOrd="0" presId="urn:microsoft.com/office/officeart/2005/8/layout/process5"/>
    <dgm:cxn modelId="{18EA1929-19FB-4AB7-AC94-66C377F76D08}" srcId="{C63930CE-5375-4F69-9D52-B231C2C8A573}" destId="{9DFE7071-2556-4274-8EEB-C1B3A7D900B5}" srcOrd="2" destOrd="0" parTransId="{98F01A21-82E6-4F28-98D7-7F88EEE441F1}" sibTransId="{2C2C6752-DC45-4BF6-BC6A-C7D9A58F7F1E}"/>
    <dgm:cxn modelId="{D2B81BBB-E25F-4054-98C6-47E413360FD7}" type="presOf" srcId="{9DFE7071-2556-4274-8EEB-C1B3A7D900B5}" destId="{73856D31-F4D3-4803-9C6B-83DAA939C322}" srcOrd="0" destOrd="0" presId="urn:microsoft.com/office/officeart/2005/8/layout/process5"/>
    <dgm:cxn modelId="{08CD42F3-E173-4EB1-8D20-D05C59FD3F0C}" srcId="{C63930CE-5375-4F69-9D52-B231C2C8A573}" destId="{90932703-4283-4BA0-8B63-8D1EEE2FE25C}" srcOrd="0" destOrd="0" parTransId="{D4D9B746-65FA-4BA0-BDA4-AD8F6DE3C35C}" sibTransId="{381C3FD8-7313-4476-90AF-ACBD752312C3}"/>
    <dgm:cxn modelId="{BED8F0C8-93B3-45CF-A8C1-5D5163D0A712}" type="presOf" srcId="{F6C26ECF-276D-4F0E-AF89-F643C3C41498}" destId="{9F8B2F73-49A2-4174-B7A7-8519E503DCC8}" srcOrd="0" destOrd="0" presId="urn:microsoft.com/office/officeart/2005/8/layout/process5"/>
    <dgm:cxn modelId="{3332B291-0411-4652-A554-8A2FBD56D879}" type="presOf" srcId="{381C3FD8-7313-4476-90AF-ACBD752312C3}" destId="{4604A1BF-7D5E-47C0-A3C6-9CC3F886398D}" srcOrd="1" destOrd="0" presId="urn:microsoft.com/office/officeart/2005/8/layout/process5"/>
    <dgm:cxn modelId="{BA5AC26D-7B3F-4FE3-82F5-13C22498973A}" type="presOf" srcId="{4D9048FA-ABD6-445C-98F4-12934FE57E9F}" destId="{01B9FA8E-2803-4959-B52F-1F3FAE028CA2}" srcOrd="0" destOrd="0" presId="urn:microsoft.com/office/officeart/2005/8/layout/process5"/>
    <dgm:cxn modelId="{8790C9BC-FEF8-4B57-9B57-3D61E1FCA01A}" srcId="{C63930CE-5375-4F69-9D52-B231C2C8A573}" destId="{5CF2DBAF-3FC8-43EB-BF47-B8B632DBC5AA}" srcOrd="1" destOrd="0" parTransId="{18D79F9B-A7E0-46C0-87F3-4C350F5D4B75}" sibTransId="{4D9048FA-ABD6-445C-98F4-12934FE57E9F}"/>
    <dgm:cxn modelId="{7324573D-0133-4150-BE34-A577816037D9}" srcId="{C63930CE-5375-4F69-9D52-B231C2C8A573}" destId="{B7CF480E-1D06-47E6-BBED-1517DF67ED3B}" srcOrd="3" destOrd="0" parTransId="{65DAA294-6E98-437A-BFFB-615D1D6071E5}" sibTransId="{F6C26ECF-276D-4F0E-AF89-F643C3C41498}"/>
    <dgm:cxn modelId="{ABE23114-5B15-488D-9E1E-4F5AC3E2CB9E}" type="presOf" srcId="{381C3FD8-7313-4476-90AF-ACBD752312C3}" destId="{BBFD3381-8118-4C10-BE91-407FA73BBF54}" srcOrd="0" destOrd="0" presId="urn:microsoft.com/office/officeart/2005/8/layout/process5"/>
    <dgm:cxn modelId="{3070C7E1-7488-4F9D-A146-6C3FA7004BE6}" srcId="{C63930CE-5375-4F69-9D52-B231C2C8A573}" destId="{68FA26CC-C688-4107-8312-37CE6E68924D}" srcOrd="4" destOrd="0" parTransId="{3F46E8FF-0567-4959-9276-BECF02E77E7E}" sibTransId="{CC04B8D7-21DA-4C7F-AF78-74B4CFDD3EDC}"/>
    <dgm:cxn modelId="{0E4F81A1-880D-43E6-A599-048DC1FC1FF9}" type="presOf" srcId="{C63930CE-5375-4F69-9D52-B231C2C8A573}" destId="{4152F137-4B49-4792-B17B-37A7D9FA7BB1}" srcOrd="0" destOrd="0" presId="urn:microsoft.com/office/officeart/2005/8/layout/process5"/>
    <dgm:cxn modelId="{E5637895-577E-4FB0-9DCE-A99FEC565073}" type="presOf" srcId="{2C2C6752-DC45-4BF6-BC6A-C7D9A58F7F1E}" destId="{E1E6630A-3697-4C70-9407-3289C70F9ADB}" srcOrd="0" destOrd="0" presId="urn:microsoft.com/office/officeart/2005/8/layout/process5"/>
    <dgm:cxn modelId="{50572FC5-9A13-464C-829E-A553E27044B6}" type="presOf" srcId="{F6C26ECF-276D-4F0E-AF89-F643C3C41498}" destId="{6E22AB1E-DD9C-4FEB-ACF9-389FC077C09C}" srcOrd="1" destOrd="0" presId="urn:microsoft.com/office/officeart/2005/8/layout/process5"/>
    <dgm:cxn modelId="{87B8CC5C-B1D4-437C-B4B9-429B83209DFA}" type="presOf" srcId="{4D9048FA-ABD6-445C-98F4-12934FE57E9F}" destId="{F1144F19-9979-440C-97FB-753051FF5A38}" srcOrd="1" destOrd="0" presId="urn:microsoft.com/office/officeart/2005/8/layout/process5"/>
    <dgm:cxn modelId="{B85539CA-C273-4A61-97B9-957CD9EBE260}" type="presOf" srcId="{B7CF480E-1D06-47E6-BBED-1517DF67ED3B}" destId="{C62B31F9-F945-495E-95F6-F678202EF83E}" srcOrd="0" destOrd="0" presId="urn:microsoft.com/office/officeart/2005/8/layout/process5"/>
    <dgm:cxn modelId="{0941859A-1447-4E06-904C-CDA7C6949F02}" type="presOf" srcId="{90932703-4283-4BA0-8B63-8D1EEE2FE25C}" destId="{7B0C3D4D-9BA9-4C4D-9A22-AA110B22FC87}" srcOrd="0" destOrd="0" presId="urn:microsoft.com/office/officeart/2005/8/layout/process5"/>
    <dgm:cxn modelId="{E5E6E7A1-896C-457F-A771-B5CA2863DE6A}" type="presOf" srcId="{68FA26CC-C688-4107-8312-37CE6E68924D}" destId="{49084CCE-5760-49F7-803B-A9ECCF6D4120}" srcOrd="0" destOrd="0" presId="urn:microsoft.com/office/officeart/2005/8/layout/process5"/>
    <dgm:cxn modelId="{DA43B571-3E80-4BF3-9EC8-FE0C071F482E}" type="presOf" srcId="{5CF2DBAF-3FC8-43EB-BF47-B8B632DBC5AA}" destId="{7DDDE3D6-403A-4F1A-858E-7AD7687254EA}" srcOrd="0" destOrd="0" presId="urn:microsoft.com/office/officeart/2005/8/layout/process5"/>
    <dgm:cxn modelId="{8689010C-EB0C-4AFF-AE28-A6C3F0B716AD}" type="presParOf" srcId="{4152F137-4B49-4792-B17B-37A7D9FA7BB1}" destId="{7B0C3D4D-9BA9-4C4D-9A22-AA110B22FC87}" srcOrd="0" destOrd="0" presId="urn:microsoft.com/office/officeart/2005/8/layout/process5"/>
    <dgm:cxn modelId="{F7C64044-4DBE-405B-B7D1-3EC408E1DDDA}" type="presParOf" srcId="{4152F137-4B49-4792-B17B-37A7D9FA7BB1}" destId="{BBFD3381-8118-4C10-BE91-407FA73BBF54}" srcOrd="1" destOrd="0" presId="urn:microsoft.com/office/officeart/2005/8/layout/process5"/>
    <dgm:cxn modelId="{68E8E5E6-8EA5-48DC-922C-CD00D645AB2A}" type="presParOf" srcId="{BBFD3381-8118-4C10-BE91-407FA73BBF54}" destId="{4604A1BF-7D5E-47C0-A3C6-9CC3F886398D}" srcOrd="0" destOrd="0" presId="urn:microsoft.com/office/officeart/2005/8/layout/process5"/>
    <dgm:cxn modelId="{CE20D113-EF57-45D1-B8C3-9BA2CAEC35A4}" type="presParOf" srcId="{4152F137-4B49-4792-B17B-37A7D9FA7BB1}" destId="{7DDDE3D6-403A-4F1A-858E-7AD7687254EA}" srcOrd="2" destOrd="0" presId="urn:microsoft.com/office/officeart/2005/8/layout/process5"/>
    <dgm:cxn modelId="{61EAFF3C-9CA3-4917-A4BC-4019946ABB45}" type="presParOf" srcId="{4152F137-4B49-4792-B17B-37A7D9FA7BB1}" destId="{01B9FA8E-2803-4959-B52F-1F3FAE028CA2}" srcOrd="3" destOrd="0" presId="urn:microsoft.com/office/officeart/2005/8/layout/process5"/>
    <dgm:cxn modelId="{B0D5701D-8E40-461F-A245-C351A65D7ED4}" type="presParOf" srcId="{01B9FA8E-2803-4959-B52F-1F3FAE028CA2}" destId="{F1144F19-9979-440C-97FB-753051FF5A38}" srcOrd="0" destOrd="0" presId="urn:microsoft.com/office/officeart/2005/8/layout/process5"/>
    <dgm:cxn modelId="{351634EB-20C6-4CC7-98E1-5006876171DD}" type="presParOf" srcId="{4152F137-4B49-4792-B17B-37A7D9FA7BB1}" destId="{73856D31-F4D3-4803-9C6B-83DAA939C322}" srcOrd="4" destOrd="0" presId="urn:microsoft.com/office/officeart/2005/8/layout/process5"/>
    <dgm:cxn modelId="{34B52219-2A1D-4CC1-B89E-46BC747E3B40}" type="presParOf" srcId="{4152F137-4B49-4792-B17B-37A7D9FA7BB1}" destId="{E1E6630A-3697-4C70-9407-3289C70F9ADB}" srcOrd="5" destOrd="0" presId="urn:microsoft.com/office/officeart/2005/8/layout/process5"/>
    <dgm:cxn modelId="{64A32950-BCA6-4DDE-8F71-5D9041333837}" type="presParOf" srcId="{E1E6630A-3697-4C70-9407-3289C70F9ADB}" destId="{45193D17-9FED-427B-B6C3-CB2F49C0236E}" srcOrd="0" destOrd="0" presId="urn:microsoft.com/office/officeart/2005/8/layout/process5"/>
    <dgm:cxn modelId="{0AD6A86C-300B-42C2-99C3-7829387CBCB0}" type="presParOf" srcId="{4152F137-4B49-4792-B17B-37A7D9FA7BB1}" destId="{C62B31F9-F945-495E-95F6-F678202EF83E}" srcOrd="6" destOrd="0" presId="urn:microsoft.com/office/officeart/2005/8/layout/process5"/>
    <dgm:cxn modelId="{9D786BF2-FE1F-4E8A-9728-45660C70E5E9}" type="presParOf" srcId="{4152F137-4B49-4792-B17B-37A7D9FA7BB1}" destId="{9F8B2F73-49A2-4174-B7A7-8519E503DCC8}" srcOrd="7" destOrd="0" presId="urn:microsoft.com/office/officeart/2005/8/layout/process5"/>
    <dgm:cxn modelId="{C5B4FF29-C39D-4E87-B803-E722C0D92E86}" type="presParOf" srcId="{9F8B2F73-49A2-4174-B7A7-8519E503DCC8}" destId="{6E22AB1E-DD9C-4FEB-ACF9-389FC077C09C}" srcOrd="0" destOrd="0" presId="urn:microsoft.com/office/officeart/2005/8/layout/process5"/>
    <dgm:cxn modelId="{90A2251E-9648-4A6E-BA8E-0F6AFA39C016}" type="presParOf" srcId="{4152F137-4B49-4792-B17B-37A7D9FA7BB1}" destId="{49084CCE-5760-49F7-803B-A9ECCF6D4120}" srcOrd="8" destOrd="0" presId="urn:microsoft.com/office/officeart/2005/8/layout/process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D3A6AAA-9377-45FB-98B8-24033F42F170}" type="doc">
      <dgm:prSet loTypeId="urn:microsoft.com/office/officeart/2005/8/layout/vList5" loCatId="list" qsTypeId="urn:microsoft.com/office/officeart/2005/8/quickstyle/3d1" qsCatId="3D" csTypeId="urn:microsoft.com/office/officeart/2005/8/colors/colorful4" csCatId="colorful" phldr="1"/>
      <dgm:spPr/>
      <dgm:t>
        <a:bodyPr/>
        <a:lstStyle/>
        <a:p>
          <a:endParaRPr lang="es-EC"/>
        </a:p>
      </dgm:t>
    </dgm:pt>
    <dgm:pt modelId="{346DE50E-CE6C-4A11-93D4-F73A1F93C294}">
      <dgm:prSet phldrT="[Texto]" custT="1"/>
      <dgm:spPr/>
      <dgm:t>
        <a:bodyPr/>
        <a:lstStyle/>
        <a:p>
          <a:r>
            <a:rPr lang="es-EC" sz="2500" b="1" dirty="0" smtClean="0">
              <a:latin typeface="Book Antiqua" panose="02040602050305030304" pitchFamily="18" charset="0"/>
            </a:rPr>
            <a:t>Objetivo General</a:t>
          </a:r>
          <a:endParaRPr lang="es-EC" sz="2500" b="1" dirty="0">
            <a:latin typeface="Book Antiqua" panose="02040602050305030304" pitchFamily="18" charset="0"/>
          </a:endParaRPr>
        </a:p>
      </dgm:t>
    </dgm:pt>
    <dgm:pt modelId="{7D3F079A-E742-45E3-A370-A645B3729ECE}" type="parTrans" cxnId="{D4B681C6-8984-4BC5-9D85-D81836CE3827}">
      <dgm:prSet/>
      <dgm:spPr/>
      <dgm:t>
        <a:bodyPr/>
        <a:lstStyle/>
        <a:p>
          <a:endParaRPr lang="es-EC" sz="1600">
            <a:latin typeface="Book Antiqua" panose="02040602050305030304" pitchFamily="18" charset="0"/>
          </a:endParaRPr>
        </a:p>
      </dgm:t>
    </dgm:pt>
    <dgm:pt modelId="{FE279644-BFF6-48E2-8FCC-9C239816B866}" type="sibTrans" cxnId="{D4B681C6-8984-4BC5-9D85-D81836CE3827}">
      <dgm:prSet/>
      <dgm:spPr/>
      <dgm:t>
        <a:bodyPr/>
        <a:lstStyle/>
        <a:p>
          <a:endParaRPr lang="es-EC" sz="1600">
            <a:latin typeface="Book Antiqua" panose="02040602050305030304" pitchFamily="18" charset="0"/>
          </a:endParaRPr>
        </a:p>
      </dgm:t>
    </dgm:pt>
    <dgm:pt modelId="{DD6C7F84-2063-42D4-95E6-CBE701FFCC50}">
      <dgm:prSet phldrT="[Texto]" custT="1"/>
      <dgm:spPr/>
      <dgm:t>
        <a:bodyPr/>
        <a:lstStyle/>
        <a:p>
          <a:r>
            <a:rPr lang="es-EC" sz="1600" dirty="0" smtClean="0">
              <a:latin typeface="Book Antiqua" panose="02040602050305030304" pitchFamily="18" charset="0"/>
            </a:rPr>
            <a:t>Realizar un diagnóstico de la demanda laboral de jóvenes por parte del sector empleador en Quito, Guayaquil y Manta</a:t>
          </a:r>
          <a:endParaRPr lang="es-EC" sz="1600" dirty="0">
            <a:latin typeface="Book Antiqua" panose="02040602050305030304" pitchFamily="18" charset="0"/>
          </a:endParaRPr>
        </a:p>
      </dgm:t>
    </dgm:pt>
    <dgm:pt modelId="{B822BA2C-5889-4938-BBF2-B6277CDB055F}" type="parTrans" cxnId="{0B2BCCEC-F3B7-4869-ACF1-B59D51E2246C}">
      <dgm:prSet/>
      <dgm:spPr/>
      <dgm:t>
        <a:bodyPr/>
        <a:lstStyle/>
        <a:p>
          <a:endParaRPr lang="es-EC" sz="1600">
            <a:latin typeface="Book Antiqua" panose="02040602050305030304" pitchFamily="18" charset="0"/>
          </a:endParaRPr>
        </a:p>
      </dgm:t>
    </dgm:pt>
    <dgm:pt modelId="{7889128B-AB5F-47C1-BBBC-27561789DBD4}" type="sibTrans" cxnId="{0B2BCCEC-F3B7-4869-ACF1-B59D51E2246C}">
      <dgm:prSet/>
      <dgm:spPr/>
      <dgm:t>
        <a:bodyPr/>
        <a:lstStyle/>
        <a:p>
          <a:endParaRPr lang="es-EC" sz="1600">
            <a:latin typeface="Book Antiqua" panose="02040602050305030304" pitchFamily="18" charset="0"/>
          </a:endParaRPr>
        </a:p>
      </dgm:t>
    </dgm:pt>
    <dgm:pt modelId="{9EB9C76D-1828-448A-BE17-C53C814A6A9D}">
      <dgm:prSet phldrT="[Texto]" custT="1"/>
      <dgm:spPr/>
      <dgm:t>
        <a:bodyPr/>
        <a:lstStyle/>
        <a:p>
          <a:r>
            <a:rPr lang="es-EC" sz="2500" b="1" dirty="0" smtClean="0">
              <a:latin typeface="Book Antiqua" panose="02040602050305030304" pitchFamily="18" charset="0"/>
            </a:rPr>
            <a:t>Objetivos Específicos</a:t>
          </a:r>
          <a:endParaRPr lang="es-EC" sz="2500" b="1" dirty="0">
            <a:latin typeface="Book Antiqua" panose="02040602050305030304" pitchFamily="18" charset="0"/>
          </a:endParaRPr>
        </a:p>
      </dgm:t>
    </dgm:pt>
    <dgm:pt modelId="{B47A20C0-F3BF-4A10-A045-349DEA03C330}" type="parTrans" cxnId="{5812885E-0729-4052-95F7-548414403490}">
      <dgm:prSet/>
      <dgm:spPr/>
      <dgm:t>
        <a:bodyPr/>
        <a:lstStyle/>
        <a:p>
          <a:endParaRPr lang="es-EC" sz="1600">
            <a:latin typeface="Book Antiqua" panose="02040602050305030304" pitchFamily="18" charset="0"/>
          </a:endParaRPr>
        </a:p>
      </dgm:t>
    </dgm:pt>
    <dgm:pt modelId="{63AD7DC0-9C7A-4F1E-920E-83F7134D7EDE}" type="sibTrans" cxnId="{5812885E-0729-4052-95F7-548414403490}">
      <dgm:prSet/>
      <dgm:spPr/>
      <dgm:t>
        <a:bodyPr/>
        <a:lstStyle/>
        <a:p>
          <a:endParaRPr lang="es-EC" sz="1600">
            <a:latin typeface="Book Antiqua" panose="02040602050305030304" pitchFamily="18" charset="0"/>
          </a:endParaRPr>
        </a:p>
      </dgm:t>
    </dgm:pt>
    <dgm:pt modelId="{6CE7CA61-F39D-4145-8F21-8DD25B224B3B}">
      <dgm:prSet phldrT="[Texto]" custT="1"/>
      <dgm:spPr/>
      <dgm:t>
        <a:bodyPr/>
        <a:lstStyle/>
        <a:p>
          <a:r>
            <a:rPr lang="es-EC" sz="1400" dirty="0" smtClean="0">
              <a:latin typeface="Book Antiqua" panose="02040602050305030304" pitchFamily="18" charset="0"/>
            </a:rPr>
            <a:t>Determinar la demanda laboral, características y necesidades de capacitación de las empresas en Quito, Guayaquil y Manta</a:t>
          </a:r>
          <a:endParaRPr lang="es-EC" sz="1400" dirty="0">
            <a:latin typeface="Book Antiqua" panose="02040602050305030304" pitchFamily="18" charset="0"/>
          </a:endParaRPr>
        </a:p>
      </dgm:t>
    </dgm:pt>
    <dgm:pt modelId="{7489CD03-BD95-4798-945E-7BFC9B7B0457}" type="parTrans" cxnId="{9B3D1631-7C75-46C3-B077-D0C3FE9B731C}">
      <dgm:prSet/>
      <dgm:spPr/>
      <dgm:t>
        <a:bodyPr/>
        <a:lstStyle/>
        <a:p>
          <a:endParaRPr lang="es-EC" sz="1600">
            <a:latin typeface="Book Antiqua" panose="02040602050305030304" pitchFamily="18" charset="0"/>
          </a:endParaRPr>
        </a:p>
      </dgm:t>
    </dgm:pt>
    <dgm:pt modelId="{88FD935A-7D0C-4EB6-A72F-F6FD524AFB1F}" type="sibTrans" cxnId="{9B3D1631-7C75-46C3-B077-D0C3FE9B731C}">
      <dgm:prSet/>
      <dgm:spPr/>
      <dgm:t>
        <a:bodyPr/>
        <a:lstStyle/>
        <a:p>
          <a:endParaRPr lang="es-EC" sz="1600">
            <a:latin typeface="Book Antiqua" panose="02040602050305030304" pitchFamily="18" charset="0"/>
          </a:endParaRPr>
        </a:p>
      </dgm:t>
    </dgm:pt>
    <dgm:pt modelId="{536DBD6C-C830-4965-80AD-2266298383F1}">
      <dgm:prSet custT="1"/>
      <dgm:spPr/>
      <dgm:t>
        <a:bodyPr/>
        <a:lstStyle/>
        <a:p>
          <a:r>
            <a:rPr lang="es-EC" sz="1400" dirty="0" smtClean="0">
              <a:latin typeface="Book Antiqua" panose="02040602050305030304" pitchFamily="18" charset="0"/>
            </a:rPr>
            <a:t>Promover la formación y capacitación de jóvenes</a:t>
          </a:r>
          <a:endParaRPr lang="es-EC" sz="1400" dirty="0">
            <a:latin typeface="Book Antiqua" panose="02040602050305030304" pitchFamily="18" charset="0"/>
          </a:endParaRPr>
        </a:p>
      </dgm:t>
    </dgm:pt>
    <dgm:pt modelId="{6333ABDE-3C40-48E9-8D8C-3169D2921361}" type="parTrans" cxnId="{AABC0F67-7CA3-4D26-8D93-E8057BF5D72D}">
      <dgm:prSet/>
      <dgm:spPr/>
      <dgm:t>
        <a:bodyPr/>
        <a:lstStyle/>
        <a:p>
          <a:endParaRPr lang="es-EC" sz="1600">
            <a:latin typeface="Book Antiqua" panose="02040602050305030304" pitchFamily="18" charset="0"/>
          </a:endParaRPr>
        </a:p>
      </dgm:t>
    </dgm:pt>
    <dgm:pt modelId="{BA2C036A-D2B4-40CE-9D80-D0C88501B697}" type="sibTrans" cxnId="{AABC0F67-7CA3-4D26-8D93-E8057BF5D72D}">
      <dgm:prSet/>
      <dgm:spPr/>
      <dgm:t>
        <a:bodyPr/>
        <a:lstStyle/>
        <a:p>
          <a:endParaRPr lang="es-EC" sz="1600">
            <a:latin typeface="Book Antiqua" panose="02040602050305030304" pitchFamily="18" charset="0"/>
          </a:endParaRPr>
        </a:p>
      </dgm:t>
    </dgm:pt>
    <dgm:pt modelId="{60F17D4F-87CF-4490-97FE-5B0A7EBF4D69}">
      <dgm:prSet custT="1"/>
      <dgm:spPr/>
      <dgm:t>
        <a:bodyPr/>
        <a:lstStyle/>
        <a:p>
          <a:r>
            <a:rPr lang="es-EC" sz="1400" dirty="0" smtClean="0">
              <a:latin typeface="Book Antiqua" panose="02040602050305030304" pitchFamily="18" charset="0"/>
            </a:rPr>
            <a:t>Validar el estudio y los resultados con las empresas que hayan participado en los talleres</a:t>
          </a:r>
          <a:endParaRPr lang="es-EC" sz="1400" dirty="0">
            <a:latin typeface="Book Antiqua" panose="02040602050305030304" pitchFamily="18" charset="0"/>
          </a:endParaRPr>
        </a:p>
      </dgm:t>
    </dgm:pt>
    <dgm:pt modelId="{08CA7CEB-9BA7-4BCA-842B-4EAB666893B5}" type="parTrans" cxnId="{5F44B816-BE7C-425B-AB9B-E40166C52EDD}">
      <dgm:prSet/>
      <dgm:spPr/>
      <dgm:t>
        <a:bodyPr/>
        <a:lstStyle/>
        <a:p>
          <a:endParaRPr lang="es-EC" sz="1600">
            <a:latin typeface="Book Antiqua" panose="02040602050305030304" pitchFamily="18" charset="0"/>
          </a:endParaRPr>
        </a:p>
      </dgm:t>
    </dgm:pt>
    <dgm:pt modelId="{2CF0C8EA-3AB1-4C30-A0B9-0E0D8BF18A0B}" type="sibTrans" cxnId="{5F44B816-BE7C-425B-AB9B-E40166C52EDD}">
      <dgm:prSet/>
      <dgm:spPr/>
      <dgm:t>
        <a:bodyPr/>
        <a:lstStyle/>
        <a:p>
          <a:endParaRPr lang="es-EC" sz="1600">
            <a:latin typeface="Book Antiqua" panose="02040602050305030304" pitchFamily="18" charset="0"/>
          </a:endParaRPr>
        </a:p>
      </dgm:t>
    </dgm:pt>
    <dgm:pt modelId="{88E67B72-885E-43AB-A11B-07C866F4050D}" type="pres">
      <dgm:prSet presAssocID="{8D3A6AAA-9377-45FB-98B8-24033F42F170}" presName="Name0" presStyleCnt="0">
        <dgm:presLayoutVars>
          <dgm:dir/>
          <dgm:animLvl val="lvl"/>
          <dgm:resizeHandles val="exact"/>
        </dgm:presLayoutVars>
      </dgm:prSet>
      <dgm:spPr/>
      <dgm:t>
        <a:bodyPr/>
        <a:lstStyle/>
        <a:p>
          <a:endParaRPr lang="es-EC"/>
        </a:p>
      </dgm:t>
    </dgm:pt>
    <dgm:pt modelId="{EA2403B9-7843-4026-8578-F7E0C24E0D18}" type="pres">
      <dgm:prSet presAssocID="{346DE50E-CE6C-4A11-93D4-F73A1F93C294}" presName="linNode" presStyleCnt="0"/>
      <dgm:spPr/>
      <dgm:t>
        <a:bodyPr/>
        <a:lstStyle/>
        <a:p>
          <a:endParaRPr lang="es-EC"/>
        </a:p>
      </dgm:t>
    </dgm:pt>
    <dgm:pt modelId="{E0A21823-5298-47DC-9BD5-BD553C2E00E5}" type="pres">
      <dgm:prSet presAssocID="{346DE50E-CE6C-4A11-93D4-F73A1F93C294}" presName="parentText" presStyleLbl="node1" presStyleIdx="0" presStyleCnt="2" custScaleY="51691">
        <dgm:presLayoutVars>
          <dgm:chMax val="1"/>
          <dgm:bulletEnabled val="1"/>
        </dgm:presLayoutVars>
      </dgm:prSet>
      <dgm:spPr/>
      <dgm:t>
        <a:bodyPr/>
        <a:lstStyle/>
        <a:p>
          <a:endParaRPr lang="es-EC"/>
        </a:p>
      </dgm:t>
    </dgm:pt>
    <dgm:pt modelId="{8680F416-587D-4146-81E3-32280C43D4AE}" type="pres">
      <dgm:prSet presAssocID="{346DE50E-CE6C-4A11-93D4-F73A1F93C294}" presName="descendantText" presStyleLbl="alignAccFollowNode1" presStyleIdx="0" presStyleCnt="2" custScaleY="51691">
        <dgm:presLayoutVars>
          <dgm:bulletEnabled val="1"/>
        </dgm:presLayoutVars>
      </dgm:prSet>
      <dgm:spPr/>
      <dgm:t>
        <a:bodyPr/>
        <a:lstStyle/>
        <a:p>
          <a:endParaRPr lang="es-EC"/>
        </a:p>
      </dgm:t>
    </dgm:pt>
    <dgm:pt modelId="{4B3CCFE0-6D7A-48AD-9C96-C5F2E13B1382}" type="pres">
      <dgm:prSet presAssocID="{FE279644-BFF6-48E2-8FCC-9C239816B866}" presName="sp" presStyleCnt="0"/>
      <dgm:spPr/>
      <dgm:t>
        <a:bodyPr/>
        <a:lstStyle/>
        <a:p>
          <a:endParaRPr lang="es-EC"/>
        </a:p>
      </dgm:t>
    </dgm:pt>
    <dgm:pt modelId="{67F80A3C-C407-4358-A8C3-A47641026BEA}" type="pres">
      <dgm:prSet presAssocID="{9EB9C76D-1828-448A-BE17-C53C814A6A9D}" presName="linNode" presStyleCnt="0"/>
      <dgm:spPr/>
      <dgm:t>
        <a:bodyPr/>
        <a:lstStyle/>
        <a:p>
          <a:endParaRPr lang="es-EC"/>
        </a:p>
      </dgm:t>
    </dgm:pt>
    <dgm:pt modelId="{3CF03D7D-A16B-4EAF-956D-32621D8790FC}" type="pres">
      <dgm:prSet presAssocID="{9EB9C76D-1828-448A-BE17-C53C814A6A9D}" presName="parentText" presStyleLbl="node1" presStyleIdx="1" presStyleCnt="2">
        <dgm:presLayoutVars>
          <dgm:chMax val="1"/>
          <dgm:bulletEnabled val="1"/>
        </dgm:presLayoutVars>
      </dgm:prSet>
      <dgm:spPr/>
      <dgm:t>
        <a:bodyPr/>
        <a:lstStyle/>
        <a:p>
          <a:endParaRPr lang="es-EC"/>
        </a:p>
      </dgm:t>
    </dgm:pt>
    <dgm:pt modelId="{962442A8-5F8A-4CE6-947A-92D0A6296C39}" type="pres">
      <dgm:prSet presAssocID="{9EB9C76D-1828-448A-BE17-C53C814A6A9D}" presName="descendantText" presStyleLbl="alignAccFollowNode1" presStyleIdx="1" presStyleCnt="2">
        <dgm:presLayoutVars>
          <dgm:bulletEnabled val="1"/>
        </dgm:presLayoutVars>
      </dgm:prSet>
      <dgm:spPr/>
      <dgm:t>
        <a:bodyPr/>
        <a:lstStyle/>
        <a:p>
          <a:endParaRPr lang="es-EC"/>
        </a:p>
      </dgm:t>
    </dgm:pt>
  </dgm:ptLst>
  <dgm:cxnLst>
    <dgm:cxn modelId="{720D3F81-575C-4168-9C19-F17C2703C95F}" type="presOf" srcId="{DD6C7F84-2063-42D4-95E6-CBE701FFCC50}" destId="{8680F416-587D-4146-81E3-32280C43D4AE}" srcOrd="0" destOrd="0" presId="urn:microsoft.com/office/officeart/2005/8/layout/vList5"/>
    <dgm:cxn modelId="{D4B681C6-8984-4BC5-9D85-D81836CE3827}" srcId="{8D3A6AAA-9377-45FB-98B8-24033F42F170}" destId="{346DE50E-CE6C-4A11-93D4-F73A1F93C294}" srcOrd="0" destOrd="0" parTransId="{7D3F079A-E742-45E3-A370-A645B3729ECE}" sibTransId="{FE279644-BFF6-48E2-8FCC-9C239816B866}"/>
    <dgm:cxn modelId="{5812885E-0729-4052-95F7-548414403490}" srcId="{8D3A6AAA-9377-45FB-98B8-24033F42F170}" destId="{9EB9C76D-1828-448A-BE17-C53C814A6A9D}" srcOrd="1" destOrd="0" parTransId="{B47A20C0-F3BF-4A10-A045-349DEA03C330}" sibTransId="{63AD7DC0-9C7A-4F1E-920E-83F7134D7EDE}"/>
    <dgm:cxn modelId="{4EFDEEB5-2FE6-4DE4-B1C3-30BC54E21FEA}" type="presOf" srcId="{60F17D4F-87CF-4490-97FE-5B0A7EBF4D69}" destId="{962442A8-5F8A-4CE6-947A-92D0A6296C39}" srcOrd="0" destOrd="2" presId="urn:microsoft.com/office/officeart/2005/8/layout/vList5"/>
    <dgm:cxn modelId="{3DA06110-4FCB-48E2-B882-8CB34A834B24}" type="presOf" srcId="{346DE50E-CE6C-4A11-93D4-F73A1F93C294}" destId="{E0A21823-5298-47DC-9BD5-BD553C2E00E5}" srcOrd="0" destOrd="0" presId="urn:microsoft.com/office/officeart/2005/8/layout/vList5"/>
    <dgm:cxn modelId="{C102E148-68FA-4AD3-A3E3-A0E36FFE9DF7}" type="presOf" srcId="{536DBD6C-C830-4965-80AD-2266298383F1}" destId="{962442A8-5F8A-4CE6-947A-92D0A6296C39}" srcOrd="0" destOrd="1" presId="urn:microsoft.com/office/officeart/2005/8/layout/vList5"/>
    <dgm:cxn modelId="{AABC0F67-7CA3-4D26-8D93-E8057BF5D72D}" srcId="{9EB9C76D-1828-448A-BE17-C53C814A6A9D}" destId="{536DBD6C-C830-4965-80AD-2266298383F1}" srcOrd="1" destOrd="0" parTransId="{6333ABDE-3C40-48E9-8D8C-3169D2921361}" sibTransId="{BA2C036A-D2B4-40CE-9D80-D0C88501B697}"/>
    <dgm:cxn modelId="{5F44B816-BE7C-425B-AB9B-E40166C52EDD}" srcId="{9EB9C76D-1828-448A-BE17-C53C814A6A9D}" destId="{60F17D4F-87CF-4490-97FE-5B0A7EBF4D69}" srcOrd="2" destOrd="0" parTransId="{08CA7CEB-9BA7-4BCA-842B-4EAB666893B5}" sibTransId="{2CF0C8EA-3AB1-4C30-A0B9-0E0D8BF18A0B}"/>
    <dgm:cxn modelId="{61F55EB9-F41E-435C-B21F-F3147EC7DED8}" type="presOf" srcId="{8D3A6AAA-9377-45FB-98B8-24033F42F170}" destId="{88E67B72-885E-43AB-A11B-07C866F4050D}" srcOrd="0" destOrd="0" presId="urn:microsoft.com/office/officeart/2005/8/layout/vList5"/>
    <dgm:cxn modelId="{1F902A58-D4FD-4C89-BC1D-2562EB884E42}" type="presOf" srcId="{9EB9C76D-1828-448A-BE17-C53C814A6A9D}" destId="{3CF03D7D-A16B-4EAF-956D-32621D8790FC}" srcOrd="0" destOrd="0" presId="urn:microsoft.com/office/officeart/2005/8/layout/vList5"/>
    <dgm:cxn modelId="{AD107323-2A56-4E21-85C8-5F104E1DDFFC}" type="presOf" srcId="{6CE7CA61-F39D-4145-8F21-8DD25B224B3B}" destId="{962442A8-5F8A-4CE6-947A-92D0A6296C39}" srcOrd="0" destOrd="0" presId="urn:microsoft.com/office/officeart/2005/8/layout/vList5"/>
    <dgm:cxn modelId="{9B3D1631-7C75-46C3-B077-D0C3FE9B731C}" srcId="{9EB9C76D-1828-448A-BE17-C53C814A6A9D}" destId="{6CE7CA61-F39D-4145-8F21-8DD25B224B3B}" srcOrd="0" destOrd="0" parTransId="{7489CD03-BD95-4798-945E-7BFC9B7B0457}" sibTransId="{88FD935A-7D0C-4EB6-A72F-F6FD524AFB1F}"/>
    <dgm:cxn modelId="{0B2BCCEC-F3B7-4869-ACF1-B59D51E2246C}" srcId="{346DE50E-CE6C-4A11-93D4-F73A1F93C294}" destId="{DD6C7F84-2063-42D4-95E6-CBE701FFCC50}" srcOrd="0" destOrd="0" parTransId="{B822BA2C-5889-4938-BBF2-B6277CDB055F}" sibTransId="{7889128B-AB5F-47C1-BBBC-27561789DBD4}"/>
    <dgm:cxn modelId="{A27389F1-3525-47BC-B9EC-46F529CEF106}" type="presParOf" srcId="{88E67B72-885E-43AB-A11B-07C866F4050D}" destId="{EA2403B9-7843-4026-8578-F7E0C24E0D18}" srcOrd="0" destOrd="0" presId="urn:microsoft.com/office/officeart/2005/8/layout/vList5"/>
    <dgm:cxn modelId="{03173554-26AB-4307-B36C-B1FE34AA7556}" type="presParOf" srcId="{EA2403B9-7843-4026-8578-F7E0C24E0D18}" destId="{E0A21823-5298-47DC-9BD5-BD553C2E00E5}" srcOrd="0" destOrd="0" presId="urn:microsoft.com/office/officeart/2005/8/layout/vList5"/>
    <dgm:cxn modelId="{D0F7E907-9AE5-4067-933F-B3FF2792EAC7}" type="presParOf" srcId="{EA2403B9-7843-4026-8578-F7E0C24E0D18}" destId="{8680F416-587D-4146-81E3-32280C43D4AE}" srcOrd="1" destOrd="0" presId="urn:microsoft.com/office/officeart/2005/8/layout/vList5"/>
    <dgm:cxn modelId="{A3489E3D-13B4-4661-B4DE-9A12C1845D99}" type="presParOf" srcId="{88E67B72-885E-43AB-A11B-07C866F4050D}" destId="{4B3CCFE0-6D7A-48AD-9C96-C5F2E13B1382}" srcOrd="1" destOrd="0" presId="urn:microsoft.com/office/officeart/2005/8/layout/vList5"/>
    <dgm:cxn modelId="{7BFFD2B1-88E2-466E-ABB8-0963480C3186}" type="presParOf" srcId="{88E67B72-885E-43AB-A11B-07C866F4050D}" destId="{67F80A3C-C407-4358-A8C3-A47641026BEA}" srcOrd="2" destOrd="0" presId="urn:microsoft.com/office/officeart/2005/8/layout/vList5"/>
    <dgm:cxn modelId="{9F12CC77-6304-4233-ADBB-F1DA6C058A5A}" type="presParOf" srcId="{67F80A3C-C407-4358-A8C3-A47641026BEA}" destId="{3CF03D7D-A16B-4EAF-956D-32621D8790FC}" srcOrd="0" destOrd="0" presId="urn:microsoft.com/office/officeart/2005/8/layout/vList5"/>
    <dgm:cxn modelId="{CABA087C-0184-4AC5-B458-E11FDA972D06}" type="presParOf" srcId="{67F80A3C-C407-4358-A8C3-A47641026BEA}" destId="{962442A8-5F8A-4CE6-947A-92D0A6296C39}" srcOrd="1" destOrd="0" presId="urn:microsoft.com/office/officeart/2005/8/layout/vList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92BDC8A-DD1B-4D17-9728-45E9CBE892E7}" type="doc">
      <dgm:prSet loTypeId="urn:microsoft.com/office/officeart/2005/8/layout/process5" loCatId="process" qsTypeId="urn:microsoft.com/office/officeart/2005/8/quickstyle/simple1" qsCatId="simple" csTypeId="urn:microsoft.com/office/officeart/2005/8/colors/accent1_2" csCatId="accent1" phldr="1"/>
      <dgm:spPr/>
      <dgm:t>
        <a:bodyPr/>
        <a:lstStyle/>
        <a:p>
          <a:endParaRPr lang="es-EC"/>
        </a:p>
      </dgm:t>
    </dgm:pt>
    <dgm:pt modelId="{D7B49E34-9014-4592-A6DA-554CDEC7CE24}">
      <dgm:prSet phldrT="[Texto]" custT="1">
        <dgm:style>
          <a:lnRef idx="2">
            <a:schemeClr val="accent1"/>
          </a:lnRef>
          <a:fillRef idx="1">
            <a:schemeClr val="lt1"/>
          </a:fillRef>
          <a:effectRef idx="0">
            <a:schemeClr val="accent1"/>
          </a:effectRef>
          <a:fontRef idx="minor">
            <a:schemeClr val="dk1"/>
          </a:fontRef>
        </dgm:style>
      </dgm:prSet>
      <dgm:spPr>
        <a:ln w="19050"/>
      </dgm:spPr>
      <dgm:t>
        <a:bodyPr/>
        <a:lstStyle/>
        <a:p>
          <a:r>
            <a:rPr lang="es-EC" sz="1500" b="1" dirty="0">
              <a:solidFill>
                <a:sysClr val="windowText" lastClr="000000"/>
              </a:solidFill>
              <a:latin typeface="Book Antiqua" panose="02040602050305030304" pitchFamily="18" charset="0"/>
            </a:rPr>
            <a:t>CAPACITACIÓN</a:t>
          </a:r>
        </a:p>
        <a:p>
          <a:r>
            <a:rPr lang="es-EC" sz="1500" dirty="0" smtClean="0">
              <a:solidFill>
                <a:sysClr val="windowText" lastClr="000000"/>
              </a:solidFill>
              <a:latin typeface="Book Antiqua" panose="02040602050305030304" pitchFamily="18" charset="0"/>
            </a:rPr>
            <a:t>Acerca del </a:t>
          </a:r>
          <a:r>
            <a:rPr lang="es-EC" sz="1500" dirty="0">
              <a:solidFill>
                <a:sysClr val="windowText" lastClr="000000"/>
              </a:solidFill>
              <a:latin typeface="Book Antiqua" panose="02040602050305030304" pitchFamily="18" charset="0"/>
            </a:rPr>
            <a:t>contenido del formulario y el trato y acercamiento con las entidades encuestadas.</a:t>
          </a:r>
        </a:p>
      </dgm:t>
    </dgm:pt>
    <dgm:pt modelId="{E6484049-003A-4AB1-9821-7F0DE42154D8}" type="parTrans" cxnId="{5C3767D6-330F-46FE-BFAE-532AD1EF90F6}">
      <dgm:prSet/>
      <dgm:spPr/>
      <dgm:t>
        <a:bodyPr/>
        <a:lstStyle/>
        <a:p>
          <a:endParaRPr lang="es-EC" sz="1400">
            <a:solidFill>
              <a:sysClr val="windowText" lastClr="000000"/>
            </a:solidFill>
            <a:latin typeface="Book Antiqua" panose="02040602050305030304" pitchFamily="18" charset="0"/>
          </a:endParaRPr>
        </a:p>
      </dgm:t>
    </dgm:pt>
    <dgm:pt modelId="{FB04E64D-3DA7-4B13-A2F4-5328C110D408}" type="sibTrans" cxnId="{5C3767D6-330F-46FE-BFAE-532AD1EF90F6}">
      <dgm:prSet custT="1">
        <dgm:style>
          <a:lnRef idx="2">
            <a:schemeClr val="accent1"/>
          </a:lnRef>
          <a:fillRef idx="1">
            <a:schemeClr val="lt1"/>
          </a:fillRef>
          <a:effectRef idx="0">
            <a:schemeClr val="accent1"/>
          </a:effectRef>
          <a:fontRef idx="minor">
            <a:schemeClr val="dk1"/>
          </a:fontRef>
        </dgm:style>
      </dgm:prSet>
      <dgm:spPr/>
      <dgm:t>
        <a:bodyPr/>
        <a:lstStyle/>
        <a:p>
          <a:endParaRPr lang="es-EC" sz="1400" dirty="0">
            <a:solidFill>
              <a:sysClr val="windowText" lastClr="000000"/>
            </a:solidFill>
            <a:latin typeface="Book Antiqua" panose="02040602050305030304" pitchFamily="18" charset="0"/>
          </a:endParaRPr>
        </a:p>
      </dgm:t>
    </dgm:pt>
    <dgm:pt modelId="{21D3DC7A-41FA-4DE1-9CA3-86083672D114}">
      <dgm:prSet phldrT="[Texto]" custT="1">
        <dgm:style>
          <a:lnRef idx="2">
            <a:schemeClr val="accent2"/>
          </a:lnRef>
          <a:fillRef idx="1">
            <a:schemeClr val="lt1"/>
          </a:fillRef>
          <a:effectRef idx="0">
            <a:schemeClr val="accent2"/>
          </a:effectRef>
          <a:fontRef idx="minor">
            <a:schemeClr val="dk1"/>
          </a:fontRef>
        </dgm:style>
      </dgm:prSet>
      <dgm:spPr>
        <a:ln w="19050"/>
      </dgm:spPr>
      <dgm:t>
        <a:bodyPr/>
        <a:lstStyle/>
        <a:p>
          <a:r>
            <a:rPr lang="es-EC" sz="1500" b="1" dirty="0">
              <a:solidFill>
                <a:sysClr val="windowText" lastClr="000000"/>
              </a:solidFill>
              <a:latin typeface="Book Antiqua" panose="02040602050305030304" pitchFamily="18" charset="0"/>
            </a:rPr>
            <a:t>AGENDAMIENTO</a:t>
          </a:r>
        </a:p>
        <a:p>
          <a:r>
            <a:rPr lang="es-EC" sz="1500" dirty="0" smtClean="0">
              <a:solidFill>
                <a:sysClr val="windowText" lastClr="000000"/>
              </a:solidFill>
              <a:latin typeface="Book Antiqua" panose="02040602050305030304" pitchFamily="18" charset="0"/>
            </a:rPr>
            <a:t>de </a:t>
          </a:r>
          <a:r>
            <a:rPr lang="es-EC" sz="1500" dirty="0">
              <a:solidFill>
                <a:sysClr val="windowText" lastClr="000000"/>
              </a:solidFill>
              <a:latin typeface="Book Antiqua" panose="02040602050305030304" pitchFamily="18" charset="0"/>
            </a:rPr>
            <a:t>manera aleatoria a partir de la base de datos. Se explica el motivo de la encuesta y se anuncia la </a:t>
          </a:r>
          <a:r>
            <a:rPr lang="es-EC" sz="1500" dirty="0" smtClean="0">
              <a:solidFill>
                <a:sysClr val="windowText" lastClr="000000"/>
              </a:solidFill>
              <a:latin typeface="Book Antiqua" panose="02040602050305030304" pitchFamily="18" charset="0"/>
            </a:rPr>
            <a:t>visita</a:t>
          </a:r>
          <a:endParaRPr lang="es-EC" sz="1500" dirty="0">
            <a:solidFill>
              <a:sysClr val="windowText" lastClr="000000"/>
            </a:solidFill>
            <a:latin typeface="Book Antiqua" panose="02040602050305030304" pitchFamily="18" charset="0"/>
          </a:endParaRPr>
        </a:p>
      </dgm:t>
    </dgm:pt>
    <dgm:pt modelId="{2E0BD957-898D-4415-AD9B-80CBCBA2598F}" type="parTrans" cxnId="{7EE6873A-F4C3-41F1-9C7A-D2BBE2C9409D}">
      <dgm:prSet/>
      <dgm:spPr/>
      <dgm:t>
        <a:bodyPr/>
        <a:lstStyle/>
        <a:p>
          <a:endParaRPr lang="es-EC" sz="1400">
            <a:solidFill>
              <a:sysClr val="windowText" lastClr="000000"/>
            </a:solidFill>
            <a:latin typeface="Book Antiqua" panose="02040602050305030304" pitchFamily="18" charset="0"/>
          </a:endParaRPr>
        </a:p>
      </dgm:t>
    </dgm:pt>
    <dgm:pt modelId="{BFBA8367-D718-4B8F-B7B1-3413C40991D9}" type="sibTrans" cxnId="{7EE6873A-F4C3-41F1-9C7A-D2BBE2C9409D}">
      <dgm:prSet custT="1">
        <dgm:style>
          <a:lnRef idx="2">
            <a:schemeClr val="accent2"/>
          </a:lnRef>
          <a:fillRef idx="1">
            <a:schemeClr val="lt1"/>
          </a:fillRef>
          <a:effectRef idx="0">
            <a:schemeClr val="accent2"/>
          </a:effectRef>
          <a:fontRef idx="minor">
            <a:schemeClr val="dk1"/>
          </a:fontRef>
        </dgm:style>
      </dgm:prSet>
      <dgm:spPr/>
      <dgm:t>
        <a:bodyPr/>
        <a:lstStyle/>
        <a:p>
          <a:endParaRPr lang="es-EC" sz="1400" dirty="0">
            <a:solidFill>
              <a:sysClr val="windowText" lastClr="000000"/>
            </a:solidFill>
            <a:latin typeface="Book Antiqua" panose="02040602050305030304" pitchFamily="18" charset="0"/>
          </a:endParaRPr>
        </a:p>
      </dgm:t>
    </dgm:pt>
    <dgm:pt modelId="{C6E4775F-A398-4073-9BF8-FF5F379B4857}">
      <dgm:prSet phldrT="[Texto]" custT="1">
        <dgm:style>
          <a:lnRef idx="2">
            <a:schemeClr val="accent3"/>
          </a:lnRef>
          <a:fillRef idx="1">
            <a:schemeClr val="lt1"/>
          </a:fillRef>
          <a:effectRef idx="0">
            <a:schemeClr val="accent3"/>
          </a:effectRef>
          <a:fontRef idx="minor">
            <a:schemeClr val="dk1"/>
          </a:fontRef>
        </dgm:style>
      </dgm:prSet>
      <dgm:spPr>
        <a:ln w="19050"/>
      </dgm:spPr>
      <dgm:t>
        <a:bodyPr/>
        <a:lstStyle/>
        <a:p>
          <a:r>
            <a:rPr lang="es-EC" sz="1500" b="1" dirty="0" smtClean="0">
              <a:solidFill>
                <a:sysClr val="windowText" lastClr="000000"/>
              </a:solidFill>
              <a:latin typeface="Book Antiqua" panose="02040602050305030304" pitchFamily="18" charset="0"/>
            </a:rPr>
            <a:t>ENCUESTAMIENTO</a:t>
          </a:r>
          <a:endParaRPr lang="es-EC" sz="1500" b="1" dirty="0">
            <a:solidFill>
              <a:sysClr val="windowText" lastClr="000000"/>
            </a:solidFill>
            <a:latin typeface="Book Antiqua" panose="02040602050305030304" pitchFamily="18" charset="0"/>
          </a:endParaRPr>
        </a:p>
      </dgm:t>
    </dgm:pt>
    <dgm:pt modelId="{9D920CB8-5E39-41FC-A680-2AB3F7787062}" type="parTrans" cxnId="{43092FCB-29B2-413E-983F-758394D24671}">
      <dgm:prSet/>
      <dgm:spPr/>
      <dgm:t>
        <a:bodyPr/>
        <a:lstStyle/>
        <a:p>
          <a:endParaRPr lang="es-EC" sz="1400">
            <a:solidFill>
              <a:sysClr val="windowText" lastClr="000000"/>
            </a:solidFill>
            <a:latin typeface="Book Antiqua" panose="02040602050305030304" pitchFamily="18" charset="0"/>
          </a:endParaRPr>
        </a:p>
      </dgm:t>
    </dgm:pt>
    <dgm:pt modelId="{8DE853B9-D6E5-4FCF-BB1A-A7F043B751D1}" type="sibTrans" cxnId="{43092FCB-29B2-413E-983F-758394D24671}">
      <dgm:prSet custT="1">
        <dgm:style>
          <a:lnRef idx="2">
            <a:schemeClr val="accent3"/>
          </a:lnRef>
          <a:fillRef idx="1">
            <a:schemeClr val="lt1"/>
          </a:fillRef>
          <a:effectRef idx="0">
            <a:schemeClr val="accent3"/>
          </a:effectRef>
          <a:fontRef idx="minor">
            <a:schemeClr val="dk1"/>
          </a:fontRef>
        </dgm:style>
      </dgm:prSet>
      <dgm:spPr/>
      <dgm:t>
        <a:bodyPr/>
        <a:lstStyle/>
        <a:p>
          <a:endParaRPr lang="es-EC" sz="1400" dirty="0">
            <a:solidFill>
              <a:sysClr val="windowText" lastClr="000000"/>
            </a:solidFill>
            <a:latin typeface="Book Antiqua" panose="02040602050305030304" pitchFamily="18" charset="0"/>
          </a:endParaRPr>
        </a:p>
      </dgm:t>
    </dgm:pt>
    <dgm:pt modelId="{0FF9CDC2-DDD1-4FED-827A-BD738F13DDE0}">
      <dgm:prSet phldrT="[Texto]" custT="1">
        <dgm:style>
          <a:lnRef idx="2">
            <a:schemeClr val="accent4"/>
          </a:lnRef>
          <a:fillRef idx="1">
            <a:schemeClr val="lt1"/>
          </a:fillRef>
          <a:effectRef idx="0">
            <a:schemeClr val="accent4"/>
          </a:effectRef>
          <a:fontRef idx="minor">
            <a:schemeClr val="dk1"/>
          </a:fontRef>
        </dgm:style>
      </dgm:prSet>
      <dgm:spPr>
        <a:ln w="19050"/>
      </dgm:spPr>
      <dgm:t>
        <a:bodyPr/>
        <a:lstStyle/>
        <a:p>
          <a:r>
            <a:rPr lang="es-EC" sz="1500" b="1" dirty="0">
              <a:solidFill>
                <a:sysClr val="windowText" lastClr="000000"/>
              </a:solidFill>
              <a:latin typeface="Book Antiqua" panose="02040602050305030304" pitchFamily="18" charset="0"/>
            </a:rPr>
            <a:t>VALIDACIÓN Y PROCESAMIENTO</a:t>
          </a:r>
        </a:p>
        <a:p>
          <a:r>
            <a:rPr lang="es-EC" sz="1500" dirty="0" smtClean="0">
              <a:solidFill>
                <a:sysClr val="windowText" lastClr="000000"/>
              </a:solidFill>
              <a:latin typeface="Book Antiqua" panose="02040602050305030304" pitchFamily="18" charset="0"/>
            </a:rPr>
            <a:t>La </a:t>
          </a:r>
          <a:r>
            <a:rPr lang="es-EC" sz="1500" dirty="0">
              <a:solidFill>
                <a:sysClr val="windowText" lastClr="000000"/>
              </a:solidFill>
              <a:latin typeface="Book Antiqua" panose="02040602050305030304" pitchFamily="18" charset="0"/>
            </a:rPr>
            <a:t>información </a:t>
          </a:r>
          <a:r>
            <a:rPr lang="es-EC" sz="1500" dirty="0" smtClean="0">
              <a:solidFill>
                <a:sysClr val="windowText" lastClr="000000"/>
              </a:solidFill>
              <a:latin typeface="Book Antiqua" panose="02040602050305030304" pitchFamily="18" charset="0"/>
            </a:rPr>
            <a:t>es</a:t>
          </a:r>
          <a:endParaRPr lang="es-EC" sz="1500" dirty="0">
            <a:solidFill>
              <a:sysClr val="windowText" lastClr="000000"/>
            </a:solidFill>
            <a:latin typeface="Book Antiqua" panose="02040602050305030304" pitchFamily="18" charset="0"/>
          </a:endParaRPr>
        </a:p>
      </dgm:t>
    </dgm:pt>
    <dgm:pt modelId="{B63FE288-6771-4681-8E9E-36946CDE340A}" type="parTrans" cxnId="{844DDB53-649B-49B0-8415-E9031FADBCB2}">
      <dgm:prSet/>
      <dgm:spPr/>
      <dgm:t>
        <a:bodyPr/>
        <a:lstStyle/>
        <a:p>
          <a:endParaRPr lang="es-EC" sz="1400">
            <a:solidFill>
              <a:sysClr val="windowText" lastClr="000000"/>
            </a:solidFill>
            <a:latin typeface="Book Antiqua" panose="02040602050305030304" pitchFamily="18" charset="0"/>
          </a:endParaRPr>
        </a:p>
      </dgm:t>
    </dgm:pt>
    <dgm:pt modelId="{F9D22C76-BFE9-49A3-8EB2-52E35D24B744}" type="sibTrans" cxnId="{844DDB53-649B-49B0-8415-E9031FADBCB2}">
      <dgm:prSet custT="1">
        <dgm:style>
          <a:lnRef idx="2">
            <a:schemeClr val="accent4"/>
          </a:lnRef>
          <a:fillRef idx="1">
            <a:schemeClr val="lt1"/>
          </a:fillRef>
          <a:effectRef idx="0">
            <a:schemeClr val="accent4"/>
          </a:effectRef>
          <a:fontRef idx="minor">
            <a:schemeClr val="dk1"/>
          </a:fontRef>
        </dgm:style>
      </dgm:prSet>
      <dgm:spPr/>
      <dgm:t>
        <a:bodyPr/>
        <a:lstStyle/>
        <a:p>
          <a:endParaRPr lang="es-EC" sz="1400" dirty="0">
            <a:solidFill>
              <a:sysClr val="windowText" lastClr="000000"/>
            </a:solidFill>
            <a:latin typeface="Book Antiqua" panose="02040602050305030304" pitchFamily="18" charset="0"/>
          </a:endParaRPr>
        </a:p>
      </dgm:t>
    </dgm:pt>
    <dgm:pt modelId="{751A2A47-EFA5-4145-B4AD-D7F9C6D5ECE9}">
      <dgm:prSet phldrT="[Texto]" custT="1">
        <dgm:style>
          <a:lnRef idx="2">
            <a:schemeClr val="accent6"/>
          </a:lnRef>
          <a:fillRef idx="1">
            <a:schemeClr val="lt1"/>
          </a:fillRef>
          <a:effectRef idx="0">
            <a:schemeClr val="accent6"/>
          </a:effectRef>
          <a:fontRef idx="minor">
            <a:schemeClr val="dk1"/>
          </a:fontRef>
        </dgm:style>
      </dgm:prSet>
      <dgm:spPr>
        <a:ln w="19050"/>
      </dgm:spPr>
      <dgm:t>
        <a:bodyPr/>
        <a:lstStyle/>
        <a:p>
          <a:r>
            <a:rPr lang="es-EC" sz="1500" b="1" dirty="0">
              <a:solidFill>
                <a:sysClr val="windowText" lastClr="000000"/>
              </a:solidFill>
              <a:latin typeface="Book Antiqua" panose="02040602050305030304" pitchFamily="18" charset="0"/>
            </a:rPr>
            <a:t>ANÁLISIS DE RESULTADOS</a:t>
          </a:r>
        </a:p>
        <a:p>
          <a:r>
            <a:rPr lang="es-EC" sz="1500" b="0" dirty="0">
              <a:solidFill>
                <a:sysClr val="windowText" lastClr="000000"/>
              </a:solidFill>
              <a:latin typeface="Book Antiqua" panose="02040602050305030304" pitchFamily="18" charset="0"/>
            </a:rPr>
            <a:t>Con la información validada se procede al análisis de resultados</a:t>
          </a:r>
        </a:p>
      </dgm:t>
    </dgm:pt>
    <dgm:pt modelId="{482B2850-5291-4803-8C5C-6CBE9FC0FCF2}" type="parTrans" cxnId="{AB9414E6-DAB0-4C0B-A7CD-632BFAB6B3EB}">
      <dgm:prSet/>
      <dgm:spPr/>
      <dgm:t>
        <a:bodyPr/>
        <a:lstStyle/>
        <a:p>
          <a:endParaRPr lang="es-EC" sz="1400">
            <a:solidFill>
              <a:sysClr val="windowText" lastClr="000000"/>
            </a:solidFill>
            <a:latin typeface="Book Antiqua" panose="02040602050305030304" pitchFamily="18" charset="0"/>
          </a:endParaRPr>
        </a:p>
      </dgm:t>
    </dgm:pt>
    <dgm:pt modelId="{CC1C8B83-424E-4365-BA1C-E5F8730A6603}" type="sibTrans" cxnId="{AB9414E6-DAB0-4C0B-A7CD-632BFAB6B3EB}">
      <dgm:prSet/>
      <dgm:spPr/>
      <dgm:t>
        <a:bodyPr/>
        <a:lstStyle/>
        <a:p>
          <a:endParaRPr lang="es-EC" sz="1400">
            <a:solidFill>
              <a:sysClr val="windowText" lastClr="000000"/>
            </a:solidFill>
            <a:latin typeface="Book Antiqua" panose="02040602050305030304" pitchFamily="18" charset="0"/>
          </a:endParaRPr>
        </a:p>
      </dgm:t>
    </dgm:pt>
    <dgm:pt modelId="{8974FD9F-3501-4EEA-94BC-04EE05E5C859}" type="pres">
      <dgm:prSet presAssocID="{692BDC8A-DD1B-4D17-9728-45E9CBE892E7}" presName="diagram" presStyleCnt="0">
        <dgm:presLayoutVars>
          <dgm:dir/>
          <dgm:resizeHandles val="exact"/>
        </dgm:presLayoutVars>
      </dgm:prSet>
      <dgm:spPr/>
      <dgm:t>
        <a:bodyPr/>
        <a:lstStyle/>
        <a:p>
          <a:endParaRPr lang="es-EC"/>
        </a:p>
      </dgm:t>
    </dgm:pt>
    <dgm:pt modelId="{197EA312-A117-4605-A55F-C6788D4BCD01}" type="pres">
      <dgm:prSet presAssocID="{D7B49E34-9014-4592-A6DA-554CDEC7CE24}" presName="node" presStyleLbl="node1" presStyleIdx="0" presStyleCnt="5" custScaleX="243814" custScaleY="186880">
        <dgm:presLayoutVars>
          <dgm:bulletEnabled val="1"/>
        </dgm:presLayoutVars>
      </dgm:prSet>
      <dgm:spPr/>
      <dgm:t>
        <a:bodyPr/>
        <a:lstStyle/>
        <a:p>
          <a:endParaRPr lang="es-EC"/>
        </a:p>
      </dgm:t>
    </dgm:pt>
    <dgm:pt modelId="{8B5860AF-51BE-4D49-8501-20654FB7F13D}" type="pres">
      <dgm:prSet presAssocID="{FB04E64D-3DA7-4B13-A2F4-5328C110D408}" presName="sibTrans" presStyleLbl="sibTrans2D1" presStyleIdx="0" presStyleCnt="4"/>
      <dgm:spPr/>
      <dgm:t>
        <a:bodyPr/>
        <a:lstStyle/>
        <a:p>
          <a:endParaRPr lang="es-EC"/>
        </a:p>
      </dgm:t>
    </dgm:pt>
    <dgm:pt modelId="{C278D9CA-7A07-46DF-90AE-7718B2DAA521}" type="pres">
      <dgm:prSet presAssocID="{FB04E64D-3DA7-4B13-A2F4-5328C110D408}" presName="connectorText" presStyleLbl="sibTrans2D1" presStyleIdx="0" presStyleCnt="4"/>
      <dgm:spPr/>
      <dgm:t>
        <a:bodyPr/>
        <a:lstStyle/>
        <a:p>
          <a:endParaRPr lang="es-EC"/>
        </a:p>
      </dgm:t>
    </dgm:pt>
    <dgm:pt modelId="{4551C4EA-7026-4FC1-BB3E-950DEC2B2AF8}" type="pres">
      <dgm:prSet presAssocID="{21D3DC7A-41FA-4DE1-9CA3-86083672D114}" presName="node" presStyleLbl="node1" presStyleIdx="1" presStyleCnt="5" custScaleX="243814" custScaleY="186880">
        <dgm:presLayoutVars>
          <dgm:bulletEnabled val="1"/>
        </dgm:presLayoutVars>
      </dgm:prSet>
      <dgm:spPr/>
      <dgm:t>
        <a:bodyPr/>
        <a:lstStyle/>
        <a:p>
          <a:endParaRPr lang="es-EC"/>
        </a:p>
      </dgm:t>
    </dgm:pt>
    <dgm:pt modelId="{3AB470EF-11B9-466A-BF07-DFB0675203FE}" type="pres">
      <dgm:prSet presAssocID="{BFBA8367-D718-4B8F-B7B1-3413C40991D9}" presName="sibTrans" presStyleLbl="sibTrans2D1" presStyleIdx="1" presStyleCnt="4"/>
      <dgm:spPr/>
      <dgm:t>
        <a:bodyPr/>
        <a:lstStyle/>
        <a:p>
          <a:endParaRPr lang="es-EC"/>
        </a:p>
      </dgm:t>
    </dgm:pt>
    <dgm:pt modelId="{13977C61-886C-475B-BBD2-9EDD960D5EAE}" type="pres">
      <dgm:prSet presAssocID="{BFBA8367-D718-4B8F-B7B1-3413C40991D9}" presName="connectorText" presStyleLbl="sibTrans2D1" presStyleIdx="1" presStyleCnt="4"/>
      <dgm:spPr/>
      <dgm:t>
        <a:bodyPr/>
        <a:lstStyle/>
        <a:p>
          <a:endParaRPr lang="es-EC"/>
        </a:p>
      </dgm:t>
    </dgm:pt>
    <dgm:pt modelId="{61E70967-CCBE-42DB-9ECC-83A649484E89}" type="pres">
      <dgm:prSet presAssocID="{C6E4775F-A398-4073-9BF8-FF5F379B4857}" presName="node" presStyleLbl="node1" presStyleIdx="2" presStyleCnt="5" custScaleX="243814" custScaleY="186880">
        <dgm:presLayoutVars>
          <dgm:bulletEnabled val="1"/>
        </dgm:presLayoutVars>
      </dgm:prSet>
      <dgm:spPr/>
      <dgm:t>
        <a:bodyPr/>
        <a:lstStyle/>
        <a:p>
          <a:endParaRPr lang="es-EC"/>
        </a:p>
      </dgm:t>
    </dgm:pt>
    <dgm:pt modelId="{C88258A7-3F3B-462C-B2B8-7E6A0C48A7DC}" type="pres">
      <dgm:prSet presAssocID="{8DE853B9-D6E5-4FCF-BB1A-A7F043B751D1}" presName="sibTrans" presStyleLbl="sibTrans2D1" presStyleIdx="2" presStyleCnt="4"/>
      <dgm:spPr/>
      <dgm:t>
        <a:bodyPr/>
        <a:lstStyle/>
        <a:p>
          <a:endParaRPr lang="es-EC"/>
        </a:p>
      </dgm:t>
    </dgm:pt>
    <dgm:pt modelId="{6954A20B-50D4-46C7-8288-8634A41CDD3C}" type="pres">
      <dgm:prSet presAssocID="{8DE853B9-D6E5-4FCF-BB1A-A7F043B751D1}" presName="connectorText" presStyleLbl="sibTrans2D1" presStyleIdx="2" presStyleCnt="4"/>
      <dgm:spPr/>
      <dgm:t>
        <a:bodyPr/>
        <a:lstStyle/>
        <a:p>
          <a:endParaRPr lang="es-EC"/>
        </a:p>
      </dgm:t>
    </dgm:pt>
    <dgm:pt modelId="{453CF879-84B9-401A-8A4A-35AF686C6312}" type="pres">
      <dgm:prSet presAssocID="{0FF9CDC2-DDD1-4FED-827A-BD738F13DDE0}" presName="node" presStyleLbl="node1" presStyleIdx="3" presStyleCnt="5" custScaleX="243814" custScaleY="186880">
        <dgm:presLayoutVars>
          <dgm:bulletEnabled val="1"/>
        </dgm:presLayoutVars>
      </dgm:prSet>
      <dgm:spPr/>
      <dgm:t>
        <a:bodyPr/>
        <a:lstStyle/>
        <a:p>
          <a:endParaRPr lang="es-EC"/>
        </a:p>
      </dgm:t>
    </dgm:pt>
    <dgm:pt modelId="{E60B6EAC-EE98-439A-96B6-25142EA065B2}" type="pres">
      <dgm:prSet presAssocID="{F9D22C76-BFE9-49A3-8EB2-52E35D24B744}" presName="sibTrans" presStyleLbl="sibTrans2D1" presStyleIdx="3" presStyleCnt="4"/>
      <dgm:spPr/>
      <dgm:t>
        <a:bodyPr/>
        <a:lstStyle/>
        <a:p>
          <a:endParaRPr lang="es-EC"/>
        </a:p>
      </dgm:t>
    </dgm:pt>
    <dgm:pt modelId="{C60536E2-E0B8-46AB-9D09-2C15E6B12D09}" type="pres">
      <dgm:prSet presAssocID="{F9D22C76-BFE9-49A3-8EB2-52E35D24B744}" presName="connectorText" presStyleLbl="sibTrans2D1" presStyleIdx="3" presStyleCnt="4"/>
      <dgm:spPr/>
      <dgm:t>
        <a:bodyPr/>
        <a:lstStyle/>
        <a:p>
          <a:endParaRPr lang="es-EC"/>
        </a:p>
      </dgm:t>
    </dgm:pt>
    <dgm:pt modelId="{CA3BE77B-05B2-4020-8846-648BB48C6E46}" type="pres">
      <dgm:prSet presAssocID="{751A2A47-EFA5-4145-B4AD-D7F9C6D5ECE9}" presName="node" presStyleLbl="node1" presStyleIdx="4" presStyleCnt="5" custScaleX="243814" custScaleY="186880">
        <dgm:presLayoutVars>
          <dgm:bulletEnabled val="1"/>
        </dgm:presLayoutVars>
      </dgm:prSet>
      <dgm:spPr/>
      <dgm:t>
        <a:bodyPr/>
        <a:lstStyle/>
        <a:p>
          <a:endParaRPr lang="es-EC"/>
        </a:p>
      </dgm:t>
    </dgm:pt>
  </dgm:ptLst>
  <dgm:cxnLst>
    <dgm:cxn modelId="{34398F01-CDC9-4742-A534-557BFE7095C6}" type="presOf" srcId="{21D3DC7A-41FA-4DE1-9CA3-86083672D114}" destId="{4551C4EA-7026-4FC1-BB3E-950DEC2B2AF8}" srcOrd="0" destOrd="0" presId="urn:microsoft.com/office/officeart/2005/8/layout/process5"/>
    <dgm:cxn modelId="{7EE6873A-F4C3-41F1-9C7A-D2BBE2C9409D}" srcId="{692BDC8A-DD1B-4D17-9728-45E9CBE892E7}" destId="{21D3DC7A-41FA-4DE1-9CA3-86083672D114}" srcOrd="1" destOrd="0" parTransId="{2E0BD957-898D-4415-AD9B-80CBCBA2598F}" sibTransId="{BFBA8367-D718-4B8F-B7B1-3413C40991D9}"/>
    <dgm:cxn modelId="{7AE301F7-D056-4F29-8E58-33FC9CA8D945}" type="presOf" srcId="{692BDC8A-DD1B-4D17-9728-45E9CBE892E7}" destId="{8974FD9F-3501-4EEA-94BC-04EE05E5C859}" srcOrd="0" destOrd="0" presId="urn:microsoft.com/office/officeart/2005/8/layout/process5"/>
    <dgm:cxn modelId="{EC065B1E-2E8E-440D-A671-763BDEAE8826}" type="presOf" srcId="{F9D22C76-BFE9-49A3-8EB2-52E35D24B744}" destId="{E60B6EAC-EE98-439A-96B6-25142EA065B2}" srcOrd="0" destOrd="0" presId="urn:microsoft.com/office/officeart/2005/8/layout/process5"/>
    <dgm:cxn modelId="{5C3767D6-330F-46FE-BFAE-532AD1EF90F6}" srcId="{692BDC8A-DD1B-4D17-9728-45E9CBE892E7}" destId="{D7B49E34-9014-4592-A6DA-554CDEC7CE24}" srcOrd="0" destOrd="0" parTransId="{E6484049-003A-4AB1-9821-7F0DE42154D8}" sibTransId="{FB04E64D-3DA7-4B13-A2F4-5328C110D408}"/>
    <dgm:cxn modelId="{E430527F-51E9-42F7-A20D-663799E4BFE8}" type="presOf" srcId="{C6E4775F-A398-4073-9BF8-FF5F379B4857}" destId="{61E70967-CCBE-42DB-9ECC-83A649484E89}" srcOrd="0" destOrd="0" presId="urn:microsoft.com/office/officeart/2005/8/layout/process5"/>
    <dgm:cxn modelId="{DF43E9E4-7721-413F-96B1-46556D4E15AA}" type="presOf" srcId="{8DE853B9-D6E5-4FCF-BB1A-A7F043B751D1}" destId="{6954A20B-50D4-46C7-8288-8634A41CDD3C}" srcOrd="1" destOrd="0" presId="urn:microsoft.com/office/officeart/2005/8/layout/process5"/>
    <dgm:cxn modelId="{7E864745-634A-479B-8BC2-471C8C232BB5}" type="presOf" srcId="{F9D22C76-BFE9-49A3-8EB2-52E35D24B744}" destId="{C60536E2-E0B8-46AB-9D09-2C15E6B12D09}" srcOrd="1" destOrd="0" presId="urn:microsoft.com/office/officeart/2005/8/layout/process5"/>
    <dgm:cxn modelId="{D4848298-CFD8-4CFC-9DAB-70013D1AB296}" type="presOf" srcId="{8DE853B9-D6E5-4FCF-BB1A-A7F043B751D1}" destId="{C88258A7-3F3B-462C-B2B8-7E6A0C48A7DC}" srcOrd="0" destOrd="0" presId="urn:microsoft.com/office/officeart/2005/8/layout/process5"/>
    <dgm:cxn modelId="{844DDB53-649B-49B0-8415-E9031FADBCB2}" srcId="{692BDC8A-DD1B-4D17-9728-45E9CBE892E7}" destId="{0FF9CDC2-DDD1-4FED-827A-BD738F13DDE0}" srcOrd="3" destOrd="0" parTransId="{B63FE288-6771-4681-8E9E-36946CDE340A}" sibTransId="{F9D22C76-BFE9-49A3-8EB2-52E35D24B744}"/>
    <dgm:cxn modelId="{AB9414E6-DAB0-4C0B-A7CD-632BFAB6B3EB}" srcId="{692BDC8A-DD1B-4D17-9728-45E9CBE892E7}" destId="{751A2A47-EFA5-4145-B4AD-D7F9C6D5ECE9}" srcOrd="4" destOrd="0" parTransId="{482B2850-5291-4803-8C5C-6CBE9FC0FCF2}" sibTransId="{CC1C8B83-424E-4365-BA1C-E5F8730A6603}"/>
    <dgm:cxn modelId="{81DCB693-3912-464D-84DC-BAEB0F3CC9B2}" type="presOf" srcId="{FB04E64D-3DA7-4B13-A2F4-5328C110D408}" destId="{C278D9CA-7A07-46DF-90AE-7718B2DAA521}" srcOrd="1" destOrd="0" presId="urn:microsoft.com/office/officeart/2005/8/layout/process5"/>
    <dgm:cxn modelId="{349A4934-38F5-4597-9D6E-2E07BCCE841F}" type="presOf" srcId="{D7B49E34-9014-4592-A6DA-554CDEC7CE24}" destId="{197EA312-A117-4605-A55F-C6788D4BCD01}" srcOrd="0" destOrd="0" presId="urn:microsoft.com/office/officeart/2005/8/layout/process5"/>
    <dgm:cxn modelId="{D2A203CA-2503-4438-A6D0-EB92D523009A}" type="presOf" srcId="{BFBA8367-D718-4B8F-B7B1-3413C40991D9}" destId="{3AB470EF-11B9-466A-BF07-DFB0675203FE}" srcOrd="0" destOrd="0" presId="urn:microsoft.com/office/officeart/2005/8/layout/process5"/>
    <dgm:cxn modelId="{3A7029A8-E06B-4B61-82B6-A2653DD64E54}" type="presOf" srcId="{751A2A47-EFA5-4145-B4AD-D7F9C6D5ECE9}" destId="{CA3BE77B-05B2-4020-8846-648BB48C6E46}" srcOrd="0" destOrd="0" presId="urn:microsoft.com/office/officeart/2005/8/layout/process5"/>
    <dgm:cxn modelId="{63CA9A3D-0AE1-4CB2-8FA0-40C94093B979}" type="presOf" srcId="{0FF9CDC2-DDD1-4FED-827A-BD738F13DDE0}" destId="{453CF879-84B9-401A-8A4A-35AF686C6312}" srcOrd="0" destOrd="0" presId="urn:microsoft.com/office/officeart/2005/8/layout/process5"/>
    <dgm:cxn modelId="{547732A3-1229-4190-856B-27D4124D1A87}" type="presOf" srcId="{FB04E64D-3DA7-4B13-A2F4-5328C110D408}" destId="{8B5860AF-51BE-4D49-8501-20654FB7F13D}" srcOrd="0" destOrd="0" presId="urn:microsoft.com/office/officeart/2005/8/layout/process5"/>
    <dgm:cxn modelId="{43092FCB-29B2-413E-983F-758394D24671}" srcId="{692BDC8A-DD1B-4D17-9728-45E9CBE892E7}" destId="{C6E4775F-A398-4073-9BF8-FF5F379B4857}" srcOrd="2" destOrd="0" parTransId="{9D920CB8-5E39-41FC-A680-2AB3F7787062}" sibTransId="{8DE853B9-D6E5-4FCF-BB1A-A7F043B751D1}"/>
    <dgm:cxn modelId="{BB694BC0-2F5B-408F-BCB1-B61543E52285}" type="presOf" srcId="{BFBA8367-D718-4B8F-B7B1-3413C40991D9}" destId="{13977C61-886C-475B-BBD2-9EDD960D5EAE}" srcOrd="1" destOrd="0" presId="urn:microsoft.com/office/officeart/2005/8/layout/process5"/>
    <dgm:cxn modelId="{58D2B6AA-41FE-41D8-AF8D-313DA494E39C}" type="presParOf" srcId="{8974FD9F-3501-4EEA-94BC-04EE05E5C859}" destId="{197EA312-A117-4605-A55F-C6788D4BCD01}" srcOrd="0" destOrd="0" presId="urn:microsoft.com/office/officeart/2005/8/layout/process5"/>
    <dgm:cxn modelId="{C4BC288E-ADD5-4B48-87FD-7DAFD261DB38}" type="presParOf" srcId="{8974FD9F-3501-4EEA-94BC-04EE05E5C859}" destId="{8B5860AF-51BE-4D49-8501-20654FB7F13D}" srcOrd="1" destOrd="0" presId="urn:microsoft.com/office/officeart/2005/8/layout/process5"/>
    <dgm:cxn modelId="{42343EAA-4417-484E-848C-A6C2E5E313B5}" type="presParOf" srcId="{8B5860AF-51BE-4D49-8501-20654FB7F13D}" destId="{C278D9CA-7A07-46DF-90AE-7718B2DAA521}" srcOrd="0" destOrd="0" presId="urn:microsoft.com/office/officeart/2005/8/layout/process5"/>
    <dgm:cxn modelId="{E1A6344D-B283-4696-9A07-C31F2F7AA0DC}" type="presParOf" srcId="{8974FD9F-3501-4EEA-94BC-04EE05E5C859}" destId="{4551C4EA-7026-4FC1-BB3E-950DEC2B2AF8}" srcOrd="2" destOrd="0" presId="urn:microsoft.com/office/officeart/2005/8/layout/process5"/>
    <dgm:cxn modelId="{1F04ADF6-0ACB-48FF-97A8-DCAF91ADE5AD}" type="presParOf" srcId="{8974FD9F-3501-4EEA-94BC-04EE05E5C859}" destId="{3AB470EF-11B9-466A-BF07-DFB0675203FE}" srcOrd="3" destOrd="0" presId="urn:microsoft.com/office/officeart/2005/8/layout/process5"/>
    <dgm:cxn modelId="{0510409E-126C-4071-9365-FFAE025D7D62}" type="presParOf" srcId="{3AB470EF-11B9-466A-BF07-DFB0675203FE}" destId="{13977C61-886C-475B-BBD2-9EDD960D5EAE}" srcOrd="0" destOrd="0" presId="urn:microsoft.com/office/officeart/2005/8/layout/process5"/>
    <dgm:cxn modelId="{CFA27F59-49E6-4D8F-BE8E-E9786B37C8C4}" type="presParOf" srcId="{8974FD9F-3501-4EEA-94BC-04EE05E5C859}" destId="{61E70967-CCBE-42DB-9ECC-83A649484E89}" srcOrd="4" destOrd="0" presId="urn:microsoft.com/office/officeart/2005/8/layout/process5"/>
    <dgm:cxn modelId="{5552A771-6712-4430-A4C6-8538BCEFDC98}" type="presParOf" srcId="{8974FD9F-3501-4EEA-94BC-04EE05E5C859}" destId="{C88258A7-3F3B-462C-B2B8-7E6A0C48A7DC}" srcOrd="5" destOrd="0" presId="urn:microsoft.com/office/officeart/2005/8/layout/process5"/>
    <dgm:cxn modelId="{423CC241-2617-436A-AF21-813BEE0B0E5A}" type="presParOf" srcId="{C88258A7-3F3B-462C-B2B8-7E6A0C48A7DC}" destId="{6954A20B-50D4-46C7-8288-8634A41CDD3C}" srcOrd="0" destOrd="0" presId="urn:microsoft.com/office/officeart/2005/8/layout/process5"/>
    <dgm:cxn modelId="{89A9A710-60B9-449C-BA43-6B5AAC69A19F}" type="presParOf" srcId="{8974FD9F-3501-4EEA-94BC-04EE05E5C859}" destId="{453CF879-84B9-401A-8A4A-35AF686C6312}" srcOrd="6" destOrd="0" presId="urn:microsoft.com/office/officeart/2005/8/layout/process5"/>
    <dgm:cxn modelId="{AF61219A-34FA-4284-B47C-9608F5DB1CE9}" type="presParOf" srcId="{8974FD9F-3501-4EEA-94BC-04EE05E5C859}" destId="{E60B6EAC-EE98-439A-96B6-25142EA065B2}" srcOrd="7" destOrd="0" presId="urn:microsoft.com/office/officeart/2005/8/layout/process5"/>
    <dgm:cxn modelId="{57F3A5C1-5645-4109-A8D2-DE5AB21A2DD4}" type="presParOf" srcId="{E60B6EAC-EE98-439A-96B6-25142EA065B2}" destId="{C60536E2-E0B8-46AB-9D09-2C15E6B12D09}" srcOrd="0" destOrd="0" presId="urn:microsoft.com/office/officeart/2005/8/layout/process5"/>
    <dgm:cxn modelId="{A952218A-3947-4AF8-B28D-FEA4EF2E35C8}" type="presParOf" srcId="{8974FD9F-3501-4EEA-94BC-04EE05E5C859}" destId="{CA3BE77B-05B2-4020-8846-648BB48C6E46}" srcOrd="8" destOrd="0" presId="urn:microsoft.com/office/officeart/2005/8/layout/process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0C3D4D-9BA9-4C4D-9A22-AA110B22FC87}">
      <dsp:nvSpPr>
        <dsp:cNvPr id="0" name=""/>
        <dsp:cNvSpPr/>
      </dsp:nvSpPr>
      <dsp:spPr>
        <a:xfrm>
          <a:off x="115277" y="662"/>
          <a:ext cx="3314062" cy="1285885"/>
        </a:xfrm>
        <a:prstGeom prst="roundRect">
          <a:avLst>
            <a:gd name="adj" fmla="val 1000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s-EC" sz="1400" kern="1200" dirty="0" smtClean="0">
              <a:latin typeface="Book Antiqua" pitchFamily="18" charset="0"/>
            </a:rPr>
            <a:t>A nivel mundial existe una crisis del empleo juvenil</a:t>
          </a:r>
          <a:endParaRPr lang="es-EC" sz="1400" kern="1200" dirty="0">
            <a:latin typeface="Book Antiqua" pitchFamily="18" charset="0"/>
          </a:endParaRPr>
        </a:p>
      </dsp:txBody>
      <dsp:txXfrm>
        <a:off x="152939" y="38324"/>
        <a:ext cx="3238738" cy="1210561"/>
      </dsp:txXfrm>
    </dsp:sp>
    <dsp:sp modelId="{BBFD3381-8118-4C10-BE91-407FA73BBF54}">
      <dsp:nvSpPr>
        <dsp:cNvPr id="0" name=""/>
        <dsp:cNvSpPr/>
      </dsp:nvSpPr>
      <dsp:spPr>
        <a:xfrm>
          <a:off x="3539208" y="488791"/>
          <a:ext cx="264682" cy="309628"/>
        </a:xfrm>
        <a:prstGeom prst="rightArrow">
          <a:avLst>
            <a:gd name="adj1" fmla="val 60000"/>
            <a:gd name="adj2" fmla="val 5000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s-EC" sz="1400" kern="1200" dirty="0">
            <a:latin typeface="Book Antiqua" pitchFamily="18" charset="0"/>
          </a:endParaRPr>
        </a:p>
      </dsp:txBody>
      <dsp:txXfrm>
        <a:off x="3539208" y="550717"/>
        <a:ext cx="185277" cy="185776"/>
      </dsp:txXfrm>
    </dsp:sp>
    <dsp:sp modelId="{7DDDE3D6-403A-4F1A-858E-7AD7687254EA}">
      <dsp:nvSpPr>
        <dsp:cNvPr id="0" name=""/>
        <dsp:cNvSpPr/>
      </dsp:nvSpPr>
      <dsp:spPr>
        <a:xfrm>
          <a:off x="3928741" y="662"/>
          <a:ext cx="3314062" cy="1285885"/>
        </a:xfrm>
        <a:prstGeom prst="roundRect">
          <a:avLst>
            <a:gd name="adj" fmla="val 10000"/>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s-EC" sz="1400" kern="1200" dirty="0" smtClean="0">
              <a:latin typeface="Book Antiqua" pitchFamily="18" charset="0"/>
            </a:rPr>
            <a:t>73 millones de jóvenes están buscando trabajo y de los que si logran conseguir empleo, 6 de cada 10 poseen malas condiciones laborales</a:t>
          </a:r>
          <a:endParaRPr lang="es-EC" sz="1400" kern="1200" dirty="0">
            <a:latin typeface="Book Antiqua" pitchFamily="18" charset="0"/>
          </a:endParaRPr>
        </a:p>
      </dsp:txBody>
      <dsp:txXfrm>
        <a:off x="3966403" y="38324"/>
        <a:ext cx="3238738" cy="1210561"/>
      </dsp:txXfrm>
    </dsp:sp>
    <dsp:sp modelId="{01B9FA8E-2803-4959-B52F-1F3FAE028CA2}">
      <dsp:nvSpPr>
        <dsp:cNvPr id="0" name=""/>
        <dsp:cNvSpPr/>
      </dsp:nvSpPr>
      <dsp:spPr>
        <a:xfrm rot="5400000">
          <a:off x="5453431" y="1373943"/>
          <a:ext cx="264682" cy="309628"/>
        </a:xfrm>
        <a:prstGeom prst="rightArrow">
          <a:avLst>
            <a:gd name="adj1" fmla="val 60000"/>
            <a:gd name="adj2" fmla="val 50000"/>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s-EC" sz="1400" kern="1200" dirty="0">
            <a:latin typeface="Book Antiqua" pitchFamily="18" charset="0"/>
          </a:endParaRPr>
        </a:p>
      </dsp:txBody>
      <dsp:txXfrm rot="-5400000">
        <a:off x="5492885" y="1396416"/>
        <a:ext cx="185776" cy="185277"/>
      </dsp:txXfrm>
    </dsp:sp>
    <dsp:sp modelId="{73856D31-F4D3-4803-9C6B-83DAA939C322}">
      <dsp:nvSpPr>
        <dsp:cNvPr id="0" name=""/>
        <dsp:cNvSpPr/>
      </dsp:nvSpPr>
      <dsp:spPr>
        <a:xfrm>
          <a:off x="3928741" y="1785949"/>
          <a:ext cx="3314062" cy="1285885"/>
        </a:xfrm>
        <a:prstGeom prst="roundRect">
          <a:avLst>
            <a:gd name="adj" fmla="val 1000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s-EC" sz="1400" kern="1200" dirty="0" smtClean="0">
              <a:latin typeface="Book Antiqua" pitchFamily="18" charset="0"/>
            </a:rPr>
            <a:t>En respuesta para el Ecuador, la OIT se encuentra desarrollando el programa “Diseño e implementación de un mecanismo innovador de promoción de empleo juvenil en las empresas” </a:t>
          </a:r>
          <a:endParaRPr lang="es-EC" sz="1400" kern="1200" dirty="0">
            <a:latin typeface="Book Antiqua" pitchFamily="18" charset="0"/>
          </a:endParaRPr>
        </a:p>
      </dsp:txBody>
      <dsp:txXfrm>
        <a:off x="3966403" y="1823611"/>
        <a:ext cx="3238738" cy="1210561"/>
      </dsp:txXfrm>
    </dsp:sp>
    <dsp:sp modelId="{E1E6630A-3697-4C70-9407-3289C70F9ADB}">
      <dsp:nvSpPr>
        <dsp:cNvPr id="0" name=""/>
        <dsp:cNvSpPr/>
      </dsp:nvSpPr>
      <dsp:spPr>
        <a:xfrm rot="10800000">
          <a:off x="3554190" y="2274077"/>
          <a:ext cx="264682" cy="309628"/>
        </a:xfrm>
        <a:prstGeom prst="rightArrow">
          <a:avLst>
            <a:gd name="adj1" fmla="val 60000"/>
            <a:gd name="adj2" fmla="val 5000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s-EC" sz="1400" kern="1200" dirty="0">
            <a:latin typeface="Book Antiqua" pitchFamily="18" charset="0"/>
          </a:endParaRPr>
        </a:p>
      </dsp:txBody>
      <dsp:txXfrm rot="10800000">
        <a:off x="3633595" y="2336003"/>
        <a:ext cx="185277" cy="185776"/>
      </dsp:txXfrm>
    </dsp:sp>
    <dsp:sp modelId="{C62B31F9-F945-495E-95F6-F678202EF83E}">
      <dsp:nvSpPr>
        <dsp:cNvPr id="0" name=""/>
        <dsp:cNvSpPr/>
      </dsp:nvSpPr>
      <dsp:spPr>
        <a:xfrm>
          <a:off x="115277" y="1785949"/>
          <a:ext cx="3314062" cy="1285885"/>
        </a:xfrm>
        <a:prstGeom prst="roundRect">
          <a:avLst>
            <a:gd name="adj" fmla="val 10000"/>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s-EC" sz="1400" kern="1200" dirty="0" smtClean="0">
              <a:latin typeface="Book Antiqua" pitchFamily="18" charset="0"/>
            </a:rPr>
            <a:t>Con el fin articular los servicios de fortalecimiento de capacidades y apoyo al empleo con las demandas de las empresas y de los jóvenes</a:t>
          </a:r>
          <a:endParaRPr lang="es-EC" sz="1400" kern="1200" dirty="0">
            <a:latin typeface="Book Antiqua" pitchFamily="18" charset="0"/>
          </a:endParaRPr>
        </a:p>
      </dsp:txBody>
      <dsp:txXfrm>
        <a:off x="152939" y="1823611"/>
        <a:ext cx="3238738" cy="1210561"/>
      </dsp:txXfrm>
    </dsp:sp>
    <dsp:sp modelId="{9F8B2F73-49A2-4174-B7A7-8519E503DCC8}">
      <dsp:nvSpPr>
        <dsp:cNvPr id="0" name=""/>
        <dsp:cNvSpPr/>
      </dsp:nvSpPr>
      <dsp:spPr>
        <a:xfrm rot="5467030">
          <a:off x="1626080" y="3159551"/>
          <a:ext cx="265065" cy="309628"/>
        </a:xfrm>
        <a:prstGeom prst="rightArrow">
          <a:avLst>
            <a:gd name="adj1" fmla="val 60000"/>
            <a:gd name="adj2" fmla="val 50000"/>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s-EC" sz="1400" kern="1200" dirty="0">
            <a:latin typeface="Book Antiqua" pitchFamily="18" charset="0"/>
          </a:endParaRPr>
        </a:p>
      </dsp:txBody>
      <dsp:txXfrm rot="-5400000">
        <a:off x="1666500" y="3181840"/>
        <a:ext cx="185776" cy="185546"/>
      </dsp:txXfrm>
    </dsp:sp>
    <dsp:sp modelId="{49084CCE-5760-49F7-803B-A9ECCF6D4120}">
      <dsp:nvSpPr>
        <dsp:cNvPr id="0" name=""/>
        <dsp:cNvSpPr/>
      </dsp:nvSpPr>
      <dsp:spPr>
        <a:xfrm>
          <a:off x="167614" y="3571898"/>
          <a:ext cx="3154142" cy="1285885"/>
        </a:xfrm>
        <a:prstGeom prst="roundRect">
          <a:avLst>
            <a:gd name="adj" fmla="val 10000"/>
          </a:avLst>
        </a:prstGeom>
        <a:gradFill rotWithShape="0">
          <a:gsLst>
            <a:gs pos="0">
              <a:schemeClr val="accent6">
                <a:hueOff val="0"/>
                <a:satOff val="0"/>
                <a:lumOff val="0"/>
                <a:alphaOff val="0"/>
                <a:shade val="51000"/>
                <a:satMod val="130000"/>
              </a:schemeClr>
            </a:gs>
            <a:gs pos="80000">
              <a:schemeClr val="accent6">
                <a:hueOff val="0"/>
                <a:satOff val="0"/>
                <a:lumOff val="0"/>
                <a:alphaOff val="0"/>
                <a:shade val="93000"/>
                <a:satMod val="130000"/>
              </a:schemeClr>
            </a:gs>
            <a:gs pos="100000">
              <a:schemeClr val="accent6">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s-EC" sz="1400" kern="1200" dirty="0" smtClean="0">
              <a:latin typeface="Book Antiqua" pitchFamily="18" charset="0"/>
            </a:rPr>
            <a:t>El estudio es un insumo para determinar las características y necesidades laborales y de capacitación de las empresas en estas tres ciudades</a:t>
          </a:r>
          <a:endParaRPr lang="es-EC" sz="1400" kern="1200" dirty="0">
            <a:latin typeface="Book Antiqua" pitchFamily="18" charset="0"/>
          </a:endParaRPr>
        </a:p>
      </dsp:txBody>
      <dsp:txXfrm>
        <a:off x="205276" y="3609560"/>
        <a:ext cx="3078818" cy="121056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80F416-587D-4146-81E3-32280C43D4AE}">
      <dsp:nvSpPr>
        <dsp:cNvPr id="0" name=""/>
        <dsp:cNvSpPr/>
      </dsp:nvSpPr>
      <dsp:spPr>
        <a:xfrm rot="5400000">
          <a:off x="3923062" y="-1390978"/>
          <a:ext cx="1163513" cy="4239830"/>
        </a:xfrm>
        <a:prstGeom prst="round2SameRect">
          <a:avLst/>
        </a:prstGeom>
        <a:solidFill>
          <a:schemeClr val="accent4">
            <a:tint val="40000"/>
            <a:alpha val="90000"/>
            <a:hueOff val="0"/>
            <a:satOff val="0"/>
            <a:lumOff val="0"/>
            <a:alphaOff val="0"/>
          </a:schemeClr>
        </a:solidFill>
        <a:ln w="9525" cap="flat" cmpd="sng" algn="ctr">
          <a:solidFill>
            <a:schemeClr val="accent4">
              <a:tint val="40000"/>
              <a:alpha val="90000"/>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Char char="••"/>
          </a:pPr>
          <a:r>
            <a:rPr lang="es-EC" sz="1600" kern="1200" dirty="0" smtClean="0">
              <a:latin typeface="Book Antiqua" panose="02040602050305030304" pitchFamily="18" charset="0"/>
            </a:rPr>
            <a:t>Realizar un diagnóstico de la demanda laboral de jóvenes por parte del sector empleador en Quito, Guayaquil y Manta</a:t>
          </a:r>
          <a:endParaRPr lang="es-EC" sz="1600" kern="1200" dirty="0">
            <a:latin typeface="Book Antiqua" panose="02040602050305030304" pitchFamily="18" charset="0"/>
          </a:endParaRPr>
        </a:p>
      </dsp:txBody>
      <dsp:txXfrm rot="-5400000">
        <a:off x="2384904" y="203978"/>
        <a:ext cx="4183032" cy="1049917"/>
      </dsp:txXfrm>
    </dsp:sp>
    <dsp:sp modelId="{E0A21823-5298-47DC-9BD5-BD553C2E00E5}">
      <dsp:nvSpPr>
        <dsp:cNvPr id="0" name=""/>
        <dsp:cNvSpPr/>
      </dsp:nvSpPr>
      <dsp:spPr>
        <a:xfrm>
          <a:off x="0" y="1740"/>
          <a:ext cx="2384904" cy="1454392"/>
        </a:xfrm>
        <a:prstGeom prst="roundRect">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5250" tIns="47625" rIns="95250" bIns="47625" numCol="1" spcCol="1270" anchor="ctr" anchorCtr="0">
          <a:noAutofit/>
        </a:bodyPr>
        <a:lstStyle/>
        <a:p>
          <a:pPr lvl="0" algn="ctr" defTabSz="1111250">
            <a:lnSpc>
              <a:spcPct val="90000"/>
            </a:lnSpc>
            <a:spcBef>
              <a:spcPct val="0"/>
            </a:spcBef>
            <a:spcAft>
              <a:spcPct val="35000"/>
            </a:spcAft>
          </a:pPr>
          <a:r>
            <a:rPr lang="es-EC" sz="2500" b="1" kern="1200" dirty="0" smtClean="0">
              <a:latin typeface="Book Antiqua" panose="02040602050305030304" pitchFamily="18" charset="0"/>
            </a:rPr>
            <a:t>Objetivo General</a:t>
          </a:r>
          <a:endParaRPr lang="es-EC" sz="2500" b="1" kern="1200" dirty="0">
            <a:latin typeface="Book Antiqua" panose="02040602050305030304" pitchFamily="18" charset="0"/>
          </a:endParaRPr>
        </a:p>
      </dsp:txBody>
      <dsp:txXfrm>
        <a:off x="70998" y="72738"/>
        <a:ext cx="2242908" cy="1312396"/>
      </dsp:txXfrm>
    </dsp:sp>
    <dsp:sp modelId="{962442A8-5F8A-4CE6-947A-92D0A6296C39}">
      <dsp:nvSpPr>
        <dsp:cNvPr id="0" name=""/>
        <dsp:cNvSpPr/>
      </dsp:nvSpPr>
      <dsp:spPr>
        <a:xfrm rot="5400000">
          <a:off x="3379368" y="883711"/>
          <a:ext cx="2250901" cy="4239830"/>
        </a:xfrm>
        <a:prstGeom prst="round2SameRect">
          <a:avLst/>
        </a:prstGeom>
        <a:solidFill>
          <a:schemeClr val="accent4">
            <a:tint val="40000"/>
            <a:alpha val="90000"/>
            <a:hueOff val="-3945706"/>
            <a:satOff val="22157"/>
            <a:lumOff val="1408"/>
            <a:alphaOff val="0"/>
          </a:schemeClr>
        </a:solidFill>
        <a:ln w="9525" cap="flat" cmpd="sng" algn="ctr">
          <a:solidFill>
            <a:schemeClr val="accent4">
              <a:tint val="40000"/>
              <a:alpha val="90000"/>
              <a:hueOff val="-3945706"/>
              <a:satOff val="22157"/>
              <a:lumOff val="1408"/>
              <a:alphaOff val="0"/>
            </a:scheme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247650" tIns="123825" rIns="247650" bIns="123825" numCol="1" spcCol="1270" anchor="ctr" anchorCtr="0">
          <a:noAutofit/>
        </a:bodyPr>
        <a:lstStyle/>
        <a:p>
          <a:pPr marL="114300" lvl="1" indent="-114300" algn="l" defTabSz="622300">
            <a:lnSpc>
              <a:spcPct val="90000"/>
            </a:lnSpc>
            <a:spcBef>
              <a:spcPct val="0"/>
            </a:spcBef>
            <a:spcAft>
              <a:spcPct val="15000"/>
            </a:spcAft>
            <a:buChar char="••"/>
          </a:pPr>
          <a:r>
            <a:rPr lang="es-EC" sz="1400" kern="1200" dirty="0" smtClean="0">
              <a:latin typeface="Book Antiqua" panose="02040602050305030304" pitchFamily="18" charset="0"/>
            </a:rPr>
            <a:t>Determinar la demanda laboral, características y necesidades de capacitación de las empresas en Quito, Guayaquil y Manta</a:t>
          </a:r>
          <a:endParaRPr lang="es-EC" sz="1400" kern="1200" dirty="0">
            <a:latin typeface="Book Antiqua" panose="02040602050305030304" pitchFamily="18" charset="0"/>
          </a:endParaRPr>
        </a:p>
        <a:p>
          <a:pPr marL="114300" lvl="1" indent="-114300" algn="l" defTabSz="622300">
            <a:lnSpc>
              <a:spcPct val="90000"/>
            </a:lnSpc>
            <a:spcBef>
              <a:spcPct val="0"/>
            </a:spcBef>
            <a:spcAft>
              <a:spcPct val="15000"/>
            </a:spcAft>
            <a:buChar char="••"/>
          </a:pPr>
          <a:r>
            <a:rPr lang="es-EC" sz="1400" kern="1200" dirty="0" smtClean="0">
              <a:latin typeface="Book Antiqua" panose="02040602050305030304" pitchFamily="18" charset="0"/>
            </a:rPr>
            <a:t>Promover la formación y capacitación de jóvenes</a:t>
          </a:r>
          <a:endParaRPr lang="es-EC" sz="1400" kern="1200" dirty="0">
            <a:latin typeface="Book Antiqua" panose="02040602050305030304" pitchFamily="18" charset="0"/>
          </a:endParaRPr>
        </a:p>
        <a:p>
          <a:pPr marL="114300" lvl="1" indent="-114300" algn="l" defTabSz="622300">
            <a:lnSpc>
              <a:spcPct val="90000"/>
            </a:lnSpc>
            <a:spcBef>
              <a:spcPct val="0"/>
            </a:spcBef>
            <a:spcAft>
              <a:spcPct val="15000"/>
            </a:spcAft>
            <a:buChar char="••"/>
          </a:pPr>
          <a:r>
            <a:rPr lang="es-EC" sz="1400" kern="1200" dirty="0" smtClean="0">
              <a:latin typeface="Book Antiqua" panose="02040602050305030304" pitchFamily="18" charset="0"/>
            </a:rPr>
            <a:t>Validar el estudio y los resultados con las empresas que hayan participado en los talleres</a:t>
          </a:r>
          <a:endParaRPr lang="es-EC" sz="1400" kern="1200" dirty="0">
            <a:latin typeface="Book Antiqua" panose="02040602050305030304" pitchFamily="18" charset="0"/>
          </a:endParaRPr>
        </a:p>
      </dsp:txBody>
      <dsp:txXfrm rot="-5400000">
        <a:off x="2384904" y="1988055"/>
        <a:ext cx="4129950" cy="2031141"/>
      </dsp:txXfrm>
    </dsp:sp>
    <dsp:sp modelId="{3CF03D7D-A16B-4EAF-956D-32621D8790FC}">
      <dsp:nvSpPr>
        <dsp:cNvPr id="0" name=""/>
        <dsp:cNvSpPr/>
      </dsp:nvSpPr>
      <dsp:spPr>
        <a:xfrm>
          <a:off x="0" y="1596813"/>
          <a:ext cx="2384904" cy="2813627"/>
        </a:xfrm>
        <a:prstGeom prst="roundRect">
          <a:avLst/>
        </a:prstGeom>
        <a:gradFill rotWithShape="0">
          <a:gsLst>
            <a:gs pos="0">
              <a:schemeClr val="accent4">
                <a:hueOff val="-4464770"/>
                <a:satOff val="26899"/>
                <a:lumOff val="2156"/>
                <a:alphaOff val="0"/>
                <a:shade val="51000"/>
                <a:satMod val="130000"/>
              </a:schemeClr>
            </a:gs>
            <a:gs pos="80000">
              <a:schemeClr val="accent4">
                <a:hueOff val="-4464770"/>
                <a:satOff val="26899"/>
                <a:lumOff val="2156"/>
                <a:alphaOff val="0"/>
                <a:shade val="93000"/>
                <a:satMod val="130000"/>
              </a:schemeClr>
            </a:gs>
            <a:gs pos="100000">
              <a:schemeClr val="accent4">
                <a:hueOff val="-4464770"/>
                <a:satOff val="26899"/>
                <a:lumOff val="2156"/>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5250" tIns="47625" rIns="95250" bIns="47625" numCol="1" spcCol="1270" anchor="ctr" anchorCtr="0">
          <a:noAutofit/>
        </a:bodyPr>
        <a:lstStyle/>
        <a:p>
          <a:pPr lvl="0" algn="ctr" defTabSz="1111250">
            <a:lnSpc>
              <a:spcPct val="90000"/>
            </a:lnSpc>
            <a:spcBef>
              <a:spcPct val="0"/>
            </a:spcBef>
            <a:spcAft>
              <a:spcPct val="35000"/>
            </a:spcAft>
          </a:pPr>
          <a:r>
            <a:rPr lang="es-EC" sz="2500" b="1" kern="1200" dirty="0" smtClean="0">
              <a:latin typeface="Book Antiqua" panose="02040602050305030304" pitchFamily="18" charset="0"/>
            </a:rPr>
            <a:t>Objetivos Específicos</a:t>
          </a:r>
          <a:endParaRPr lang="es-EC" sz="2500" b="1" kern="1200" dirty="0">
            <a:latin typeface="Book Antiqua" panose="02040602050305030304" pitchFamily="18" charset="0"/>
          </a:endParaRPr>
        </a:p>
      </dsp:txBody>
      <dsp:txXfrm>
        <a:off x="116421" y="1713234"/>
        <a:ext cx="2152062" cy="258078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7EA312-A117-4605-A55F-C6788D4BCD01}">
      <dsp:nvSpPr>
        <dsp:cNvPr id="0" name=""/>
        <dsp:cNvSpPr/>
      </dsp:nvSpPr>
      <dsp:spPr>
        <a:xfrm>
          <a:off x="304244" y="3238"/>
          <a:ext cx="2780073" cy="1278532"/>
        </a:xfrm>
        <a:prstGeom prst="roundRect">
          <a:avLst>
            <a:gd name="adj" fmla="val 10000"/>
          </a:avLst>
        </a:prstGeom>
        <a:solidFill>
          <a:schemeClr val="lt1"/>
        </a:solidFill>
        <a:ln w="19050" cap="flat" cmpd="sng" algn="ctr">
          <a:solidFill>
            <a:schemeClr val="accent1"/>
          </a:solidFill>
          <a:prstDash val="solid"/>
        </a:ln>
        <a:effectLst/>
      </dsp:spPr>
      <dsp:style>
        <a:lnRef idx="2">
          <a:schemeClr val="accent1"/>
        </a:lnRef>
        <a:fillRef idx="1">
          <a:schemeClr val="lt1"/>
        </a:fillRef>
        <a:effectRef idx="0">
          <a:schemeClr val="accent1"/>
        </a:effectRef>
        <a:fontRef idx="minor">
          <a:schemeClr val="dk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s-EC" sz="1500" b="1" kern="1200" dirty="0">
              <a:solidFill>
                <a:sysClr val="windowText" lastClr="000000"/>
              </a:solidFill>
              <a:latin typeface="Book Antiqua" panose="02040602050305030304" pitchFamily="18" charset="0"/>
            </a:rPr>
            <a:t>CAPACITACIÓN</a:t>
          </a:r>
        </a:p>
        <a:p>
          <a:pPr lvl="0" algn="ctr" defTabSz="666750">
            <a:lnSpc>
              <a:spcPct val="90000"/>
            </a:lnSpc>
            <a:spcBef>
              <a:spcPct val="0"/>
            </a:spcBef>
            <a:spcAft>
              <a:spcPct val="35000"/>
            </a:spcAft>
          </a:pPr>
          <a:r>
            <a:rPr lang="es-EC" sz="1500" kern="1200" dirty="0" smtClean="0">
              <a:solidFill>
                <a:sysClr val="windowText" lastClr="000000"/>
              </a:solidFill>
              <a:latin typeface="Book Antiqua" panose="02040602050305030304" pitchFamily="18" charset="0"/>
            </a:rPr>
            <a:t>Acerca del </a:t>
          </a:r>
          <a:r>
            <a:rPr lang="es-EC" sz="1500" kern="1200" dirty="0">
              <a:solidFill>
                <a:sysClr val="windowText" lastClr="000000"/>
              </a:solidFill>
              <a:latin typeface="Book Antiqua" panose="02040602050305030304" pitchFamily="18" charset="0"/>
            </a:rPr>
            <a:t>contenido del formulario y el trato y acercamiento con las entidades encuestadas.</a:t>
          </a:r>
        </a:p>
      </dsp:txBody>
      <dsp:txXfrm>
        <a:off x="341691" y="40685"/>
        <a:ext cx="2705179" cy="1203638"/>
      </dsp:txXfrm>
    </dsp:sp>
    <dsp:sp modelId="{8B5860AF-51BE-4D49-8501-20654FB7F13D}">
      <dsp:nvSpPr>
        <dsp:cNvPr id="0" name=""/>
        <dsp:cNvSpPr/>
      </dsp:nvSpPr>
      <dsp:spPr>
        <a:xfrm>
          <a:off x="3184659" y="501114"/>
          <a:ext cx="241731" cy="282780"/>
        </a:xfrm>
        <a:prstGeom prst="rightArrow">
          <a:avLst>
            <a:gd name="adj1" fmla="val 60000"/>
            <a:gd name="adj2" fmla="val 50000"/>
          </a:avLst>
        </a:prstGeom>
        <a:solidFill>
          <a:schemeClr val="lt1"/>
        </a:solidFill>
        <a:ln w="25400" cap="flat" cmpd="sng" algn="ctr">
          <a:solidFill>
            <a:schemeClr val="accent1"/>
          </a:solidFill>
          <a:prstDash val="solid"/>
        </a:ln>
        <a:effectLst/>
      </dsp:spPr>
      <dsp:style>
        <a:lnRef idx="2">
          <a:schemeClr val="accent1"/>
        </a:lnRef>
        <a:fillRef idx="1">
          <a:schemeClr val="lt1"/>
        </a:fillRef>
        <a:effectRef idx="0">
          <a:schemeClr val="accent1"/>
        </a:effectRef>
        <a:fontRef idx="minor">
          <a:schemeClr val="dk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s-EC" sz="1400" kern="1200" dirty="0">
            <a:solidFill>
              <a:sysClr val="windowText" lastClr="000000"/>
            </a:solidFill>
            <a:latin typeface="Book Antiqua" panose="02040602050305030304" pitchFamily="18" charset="0"/>
          </a:endParaRPr>
        </a:p>
      </dsp:txBody>
      <dsp:txXfrm>
        <a:off x="3184659" y="557670"/>
        <a:ext cx="169212" cy="169668"/>
      </dsp:txXfrm>
    </dsp:sp>
    <dsp:sp modelId="{4551C4EA-7026-4FC1-BB3E-950DEC2B2AF8}">
      <dsp:nvSpPr>
        <dsp:cNvPr id="0" name=""/>
        <dsp:cNvSpPr/>
      </dsp:nvSpPr>
      <dsp:spPr>
        <a:xfrm>
          <a:off x="3540415" y="3238"/>
          <a:ext cx="2780073" cy="1278532"/>
        </a:xfrm>
        <a:prstGeom prst="roundRect">
          <a:avLst>
            <a:gd name="adj" fmla="val 10000"/>
          </a:avLst>
        </a:prstGeom>
        <a:solidFill>
          <a:schemeClr val="lt1"/>
        </a:solidFill>
        <a:ln w="19050" cap="flat" cmpd="sng" algn="ctr">
          <a:solidFill>
            <a:schemeClr val="accent2"/>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s-EC" sz="1500" b="1" kern="1200" dirty="0">
              <a:solidFill>
                <a:sysClr val="windowText" lastClr="000000"/>
              </a:solidFill>
              <a:latin typeface="Book Antiqua" panose="02040602050305030304" pitchFamily="18" charset="0"/>
            </a:rPr>
            <a:t>AGENDAMIENTO</a:t>
          </a:r>
        </a:p>
        <a:p>
          <a:pPr lvl="0" algn="ctr" defTabSz="666750">
            <a:lnSpc>
              <a:spcPct val="90000"/>
            </a:lnSpc>
            <a:spcBef>
              <a:spcPct val="0"/>
            </a:spcBef>
            <a:spcAft>
              <a:spcPct val="35000"/>
            </a:spcAft>
          </a:pPr>
          <a:r>
            <a:rPr lang="es-EC" sz="1500" kern="1200" dirty="0" smtClean="0">
              <a:solidFill>
                <a:sysClr val="windowText" lastClr="000000"/>
              </a:solidFill>
              <a:latin typeface="Book Antiqua" panose="02040602050305030304" pitchFamily="18" charset="0"/>
            </a:rPr>
            <a:t>de </a:t>
          </a:r>
          <a:r>
            <a:rPr lang="es-EC" sz="1500" kern="1200" dirty="0">
              <a:solidFill>
                <a:sysClr val="windowText" lastClr="000000"/>
              </a:solidFill>
              <a:latin typeface="Book Antiqua" panose="02040602050305030304" pitchFamily="18" charset="0"/>
            </a:rPr>
            <a:t>manera aleatoria a partir de la base de datos. Se explica el motivo de la encuesta y se anuncia la </a:t>
          </a:r>
          <a:r>
            <a:rPr lang="es-EC" sz="1500" kern="1200" dirty="0" smtClean="0">
              <a:solidFill>
                <a:sysClr val="windowText" lastClr="000000"/>
              </a:solidFill>
              <a:latin typeface="Book Antiqua" panose="02040602050305030304" pitchFamily="18" charset="0"/>
            </a:rPr>
            <a:t>visita</a:t>
          </a:r>
          <a:endParaRPr lang="es-EC" sz="1500" kern="1200" dirty="0">
            <a:solidFill>
              <a:sysClr val="windowText" lastClr="000000"/>
            </a:solidFill>
            <a:latin typeface="Book Antiqua" panose="02040602050305030304" pitchFamily="18" charset="0"/>
          </a:endParaRPr>
        </a:p>
      </dsp:txBody>
      <dsp:txXfrm>
        <a:off x="3577862" y="40685"/>
        <a:ext cx="2705179" cy="1203638"/>
      </dsp:txXfrm>
    </dsp:sp>
    <dsp:sp modelId="{3AB470EF-11B9-466A-BF07-DFB0675203FE}">
      <dsp:nvSpPr>
        <dsp:cNvPr id="0" name=""/>
        <dsp:cNvSpPr/>
      </dsp:nvSpPr>
      <dsp:spPr>
        <a:xfrm rot="5400000">
          <a:off x="4809586" y="1361588"/>
          <a:ext cx="241731" cy="282780"/>
        </a:xfrm>
        <a:prstGeom prst="rightArrow">
          <a:avLst>
            <a:gd name="adj1" fmla="val 60000"/>
            <a:gd name="adj2" fmla="val 50000"/>
          </a:avLst>
        </a:prstGeom>
        <a:solidFill>
          <a:schemeClr val="lt1"/>
        </a:solidFill>
        <a:ln w="25400" cap="flat" cmpd="sng" algn="ctr">
          <a:solidFill>
            <a:schemeClr val="accent2"/>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s-EC" sz="1400" kern="1200" dirty="0">
            <a:solidFill>
              <a:sysClr val="windowText" lastClr="000000"/>
            </a:solidFill>
            <a:latin typeface="Book Antiqua" panose="02040602050305030304" pitchFamily="18" charset="0"/>
          </a:endParaRPr>
        </a:p>
      </dsp:txBody>
      <dsp:txXfrm rot="-5400000">
        <a:off x="4845618" y="1382113"/>
        <a:ext cx="169668" cy="169212"/>
      </dsp:txXfrm>
    </dsp:sp>
    <dsp:sp modelId="{61E70967-CCBE-42DB-9ECC-83A649484E89}">
      <dsp:nvSpPr>
        <dsp:cNvPr id="0" name=""/>
        <dsp:cNvSpPr/>
      </dsp:nvSpPr>
      <dsp:spPr>
        <a:xfrm>
          <a:off x="3540415" y="1737868"/>
          <a:ext cx="2780073" cy="1278532"/>
        </a:xfrm>
        <a:prstGeom prst="roundRect">
          <a:avLst>
            <a:gd name="adj" fmla="val 10000"/>
          </a:avLst>
        </a:prstGeom>
        <a:solidFill>
          <a:schemeClr val="lt1"/>
        </a:solidFill>
        <a:ln w="19050" cap="flat" cmpd="sng" algn="ctr">
          <a:solidFill>
            <a:schemeClr val="accent3"/>
          </a:solidFill>
          <a:prstDash val="solid"/>
        </a:ln>
        <a:effectLst/>
      </dsp:spPr>
      <dsp:style>
        <a:lnRef idx="2">
          <a:schemeClr val="accent3"/>
        </a:lnRef>
        <a:fillRef idx="1">
          <a:schemeClr val="lt1"/>
        </a:fillRef>
        <a:effectRef idx="0">
          <a:schemeClr val="accent3"/>
        </a:effectRef>
        <a:fontRef idx="minor">
          <a:schemeClr val="dk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s-EC" sz="1500" b="1" kern="1200" dirty="0" smtClean="0">
              <a:solidFill>
                <a:sysClr val="windowText" lastClr="000000"/>
              </a:solidFill>
              <a:latin typeface="Book Antiqua" panose="02040602050305030304" pitchFamily="18" charset="0"/>
            </a:rPr>
            <a:t>ENCUESTAMIENTO</a:t>
          </a:r>
          <a:endParaRPr lang="es-EC" sz="1500" b="1" kern="1200" dirty="0">
            <a:solidFill>
              <a:sysClr val="windowText" lastClr="000000"/>
            </a:solidFill>
            <a:latin typeface="Book Antiqua" panose="02040602050305030304" pitchFamily="18" charset="0"/>
          </a:endParaRPr>
        </a:p>
      </dsp:txBody>
      <dsp:txXfrm>
        <a:off x="3577862" y="1775315"/>
        <a:ext cx="2705179" cy="1203638"/>
      </dsp:txXfrm>
    </dsp:sp>
    <dsp:sp modelId="{C88258A7-3F3B-462C-B2B8-7E6A0C48A7DC}">
      <dsp:nvSpPr>
        <dsp:cNvPr id="0" name=""/>
        <dsp:cNvSpPr/>
      </dsp:nvSpPr>
      <dsp:spPr>
        <a:xfrm rot="10800000">
          <a:off x="3198342" y="2235744"/>
          <a:ext cx="241731" cy="282780"/>
        </a:xfrm>
        <a:prstGeom prst="rightArrow">
          <a:avLst>
            <a:gd name="adj1" fmla="val 60000"/>
            <a:gd name="adj2" fmla="val 50000"/>
          </a:avLst>
        </a:prstGeom>
        <a:solidFill>
          <a:schemeClr val="lt1"/>
        </a:solidFill>
        <a:ln w="25400" cap="flat" cmpd="sng" algn="ctr">
          <a:solidFill>
            <a:schemeClr val="accent3"/>
          </a:solidFill>
          <a:prstDash val="solid"/>
        </a:ln>
        <a:effectLst/>
      </dsp:spPr>
      <dsp:style>
        <a:lnRef idx="2">
          <a:schemeClr val="accent3"/>
        </a:lnRef>
        <a:fillRef idx="1">
          <a:schemeClr val="lt1"/>
        </a:fillRef>
        <a:effectRef idx="0">
          <a:schemeClr val="accent3"/>
        </a:effectRef>
        <a:fontRef idx="minor">
          <a:schemeClr val="dk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s-EC" sz="1400" kern="1200" dirty="0">
            <a:solidFill>
              <a:sysClr val="windowText" lastClr="000000"/>
            </a:solidFill>
            <a:latin typeface="Book Antiqua" panose="02040602050305030304" pitchFamily="18" charset="0"/>
          </a:endParaRPr>
        </a:p>
      </dsp:txBody>
      <dsp:txXfrm rot="10800000">
        <a:off x="3270861" y="2292300"/>
        <a:ext cx="169212" cy="169668"/>
      </dsp:txXfrm>
    </dsp:sp>
    <dsp:sp modelId="{453CF879-84B9-401A-8A4A-35AF686C6312}">
      <dsp:nvSpPr>
        <dsp:cNvPr id="0" name=""/>
        <dsp:cNvSpPr/>
      </dsp:nvSpPr>
      <dsp:spPr>
        <a:xfrm>
          <a:off x="304244" y="1737868"/>
          <a:ext cx="2780073" cy="1278532"/>
        </a:xfrm>
        <a:prstGeom prst="roundRect">
          <a:avLst>
            <a:gd name="adj" fmla="val 10000"/>
          </a:avLst>
        </a:prstGeom>
        <a:solidFill>
          <a:schemeClr val="lt1"/>
        </a:solidFill>
        <a:ln w="19050" cap="flat" cmpd="sng" algn="ctr">
          <a:solidFill>
            <a:schemeClr val="accent4"/>
          </a:solidFill>
          <a:prstDash val="solid"/>
        </a:ln>
        <a:effectLst/>
      </dsp:spPr>
      <dsp:style>
        <a:lnRef idx="2">
          <a:schemeClr val="accent4"/>
        </a:lnRef>
        <a:fillRef idx="1">
          <a:schemeClr val="lt1"/>
        </a:fillRef>
        <a:effectRef idx="0">
          <a:schemeClr val="accent4"/>
        </a:effectRef>
        <a:fontRef idx="minor">
          <a:schemeClr val="dk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s-EC" sz="1500" b="1" kern="1200" dirty="0">
              <a:solidFill>
                <a:sysClr val="windowText" lastClr="000000"/>
              </a:solidFill>
              <a:latin typeface="Book Antiqua" panose="02040602050305030304" pitchFamily="18" charset="0"/>
            </a:rPr>
            <a:t>VALIDACIÓN Y PROCESAMIENTO</a:t>
          </a:r>
        </a:p>
        <a:p>
          <a:pPr lvl="0" algn="ctr" defTabSz="666750">
            <a:lnSpc>
              <a:spcPct val="90000"/>
            </a:lnSpc>
            <a:spcBef>
              <a:spcPct val="0"/>
            </a:spcBef>
            <a:spcAft>
              <a:spcPct val="35000"/>
            </a:spcAft>
          </a:pPr>
          <a:r>
            <a:rPr lang="es-EC" sz="1500" kern="1200" dirty="0" smtClean="0">
              <a:solidFill>
                <a:sysClr val="windowText" lastClr="000000"/>
              </a:solidFill>
              <a:latin typeface="Book Antiqua" panose="02040602050305030304" pitchFamily="18" charset="0"/>
            </a:rPr>
            <a:t>La </a:t>
          </a:r>
          <a:r>
            <a:rPr lang="es-EC" sz="1500" kern="1200" dirty="0">
              <a:solidFill>
                <a:sysClr val="windowText" lastClr="000000"/>
              </a:solidFill>
              <a:latin typeface="Book Antiqua" panose="02040602050305030304" pitchFamily="18" charset="0"/>
            </a:rPr>
            <a:t>información </a:t>
          </a:r>
          <a:r>
            <a:rPr lang="es-EC" sz="1500" kern="1200" dirty="0" smtClean="0">
              <a:solidFill>
                <a:sysClr val="windowText" lastClr="000000"/>
              </a:solidFill>
              <a:latin typeface="Book Antiqua" panose="02040602050305030304" pitchFamily="18" charset="0"/>
            </a:rPr>
            <a:t>es</a:t>
          </a:r>
          <a:endParaRPr lang="es-EC" sz="1500" kern="1200" dirty="0">
            <a:solidFill>
              <a:sysClr val="windowText" lastClr="000000"/>
            </a:solidFill>
            <a:latin typeface="Book Antiqua" panose="02040602050305030304" pitchFamily="18" charset="0"/>
          </a:endParaRPr>
        </a:p>
      </dsp:txBody>
      <dsp:txXfrm>
        <a:off x="341691" y="1775315"/>
        <a:ext cx="2705179" cy="1203638"/>
      </dsp:txXfrm>
    </dsp:sp>
    <dsp:sp modelId="{E60B6EAC-EE98-439A-96B6-25142EA065B2}">
      <dsp:nvSpPr>
        <dsp:cNvPr id="0" name=""/>
        <dsp:cNvSpPr/>
      </dsp:nvSpPr>
      <dsp:spPr>
        <a:xfrm rot="5400000">
          <a:off x="1573415" y="3096217"/>
          <a:ext cx="241731" cy="282780"/>
        </a:xfrm>
        <a:prstGeom prst="rightArrow">
          <a:avLst>
            <a:gd name="adj1" fmla="val 60000"/>
            <a:gd name="adj2" fmla="val 50000"/>
          </a:avLst>
        </a:prstGeom>
        <a:solidFill>
          <a:schemeClr val="lt1"/>
        </a:solidFill>
        <a:ln w="25400" cap="flat" cmpd="sng" algn="ctr">
          <a:solidFill>
            <a:schemeClr val="accent4"/>
          </a:solidFill>
          <a:prstDash val="solid"/>
        </a:ln>
        <a:effectLst/>
      </dsp:spPr>
      <dsp:style>
        <a:lnRef idx="2">
          <a:schemeClr val="accent4"/>
        </a:lnRef>
        <a:fillRef idx="1">
          <a:schemeClr val="lt1"/>
        </a:fillRef>
        <a:effectRef idx="0">
          <a:schemeClr val="accent4"/>
        </a:effectRef>
        <a:fontRef idx="minor">
          <a:schemeClr val="dk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s-EC" sz="1400" kern="1200" dirty="0">
            <a:solidFill>
              <a:sysClr val="windowText" lastClr="000000"/>
            </a:solidFill>
            <a:latin typeface="Book Antiqua" panose="02040602050305030304" pitchFamily="18" charset="0"/>
          </a:endParaRPr>
        </a:p>
      </dsp:txBody>
      <dsp:txXfrm rot="-5400000">
        <a:off x="1609447" y="3116742"/>
        <a:ext cx="169668" cy="169212"/>
      </dsp:txXfrm>
    </dsp:sp>
    <dsp:sp modelId="{CA3BE77B-05B2-4020-8846-648BB48C6E46}">
      <dsp:nvSpPr>
        <dsp:cNvPr id="0" name=""/>
        <dsp:cNvSpPr/>
      </dsp:nvSpPr>
      <dsp:spPr>
        <a:xfrm>
          <a:off x="304244" y="3472498"/>
          <a:ext cx="2780073" cy="1278532"/>
        </a:xfrm>
        <a:prstGeom prst="roundRect">
          <a:avLst>
            <a:gd name="adj" fmla="val 10000"/>
          </a:avLst>
        </a:prstGeom>
        <a:solidFill>
          <a:schemeClr val="lt1"/>
        </a:solidFill>
        <a:ln w="19050" cap="flat"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s-EC" sz="1500" b="1" kern="1200" dirty="0">
              <a:solidFill>
                <a:sysClr val="windowText" lastClr="000000"/>
              </a:solidFill>
              <a:latin typeface="Book Antiqua" panose="02040602050305030304" pitchFamily="18" charset="0"/>
            </a:rPr>
            <a:t>ANÁLISIS DE RESULTADOS</a:t>
          </a:r>
        </a:p>
        <a:p>
          <a:pPr lvl="0" algn="ctr" defTabSz="666750">
            <a:lnSpc>
              <a:spcPct val="90000"/>
            </a:lnSpc>
            <a:spcBef>
              <a:spcPct val="0"/>
            </a:spcBef>
            <a:spcAft>
              <a:spcPct val="35000"/>
            </a:spcAft>
          </a:pPr>
          <a:r>
            <a:rPr lang="es-EC" sz="1500" b="0" kern="1200" dirty="0">
              <a:solidFill>
                <a:sysClr val="windowText" lastClr="000000"/>
              </a:solidFill>
              <a:latin typeface="Book Antiqua" panose="02040602050305030304" pitchFamily="18" charset="0"/>
            </a:rPr>
            <a:t>Con la información validada se procede al análisis de resultados</a:t>
          </a:r>
        </a:p>
      </dsp:txBody>
      <dsp:txXfrm>
        <a:off x="341691" y="3509945"/>
        <a:ext cx="2705179" cy="1203638"/>
      </dsp:txXfrm>
    </dsp:sp>
  </dsp:spTree>
</dsp:drawing>
</file>

<file path=ppt/diagrams/layout1.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4271274" cy="339884"/>
          </a:xfrm>
          <a:prstGeom prst="rect">
            <a:avLst/>
          </a:prstGeom>
        </p:spPr>
        <p:txBody>
          <a:bodyPr vert="horz" lIns="90215" tIns="45107" rIns="90215" bIns="45107" rtlCol="0"/>
          <a:lstStyle>
            <a:lvl1pPr algn="l">
              <a:defRPr sz="1200"/>
            </a:lvl1pPr>
          </a:lstStyle>
          <a:p>
            <a:endParaRPr lang="es-EC" dirty="0"/>
          </a:p>
        </p:txBody>
      </p:sp>
      <p:sp>
        <p:nvSpPr>
          <p:cNvPr id="3" name="2 Marcador de fecha"/>
          <p:cNvSpPr>
            <a:spLocks noGrp="1"/>
          </p:cNvSpPr>
          <p:nvPr>
            <p:ph type="dt" sz="quarter" idx="1"/>
          </p:nvPr>
        </p:nvSpPr>
        <p:spPr>
          <a:xfrm>
            <a:off x="5583232" y="0"/>
            <a:ext cx="4271274" cy="339884"/>
          </a:xfrm>
          <a:prstGeom prst="rect">
            <a:avLst/>
          </a:prstGeom>
        </p:spPr>
        <p:txBody>
          <a:bodyPr vert="horz" lIns="90215" tIns="45107" rIns="90215" bIns="45107" rtlCol="0"/>
          <a:lstStyle>
            <a:lvl1pPr algn="r">
              <a:defRPr sz="1200"/>
            </a:lvl1pPr>
          </a:lstStyle>
          <a:p>
            <a:fld id="{ED334AFA-477D-4E0E-805E-B9F6585B7DD1}" type="datetimeFigureOut">
              <a:rPr lang="es-EC" smtClean="0"/>
              <a:pPr/>
              <a:t>29/01/2016</a:t>
            </a:fld>
            <a:endParaRPr lang="es-EC" dirty="0"/>
          </a:p>
        </p:txBody>
      </p:sp>
      <p:sp>
        <p:nvSpPr>
          <p:cNvPr id="4" name="3 Marcador de pie de página"/>
          <p:cNvSpPr>
            <a:spLocks noGrp="1"/>
          </p:cNvSpPr>
          <p:nvPr>
            <p:ph type="ftr" sz="quarter" idx="2"/>
          </p:nvPr>
        </p:nvSpPr>
        <p:spPr>
          <a:xfrm>
            <a:off x="0" y="6456612"/>
            <a:ext cx="4271274" cy="339884"/>
          </a:xfrm>
          <a:prstGeom prst="rect">
            <a:avLst/>
          </a:prstGeom>
        </p:spPr>
        <p:txBody>
          <a:bodyPr vert="horz" lIns="90215" tIns="45107" rIns="90215" bIns="45107" rtlCol="0" anchor="b"/>
          <a:lstStyle>
            <a:lvl1pPr algn="l">
              <a:defRPr sz="1200"/>
            </a:lvl1pPr>
          </a:lstStyle>
          <a:p>
            <a:endParaRPr lang="es-EC" dirty="0"/>
          </a:p>
        </p:txBody>
      </p:sp>
      <p:sp>
        <p:nvSpPr>
          <p:cNvPr id="5" name="4 Marcador de número de diapositiva"/>
          <p:cNvSpPr>
            <a:spLocks noGrp="1"/>
          </p:cNvSpPr>
          <p:nvPr>
            <p:ph type="sldNum" sz="quarter" idx="3"/>
          </p:nvPr>
        </p:nvSpPr>
        <p:spPr>
          <a:xfrm>
            <a:off x="5583232" y="6456612"/>
            <a:ext cx="4271274" cy="339884"/>
          </a:xfrm>
          <a:prstGeom prst="rect">
            <a:avLst/>
          </a:prstGeom>
        </p:spPr>
        <p:txBody>
          <a:bodyPr vert="horz" lIns="90215" tIns="45107" rIns="90215" bIns="45107" rtlCol="0" anchor="b"/>
          <a:lstStyle>
            <a:lvl1pPr algn="r">
              <a:defRPr sz="1200"/>
            </a:lvl1pPr>
          </a:lstStyle>
          <a:p>
            <a:fld id="{676D77D5-EDAA-4B4F-9353-E83C46634868}" type="slidenum">
              <a:rPr lang="es-EC" smtClean="0"/>
              <a:pPr/>
              <a:t>‹#›</a:t>
            </a:fld>
            <a:endParaRPr lang="es-EC" dirty="0"/>
          </a:p>
        </p:txBody>
      </p:sp>
    </p:spTree>
    <p:extLst>
      <p:ext uri="{BB962C8B-B14F-4D97-AF65-F5344CB8AC3E}">
        <p14:creationId xmlns:p14="http://schemas.microsoft.com/office/powerpoint/2010/main" val="159985375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4271274" cy="339884"/>
          </a:xfrm>
          <a:prstGeom prst="rect">
            <a:avLst/>
          </a:prstGeom>
        </p:spPr>
        <p:txBody>
          <a:bodyPr vert="horz" lIns="90215" tIns="45107" rIns="90215" bIns="45107" rtlCol="0"/>
          <a:lstStyle>
            <a:lvl1pPr algn="l">
              <a:defRPr sz="1200"/>
            </a:lvl1pPr>
          </a:lstStyle>
          <a:p>
            <a:endParaRPr lang="es-EC" dirty="0"/>
          </a:p>
        </p:txBody>
      </p:sp>
      <p:sp>
        <p:nvSpPr>
          <p:cNvPr id="3" name="2 Marcador de fecha"/>
          <p:cNvSpPr>
            <a:spLocks noGrp="1"/>
          </p:cNvSpPr>
          <p:nvPr>
            <p:ph type="dt" idx="1"/>
          </p:nvPr>
        </p:nvSpPr>
        <p:spPr>
          <a:xfrm>
            <a:off x="5583232" y="0"/>
            <a:ext cx="4271274" cy="339884"/>
          </a:xfrm>
          <a:prstGeom prst="rect">
            <a:avLst/>
          </a:prstGeom>
        </p:spPr>
        <p:txBody>
          <a:bodyPr vert="horz" lIns="90215" tIns="45107" rIns="90215" bIns="45107" rtlCol="0"/>
          <a:lstStyle>
            <a:lvl1pPr algn="r">
              <a:defRPr sz="1200"/>
            </a:lvl1pPr>
          </a:lstStyle>
          <a:p>
            <a:fld id="{5B428BEC-44E2-41B0-B1AB-F77E64045974}" type="datetimeFigureOut">
              <a:rPr lang="es-EC" smtClean="0"/>
              <a:pPr/>
              <a:t>29/01/2016</a:t>
            </a:fld>
            <a:endParaRPr lang="es-EC" dirty="0"/>
          </a:p>
        </p:txBody>
      </p:sp>
      <p:sp>
        <p:nvSpPr>
          <p:cNvPr id="4" name="3 Marcador de imagen de diapositiva"/>
          <p:cNvSpPr>
            <a:spLocks noGrp="1" noRot="1" noChangeAspect="1"/>
          </p:cNvSpPr>
          <p:nvPr>
            <p:ph type="sldImg" idx="2"/>
          </p:nvPr>
        </p:nvSpPr>
        <p:spPr>
          <a:xfrm>
            <a:off x="3230563" y="509588"/>
            <a:ext cx="3398837" cy="2549525"/>
          </a:xfrm>
          <a:prstGeom prst="rect">
            <a:avLst/>
          </a:prstGeom>
          <a:noFill/>
          <a:ln w="12700">
            <a:solidFill>
              <a:prstClr val="black"/>
            </a:solidFill>
          </a:ln>
        </p:spPr>
        <p:txBody>
          <a:bodyPr vert="horz" lIns="90215" tIns="45107" rIns="90215" bIns="45107" rtlCol="0" anchor="ctr"/>
          <a:lstStyle/>
          <a:p>
            <a:endParaRPr lang="es-EC" dirty="0"/>
          </a:p>
        </p:txBody>
      </p:sp>
      <p:sp>
        <p:nvSpPr>
          <p:cNvPr id="5" name="4 Marcador de notas"/>
          <p:cNvSpPr>
            <a:spLocks noGrp="1"/>
          </p:cNvSpPr>
          <p:nvPr>
            <p:ph type="body" sz="quarter" idx="3"/>
          </p:nvPr>
        </p:nvSpPr>
        <p:spPr>
          <a:xfrm>
            <a:off x="985679" y="3228897"/>
            <a:ext cx="7885430" cy="3058954"/>
          </a:xfrm>
          <a:prstGeom prst="rect">
            <a:avLst/>
          </a:prstGeom>
        </p:spPr>
        <p:txBody>
          <a:bodyPr vert="horz" lIns="90215" tIns="45107" rIns="90215" bIns="45107"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C"/>
          </a:p>
        </p:txBody>
      </p:sp>
      <p:sp>
        <p:nvSpPr>
          <p:cNvPr id="6" name="5 Marcador de pie de página"/>
          <p:cNvSpPr>
            <a:spLocks noGrp="1"/>
          </p:cNvSpPr>
          <p:nvPr>
            <p:ph type="ftr" sz="quarter" idx="4"/>
          </p:nvPr>
        </p:nvSpPr>
        <p:spPr>
          <a:xfrm>
            <a:off x="0" y="6456612"/>
            <a:ext cx="4271274" cy="339884"/>
          </a:xfrm>
          <a:prstGeom prst="rect">
            <a:avLst/>
          </a:prstGeom>
        </p:spPr>
        <p:txBody>
          <a:bodyPr vert="horz" lIns="90215" tIns="45107" rIns="90215" bIns="45107" rtlCol="0" anchor="b"/>
          <a:lstStyle>
            <a:lvl1pPr algn="l">
              <a:defRPr sz="1200"/>
            </a:lvl1pPr>
          </a:lstStyle>
          <a:p>
            <a:endParaRPr lang="es-EC" dirty="0"/>
          </a:p>
        </p:txBody>
      </p:sp>
      <p:sp>
        <p:nvSpPr>
          <p:cNvPr id="7" name="6 Marcador de número de diapositiva"/>
          <p:cNvSpPr>
            <a:spLocks noGrp="1"/>
          </p:cNvSpPr>
          <p:nvPr>
            <p:ph type="sldNum" sz="quarter" idx="5"/>
          </p:nvPr>
        </p:nvSpPr>
        <p:spPr>
          <a:xfrm>
            <a:off x="5583232" y="6456612"/>
            <a:ext cx="4271274" cy="339884"/>
          </a:xfrm>
          <a:prstGeom prst="rect">
            <a:avLst/>
          </a:prstGeom>
        </p:spPr>
        <p:txBody>
          <a:bodyPr vert="horz" lIns="90215" tIns="45107" rIns="90215" bIns="45107" rtlCol="0" anchor="b"/>
          <a:lstStyle>
            <a:lvl1pPr algn="r">
              <a:defRPr sz="1200"/>
            </a:lvl1pPr>
          </a:lstStyle>
          <a:p>
            <a:fld id="{82C6739C-C507-48DE-B971-9765A2BF7C6B}" type="slidenum">
              <a:rPr lang="es-EC" smtClean="0"/>
              <a:pPr/>
              <a:t>‹#›</a:t>
            </a:fld>
            <a:endParaRPr lang="es-EC" dirty="0"/>
          </a:p>
        </p:txBody>
      </p:sp>
    </p:spTree>
    <p:extLst>
      <p:ext uri="{BB962C8B-B14F-4D97-AF65-F5344CB8AC3E}">
        <p14:creationId xmlns:p14="http://schemas.microsoft.com/office/powerpoint/2010/main" val="4595774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C" dirty="0" smtClean="0"/>
              <a:t>En todas las presentaciones debemos colocar CEC-EPN y no CEC-EPN</a:t>
            </a:r>
            <a:endParaRPr lang="es-EC" dirty="0"/>
          </a:p>
        </p:txBody>
      </p:sp>
      <p:sp>
        <p:nvSpPr>
          <p:cNvPr id="4" name="3 Marcador de número de diapositiva"/>
          <p:cNvSpPr>
            <a:spLocks noGrp="1"/>
          </p:cNvSpPr>
          <p:nvPr>
            <p:ph type="sldNum" sz="quarter" idx="10"/>
          </p:nvPr>
        </p:nvSpPr>
        <p:spPr/>
        <p:txBody>
          <a:bodyPr/>
          <a:lstStyle/>
          <a:p>
            <a:fld id="{82C6739C-C507-48DE-B971-9765A2BF7C6B}" type="slidenum">
              <a:rPr lang="es-EC" smtClean="0"/>
              <a:pPr/>
              <a:t>2</a:t>
            </a:fld>
            <a:endParaRPr lang="es-EC" dirty="0"/>
          </a:p>
        </p:txBody>
      </p:sp>
    </p:spTree>
    <p:extLst>
      <p:ext uri="{BB962C8B-B14F-4D97-AF65-F5344CB8AC3E}">
        <p14:creationId xmlns:p14="http://schemas.microsoft.com/office/powerpoint/2010/main" val="262880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C" dirty="0" smtClean="0"/>
              <a:t>Fecha del levantamiento</a:t>
            </a:r>
            <a:r>
              <a:rPr lang="es-EC" baseline="0" dirty="0" smtClean="0"/>
              <a:t> en provincias</a:t>
            </a:r>
            <a:endParaRPr lang="es-EC" dirty="0"/>
          </a:p>
        </p:txBody>
      </p:sp>
      <p:sp>
        <p:nvSpPr>
          <p:cNvPr id="4" name="3 Marcador de número de diapositiva"/>
          <p:cNvSpPr>
            <a:spLocks noGrp="1"/>
          </p:cNvSpPr>
          <p:nvPr>
            <p:ph type="sldNum" sz="quarter" idx="10"/>
          </p:nvPr>
        </p:nvSpPr>
        <p:spPr/>
        <p:txBody>
          <a:bodyPr/>
          <a:lstStyle/>
          <a:p>
            <a:fld id="{82C6739C-C507-48DE-B971-9765A2BF7C6B}" type="slidenum">
              <a:rPr lang="es-EC" smtClean="0"/>
              <a:pPr/>
              <a:t>3</a:t>
            </a:fld>
            <a:endParaRPr lang="es-EC" dirty="0"/>
          </a:p>
        </p:txBody>
      </p:sp>
    </p:spTree>
    <p:extLst>
      <p:ext uri="{BB962C8B-B14F-4D97-AF65-F5344CB8AC3E}">
        <p14:creationId xmlns:p14="http://schemas.microsoft.com/office/powerpoint/2010/main" val="19463121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C" dirty="0" smtClean="0"/>
              <a:t>Fecha del levantamiento</a:t>
            </a:r>
            <a:r>
              <a:rPr lang="es-EC" baseline="0" dirty="0" smtClean="0"/>
              <a:t> en provincias</a:t>
            </a:r>
            <a:endParaRPr lang="es-EC" dirty="0"/>
          </a:p>
        </p:txBody>
      </p:sp>
      <p:sp>
        <p:nvSpPr>
          <p:cNvPr id="4" name="3 Marcador de número de diapositiva"/>
          <p:cNvSpPr>
            <a:spLocks noGrp="1"/>
          </p:cNvSpPr>
          <p:nvPr>
            <p:ph type="sldNum" sz="quarter" idx="10"/>
          </p:nvPr>
        </p:nvSpPr>
        <p:spPr/>
        <p:txBody>
          <a:bodyPr/>
          <a:lstStyle/>
          <a:p>
            <a:fld id="{82C6739C-C507-48DE-B971-9765A2BF7C6B}" type="slidenum">
              <a:rPr lang="es-EC" smtClean="0"/>
              <a:pPr/>
              <a:t>4</a:t>
            </a:fld>
            <a:endParaRPr lang="es-EC" dirty="0"/>
          </a:p>
        </p:txBody>
      </p:sp>
    </p:spTree>
    <p:extLst>
      <p:ext uri="{BB962C8B-B14F-4D97-AF65-F5344CB8AC3E}">
        <p14:creationId xmlns:p14="http://schemas.microsoft.com/office/powerpoint/2010/main" val="19463121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C" dirty="0" smtClean="0"/>
              <a:t>Fecha del levantamiento</a:t>
            </a:r>
            <a:r>
              <a:rPr lang="es-EC" baseline="0" dirty="0" smtClean="0"/>
              <a:t> en provincias</a:t>
            </a:r>
            <a:endParaRPr lang="es-EC" dirty="0"/>
          </a:p>
        </p:txBody>
      </p:sp>
      <p:sp>
        <p:nvSpPr>
          <p:cNvPr id="4" name="3 Marcador de número de diapositiva"/>
          <p:cNvSpPr>
            <a:spLocks noGrp="1"/>
          </p:cNvSpPr>
          <p:nvPr>
            <p:ph type="sldNum" sz="quarter" idx="10"/>
          </p:nvPr>
        </p:nvSpPr>
        <p:spPr/>
        <p:txBody>
          <a:bodyPr/>
          <a:lstStyle/>
          <a:p>
            <a:fld id="{82C6739C-C507-48DE-B971-9765A2BF7C6B}" type="slidenum">
              <a:rPr lang="es-EC" smtClean="0"/>
              <a:pPr/>
              <a:t>5</a:t>
            </a:fld>
            <a:endParaRPr lang="es-EC" dirty="0"/>
          </a:p>
        </p:txBody>
      </p:sp>
    </p:spTree>
    <p:extLst>
      <p:ext uri="{BB962C8B-B14F-4D97-AF65-F5344CB8AC3E}">
        <p14:creationId xmlns:p14="http://schemas.microsoft.com/office/powerpoint/2010/main" val="6470345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C" dirty="0" smtClean="0"/>
              <a:t>Fecha del levantamiento</a:t>
            </a:r>
            <a:r>
              <a:rPr lang="es-EC" baseline="0" dirty="0" smtClean="0"/>
              <a:t> en provincias</a:t>
            </a:r>
            <a:endParaRPr lang="es-EC" dirty="0"/>
          </a:p>
        </p:txBody>
      </p:sp>
      <p:sp>
        <p:nvSpPr>
          <p:cNvPr id="4" name="3 Marcador de número de diapositiva"/>
          <p:cNvSpPr>
            <a:spLocks noGrp="1"/>
          </p:cNvSpPr>
          <p:nvPr>
            <p:ph type="sldNum" sz="quarter" idx="10"/>
          </p:nvPr>
        </p:nvSpPr>
        <p:spPr/>
        <p:txBody>
          <a:bodyPr/>
          <a:lstStyle/>
          <a:p>
            <a:fld id="{82C6739C-C507-48DE-B971-9765A2BF7C6B}" type="slidenum">
              <a:rPr lang="es-EC" smtClean="0"/>
              <a:pPr/>
              <a:t>6</a:t>
            </a:fld>
            <a:endParaRPr lang="es-EC" dirty="0"/>
          </a:p>
        </p:txBody>
      </p:sp>
    </p:spTree>
    <p:extLst>
      <p:ext uri="{BB962C8B-B14F-4D97-AF65-F5344CB8AC3E}">
        <p14:creationId xmlns:p14="http://schemas.microsoft.com/office/powerpoint/2010/main" val="16489773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C" dirty="0" smtClean="0"/>
              <a:t>Fecha del levantamiento</a:t>
            </a:r>
            <a:r>
              <a:rPr lang="es-EC" baseline="0" dirty="0" smtClean="0"/>
              <a:t> en provincias</a:t>
            </a:r>
            <a:endParaRPr lang="es-EC" dirty="0"/>
          </a:p>
        </p:txBody>
      </p:sp>
      <p:sp>
        <p:nvSpPr>
          <p:cNvPr id="4" name="3 Marcador de número de diapositiva"/>
          <p:cNvSpPr>
            <a:spLocks noGrp="1"/>
          </p:cNvSpPr>
          <p:nvPr>
            <p:ph type="sldNum" sz="quarter" idx="10"/>
          </p:nvPr>
        </p:nvSpPr>
        <p:spPr/>
        <p:txBody>
          <a:bodyPr/>
          <a:lstStyle/>
          <a:p>
            <a:fld id="{82C6739C-C507-48DE-B971-9765A2BF7C6B}" type="slidenum">
              <a:rPr lang="es-EC" smtClean="0"/>
              <a:pPr/>
              <a:t>111</a:t>
            </a:fld>
            <a:endParaRPr lang="es-EC" dirty="0"/>
          </a:p>
        </p:txBody>
      </p:sp>
    </p:spTree>
    <p:extLst>
      <p:ext uri="{BB962C8B-B14F-4D97-AF65-F5344CB8AC3E}">
        <p14:creationId xmlns:p14="http://schemas.microsoft.com/office/powerpoint/2010/main" val="30089733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C" dirty="0" smtClean="0"/>
              <a:t>Fecha del levantamiento</a:t>
            </a:r>
            <a:r>
              <a:rPr lang="es-EC" baseline="0" dirty="0" smtClean="0"/>
              <a:t> en provincias</a:t>
            </a:r>
            <a:endParaRPr lang="es-EC" dirty="0"/>
          </a:p>
        </p:txBody>
      </p:sp>
      <p:sp>
        <p:nvSpPr>
          <p:cNvPr id="4" name="3 Marcador de número de diapositiva"/>
          <p:cNvSpPr>
            <a:spLocks noGrp="1"/>
          </p:cNvSpPr>
          <p:nvPr>
            <p:ph type="sldNum" sz="quarter" idx="10"/>
          </p:nvPr>
        </p:nvSpPr>
        <p:spPr/>
        <p:txBody>
          <a:bodyPr/>
          <a:lstStyle/>
          <a:p>
            <a:fld id="{82C6739C-C507-48DE-B971-9765A2BF7C6B}" type="slidenum">
              <a:rPr lang="es-EC" smtClean="0"/>
              <a:pPr/>
              <a:t>112</a:t>
            </a:fld>
            <a:endParaRPr lang="es-EC" dirty="0"/>
          </a:p>
        </p:txBody>
      </p:sp>
    </p:spTree>
    <p:extLst>
      <p:ext uri="{BB962C8B-B14F-4D97-AF65-F5344CB8AC3E}">
        <p14:creationId xmlns:p14="http://schemas.microsoft.com/office/powerpoint/2010/main" val="16391680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C" dirty="0" smtClean="0"/>
              <a:t>Fecha del levantamiento</a:t>
            </a:r>
            <a:r>
              <a:rPr lang="es-EC" baseline="0" dirty="0" smtClean="0"/>
              <a:t> en provincias</a:t>
            </a:r>
            <a:endParaRPr lang="es-EC" dirty="0"/>
          </a:p>
        </p:txBody>
      </p:sp>
      <p:sp>
        <p:nvSpPr>
          <p:cNvPr id="4" name="3 Marcador de número de diapositiva"/>
          <p:cNvSpPr>
            <a:spLocks noGrp="1"/>
          </p:cNvSpPr>
          <p:nvPr>
            <p:ph type="sldNum" sz="quarter" idx="10"/>
          </p:nvPr>
        </p:nvSpPr>
        <p:spPr/>
        <p:txBody>
          <a:bodyPr/>
          <a:lstStyle/>
          <a:p>
            <a:fld id="{82C6739C-C507-48DE-B971-9765A2BF7C6B}" type="slidenum">
              <a:rPr lang="es-EC" smtClean="0"/>
              <a:pPr/>
              <a:t>113</a:t>
            </a:fld>
            <a:endParaRPr lang="es-EC" dirty="0"/>
          </a:p>
        </p:txBody>
      </p:sp>
    </p:spTree>
    <p:extLst>
      <p:ext uri="{BB962C8B-B14F-4D97-AF65-F5344CB8AC3E}">
        <p14:creationId xmlns:p14="http://schemas.microsoft.com/office/powerpoint/2010/main" val="16162164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C" dirty="0" smtClean="0"/>
              <a:t>Fecha del levantamiento</a:t>
            </a:r>
            <a:r>
              <a:rPr lang="es-EC" baseline="0" dirty="0" smtClean="0"/>
              <a:t> en provincias</a:t>
            </a:r>
            <a:endParaRPr lang="es-EC" dirty="0"/>
          </a:p>
        </p:txBody>
      </p:sp>
      <p:sp>
        <p:nvSpPr>
          <p:cNvPr id="4" name="3 Marcador de número de diapositiva"/>
          <p:cNvSpPr>
            <a:spLocks noGrp="1"/>
          </p:cNvSpPr>
          <p:nvPr>
            <p:ph type="sldNum" sz="quarter" idx="10"/>
          </p:nvPr>
        </p:nvSpPr>
        <p:spPr/>
        <p:txBody>
          <a:bodyPr/>
          <a:lstStyle/>
          <a:p>
            <a:fld id="{82C6739C-C507-48DE-B971-9765A2BF7C6B}" type="slidenum">
              <a:rPr lang="es-EC" smtClean="0"/>
              <a:pPr/>
              <a:t>114</a:t>
            </a:fld>
            <a:endParaRPr lang="es-EC" dirty="0"/>
          </a:p>
        </p:txBody>
      </p:sp>
    </p:spTree>
    <p:extLst>
      <p:ext uri="{BB962C8B-B14F-4D97-AF65-F5344CB8AC3E}">
        <p14:creationId xmlns:p14="http://schemas.microsoft.com/office/powerpoint/2010/main" val="13277001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C" dirty="0" smtClean="0"/>
              <a:t>Fecha del levantamiento</a:t>
            </a:r>
            <a:r>
              <a:rPr lang="es-EC" baseline="0" dirty="0" smtClean="0"/>
              <a:t> en provincias</a:t>
            </a:r>
            <a:endParaRPr lang="es-EC" dirty="0"/>
          </a:p>
        </p:txBody>
      </p:sp>
      <p:sp>
        <p:nvSpPr>
          <p:cNvPr id="4" name="3 Marcador de número de diapositiva"/>
          <p:cNvSpPr>
            <a:spLocks noGrp="1"/>
          </p:cNvSpPr>
          <p:nvPr>
            <p:ph type="sldNum" sz="quarter" idx="10"/>
          </p:nvPr>
        </p:nvSpPr>
        <p:spPr/>
        <p:txBody>
          <a:bodyPr/>
          <a:lstStyle/>
          <a:p>
            <a:fld id="{82C6739C-C507-48DE-B971-9765A2BF7C6B}" type="slidenum">
              <a:rPr lang="es-EC" smtClean="0"/>
              <a:pPr/>
              <a:t>115</a:t>
            </a:fld>
            <a:endParaRPr lang="es-EC" dirty="0"/>
          </a:p>
        </p:txBody>
      </p:sp>
    </p:spTree>
    <p:extLst>
      <p:ext uri="{BB962C8B-B14F-4D97-AF65-F5344CB8AC3E}">
        <p14:creationId xmlns:p14="http://schemas.microsoft.com/office/powerpoint/2010/main" val="26479448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C" dirty="0" smtClean="0"/>
              <a:t>Fecha del levantamiento</a:t>
            </a:r>
            <a:r>
              <a:rPr lang="es-EC" baseline="0" dirty="0" smtClean="0"/>
              <a:t> en provincias</a:t>
            </a:r>
            <a:endParaRPr lang="es-EC" dirty="0"/>
          </a:p>
        </p:txBody>
      </p:sp>
      <p:sp>
        <p:nvSpPr>
          <p:cNvPr id="4" name="3 Marcador de número de diapositiva"/>
          <p:cNvSpPr>
            <a:spLocks noGrp="1"/>
          </p:cNvSpPr>
          <p:nvPr>
            <p:ph type="sldNum" sz="quarter" idx="10"/>
          </p:nvPr>
        </p:nvSpPr>
        <p:spPr/>
        <p:txBody>
          <a:bodyPr/>
          <a:lstStyle/>
          <a:p>
            <a:fld id="{82C6739C-C507-48DE-B971-9765A2BF7C6B}" type="slidenum">
              <a:rPr lang="es-EC" smtClean="0"/>
              <a:pPr/>
              <a:t>116</a:t>
            </a:fld>
            <a:endParaRPr lang="es-EC" dirty="0"/>
          </a:p>
        </p:txBody>
      </p:sp>
    </p:spTree>
    <p:extLst>
      <p:ext uri="{BB962C8B-B14F-4D97-AF65-F5344CB8AC3E}">
        <p14:creationId xmlns:p14="http://schemas.microsoft.com/office/powerpoint/2010/main" val="42211241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C" dirty="0" smtClean="0"/>
              <a:t>Fecha del levantamiento</a:t>
            </a:r>
            <a:r>
              <a:rPr lang="es-EC" baseline="0" dirty="0" smtClean="0"/>
              <a:t> en provincias</a:t>
            </a:r>
            <a:endParaRPr lang="es-EC" dirty="0"/>
          </a:p>
        </p:txBody>
      </p:sp>
      <p:sp>
        <p:nvSpPr>
          <p:cNvPr id="4" name="3 Marcador de número de diapositiva"/>
          <p:cNvSpPr>
            <a:spLocks noGrp="1"/>
          </p:cNvSpPr>
          <p:nvPr>
            <p:ph type="sldNum" sz="quarter" idx="10"/>
          </p:nvPr>
        </p:nvSpPr>
        <p:spPr/>
        <p:txBody>
          <a:bodyPr/>
          <a:lstStyle/>
          <a:p>
            <a:fld id="{82C6739C-C507-48DE-B971-9765A2BF7C6B}" type="slidenum">
              <a:rPr lang="es-EC" smtClean="0"/>
              <a:pPr/>
              <a:t>117</a:t>
            </a:fld>
            <a:endParaRPr lang="es-EC" dirty="0"/>
          </a:p>
        </p:txBody>
      </p:sp>
    </p:spTree>
    <p:extLst>
      <p:ext uri="{BB962C8B-B14F-4D97-AF65-F5344CB8AC3E}">
        <p14:creationId xmlns:p14="http://schemas.microsoft.com/office/powerpoint/2010/main" val="34653614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C" dirty="0" smtClean="0"/>
              <a:t>Fecha del levantamiento</a:t>
            </a:r>
            <a:r>
              <a:rPr lang="es-EC" baseline="0" dirty="0" smtClean="0"/>
              <a:t> en provincias</a:t>
            </a:r>
            <a:endParaRPr lang="es-EC" dirty="0"/>
          </a:p>
        </p:txBody>
      </p:sp>
      <p:sp>
        <p:nvSpPr>
          <p:cNvPr id="4" name="3 Marcador de número de diapositiva"/>
          <p:cNvSpPr>
            <a:spLocks noGrp="1"/>
          </p:cNvSpPr>
          <p:nvPr>
            <p:ph type="sldNum" sz="quarter" idx="10"/>
          </p:nvPr>
        </p:nvSpPr>
        <p:spPr/>
        <p:txBody>
          <a:bodyPr/>
          <a:lstStyle/>
          <a:p>
            <a:fld id="{82C6739C-C507-48DE-B971-9765A2BF7C6B}" type="slidenum">
              <a:rPr lang="es-EC" smtClean="0"/>
              <a:pPr/>
              <a:t>118</a:t>
            </a:fld>
            <a:endParaRPr lang="es-EC" dirty="0"/>
          </a:p>
        </p:txBody>
      </p:sp>
    </p:spTree>
    <p:extLst>
      <p:ext uri="{BB962C8B-B14F-4D97-AF65-F5344CB8AC3E}">
        <p14:creationId xmlns:p14="http://schemas.microsoft.com/office/powerpoint/2010/main" val="29390608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C" dirty="0" smtClean="0"/>
              <a:t>Fecha del levantamiento</a:t>
            </a:r>
            <a:r>
              <a:rPr lang="es-EC" baseline="0" dirty="0" smtClean="0"/>
              <a:t> en provincias</a:t>
            </a:r>
            <a:endParaRPr lang="es-EC" dirty="0"/>
          </a:p>
        </p:txBody>
      </p:sp>
      <p:sp>
        <p:nvSpPr>
          <p:cNvPr id="4" name="3 Marcador de número de diapositiva"/>
          <p:cNvSpPr>
            <a:spLocks noGrp="1"/>
          </p:cNvSpPr>
          <p:nvPr>
            <p:ph type="sldNum" sz="quarter" idx="10"/>
          </p:nvPr>
        </p:nvSpPr>
        <p:spPr/>
        <p:txBody>
          <a:bodyPr/>
          <a:lstStyle/>
          <a:p>
            <a:fld id="{82C6739C-C507-48DE-B971-9765A2BF7C6B}" type="slidenum">
              <a:rPr lang="es-EC" smtClean="0"/>
              <a:pPr/>
              <a:t>119</a:t>
            </a:fld>
            <a:endParaRPr lang="es-EC" dirty="0"/>
          </a:p>
        </p:txBody>
      </p:sp>
    </p:spTree>
    <p:extLst>
      <p:ext uri="{BB962C8B-B14F-4D97-AF65-F5344CB8AC3E}">
        <p14:creationId xmlns:p14="http://schemas.microsoft.com/office/powerpoint/2010/main" val="14210227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C" dirty="0" smtClean="0"/>
              <a:t>Fecha del levantamiento</a:t>
            </a:r>
            <a:r>
              <a:rPr lang="es-EC" baseline="0" dirty="0" smtClean="0"/>
              <a:t> en provincias</a:t>
            </a:r>
            <a:endParaRPr lang="es-EC" dirty="0"/>
          </a:p>
        </p:txBody>
      </p:sp>
      <p:sp>
        <p:nvSpPr>
          <p:cNvPr id="4" name="3 Marcador de número de diapositiva"/>
          <p:cNvSpPr>
            <a:spLocks noGrp="1"/>
          </p:cNvSpPr>
          <p:nvPr>
            <p:ph type="sldNum" sz="quarter" idx="10"/>
          </p:nvPr>
        </p:nvSpPr>
        <p:spPr/>
        <p:txBody>
          <a:bodyPr/>
          <a:lstStyle/>
          <a:p>
            <a:fld id="{82C6739C-C507-48DE-B971-9765A2BF7C6B}" type="slidenum">
              <a:rPr lang="es-EC" smtClean="0"/>
              <a:pPr/>
              <a:t>120</a:t>
            </a:fld>
            <a:endParaRPr lang="es-EC" dirty="0"/>
          </a:p>
        </p:txBody>
      </p:sp>
    </p:spTree>
    <p:extLst>
      <p:ext uri="{BB962C8B-B14F-4D97-AF65-F5344CB8AC3E}">
        <p14:creationId xmlns:p14="http://schemas.microsoft.com/office/powerpoint/2010/main" val="37759218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C" dirty="0" smtClean="0"/>
              <a:t>Fecha del levantamiento</a:t>
            </a:r>
            <a:r>
              <a:rPr lang="es-EC" baseline="0" dirty="0" smtClean="0"/>
              <a:t> en provincias</a:t>
            </a:r>
            <a:endParaRPr lang="es-EC" dirty="0"/>
          </a:p>
        </p:txBody>
      </p:sp>
      <p:sp>
        <p:nvSpPr>
          <p:cNvPr id="4" name="3 Marcador de número de diapositiva"/>
          <p:cNvSpPr>
            <a:spLocks noGrp="1"/>
          </p:cNvSpPr>
          <p:nvPr>
            <p:ph type="sldNum" sz="quarter" idx="10"/>
          </p:nvPr>
        </p:nvSpPr>
        <p:spPr/>
        <p:txBody>
          <a:bodyPr/>
          <a:lstStyle/>
          <a:p>
            <a:fld id="{82C6739C-C507-48DE-B971-9765A2BF7C6B}" type="slidenum">
              <a:rPr lang="es-EC" smtClean="0"/>
              <a:pPr/>
              <a:t>121</a:t>
            </a:fld>
            <a:endParaRPr lang="es-EC" dirty="0"/>
          </a:p>
        </p:txBody>
      </p:sp>
    </p:spTree>
    <p:extLst>
      <p:ext uri="{BB962C8B-B14F-4D97-AF65-F5344CB8AC3E}">
        <p14:creationId xmlns:p14="http://schemas.microsoft.com/office/powerpoint/2010/main" val="29533073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C" dirty="0" smtClean="0"/>
              <a:t>Fecha del levantamiento</a:t>
            </a:r>
            <a:r>
              <a:rPr lang="es-EC" baseline="0" dirty="0" smtClean="0"/>
              <a:t> en provincias</a:t>
            </a:r>
            <a:endParaRPr lang="es-EC" dirty="0"/>
          </a:p>
        </p:txBody>
      </p:sp>
      <p:sp>
        <p:nvSpPr>
          <p:cNvPr id="4" name="3 Marcador de número de diapositiva"/>
          <p:cNvSpPr>
            <a:spLocks noGrp="1"/>
          </p:cNvSpPr>
          <p:nvPr>
            <p:ph type="sldNum" sz="quarter" idx="10"/>
          </p:nvPr>
        </p:nvSpPr>
        <p:spPr/>
        <p:txBody>
          <a:bodyPr/>
          <a:lstStyle/>
          <a:p>
            <a:fld id="{82C6739C-C507-48DE-B971-9765A2BF7C6B}" type="slidenum">
              <a:rPr lang="es-EC" smtClean="0"/>
              <a:pPr/>
              <a:t>122</a:t>
            </a:fld>
            <a:endParaRPr lang="es-EC" dirty="0"/>
          </a:p>
        </p:txBody>
      </p:sp>
    </p:spTree>
    <p:extLst>
      <p:ext uri="{BB962C8B-B14F-4D97-AF65-F5344CB8AC3E}">
        <p14:creationId xmlns:p14="http://schemas.microsoft.com/office/powerpoint/2010/main" val="40086857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C" dirty="0" smtClean="0"/>
              <a:t>Fecha del levantamiento</a:t>
            </a:r>
            <a:r>
              <a:rPr lang="es-EC" baseline="0" dirty="0" smtClean="0"/>
              <a:t> en provincias</a:t>
            </a:r>
            <a:endParaRPr lang="es-EC" dirty="0"/>
          </a:p>
        </p:txBody>
      </p:sp>
      <p:sp>
        <p:nvSpPr>
          <p:cNvPr id="4" name="3 Marcador de número de diapositiva"/>
          <p:cNvSpPr>
            <a:spLocks noGrp="1"/>
          </p:cNvSpPr>
          <p:nvPr>
            <p:ph type="sldNum" sz="quarter" idx="10"/>
          </p:nvPr>
        </p:nvSpPr>
        <p:spPr/>
        <p:txBody>
          <a:bodyPr/>
          <a:lstStyle/>
          <a:p>
            <a:fld id="{82C6739C-C507-48DE-B971-9765A2BF7C6B}" type="slidenum">
              <a:rPr lang="es-EC" smtClean="0"/>
              <a:pPr/>
              <a:t>123</a:t>
            </a:fld>
            <a:endParaRPr lang="es-EC" dirty="0"/>
          </a:p>
        </p:txBody>
      </p:sp>
    </p:spTree>
    <p:extLst>
      <p:ext uri="{BB962C8B-B14F-4D97-AF65-F5344CB8AC3E}">
        <p14:creationId xmlns:p14="http://schemas.microsoft.com/office/powerpoint/2010/main" val="40740853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C" dirty="0" smtClean="0"/>
              <a:t>Fecha del levantamiento</a:t>
            </a:r>
            <a:r>
              <a:rPr lang="es-EC" baseline="0" dirty="0" smtClean="0"/>
              <a:t> en provincias</a:t>
            </a:r>
            <a:endParaRPr lang="es-EC" dirty="0"/>
          </a:p>
        </p:txBody>
      </p:sp>
      <p:sp>
        <p:nvSpPr>
          <p:cNvPr id="4" name="3 Marcador de número de diapositiva"/>
          <p:cNvSpPr>
            <a:spLocks noGrp="1"/>
          </p:cNvSpPr>
          <p:nvPr>
            <p:ph type="sldNum" sz="quarter" idx="10"/>
          </p:nvPr>
        </p:nvSpPr>
        <p:spPr/>
        <p:txBody>
          <a:bodyPr/>
          <a:lstStyle/>
          <a:p>
            <a:fld id="{82C6739C-C507-48DE-B971-9765A2BF7C6B}" type="slidenum">
              <a:rPr lang="es-EC" smtClean="0"/>
              <a:pPr/>
              <a:t>124</a:t>
            </a:fld>
            <a:endParaRPr lang="es-EC" dirty="0"/>
          </a:p>
        </p:txBody>
      </p:sp>
    </p:spTree>
    <p:extLst>
      <p:ext uri="{BB962C8B-B14F-4D97-AF65-F5344CB8AC3E}">
        <p14:creationId xmlns:p14="http://schemas.microsoft.com/office/powerpoint/2010/main" val="304651814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C" dirty="0" smtClean="0"/>
              <a:t>Fecha del levantamiento</a:t>
            </a:r>
            <a:r>
              <a:rPr lang="es-EC" baseline="0" dirty="0" smtClean="0"/>
              <a:t> en provincias</a:t>
            </a:r>
            <a:endParaRPr lang="es-EC" dirty="0"/>
          </a:p>
        </p:txBody>
      </p:sp>
      <p:sp>
        <p:nvSpPr>
          <p:cNvPr id="4" name="3 Marcador de número de diapositiva"/>
          <p:cNvSpPr>
            <a:spLocks noGrp="1"/>
          </p:cNvSpPr>
          <p:nvPr>
            <p:ph type="sldNum" sz="quarter" idx="10"/>
          </p:nvPr>
        </p:nvSpPr>
        <p:spPr/>
        <p:txBody>
          <a:bodyPr/>
          <a:lstStyle/>
          <a:p>
            <a:fld id="{82C6739C-C507-48DE-B971-9765A2BF7C6B}" type="slidenum">
              <a:rPr lang="es-EC" smtClean="0"/>
              <a:pPr/>
              <a:t>125</a:t>
            </a:fld>
            <a:endParaRPr lang="es-EC" dirty="0"/>
          </a:p>
        </p:txBody>
      </p:sp>
    </p:spTree>
    <p:extLst>
      <p:ext uri="{BB962C8B-B14F-4D97-AF65-F5344CB8AC3E}">
        <p14:creationId xmlns:p14="http://schemas.microsoft.com/office/powerpoint/2010/main" val="413347213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C" dirty="0" smtClean="0"/>
              <a:t>Fecha del levantamiento</a:t>
            </a:r>
            <a:r>
              <a:rPr lang="es-EC" baseline="0" dirty="0" smtClean="0"/>
              <a:t> en provincias</a:t>
            </a:r>
            <a:endParaRPr lang="es-EC" dirty="0"/>
          </a:p>
        </p:txBody>
      </p:sp>
      <p:sp>
        <p:nvSpPr>
          <p:cNvPr id="4" name="3 Marcador de número de diapositiva"/>
          <p:cNvSpPr>
            <a:spLocks noGrp="1"/>
          </p:cNvSpPr>
          <p:nvPr>
            <p:ph type="sldNum" sz="quarter" idx="10"/>
          </p:nvPr>
        </p:nvSpPr>
        <p:spPr/>
        <p:txBody>
          <a:bodyPr/>
          <a:lstStyle/>
          <a:p>
            <a:fld id="{82C6739C-C507-48DE-B971-9765A2BF7C6B}" type="slidenum">
              <a:rPr lang="es-EC" smtClean="0"/>
              <a:pPr/>
              <a:t>126</a:t>
            </a:fld>
            <a:endParaRPr lang="es-EC" dirty="0"/>
          </a:p>
        </p:txBody>
      </p:sp>
    </p:spTree>
    <p:extLst>
      <p:ext uri="{BB962C8B-B14F-4D97-AF65-F5344CB8AC3E}">
        <p14:creationId xmlns:p14="http://schemas.microsoft.com/office/powerpoint/2010/main" val="150104089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C" dirty="0" smtClean="0"/>
              <a:t>Fecha del levantamiento</a:t>
            </a:r>
            <a:r>
              <a:rPr lang="es-EC" baseline="0" dirty="0" smtClean="0"/>
              <a:t> en provincias</a:t>
            </a:r>
            <a:endParaRPr lang="es-EC" dirty="0"/>
          </a:p>
        </p:txBody>
      </p:sp>
      <p:sp>
        <p:nvSpPr>
          <p:cNvPr id="4" name="3 Marcador de número de diapositiva"/>
          <p:cNvSpPr>
            <a:spLocks noGrp="1"/>
          </p:cNvSpPr>
          <p:nvPr>
            <p:ph type="sldNum" sz="quarter" idx="10"/>
          </p:nvPr>
        </p:nvSpPr>
        <p:spPr/>
        <p:txBody>
          <a:bodyPr/>
          <a:lstStyle/>
          <a:p>
            <a:fld id="{82C6739C-C507-48DE-B971-9765A2BF7C6B}" type="slidenum">
              <a:rPr lang="es-EC" smtClean="0"/>
              <a:pPr/>
              <a:t>127</a:t>
            </a:fld>
            <a:endParaRPr lang="es-EC" dirty="0"/>
          </a:p>
        </p:txBody>
      </p:sp>
    </p:spTree>
    <p:extLst>
      <p:ext uri="{BB962C8B-B14F-4D97-AF65-F5344CB8AC3E}">
        <p14:creationId xmlns:p14="http://schemas.microsoft.com/office/powerpoint/2010/main" val="198896806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C" dirty="0" smtClean="0"/>
              <a:t>Fecha del levantamiento</a:t>
            </a:r>
            <a:r>
              <a:rPr lang="es-EC" baseline="0" dirty="0" smtClean="0"/>
              <a:t> en provincias</a:t>
            </a:r>
            <a:endParaRPr lang="es-EC" dirty="0"/>
          </a:p>
        </p:txBody>
      </p:sp>
      <p:sp>
        <p:nvSpPr>
          <p:cNvPr id="4" name="3 Marcador de número de diapositiva"/>
          <p:cNvSpPr>
            <a:spLocks noGrp="1"/>
          </p:cNvSpPr>
          <p:nvPr>
            <p:ph type="sldNum" sz="quarter" idx="10"/>
          </p:nvPr>
        </p:nvSpPr>
        <p:spPr/>
        <p:txBody>
          <a:bodyPr/>
          <a:lstStyle/>
          <a:p>
            <a:fld id="{82C6739C-C507-48DE-B971-9765A2BF7C6B}" type="slidenum">
              <a:rPr lang="es-EC" smtClean="0"/>
              <a:pPr/>
              <a:t>128</a:t>
            </a:fld>
            <a:endParaRPr lang="es-EC" dirty="0"/>
          </a:p>
        </p:txBody>
      </p:sp>
    </p:spTree>
    <p:extLst>
      <p:ext uri="{BB962C8B-B14F-4D97-AF65-F5344CB8AC3E}">
        <p14:creationId xmlns:p14="http://schemas.microsoft.com/office/powerpoint/2010/main" val="209914687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C" dirty="0" smtClean="0"/>
              <a:t>Fecha del levantamiento</a:t>
            </a:r>
            <a:r>
              <a:rPr lang="es-EC" baseline="0" dirty="0" smtClean="0"/>
              <a:t> en provincias</a:t>
            </a:r>
            <a:endParaRPr lang="es-EC" dirty="0"/>
          </a:p>
        </p:txBody>
      </p:sp>
      <p:sp>
        <p:nvSpPr>
          <p:cNvPr id="4" name="3 Marcador de número de diapositiva"/>
          <p:cNvSpPr>
            <a:spLocks noGrp="1"/>
          </p:cNvSpPr>
          <p:nvPr>
            <p:ph type="sldNum" sz="quarter" idx="10"/>
          </p:nvPr>
        </p:nvSpPr>
        <p:spPr/>
        <p:txBody>
          <a:bodyPr/>
          <a:lstStyle/>
          <a:p>
            <a:fld id="{82C6739C-C507-48DE-B971-9765A2BF7C6B}" type="slidenum">
              <a:rPr lang="es-EC" smtClean="0"/>
              <a:pPr/>
              <a:t>129</a:t>
            </a:fld>
            <a:endParaRPr lang="es-EC" dirty="0"/>
          </a:p>
        </p:txBody>
      </p:sp>
    </p:spTree>
    <p:extLst>
      <p:ext uri="{BB962C8B-B14F-4D97-AF65-F5344CB8AC3E}">
        <p14:creationId xmlns:p14="http://schemas.microsoft.com/office/powerpoint/2010/main" val="411596815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C" dirty="0" smtClean="0"/>
              <a:t>Fecha del levantamiento</a:t>
            </a:r>
            <a:r>
              <a:rPr lang="es-EC" baseline="0" dirty="0" smtClean="0"/>
              <a:t> en provincias</a:t>
            </a:r>
            <a:endParaRPr lang="es-EC" dirty="0"/>
          </a:p>
        </p:txBody>
      </p:sp>
      <p:sp>
        <p:nvSpPr>
          <p:cNvPr id="4" name="3 Marcador de número de diapositiva"/>
          <p:cNvSpPr>
            <a:spLocks noGrp="1"/>
          </p:cNvSpPr>
          <p:nvPr>
            <p:ph type="sldNum" sz="quarter" idx="10"/>
          </p:nvPr>
        </p:nvSpPr>
        <p:spPr/>
        <p:txBody>
          <a:bodyPr/>
          <a:lstStyle/>
          <a:p>
            <a:fld id="{82C6739C-C507-48DE-B971-9765A2BF7C6B}" type="slidenum">
              <a:rPr lang="es-EC" smtClean="0"/>
              <a:pPr/>
              <a:t>130</a:t>
            </a:fld>
            <a:endParaRPr lang="es-EC" dirty="0"/>
          </a:p>
        </p:txBody>
      </p:sp>
    </p:spTree>
    <p:extLst>
      <p:ext uri="{BB962C8B-B14F-4D97-AF65-F5344CB8AC3E}">
        <p14:creationId xmlns:p14="http://schemas.microsoft.com/office/powerpoint/2010/main" val="227295023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C" dirty="0" smtClean="0"/>
              <a:t>Fecha del levantamiento</a:t>
            </a:r>
            <a:r>
              <a:rPr lang="es-EC" baseline="0" dirty="0" smtClean="0"/>
              <a:t> en provincias</a:t>
            </a:r>
            <a:endParaRPr lang="es-EC" dirty="0"/>
          </a:p>
        </p:txBody>
      </p:sp>
      <p:sp>
        <p:nvSpPr>
          <p:cNvPr id="4" name="3 Marcador de número de diapositiva"/>
          <p:cNvSpPr>
            <a:spLocks noGrp="1"/>
          </p:cNvSpPr>
          <p:nvPr>
            <p:ph type="sldNum" sz="quarter" idx="10"/>
          </p:nvPr>
        </p:nvSpPr>
        <p:spPr/>
        <p:txBody>
          <a:bodyPr/>
          <a:lstStyle/>
          <a:p>
            <a:fld id="{82C6739C-C507-48DE-B971-9765A2BF7C6B}" type="slidenum">
              <a:rPr lang="es-EC" smtClean="0"/>
              <a:pPr/>
              <a:t>131</a:t>
            </a:fld>
            <a:endParaRPr lang="es-EC" dirty="0"/>
          </a:p>
        </p:txBody>
      </p:sp>
    </p:spTree>
    <p:extLst>
      <p:ext uri="{BB962C8B-B14F-4D97-AF65-F5344CB8AC3E}">
        <p14:creationId xmlns:p14="http://schemas.microsoft.com/office/powerpoint/2010/main" val="237291727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C" dirty="0" smtClean="0"/>
              <a:t>Fecha del levantamiento</a:t>
            </a:r>
            <a:r>
              <a:rPr lang="es-EC" baseline="0" dirty="0" smtClean="0"/>
              <a:t> en provincias</a:t>
            </a:r>
            <a:endParaRPr lang="es-EC" dirty="0"/>
          </a:p>
        </p:txBody>
      </p:sp>
      <p:sp>
        <p:nvSpPr>
          <p:cNvPr id="4" name="3 Marcador de número de diapositiva"/>
          <p:cNvSpPr>
            <a:spLocks noGrp="1"/>
          </p:cNvSpPr>
          <p:nvPr>
            <p:ph type="sldNum" sz="quarter" idx="10"/>
          </p:nvPr>
        </p:nvSpPr>
        <p:spPr/>
        <p:txBody>
          <a:bodyPr/>
          <a:lstStyle/>
          <a:p>
            <a:fld id="{82C6739C-C507-48DE-B971-9765A2BF7C6B}" type="slidenum">
              <a:rPr lang="es-EC" smtClean="0"/>
              <a:pPr/>
              <a:t>132</a:t>
            </a:fld>
            <a:endParaRPr lang="es-EC" dirty="0"/>
          </a:p>
        </p:txBody>
      </p:sp>
    </p:spTree>
    <p:extLst>
      <p:ext uri="{BB962C8B-B14F-4D97-AF65-F5344CB8AC3E}">
        <p14:creationId xmlns:p14="http://schemas.microsoft.com/office/powerpoint/2010/main" val="30620187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C" dirty="0" smtClean="0"/>
              <a:t>Fecha del levantamiento</a:t>
            </a:r>
            <a:r>
              <a:rPr lang="es-EC" baseline="0" dirty="0" smtClean="0"/>
              <a:t> en provincias</a:t>
            </a:r>
            <a:endParaRPr lang="es-EC" dirty="0"/>
          </a:p>
        </p:txBody>
      </p:sp>
      <p:sp>
        <p:nvSpPr>
          <p:cNvPr id="4" name="3 Marcador de número de diapositiva"/>
          <p:cNvSpPr>
            <a:spLocks noGrp="1"/>
          </p:cNvSpPr>
          <p:nvPr>
            <p:ph type="sldNum" sz="quarter" idx="10"/>
          </p:nvPr>
        </p:nvSpPr>
        <p:spPr/>
        <p:txBody>
          <a:bodyPr/>
          <a:lstStyle/>
          <a:p>
            <a:fld id="{82C6739C-C507-48DE-B971-9765A2BF7C6B}" type="slidenum">
              <a:rPr lang="es-EC" smtClean="0"/>
              <a:pPr/>
              <a:t>133</a:t>
            </a:fld>
            <a:endParaRPr lang="es-EC" dirty="0"/>
          </a:p>
        </p:txBody>
      </p:sp>
    </p:spTree>
    <p:extLst>
      <p:ext uri="{BB962C8B-B14F-4D97-AF65-F5344CB8AC3E}">
        <p14:creationId xmlns:p14="http://schemas.microsoft.com/office/powerpoint/2010/main" val="21240460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C" dirty="0" smtClean="0"/>
              <a:t>Fecha del levantamiento</a:t>
            </a:r>
            <a:r>
              <a:rPr lang="es-EC" baseline="0" dirty="0" smtClean="0"/>
              <a:t> en provincias</a:t>
            </a:r>
            <a:endParaRPr lang="es-EC" dirty="0"/>
          </a:p>
        </p:txBody>
      </p:sp>
      <p:sp>
        <p:nvSpPr>
          <p:cNvPr id="4" name="3 Marcador de número de diapositiva"/>
          <p:cNvSpPr>
            <a:spLocks noGrp="1"/>
          </p:cNvSpPr>
          <p:nvPr>
            <p:ph type="sldNum" sz="quarter" idx="10"/>
          </p:nvPr>
        </p:nvSpPr>
        <p:spPr/>
        <p:txBody>
          <a:bodyPr/>
          <a:lstStyle/>
          <a:p>
            <a:fld id="{82C6739C-C507-48DE-B971-9765A2BF7C6B}" type="slidenum">
              <a:rPr lang="es-EC" smtClean="0"/>
              <a:pPr/>
              <a:t>134</a:t>
            </a:fld>
            <a:endParaRPr lang="es-EC" dirty="0"/>
          </a:p>
        </p:txBody>
      </p:sp>
    </p:spTree>
    <p:extLst>
      <p:ext uri="{BB962C8B-B14F-4D97-AF65-F5344CB8AC3E}">
        <p14:creationId xmlns:p14="http://schemas.microsoft.com/office/powerpoint/2010/main" val="385651528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C" dirty="0" smtClean="0"/>
              <a:t>Fecha del levantamiento</a:t>
            </a:r>
            <a:r>
              <a:rPr lang="es-EC" baseline="0" dirty="0" smtClean="0"/>
              <a:t> en provincias</a:t>
            </a:r>
            <a:endParaRPr lang="es-EC" dirty="0"/>
          </a:p>
        </p:txBody>
      </p:sp>
      <p:sp>
        <p:nvSpPr>
          <p:cNvPr id="4" name="3 Marcador de número de diapositiva"/>
          <p:cNvSpPr>
            <a:spLocks noGrp="1"/>
          </p:cNvSpPr>
          <p:nvPr>
            <p:ph type="sldNum" sz="quarter" idx="10"/>
          </p:nvPr>
        </p:nvSpPr>
        <p:spPr/>
        <p:txBody>
          <a:bodyPr/>
          <a:lstStyle/>
          <a:p>
            <a:fld id="{82C6739C-C507-48DE-B971-9765A2BF7C6B}" type="slidenum">
              <a:rPr lang="es-EC" smtClean="0"/>
              <a:pPr/>
              <a:t>135</a:t>
            </a:fld>
            <a:endParaRPr lang="es-EC" dirty="0"/>
          </a:p>
        </p:txBody>
      </p:sp>
    </p:spTree>
    <p:extLst>
      <p:ext uri="{BB962C8B-B14F-4D97-AF65-F5344CB8AC3E}">
        <p14:creationId xmlns:p14="http://schemas.microsoft.com/office/powerpoint/2010/main" val="231714031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C" dirty="0" smtClean="0"/>
              <a:t>Fecha del levantamiento</a:t>
            </a:r>
            <a:r>
              <a:rPr lang="es-EC" baseline="0" dirty="0" smtClean="0"/>
              <a:t> en provincias</a:t>
            </a:r>
            <a:endParaRPr lang="es-EC" dirty="0"/>
          </a:p>
        </p:txBody>
      </p:sp>
      <p:sp>
        <p:nvSpPr>
          <p:cNvPr id="4" name="3 Marcador de número de diapositiva"/>
          <p:cNvSpPr>
            <a:spLocks noGrp="1"/>
          </p:cNvSpPr>
          <p:nvPr>
            <p:ph type="sldNum" sz="quarter" idx="10"/>
          </p:nvPr>
        </p:nvSpPr>
        <p:spPr/>
        <p:txBody>
          <a:bodyPr/>
          <a:lstStyle/>
          <a:p>
            <a:fld id="{82C6739C-C507-48DE-B971-9765A2BF7C6B}" type="slidenum">
              <a:rPr lang="es-EC" smtClean="0"/>
              <a:pPr/>
              <a:t>136</a:t>
            </a:fld>
            <a:endParaRPr lang="es-EC" dirty="0"/>
          </a:p>
        </p:txBody>
      </p:sp>
    </p:spTree>
    <p:extLst>
      <p:ext uri="{BB962C8B-B14F-4D97-AF65-F5344CB8AC3E}">
        <p14:creationId xmlns:p14="http://schemas.microsoft.com/office/powerpoint/2010/main" val="221956731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C" dirty="0" smtClean="0"/>
              <a:t>Fecha del levantamiento</a:t>
            </a:r>
            <a:r>
              <a:rPr lang="es-EC" baseline="0" dirty="0" smtClean="0"/>
              <a:t> en provincias</a:t>
            </a:r>
            <a:endParaRPr lang="es-EC" dirty="0"/>
          </a:p>
        </p:txBody>
      </p:sp>
      <p:sp>
        <p:nvSpPr>
          <p:cNvPr id="4" name="3 Marcador de número de diapositiva"/>
          <p:cNvSpPr>
            <a:spLocks noGrp="1"/>
          </p:cNvSpPr>
          <p:nvPr>
            <p:ph type="sldNum" sz="quarter" idx="10"/>
          </p:nvPr>
        </p:nvSpPr>
        <p:spPr/>
        <p:txBody>
          <a:bodyPr/>
          <a:lstStyle/>
          <a:p>
            <a:fld id="{82C6739C-C507-48DE-B971-9765A2BF7C6B}" type="slidenum">
              <a:rPr lang="es-EC" smtClean="0"/>
              <a:pPr/>
              <a:t>137</a:t>
            </a:fld>
            <a:endParaRPr lang="es-EC" dirty="0"/>
          </a:p>
        </p:txBody>
      </p:sp>
    </p:spTree>
    <p:extLst>
      <p:ext uri="{BB962C8B-B14F-4D97-AF65-F5344CB8AC3E}">
        <p14:creationId xmlns:p14="http://schemas.microsoft.com/office/powerpoint/2010/main" val="365825787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C" dirty="0" smtClean="0"/>
              <a:t>Fecha del levantamiento</a:t>
            </a:r>
            <a:r>
              <a:rPr lang="es-EC" baseline="0" dirty="0" smtClean="0"/>
              <a:t> en provincias</a:t>
            </a:r>
            <a:endParaRPr lang="es-EC" dirty="0"/>
          </a:p>
        </p:txBody>
      </p:sp>
      <p:sp>
        <p:nvSpPr>
          <p:cNvPr id="4" name="3 Marcador de número de diapositiva"/>
          <p:cNvSpPr>
            <a:spLocks noGrp="1"/>
          </p:cNvSpPr>
          <p:nvPr>
            <p:ph type="sldNum" sz="quarter" idx="10"/>
          </p:nvPr>
        </p:nvSpPr>
        <p:spPr/>
        <p:txBody>
          <a:bodyPr/>
          <a:lstStyle/>
          <a:p>
            <a:fld id="{82C6739C-C507-48DE-B971-9765A2BF7C6B}" type="slidenum">
              <a:rPr lang="es-EC" smtClean="0"/>
              <a:pPr/>
              <a:t>138</a:t>
            </a:fld>
            <a:endParaRPr lang="es-EC" dirty="0"/>
          </a:p>
        </p:txBody>
      </p:sp>
    </p:spTree>
    <p:extLst>
      <p:ext uri="{BB962C8B-B14F-4D97-AF65-F5344CB8AC3E}">
        <p14:creationId xmlns:p14="http://schemas.microsoft.com/office/powerpoint/2010/main" val="8705387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C"/>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C"/>
          </a:p>
        </p:txBody>
      </p:sp>
      <p:sp>
        <p:nvSpPr>
          <p:cNvPr id="4" name="3 Marcador de fecha"/>
          <p:cNvSpPr>
            <a:spLocks noGrp="1"/>
          </p:cNvSpPr>
          <p:nvPr>
            <p:ph type="dt" sz="half" idx="10"/>
          </p:nvPr>
        </p:nvSpPr>
        <p:spPr/>
        <p:txBody>
          <a:bodyPr/>
          <a:lstStyle/>
          <a:p>
            <a:fld id="{A09F0FD8-DEDA-476C-A85B-43900383BEDC}" type="datetimeFigureOut">
              <a:rPr lang="es-EC" smtClean="0"/>
              <a:pPr/>
              <a:t>29/01/2016</a:t>
            </a:fld>
            <a:endParaRPr lang="es-EC" dirty="0"/>
          </a:p>
        </p:txBody>
      </p:sp>
      <p:sp>
        <p:nvSpPr>
          <p:cNvPr id="5" name="4 Marcador de pie de página"/>
          <p:cNvSpPr>
            <a:spLocks noGrp="1"/>
          </p:cNvSpPr>
          <p:nvPr>
            <p:ph type="ftr" sz="quarter" idx="11"/>
          </p:nvPr>
        </p:nvSpPr>
        <p:spPr/>
        <p:txBody>
          <a:bodyPr/>
          <a:lstStyle/>
          <a:p>
            <a:endParaRPr lang="es-EC" dirty="0"/>
          </a:p>
        </p:txBody>
      </p:sp>
      <p:sp>
        <p:nvSpPr>
          <p:cNvPr id="6" name="5 Marcador de número de diapositiva"/>
          <p:cNvSpPr>
            <a:spLocks noGrp="1"/>
          </p:cNvSpPr>
          <p:nvPr>
            <p:ph type="sldNum" sz="quarter" idx="12"/>
          </p:nvPr>
        </p:nvSpPr>
        <p:spPr/>
        <p:txBody>
          <a:bodyPr/>
          <a:lstStyle/>
          <a:p>
            <a:fld id="{9B0A4C10-8159-49DD-959E-6AA175FB4424}" type="slidenum">
              <a:rPr lang="es-EC" smtClean="0"/>
              <a:pPr/>
              <a:t>‹#›</a:t>
            </a:fld>
            <a:endParaRPr lang="es-EC"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C"/>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C"/>
          </a:p>
        </p:txBody>
      </p:sp>
      <p:sp>
        <p:nvSpPr>
          <p:cNvPr id="4" name="3 Marcador de fecha"/>
          <p:cNvSpPr>
            <a:spLocks noGrp="1"/>
          </p:cNvSpPr>
          <p:nvPr>
            <p:ph type="dt" sz="half" idx="10"/>
          </p:nvPr>
        </p:nvSpPr>
        <p:spPr/>
        <p:txBody>
          <a:bodyPr/>
          <a:lstStyle/>
          <a:p>
            <a:fld id="{A09F0FD8-DEDA-476C-A85B-43900383BEDC}" type="datetimeFigureOut">
              <a:rPr lang="es-EC" smtClean="0"/>
              <a:pPr/>
              <a:t>29/01/2016</a:t>
            </a:fld>
            <a:endParaRPr lang="es-EC" dirty="0"/>
          </a:p>
        </p:txBody>
      </p:sp>
      <p:sp>
        <p:nvSpPr>
          <p:cNvPr id="5" name="4 Marcador de pie de página"/>
          <p:cNvSpPr>
            <a:spLocks noGrp="1"/>
          </p:cNvSpPr>
          <p:nvPr>
            <p:ph type="ftr" sz="quarter" idx="11"/>
          </p:nvPr>
        </p:nvSpPr>
        <p:spPr/>
        <p:txBody>
          <a:bodyPr/>
          <a:lstStyle/>
          <a:p>
            <a:endParaRPr lang="es-EC" dirty="0"/>
          </a:p>
        </p:txBody>
      </p:sp>
      <p:sp>
        <p:nvSpPr>
          <p:cNvPr id="6" name="5 Marcador de número de diapositiva"/>
          <p:cNvSpPr>
            <a:spLocks noGrp="1"/>
          </p:cNvSpPr>
          <p:nvPr>
            <p:ph type="sldNum" sz="quarter" idx="12"/>
          </p:nvPr>
        </p:nvSpPr>
        <p:spPr/>
        <p:txBody>
          <a:bodyPr/>
          <a:lstStyle/>
          <a:p>
            <a:fld id="{9B0A4C10-8159-49DD-959E-6AA175FB4424}" type="slidenum">
              <a:rPr lang="es-EC" smtClean="0"/>
              <a:pPr/>
              <a:t>‹#›</a:t>
            </a:fld>
            <a:endParaRPr lang="es-EC"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C"/>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A09F0FD8-DEDA-476C-A85B-43900383BEDC}" type="datetimeFigureOut">
              <a:rPr lang="es-EC" smtClean="0"/>
              <a:pPr/>
              <a:t>29/01/2016</a:t>
            </a:fld>
            <a:endParaRPr lang="es-EC" dirty="0"/>
          </a:p>
        </p:txBody>
      </p:sp>
      <p:sp>
        <p:nvSpPr>
          <p:cNvPr id="5" name="4 Marcador de pie de página"/>
          <p:cNvSpPr>
            <a:spLocks noGrp="1"/>
          </p:cNvSpPr>
          <p:nvPr>
            <p:ph type="ftr" sz="quarter" idx="11"/>
          </p:nvPr>
        </p:nvSpPr>
        <p:spPr/>
        <p:txBody>
          <a:bodyPr/>
          <a:lstStyle/>
          <a:p>
            <a:endParaRPr lang="es-EC" dirty="0"/>
          </a:p>
        </p:txBody>
      </p:sp>
      <p:sp>
        <p:nvSpPr>
          <p:cNvPr id="6" name="5 Marcador de número de diapositiva"/>
          <p:cNvSpPr>
            <a:spLocks noGrp="1"/>
          </p:cNvSpPr>
          <p:nvPr>
            <p:ph type="sldNum" sz="quarter" idx="12"/>
          </p:nvPr>
        </p:nvSpPr>
        <p:spPr/>
        <p:txBody>
          <a:bodyPr/>
          <a:lstStyle/>
          <a:p>
            <a:fld id="{9B0A4C10-8159-49DD-959E-6AA175FB4424}" type="slidenum">
              <a:rPr lang="es-EC" smtClean="0"/>
              <a:pPr/>
              <a:t>‹#›</a:t>
            </a:fld>
            <a:endParaRPr lang="es-EC"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C"/>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C"/>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C"/>
          </a:p>
        </p:txBody>
      </p:sp>
      <p:sp>
        <p:nvSpPr>
          <p:cNvPr id="5" name="4 Marcador de fecha"/>
          <p:cNvSpPr>
            <a:spLocks noGrp="1"/>
          </p:cNvSpPr>
          <p:nvPr>
            <p:ph type="dt" sz="half" idx="10"/>
          </p:nvPr>
        </p:nvSpPr>
        <p:spPr/>
        <p:txBody>
          <a:bodyPr/>
          <a:lstStyle/>
          <a:p>
            <a:fld id="{A09F0FD8-DEDA-476C-A85B-43900383BEDC}" type="datetimeFigureOut">
              <a:rPr lang="es-EC" smtClean="0"/>
              <a:pPr/>
              <a:t>29/01/2016</a:t>
            </a:fld>
            <a:endParaRPr lang="es-EC" dirty="0"/>
          </a:p>
        </p:txBody>
      </p:sp>
      <p:sp>
        <p:nvSpPr>
          <p:cNvPr id="6" name="5 Marcador de pie de página"/>
          <p:cNvSpPr>
            <a:spLocks noGrp="1"/>
          </p:cNvSpPr>
          <p:nvPr>
            <p:ph type="ftr" sz="quarter" idx="11"/>
          </p:nvPr>
        </p:nvSpPr>
        <p:spPr/>
        <p:txBody>
          <a:bodyPr/>
          <a:lstStyle/>
          <a:p>
            <a:endParaRPr lang="es-EC" dirty="0"/>
          </a:p>
        </p:txBody>
      </p:sp>
      <p:sp>
        <p:nvSpPr>
          <p:cNvPr id="7" name="6 Marcador de número de diapositiva"/>
          <p:cNvSpPr>
            <a:spLocks noGrp="1"/>
          </p:cNvSpPr>
          <p:nvPr>
            <p:ph type="sldNum" sz="quarter" idx="12"/>
          </p:nvPr>
        </p:nvSpPr>
        <p:spPr/>
        <p:txBody>
          <a:bodyPr/>
          <a:lstStyle/>
          <a:p>
            <a:fld id="{9B0A4C10-8159-49DD-959E-6AA175FB4424}" type="slidenum">
              <a:rPr lang="es-EC" smtClean="0"/>
              <a:pPr/>
              <a:t>‹#›</a:t>
            </a:fld>
            <a:endParaRPr lang="es-EC"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C"/>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C"/>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C"/>
          </a:p>
        </p:txBody>
      </p:sp>
      <p:sp>
        <p:nvSpPr>
          <p:cNvPr id="7" name="6 Marcador de fecha"/>
          <p:cNvSpPr>
            <a:spLocks noGrp="1"/>
          </p:cNvSpPr>
          <p:nvPr>
            <p:ph type="dt" sz="half" idx="10"/>
          </p:nvPr>
        </p:nvSpPr>
        <p:spPr/>
        <p:txBody>
          <a:bodyPr/>
          <a:lstStyle/>
          <a:p>
            <a:fld id="{A09F0FD8-DEDA-476C-A85B-43900383BEDC}" type="datetimeFigureOut">
              <a:rPr lang="es-EC" smtClean="0"/>
              <a:pPr/>
              <a:t>29/01/2016</a:t>
            </a:fld>
            <a:endParaRPr lang="es-EC" dirty="0"/>
          </a:p>
        </p:txBody>
      </p:sp>
      <p:sp>
        <p:nvSpPr>
          <p:cNvPr id="8" name="7 Marcador de pie de página"/>
          <p:cNvSpPr>
            <a:spLocks noGrp="1"/>
          </p:cNvSpPr>
          <p:nvPr>
            <p:ph type="ftr" sz="quarter" idx="11"/>
          </p:nvPr>
        </p:nvSpPr>
        <p:spPr/>
        <p:txBody>
          <a:bodyPr/>
          <a:lstStyle/>
          <a:p>
            <a:endParaRPr lang="es-EC" dirty="0"/>
          </a:p>
        </p:txBody>
      </p:sp>
      <p:sp>
        <p:nvSpPr>
          <p:cNvPr id="9" name="8 Marcador de número de diapositiva"/>
          <p:cNvSpPr>
            <a:spLocks noGrp="1"/>
          </p:cNvSpPr>
          <p:nvPr>
            <p:ph type="sldNum" sz="quarter" idx="12"/>
          </p:nvPr>
        </p:nvSpPr>
        <p:spPr/>
        <p:txBody>
          <a:bodyPr/>
          <a:lstStyle/>
          <a:p>
            <a:fld id="{9B0A4C10-8159-49DD-959E-6AA175FB4424}" type="slidenum">
              <a:rPr lang="es-EC" smtClean="0"/>
              <a:pPr/>
              <a:t>‹#›</a:t>
            </a:fld>
            <a:endParaRPr lang="es-EC"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C"/>
          </a:p>
        </p:txBody>
      </p:sp>
      <p:sp>
        <p:nvSpPr>
          <p:cNvPr id="3" name="2 Marcador de fecha"/>
          <p:cNvSpPr>
            <a:spLocks noGrp="1"/>
          </p:cNvSpPr>
          <p:nvPr>
            <p:ph type="dt" sz="half" idx="10"/>
          </p:nvPr>
        </p:nvSpPr>
        <p:spPr/>
        <p:txBody>
          <a:bodyPr/>
          <a:lstStyle/>
          <a:p>
            <a:fld id="{A09F0FD8-DEDA-476C-A85B-43900383BEDC}" type="datetimeFigureOut">
              <a:rPr lang="es-EC" smtClean="0"/>
              <a:pPr/>
              <a:t>29/01/2016</a:t>
            </a:fld>
            <a:endParaRPr lang="es-EC" dirty="0"/>
          </a:p>
        </p:txBody>
      </p:sp>
      <p:sp>
        <p:nvSpPr>
          <p:cNvPr id="4" name="3 Marcador de pie de página"/>
          <p:cNvSpPr>
            <a:spLocks noGrp="1"/>
          </p:cNvSpPr>
          <p:nvPr>
            <p:ph type="ftr" sz="quarter" idx="11"/>
          </p:nvPr>
        </p:nvSpPr>
        <p:spPr/>
        <p:txBody>
          <a:bodyPr/>
          <a:lstStyle/>
          <a:p>
            <a:endParaRPr lang="es-EC" dirty="0"/>
          </a:p>
        </p:txBody>
      </p:sp>
      <p:sp>
        <p:nvSpPr>
          <p:cNvPr id="5" name="4 Marcador de número de diapositiva"/>
          <p:cNvSpPr>
            <a:spLocks noGrp="1"/>
          </p:cNvSpPr>
          <p:nvPr>
            <p:ph type="sldNum" sz="quarter" idx="12"/>
          </p:nvPr>
        </p:nvSpPr>
        <p:spPr/>
        <p:txBody>
          <a:bodyPr/>
          <a:lstStyle/>
          <a:p>
            <a:fld id="{9B0A4C10-8159-49DD-959E-6AA175FB4424}" type="slidenum">
              <a:rPr lang="es-EC" smtClean="0"/>
              <a:pPr/>
              <a:t>‹#›</a:t>
            </a:fld>
            <a:endParaRPr lang="es-EC"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A09F0FD8-DEDA-476C-A85B-43900383BEDC}" type="datetimeFigureOut">
              <a:rPr lang="es-EC" smtClean="0"/>
              <a:pPr/>
              <a:t>29/01/2016</a:t>
            </a:fld>
            <a:endParaRPr lang="es-EC" dirty="0"/>
          </a:p>
        </p:txBody>
      </p:sp>
      <p:sp>
        <p:nvSpPr>
          <p:cNvPr id="3" name="2 Marcador de pie de página"/>
          <p:cNvSpPr>
            <a:spLocks noGrp="1"/>
          </p:cNvSpPr>
          <p:nvPr>
            <p:ph type="ftr" sz="quarter" idx="11"/>
          </p:nvPr>
        </p:nvSpPr>
        <p:spPr/>
        <p:txBody>
          <a:bodyPr/>
          <a:lstStyle/>
          <a:p>
            <a:endParaRPr lang="es-EC" dirty="0"/>
          </a:p>
        </p:txBody>
      </p:sp>
      <p:sp>
        <p:nvSpPr>
          <p:cNvPr id="4" name="3 Marcador de número de diapositiva"/>
          <p:cNvSpPr>
            <a:spLocks noGrp="1"/>
          </p:cNvSpPr>
          <p:nvPr>
            <p:ph type="sldNum" sz="quarter" idx="12"/>
          </p:nvPr>
        </p:nvSpPr>
        <p:spPr/>
        <p:txBody>
          <a:bodyPr/>
          <a:lstStyle/>
          <a:p>
            <a:fld id="{9B0A4C10-8159-49DD-959E-6AA175FB4424}" type="slidenum">
              <a:rPr lang="es-EC" smtClean="0"/>
              <a:pPr/>
              <a:t>‹#›</a:t>
            </a:fld>
            <a:endParaRPr lang="es-EC"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C"/>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C"/>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A09F0FD8-DEDA-476C-A85B-43900383BEDC}" type="datetimeFigureOut">
              <a:rPr lang="es-EC" smtClean="0"/>
              <a:pPr/>
              <a:t>29/01/2016</a:t>
            </a:fld>
            <a:endParaRPr lang="es-EC" dirty="0"/>
          </a:p>
        </p:txBody>
      </p:sp>
      <p:sp>
        <p:nvSpPr>
          <p:cNvPr id="6" name="5 Marcador de pie de página"/>
          <p:cNvSpPr>
            <a:spLocks noGrp="1"/>
          </p:cNvSpPr>
          <p:nvPr>
            <p:ph type="ftr" sz="quarter" idx="11"/>
          </p:nvPr>
        </p:nvSpPr>
        <p:spPr/>
        <p:txBody>
          <a:bodyPr/>
          <a:lstStyle/>
          <a:p>
            <a:endParaRPr lang="es-EC" dirty="0"/>
          </a:p>
        </p:txBody>
      </p:sp>
      <p:sp>
        <p:nvSpPr>
          <p:cNvPr id="7" name="6 Marcador de número de diapositiva"/>
          <p:cNvSpPr>
            <a:spLocks noGrp="1"/>
          </p:cNvSpPr>
          <p:nvPr>
            <p:ph type="sldNum" sz="quarter" idx="12"/>
          </p:nvPr>
        </p:nvSpPr>
        <p:spPr/>
        <p:txBody>
          <a:bodyPr/>
          <a:lstStyle/>
          <a:p>
            <a:fld id="{9B0A4C10-8159-49DD-959E-6AA175FB4424}" type="slidenum">
              <a:rPr lang="es-EC" smtClean="0"/>
              <a:pPr/>
              <a:t>‹#›</a:t>
            </a:fld>
            <a:endParaRPr lang="es-EC"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C"/>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C" dirty="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A09F0FD8-DEDA-476C-A85B-43900383BEDC}" type="datetimeFigureOut">
              <a:rPr lang="es-EC" smtClean="0"/>
              <a:pPr/>
              <a:t>29/01/2016</a:t>
            </a:fld>
            <a:endParaRPr lang="es-EC" dirty="0"/>
          </a:p>
        </p:txBody>
      </p:sp>
      <p:sp>
        <p:nvSpPr>
          <p:cNvPr id="6" name="5 Marcador de pie de página"/>
          <p:cNvSpPr>
            <a:spLocks noGrp="1"/>
          </p:cNvSpPr>
          <p:nvPr>
            <p:ph type="ftr" sz="quarter" idx="11"/>
          </p:nvPr>
        </p:nvSpPr>
        <p:spPr/>
        <p:txBody>
          <a:bodyPr/>
          <a:lstStyle/>
          <a:p>
            <a:endParaRPr lang="es-EC" dirty="0"/>
          </a:p>
        </p:txBody>
      </p:sp>
      <p:sp>
        <p:nvSpPr>
          <p:cNvPr id="7" name="6 Marcador de número de diapositiva"/>
          <p:cNvSpPr>
            <a:spLocks noGrp="1"/>
          </p:cNvSpPr>
          <p:nvPr>
            <p:ph type="sldNum" sz="quarter" idx="12"/>
          </p:nvPr>
        </p:nvSpPr>
        <p:spPr/>
        <p:txBody>
          <a:bodyPr/>
          <a:lstStyle/>
          <a:p>
            <a:fld id="{9B0A4C10-8159-49DD-959E-6AA175FB4424}" type="slidenum">
              <a:rPr lang="es-EC" smtClean="0"/>
              <a:pPr/>
              <a:t>‹#›</a:t>
            </a:fld>
            <a:endParaRPr lang="es-EC"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C"/>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C"/>
          </a:p>
        </p:txBody>
      </p:sp>
      <p:sp>
        <p:nvSpPr>
          <p:cNvPr id="4" name="3 Marcador de fecha"/>
          <p:cNvSpPr>
            <a:spLocks noGrp="1"/>
          </p:cNvSpPr>
          <p:nvPr>
            <p:ph type="dt" sz="half" idx="10"/>
          </p:nvPr>
        </p:nvSpPr>
        <p:spPr/>
        <p:txBody>
          <a:bodyPr/>
          <a:lstStyle/>
          <a:p>
            <a:fld id="{A09F0FD8-DEDA-476C-A85B-43900383BEDC}" type="datetimeFigureOut">
              <a:rPr lang="es-EC" smtClean="0"/>
              <a:pPr/>
              <a:t>29/01/2016</a:t>
            </a:fld>
            <a:endParaRPr lang="es-EC" dirty="0"/>
          </a:p>
        </p:txBody>
      </p:sp>
      <p:sp>
        <p:nvSpPr>
          <p:cNvPr id="5" name="4 Marcador de pie de página"/>
          <p:cNvSpPr>
            <a:spLocks noGrp="1"/>
          </p:cNvSpPr>
          <p:nvPr>
            <p:ph type="ftr" sz="quarter" idx="11"/>
          </p:nvPr>
        </p:nvSpPr>
        <p:spPr/>
        <p:txBody>
          <a:bodyPr/>
          <a:lstStyle/>
          <a:p>
            <a:endParaRPr lang="es-EC" dirty="0"/>
          </a:p>
        </p:txBody>
      </p:sp>
      <p:sp>
        <p:nvSpPr>
          <p:cNvPr id="6" name="5 Marcador de número de diapositiva"/>
          <p:cNvSpPr>
            <a:spLocks noGrp="1"/>
          </p:cNvSpPr>
          <p:nvPr>
            <p:ph type="sldNum" sz="quarter" idx="12"/>
          </p:nvPr>
        </p:nvSpPr>
        <p:spPr/>
        <p:txBody>
          <a:bodyPr/>
          <a:lstStyle/>
          <a:p>
            <a:fld id="{9B0A4C10-8159-49DD-959E-6AA175FB4424}" type="slidenum">
              <a:rPr lang="es-EC" smtClean="0"/>
              <a:pPr/>
              <a:t>‹#›</a:t>
            </a:fld>
            <a:endParaRPr lang="es-EC"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C"/>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C"/>
          </a:p>
        </p:txBody>
      </p:sp>
      <p:sp>
        <p:nvSpPr>
          <p:cNvPr id="4" name="3 Marcador de fecha"/>
          <p:cNvSpPr>
            <a:spLocks noGrp="1"/>
          </p:cNvSpPr>
          <p:nvPr>
            <p:ph type="dt" sz="half" idx="10"/>
          </p:nvPr>
        </p:nvSpPr>
        <p:spPr/>
        <p:txBody>
          <a:bodyPr/>
          <a:lstStyle/>
          <a:p>
            <a:fld id="{A09F0FD8-DEDA-476C-A85B-43900383BEDC}" type="datetimeFigureOut">
              <a:rPr lang="es-EC" smtClean="0"/>
              <a:pPr/>
              <a:t>29/01/2016</a:t>
            </a:fld>
            <a:endParaRPr lang="es-EC" dirty="0"/>
          </a:p>
        </p:txBody>
      </p:sp>
      <p:sp>
        <p:nvSpPr>
          <p:cNvPr id="5" name="4 Marcador de pie de página"/>
          <p:cNvSpPr>
            <a:spLocks noGrp="1"/>
          </p:cNvSpPr>
          <p:nvPr>
            <p:ph type="ftr" sz="quarter" idx="11"/>
          </p:nvPr>
        </p:nvSpPr>
        <p:spPr/>
        <p:txBody>
          <a:bodyPr/>
          <a:lstStyle/>
          <a:p>
            <a:endParaRPr lang="es-EC" dirty="0"/>
          </a:p>
        </p:txBody>
      </p:sp>
      <p:sp>
        <p:nvSpPr>
          <p:cNvPr id="6" name="5 Marcador de número de diapositiva"/>
          <p:cNvSpPr>
            <a:spLocks noGrp="1"/>
          </p:cNvSpPr>
          <p:nvPr>
            <p:ph type="sldNum" sz="quarter" idx="12"/>
          </p:nvPr>
        </p:nvSpPr>
        <p:spPr/>
        <p:txBody>
          <a:bodyPr/>
          <a:lstStyle/>
          <a:p>
            <a:fld id="{9B0A4C10-8159-49DD-959E-6AA175FB4424}" type="slidenum">
              <a:rPr lang="es-EC" smtClean="0"/>
              <a:pPr/>
              <a:t>‹#›</a:t>
            </a:fld>
            <a:endParaRPr lang="es-EC"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C"/>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C"/>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9F0FD8-DEDA-476C-A85B-43900383BEDC}" type="datetimeFigureOut">
              <a:rPr lang="es-EC" smtClean="0"/>
              <a:pPr/>
              <a:t>29/01/2016</a:t>
            </a:fld>
            <a:endParaRPr lang="es-EC" dirty="0"/>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C" dirty="0"/>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0A4C10-8159-49DD-959E-6AA175FB4424}" type="slidenum">
              <a:rPr lang="es-EC" smtClean="0"/>
              <a:pPr/>
              <a:t>‹#›</a:t>
            </a:fld>
            <a:endParaRPr lang="es-EC"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jpeg"/><Relationship Id="rId7" Type="http://schemas.openxmlformats.org/officeDocument/2006/relationships/diagramColors" Target="../diagrams/colors1.xml"/><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4.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2.jpeg"/><Relationship Id="rId7" Type="http://schemas.openxmlformats.org/officeDocument/2006/relationships/diagramColors" Target="../diagrams/colors2.xml"/><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5.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2.jpeg"/><Relationship Id="rId7" Type="http://schemas.openxmlformats.org/officeDocument/2006/relationships/diagramColors" Target="../diagrams/colors3.xml"/><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chart" Target="../charts/chart1.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chart" Target="../charts/chart19.xml"/><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chart" Target="../charts/chart20.xml"/><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chart" Target="../charts/chart21.xml"/><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chart" Target="../charts/chart22.xml"/><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chart" Target="../charts/chart23.xml"/><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chart" Target="../charts/chart24.xml"/><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chart" Target="../charts/chart25.xml"/><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chart" Target="../charts/chart26.xml"/><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chart" Target="../charts/chart27.xml"/><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3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chart" Target="../charts/chart28.xml"/></Relationships>
</file>

<file path=ppt/slides/_rels/slide3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chart" Target="../charts/chart29.xml"/></Relationships>
</file>

<file path=ppt/slides/_rels/slide3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chart" Target="../charts/chart30.xml"/></Relationships>
</file>

<file path=ppt/slides/_rels/slide39.xml.rels><?xml version="1.0" encoding="UTF-8" standalone="yes"?>
<Relationships xmlns="http://schemas.openxmlformats.org/package/2006/relationships"><Relationship Id="rId3" Type="http://schemas.openxmlformats.org/officeDocument/2006/relationships/chart" Target="../charts/chart31.xml"/><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chart" Target="../charts/chart32.xml"/></Relationships>
</file>

<file path=ppt/slides/_rels/slide4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chart" Target="../charts/chart33.xml"/></Relationships>
</file>

<file path=ppt/slides/_rels/slide4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chart" Target="../charts/chart34.xml"/></Relationships>
</file>

<file path=ppt/slides/_rels/slide4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chart" Target="../charts/chart35.xml"/></Relationships>
</file>

<file path=ppt/slides/_rels/slide44.xml.rels><?xml version="1.0" encoding="UTF-8" standalone="yes"?>
<Relationships xmlns="http://schemas.openxmlformats.org/package/2006/relationships"><Relationship Id="rId3" Type="http://schemas.openxmlformats.org/officeDocument/2006/relationships/chart" Target="../charts/chart36.xml"/><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chart" Target="../charts/chart37.xml"/><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chart" Target="../charts/chart38.xml"/><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chart" Target="../charts/chart39.xml"/></Relationships>
</file>

<file path=ppt/slides/_rels/slide4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chart" Target="../charts/chart40.xml"/></Relationships>
</file>

<file path=ppt/slides/_rels/slide4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chart" Target="../charts/chart41.xml"/></Relationships>
</file>

<file path=ppt/slides/_rels/slide5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chart" Target="../charts/chart42.xml"/></Relationships>
</file>

<file path=ppt/slides/_rels/slide5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chart" Target="../charts/chart43.xml"/></Relationships>
</file>

<file path=ppt/slides/_rels/slide5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chart" Target="../charts/chart44.xml"/></Relationships>
</file>

<file path=ppt/slides/_rels/slide53.xml.rels><?xml version="1.0" encoding="UTF-8" standalone="yes"?>
<Relationships xmlns="http://schemas.openxmlformats.org/package/2006/relationships"><Relationship Id="rId3" Type="http://schemas.openxmlformats.org/officeDocument/2006/relationships/chart" Target="../charts/chart45.xml"/><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54.xml.rels><?xml version="1.0" encoding="UTF-8" standalone="yes"?>
<Relationships xmlns="http://schemas.openxmlformats.org/package/2006/relationships"><Relationship Id="rId3" Type="http://schemas.openxmlformats.org/officeDocument/2006/relationships/chart" Target="../charts/chart46.xml"/><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55.xml.rels><?xml version="1.0" encoding="UTF-8" standalone="yes"?>
<Relationships xmlns="http://schemas.openxmlformats.org/package/2006/relationships"><Relationship Id="rId3" Type="http://schemas.openxmlformats.org/officeDocument/2006/relationships/chart" Target="../charts/chart47.xml"/><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56.xml.rels><?xml version="1.0" encoding="UTF-8" standalone="yes"?>
<Relationships xmlns="http://schemas.openxmlformats.org/package/2006/relationships"><Relationship Id="rId3" Type="http://schemas.openxmlformats.org/officeDocument/2006/relationships/chart" Target="../charts/chart48.xml"/><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57.xml.rels><?xml version="1.0" encoding="UTF-8" standalone="yes"?>
<Relationships xmlns="http://schemas.openxmlformats.org/package/2006/relationships"><Relationship Id="rId3" Type="http://schemas.openxmlformats.org/officeDocument/2006/relationships/chart" Target="../charts/chart49.xml"/><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58.xml.rels><?xml version="1.0" encoding="UTF-8" standalone="yes"?>
<Relationships xmlns="http://schemas.openxmlformats.org/package/2006/relationships"><Relationship Id="rId3" Type="http://schemas.openxmlformats.org/officeDocument/2006/relationships/chart" Target="../charts/chart50.xml"/><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59.xml.rels><?xml version="1.0" encoding="UTF-8" standalone="yes"?>
<Relationships xmlns="http://schemas.openxmlformats.org/package/2006/relationships"><Relationship Id="rId3" Type="http://schemas.openxmlformats.org/officeDocument/2006/relationships/chart" Target="../charts/chart51.xml"/><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60.xml.rels><?xml version="1.0" encoding="UTF-8" standalone="yes"?>
<Relationships xmlns="http://schemas.openxmlformats.org/package/2006/relationships"><Relationship Id="rId3" Type="http://schemas.openxmlformats.org/officeDocument/2006/relationships/chart" Target="../charts/chart52.xml"/><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61.xml.rels><?xml version="1.0" encoding="UTF-8" standalone="yes"?>
<Relationships xmlns="http://schemas.openxmlformats.org/package/2006/relationships"><Relationship Id="rId3" Type="http://schemas.openxmlformats.org/officeDocument/2006/relationships/chart" Target="../charts/chart53.xml"/><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6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6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chart" Target="../charts/chart54.xml"/></Relationships>
</file>

<file path=ppt/slides/_rels/slide6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chart" Target="../charts/chart55.xml"/></Relationships>
</file>

<file path=ppt/slides/_rels/slide6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chart" Target="../charts/chart56.xml"/></Relationships>
</file>

<file path=ppt/slides/_rels/slide66.xml.rels><?xml version="1.0" encoding="UTF-8" standalone="yes"?>
<Relationships xmlns="http://schemas.openxmlformats.org/package/2006/relationships"><Relationship Id="rId3" Type="http://schemas.openxmlformats.org/officeDocument/2006/relationships/chart" Target="../charts/chart57.xml"/><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chart" Target="../charts/chart58.xml"/></Relationships>
</file>

<file path=ppt/slides/_rels/slide6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chart" Target="../charts/chart59.xml"/></Relationships>
</file>

<file path=ppt/slides/_rels/slide6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chart" Target="../charts/chart60.xml"/></Relationships>
</file>

<file path=ppt/slides/_rels/slide7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chart" Target="../charts/chart61.xml"/></Relationships>
</file>

<file path=ppt/slides/_rels/slide71.xml.rels><?xml version="1.0" encoding="UTF-8" standalone="yes"?>
<Relationships xmlns="http://schemas.openxmlformats.org/package/2006/relationships"><Relationship Id="rId3" Type="http://schemas.openxmlformats.org/officeDocument/2006/relationships/chart" Target="../charts/chart62.xml"/><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3" Type="http://schemas.openxmlformats.org/officeDocument/2006/relationships/chart" Target="../charts/chart63.xml"/><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3" Type="http://schemas.openxmlformats.org/officeDocument/2006/relationships/chart" Target="../charts/chart64.xml"/><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chart" Target="../charts/chart65.xml"/></Relationships>
</file>

<file path=ppt/slides/_rels/slide7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chart" Target="../charts/chart66.xml"/></Relationships>
</file>

<file path=ppt/slides/_rels/slide7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chart" Target="../charts/chart67.xml"/></Relationships>
</file>

<file path=ppt/slides/_rels/slide7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chart" Target="../charts/chart68.xml"/></Relationships>
</file>

<file path=ppt/slides/_rels/slide7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chart" Target="../charts/chart69.xml"/></Relationships>
</file>

<file path=ppt/slides/_rels/slide7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chart" Target="../charts/chart70.xml"/></Relationships>
</file>

<file path=ppt/slides/_rels/slide8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chart" Target="../charts/chart71.xml"/></Relationships>
</file>

<file path=ppt/slides/_rels/slide8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chart" Target="../charts/chart72.xml"/></Relationships>
</file>

<file path=ppt/slides/_rels/slide8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chart" Target="../charts/chart73.xml"/></Relationships>
</file>

<file path=ppt/slides/_rels/slide8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chart" Target="../charts/chart74.xml"/></Relationships>
</file>

<file path=ppt/slides/_rels/slide8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chart" Target="../charts/chart75.xml"/></Relationships>
</file>

<file path=ppt/slides/_rels/slide8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chart" Target="../charts/chart76.xml"/></Relationships>
</file>

<file path=ppt/slides/_rels/slide8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chart" Target="../charts/chart77.xml"/></Relationships>
</file>

<file path=ppt/slides/_rels/slide8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chart" Target="../charts/chart78.xml"/></Relationships>
</file>

<file path=ppt/slides/_rels/slide8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8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chart" Target="../charts/chart79.xml"/></Relationships>
</file>

<file path=ppt/slides/_rels/slide9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chart" Target="../charts/chart80.xml"/></Relationships>
</file>

<file path=ppt/slides/_rels/slide9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chart" Target="../charts/chart81.xml"/></Relationships>
</file>

<file path=ppt/slides/_rels/slide92.xml.rels><?xml version="1.0" encoding="UTF-8" standalone="yes"?>
<Relationships xmlns="http://schemas.openxmlformats.org/package/2006/relationships"><Relationship Id="rId3" Type="http://schemas.openxmlformats.org/officeDocument/2006/relationships/chart" Target="../charts/chart82.xml"/><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chart" Target="../charts/chart83.xml"/></Relationships>
</file>

<file path=ppt/slides/_rels/slide9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chart" Target="../charts/chart84.xml"/></Relationships>
</file>

<file path=ppt/slides/_rels/slide95.xml.rels><?xml version="1.0" encoding="UTF-8" standalone="yes"?>
<Relationships xmlns="http://schemas.openxmlformats.org/package/2006/relationships"><Relationship Id="rId3" Type="http://schemas.openxmlformats.org/officeDocument/2006/relationships/chart" Target="../charts/chart85.xml"/><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3" Type="http://schemas.openxmlformats.org/officeDocument/2006/relationships/chart" Target="../charts/chart86.xml"/><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97.xml.rels><?xml version="1.0" encoding="UTF-8" standalone="yes"?>
<Relationships xmlns="http://schemas.openxmlformats.org/package/2006/relationships"><Relationship Id="rId3" Type="http://schemas.openxmlformats.org/officeDocument/2006/relationships/chart" Target="../charts/chart87.xml"/><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9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chart" Target="../charts/chart88.xml"/></Relationships>
</file>

<file path=ppt/slides/_rels/slide9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chart" Target="../charts/chart89.xml"/></Relationships>
</file>

<file path=ppt/slides/_rels/slide10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chart" Target="../charts/chart90.xml"/></Relationships>
</file>

<file path=ppt/slides/_rels/slide10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chart" Target="../charts/chart91.xml"/></Relationships>
</file>

<file path=ppt/slides/_rels/slide10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chart" Target="../charts/chart92.xml"/></Relationships>
</file>

<file path=ppt/slides/_rels/slide10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chart" Target="../charts/chart93.xml"/></Relationships>
</file>

<file path=ppt/slides/_rels/slide10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chart" Target="../charts/chart94.xml"/></Relationships>
</file>

<file path=ppt/slides/_rels/slide10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chart" Target="../charts/chart95.xml"/></Relationships>
</file>

<file path=ppt/slides/_rels/slide10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chart" Target="../charts/chart96.xml"/></Relationships>
</file>

<file path=ppt/slides/_rels/slide10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chart" Target="../charts/chart97.xml"/></Relationships>
</file>

<file path=ppt/slides/_rels/slide10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chart" Target="../charts/chart98.xml"/></Relationships>
</file>

<file path=ppt/slides/_rels/slide10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chart" Target="../charts/chart99.xml"/></Relationships>
</file>

<file path=ppt/slides/_rels/slide1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chart" Target="../charts/chart100.xml"/></Relationships>
</file>

<file path=ppt/slides/_rels/slide1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11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12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12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12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12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12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12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2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2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2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2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3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3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3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13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13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9.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13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0.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13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1.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13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2.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13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3.xml"/><Relationship Id="rId1" Type="http://schemas.openxmlformats.org/officeDocument/2006/relationships/slideLayout" Target="../slideLayouts/slideLayout1.xml"/><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82636" y="30616"/>
            <a:ext cx="7725665" cy="5198584"/>
          </a:xfrm>
          <a:prstGeom prst="rect">
            <a:avLst/>
          </a:prstGeom>
        </p:spPr>
      </p:pic>
      <p:sp>
        <p:nvSpPr>
          <p:cNvPr id="15" name="14 Triángulo isósceles"/>
          <p:cNvSpPr/>
          <p:nvPr/>
        </p:nvSpPr>
        <p:spPr>
          <a:xfrm rot="5400000">
            <a:off x="-2259124" y="2259124"/>
            <a:ext cx="6858000" cy="2339752"/>
          </a:xfrm>
          <a:prstGeom prst="triangle">
            <a:avLst>
              <a:gd name="adj" fmla="val 65666"/>
            </a:avLst>
          </a:prstGeom>
          <a:solidFill>
            <a:schemeClr val="accent1">
              <a:lumMod val="75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8" name="17 Rectángulo"/>
          <p:cNvSpPr/>
          <p:nvPr/>
        </p:nvSpPr>
        <p:spPr>
          <a:xfrm>
            <a:off x="1691680" y="4847612"/>
            <a:ext cx="5616624" cy="1938992"/>
          </a:xfrm>
          <a:prstGeom prst="rect">
            <a:avLst/>
          </a:prstGeom>
        </p:spPr>
        <p:txBody>
          <a:bodyPr wrap="square">
            <a:spAutoFit/>
          </a:bodyPr>
          <a:lstStyle/>
          <a:p>
            <a:pPr algn="ctr"/>
            <a:r>
              <a:rPr lang="es-EC" sz="2400" b="1" dirty="0" smtClean="0">
                <a:solidFill>
                  <a:srgbClr val="002060"/>
                </a:solidFill>
                <a:effectLst>
                  <a:outerShdw blurRad="38100" dist="38100" dir="2700000" algn="tl">
                    <a:srgbClr val="000000">
                      <a:alpha val="43137"/>
                    </a:srgbClr>
                  </a:outerShdw>
                </a:effectLst>
                <a:latin typeface="Book Antiqua" panose="02040602050305030304" pitchFamily="18" charset="0"/>
              </a:rPr>
              <a:t>DIAGNÓSTICO </a:t>
            </a:r>
            <a:r>
              <a:rPr lang="es-EC" sz="2400" b="1" dirty="0">
                <a:solidFill>
                  <a:srgbClr val="002060"/>
                </a:solidFill>
                <a:effectLst>
                  <a:outerShdw blurRad="38100" dist="38100" dir="2700000" algn="tl">
                    <a:srgbClr val="000000">
                      <a:alpha val="43137"/>
                    </a:srgbClr>
                  </a:outerShdw>
                </a:effectLst>
                <a:latin typeface="Book Antiqua" panose="02040602050305030304" pitchFamily="18" charset="0"/>
              </a:rPr>
              <a:t>DE LA DEMANDA LABORAL DE JÓVENES Y NECESIDADES DE CAPACITACIÓN EN QUITO, GUAYAQUIL Y MANTA</a:t>
            </a:r>
          </a:p>
          <a:p>
            <a:pPr algn="ctr"/>
            <a:endParaRPr lang="es-EC" sz="2400" b="1" dirty="0">
              <a:solidFill>
                <a:srgbClr val="002060"/>
              </a:solidFill>
              <a:effectLst>
                <a:outerShdw blurRad="38100" dist="38100" dir="2700000" algn="tl">
                  <a:srgbClr val="000000">
                    <a:alpha val="43137"/>
                  </a:srgbClr>
                </a:outerShdw>
              </a:effectLst>
              <a:latin typeface="Book Antiqua" panose="02040602050305030304" pitchFamily="18" charset="0"/>
            </a:endParaRPr>
          </a:p>
        </p:txBody>
      </p:sp>
      <p:sp>
        <p:nvSpPr>
          <p:cNvPr id="21" name="20 Rectángulo"/>
          <p:cNvSpPr/>
          <p:nvPr/>
        </p:nvSpPr>
        <p:spPr>
          <a:xfrm>
            <a:off x="7190893" y="6438096"/>
            <a:ext cx="1917408" cy="353943"/>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es-EC" sz="1700" b="1" dirty="0" smtClean="0">
                <a:solidFill>
                  <a:srgbClr val="002060"/>
                </a:solidFill>
                <a:effectLst>
                  <a:outerShdw blurRad="38100" dist="38100" dir="2700000" algn="tl">
                    <a:srgbClr val="000000">
                      <a:alpha val="43137"/>
                    </a:srgbClr>
                  </a:outerShdw>
                </a:effectLst>
                <a:latin typeface="Book Antiqua" panose="02040602050305030304" pitchFamily="18" charset="0"/>
              </a:rPr>
              <a:t>Noviembre 2015</a:t>
            </a:r>
            <a:endParaRPr lang="es-EC" sz="1700" dirty="0">
              <a:solidFill>
                <a:srgbClr val="002060"/>
              </a:solidFill>
              <a:latin typeface="Book Antiqua" panose="02040602050305030304" pitchFamily="18" charset="0"/>
            </a:endParaRPr>
          </a:p>
        </p:txBody>
      </p:sp>
      <p:pic>
        <p:nvPicPr>
          <p:cNvPr id="3074" name="Picture 2" descr="http://images.lagazzettadf.com/2013/09/oit.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433436" y="4690211"/>
            <a:ext cx="1576744" cy="900000"/>
          </a:xfrm>
          <a:prstGeom prst="rect">
            <a:avLst/>
          </a:prstGeom>
          <a:noFill/>
          <a:extLst>
            <a:ext uri="{909E8E84-426E-40DD-AFC4-6F175D3DCCD1}">
              <a14:hiddenFill xmlns:a14="http://schemas.microsoft.com/office/drawing/2010/main">
                <a:solidFill>
                  <a:srgbClr val="FFFFFF"/>
                </a:solidFill>
              </a14:hiddenFill>
            </a:ext>
          </a:extLst>
        </p:spPr>
      </p:pic>
      <p:pic>
        <p:nvPicPr>
          <p:cNvPr id="7" name="Imagen 1" descr="http://www.oitcinterfor.org/sites/default/files/edit/img_otros/logo_asdi_colores.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596336" y="5791144"/>
            <a:ext cx="1224136" cy="518175"/>
          </a:xfrm>
          <a:prstGeom prst="rect">
            <a:avLst/>
          </a:prstGeom>
          <a:noFill/>
          <a:ln>
            <a:noFill/>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14 Triángulo isósceles"/>
          <p:cNvSpPr/>
          <p:nvPr/>
        </p:nvSpPr>
        <p:spPr>
          <a:xfrm rot="5400000">
            <a:off x="-2223120" y="2195736"/>
            <a:ext cx="6858000" cy="2411760"/>
          </a:xfrm>
          <a:prstGeom prst="triangle">
            <a:avLst>
              <a:gd name="adj" fmla="val 65666"/>
            </a:avLst>
          </a:prstGeom>
          <a:blipFill>
            <a:blip r:embed="rId3" cstate="print"/>
            <a:stretch>
              <a:fillRect/>
            </a:stretch>
          </a:bli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cxnSp>
        <p:nvCxnSpPr>
          <p:cNvPr id="12" name="11 Conector recto"/>
          <p:cNvCxnSpPr/>
          <p:nvPr/>
        </p:nvCxnSpPr>
        <p:spPr>
          <a:xfrm>
            <a:off x="3851920" y="692696"/>
            <a:ext cx="0" cy="5040560"/>
          </a:xfrm>
          <a:prstGeom prst="line">
            <a:avLst/>
          </a:prstGeom>
          <a:ln w="28575" cmpd="dbl">
            <a:prstDash val="lgDashDot"/>
          </a:ln>
        </p:spPr>
        <p:style>
          <a:lnRef idx="1">
            <a:schemeClr val="accent1"/>
          </a:lnRef>
          <a:fillRef idx="0">
            <a:schemeClr val="accent1"/>
          </a:fillRef>
          <a:effectRef idx="0">
            <a:schemeClr val="accent1"/>
          </a:effectRef>
          <a:fontRef idx="minor">
            <a:schemeClr val="tx1"/>
          </a:fontRef>
        </p:style>
      </p:cxnSp>
      <p:sp>
        <p:nvSpPr>
          <p:cNvPr id="23" name="22 Rectángulo"/>
          <p:cNvSpPr/>
          <p:nvPr/>
        </p:nvSpPr>
        <p:spPr>
          <a:xfrm>
            <a:off x="1403648" y="836712"/>
            <a:ext cx="1838965" cy="646331"/>
          </a:xfrm>
          <a:prstGeom prst="rect">
            <a:avLst/>
          </a:prstGeom>
        </p:spPr>
        <p:txBody>
          <a:bodyPr wrap="none">
            <a:spAutoFit/>
          </a:bodyPr>
          <a:lstStyle/>
          <a:p>
            <a:r>
              <a:rPr lang="es-EC" sz="3600" b="1" dirty="0" smtClean="0">
                <a:solidFill>
                  <a:srgbClr val="00B0F0"/>
                </a:solidFill>
                <a:latin typeface="Arial Rounded MT Bold" pitchFamily="34" charset="0"/>
              </a:rPr>
              <a:t>CONTE</a:t>
            </a:r>
          </a:p>
        </p:txBody>
      </p:sp>
      <p:sp>
        <p:nvSpPr>
          <p:cNvPr id="24" name="23 Rectángulo"/>
          <p:cNvSpPr/>
          <p:nvPr/>
        </p:nvSpPr>
        <p:spPr>
          <a:xfrm>
            <a:off x="1453556" y="1268760"/>
            <a:ext cx="1386918" cy="646331"/>
          </a:xfrm>
          <a:prstGeom prst="rect">
            <a:avLst/>
          </a:prstGeom>
        </p:spPr>
        <p:txBody>
          <a:bodyPr wrap="none">
            <a:spAutoFit/>
          </a:bodyPr>
          <a:lstStyle/>
          <a:p>
            <a:r>
              <a:rPr lang="es-EC" sz="3600" b="1" dirty="0" smtClean="0">
                <a:latin typeface="Arial Rounded MT Bold" pitchFamily="34" charset="0"/>
              </a:rPr>
              <a:t>NIDO</a:t>
            </a:r>
          </a:p>
        </p:txBody>
      </p:sp>
      <p:sp>
        <p:nvSpPr>
          <p:cNvPr id="13" name="12 CuadroTexto"/>
          <p:cNvSpPr txBox="1"/>
          <p:nvPr/>
        </p:nvSpPr>
        <p:spPr>
          <a:xfrm>
            <a:off x="4553941" y="1700808"/>
            <a:ext cx="4320480" cy="3631763"/>
          </a:xfrm>
          <a:prstGeom prst="rect">
            <a:avLst/>
          </a:prstGeom>
          <a:noFill/>
        </p:spPr>
        <p:txBody>
          <a:bodyPr wrap="square" rtlCol="0">
            <a:spAutoFit/>
          </a:bodyPr>
          <a:lstStyle/>
          <a:p>
            <a:pPr marL="457200" indent="-457200" fontAlgn="base">
              <a:spcBef>
                <a:spcPct val="0"/>
              </a:spcBef>
              <a:spcAft>
                <a:spcPct val="0"/>
              </a:spcAft>
              <a:buFont typeface="+mj-lt"/>
              <a:buAutoNum type="arabicPeriod"/>
            </a:pPr>
            <a:r>
              <a:rPr lang="es-EC" sz="2000" dirty="0" smtClean="0">
                <a:solidFill>
                  <a:srgbClr val="002060"/>
                </a:solidFill>
                <a:latin typeface="Bookman Old Style" pitchFamily="18" charset="0"/>
                <a:ea typeface="Verdana" pitchFamily="34" charset="0"/>
                <a:cs typeface="Verdana" pitchFamily="34" charset="0"/>
              </a:rPr>
              <a:t>Introducción</a:t>
            </a:r>
          </a:p>
          <a:p>
            <a:pPr marL="457200" indent="-457200" fontAlgn="base">
              <a:spcBef>
                <a:spcPct val="0"/>
              </a:spcBef>
              <a:spcAft>
                <a:spcPct val="0"/>
              </a:spcAft>
              <a:buFont typeface="+mj-lt"/>
              <a:buAutoNum type="arabicPeriod"/>
            </a:pPr>
            <a:r>
              <a:rPr lang="es-EC" sz="2000" dirty="0" smtClean="0">
                <a:solidFill>
                  <a:srgbClr val="002060"/>
                </a:solidFill>
                <a:latin typeface="Bookman Old Style" pitchFamily="18" charset="0"/>
                <a:ea typeface="Verdana" pitchFamily="34" charset="0"/>
                <a:cs typeface="Verdana" pitchFamily="34" charset="0"/>
              </a:rPr>
              <a:t>Objetivos</a:t>
            </a:r>
          </a:p>
          <a:p>
            <a:pPr marL="457200" indent="-457200" fontAlgn="base">
              <a:spcBef>
                <a:spcPct val="0"/>
              </a:spcBef>
              <a:spcAft>
                <a:spcPct val="0"/>
              </a:spcAft>
              <a:buFont typeface="+mj-lt"/>
              <a:buAutoNum type="arabicPeriod"/>
            </a:pPr>
            <a:r>
              <a:rPr lang="es-EC" sz="2000" dirty="0" smtClean="0">
                <a:solidFill>
                  <a:srgbClr val="002060"/>
                </a:solidFill>
                <a:latin typeface="Bookman Old Style" pitchFamily="18" charset="0"/>
                <a:ea typeface="Verdana" pitchFamily="34" charset="0"/>
                <a:cs typeface="Verdana" pitchFamily="34" charset="0"/>
              </a:rPr>
              <a:t>Metodología</a:t>
            </a:r>
          </a:p>
          <a:p>
            <a:pPr marL="457200" indent="-457200" fontAlgn="base">
              <a:spcBef>
                <a:spcPct val="0"/>
              </a:spcBef>
              <a:spcAft>
                <a:spcPct val="0"/>
              </a:spcAft>
              <a:buFont typeface="+mj-lt"/>
              <a:buAutoNum type="arabicPeriod"/>
            </a:pPr>
            <a:r>
              <a:rPr lang="es-EC" sz="2000" dirty="0" smtClean="0">
                <a:solidFill>
                  <a:srgbClr val="002060"/>
                </a:solidFill>
                <a:latin typeface="Bookman Old Style" pitchFamily="18" charset="0"/>
                <a:ea typeface="Verdana" pitchFamily="34" charset="0"/>
                <a:cs typeface="Verdana" pitchFamily="34" charset="0"/>
              </a:rPr>
              <a:t>Análisis de Resultados</a:t>
            </a:r>
          </a:p>
          <a:p>
            <a:pPr marL="914400" lvl="1" indent="-457200" fontAlgn="base">
              <a:spcBef>
                <a:spcPct val="0"/>
              </a:spcBef>
              <a:spcAft>
                <a:spcPct val="0"/>
              </a:spcAft>
              <a:buFont typeface="Wingdings" panose="05000000000000000000" pitchFamily="2" charset="2"/>
              <a:buChar char="v"/>
            </a:pPr>
            <a:r>
              <a:rPr lang="es-EC" sz="2000" dirty="0">
                <a:solidFill>
                  <a:srgbClr val="002060"/>
                </a:solidFill>
                <a:latin typeface="Bookman Old Style" pitchFamily="18" charset="0"/>
                <a:ea typeface="Verdana" pitchFamily="34" charset="0"/>
                <a:cs typeface="Verdana" pitchFamily="34" charset="0"/>
              </a:rPr>
              <a:t>Resultados Generales</a:t>
            </a:r>
          </a:p>
          <a:p>
            <a:pPr marL="914400" lvl="1" indent="-457200" fontAlgn="base">
              <a:spcBef>
                <a:spcPct val="0"/>
              </a:spcBef>
              <a:spcAft>
                <a:spcPct val="0"/>
              </a:spcAft>
              <a:buFont typeface="Wingdings" panose="05000000000000000000" pitchFamily="2" charset="2"/>
              <a:buChar char="v"/>
            </a:pPr>
            <a:r>
              <a:rPr lang="es-EC" sz="2000" dirty="0">
                <a:solidFill>
                  <a:srgbClr val="002060"/>
                </a:solidFill>
                <a:latin typeface="Bookman Old Style" pitchFamily="18" charset="0"/>
                <a:ea typeface="Verdana" pitchFamily="34" charset="0"/>
                <a:cs typeface="Verdana" pitchFamily="34" charset="0"/>
              </a:rPr>
              <a:t>Resultados por ciudad</a:t>
            </a:r>
          </a:p>
          <a:p>
            <a:pPr lvl="2" fontAlgn="base">
              <a:lnSpc>
                <a:spcPct val="150000"/>
              </a:lnSpc>
              <a:spcBef>
                <a:spcPct val="0"/>
              </a:spcBef>
              <a:spcAft>
                <a:spcPct val="0"/>
              </a:spcAft>
            </a:pPr>
            <a:r>
              <a:rPr lang="es-EC" sz="2000" dirty="0">
                <a:solidFill>
                  <a:srgbClr val="0070C0"/>
                </a:solidFill>
                <a:latin typeface="Bookman Old Style" pitchFamily="18" charset="0"/>
                <a:ea typeface="Verdana" pitchFamily="34" charset="0"/>
                <a:cs typeface="Verdana" pitchFamily="34" charset="0"/>
              </a:rPr>
              <a:t>Quito</a:t>
            </a:r>
          </a:p>
          <a:p>
            <a:pPr lvl="2" fontAlgn="base">
              <a:lnSpc>
                <a:spcPct val="150000"/>
              </a:lnSpc>
              <a:spcBef>
                <a:spcPct val="0"/>
              </a:spcBef>
              <a:spcAft>
                <a:spcPct val="0"/>
              </a:spcAft>
            </a:pPr>
            <a:r>
              <a:rPr lang="es-EC" sz="2000" dirty="0">
                <a:solidFill>
                  <a:srgbClr val="0070C0"/>
                </a:solidFill>
                <a:latin typeface="Bookman Old Style" pitchFamily="18" charset="0"/>
                <a:ea typeface="Verdana" pitchFamily="34" charset="0"/>
                <a:cs typeface="Verdana" pitchFamily="34" charset="0"/>
              </a:rPr>
              <a:t>Guayaquil</a:t>
            </a:r>
          </a:p>
          <a:p>
            <a:pPr lvl="2" fontAlgn="base">
              <a:lnSpc>
                <a:spcPct val="150000"/>
              </a:lnSpc>
              <a:spcBef>
                <a:spcPct val="0"/>
              </a:spcBef>
              <a:spcAft>
                <a:spcPct val="0"/>
              </a:spcAft>
            </a:pPr>
            <a:r>
              <a:rPr lang="es-EC" sz="2000" dirty="0">
                <a:solidFill>
                  <a:srgbClr val="0070C0"/>
                </a:solidFill>
                <a:latin typeface="Bookman Old Style" pitchFamily="18" charset="0"/>
                <a:ea typeface="Verdana" pitchFamily="34" charset="0"/>
                <a:cs typeface="Verdana" pitchFamily="34" charset="0"/>
              </a:rPr>
              <a:t>Manta</a:t>
            </a:r>
          </a:p>
          <a:p>
            <a:pPr marL="457200" indent="-457200" fontAlgn="base">
              <a:spcBef>
                <a:spcPct val="0"/>
              </a:spcBef>
              <a:spcAft>
                <a:spcPct val="0"/>
              </a:spcAft>
              <a:buFont typeface="+mj-lt"/>
              <a:buAutoNum type="arabicPeriod"/>
            </a:pPr>
            <a:r>
              <a:rPr lang="es-EC" sz="2000" dirty="0" smtClean="0">
                <a:solidFill>
                  <a:srgbClr val="002060"/>
                </a:solidFill>
                <a:latin typeface="Bookman Old Style" pitchFamily="18" charset="0"/>
                <a:ea typeface="Verdana" pitchFamily="34" charset="0"/>
                <a:cs typeface="Verdana" pitchFamily="34" charset="0"/>
              </a:rPr>
              <a:t>Conclusiones</a:t>
            </a:r>
          </a:p>
        </p:txBody>
      </p:sp>
      <p:pic>
        <p:nvPicPr>
          <p:cNvPr id="2" name="Picture 2" descr="https://upload.wikimedia.org/wikipedia/commons/thumb/d/dc/Flag_of_Quito.svg/200px-Flag_of_Quito.svg.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83757" y="3713177"/>
            <a:ext cx="504000" cy="2520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4" descr="https://upload.wikimedia.org/wikipedia/commons/thumb/e/e3/Bandera_de_Guayaquil.svg/300px-Bandera_de_Guayaquil.svg.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78253" y="4188200"/>
            <a:ext cx="509504" cy="2520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Bandera de Manta.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988942" y="4620248"/>
            <a:ext cx="504000" cy="23751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2" descr="http://images.lagazzettadf.com/2013/09/oit.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5786" y="5877272"/>
            <a:ext cx="1576744" cy="900000"/>
          </a:xfrm>
          <a:prstGeom prst="rect">
            <a:avLst/>
          </a:prstGeom>
          <a:noFill/>
          <a:extLst>
            <a:ext uri="{909E8E84-426E-40DD-AFC4-6F175D3DCCD1}">
              <a14:hiddenFill xmlns:a14="http://schemas.microsoft.com/office/drawing/2010/main">
                <a:solidFill>
                  <a:srgbClr val="FFFFFF"/>
                </a:solidFill>
              </a14:hiddenFill>
            </a:ext>
          </a:extLst>
        </p:spPr>
      </p:pic>
      <p:sp>
        <p:nvSpPr>
          <p:cNvPr id="15" name="14 Triángulo isósceles"/>
          <p:cNvSpPr/>
          <p:nvPr/>
        </p:nvSpPr>
        <p:spPr>
          <a:xfrm rot="5400000">
            <a:off x="-2259124" y="2259124"/>
            <a:ext cx="6858000" cy="2339752"/>
          </a:xfrm>
          <a:prstGeom prst="triangle">
            <a:avLst>
              <a:gd name="adj" fmla="val 65666"/>
            </a:avLst>
          </a:prstGeom>
          <a:solidFill>
            <a:schemeClr val="accent1">
              <a:lumMod val="75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4" name="13 Rectángulo"/>
          <p:cNvSpPr/>
          <p:nvPr/>
        </p:nvSpPr>
        <p:spPr>
          <a:xfrm>
            <a:off x="1529732" y="430884"/>
            <a:ext cx="1665841" cy="646331"/>
          </a:xfrm>
          <a:prstGeom prst="rect">
            <a:avLst/>
          </a:prstGeom>
        </p:spPr>
        <p:txBody>
          <a:bodyPr wrap="none">
            <a:spAutoFit/>
          </a:bodyPr>
          <a:lstStyle/>
          <a:p>
            <a:r>
              <a:rPr lang="es-EC" sz="3600" b="1" dirty="0" smtClean="0">
                <a:solidFill>
                  <a:srgbClr val="00B0F0"/>
                </a:solidFill>
                <a:latin typeface="Arial Rounded MT Bold" pitchFamily="34" charset="0"/>
              </a:rPr>
              <a:t>INTRO</a:t>
            </a:r>
          </a:p>
        </p:txBody>
      </p:sp>
      <p:sp>
        <p:nvSpPr>
          <p:cNvPr id="16" name="15 Rectángulo"/>
          <p:cNvSpPr/>
          <p:nvPr/>
        </p:nvSpPr>
        <p:spPr>
          <a:xfrm>
            <a:off x="1579640" y="862932"/>
            <a:ext cx="2420856" cy="646331"/>
          </a:xfrm>
          <a:prstGeom prst="rect">
            <a:avLst/>
          </a:prstGeom>
        </p:spPr>
        <p:txBody>
          <a:bodyPr wrap="none">
            <a:spAutoFit/>
          </a:bodyPr>
          <a:lstStyle/>
          <a:p>
            <a:r>
              <a:rPr lang="es-EC" sz="3600" b="1" dirty="0" smtClean="0">
                <a:latin typeface="Arial Rounded MT Bold" pitchFamily="34" charset="0"/>
              </a:rPr>
              <a:t>DUCCIÓN</a:t>
            </a:r>
          </a:p>
        </p:txBody>
      </p:sp>
      <p:sp>
        <p:nvSpPr>
          <p:cNvPr id="17" name="16 CuadroTexto"/>
          <p:cNvSpPr txBox="1"/>
          <p:nvPr/>
        </p:nvSpPr>
        <p:spPr>
          <a:xfrm>
            <a:off x="971600" y="142852"/>
            <a:ext cx="720080" cy="1200329"/>
          </a:xfrm>
          <a:prstGeom prst="rect">
            <a:avLst/>
          </a:prstGeom>
          <a:noFill/>
        </p:spPr>
        <p:txBody>
          <a:bodyPr wrap="square" rtlCol="0">
            <a:spAutoFit/>
          </a:bodyPr>
          <a:lstStyle/>
          <a:p>
            <a:r>
              <a:rPr lang="es-EC" sz="7200" dirty="0" smtClean="0">
                <a:solidFill>
                  <a:schemeClr val="bg1">
                    <a:lumMod val="50000"/>
                  </a:schemeClr>
                </a:solidFill>
                <a:latin typeface="Arial Rounded MT Bold" pitchFamily="34" charset="0"/>
              </a:rPr>
              <a:t>1</a:t>
            </a:r>
            <a:endParaRPr lang="es-EC" sz="7200" dirty="0">
              <a:solidFill>
                <a:schemeClr val="bg1">
                  <a:lumMod val="50000"/>
                </a:schemeClr>
              </a:solidFill>
              <a:latin typeface="Arial Rounded MT Bold" pitchFamily="34" charset="0"/>
            </a:endParaRPr>
          </a:p>
        </p:txBody>
      </p:sp>
      <p:graphicFrame>
        <p:nvGraphicFramePr>
          <p:cNvPr id="8" name="7 Diagrama"/>
          <p:cNvGraphicFramePr/>
          <p:nvPr/>
        </p:nvGraphicFramePr>
        <p:xfrm>
          <a:off x="1785918" y="1643050"/>
          <a:ext cx="7358082" cy="485778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2" descr="http://images.lagazzettadf.com/2013/09/oit.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5016" y="5877272"/>
            <a:ext cx="1576744" cy="900000"/>
          </a:xfrm>
          <a:prstGeom prst="rect">
            <a:avLst/>
          </a:prstGeom>
          <a:noFill/>
          <a:extLst>
            <a:ext uri="{909E8E84-426E-40DD-AFC4-6F175D3DCCD1}">
              <a14:hiddenFill xmlns:a14="http://schemas.microsoft.com/office/drawing/2010/main">
                <a:solidFill>
                  <a:srgbClr val="FFFFFF"/>
                </a:solidFill>
              </a14:hiddenFill>
            </a:ext>
          </a:extLst>
        </p:spPr>
      </p:pic>
      <p:sp>
        <p:nvSpPr>
          <p:cNvPr id="15" name="14 Triángulo isósceles"/>
          <p:cNvSpPr/>
          <p:nvPr/>
        </p:nvSpPr>
        <p:spPr>
          <a:xfrm rot="5400000">
            <a:off x="-2259124" y="2259124"/>
            <a:ext cx="6858000" cy="2339752"/>
          </a:xfrm>
          <a:prstGeom prst="triangle">
            <a:avLst>
              <a:gd name="adj" fmla="val 65666"/>
            </a:avLst>
          </a:prstGeom>
          <a:solidFill>
            <a:schemeClr val="accent1">
              <a:lumMod val="75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4" name="13 Rectángulo"/>
          <p:cNvSpPr/>
          <p:nvPr/>
        </p:nvSpPr>
        <p:spPr>
          <a:xfrm>
            <a:off x="1573085" y="836712"/>
            <a:ext cx="1133644" cy="646331"/>
          </a:xfrm>
          <a:prstGeom prst="rect">
            <a:avLst/>
          </a:prstGeom>
        </p:spPr>
        <p:txBody>
          <a:bodyPr wrap="none">
            <a:spAutoFit/>
          </a:bodyPr>
          <a:lstStyle/>
          <a:p>
            <a:r>
              <a:rPr lang="es-EC" sz="3600" b="1" dirty="0" smtClean="0">
                <a:solidFill>
                  <a:srgbClr val="00B0F0"/>
                </a:solidFill>
                <a:latin typeface="Arial Rounded MT Bold" pitchFamily="34" charset="0"/>
              </a:rPr>
              <a:t>OBJ</a:t>
            </a:r>
          </a:p>
        </p:txBody>
      </p:sp>
      <p:sp>
        <p:nvSpPr>
          <p:cNvPr id="16" name="15 Rectángulo"/>
          <p:cNvSpPr/>
          <p:nvPr/>
        </p:nvSpPr>
        <p:spPr>
          <a:xfrm>
            <a:off x="1622993" y="1268760"/>
            <a:ext cx="1877437" cy="646331"/>
          </a:xfrm>
          <a:prstGeom prst="rect">
            <a:avLst/>
          </a:prstGeom>
        </p:spPr>
        <p:txBody>
          <a:bodyPr wrap="none">
            <a:spAutoFit/>
          </a:bodyPr>
          <a:lstStyle/>
          <a:p>
            <a:r>
              <a:rPr lang="es-EC" sz="3600" b="1" dirty="0" smtClean="0">
                <a:latin typeface="Arial Rounded MT Bold" pitchFamily="34" charset="0"/>
              </a:rPr>
              <a:t>ETIVOS</a:t>
            </a:r>
          </a:p>
        </p:txBody>
      </p:sp>
      <p:sp>
        <p:nvSpPr>
          <p:cNvPr id="17" name="16 CuadroTexto"/>
          <p:cNvSpPr txBox="1"/>
          <p:nvPr/>
        </p:nvSpPr>
        <p:spPr>
          <a:xfrm>
            <a:off x="971600" y="548680"/>
            <a:ext cx="720080" cy="1200329"/>
          </a:xfrm>
          <a:prstGeom prst="rect">
            <a:avLst/>
          </a:prstGeom>
          <a:noFill/>
        </p:spPr>
        <p:txBody>
          <a:bodyPr wrap="square" rtlCol="0">
            <a:spAutoFit/>
          </a:bodyPr>
          <a:lstStyle/>
          <a:p>
            <a:r>
              <a:rPr lang="es-EC" sz="7200" dirty="0" smtClean="0">
                <a:solidFill>
                  <a:schemeClr val="bg1">
                    <a:lumMod val="50000"/>
                  </a:schemeClr>
                </a:solidFill>
                <a:latin typeface="Arial Rounded MT Bold" pitchFamily="34" charset="0"/>
              </a:rPr>
              <a:t>2</a:t>
            </a:r>
            <a:endParaRPr lang="es-EC" sz="7200" dirty="0">
              <a:solidFill>
                <a:schemeClr val="bg1">
                  <a:lumMod val="50000"/>
                </a:schemeClr>
              </a:solidFill>
              <a:latin typeface="Arial Rounded MT Bold" pitchFamily="34" charset="0"/>
            </a:endParaRPr>
          </a:p>
        </p:txBody>
      </p:sp>
      <p:graphicFrame>
        <p:nvGraphicFramePr>
          <p:cNvPr id="2" name="Diagrama 1"/>
          <p:cNvGraphicFramePr/>
          <p:nvPr>
            <p:extLst>
              <p:ext uri="{D42A27DB-BD31-4B8C-83A1-F6EECF244321}">
                <p14:modId xmlns:p14="http://schemas.microsoft.com/office/powerpoint/2010/main" val="3577663260"/>
              </p:ext>
            </p:extLst>
          </p:nvPr>
        </p:nvGraphicFramePr>
        <p:xfrm>
          <a:off x="2339753" y="2060848"/>
          <a:ext cx="6624735" cy="441218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2" descr="http://images.lagazzettadf.com/2013/09/oit.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5016" y="5877272"/>
            <a:ext cx="1576744" cy="900000"/>
          </a:xfrm>
          <a:prstGeom prst="rect">
            <a:avLst/>
          </a:prstGeom>
          <a:noFill/>
          <a:extLst>
            <a:ext uri="{909E8E84-426E-40DD-AFC4-6F175D3DCCD1}">
              <a14:hiddenFill xmlns:a14="http://schemas.microsoft.com/office/drawing/2010/main">
                <a:solidFill>
                  <a:srgbClr val="FFFFFF"/>
                </a:solidFill>
              </a14:hiddenFill>
            </a:ext>
          </a:extLst>
        </p:spPr>
      </p:pic>
      <p:sp>
        <p:nvSpPr>
          <p:cNvPr id="15" name="14 Triángulo isósceles"/>
          <p:cNvSpPr/>
          <p:nvPr/>
        </p:nvSpPr>
        <p:spPr>
          <a:xfrm rot="5400000">
            <a:off x="-2259124" y="2259124"/>
            <a:ext cx="6858000" cy="2339752"/>
          </a:xfrm>
          <a:prstGeom prst="triangle">
            <a:avLst>
              <a:gd name="adj" fmla="val 65666"/>
            </a:avLst>
          </a:prstGeom>
          <a:solidFill>
            <a:schemeClr val="accent1">
              <a:lumMod val="75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4" name="13 Rectángulo"/>
          <p:cNvSpPr/>
          <p:nvPr/>
        </p:nvSpPr>
        <p:spPr>
          <a:xfrm>
            <a:off x="1534918" y="692696"/>
            <a:ext cx="1510029" cy="646331"/>
          </a:xfrm>
          <a:prstGeom prst="rect">
            <a:avLst/>
          </a:prstGeom>
        </p:spPr>
        <p:txBody>
          <a:bodyPr wrap="none">
            <a:spAutoFit/>
          </a:bodyPr>
          <a:lstStyle/>
          <a:p>
            <a:r>
              <a:rPr lang="es-EC" sz="3600" b="1" dirty="0" smtClean="0">
                <a:solidFill>
                  <a:srgbClr val="00B0F0"/>
                </a:solidFill>
                <a:latin typeface="Arial Rounded MT Bold" pitchFamily="34" charset="0"/>
              </a:rPr>
              <a:t>METO</a:t>
            </a:r>
          </a:p>
        </p:txBody>
      </p:sp>
      <p:sp>
        <p:nvSpPr>
          <p:cNvPr id="16" name="15 Rectángulo"/>
          <p:cNvSpPr/>
          <p:nvPr/>
        </p:nvSpPr>
        <p:spPr>
          <a:xfrm>
            <a:off x="1584826" y="1124744"/>
            <a:ext cx="2339102" cy="646331"/>
          </a:xfrm>
          <a:prstGeom prst="rect">
            <a:avLst/>
          </a:prstGeom>
        </p:spPr>
        <p:txBody>
          <a:bodyPr wrap="none">
            <a:spAutoFit/>
          </a:bodyPr>
          <a:lstStyle/>
          <a:p>
            <a:r>
              <a:rPr lang="es-EC" sz="3600" b="1" dirty="0" smtClean="0">
                <a:latin typeface="Arial Rounded MT Bold" pitchFamily="34" charset="0"/>
              </a:rPr>
              <a:t>DOLOGÍA</a:t>
            </a:r>
          </a:p>
        </p:txBody>
      </p:sp>
      <p:sp>
        <p:nvSpPr>
          <p:cNvPr id="17" name="16 CuadroTexto"/>
          <p:cNvSpPr txBox="1"/>
          <p:nvPr/>
        </p:nvSpPr>
        <p:spPr>
          <a:xfrm>
            <a:off x="971600" y="404664"/>
            <a:ext cx="720080" cy="1200329"/>
          </a:xfrm>
          <a:prstGeom prst="rect">
            <a:avLst/>
          </a:prstGeom>
          <a:noFill/>
        </p:spPr>
        <p:txBody>
          <a:bodyPr wrap="square" rtlCol="0">
            <a:spAutoFit/>
          </a:bodyPr>
          <a:lstStyle/>
          <a:p>
            <a:r>
              <a:rPr lang="es-EC" sz="7200" dirty="0" smtClean="0">
                <a:solidFill>
                  <a:schemeClr val="bg1">
                    <a:lumMod val="50000"/>
                  </a:schemeClr>
                </a:solidFill>
                <a:latin typeface="Arial Rounded MT Bold" pitchFamily="34" charset="0"/>
              </a:rPr>
              <a:t>3</a:t>
            </a:r>
            <a:endParaRPr lang="es-EC" sz="7200" dirty="0">
              <a:solidFill>
                <a:schemeClr val="bg1">
                  <a:lumMod val="50000"/>
                </a:schemeClr>
              </a:solidFill>
              <a:latin typeface="Arial Rounded MT Bold" pitchFamily="34" charset="0"/>
            </a:endParaRPr>
          </a:p>
        </p:txBody>
      </p:sp>
      <p:graphicFrame>
        <p:nvGraphicFramePr>
          <p:cNvPr id="10" name="Diagrama 9"/>
          <p:cNvGraphicFramePr/>
          <p:nvPr>
            <p:extLst>
              <p:ext uri="{D42A27DB-BD31-4B8C-83A1-F6EECF244321}">
                <p14:modId xmlns:p14="http://schemas.microsoft.com/office/powerpoint/2010/main" val="1335635148"/>
              </p:ext>
            </p:extLst>
          </p:nvPr>
        </p:nvGraphicFramePr>
        <p:xfrm>
          <a:off x="2339753" y="1915091"/>
          <a:ext cx="6624734" cy="475426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1970818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2" descr="http://images.lagazzettadf.com/2013/09/oit.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5016" y="5877272"/>
            <a:ext cx="1576744" cy="900000"/>
          </a:xfrm>
          <a:prstGeom prst="rect">
            <a:avLst/>
          </a:prstGeom>
          <a:noFill/>
          <a:extLst>
            <a:ext uri="{909E8E84-426E-40DD-AFC4-6F175D3DCCD1}">
              <a14:hiddenFill xmlns:a14="http://schemas.microsoft.com/office/drawing/2010/main">
                <a:solidFill>
                  <a:srgbClr val="FFFFFF"/>
                </a:solidFill>
              </a14:hiddenFill>
            </a:ext>
          </a:extLst>
        </p:spPr>
      </p:pic>
      <p:sp>
        <p:nvSpPr>
          <p:cNvPr id="15" name="14 Triángulo isósceles"/>
          <p:cNvSpPr/>
          <p:nvPr/>
        </p:nvSpPr>
        <p:spPr>
          <a:xfrm rot="5400000">
            <a:off x="-2259124" y="2259124"/>
            <a:ext cx="6858000" cy="2339752"/>
          </a:xfrm>
          <a:prstGeom prst="triangle">
            <a:avLst>
              <a:gd name="adj" fmla="val 65666"/>
            </a:avLst>
          </a:prstGeom>
          <a:solidFill>
            <a:schemeClr val="accent1">
              <a:lumMod val="75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4" name="13 Rectángulo"/>
          <p:cNvSpPr/>
          <p:nvPr/>
        </p:nvSpPr>
        <p:spPr>
          <a:xfrm>
            <a:off x="1534918" y="836712"/>
            <a:ext cx="1510029" cy="646331"/>
          </a:xfrm>
          <a:prstGeom prst="rect">
            <a:avLst/>
          </a:prstGeom>
        </p:spPr>
        <p:txBody>
          <a:bodyPr wrap="none">
            <a:spAutoFit/>
          </a:bodyPr>
          <a:lstStyle/>
          <a:p>
            <a:r>
              <a:rPr lang="es-EC" sz="3600" b="1" dirty="0" smtClean="0">
                <a:solidFill>
                  <a:srgbClr val="00B0F0"/>
                </a:solidFill>
                <a:latin typeface="Arial Rounded MT Bold" pitchFamily="34" charset="0"/>
              </a:rPr>
              <a:t>METO</a:t>
            </a:r>
          </a:p>
        </p:txBody>
      </p:sp>
      <p:sp>
        <p:nvSpPr>
          <p:cNvPr id="16" name="15 Rectángulo"/>
          <p:cNvSpPr/>
          <p:nvPr/>
        </p:nvSpPr>
        <p:spPr>
          <a:xfrm>
            <a:off x="1584826" y="1268760"/>
            <a:ext cx="2339102" cy="646331"/>
          </a:xfrm>
          <a:prstGeom prst="rect">
            <a:avLst/>
          </a:prstGeom>
        </p:spPr>
        <p:txBody>
          <a:bodyPr wrap="none">
            <a:spAutoFit/>
          </a:bodyPr>
          <a:lstStyle/>
          <a:p>
            <a:r>
              <a:rPr lang="es-EC" sz="3600" b="1" dirty="0" smtClean="0">
                <a:latin typeface="Arial Rounded MT Bold" pitchFamily="34" charset="0"/>
              </a:rPr>
              <a:t>DOLOGÍA</a:t>
            </a:r>
          </a:p>
        </p:txBody>
      </p:sp>
      <p:sp>
        <p:nvSpPr>
          <p:cNvPr id="17" name="16 CuadroTexto"/>
          <p:cNvSpPr txBox="1"/>
          <p:nvPr/>
        </p:nvSpPr>
        <p:spPr>
          <a:xfrm>
            <a:off x="971600" y="548680"/>
            <a:ext cx="720080" cy="1200329"/>
          </a:xfrm>
          <a:prstGeom prst="rect">
            <a:avLst/>
          </a:prstGeom>
          <a:noFill/>
        </p:spPr>
        <p:txBody>
          <a:bodyPr wrap="square" rtlCol="0">
            <a:spAutoFit/>
          </a:bodyPr>
          <a:lstStyle/>
          <a:p>
            <a:r>
              <a:rPr lang="es-EC" sz="7200" dirty="0" smtClean="0">
                <a:solidFill>
                  <a:schemeClr val="bg1">
                    <a:lumMod val="50000"/>
                  </a:schemeClr>
                </a:solidFill>
                <a:latin typeface="Arial Rounded MT Bold" pitchFamily="34" charset="0"/>
              </a:rPr>
              <a:t>3</a:t>
            </a:r>
            <a:endParaRPr lang="es-EC" sz="7200" dirty="0">
              <a:solidFill>
                <a:schemeClr val="bg1">
                  <a:lumMod val="50000"/>
                </a:schemeClr>
              </a:solidFill>
              <a:latin typeface="Arial Rounded MT Bold" pitchFamily="34" charset="0"/>
            </a:endParaRPr>
          </a:p>
        </p:txBody>
      </p:sp>
      <p:sp>
        <p:nvSpPr>
          <p:cNvPr id="3" name="CuadroTexto 2"/>
          <p:cNvSpPr txBox="1"/>
          <p:nvPr/>
        </p:nvSpPr>
        <p:spPr>
          <a:xfrm>
            <a:off x="2339752" y="2132856"/>
            <a:ext cx="6552728" cy="1200329"/>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lvl="0" algn="ctr"/>
            <a:r>
              <a:rPr lang="es-EC" dirty="0">
                <a:latin typeface="Book Antiqua" panose="02040602050305030304" pitchFamily="18" charset="0"/>
              </a:rPr>
              <a:t>Para el presente análisis se contempla el levantamiento de 312 encuestas presenciales a los encargados de recursos humanos de las empresas más grandes de las ciudades de Quito, Guayaquil y </a:t>
            </a:r>
            <a:r>
              <a:rPr lang="es-EC" dirty="0" smtClean="0">
                <a:latin typeface="Book Antiqua" panose="02040602050305030304" pitchFamily="18" charset="0"/>
              </a:rPr>
              <a:t>Manta</a:t>
            </a:r>
            <a:endParaRPr lang="es-EC" dirty="0"/>
          </a:p>
        </p:txBody>
      </p:sp>
      <p:graphicFrame>
        <p:nvGraphicFramePr>
          <p:cNvPr id="11" name="Gráfico 10"/>
          <p:cNvGraphicFramePr>
            <a:graphicFrameLocks/>
          </p:cNvGraphicFramePr>
          <p:nvPr>
            <p:extLst>
              <p:ext uri="{D42A27DB-BD31-4B8C-83A1-F6EECF244321}">
                <p14:modId xmlns:p14="http://schemas.microsoft.com/office/powerpoint/2010/main" val="490610532"/>
              </p:ext>
            </p:extLst>
          </p:nvPr>
        </p:nvGraphicFramePr>
        <p:xfrm>
          <a:off x="2627784" y="3550950"/>
          <a:ext cx="5726838" cy="311812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99200133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http://ciencias.bogota.unal.edu.co/fileadmin/content/estadistica/imagenes/20140305-estadistica.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15616" y="1269360"/>
            <a:ext cx="8635904" cy="540000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http://images.lagazzettadf.com/2013/09/oit.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5016" y="5877272"/>
            <a:ext cx="1576744" cy="900000"/>
          </a:xfrm>
          <a:prstGeom prst="rect">
            <a:avLst/>
          </a:prstGeom>
          <a:noFill/>
          <a:extLst>
            <a:ext uri="{909E8E84-426E-40DD-AFC4-6F175D3DCCD1}">
              <a14:hiddenFill xmlns:a14="http://schemas.microsoft.com/office/drawing/2010/main">
                <a:solidFill>
                  <a:srgbClr val="FFFFFF"/>
                </a:solidFill>
              </a14:hiddenFill>
            </a:ext>
          </a:extLst>
        </p:spPr>
      </p:pic>
      <p:sp>
        <p:nvSpPr>
          <p:cNvPr id="15" name="14 Triángulo isósceles"/>
          <p:cNvSpPr/>
          <p:nvPr/>
        </p:nvSpPr>
        <p:spPr>
          <a:xfrm rot="5400000">
            <a:off x="-2259124" y="2259124"/>
            <a:ext cx="6858000" cy="2339752"/>
          </a:xfrm>
          <a:prstGeom prst="triangle">
            <a:avLst>
              <a:gd name="adj" fmla="val 65666"/>
            </a:avLst>
          </a:prstGeom>
          <a:solidFill>
            <a:schemeClr val="accent1">
              <a:lumMod val="75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1" name="13 Rectángulo"/>
          <p:cNvSpPr/>
          <p:nvPr/>
        </p:nvSpPr>
        <p:spPr>
          <a:xfrm>
            <a:off x="1363220" y="406405"/>
            <a:ext cx="2339102" cy="646331"/>
          </a:xfrm>
          <a:prstGeom prst="rect">
            <a:avLst/>
          </a:prstGeom>
        </p:spPr>
        <p:txBody>
          <a:bodyPr wrap="none">
            <a:spAutoFit/>
          </a:bodyPr>
          <a:lstStyle/>
          <a:p>
            <a:r>
              <a:rPr lang="es-EC" sz="3600" b="1" dirty="0" smtClean="0">
                <a:solidFill>
                  <a:srgbClr val="00B0F0"/>
                </a:solidFill>
                <a:latin typeface="Arial Rounded MT Bold" pitchFamily="34" charset="0"/>
              </a:rPr>
              <a:t>ANÁLISIS</a:t>
            </a:r>
          </a:p>
        </p:txBody>
      </p:sp>
      <p:sp>
        <p:nvSpPr>
          <p:cNvPr id="22" name="15 Rectángulo"/>
          <p:cNvSpPr/>
          <p:nvPr/>
        </p:nvSpPr>
        <p:spPr>
          <a:xfrm>
            <a:off x="1413128" y="838453"/>
            <a:ext cx="3202672" cy="523220"/>
          </a:xfrm>
          <a:prstGeom prst="rect">
            <a:avLst/>
          </a:prstGeom>
        </p:spPr>
        <p:txBody>
          <a:bodyPr wrap="none">
            <a:spAutoFit/>
          </a:bodyPr>
          <a:lstStyle/>
          <a:p>
            <a:r>
              <a:rPr lang="es-EC" sz="2800" b="1" dirty="0" smtClean="0">
                <a:latin typeface="Arial Rounded MT Bold" pitchFamily="34" charset="0"/>
              </a:rPr>
              <a:t>DE RESULTADOS</a:t>
            </a:r>
          </a:p>
        </p:txBody>
      </p:sp>
      <p:sp>
        <p:nvSpPr>
          <p:cNvPr id="23" name="16 CuadroTexto"/>
          <p:cNvSpPr txBox="1"/>
          <p:nvPr/>
        </p:nvSpPr>
        <p:spPr>
          <a:xfrm>
            <a:off x="755576" y="118373"/>
            <a:ext cx="720080" cy="1200329"/>
          </a:xfrm>
          <a:prstGeom prst="rect">
            <a:avLst/>
          </a:prstGeom>
          <a:noFill/>
        </p:spPr>
        <p:txBody>
          <a:bodyPr wrap="square" rtlCol="0">
            <a:spAutoFit/>
          </a:bodyPr>
          <a:lstStyle/>
          <a:p>
            <a:r>
              <a:rPr lang="es-EC" sz="7200" dirty="0" smtClean="0">
                <a:solidFill>
                  <a:schemeClr val="bg1">
                    <a:lumMod val="50000"/>
                  </a:schemeClr>
                </a:solidFill>
                <a:latin typeface="Arial Rounded MT Bold" pitchFamily="34" charset="0"/>
              </a:rPr>
              <a:t>4</a:t>
            </a:r>
            <a:endParaRPr lang="es-EC" sz="7200" dirty="0">
              <a:solidFill>
                <a:schemeClr val="bg1">
                  <a:lumMod val="50000"/>
                </a:schemeClr>
              </a:solidFill>
              <a:latin typeface="Arial Rounded MT Bold"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descr="http://images.lagazzettadf.com/2013/09/oi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5016" y="5877272"/>
            <a:ext cx="1576744" cy="900000"/>
          </a:xfrm>
          <a:prstGeom prst="rect">
            <a:avLst/>
          </a:prstGeom>
          <a:noFill/>
          <a:extLst>
            <a:ext uri="{909E8E84-426E-40DD-AFC4-6F175D3DCCD1}">
              <a14:hiddenFill xmlns:a14="http://schemas.microsoft.com/office/drawing/2010/main">
                <a:solidFill>
                  <a:srgbClr val="FFFFFF"/>
                </a:solidFill>
              </a14:hiddenFill>
            </a:ext>
          </a:extLst>
        </p:spPr>
      </p:pic>
      <p:sp>
        <p:nvSpPr>
          <p:cNvPr id="15" name="14 Triángulo isósceles"/>
          <p:cNvSpPr/>
          <p:nvPr/>
        </p:nvSpPr>
        <p:spPr>
          <a:xfrm rot="5400000">
            <a:off x="-2259124" y="2259124"/>
            <a:ext cx="6858000" cy="2339752"/>
          </a:xfrm>
          <a:prstGeom prst="triangle">
            <a:avLst>
              <a:gd name="adj" fmla="val 65666"/>
            </a:avLst>
          </a:prstGeom>
          <a:solidFill>
            <a:schemeClr val="accent1">
              <a:lumMod val="75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1" name="13 Rectángulo"/>
          <p:cNvSpPr/>
          <p:nvPr/>
        </p:nvSpPr>
        <p:spPr>
          <a:xfrm>
            <a:off x="1363220" y="406405"/>
            <a:ext cx="2339102" cy="646331"/>
          </a:xfrm>
          <a:prstGeom prst="rect">
            <a:avLst/>
          </a:prstGeom>
        </p:spPr>
        <p:txBody>
          <a:bodyPr wrap="none">
            <a:spAutoFit/>
          </a:bodyPr>
          <a:lstStyle/>
          <a:p>
            <a:r>
              <a:rPr lang="es-EC" sz="3600" b="1" dirty="0" smtClean="0">
                <a:solidFill>
                  <a:srgbClr val="00B0F0"/>
                </a:solidFill>
                <a:latin typeface="Arial Rounded MT Bold" pitchFamily="34" charset="0"/>
              </a:rPr>
              <a:t>ANÁLISIS</a:t>
            </a:r>
          </a:p>
        </p:txBody>
      </p:sp>
      <p:sp>
        <p:nvSpPr>
          <p:cNvPr id="22" name="15 Rectángulo"/>
          <p:cNvSpPr/>
          <p:nvPr/>
        </p:nvSpPr>
        <p:spPr>
          <a:xfrm>
            <a:off x="1413128" y="838453"/>
            <a:ext cx="3202672" cy="523220"/>
          </a:xfrm>
          <a:prstGeom prst="rect">
            <a:avLst/>
          </a:prstGeom>
        </p:spPr>
        <p:txBody>
          <a:bodyPr wrap="none">
            <a:spAutoFit/>
          </a:bodyPr>
          <a:lstStyle/>
          <a:p>
            <a:r>
              <a:rPr lang="es-EC" sz="2800" b="1" dirty="0" smtClean="0">
                <a:latin typeface="Arial Rounded MT Bold" pitchFamily="34" charset="0"/>
              </a:rPr>
              <a:t>DE RESULTADOS</a:t>
            </a:r>
          </a:p>
        </p:txBody>
      </p:sp>
      <p:sp>
        <p:nvSpPr>
          <p:cNvPr id="23" name="16 CuadroTexto"/>
          <p:cNvSpPr txBox="1"/>
          <p:nvPr/>
        </p:nvSpPr>
        <p:spPr>
          <a:xfrm>
            <a:off x="755576" y="118373"/>
            <a:ext cx="720080" cy="1200329"/>
          </a:xfrm>
          <a:prstGeom prst="rect">
            <a:avLst/>
          </a:prstGeom>
          <a:noFill/>
        </p:spPr>
        <p:txBody>
          <a:bodyPr wrap="square" rtlCol="0">
            <a:spAutoFit/>
          </a:bodyPr>
          <a:lstStyle/>
          <a:p>
            <a:r>
              <a:rPr lang="es-EC" sz="7200" dirty="0" smtClean="0">
                <a:solidFill>
                  <a:schemeClr val="bg1">
                    <a:lumMod val="50000"/>
                  </a:schemeClr>
                </a:solidFill>
                <a:latin typeface="Arial Rounded MT Bold" pitchFamily="34" charset="0"/>
              </a:rPr>
              <a:t>4</a:t>
            </a:r>
            <a:endParaRPr lang="es-EC" sz="7200" dirty="0">
              <a:solidFill>
                <a:schemeClr val="bg1">
                  <a:lumMod val="50000"/>
                </a:schemeClr>
              </a:solidFill>
              <a:latin typeface="Arial Rounded MT Bold" pitchFamily="34" charset="0"/>
            </a:endParaRPr>
          </a:p>
        </p:txBody>
      </p:sp>
      <p:sp>
        <p:nvSpPr>
          <p:cNvPr id="8" name="15 Rectángulo"/>
          <p:cNvSpPr/>
          <p:nvPr/>
        </p:nvSpPr>
        <p:spPr>
          <a:xfrm>
            <a:off x="1443506" y="1243661"/>
            <a:ext cx="2417650" cy="523220"/>
          </a:xfrm>
          <a:prstGeom prst="rect">
            <a:avLst/>
          </a:prstGeom>
        </p:spPr>
        <p:txBody>
          <a:bodyPr wrap="none">
            <a:spAutoFit/>
          </a:bodyPr>
          <a:lstStyle/>
          <a:p>
            <a:r>
              <a:rPr lang="es-EC" sz="2800" b="1" dirty="0" smtClean="0">
                <a:latin typeface="Arial Rounded MT Bold" pitchFamily="34" charset="0"/>
              </a:rPr>
              <a:t>GENERALES</a:t>
            </a:r>
          </a:p>
        </p:txBody>
      </p:sp>
      <p:sp>
        <p:nvSpPr>
          <p:cNvPr id="2" name="CuadroTexto 1"/>
          <p:cNvSpPr txBox="1"/>
          <p:nvPr/>
        </p:nvSpPr>
        <p:spPr>
          <a:xfrm>
            <a:off x="107504" y="3997513"/>
            <a:ext cx="2232248" cy="1015663"/>
          </a:xfrm>
          <a:prstGeom prst="rect">
            <a:avLst/>
          </a:prstGeom>
          <a:noFill/>
        </p:spPr>
        <p:txBody>
          <a:bodyPr wrap="square" rtlCol="0">
            <a:spAutoFit/>
          </a:bodyPr>
          <a:lstStyle/>
          <a:p>
            <a:r>
              <a:rPr lang="es-EC" sz="2000" b="1" dirty="0" smtClean="0">
                <a:solidFill>
                  <a:schemeClr val="bg1"/>
                </a:solidFill>
                <a:latin typeface="Arial Rounded MT Bold"/>
              </a:rPr>
              <a:t>COMPOSICIÓN DEL RECURSO HUMANO</a:t>
            </a:r>
            <a:endParaRPr lang="es-EC" sz="2000" b="1" dirty="0">
              <a:solidFill>
                <a:schemeClr val="bg1"/>
              </a:solidFill>
              <a:latin typeface="Arial Rounded MT Bold"/>
            </a:endParaRPr>
          </a:p>
        </p:txBody>
      </p:sp>
      <p:graphicFrame>
        <p:nvGraphicFramePr>
          <p:cNvPr id="9" name="8 Tabla"/>
          <p:cNvGraphicFramePr>
            <a:graphicFrameLocks noGrp="1"/>
          </p:cNvGraphicFramePr>
          <p:nvPr/>
        </p:nvGraphicFramePr>
        <p:xfrm>
          <a:off x="3071802" y="1928802"/>
          <a:ext cx="4660900" cy="777240"/>
        </p:xfrm>
        <a:graphic>
          <a:graphicData uri="http://schemas.openxmlformats.org/drawingml/2006/table">
            <a:tbl>
              <a:tblPr>
                <a:tableStyleId>{BDBED569-4797-4DF1-A0F4-6AAB3CD982D8}</a:tableStyleId>
              </a:tblPr>
              <a:tblGrid>
                <a:gridCol w="2273300"/>
                <a:gridCol w="2387600"/>
              </a:tblGrid>
              <a:tr h="209550">
                <a:tc>
                  <a:txBody>
                    <a:bodyPr/>
                    <a:lstStyle/>
                    <a:p>
                      <a:pPr algn="ctr" fontAlgn="ctr"/>
                      <a:r>
                        <a:rPr lang="es-EC" sz="1700" b="1" u="none" strike="noStrike" dirty="0">
                          <a:solidFill>
                            <a:schemeClr val="bg1"/>
                          </a:solidFill>
                          <a:latin typeface="Book Antiqua" pitchFamily="18" charset="0"/>
                        </a:rPr>
                        <a:t>Total de empleados permanentes (2014)</a:t>
                      </a:r>
                      <a:endParaRPr lang="es-EC" sz="1700" b="1" i="0" u="none" strike="noStrike" dirty="0">
                        <a:solidFill>
                          <a:schemeClr val="bg1"/>
                        </a:solidFill>
                        <a:latin typeface="Book Antiqua" pitchFamily="18" charset="0"/>
                      </a:endParaRPr>
                    </a:p>
                  </a:txBody>
                  <a:tcPr marL="0" marR="0" marT="0" marB="0" anchor="ctr">
                    <a:solidFill>
                      <a:schemeClr val="accent5"/>
                    </a:solidFill>
                  </a:tcPr>
                </a:tc>
                <a:tc>
                  <a:txBody>
                    <a:bodyPr/>
                    <a:lstStyle/>
                    <a:p>
                      <a:pPr algn="ctr" fontAlgn="ctr"/>
                      <a:r>
                        <a:rPr lang="es-EC" sz="1700" b="1" u="none" strike="noStrike" dirty="0">
                          <a:solidFill>
                            <a:schemeClr val="bg1"/>
                          </a:solidFill>
                          <a:latin typeface="Book Antiqua" pitchFamily="18" charset="0"/>
                        </a:rPr>
                        <a:t>Promedio de empleados permanentes en (2014)</a:t>
                      </a:r>
                      <a:endParaRPr lang="es-EC" sz="1700" b="1" i="0" u="none" strike="noStrike" dirty="0">
                        <a:solidFill>
                          <a:schemeClr val="bg1"/>
                        </a:solidFill>
                        <a:latin typeface="Book Antiqua" pitchFamily="18" charset="0"/>
                      </a:endParaRPr>
                    </a:p>
                  </a:txBody>
                  <a:tcPr marL="0" marR="0" marT="0" marB="0" anchor="ctr">
                    <a:solidFill>
                      <a:schemeClr val="accent5"/>
                    </a:solidFill>
                  </a:tcPr>
                </a:tc>
              </a:tr>
              <a:tr h="209550">
                <a:tc>
                  <a:txBody>
                    <a:bodyPr/>
                    <a:lstStyle/>
                    <a:p>
                      <a:pPr algn="ctr" fontAlgn="ctr"/>
                      <a:r>
                        <a:rPr lang="es-EC" sz="1700" u="none" strike="noStrike" dirty="0">
                          <a:latin typeface="Book Antiqua" pitchFamily="18" charset="0"/>
                        </a:rPr>
                        <a:t>165.787</a:t>
                      </a:r>
                      <a:endParaRPr lang="es-EC" sz="1700" b="0" i="0" u="none" strike="noStrike" dirty="0">
                        <a:solidFill>
                          <a:srgbClr val="000000"/>
                        </a:solidFill>
                        <a:latin typeface="Book Antiqua" pitchFamily="18" charset="0"/>
                      </a:endParaRPr>
                    </a:p>
                  </a:txBody>
                  <a:tcPr marL="0" marR="0" marT="0" marB="0" anchor="ctr"/>
                </a:tc>
                <a:tc>
                  <a:txBody>
                    <a:bodyPr/>
                    <a:lstStyle/>
                    <a:p>
                      <a:pPr algn="ctr" fontAlgn="ctr"/>
                      <a:r>
                        <a:rPr lang="es-EC" sz="1700" u="none" strike="noStrike" dirty="0">
                          <a:latin typeface="Book Antiqua" pitchFamily="18" charset="0"/>
                        </a:rPr>
                        <a:t>531</a:t>
                      </a:r>
                      <a:endParaRPr lang="es-EC" sz="1700" b="0" i="0" u="none" strike="noStrike" dirty="0">
                        <a:solidFill>
                          <a:srgbClr val="000000"/>
                        </a:solidFill>
                        <a:latin typeface="Book Antiqua" pitchFamily="18" charset="0"/>
                      </a:endParaRPr>
                    </a:p>
                  </a:txBody>
                  <a:tcPr marL="0" marR="0" marT="0" marB="0" anchor="ctr"/>
                </a:tc>
              </a:tr>
            </a:tbl>
          </a:graphicData>
        </a:graphic>
      </p:graphicFrame>
      <p:pic>
        <p:nvPicPr>
          <p:cNvPr id="94210" name="Picture 2" descr="http://media2.prevencionar.com/uploads/2012/04/201204221.jpg"/>
          <p:cNvPicPr>
            <a:picLocks noChangeAspect="1" noChangeArrowheads="1"/>
          </p:cNvPicPr>
          <p:nvPr/>
        </p:nvPicPr>
        <p:blipFill>
          <a:blip r:embed="rId3"/>
          <a:srcRect/>
          <a:stretch>
            <a:fillRect/>
          </a:stretch>
        </p:blipFill>
        <p:spPr bwMode="auto">
          <a:xfrm>
            <a:off x="2643174" y="3143248"/>
            <a:ext cx="5524500" cy="3305175"/>
          </a:xfrm>
          <a:prstGeom prst="rect">
            <a:avLst/>
          </a:prstGeom>
          <a:noFill/>
        </p:spPr>
      </p:pic>
    </p:spTree>
    <p:extLst>
      <p:ext uri="{BB962C8B-B14F-4D97-AF65-F5344CB8AC3E}">
        <p14:creationId xmlns:p14="http://schemas.microsoft.com/office/powerpoint/2010/main" val="388835316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descr="http://images.lagazzettadf.com/2013/09/oi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5016" y="5877272"/>
            <a:ext cx="1576744" cy="900000"/>
          </a:xfrm>
          <a:prstGeom prst="rect">
            <a:avLst/>
          </a:prstGeom>
          <a:noFill/>
          <a:extLst>
            <a:ext uri="{909E8E84-426E-40DD-AFC4-6F175D3DCCD1}">
              <a14:hiddenFill xmlns:a14="http://schemas.microsoft.com/office/drawing/2010/main">
                <a:solidFill>
                  <a:srgbClr val="FFFFFF"/>
                </a:solidFill>
              </a14:hiddenFill>
            </a:ext>
          </a:extLst>
        </p:spPr>
      </p:pic>
      <p:sp>
        <p:nvSpPr>
          <p:cNvPr id="15" name="14 Triángulo isósceles"/>
          <p:cNvSpPr/>
          <p:nvPr/>
        </p:nvSpPr>
        <p:spPr>
          <a:xfrm rot="5400000">
            <a:off x="-2259124" y="2259124"/>
            <a:ext cx="6858000" cy="2339752"/>
          </a:xfrm>
          <a:prstGeom prst="triangle">
            <a:avLst>
              <a:gd name="adj" fmla="val 65666"/>
            </a:avLst>
          </a:prstGeom>
          <a:solidFill>
            <a:schemeClr val="accent1">
              <a:lumMod val="75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1" name="13 Rectángulo"/>
          <p:cNvSpPr/>
          <p:nvPr/>
        </p:nvSpPr>
        <p:spPr>
          <a:xfrm>
            <a:off x="1363220" y="406405"/>
            <a:ext cx="2339102" cy="646331"/>
          </a:xfrm>
          <a:prstGeom prst="rect">
            <a:avLst/>
          </a:prstGeom>
        </p:spPr>
        <p:txBody>
          <a:bodyPr wrap="none">
            <a:spAutoFit/>
          </a:bodyPr>
          <a:lstStyle/>
          <a:p>
            <a:r>
              <a:rPr lang="es-EC" sz="3600" b="1" dirty="0" smtClean="0">
                <a:solidFill>
                  <a:srgbClr val="00B0F0"/>
                </a:solidFill>
                <a:latin typeface="Arial Rounded MT Bold" pitchFamily="34" charset="0"/>
              </a:rPr>
              <a:t>ANÁLISIS</a:t>
            </a:r>
          </a:p>
        </p:txBody>
      </p:sp>
      <p:sp>
        <p:nvSpPr>
          <p:cNvPr id="22" name="15 Rectángulo"/>
          <p:cNvSpPr/>
          <p:nvPr/>
        </p:nvSpPr>
        <p:spPr>
          <a:xfrm>
            <a:off x="1413128" y="838453"/>
            <a:ext cx="3202672" cy="523220"/>
          </a:xfrm>
          <a:prstGeom prst="rect">
            <a:avLst/>
          </a:prstGeom>
        </p:spPr>
        <p:txBody>
          <a:bodyPr wrap="none">
            <a:spAutoFit/>
          </a:bodyPr>
          <a:lstStyle/>
          <a:p>
            <a:r>
              <a:rPr lang="es-EC" sz="2800" b="1" dirty="0" smtClean="0">
                <a:latin typeface="Arial Rounded MT Bold" pitchFamily="34" charset="0"/>
              </a:rPr>
              <a:t>DE RESULTADOS</a:t>
            </a:r>
          </a:p>
        </p:txBody>
      </p:sp>
      <p:sp>
        <p:nvSpPr>
          <p:cNvPr id="23" name="16 CuadroTexto"/>
          <p:cNvSpPr txBox="1"/>
          <p:nvPr/>
        </p:nvSpPr>
        <p:spPr>
          <a:xfrm>
            <a:off x="755576" y="118373"/>
            <a:ext cx="720080" cy="1200329"/>
          </a:xfrm>
          <a:prstGeom prst="rect">
            <a:avLst/>
          </a:prstGeom>
          <a:noFill/>
        </p:spPr>
        <p:txBody>
          <a:bodyPr wrap="square" rtlCol="0">
            <a:spAutoFit/>
          </a:bodyPr>
          <a:lstStyle/>
          <a:p>
            <a:r>
              <a:rPr lang="es-EC" sz="7200" dirty="0" smtClean="0">
                <a:solidFill>
                  <a:schemeClr val="bg1">
                    <a:lumMod val="50000"/>
                  </a:schemeClr>
                </a:solidFill>
                <a:latin typeface="Arial Rounded MT Bold" pitchFamily="34" charset="0"/>
              </a:rPr>
              <a:t>4</a:t>
            </a:r>
            <a:endParaRPr lang="es-EC" sz="7200" dirty="0">
              <a:solidFill>
                <a:schemeClr val="bg1">
                  <a:lumMod val="50000"/>
                </a:schemeClr>
              </a:solidFill>
              <a:latin typeface="Arial Rounded MT Bold" pitchFamily="34" charset="0"/>
            </a:endParaRPr>
          </a:p>
        </p:txBody>
      </p:sp>
      <p:sp>
        <p:nvSpPr>
          <p:cNvPr id="8" name="15 Rectángulo"/>
          <p:cNvSpPr/>
          <p:nvPr/>
        </p:nvSpPr>
        <p:spPr>
          <a:xfrm>
            <a:off x="1443506" y="1243661"/>
            <a:ext cx="2417650" cy="523220"/>
          </a:xfrm>
          <a:prstGeom prst="rect">
            <a:avLst/>
          </a:prstGeom>
        </p:spPr>
        <p:txBody>
          <a:bodyPr wrap="none">
            <a:spAutoFit/>
          </a:bodyPr>
          <a:lstStyle/>
          <a:p>
            <a:r>
              <a:rPr lang="es-EC" sz="2800" b="1" dirty="0" smtClean="0">
                <a:latin typeface="Arial Rounded MT Bold" pitchFamily="34" charset="0"/>
              </a:rPr>
              <a:t>GENERALES</a:t>
            </a:r>
          </a:p>
        </p:txBody>
      </p:sp>
      <p:sp>
        <p:nvSpPr>
          <p:cNvPr id="2" name="CuadroTexto 1"/>
          <p:cNvSpPr txBox="1"/>
          <p:nvPr/>
        </p:nvSpPr>
        <p:spPr>
          <a:xfrm>
            <a:off x="107504" y="3997513"/>
            <a:ext cx="2232248" cy="1015663"/>
          </a:xfrm>
          <a:prstGeom prst="rect">
            <a:avLst/>
          </a:prstGeom>
          <a:noFill/>
        </p:spPr>
        <p:txBody>
          <a:bodyPr wrap="square" rtlCol="0">
            <a:spAutoFit/>
          </a:bodyPr>
          <a:lstStyle/>
          <a:p>
            <a:r>
              <a:rPr lang="es-EC" sz="2000" b="1" dirty="0" smtClean="0">
                <a:solidFill>
                  <a:schemeClr val="bg1"/>
                </a:solidFill>
                <a:latin typeface="Arial Rounded MT Bold"/>
              </a:rPr>
              <a:t>COMPOSICIÓN DEL RECURSO HUMANO</a:t>
            </a:r>
            <a:endParaRPr lang="es-EC" sz="2000" b="1" dirty="0">
              <a:solidFill>
                <a:schemeClr val="bg1"/>
              </a:solidFill>
              <a:latin typeface="Arial Rounded MT Bold"/>
            </a:endParaRPr>
          </a:p>
        </p:txBody>
      </p:sp>
      <p:graphicFrame>
        <p:nvGraphicFramePr>
          <p:cNvPr id="11" name="10 Gráfico"/>
          <p:cNvGraphicFramePr/>
          <p:nvPr/>
        </p:nvGraphicFramePr>
        <p:xfrm>
          <a:off x="2428860" y="2285992"/>
          <a:ext cx="6480000" cy="4320000"/>
        </p:xfrm>
        <a:graphic>
          <a:graphicData uri="http://schemas.openxmlformats.org/drawingml/2006/chart">
            <c:chart xmlns:c="http://schemas.openxmlformats.org/drawingml/2006/chart" xmlns:r="http://schemas.openxmlformats.org/officeDocument/2006/relationships" r:id="rId3"/>
          </a:graphicData>
        </a:graphic>
      </p:graphicFrame>
      <p:sp>
        <p:nvSpPr>
          <p:cNvPr id="12" name="11 CuadroTexto"/>
          <p:cNvSpPr txBox="1"/>
          <p:nvPr/>
        </p:nvSpPr>
        <p:spPr>
          <a:xfrm>
            <a:off x="2285984" y="1857364"/>
            <a:ext cx="6858016" cy="338554"/>
          </a:xfrm>
          <a:prstGeom prst="rect">
            <a:avLst/>
          </a:prstGeom>
          <a:noFill/>
        </p:spPr>
        <p:txBody>
          <a:bodyPr wrap="square" rtlCol="0">
            <a:spAutoFit/>
          </a:bodyPr>
          <a:lstStyle/>
          <a:p>
            <a:pPr algn="ctr"/>
            <a:r>
              <a:rPr lang="es-EC" sz="1600" b="1" dirty="0" smtClean="0">
                <a:latin typeface="Book Antiqua" pitchFamily="18" charset="0"/>
              </a:rPr>
              <a:t>Distribución del personal por cargos y rangos de edad</a:t>
            </a:r>
          </a:p>
        </p:txBody>
      </p:sp>
    </p:spTree>
    <p:extLst>
      <p:ext uri="{BB962C8B-B14F-4D97-AF65-F5344CB8AC3E}">
        <p14:creationId xmlns:p14="http://schemas.microsoft.com/office/powerpoint/2010/main" val="388835316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descr="http://images.lagazzettadf.com/2013/09/oi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5016" y="5877272"/>
            <a:ext cx="1576744" cy="900000"/>
          </a:xfrm>
          <a:prstGeom prst="rect">
            <a:avLst/>
          </a:prstGeom>
          <a:noFill/>
          <a:extLst>
            <a:ext uri="{909E8E84-426E-40DD-AFC4-6F175D3DCCD1}">
              <a14:hiddenFill xmlns:a14="http://schemas.microsoft.com/office/drawing/2010/main">
                <a:solidFill>
                  <a:srgbClr val="FFFFFF"/>
                </a:solidFill>
              </a14:hiddenFill>
            </a:ext>
          </a:extLst>
        </p:spPr>
      </p:pic>
      <p:sp>
        <p:nvSpPr>
          <p:cNvPr id="15" name="14 Triángulo isósceles"/>
          <p:cNvSpPr/>
          <p:nvPr/>
        </p:nvSpPr>
        <p:spPr>
          <a:xfrm rot="5400000">
            <a:off x="-2259124" y="2259124"/>
            <a:ext cx="6858000" cy="2339752"/>
          </a:xfrm>
          <a:prstGeom prst="triangle">
            <a:avLst>
              <a:gd name="adj" fmla="val 65666"/>
            </a:avLst>
          </a:prstGeom>
          <a:solidFill>
            <a:schemeClr val="accent1">
              <a:lumMod val="75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1" name="13 Rectángulo"/>
          <p:cNvSpPr/>
          <p:nvPr/>
        </p:nvSpPr>
        <p:spPr>
          <a:xfrm>
            <a:off x="1363220" y="406405"/>
            <a:ext cx="2339102" cy="646331"/>
          </a:xfrm>
          <a:prstGeom prst="rect">
            <a:avLst/>
          </a:prstGeom>
        </p:spPr>
        <p:txBody>
          <a:bodyPr wrap="none">
            <a:spAutoFit/>
          </a:bodyPr>
          <a:lstStyle/>
          <a:p>
            <a:r>
              <a:rPr lang="es-EC" sz="3600" b="1" dirty="0" smtClean="0">
                <a:solidFill>
                  <a:srgbClr val="00B0F0"/>
                </a:solidFill>
                <a:latin typeface="Arial Rounded MT Bold" pitchFamily="34" charset="0"/>
              </a:rPr>
              <a:t>ANÁLISIS</a:t>
            </a:r>
          </a:p>
        </p:txBody>
      </p:sp>
      <p:sp>
        <p:nvSpPr>
          <p:cNvPr id="22" name="15 Rectángulo"/>
          <p:cNvSpPr/>
          <p:nvPr/>
        </p:nvSpPr>
        <p:spPr>
          <a:xfrm>
            <a:off x="1413128" y="838453"/>
            <a:ext cx="3202672" cy="523220"/>
          </a:xfrm>
          <a:prstGeom prst="rect">
            <a:avLst/>
          </a:prstGeom>
        </p:spPr>
        <p:txBody>
          <a:bodyPr wrap="none">
            <a:spAutoFit/>
          </a:bodyPr>
          <a:lstStyle/>
          <a:p>
            <a:r>
              <a:rPr lang="es-EC" sz="2800" b="1" dirty="0" smtClean="0">
                <a:latin typeface="Arial Rounded MT Bold" pitchFamily="34" charset="0"/>
              </a:rPr>
              <a:t>DE RESULTADOS</a:t>
            </a:r>
          </a:p>
        </p:txBody>
      </p:sp>
      <p:sp>
        <p:nvSpPr>
          <p:cNvPr id="23" name="16 CuadroTexto"/>
          <p:cNvSpPr txBox="1"/>
          <p:nvPr/>
        </p:nvSpPr>
        <p:spPr>
          <a:xfrm>
            <a:off x="755576" y="118373"/>
            <a:ext cx="720080" cy="1200329"/>
          </a:xfrm>
          <a:prstGeom prst="rect">
            <a:avLst/>
          </a:prstGeom>
          <a:noFill/>
        </p:spPr>
        <p:txBody>
          <a:bodyPr wrap="square" rtlCol="0">
            <a:spAutoFit/>
          </a:bodyPr>
          <a:lstStyle/>
          <a:p>
            <a:r>
              <a:rPr lang="es-EC" sz="7200" dirty="0" smtClean="0">
                <a:solidFill>
                  <a:schemeClr val="bg1">
                    <a:lumMod val="50000"/>
                  </a:schemeClr>
                </a:solidFill>
                <a:latin typeface="Arial Rounded MT Bold" pitchFamily="34" charset="0"/>
              </a:rPr>
              <a:t>4</a:t>
            </a:r>
            <a:endParaRPr lang="es-EC" sz="7200" dirty="0">
              <a:solidFill>
                <a:schemeClr val="bg1">
                  <a:lumMod val="50000"/>
                </a:schemeClr>
              </a:solidFill>
              <a:latin typeface="Arial Rounded MT Bold" pitchFamily="34" charset="0"/>
            </a:endParaRPr>
          </a:p>
        </p:txBody>
      </p:sp>
      <p:sp>
        <p:nvSpPr>
          <p:cNvPr id="8" name="15 Rectángulo"/>
          <p:cNvSpPr/>
          <p:nvPr/>
        </p:nvSpPr>
        <p:spPr>
          <a:xfrm>
            <a:off x="1443506" y="1243661"/>
            <a:ext cx="2417650" cy="523220"/>
          </a:xfrm>
          <a:prstGeom prst="rect">
            <a:avLst/>
          </a:prstGeom>
        </p:spPr>
        <p:txBody>
          <a:bodyPr wrap="none">
            <a:spAutoFit/>
          </a:bodyPr>
          <a:lstStyle/>
          <a:p>
            <a:r>
              <a:rPr lang="es-EC" sz="2800" b="1" dirty="0" smtClean="0">
                <a:latin typeface="Arial Rounded MT Bold" pitchFamily="34" charset="0"/>
              </a:rPr>
              <a:t>GENERALES</a:t>
            </a:r>
          </a:p>
        </p:txBody>
      </p:sp>
      <p:sp>
        <p:nvSpPr>
          <p:cNvPr id="2" name="CuadroTexto 1"/>
          <p:cNvSpPr txBox="1"/>
          <p:nvPr/>
        </p:nvSpPr>
        <p:spPr>
          <a:xfrm>
            <a:off x="107504" y="3997513"/>
            <a:ext cx="2232248" cy="1015663"/>
          </a:xfrm>
          <a:prstGeom prst="rect">
            <a:avLst/>
          </a:prstGeom>
          <a:noFill/>
        </p:spPr>
        <p:txBody>
          <a:bodyPr wrap="square" rtlCol="0">
            <a:spAutoFit/>
          </a:bodyPr>
          <a:lstStyle/>
          <a:p>
            <a:r>
              <a:rPr lang="es-EC" sz="2000" b="1" dirty="0" smtClean="0">
                <a:solidFill>
                  <a:schemeClr val="bg1"/>
                </a:solidFill>
                <a:latin typeface="Arial Rounded MT Bold"/>
              </a:rPr>
              <a:t>COMPOSICIÓN DEL RECURSO HUMANO</a:t>
            </a:r>
            <a:endParaRPr lang="es-EC" sz="2000" b="1" dirty="0">
              <a:solidFill>
                <a:schemeClr val="bg1"/>
              </a:solidFill>
              <a:latin typeface="Arial Rounded MT Bold"/>
            </a:endParaRPr>
          </a:p>
        </p:txBody>
      </p:sp>
      <p:sp>
        <p:nvSpPr>
          <p:cNvPr id="12" name="11 CuadroTexto"/>
          <p:cNvSpPr txBox="1"/>
          <p:nvPr/>
        </p:nvSpPr>
        <p:spPr>
          <a:xfrm>
            <a:off x="2285984" y="1857364"/>
            <a:ext cx="6858016" cy="338554"/>
          </a:xfrm>
          <a:prstGeom prst="rect">
            <a:avLst/>
          </a:prstGeom>
          <a:noFill/>
        </p:spPr>
        <p:txBody>
          <a:bodyPr wrap="square" rtlCol="0">
            <a:spAutoFit/>
          </a:bodyPr>
          <a:lstStyle/>
          <a:p>
            <a:pPr algn="ctr"/>
            <a:r>
              <a:rPr lang="es-EC" sz="1600" b="1" dirty="0" smtClean="0">
                <a:latin typeface="Book Antiqua" pitchFamily="18" charset="0"/>
              </a:rPr>
              <a:t>Distribución del personal por cargos y género</a:t>
            </a:r>
          </a:p>
        </p:txBody>
      </p:sp>
      <p:graphicFrame>
        <p:nvGraphicFramePr>
          <p:cNvPr id="14" name="13 Gráfico"/>
          <p:cNvGraphicFramePr/>
          <p:nvPr/>
        </p:nvGraphicFramePr>
        <p:xfrm>
          <a:off x="2428860" y="2214554"/>
          <a:ext cx="6480000" cy="4320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88835316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descr="http://images.lagazzettadf.com/2013/09/oi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5016" y="5877272"/>
            <a:ext cx="1576744" cy="900000"/>
          </a:xfrm>
          <a:prstGeom prst="rect">
            <a:avLst/>
          </a:prstGeom>
          <a:noFill/>
          <a:extLst>
            <a:ext uri="{909E8E84-426E-40DD-AFC4-6F175D3DCCD1}">
              <a14:hiddenFill xmlns:a14="http://schemas.microsoft.com/office/drawing/2010/main">
                <a:solidFill>
                  <a:srgbClr val="FFFFFF"/>
                </a:solidFill>
              </a14:hiddenFill>
            </a:ext>
          </a:extLst>
        </p:spPr>
      </p:pic>
      <p:sp>
        <p:nvSpPr>
          <p:cNvPr id="15" name="14 Triángulo isósceles"/>
          <p:cNvSpPr/>
          <p:nvPr/>
        </p:nvSpPr>
        <p:spPr>
          <a:xfrm rot="5400000">
            <a:off x="-2259124" y="2259124"/>
            <a:ext cx="6858000" cy="2339752"/>
          </a:xfrm>
          <a:prstGeom prst="triangle">
            <a:avLst>
              <a:gd name="adj" fmla="val 65666"/>
            </a:avLst>
          </a:prstGeom>
          <a:solidFill>
            <a:schemeClr val="accent1">
              <a:lumMod val="75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1" name="13 Rectángulo"/>
          <p:cNvSpPr/>
          <p:nvPr/>
        </p:nvSpPr>
        <p:spPr>
          <a:xfrm>
            <a:off x="1363220" y="406405"/>
            <a:ext cx="2339102" cy="646331"/>
          </a:xfrm>
          <a:prstGeom prst="rect">
            <a:avLst/>
          </a:prstGeom>
        </p:spPr>
        <p:txBody>
          <a:bodyPr wrap="none">
            <a:spAutoFit/>
          </a:bodyPr>
          <a:lstStyle/>
          <a:p>
            <a:r>
              <a:rPr lang="es-EC" sz="3600" b="1" dirty="0" smtClean="0">
                <a:solidFill>
                  <a:srgbClr val="00B0F0"/>
                </a:solidFill>
                <a:latin typeface="Arial Rounded MT Bold" pitchFamily="34" charset="0"/>
              </a:rPr>
              <a:t>ANÁLISIS</a:t>
            </a:r>
          </a:p>
        </p:txBody>
      </p:sp>
      <p:sp>
        <p:nvSpPr>
          <p:cNvPr id="22" name="15 Rectángulo"/>
          <p:cNvSpPr/>
          <p:nvPr/>
        </p:nvSpPr>
        <p:spPr>
          <a:xfrm>
            <a:off x="1413128" y="838453"/>
            <a:ext cx="3202672" cy="523220"/>
          </a:xfrm>
          <a:prstGeom prst="rect">
            <a:avLst/>
          </a:prstGeom>
        </p:spPr>
        <p:txBody>
          <a:bodyPr wrap="none">
            <a:spAutoFit/>
          </a:bodyPr>
          <a:lstStyle/>
          <a:p>
            <a:r>
              <a:rPr lang="es-EC" sz="2800" b="1" dirty="0" smtClean="0">
                <a:latin typeface="Arial Rounded MT Bold" pitchFamily="34" charset="0"/>
              </a:rPr>
              <a:t>DE RESULTADOS</a:t>
            </a:r>
          </a:p>
        </p:txBody>
      </p:sp>
      <p:sp>
        <p:nvSpPr>
          <p:cNvPr id="23" name="16 CuadroTexto"/>
          <p:cNvSpPr txBox="1"/>
          <p:nvPr/>
        </p:nvSpPr>
        <p:spPr>
          <a:xfrm>
            <a:off x="755576" y="118373"/>
            <a:ext cx="720080" cy="1200329"/>
          </a:xfrm>
          <a:prstGeom prst="rect">
            <a:avLst/>
          </a:prstGeom>
          <a:noFill/>
        </p:spPr>
        <p:txBody>
          <a:bodyPr wrap="square" rtlCol="0">
            <a:spAutoFit/>
          </a:bodyPr>
          <a:lstStyle/>
          <a:p>
            <a:r>
              <a:rPr lang="es-EC" sz="7200" dirty="0" smtClean="0">
                <a:solidFill>
                  <a:schemeClr val="bg1">
                    <a:lumMod val="50000"/>
                  </a:schemeClr>
                </a:solidFill>
                <a:latin typeface="Arial Rounded MT Bold" pitchFamily="34" charset="0"/>
              </a:rPr>
              <a:t>4</a:t>
            </a:r>
            <a:endParaRPr lang="es-EC" sz="7200" dirty="0">
              <a:solidFill>
                <a:schemeClr val="bg1">
                  <a:lumMod val="50000"/>
                </a:schemeClr>
              </a:solidFill>
              <a:latin typeface="Arial Rounded MT Bold" pitchFamily="34" charset="0"/>
            </a:endParaRPr>
          </a:p>
        </p:txBody>
      </p:sp>
      <p:sp>
        <p:nvSpPr>
          <p:cNvPr id="8" name="15 Rectángulo"/>
          <p:cNvSpPr/>
          <p:nvPr/>
        </p:nvSpPr>
        <p:spPr>
          <a:xfrm>
            <a:off x="1443506" y="1243661"/>
            <a:ext cx="2417650" cy="523220"/>
          </a:xfrm>
          <a:prstGeom prst="rect">
            <a:avLst/>
          </a:prstGeom>
        </p:spPr>
        <p:txBody>
          <a:bodyPr wrap="none">
            <a:spAutoFit/>
          </a:bodyPr>
          <a:lstStyle/>
          <a:p>
            <a:r>
              <a:rPr lang="es-EC" sz="2800" b="1" dirty="0" smtClean="0">
                <a:latin typeface="Arial Rounded MT Bold" pitchFamily="34" charset="0"/>
              </a:rPr>
              <a:t>GENERALES</a:t>
            </a:r>
          </a:p>
        </p:txBody>
      </p:sp>
      <p:sp>
        <p:nvSpPr>
          <p:cNvPr id="2" name="CuadroTexto 1"/>
          <p:cNvSpPr txBox="1"/>
          <p:nvPr/>
        </p:nvSpPr>
        <p:spPr>
          <a:xfrm>
            <a:off x="107504" y="3997513"/>
            <a:ext cx="2232248" cy="1015663"/>
          </a:xfrm>
          <a:prstGeom prst="rect">
            <a:avLst/>
          </a:prstGeom>
          <a:noFill/>
        </p:spPr>
        <p:txBody>
          <a:bodyPr wrap="square" rtlCol="0">
            <a:spAutoFit/>
          </a:bodyPr>
          <a:lstStyle/>
          <a:p>
            <a:r>
              <a:rPr lang="es-EC" sz="2000" b="1" dirty="0" smtClean="0">
                <a:solidFill>
                  <a:schemeClr val="bg1"/>
                </a:solidFill>
                <a:latin typeface="Arial Rounded MT Bold"/>
              </a:rPr>
              <a:t>COMPOSICIÓN DEL RECURSO HUMANO</a:t>
            </a:r>
            <a:endParaRPr lang="es-EC" sz="2000" b="1" dirty="0">
              <a:solidFill>
                <a:schemeClr val="bg1"/>
              </a:solidFill>
              <a:latin typeface="Arial Rounded MT Bold"/>
            </a:endParaRPr>
          </a:p>
        </p:txBody>
      </p:sp>
      <p:sp>
        <p:nvSpPr>
          <p:cNvPr id="12" name="11 CuadroTexto"/>
          <p:cNvSpPr txBox="1"/>
          <p:nvPr/>
        </p:nvSpPr>
        <p:spPr>
          <a:xfrm>
            <a:off x="2285984" y="1857364"/>
            <a:ext cx="6858016" cy="338554"/>
          </a:xfrm>
          <a:prstGeom prst="rect">
            <a:avLst/>
          </a:prstGeom>
          <a:noFill/>
        </p:spPr>
        <p:txBody>
          <a:bodyPr wrap="square" rtlCol="0">
            <a:spAutoFit/>
          </a:bodyPr>
          <a:lstStyle/>
          <a:p>
            <a:pPr algn="ctr"/>
            <a:r>
              <a:rPr lang="es-EC" sz="1600" b="1" dirty="0" smtClean="0">
                <a:latin typeface="Book Antiqua" pitchFamily="18" charset="0"/>
              </a:rPr>
              <a:t>Distribución del personal por etnia</a:t>
            </a:r>
          </a:p>
        </p:txBody>
      </p:sp>
      <p:graphicFrame>
        <p:nvGraphicFramePr>
          <p:cNvPr id="11" name="10 Gráfico"/>
          <p:cNvGraphicFramePr/>
          <p:nvPr/>
        </p:nvGraphicFramePr>
        <p:xfrm>
          <a:off x="2428860" y="2285992"/>
          <a:ext cx="6480000" cy="4320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88835316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14 Triángulo isósceles"/>
          <p:cNvSpPr/>
          <p:nvPr/>
        </p:nvSpPr>
        <p:spPr>
          <a:xfrm rot="5400000">
            <a:off x="-2259124" y="2259124"/>
            <a:ext cx="6858000" cy="2339752"/>
          </a:xfrm>
          <a:prstGeom prst="triangle">
            <a:avLst>
              <a:gd name="adj" fmla="val 65666"/>
            </a:avLst>
          </a:prstGeom>
          <a:solidFill>
            <a:schemeClr val="accent1">
              <a:lumMod val="75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1" name="13 Rectángulo"/>
          <p:cNvSpPr/>
          <p:nvPr/>
        </p:nvSpPr>
        <p:spPr>
          <a:xfrm>
            <a:off x="1363220" y="216570"/>
            <a:ext cx="2339102" cy="646331"/>
          </a:xfrm>
          <a:prstGeom prst="rect">
            <a:avLst/>
          </a:prstGeom>
        </p:spPr>
        <p:txBody>
          <a:bodyPr wrap="none">
            <a:spAutoFit/>
          </a:bodyPr>
          <a:lstStyle/>
          <a:p>
            <a:r>
              <a:rPr lang="es-EC" sz="3600" b="1" dirty="0" smtClean="0">
                <a:solidFill>
                  <a:srgbClr val="00B0F0"/>
                </a:solidFill>
                <a:latin typeface="Arial Rounded MT Bold" pitchFamily="34" charset="0"/>
              </a:rPr>
              <a:t>ANÁLISIS</a:t>
            </a:r>
          </a:p>
        </p:txBody>
      </p:sp>
      <p:sp>
        <p:nvSpPr>
          <p:cNvPr id="22" name="15 Rectángulo"/>
          <p:cNvSpPr/>
          <p:nvPr/>
        </p:nvSpPr>
        <p:spPr>
          <a:xfrm>
            <a:off x="1413128" y="648618"/>
            <a:ext cx="3202672" cy="523220"/>
          </a:xfrm>
          <a:prstGeom prst="rect">
            <a:avLst/>
          </a:prstGeom>
        </p:spPr>
        <p:txBody>
          <a:bodyPr wrap="none">
            <a:spAutoFit/>
          </a:bodyPr>
          <a:lstStyle/>
          <a:p>
            <a:r>
              <a:rPr lang="es-EC" sz="2800" b="1" dirty="0" smtClean="0">
                <a:latin typeface="Arial Rounded MT Bold" pitchFamily="34" charset="0"/>
              </a:rPr>
              <a:t>DE RESULTADOS</a:t>
            </a:r>
          </a:p>
        </p:txBody>
      </p:sp>
      <p:sp>
        <p:nvSpPr>
          <p:cNvPr id="23" name="16 CuadroTexto"/>
          <p:cNvSpPr txBox="1"/>
          <p:nvPr/>
        </p:nvSpPr>
        <p:spPr>
          <a:xfrm>
            <a:off x="755576" y="-71462"/>
            <a:ext cx="720080" cy="1200329"/>
          </a:xfrm>
          <a:prstGeom prst="rect">
            <a:avLst/>
          </a:prstGeom>
          <a:noFill/>
        </p:spPr>
        <p:txBody>
          <a:bodyPr wrap="square" rtlCol="0">
            <a:spAutoFit/>
          </a:bodyPr>
          <a:lstStyle/>
          <a:p>
            <a:r>
              <a:rPr lang="es-EC" sz="7200" dirty="0" smtClean="0">
                <a:solidFill>
                  <a:schemeClr val="bg1">
                    <a:lumMod val="50000"/>
                  </a:schemeClr>
                </a:solidFill>
                <a:latin typeface="Arial Rounded MT Bold" pitchFamily="34" charset="0"/>
              </a:rPr>
              <a:t>4</a:t>
            </a:r>
            <a:endParaRPr lang="es-EC" sz="7200" dirty="0">
              <a:solidFill>
                <a:schemeClr val="bg1">
                  <a:lumMod val="50000"/>
                </a:schemeClr>
              </a:solidFill>
              <a:latin typeface="Arial Rounded MT Bold" pitchFamily="34" charset="0"/>
            </a:endParaRPr>
          </a:p>
        </p:txBody>
      </p:sp>
      <p:sp>
        <p:nvSpPr>
          <p:cNvPr id="8" name="15 Rectángulo"/>
          <p:cNvSpPr/>
          <p:nvPr/>
        </p:nvSpPr>
        <p:spPr>
          <a:xfrm>
            <a:off x="1443506" y="1053826"/>
            <a:ext cx="2417650" cy="523220"/>
          </a:xfrm>
          <a:prstGeom prst="rect">
            <a:avLst/>
          </a:prstGeom>
        </p:spPr>
        <p:txBody>
          <a:bodyPr wrap="none">
            <a:spAutoFit/>
          </a:bodyPr>
          <a:lstStyle/>
          <a:p>
            <a:r>
              <a:rPr lang="es-EC" sz="2800" b="1" dirty="0" smtClean="0">
                <a:latin typeface="Arial Rounded MT Bold" pitchFamily="34" charset="0"/>
              </a:rPr>
              <a:t>GENERALES</a:t>
            </a:r>
          </a:p>
        </p:txBody>
      </p:sp>
      <p:sp>
        <p:nvSpPr>
          <p:cNvPr id="2" name="CuadroTexto 1"/>
          <p:cNvSpPr txBox="1"/>
          <p:nvPr/>
        </p:nvSpPr>
        <p:spPr>
          <a:xfrm>
            <a:off x="35497" y="4017838"/>
            <a:ext cx="1536107" cy="1200329"/>
          </a:xfrm>
          <a:prstGeom prst="rect">
            <a:avLst/>
          </a:prstGeom>
          <a:noFill/>
        </p:spPr>
        <p:txBody>
          <a:bodyPr wrap="square" rtlCol="0">
            <a:spAutoFit/>
          </a:bodyPr>
          <a:lstStyle/>
          <a:p>
            <a:r>
              <a:rPr lang="es-EC" b="1" dirty="0" smtClean="0">
                <a:solidFill>
                  <a:schemeClr val="bg1"/>
                </a:solidFill>
                <a:latin typeface="Arial Rounded MT Bold"/>
              </a:rPr>
              <a:t>NIVEL DE REQUERIMIENTO DE RRHH</a:t>
            </a:r>
            <a:endParaRPr lang="es-EC" b="1" dirty="0">
              <a:solidFill>
                <a:schemeClr val="bg1"/>
              </a:solidFill>
              <a:latin typeface="Arial Rounded MT Bold"/>
            </a:endParaRPr>
          </a:p>
        </p:txBody>
      </p:sp>
      <p:graphicFrame>
        <p:nvGraphicFramePr>
          <p:cNvPr id="9" name="8 Tabla"/>
          <p:cNvGraphicFramePr>
            <a:graphicFrameLocks noGrp="1"/>
          </p:cNvGraphicFramePr>
          <p:nvPr/>
        </p:nvGraphicFramePr>
        <p:xfrm>
          <a:off x="2357422" y="1857364"/>
          <a:ext cx="6072230" cy="487680"/>
        </p:xfrm>
        <a:graphic>
          <a:graphicData uri="http://schemas.openxmlformats.org/drawingml/2006/table">
            <a:tbl>
              <a:tblPr>
                <a:tableStyleId>{BDBED569-4797-4DF1-A0F4-6AAB3CD982D8}</a:tableStyleId>
              </a:tblPr>
              <a:tblGrid>
                <a:gridCol w="6072230"/>
              </a:tblGrid>
              <a:tr h="209550">
                <a:tc>
                  <a:txBody>
                    <a:bodyPr/>
                    <a:lstStyle/>
                    <a:p>
                      <a:pPr algn="ctr" fontAlgn="ctr"/>
                      <a:r>
                        <a:rPr lang="es-EC" sz="1600" b="1" u="none" strike="noStrike" dirty="0">
                          <a:solidFill>
                            <a:schemeClr val="bg1"/>
                          </a:solidFill>
                          <a:latin typeface="Book Antiqua" pitchFamily="18" charset="0"/>
                        </a:rPr>
                        <a:t>% que corresponde a una nueva posición de trabajo (promedio)</a:t>
                      </a:r>
                      <a:endParaRPr lang="es-EC" sz="1600" b="1" i="0" u="none" strike="noStrike" dirty="0">
                        <a:solidFill>
                          <a:schemeClr val="bg1"/>
                        </a:solidFill>
                        <a:latin typeface="Book Antiqua" pitchFamily="18" charset="0"/>
                      </a:endParaRPr>
                    </a:p>
                  </a:txBody>
                  <a:tcPr marL="0" marR="0" marT="0" marB="0" anchor="ctr">
                    <a:solidFill>
                      <a:schemeClr val="accent5"/>
                    </a:solidFill>
                  </a:tcPr>
                </a:tc>
              </a:tr>
              <a:tr h="209550">
                <a:tc>
                  <a:txBody>
                    <a:bodyPr/>
                    <a:lstStyle/>
                    <a:p>
                      <a:pPr algn="ctr" fontAlgn="ctr"/>
                      <a:r>
                        <a:rPr lang="es-EC" sz="1600" u="none" strike="noStrike" dirty="0">
                          <a:latin typeface="Book Antiqua" pitchFamily="18" charset="0"/>
                        </a:rPr>
                        <a:t>13,2%</a:t>
                      </a:r>
                      <a:endParaRPr lang="es-EC" sz="1600" b="0" i="0" u="none" strike="noStrike" dirty="0">
                        <a:solidFill>
                          <a:srgbClr val="000000"/>
                        </a:solidFill>
                        <a:latin typeface="Book Antiqua" pitchFamily="18" charset="0"/>
                      </a:endParaRPr>
                    </a:p>
                  </a:txBody>
                  <a:tcPr marL="0" marR="0" marT="0" marB="0" anchor="ctr"/>
                </a:tc>
              </a:tr>
            </a:tbl>
          </a:graphicData>
        </a:graphic>
      </p:graphicFrame>
      <p:sp>
        <p:nvSpPr>
          <p:cNvPr id="10" name="9 CuadroTexto"/>
          <p:cNvSpPr txBox="1"/>
          <p:nvPr/>
        </p:nvSpPr>
        <p:spPr>
          <a:xfrm>
            <a:off x="1714480" y="2590380"/>
            <a:ext cx="7429520" cy="338554"/>
          </a:xfrm>
          <a:prstGeom prst="rect">
            <a:avLst/>
          </a:prstGeom>
          <a:noFill/>
        </p:spPr>
        <p:txBody>
          <a:bodyPr wrap="square" rtlCol="0">
            <a:spAutoFit/>
          </a:bodyPr>
          <a:lstStyle/>
          <a:p>
            <a:pPr algn="ctr"/>
            <a:r>
              <a:rPr lang="es-EC" sz="1600" b="1" dirty="0" smtClean="0">
                <a:latin typeface="Book Antiqua" pitchFamily="18" charset="0"/>
              </a:rPr>
              <a:t>Empleados contratados y proyección de contrataciones</a:t>
            </a:r>
          </a:p>
        </p:txBody>
      </p:sp>
      <p:graphicFrame>
        <p:nvGraphicFramePr>
          <p:cNvPr id="11" name="10 Gráfico"/>
          <p:cNvGraphicFramePr/>
          <p:nvPr/>
        </p:nvGraphicFramePr>
        <p:xfrm>
          <a:off x="1714480" y="3000372"/>
          <a:ext cx="7194380" cy="3600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4922884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descr="http://images.lagazzettadf.com/2013/09/oi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5016" y="5877272"/>
            <a:ext cx="1576744" cy="900000"/>
          </a:xfrm>
          <a:prstGeom prst="rect">
            <a:avLst/>
          </a:prstGeom>
          <a:noFill/>
          <a:extLst>
            <a:ext uri="{909E8E84-426E-40DD-AFC4-6F175D3DCCD1}">
              <a14:hiddenFill xmlns:a14="http://schemas.microsoft.com/office/drawing/2010/main">
                <a:solidFill>
                  <a:srgbClr val="FFFFFF"/>
                </a:solidFill>
              </a14:hiddenFill>
            </a:ext>
          </a:extLst>
        </p:spPr>
      </p:pic>
      <p:sp>
        <p:nvSpPr>
          <p:cNvPr id="15" name="14 Triángulo isósceles"/>
          <p:cNvSpPr/>
          <p:nvPr/>
        </p:nvSpPr>
        <p:spPr>
          <a:xfrm rot="5400000">
            <a:off x="-2259124" y="2259124"/>
            <a:ext cx="6858000" cy="2339752"/>
          </a:xfrm>
          <a:prstGeom prst="triangle">
            <a:avLst>
              <a:gd name="adj" fmla="val 65666"/>
            </a:avLst>
          </a:prstGeom>
          <a:solidFill>
            <a:schemeClr val="accent1">
              <a:lumMod val="75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1" name="13 Rectángulo"/>
          <p:cNvSpPr/>
          <p:nvPr/>
        </p:nvSpPr>
        <p:spPr>
          <a:xfrm>
            <a:off x="1363220" y="216570"/>
            <a:ext cx="2339102" cy="646331"/>
          </a:xfrm>
          <a:prstGeom prst="rect">
            <a:avLst/>
          </a:prstGeom>
        </p:spPr>
        <p:txBody>
          <a:bodyPr wrap="none">
            <a:spAutoFit/>
          </a:bodyPr>
          <a:lstStyle/>
          <a:p>
            <a:r>
              <a:rPr lang="es-EC" sz="3600" b="1" dirty="0" smtClean="0">
                <a:solidFill>
                  <a:srgbClr val="00B0F0"/>
                </a:solidFill>
                <a:latin typeface="Arial Rounded MT Bold" pitchFamily="34" charset="0"/>
              </a:rPr>
              <a:t>ANÁLISIS</a:t>
            </a:r>
          </a:p>
        </p:txBody>
      </p:sp>
      <p:sp>
        <p:nvSpPr>
          <p:cNvPr id="22" name="15 Rectángulo"/>
          <p:cNvSpPr/>
          <p:nvPr/>
        </p:nvSpPr>
        <p:spPr>
          <a:xfrm>
            <a:off x="1413128" y="648618"/>
            <a:ext cx="3202672" cy="523220"/>
          </a:xfrm>
          <a:prstGeom prst="rect">
            <a:avLst/>
          </a:prstGeom>
        </p:spPr>
        <p:txBody>
          <a:bodyPr wrap="none">
            <a:spAutoFit/>
          </a:bodyPr>
          <a:lstStyle/>
          <a:p>
            <a:r>
              <a:rPr lang="es-EC" sz="2800" b="1" dirty="0" smtClean="0">
                <a:latin typeface="Arial Rounded MT Bold" pitchFamily="34" charset="0"/>
              </a:rPr>
              <a:t>DE RESULTADOS</a:t>
            </a:r>
          </a:p>
        </p:txBody>
      </p:sp>
      <p:sp>
        <p:nvSpPr>
          <p:cNvPr id="23" name="16 CuadroTexto"/>
          <p:cNvSpPr txBox="1"/>
          <p:nvPr/>
        </p:nvSpPr>
        <p:spPr>
          <a:xfrm>
            <a:off x="755576" y="-71462"/>
            <a:ext cx="720080" cy="1200329"/>
          </a:xfrm>
          <a:prstGeom prst="rect">
            <a:avLst/>
          </a:prstGeom>
          <a:noFill/>
        </p:spPr>
        <p:txBody>
          <a:bodyPr wrap="square" rtlCol="0">
            <a:spAutoFit/>
          </a:bodyPr>
          <a:lstStyle/>
          <a:p>
            <a:r>
              <a:rPr lang="es-EC" sz="7200" dirty="0" smtClean="0">
                <a:solidFill>
                  <a:schemeClr val="bg1">
                    <a:lumMod val="50000"/>
                  </a:schemeClr>
                </a:solidFill>
                <a:latin typeface="Arial Rounded MT Bold" pitchFamily="34" charset="0"/>
              </a:rPr>
              <a:t>4</a:t>
            </a:r>
            <a:endParaRPr lang="es-EC" sz="7200" dirty="0">
              <a:solidFill>
                <a:schemeClr val="bg1">
                  <a:lumMod val="50000"/>
                </a:schemeClr>
              </a:solidFill>
              <a:latin typeface="Arial Rounded MT Bold" pitchFamily="34" charset="0"/>
            </a:endParaRPr>
          </a:p>
        </p:txBody>
      </p:sp>
      <p:sp>
        <p:nvSpPr>
          <p:cNvPr id="8" name="15 Rectángulo"/>
          <p:cNvSpPr/>
          <p:nvPr/>
        </p:nvSpPr>
        <p:spPr>
          <a:xfrm>
            <a:off x="1443506" y="1053826"/>
            <a:ext cx="2417650" cy="523220"/>
          </a:xfrm>
          <a:prstGeom prst="rect">
            <a:avLst/>
          </a:prstGeom>
        </p:spPr>
        <p:txBody>
          <a:bodyPr wrap="none">
            <a:spAutoFit/>
          </a:bodyPr>
          <a:lstStyle/>
          <a:p>
            <a:r>
              <a:rPr lang="es-EC" sz="2800" b="1" dirty="0" smtClean="0">
                <a:latin typeface="Arial Rounded MT Bold" pitchFamily="34" charset="0"/>
              </a:rPr>
              <a:t>GENERALES</a:t>
            </a:r>
          </a:p>
        </p:txBody>
      </p:sp>
      <p:sp>
        <p:nvSpPr>
          <p:cNvPr id="2" name="CuadroTexto 1"/>
          <p:cNvSpPr txBox="1"/>
          <p:nvPr/>
        </p:nvSpPr>
        <p:spPr>
          <a:xfrm>
            <a:off x="35497" y="4017838"/>
            <a:ext cx="2321925" cy="923330"/>
          </a:xfrm>
          <a:prstGeom prst="rect">
            <a:avLst/>
          </a:prstGeom>
          <a:noFill/>
        </p:spPr>
        <p:txBody>
          <a:bodyPr wrap="square" rtlCol="0">
            <a:spAutoFit/>
          </a:bodyPr>
          <a:lstStyle/>
          <a:p>
            <a:r>
              <a:rPr lang="es-EC" b="1" dirty="0" smtClean="0">
                <a:solidFill>
                  <a:schemeClr val="bg1"/>
                </a:solidFill>
                <a:latin typeface="Arial Rounded MT Bold"/>
              </a:rPr>
              <a:t>NIVEL DE REQUERIMIENTO DE RRHH</a:t>
            </a:r>
            <a:endParaRPr lang="es-EC" b="1" dirty="0">
              <a:solidFill>
                <a:schemeClr val="bg1"/>
              </a:solidFill>
              <a:latin typeface="Arial Rounded MT Bold"/>
            </a:endParaRPr>
          </a:p>
        </p:txBody>
      </p:sp>
      <p:sp>
        <p:nvSpPr>
          <p:cNvPr id="10" name="9 CuadroTexto"/>
          <p:cNvSpPr txBox="1"/>
          <p:nvPr/>
        </p:nvSpPr>
        <p:spPr>
          <a:xfrm>
            <a:off x="2357422" y="1857364"/>
            <a:ext cx="6786578" cy="338554"/>
          </a:xfrm>
          <a:prstGeom prst="rect">
            <a:avLst/>
          </a:prstGeom>
          <a:noFill/>
        </p:spPr>
        <p:txBody>
          <a:bodyPr wrap="square" rtlCol="0">
            <a:spAutoFit/>
          </a:bodyPr>
          <a:lstStyle/>
          <a:p>
            <a:pPr algn="ctr"/>
            <a:r>
              <a:rPr lang="es-EC" sz="1600" b="1" dirty="0" smtClean="0">
                <a:latin typeface="Book Antiqua" pitchFamily="18" charset="0"/>
              </a:rPr>
              <a:t>Personal que permaneció en su cargo más de un año (promedio)</a:t>
            </a:r>
          </a:p>
        </p:txBody>
      </p:sp>
      <p:graphicFrame>
        <p:nvGraphicFramePr>
          <p:cNvPr id="12" name="11 Gráfico"/>
          <p:cNvGraphicFramePr/>
          <p:nvPr/>
        </p:nvGraphicFramePr>
        <p:xfrm>
          <a:off x="2500298" y="2357430"/>
          <a:ext cx="6480000" cy="4320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4922884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descr="http://images.lagazzettadf.com/2013/09/oi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5016" y="5877272"/>
            <a:ext cx="1576744" cy="900000"/>
          </a:xfrm>
          <a:prstGeom prst="rect">
            <a:avLst/>
          </a:prstGeom>
          <a:noFill/>
          <a:extLst>
            <a:ext uri="{909E8E84-426E-40DD-AFC4-6F175D3DCCD1}">
              <a14:hiddenFill xmlns:a14="http://schemas.microsoft.com/office/drawing/2010/main">
                <a:solidFill>
                  <a:srgbClr val="FFFFFF"/>
                </a:solidFill>
              </a14:hiddenFill>
            </a:ext>
          </a:extLst>
        </p:spPr>
      </p:pic>
      <p:sp>
        <p:nvSpPr>
          <p:cNvPr id="15" name="14 Triángulo isósceles"/>
          <p:cNvSpPr/>
          <p:nvPr/>
        </p:nvSpPr>
        <p:spPr>
          <a:xfrm rot="5400000">
            <a:off x="-2259124" y="2259124"/>
            <a:ext cx="6858000" cy="2339752"/>
          </a:xfrm>
          <a:prstGeom prst="triangle">
            <a:avLst>
              <a:gd name="adj" fmla="val 65666"/>
            </a:avLst>
          </a:prstGeom>
          <a:solidFill>
            <a:schemeClr val="accent1">
              <a:lumMod val="75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1" name="13 Rectángulo"/>
          <p:cNvSpPr/>
          <p:nvPr/>
        </p:nvSpPr>
        <p:spPr>
          <a:xfrm>
            <a:off x="1363220" y="216570"/>
            <a:ext cx="2339102" cy="646331"/>
          </a:xfrm>
          <a:prstGeom prst="rect">
            <a:avLst/>
          </a:prstGeom>
        </p:spPr>
        <p:txBody>
          <a:bodyPr wrap="none">
            <a:spAutoFit/>
          </a:bodyPr>
          <a:lstStyle/>
          <a:p>
            <a:r>
              <a:rPr lang="es-EC" sz="3600" b="1" dirty="0" smtClean="0">
                <a:solidFill>
                  <a:srgbClr val="00B0F0"/>
                </a:solidFill>
                <a:latin typeface="Arial Rounded MT Bold" pitchFamily="34" charset="0"/>
              </a:rPr>
              <a:t>ANÁLISIS</a:t>
            </a:r>
          </a:p>
        </p:txBody>
      </p:sp>
      <p:sp>
        <p:nvSpPr>
          <p:cNvPr id="22" name="15 Rectángulo"/>
          <p:cNvSpPr/>
          <p:nvPr/>
        </p:nvSpPr>
        <p:spPr>
          <a:xfrm>
            <a:off x="1413128" y="648618"/>
            <a:ext cx="3202672" cy="523220"/>
          </a:xfrm>
          <a:prstGeom prst="rect">
            <a:avLst/>
          </a:prstGeom>
        </p:spPr>
        <p:txBody>
          <a:bodyPr wrap="none">
            <a:spAutoFit/>
          </a:bodyPr>
          <a:lstStyle/>
          <a:p>
            <a:r>
              <a:rPr lang="es-EC" sz="2800" b="1" dirty="0" smtClean="0">
                <a:latin typeface="Arial Rounded MT Bold" pitchFamily="34" charset="0"/>
              </a:rPr>
              <a:t>DE RESULTADOS</a:t>
            </a:r>
          </a:p>
        </p:txBody>
      </p:sp>
      <p:sp>
        <p:nvSpPr>
          <p:cNvPr id="23" name="16 CuadroTexto"/>
          <p:cNvSpPr txBox="1"/>
          <p:nvPr/>
        </p:nvSpPr>
        <p:spPr>
          <a:xfrm>
            <a:off x="755576" y="-71462"/>
            <a:ext cx="720080" cy="1200329"/>
          </a:xfrm>
          <a:prstGeom prst="rect">
            <a:avLst/>
          </a:prstGeom>
          <a:noFill/>
        </p:spPr>
        <p:txBody>
          <a:bodyPr wrap="square" rtlCol="0">
            <a:spAutoFit/>
          </a:bodyPr>
          <a:lstStyle/>
          <a:p>
            <a:r>
              <a:rPr lang="es-EC" sz="7200" dirty="0" smtClean="0">
                <a:solidFill>
                  <a:schemeClr val="bg1">
                    <a:lumMod val="50000"/>
                  </a:schemeClr>
                </a:solidFill>
                <a:latin typeface="Arial Rounded MT Bold" pitchFamily="34" charset="0"/>
              </a:rPr>
              <a:t>4</a:t>
            </a:r>
            <a:endParaRPr lang="es-EC" sz="7200" dirty="0">
              <a:solidFill>
                <a:schemeClr val="bg1">
                  <a:lumMod val="50000"/>
                </a:schemeClr>
              </a:solidFill>
              <a:latin typeface="Arial Rounded MT Bold" pitchFamily="34" charset="0"/>
            </a:endParaRPr>
          </a:p>
        </p:txBody>
      </p:sp>
      <p:sp>
        <p:nvSpPr>
          <p:cNvPr id="8" name="15 Rectángulo"/>
          <p:cNvSpPr/>
          <p:nvPr/>
        </p:nvSpPr>
        <p:spPr>
          <a:xfrm>
            <a:off x="1443506" y="1053826"/>
            <a:ext cx="2417650" cy="523220"/>
          </a:xfrm>
          <a:prstGeom prst="rect">
            <a:avLst/>
          </a:prstGeom>
        </p:spPr>
        <p:txBody>
          <a:bodyPr wrap="none">
            <a:spAutoFit/>
          </a:bodyPr>
          <a:lstStyle/>
          <a:p>
            <a:r>
              <a:rPr lang="es-EC" sz="2800" b="1" dirty="0" smtClean="0">
                <a:latin typeface="Arial Rounded MT Bold" pitchFamily="34" charset="0"/>
              </a:rPr>
              <a:t>GENERALES</a:t>
            </a:r>
          </a:p>
        </p:txBody>
      </p:sp>
      <p:sp>
        <p:nvSpPr>
          <p:cNvPr id="2" name="CuadroTexto 1"/>
          <p:cNvSpPr txBox="1"/>
          <p:nvPr/>
        </p:nvSpPr>
        <p:spPr>
          <a:xfrm>
            <a:off x="35497" y="4017838"/>
            <a:ext cx="2321925" cy="923330"/>
          </a:xfrm>
          <a:prstGeom prst="rect">
            <a:avLst/>
          </a:prstGeom>
          <a:noFill/>
        </p:spPr>
        <p:txBody>
          <a:bodyPr wrap="square" rtlCol="0">
            <a:spAutoFit/>
          </a:bodyPr>
          <a:lstStyle/>
          <a:p>
            <a:r>
              <a:rPr lang="es-EC" b="1" dirty="0" smtClean="0">
                <a:solidFill>
                  <a:schemeClr val="bg1"/>
                </a:solidFill>
                <a:latin typeface="Arial Rounded MT Bold"/>
              </a:rPr>
              <a:t>NIVEL DE REQUERIMIENTO DE RRHH</a:t>
            </a:r>
            <a:endParaRPr lang="es-EC" b="1" dirty="0">
              <a:solidFill>
                <a:schemeClr val="bg1"/>
              </a:solidFill>
              <a:latin typeface="Arial Rounded MT Bold"/>
            </a:endParaRPr>
          </a:p>
        </p:txBody>
      </p:sp>
      <p:sp>
        <p:nvSpPr>
          <p:cNvPr id="10" name="9 CuadroTexto"/>
          <p:cNvSpPr txBox="1"/>
          <p:nvPr/>
        </p:nvSpPr>
        <p:spPr>
          <a:xfrm>
            <a:off x="2357422" y="1857364"/>
            <a:ext cx="6786578" cy="338554"/>
          </a:xfrm>
          <a:prstGeom prst="rect">
            <a:avLst/>
          </a:prstGeom>
          <a:noFill/>
        </p:spPr>
        <p:txBody>
          <a:bodyPr wrap="square" rtlCol="0">
            <a:spAutoFit/>
          </a:bodyPr>
          <a:lstStyle/>
          <a:p>
            <a:pPr algn="ctr"/>
            <a:r>
              <a:rPr lang="es-EC" sz="1600" b="1" dirty="0" smtClean="0">
                <a:latin typeface="Book Antiqua" pitchFamily="18" charset="0"/>
              </a:rPr>
              <a:t>Medios para buscar personal (menciones de más importante)</a:t>
            </a:r>
          </a:p>
        </p:txBody>
      </p:sp>
      <p:graphicFrame>
        <p:nvGraphicFramePr>
          <p:cNvPr id="11" name="10 Gráfico"/>
          <p:cNvGraphicFramePr/>
          <p:nvPr/>
        </p:nvGraphicFramePr>
        <p:xfrm>
          <a:off x="2428860" y="2357430"/>
          <a:ext cx="6480000" cy="4320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4922884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descr="http://images.lagazzettadf.com/2013/09/oi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5016" y="5877272"/>
            <a:ext cx="1576744" cy="900000"/>
          </a:xfrm>
          <a:prstGeom prst="rect">
            <a:avLst/>
          </a:prstGeom>
          <a:noFill/>
          <a:extLst>
            <a:ext uri="{909E8E84-426E-40DD-AFC4-6F175D3DCCD1}">
              <a14:hiddenFill xmlns:a14="http://schemas.microsoft.com/office/drawing/2010/main">
                <a:solidFill>
                  <a:srgbClr val="FFFFFF"/>
                </a:solidFill>
              </a14:hiddenFill>
            </a:ext>
          </a:extLst>
        </p:spPr>
      </p:pic>
      <p:sp>
        <p:nvSpPr>
          <p:cNvPr id="15" name="14 Triángulo isósceles"/>
          <p:cNvSpPr/>
          <p:nvPr/>
        </p:nvSpPr>
        <p:spPr>
          <a:xfrm rot="5400000">
            <a:off x="-2259124" y="2259124"/>
            <a:ext cx="6858000" cy="2339752"/>
          </a:xfrm>
          <a:prstGeom prst="triangle">
            <a:avLst>
              <a:gd name="adj" fmla="val 65666"/>
            </a:avLst>
          </a:prstGeom>
          <a:solidFill>
            <a:schemeClr val="accent1">
              <a:lumMod val="75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1" name="13 Rectángulo"/>
          <p:cNvSpPr/>
          <p:nvPr/>
        </p:nvSpPr>
        <p:spPr>
          <a:xfrm>
            <a:off x="1363220" y="216570"/>
            <a:ext cx="2339102" cy="646331"/>
          </a:xfrm>
          <a:prstGeom prst="rect">
            <a:avLst/>
          </a:prstGeom>
        </p:spPr>
        <p:txBody>
          <a:bodyPr wrap="none">
            <a:spAutoFit/>
          </a:bodyPr>
          <a:lstStyle/>
          <a:p>
            <a:r>
              <a:rPr lang="es-EC" sz="3600" b="1" dirty="0" smtClean="0">
                <a:solidFill>
                  <a:srgbClr val="00B0F0"/>
                </a:solidFill>
                <a:latin typeface="Arial Rounded MT Bold" pitchFamily="34" charset="0"/>
              </a:rPr>
              <a:t>ANÁLISIS</a:t>
            </a:r>
          </a:p>
        </p:txBody>
      </p:sp>
      <p:sp>
        <p:nvSpPr>
          <p:cNvPr id="22" name="15 Rectángulo"/>
          <p:cNvSpPr/>
          <p:nvPr/>
        </p:nvSpPr>
        <p:spPr>
          <a:xfrm>
            <a:off x="1413128" y="648618"/>
            <a:ext cx="3202672" cy="523220"/>
          </a:xfrm>
          <a:prstGeom prst="rect">
            <a:avLst/>
          </a:prstGeom>
        </p:spPr>
        <p:txBody>
          <a:bodyPr wrap="none">
            <a:spAutoFit/>
          </a:bodyPr>
          <a:lstStyle/>
          <a:p>
            <a:r>
              <a:rPr lang="es-EC" sz="2800" b="1" dirty="0" smtClean="0">
                <a:latin typeface="Arial Rounded MT Bold" pitchFamily="34" charset="0"/>
              </a:rPr>
              <a:t>DE RESULTADOS</a:t>
            </a:r>
          </a:p>
        </p:txBody>
      </p:sp>
      <p:sp>
        <p:nvSpPr>
          <p:cNvPr id="23" name="16 CuadroTexto"/>
          <p:cNvSpPr txBox="1"/>
          <p:nvPr/>
        </p:nvSpPr>
        <p:spPr>
          <a:xfrm>
            <a:off x="755576" y="-71462"/>
            <a:ext cx="720080" cy="1200329"/>
          </a:xfrm>
          <a:prstGeom prst="rect">
            <a:avLst/>
          </a:prstGeom>
          <a:noFill/>
        </p:spPr>
        <p:txBody>
          <a:bodyPr wrap="square" rtlCol="0">
            <a:spAutoFit/>
          </a:bodyPr>
          <a:lstStyle/>
          <a:p>
            <a:r>
              <a:rPr lang="es-EC" sz="7200" dirty="0" smtClean="0">
                <a:solidFill>
                  <a:schemeClr val="bg1">
                    <a:lumMod val="50000"/>
                  </a:schemeClr>
                </a:solidFill>
                <a:latin typeface="Arial Rounded MT Bold" pitchFamily="34" charset="0"/>
              </a:rPr>
              <a:t>4</a:t>
            </a:r>
            <a:endParaRPr lang="es-EC" sz="7200" dirty="0">
              <a:solidFill>
                <a:schemeClr val="bg1">
                  <a:lumMod val="50000"/>
                </a:schemeClr>
              </a:solidFill>
              <a:latin typeface="Arial Rounded MT Bold" pitchFamily="34" charset="0"/>
            </a:endParaRPr>
          </a:p>
        </p:txBody>
      </p:sp>
      <p:sp>
        <p:nvSpPr>
          <p:cNvPr id="8" name="15 Rectángulo"/>
          <p:cNvSpPr/>
          <p:nvPr/>
        </p:nvSpPr>
        <p:spPr>
          <a:xfrm>
            <a:off x="1443506" y="1053826"/>
            <a:ext cx="2417650" cy="523220"/>
          </a:xfrm>
          <a:prstGeom prst="rect">
            <a:avLst/>
          </a:prstGeom>
        </p:spPr>
        <p:txBody>
          <a:bodyPr wrap="none">
            <a:spAutoFit/>
          </a:bodyPr>
          <a:lstStyle/>
          <a:p>
            <a:r>
              <a:rPr lang="es-EC" sz="2800" b="1" dirty="0" smtClean="0">
                <a:latin typeface="Arial Rounded MT Bold" pitchFamily="34" charset="0"/>
              </a:rPr>
              <a:t>GENERALES</a:t>
            </a:r>
          </a:p>
        </p:txBody>
      </p:sp>
      <p:sp>
        <p:nvSpPr>
          <p:cNvPr id="2" name="CuadroTexto 1"/>
          <p:cNvSpPr txBox="1"/>
          <p:nvPr/>
        </p:nvSpPr>
        <p:spPr>
          <a:xfrm>
            <a:off x="35497" y="4017838"/>
            <a:ext cx="2321925" cy="923330"/>
          </a:xfrm>
          <a:prstGeom prst="rect">
            <a:avLst/>
          </a:prstGeom>
          <a:noFill/>
        </p:spPr>
        <p:txBody>
          <a:bodyPr wrap="square" rtlCol="0">
            <a:spAutoFit/>
          </a:bodyPr>
          <a:lstStyle/>
          <a:p>
            <a:r>
              <a:rPr lang="es-EC" b="1" dirty="0" smtClean="0">
                <a:solidFill>
                  <a:schemeClr val="bg1"/>
                </a:solidFill>
                <a:latin typeface="Arial Rounded MT Bold"/>
              </a:rPr>
              <a:t>NIVEL DE REQUERIMIENTO DE RRHH</a:t>
            </a:r>
            <a:endParaRPr lang="es-EC" b="1" dirty="0">
              <a:solidFill>
                <a:schemeClr val="bg1"/>
              </a:solidFill>
              <a:latin typeface="Arial Rounded MT Bold"/>
            </a:endParaRPr>
          </a:p>
        </p:txBody>
      </p:sp>
      <p:sp>
        <p:nvSpPr>
          <p:cNvPr id="10" name="9 CuadroTexto"/>
          <p:cNvSpPr txBox="1"/>
          <p:nvPr/>
        </p:nvSpPr>
        <p:spPr>
          <a:xfrm>
            <a:off x="2357422" y="1857364"/>
            <a:ext cx="6786578" cy="338554"/>
          </a:xfrm>
          <a:prstGeom prst="rect">
            <a:avLst/>
          </a:prstGeom>
          <a:noFill/>
        </p:spPr>
        <p:txBody>
          <a:bodyPr wrap="square" rtlCol="0">
            <a:spAutoFit/>
          </a:bodyPr>
          <a:lstStyle/>
          <a:p>
            <a:pPr algn="ctr"/>
            <a:r>
              <a:rPr lang="es-EC" sz="1600" b="1" dirty="0" smtClean="0">
                <a:latin typeface="Book Antiqua" pitchFamily="18" charset="0"/>
              </a:rPr>
              <a:t>Cuál medio principal (portales de empleo)</a:t>
            </a:r>
          </a:p>
        </p:txBody>
      </p:sp>
      <p:graphicFrame>
        <p:nvGraphicFramePr>
          <p:cNvPr id="12" name="Gráfico 11"/>
          <p:cNvGraphicFramePr>
            <a:graphicFrameLocks/>
          </p:cNvGraphicFramePr>
          <p:nvPr>
            <p:extLst>
              <p:ext uri="{D42A27DB-BD31-4B8C-83A1-F6EECF244321}">
                <p14:modId xmlns:p14="http://schemas.microsoft.com/office/powerpoint/2010/main" val="3469066405"/>
              </p:ext>
            </p:extLst>
          </p:nvPr>
        </p:nvGraphicFramePr>
        <p:xfrm>
          <a:off x="2510711" y="2277272"/>
          <a:ext cx="6480000" cy="3600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66320669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descr="http://images.lagazzettadf.com/2013/09/oi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5016" y="5877272"/>
            <a:ext cx="1576744" cy="900000"/>
          </a:xfrm>
          <a:prstGeom prst="rect">
            <a:avLst/>
          </a:prstGeom>
          <a:noFill/>
          <a:extLst>
            <a:ext uri="{909E8E84-426E-40DD-AFC4-6F175D3DCCD1}">
              <a14:hiddenFill xmlns:a14="http://schemas.microsoft.com/office/drawing/2010/main">
                <a:solidFill>
                  <a:srgbClr val="FFFFFF"/>
                </a:solidFill>
              </a14:hiddenFill>
            </a:ext>
          </a:extLst>
        </p:spPr>
      </p:pic>
      <p:sp>
        <p:nvSpPr>
          <p:cNvPr id="15" name="14 Triángulo isósceles"/>
          <p:cNvSpPr/>
          <p:nvPr/>
        </p:nvSpPr>
        <p:spPr>
          <a:xfrm rot="5400000">
            <a:off x="-2259124" y="2259124"/>
            <a:ext cx="6858000" cy="2339752"/>
          </a:xfrm>
          <a:prstGeom prst="triangle">
            <a:avLst>
              <a:gd name="adj" fmla="val 65666"/>
            </a:avLst>
          </a:prstGeom>
          <a:solidFill>
            <a:schemeClr val="accent1">
              <a:lumMod val="75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1" name="13 Rectángulo"/>
          <p:cNvSpPr/>
          <p:nvPr/>
        </p:nvSpPr>
        <p:spPr>
          <a:xfrm>
            <a:off x="1363220" y="216570"/>
            <a:ext cx="2339102" cy="646331"/>
          </a:xfrm>
          <a:prstGeom prst="rect">
            <a:avLst/>
          </a:prstGeom>
        </p:spPr>
        <p:txBody>
          <a:bodyPr wrap="none">
            <a:spAutoFit/>
          </a:bodyPr>
          <a:lstStyle/>
          <a:p>
            <a:r>
              <a:rPr lang="es-EC" sz="3600" b="1" dirty="0" smtClean="0">
                <a:solidFill>
                  <a:srgbClr val="00B0F0"/>
                </a:solidFill>
                <a:latin typeface="Arial Rounded MT Bold" pitchFamily="34" charset="0"/>
              </a:rPr>
              <a:t>ANÁLISIS</a:t>
            </a:r>
          </a:p>
        </p:txBody>
      </p:sp>
      <p:sp>
        <p:nvSpPr>
          <p:cNvPr id="22" name="15 Rectángulo"/>
          <p:cNvSpPr/>
          <p:nvPr/>
        </p:nvSpPr>
        <p:spPr>
          <a:xfrm>
            <a:off x="1413128" y="648618"/>
            <a:ext cx="3202672" cy="523220"/>
          </a:xfrm>
          <a:prstGeom prst="rect">
            <a:avLst/>
          </a:prstGeom>
        </p:spPr>
        <p:txBody>
          <a:bodyPr wrap="none">
            <a:spAutoFit/>
          </a:bodyPr>
          <a:lstStyle/>
          <a:p>
            <a:r>
              <a:rPr lang="es-EC" sz="2800" b="1" dirty="0" smtClean="0">
                <a:latin typeface="Arial Rounded MT Bold" pitchFamily="34" charset="0"/>
              </a:rPr>
              <a:t>DE RESULTADOS</a:t>
            </a:r>
          </a:p>
        </p:txBody>
      </p:sp>
      <p:sp>
        <p:nvSpPr>
          <p:cNvPr id="23" name="16 CuadroTexto"/>
          <p:cNvSpPr txBox="1"/>
          <p:nvPr/>
        </p:nvSpPr>
        <p:spPr>
          <a:xfrm>
            <a:off x="755576" y="-71462"/>
            <a:ext cx="720080" cy="1200329"/>
          </a:xfrm>
          <a:prstGeom prst="rect">
            <a:avLst/>
          </a:prstGeom>
          <a:noFill/>
        </p:spPr>
        <p:txBody>
          <a:bodyPr wrap="square" rtlCol="0">
            <a:spAutoFit/>
          </a:bodyPr>
          <a:lstStyle/>
          <a:p>
            <a:r>
              <a:rPr lang="es-EC" sz="7200" dirty="0" smtClean="0">
                <a:solidFill>
                  <a:schemeClr val="bg1">
                    <a:lumMod val="50000"/>
                  </a:schemeClr>
                </a:solidFill>
                <a:latin typeface="Arial Rounded MT Bold" pitchFamily="34" charset="0"/>
              </a:rPr>
              <a:t>4</a:t>
            </a:r>
            <a:endParaRPr lang="es-EC" sz="7200" dirty="0">
              <a:solidFill>
                <a:schemeClr val="bg1">
                  <a:lumMod val="50000"/>
                </a:schemeClr>
              </a:solidFill>
              <a:latin typeface="Arial Rounded MT Bold" pitchFamily="34" charset="0"/>
            </a:endParaRPr>
          </a:p>
        </p:txBody>
      </p:sp>
      <p:sp>
        <p:nvSpPr>
          <p:cNvPr id="8" name="15 Rectángulo"/>
          <p:cNvSpPr/>
          <p:nvPr/>
        </p:nvSpPr>
        <p:spPr>
          <a:xfrm>
            <a:off x="1443506" y="1053826"/>
            <a:ext cx="2417650" cy="523220"/>
          </a:xfrm>
          <a:prstGeom prst="rect">
            <a:avLst/>
          </a:prstGeom>
        </p:spPr>
        <p:txBody>
          <a:bodyPr wrap="none">
            <a:spAutoFit/>
          </a:bodyPr>
          <a:lstStyle/>
          <a:p>
            <a:r>
              <a:rPr lang="es-EC" sz="2800" b="1" dirty="0" smtClean="0">
                <a:latin typeface="Arial Rounded MT Bold" pitchFamily="34" charset="0"/>
              </a:rPr>
              <a:t>GENERALES</a:t>
            </a:r>
          </a:p>
        </p:txBody>
      </p:sp>
      <p:sp>
        <p:nvSpPr>
          <p:cNvPr id="2" name="CuadroTexto 1"/>
          <p:cNvSpPr txBox="1"/>
          <p:nvPr/>
        </p:nvSpPr>
        <p:spPr>
          <a:xfrm>
            <a:off x="35497" y="4017838"/>
            <a:ext cx="2321925" cy="923330"/>
          </a:xfrm>
          <a:prstGeom prst="rect">
            <a:avLst/>
          </a:prstGeom>
          <a:noFill/>
        </p:spPr>
        <p:txBody>
          <a:bodyPr wrap="square" rtlCol="0">
            <a:spAutoFit/>
          </a:bodyPr>
          <a:lstStyle/>
          <a:p>
            <a:r>
              <a:rPr lang="es-EC" b="1" dirty="0" smtClean="0">
                <a:solidFill>
                  <a:schemeClr val="bg1"/>
                </a:solidFill>
                <a:latin typeface="Arial Rounded MT Bold"/>
              </a:rPr>
              <a:t>NIVEL DE REQUERIMIENTO DE RRHH</a:t>
            </a:r>
            <a:endParaRPr lang="es-EC" b="1" dirty="0">
              <a:solidFill>
                <a:schemeClr val="bg1"/>
              </a:solidFill>
              <a:latin typeface="Arial Rounded MT Bold"/>
            </a:endParaRPr>
          </a:p>
        </p:txBody>
      </p:sp>
      <p:sp>
        <p:nvSpPr>
          <p:cNvPr id="10" name="9 CuadroTexto"/>
          <p:cNvSpPr txBox="1"/>
          <p:nvPr/>
        </p:nvSpPr>
        <p:spPr>
          <a:xfrm>
            <a:off x="2357422" y="1857364"/>
            <a:ext cx="6786578" cy="338554"/>
          </a:xfrm>
          <a:prstGeom prst="rect">
            <a:avLst/>
          </a:prstGeom>
          <a:noFill/>
        </p:spPr>
        <p:txBody>
          <a:bodyPr wrap="square" rtlCol="0">
            <a:spAutoFit/>
          </a:bodyPr>
          <a:lstStyle/>
          <a:p>
            <a:pPr algn="ctr"/>
            <a:r>
              <a:rPr lang="es-EC" sz="1600" b="1" dirty="0" smtClean="0">
                <a:latin typeface="Book Antiqua" pitchFamily="18" charset="0"/>
              </a:rPr>
              <a:t>Razón para usar el medio principal (portales de empleo)</a:t>
            </a:r>
          </a:p>
        </p:txBody>
      </p:sp>
      <p:graphicFrame>
        <p:nvGraphicFramePr>
          <p:cNvPr id="11" name="Gráfico 10"/>
          <p:cNvGraphicFramePr>
            <a:graphicFrameLocks/>
          </p:cNvGraphicFramePr>
          <p:nvPr>
            <p:extLst>
              <p:ext uri="{D42A27DB-BD31-4B8C-83A1-F6EECF244321}">
                <p14:modId xmlns:p14="http://schemas.microsoft.com/office/powerpoint/2010/main" val="2218961479"/>
              </p:ext>
            </p:extLst>
          </p:nvPr>
        </p:nvGraphicFramePr>
        <p:xfrm>
          <a:off x="2336844" y="2262572"/>
          <a:ext cx="6627643" cy="433478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4922884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14 Triángulo isósceles"/>
          <p:cNvSpPr/>
          <p:nvPr/>
        </p:nvSpPr>
        <p:spPr>
          <a:xfrm rot="5400000">
            <a:off x="-2259124" y="2259124"/>
            <a:ext cx="6858000" cy="2339752"/>
          </a:xfrm>
          <a:prstGeom prst="triangle">
            <a:avLst>
              <a:gd name="adj" fmla="val 65666"/>
            </a:avLst>
          </a:prstGeom>
          <a:solidFill>
            <a:schemeClr val="accent1">
              <a:lumMod val="75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1" name="13 Rectángulo"/>
          <p:cNvSpPr/>
          <p:nvPr/>
        </p:nvSpPr>
        <p:spPr>
          <a:xfrm>
            <a:off x="1363220" y="216570"/>
            <a:ext cx="2339102" cy="646331"/>
          </a:xfrm>
          <a:prstGeom prst="rect">
            <a:avLst/>
          </a:prstGeom>
        </p:spPr>
        <p:txBody>
          <a:bodyPr wrap="none">
            <a:spAutoFit/>
          </a:bodyPr>
          <a:lstStyle/>
          <a:p>
            <a:r>
              <a:rPr lang="es-EC" sz="3600" b="1" dirty="0" smtClean="0">
                <a:solidFill>
                  <a:srgbClr val="00B0F0"/>
                </a:solidFill>
                <a:latin typeface="Arial Rounded MT Bold" pitchFamily="34" charset="0"/>
              </a:rPr>
              <a:t>ANÁLISIS</a:t>
            </a:r>
          </a:p>
        </p:txBody>
      </p:sp>
      <p:sp>
        <p:nvSpPr>
          <p:cNvPr id="22" name="15 Rectángulo"/>
          <p:cNvSpPr/>
          <p:nvPr/>
        </p:nvSpPr>
        <p:spPr>
          <a:xfrm>
            <a:off x="1413128" y="648618"/>
            <a:ext cx="3202672" cy="523220"/>
          </a:xfrm>
          <a:prstGeom prst="rect">
            <a:avLst/>
          </a:prstGeom>
        </p:spPr>
        <p:txBody>
          <a:bodyPr wrap="none">
            <a:spAutoFit/>
          </a:bodyPr>
          <a:lstStyle/>
          <a:p>
            <a:r>
              <a:rPr lang="es-EC" sz="2800" b="1" dirty="0" smtClean="0">
                <a:latin typeface="Arial Rounded MT Bold" pitchFamily="34" charset="0"/>
              </a:rPr>
              <a:t>DE RESULTADOS</a:t>
            </a:r>
          </a:p>
        </p:txBody>
      </p:sp>
      <p:sp>
        <p:nvSpPr>
          <p:cNvPr id="23" name="16 CuadroTexto"/>
          <p:cNvSpPr txBox="1"/>
          <p:nvPr/>
        </p:nvSpPr>
        <p:spPr>
          <a:xfrm>
            <a:off x="755576" y="-71462"/>
            <a:ext cx="720080" cy="1200329"/>
          </a:xfrm>
          <a:prstGeom prst="rect">
            <a:avLst/>
          </a:prstGeom>
          <a:noFill/>
        </p:spPr>
        <p:txBody>
          <a:bodyPr wrap="square" rtlCol="0">
            <a:spAutoFit/>
          </a:bodyPr>
          <a:lstStyle/>
          <a:p>
            <a:r>
              <a:rPr lang="es-EC" sz="7200" dirty="0" smtClean="0">
                <a:solidFill>
                  <a:schemeClr val="bg1">
                    <a:lumMod val="50000"/>
                  </a:schemeClr>
                </a:solidFill>
                <a:latin typeface="Arial Rounded MT Bold" pitchFamily="34" charset="0"/>
              </a:rPr>
              <a:t>4</a:t>
            </a:r>
            <a:endParaRPr lang="es-EC" sz="7200" dirty="0">
              <a:solidFill>
                <a:schemeClr val="bg1">
                  <a:lumMod val="50000"/>
                </a:schemeClr>
              </a:solidFill>
              <a:latin typeface="Arial Rounded MT Bold" pitchFamily="34" charset="0"/>
            </a:endParaRPr>
          </a:p>
        </p:txBody>
      </p:sp>
      <p:sp>
        <p:nvSpPr>
          <p:cNvPr id="8" name="15 Rectángulo"/>
          <p:cNvSpPr/>
          <p:nvPr/>
        </p:nvSpPr>
        <p:spPr>
          <a:xfrm>
            <a:off x="1443506" y="1053826"/>
            <a:ext cx="2417650" cy="523220"/>
          </a:xfrm>
          <a:prstGeom prst="rect">
            <a:avLst/>
          </a:prstGeom>
        </p:spPr>
        <p:txBody>
          <a:bodyPr wrap="none">
            <a:spAutoFit/>
          </a:bodyPr>
          <a:lstStyle/>
          <a:p>
            <a:r>
              <a:rPr lang="es-EC" sz="2800" b="1" dirty="0" smtClean="0">
                <a:latin typeface="Arial Rounded MT Bold" pitchFamily="34" charset="0"/>
              </a:rPr>
              <a:t>GENERALES</a:t>
            </a:r>
          </a:p>
        </p:txBody>
      </p:sp>
      <p:sp>
        <p:nvSpPr>
          <p:cNvPr id="2" name="CuadroTexto 1"/>
          <p:cNvSpPr txBox="1"/>
          <p:nvPr/>
        </p:nvSpPr>
        <p:spPr>
          <a:xfrm>
            <a:off x="35497" y="4017838"/>
            <a:ext cx="1678983" cy="1200329"/>
          </a:xfrm>
          <a:prstGeom prst="rect">
            <a:avLst/>
          </a:prstGeom>
          <a:noFill/>
        </p:spPr>
        <p:txBody>
          <a:bodyPr wrap="square" rtlCol="0">
            <a:spAutoFit/>
          </a:bodyPr>
          <a:lstStyle/>
          <a:p>
            <a:r>
              <a:rPr lang="es-EC" b="1" dirty="0" smtClean="0">
                <a:solidFill>
                  <a:schemeClr val="bg1"/>
                </a:solidFill>
                <a:latin typeface="Arial Rounded MT Bold"/>
              </a:rPr>
              <a:t>NIVEL DE REQUERIMIENTO DE RRHH</a:t>
            </a:r>
            <a:endParaRPr lang="es-EC" b="1" dirty="0">
              <a:solidFill>
                <a:schemeClr val="bg1"/>
              </a:solidFill>
              <a:latin typeface="Arial Rounded MT Bold"/>
            </a:endParaRPr>
          </a:p>
        </p:txBody>
      </p:sp>
      <p:sp>
        <p:nvSpPr>
          <p:cNvPr id="10" name="9 CuadroTexto"/>
          <p:cNvSpPr txBox="1"/>
          <p:nvPr/>
        </p:nvSpPr>
        <p:spPr>
          <a:xfrm>
            <a:off x="1785918" y="1857364"/>
            <a:ext cx="7358082" cy="338554"/>
          </a:xfrm>
          <a:prstGeom prst="rect">
            <a:avLst/>
          </a:prstGeom>
          <a:noFill/>
        </p:spPr>
        <p:txBody>
          <a:bodyPr wrap="square" rtlCol="0">
            <a:spAutoFit/>
          </a:bodyPr>
          <a:lstStyle/>
          <a:p>
            <a:pPr algn="ctr"/>
            <a:r>
              <a:rPr lang="es-EC" sz="1600" b="1" dirty="0" smtClean="0">
                <a:latin typeface="Book Antiqua" pitchFamily="18" charset="0"/>
              </a:rPr>
              <a:t>Preferencia de género para los cargos</a:t>
            </a:r>
          </a:p>
        </p:txBody>
      </p:sp>
      <p:graphicFrame>
        <p:nvGraphicFramePr>
          <p:cNvPr id="11" name="10 Gráfico"/>
          <p:cNvGraphicFramePr/>
          <p:nvPr/>
        </p:nvGraphicFramePr>
        <p:xfrm>
          <a:off x="1785918" y="2357430"/>
          <a:ext cx="7200000" cy="4320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4922884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14 Triángulo isósceles"/>
          <p:cNvSpPr/>
          <p:nvPr/>
        </p:nvSpPr>
        <p:spPr>
          <a:xfrm rot="5400000">
            <a:off x="-2259124" y="2259124"/>
            <a:ext cx="6858000" cy="2339752"/>
          </a:xfrm>
          <a:prstGeom prst="triangle">
            <a:avLst>
              <a:gd name="adj" fmla="val 65666"/>
            </a:avLst>
          </a:prstGeom>
          <a:solidFill>
            <a:schemeClr val="accent1">
              <a:lumMod val="75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1" name="13 Rectángulo"/>
          <p:cNvSpPr/>
          <p:nvPr/>
        </p:nvSpPr>
        <p:spPr>
          <a:xfrm>
            <a:off x="1363220" y="406405"/>
            <a:ext cx="2339102" cy="646331"/>
          </a:xfrm>
          <a:prstGeom prst="rect">
            <a:avLst/>
          </a:prstGeom>
        </p:spPr>
        <p:txBody>
          <a:bodyPr wrap="none">
            <a:spAutoFit/>
          </a:bodyPr>
          <a:lstStyle/>
          <a:p>
            <a:r>
              <a:rPr lang="es-EC" sz="3600" b="1" dirty="0" smtClean="0">
                <a:solidFill>
                  <a:srgbClr val="00B0F0"/>
                </a:solidFill>
                <a:latin typeface="Arial Rounded MT Bold" pitchFamily="34" charset="0"/>
              </a:rPr>
              <a:t>ANÁLISIS</a:t>
            </a:r>
          </a:p>
        </p:txBody>
      </p:sp>
      <p:sp>
        <p:nvSpPr>
          <p:cNvPr id="22" name="15 Rectángulo"/>
          <p:cNvSpPr/>
          <p:nvPr/>
        </p:nvSpPr>
        <p:spPr>
          <a:xfrm>
            <a:off x="1413128" y="838453"/>
            <a:ext cx="3202672" cy="523220"/>
          </a:xfrm>
          <a:prstGeom prst="rect">
            <a:avLst/>
          </a:prstGeom>
        </p:spPr>
        <p:txBody>
          <a:bodyPr wrap="none">
            <a:spAutoFit/>
          </a:bodyPr>
          <a:lstStyle/>
          <a:p>
            <a:r>
              <a:rPr lang="es-EC" sz="2800" b="1" dirty="0" smtClean="0">
                <a:latin typeface="Arial Rounded MT Bold" pitchFamily="34" charset="0"/>
              </a:rPr>
              <a:t>DE RESULTADOS</a:t>
            </a:r>
          </a:p>
        </p:txBody>
      </p:sp>
      <p:sp>
        <p:nvSpPr>
          <p:cNvPr id="23" name="16 CuadroTexto"/>
          <p:cNvSpPr txBox="1"/>
          <p:nvPr/>
        </p:nvSpPr>
        <p:spPr>
          <a:xfrm>
            <a:off x="755576" y="118373"/>
            <a:ext cx="720080" cy="1200329"/>
          </a:xfrm>
          <a:prstGeom prst="rect">
            <a:avLst/>
          </a:prstGeom>
          <a:noFill/>
        </p:spPr>
        <p:txBody>
          <a:bodyPr wrap="square" rtlCol="0">
            <a:spAutoFit/>
          </a:bodyPr>
          <a:lstStyle/>
          <a:p>
            <a:r>
              <a:rPr lang="es-EC" sz="7200" dirty="0" smtClean="0">
                <a:solidFill>
                  <a:schemeClr val="bg1">
                    <a:lumMod val="50000"/>
                  </a:schemeClr>
                </a:solidFill>
                <a:latin typeface="Arial Rounded MT Bold" pitchFamily="34" charset="0"/>
              </a:rPr>
              <a:t>4</a:t>
            </a:r>
            <a:endParaRPr lang="es-EC" sz="7200" dirty="0">
              <a:solidFill>
                <a:schemeClr val="bg1">
                  <a:lumMod val="50000"/>
                </a:schemeClr>
              </a:solidFill>
              <a:latin typeface="Arial Rounded MT Bold" pitchFamily="34" charset="0"/>
            </a:endParaRPr>
          </a:p>
        </p:txBody>
      </p:sp>
      <p:sp>
        <p:nvSpPr>
          <p:cNvPr id="8" name="15 Rectángulo"/>
          <p:cNvSpPr/>
          <p:nvPr/>
        </p:nvSpPr>
        <p:spPr>
          <a:xfrm>
            <a:off x="1443506" y="1243661"/>
            <a:ext cx="2417650" cy="523220"/>
          </a:xfrm>
          <a:prstGeom prst="rect">
            <a:avLst/>
          </a:prstGeom>
        </p:spPr>
        <p:txBody>
          <a:bodyPr wrap="none">
            <a:spAutoFit/>
          </a:bodyPr>
          <a:lstStyle/>
          <a:p>
            <a:r>
              <a:rPr lang="es-EC" sz="2800" b="1" dirty="0" smtClean="0">
                <a:latin typeface="Arial Rounded MT Bold" pitchFamily="34" charset="0"/>
              </a:rPr>
              <a:t>GENERALES</a:t>
            </a:r>
          </a:p>
        </p:txBody>
      </p:sp>
      <p:sp>
        <p:nvSpPr>
          <p:cNvPr id="2" name="CuadroTexto 1"/>
          <p:cNvSpPr txBox="1"/>
          <p:nvPr/>
        </p:nvSpPr>
        <p:spPr>
          <a:xfrm>
            <a:off x="-32" y="3929066"/>
            <a:ext cx="1785919" cy="1138773"/>
          </a:xfrm>
          <a:prstGeom prst="rect">
            <a:avLst/>
          </a:prstGeom>
          <a:noFill/>
        </p:spPr>
        <p:txBody>
          <a:bodyPr wrap="square" rtlCol="0">
            <a:spAutoFit/>
          </a:bodyPr>
          <a:lstStyle/>
          <a:p>
            <a:r>
              <a:rPr lang="es-EC" sz="1700" b="1" dirty="0" smtClean="0">
                <a:solidFill>
                  <a:schemeClr val="bg1"/>
                </a:solidFill>
                <a:latin typeface="Arial Rounded MT Bold"/>
              </a:rPr>
              <a:t>CARACTERÍSTICAS DEL NUEVO PERSONAL</a:t>
            </a:r>
            <a:endParaRPr lang="es-EC" sz="1700" b="1" dirty="0">
              <a:solidFill>
                <a:schemeClr val="bg1"/>
              </a:solidFill>
              <a:latin typeface="Arial Rounded MT Bold"/>
            </a:endParaRPr>
          </a:p>
        </p:txBody>
      </p:sp>
      <p:sp>
        <p:nvSpPr>
          <p:cNvPr id="10" name="9 CuadroTexto"/>
          <p:cNvSpPr txBox="1"/>
          <p:nvPr/>
        </p:nvSpPr>
        <p:spPr>
          <a:xfrm>
            <a:off x="1785918" y="1947438"/>
            <a:ext cx="7358082" cy="338554"/>
          </a:xfrm>
          <a:prstGeom prst="rect">
            <a:avLst/>
          </a:prstGeom>
          <a:noFill/>
        </p:spPr>
        <p:txBody>
          <a:bodyPr wrap="square" rtlCol="0">
            <a:spAutoFit/>
          </a:bodyPr>
          <a:lstStyle/>
          <a:p>
            <a:pPr algn="ctr"/>
            <a:r>
              <a:rPr lang="es-EC" sz="1600" b="1" dirty="0" smtClean="0">
                <a:latin typeface="Book Antiqua" pitchFamily="18" charset="0"/>
              </a:rPr>
              <a:t>Perfil requerido por cargo</a:t>
            </a:r>
          </a:p>
        </p:txBody>
      </p:sp>
      <p:graphicFrame>
        <p:nvGraphicFramePr>
          <p:cNvPr id="11" name="10 Gráfico"/>
          <p:cNvGraphicFramePr/>
          <p:nvPr>
            <p:extLst>
              <p:ext uri="{D42A27DB-BD31-4B8C-83A1-F6EECF244321}">
                <p14:modId xmlns:p14="http://schemas.microsoft.com/office/powerpoint/2010/main" val="3255243568"/>
              </p:ext>
            </p:extLst>
          </p:nvPr>
        </p:nvGraphicFramePr>
        <p:xfrm>
          <a:off x="1785918" y="2357430"/>
          <a:ext cx="7200000" cy="4320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83394865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14 Triángulo isósceles"/>
          <p:cNvSpPr/>
          <p:nvPr/>
        </p:nvSpPr>
        <p:spPr>
          <a:xfrm rot="5400000">
            <a:off x="-2259124" y="2259124"/>
            <a:ext cx="6858000" cy="2339752"/>
          </a:xfrm>
          <a:prstGeom prst="triangle">
            <a:avLst>
              <a:gd name="adj" fmla="val 65666"/>
            </a:avLst>
          </a:prstGeom>
          <a:solidFill>
            <a:schemeClr val="accent1">
              <a:lumMod val="75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1" name="13 Rectángulo"/>
          <p:cNvSpPr/>
          <p:nvPr/>
        </p:nvSpPr>
        <p:spPr>
          <a:xfrm>
            <a:off x="1363220" y="216570"/>
            <a:ext cx="2339102" cy="646331"/>
          </a:xfrm>
          <a:prstGeom prst="rect">
            <a:avLst/>
          </a:prstGeom>
        </p:spPr>
        <p:txBody>
          <a:bodyPr wrap="none">
            <a:spAutoFit/>
          </a:bodyPr>
          <a:lstStyle/>
          <a:p>
            <a:r>
              <a:rPr lang="es-EC" sz="3600" b="1" dirty="0" smtClean="0">
                <a:solidFill>
                  <a:srgbClr val="00B0F0"/>
                </a:solidFill>
                <a:latin typeface="Arial Rounded MT Bold" pitchFamily="34" charset="0"/>
              </a:rPr>
              <a:t>ANÁLISIS</a:t>
            </a:r>
          </a:p>
        </p:txBody>
      </p:sp>
      <p:sp>
        <p:nvSpPr>
          <p:cNvPr id="22" name="15 Rectángulo"/>
          <p:cNvSpPr/>
          <p:nvPr/>
        </p:nvSpPr>
        <p:spPr>
          <a:xfrm>
            <a:off x="1413128" y="648618"/>
            <a:ext cx="3202672" cy="523220"/>
          </a:xfrm>
          <a:prstGeom prst="rect">
            <a:avLst/>
          </a:prstGeom>
        </p:spPr>
        <p:txBody>
          <a:bodyPr wrap="none">
            <a:spAutoFit/>
          </a:bodyPr>
          <a:lstStyle/>
          <a:p>
            <a:r>
              <a:rPr lang="es-EC" sz="2800" b="1" dirty="0" smtClean="0">
                <a:latin typeface="Arial Rounded MT Bold" pitchFamily="34" charset="0"/>
              </a:rPr>
              <a:t>DE RESULTADOS</a:t>
            </a:r>
          </a:p>
        </p:txBody>
      </p:sp>
      <p:sp>
        <p:nvSpPr>
          <p:cNvPr id="23" name="16 CuadroTexto"/>
          <p:cNvSpPr txBox="1"/>
          <p:nvPr/>
        </p:nvSpPr>
        <p:spPr>
          <a:xfrm>
            <a:off x="755576" y="-71462"/>
            <a:ext cx="720080" cy="1200329"/>
          </a:xfrm>
          <a:prstGeom prst="rect">
            <a:avLst/>
          </a:prstGeom>
          <a:noFill/>
        </p:spPr>
        <p:txBody>
          <a:bodyPr wrap="square" rtlCol="0">
            <a:spAutoFit/>
          </a:bodyPr>
          <a:lstStyle/>
          <a:p>
            <a:r>
              <a:rPr lang="es-EC" sz="7200" dirty="0" smtClean="0">
                <a:solidFill>
                  <a:schemeClr val="bg1">
                    <a:lumMod val="50000"/>
                  </a:schemeClr>
                </a:solidFill>
                <a:latin typeface="Arial Rounded MT Bold" pitchFamily="34" charset="0"/>
              </a:rPr>
              <a:t>4</a:t>
            </a:r>
            <a:endParaRPr lang="es-EC" sz="7200" dirty="0">
              <a:solidFill>
                <a:schemeClr val="bg1">
                  <a:lumMod val="50000"/>
                </a:schemeClr>
              </a:solidFill>
              <a:latin typeface="Arial Rounded MT Bold" pitchFamily="34" charset="0"/>
            </a:endParaRPr>
          </a:p>
        </p:txBody>
      </p:sp>
      <p:sp>
        <p:nvSpPr>
          <p:cNvPr id="8" name="15 Rectángulo"/>
          <p:cNvSpPr/>
          <p:nvPr/>
        </p:nvSpPr>
        <p:spPr>
          <a:xfrm>
            <a:off x="1443506" y="1053826"/>
            <a:ext cx="2417650" cy="523220"/>
          </a:xfrm>
          <a:prstGeom prst="rect">
            <a:avLst/>
          </a:prstGeom>
        </p:spPr>
        <p:txBody>
          <a:bodyPr wrap="none">
            <a:spAutoFit/>
          </a:bodyPr>
          <a:lstStyle/>
          <a:p>
            <a:r>
              <a:rPr lang="es-EC" sz="2800" b="1" dirty="0" smtClean="0">
                <a:latin typeface="Arial Rounded MT Bold" pitchFamily="34" charset="0"/>
              </a:rPr>
              <a:t>GENERALES</a:t>
            </a:r>
          </a:p>
        </p:txBody>
      </p:sp>
      <p:sp>
        <p:nvSpPr>
          <p:cNvPr id="2" name="CuadroTexto 1"/>
          <p:cNvSpPr txBox="1"/>
          <p:nvPr/>
        </p:nvSpPr>
        <p:spPr>
          <a:xfrm>
            <a:off x="-32" y="3929066"/>
            <a:ext cx="1785919" cy="1138773"/>
          </a:xfrm>
          <a:prstGeom prst="rect">
            <a:avLst/>
          </a:prstGeom>
          <a:noFill/>
        </p:spPr>
        <p:txBody>
          <a:bodyPr wrap="square" rtlCol="0">
            <a:spAutoFit/>
          </a:bodyPr>
          <a:lstStyle/>
          <a:p>
            <a:r>
              <a:rPr lang="es-EC" sz="1700" b="1" dirty="0" smtClean="0">
                <a:solidFill>
                  <a:schemeClr val="bg1"/>
                </a:solidFill>
                <a:latin typeface="Arial Rounded MT Bold"/>
              </a:rPr>
              <a:t>CARACTERÍSTICAS DEL NUEVO PERSONAL</a:t>
            </a:r>
            <a:endParaRPr lang="es-EC" sz="1700" b="1" dirty="0">
              <a:solidFill>
                <a:schemeClr val="bg1"/>
              </a:solidFill>
              <a:latin typeface="Arial Rounded MT Bold"/>
            </a:endParaRPr>
          </a:p>
        </p:txBody>
      </p:sp>
      <p:sp>
        <p:nvSpPr>
          <p:cNvPr id="10" name="9 CuadroTexto"/>
          <p:cNvSpPr txBox="1"/>
          <p:nvPr/>
        </p:nvSpPr>
        <p:spPr>
          <a:xfrm>
            <a:off x="1928794" y="1643050"/>
            <a:ext cx="7215206" cy="338554"/>
          </a:xfrm>
          <a:prstGeom prst="rect">
            <a:avLst/>
          </a:prstGeom>
          <a:noFill/>
        </p:spPr>
        <p:txBody>
          <a:bodyPr wrap="square" rtlCol="0">
            <a:spAutoFit/>
          </a:bodyPr>
          <a:lstStyle/>
          <a:p>
            <a:pPr algn="ctr"/>
            <a:r>
              <a:rPr lang="es-EC" sz="1600" b="1" dirty="0" smtClean="0">
                <a:latin typeface="Book Antiqua" pitchFamily="18" charset="0"/>
              </a:rPr>
              <a:t>Habilidades requeridas</a:t>
            </a:r>
          </a:p>
        </p:txBody>
      </p:sp>
      <p:graphicFrame>
        <p:nvGraphicFramePr>
          <p:cNvPr id="12" name="11 Gráfico"/>
          <p:cNvGraphicFramePr/>
          <p:nvPr/>
        </p:nvGraphicFramePr>
        <p:xfrm>
          <a:off x="1928794" y="2000240"/>
          <a:ext cx="7051504" cy="464344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83394865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descr="http://images.lagazzettadf.com/2013/09/oi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5016" y="5877272"/>
            <a:ext cx="1576744" cy="900000"/>
          </a:xfrm>
          <a:prstGeom prst="rect">
            <a:avLst/>
          </a:prstGeom>
          <a:noFill/>
          <a:extLst>
            <a:ext uri="{909E8E84-426E-40DD-AFC4-6F175D3DCCD1}">
              <a14:hiddenFill xmlns:a14="http://schemas.microsoft.com/office/drawing/2010/main">
                <a:solidFill>
                  <a:srgbClr val="FFFFFF"/>
                </a:solidFill>
              </a14:hiddenFill>
            </a:ext>
          </a:extLst>
        </p:spPr>
      </p:pic>
      <p:sp>
        <p:nvSpPr>
          <p:cNvPr id="15" name="14 Triángulo isósceles"/>
          <p:cNvSpPr/>
          <p:nvPr/>
        </p:nvSpPr>
        <p:spPr>
          <a:xfrm rot="5400000">
            <a:off x="-2259124" y="2259124"/>
            <a:ext cx="6858000" cy="2339752"/>
          </a:xfrm>
          <a:prstGeom prst="triangle">
            <a:avLst>
              <a:gd name="adj" fmla="val 65666"/>
            </a:avLst>
          </a:prstGeom>
          <a:solidFill>
            <a:schemeClr val="accent1">
              <a:lumMod val="75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1" name="13 Rectángulo"/>
          <p:cNvSpPr/>
          <p:nvPr/>
        </p:nvSpPr>
        <p:spPr>
          <a:xfrm>
            <a:off x="1363220" y="406405"/>
            <a:ext cx="2339102" cy="646331"/>
          </a:xfrm>
          <a:prstGeom prst="rect">
            <a:avLst/>
          </a:prstGeom>
        </p:spPr>
        <p:txBody>
          <a:bodyPr wrap="none">
            <a:spAutoFit/>
          </a:bodyPr>
          <a:lstStyle/>
          <a:p>
            <a:r>
              <a:rPr lang="es-EC" sz="3600" b="1" dirty="0" smtClean="0">
                <a:solidFill>
                  <a:srgbClr val="00B0F0"/>
                </a:solidFill>
                <a:latin typeface="Arial Rounded MT Bold" pitchFamily="34" charset="0"/>
              </a:rPr>
              <a:t>ANÁLISIS</a:t>
            </a:r>
          </a:p>
        </p:txBody>
      </p:sp>
      <p:sp>
        <p:nvSpPr>
          <p:cNvPr id="22" name="15 Rectángulo"/>
          <p:cNvSpPr/>
          <p:nvPr/>
        </p:nvSpPr>
        <p:spPr>
          <a:xfrm>
            <a:off x="1413128" y="838453"/>
            <a:ext cx="3202672" cy="523220"/>
          </a:xfrm>
          <a:prstGeom prst="rect">
            <a:avLst/>
          </a:prstGeom>
        </p:spPr>
        <p:txBody>
          <a:bodyPr wrap="none">
            <a:spAutoFit/>
          </a:bodyPr>
          <a:lstStyle/>
          <a:p>
            <a:r>
              <a:rPr lang="es-EC" sz="2800" b="1" dirty="0" smtClean="0">
                <a:latin typeface="Arial Rounded MT Bold" pitchFamily="34" charset="0"/>
              </a:rPr>
              <a:t>DE RESULTADOS</a:t>
            </a:r>
          </a:p>
        </p:txBody>
      </p:sp>
      <p:sp>
        <p:nvSpPr>
          <p:cNvPr id="23" name="16 CuadroTexto"/>
          <p:cNvSpPr txBox="1"/>
          <p:nvPr/>
        </p:nvSpPr>
        <p:spPr>
          <a:xfrm>
            <a:off x="755576" y="118373"/>
            <a:ext cx="720080" cy="1200329"/>
          </a:xfrm>
          <a:prstGeom prst="rect">
            <a:avLst/>
          </a:prstGeom>
          <a:noFill/>
        </p:spPr>
        <p:txBody>
          <a:bodyPr wrap="square" rtlCol="0">
            <a:spAutoFit/>
          </a:bodyPr>
          <a:lstStyle/>
          <a:p>
            <a:r>
              <a:rPr lang="es-EC" sz="7200" dirty="0" smtClean="0">
                <a:solidFill>
                  <a:schemeClr val="bg1">
                    <a:lumMod val="50000"/>
                  </a:schemeClr>
                </a:solidFill>
                <a:latin typeface="Arial Rounded MT Bold" pitchFamily="34" charset="0"/>
              </a:rPr>
              <a:t>4</a:t>
            </a:r>
            <a:endParaRPr lang="es-EC" sz="7200" dirty="0">
              <a:solidFill>
                <a:schemeClr val="bg1">
                  <a:lumMod val="50000"/>
                </a:schemeClr>
              </a:solidFill>
              <a:latin typeface="Arial Rounded MT Bold" pitchFamily="34" charset="0"/>
            </a:endParaRPr>
          </a:p>
        </p:txBody>
      </p:sp>
      <p:sp>
        <p:nvSpPr>
          <p:cNvPr id="8" name="15 Rectángulo"/>
          <p:cNvSpPr/>
          <p:nvPr/>
        </p:nvSpPr>
        <p:spPr>
          <a:xfrm>
            <a:off x="1443506" y="1243661"/>
            <a:ext cx="2417650" cy="523220"/>
          </a:xfrm>
          <a:prstGeom prst="rect">
            <a:avLst/>
          </a:prstGeom>
        </p:spPr>
        <p:txBody>
          <a:bodyPr wrap="none">
            <a:spAutoFit/>
          </a:bodyPr>
          <a:lstStyle/>
          <a:p>
            <a:r>
              <a:rPr lang="es-EC" sz="2800" b="1" dirty="0" smtClean="0">
                <a:latin typeface="Arial Rounded MT Bold" pitchFamily="34" charset="0"/>
              </a:rPr>
              <a:t>GENERALES</a:t>
            </a:r>
          </a:p>
        </p:txBody>
      </p:sp>
      <p:sp>
        <p:nvSpPr>
          <p:cNvPr id="2" name="CuadroTexto 1"/>
          <p:cNvSpPr txBox="1"/>
          <p:nvPr/>
        </p:nvSpPr>
        <p:spPr>
          <a:xfrm>
            <a:off x="72007" y="4077072"/>
            <a:ext cx="2195737" cy="707886"/>
          </a:xfrm>
          <a:prstGeom prst="rect">
            <a:avLst/>
          </a:prstGeom>
          <a:noFill/>
        </p:spPr>
        <p:txBody>
          <a:bodyPr wrap="square" rtlCol="0">
            <a:spAutoFit/>
          </a:bodyPr>
          <a:lstStyle/>
          <a:p>
            <a:r>
              <a:rPr lang="es-EC" sz="2000" b="1" dirty="0" smtClean="0">
                <a:solidFill>
                  <a:schemeClr val="bg1"/>
                </a:solidFill>
                <a:latin typeface="Arial Rounded MT Bold"/>
              </a:rPr>
              <a:t>EMPLEO ADOLESCENTE</a:t>
            </a:r>
            <a:endParaRPr lang="es-EC" sz="2000" b="1" dirty="0">
              <a:solidFill>
                <a:schemeClr val="bg1"/>
              </a:solidFill>
              <a:latin typeface="Arial Rounded MT Bold"/>
            </a:endParaRPr>
          </a:p>
        </p:txBody>
      </p:sp>
      <p:graphicFrame>
        <p:nvGraphicFramePr>
          <p:cNvPr id="9" name="8 Gráfico"/>
          <p:cNvGraphicFramePr/>
          <p:nvPr/>
        </p:nvGraphicFramePr>
        <p:xfrm>
          <a:off x="2857488" y="2214553"/>
          <a:ext cx="5400000" cy="3240000"/>
        </p:xfrm>
        <a:graphic>
          <a:graphicData uri="http://schemas.openxmlformats.org/drawingml/2006/chart">
            <c:chart xmlns:c="http://schemas.openxmlformats.org/drawingml/2006/chart" xmlns:r="http://schemas.openxmlformats.org/officeDocument/2006/relationships" r:id="rId3"/>
          </a:graphicData>
        </a:graphic>
      </p:graphicFrame>
      <p:sp>
        <p:nvSpPr>
          <p:cNvPr id="10" name="9 CuadroTexto"/>
          <p:cNvSpPr txBox="1"/>
          <p:nvPr/>
        </p:nvSpPr>
        <p:spPr>
          <a:xfrm>
            <a:off x="2428860" y="1857364"/>
            <a:ext cx="6286544" cy="338554"/>
          </a:xfrm>
          <a:prstGeom prst="rect">
            <a:avLst/>
          </a:prstGeom>
          <a:noFill/>
        </p:spPr>
        <p:txBody>
          <a:bodyPr wrap="square" rtlCol="0">
            <a:spAutoFit/>
          </a:bodyPr>
          <a:lstStyle/>
          <a:p>
            <a:pPr algn="ctr"/>
            <a:r>
              <a:rPr lang="es-EC" sz="1600" b="1" dirty="0" smtClean="0">
                <a:latin typeface="Book Antiqua" pitchFamily="18" charset="0"/>
              </a:rPr>
              <a:t>Contrata adolescentes</a:t>
            </a:r>
          </a:p>
        </p:txBody>
      </p:sp>
      <p:sp>
        <p:nvSpPr>
          <p:cNvPr id="11" name="10 CuadroTexto"/>
          <p:cNvSpPr txBox="1"/>
          <p:nvPr/>
        </p:nvSpPr>
        <p:spPr>
          <a:xfrm>
            <a:off x="2500298" y="5643578"/>
            <a:ext cx="6215106" cy="784830"/>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es-EC" sz="1500" dirty="0" smtClean="0">
                <a:latin typeface="Book Antiqua" pitchFamily="18" charset="0"/>
              </a:rPr>
              <a:t>Entre las principales razones por las que no contrata se encuentran políticas internas de la empresa (27,8%) y porque consideran que es prohibido por la ley (23,4%)</a:t>
            </a:r>
          </a:p>
        </p:txBody>
      </p:sp>
    </p:spTree>
    <p:extLst>
      <p:ext uri="{BB962C8B-B14F-4D97-AF65-F5344CB8AC3E}">
        <p14:creationId xmlns:p14="http://schemas.microsoft.com/office/powerpoint/2010/main" val="216898968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descr="http://images.lagazzettadf.com/2013/09/oi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5016" y="5877272"/>
            <a:ext cx="1576744" cy="900000"/>
          </a:xfrm>
          <a:prstGeom prst="rect">
            <a:avLst/>
          </a:prstGeom>
          <a:noFill/>
          <a:extLst>
            <a:ext uri="{909E8E84-426E-40DD-AFC4-6F175D3DCCD1}">
              <a14:hiddenFill xmlns:a14="http://schemas.microsoft.com/office/drawing/2010/main">
                <a:solidFill>
                  <a:srgbClr val="FFFFFF"/>
                </a:solidFill>
              </a14:hiddenFill>
            </a:ext>
          </a:extLst>
        </p:spPr>
      </p:pic>
      <p:sp>
        <p:nvSpPr>
          <p:cNvPr id="15" name="14 Triángulo isósceles"/>
          <p:cNvSpPr/>
          <p:nvPr/>
        </p:nvSpPr>
        <p:spPr>
          <a:xfrm rot="5400000">
            <a:off x="-2259124" y="2259124"/>
            <a:ext cx="6858000" cy="2339752"/>
          </a:xfrm>
          <a:prstGeom prst="triangle">
            <a:avLst>
              <a:gd name="adj" fmla="val 65666"/>
            </a:avLst>
          </a:prstGeom>
          <a:solidFill>
            <a:schemeClr val="accent1">
              <a:lumMod val="75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1" name="13 Rectángulo"/>
          <p:cNvSpPr/>
          <p:nvPr/>
        </p:nvSpPr>
        <p:spPr>
          <a:xfrm>
            <a:off x="1363220" y="406405"/>
            <a:ext cx="2339102" cy="646331"/>
          </a:xfrm>
          <a:prstGeom prst="rect">
            <a:avLst/>
          </a:prstGeom>
        </p:spPr>
        <p:txBody>
          <a:bodyPr wrap="none">
            <a:spAutoFit/>
          </a:bodyPr>
          <a:lstStyle/>
          <a:p>
            <a:r>
              <a:rPr lang="es-EC" sz="3600" b="1" dirty="0" smtClean="0">
                <a:solidFill>
                  <a:srgbClr val="00B0F0"/>
                </a:solidFill>
                <a:latin typeface="Arial Rounded MT Bold" pitchFamily="34" charset="0"/>
              </a:rPr>
              <a:t>ANÁLISIS</a:t>
            </a:r>
          </a:p>
        </p:txBody>
      </p:sp>
      <p:sp>
        <p:nvSpPr>
          <p:cNvPr id="22" name="15 Rectángulo"/>
          <p:cNvSpPr/>
          <p:nvPr/>
        </p:nvSpPr>
        <p:spPr>
          <a:xfrm>
            <a:off x="1413128" y="838453"/>
            <a:ext cx="3202672" cy="523220"/>
          </a:xfrm>
          <a:prstGeom prst="rect">
            <a:avLst/>
          </a:prstGeom>
        </p:spPr>
        <p:txBody>
          <a:bodyPr wrap="none">
            <a:spAutoFit/>
          </a:bodyPr>
          <a:lstStyle/>
          <a:p>
            <a:r>
              <a:rPr lang="es-EC" sz="2800" b="1" dirty="0" smtClean="0">
                <a:latin typeface="Arial Rounded MT Bold" pitchFamily="34" charset="0"/>
              </a:rPr>
              <a:t>DE RESULTADOS</a:t>
            </a:r>
          </a:p>
        </p:txBody>
      </p:sp>
      <p:sp>
        <p:nvSpPr>
          <p:cNvPr id="23" name="16 CuadroTexto"/>
          <p:cNvSpPr txBox="1"/>
          <p:nvPr/>
        </p:nvSpPr>
        <p:spPr>
          <a:xfrm>
            <a:off x="755576" y="118373"/>
            <a:ext cx="720080" cy="1200329"/>
          </a:xfrm>
          <a:prstGeom prst="rect">
            <a:avLst/>
          </a:prstGeom>
          <a:noFill/>
        </p:spPr>
        <p:txBody>
          <a:bodyPr wrap="square" rtlCol="0">
            <a:spAutoFit/>
          </a:bodyPr>
          <a:lstStyle/>
          <a:p>
            <a:r>
              <a:rPr lang="es-EC" sz="7200" dirty="0" smtClean="0">
                <a:solidFill>
                  <a:schemeClr val="bg1">
                    <a:lumMod val="50000"/>
                  </a:schemeClr>
                </a:solidFill>
                <a:latin typeface="Arial Rounded MT Bold" pitchFamily="34" charset="0"/>
              </a:rPr>
              <a:t>4</a:t>
            </a:r>
            <a:endParaRPr lang="es-EC" sz="7200" dirty="0">
              <a:solidFill>
                <a:schemeClr val="bg1">
                  <a:lumMod val="50000"/>
                </a:schemeClr>
              </a:solidFill>
              <a:latin typeface="Arial Rounded MT Bold" pitchFamily="34" charset="0"/>
            </a:endParaRPr>
          </a:p>
        </p:txBody>
      </p:sp>
      <p:sp>
        <p:nvSpPr>
          <p:cNvPr id="8" name="15 Rectángulo"/>
          <p:cNvSpPr/>
          <p:nvPr/>
        </p:nvSpPr>
        <p:spPr>
          <a:xfrm>
            <a:off x="1443506" y="1243661"/>
            <a:ext cx="2417650" cy="523220"/>
          </a:xfrm>
          <a:prstGeom prst="rect">
            <a:avLst/>
          </a:prstGeom>
        </p:spPr>
        <p:txBody>
          <a:bodyPr wrap="none">
            <a:spAutoFit/>
          </a:bodyPr>
          <a:lstStyle/>
          <a:p>
            <a:r>
              <a:rPr lang="es-EC" sz="2800" b="1" dirty="0" smtClean="0">
                <a:latin typeface="Arial Rounded MT Bold" pitchFamily="34" charset="0"/>
              </a:rPr>
              <a:t>GENERALES</a:t>
            </a:r>
          </a:p>
        </p:txBody>
      </p:sp>
      <p:sp>
        <p:nvSpPr>
          <p:cNvPr id="2" name="CuadroTexto 1"/>
          <p:cNvSpPr txBox="1"/>
          <p:nvPr/>
        </p:nvSpPr>
        <p:spPr>
          <a:xfrm>
            <a:off x="72007" y="4077072"/>
            <a:ext cx="2195737" cy="707886"/>
          </a:xfrm>
          <a:prstGeom prst="rect">
            <a:avLst/>
          </a:prstGeom>
          <a:noFill/>
        </p:spPr>
        <p:txBody>
          <a:bodyPr wrap="square" rtlCol="0">
            <a:spAutoFit/>
          </a:bodyPr>
          <a:lstStyle/>
          <a:p>
            <a:r>
              <a:rPr lang="es-EC" sz="2000" b="1" dirty="0" smtClean="0">
                <a:solidFill>
                  <a:schemeClr val="bg1"/>
                </a:solidFill>
                <a:latin typeface="Arial Rounded MT Bold"/>
              </a:rPr>
              <a:t>EMPLEO ADOLESCENTE</a:t>
            </a:r>
            <a:endParaRPr lang="es-EC" sz="2000" b="1" dirty="0">
              <a:solidFill>
                <a:schemeClr val="bg1"/>
              </a:solidFill>
              <a:latin typeface="Arial Rounded MT Bold"/>
            </a:endParaRPr>
          </a:p>
        </p:txBody>
      </p:sp>
      <p:sp>
        <p:nvSpPr>
          <p:cNvPr id="10" name="9 CuadroTexto"/>
          <p:cNvSpPr txBox="1"/>
          <p:nvPr/>
        </p:nvSpPr>
        <p:spPr>
          <a:xfrm>
            <a:off x="2428860" y="1857364"/>
            <a:ext cx="6286544" cy="338554"/>
          </a:xfrm>
          <a:prstGeom prst="rect">
            <a:avLst/>
          </a:prstGeom>
          <a:noFill/>
        </p:spPr>
        <p:txBody>
          <a:bodyPr wrap="square" rtlCol="0">
            <a:spAutoFit/>
          </a:bodyPr>
          <a:lstStyle/>
          <a:p>
            <a:pPr algn="ctr"/>
            <a:r>
              <a:rPr lang="es-EC" sz="1600" b="1" dirty="0" smtClean="0">
                <a:latin typeface="Book Antiqua" pitchFamily="18" charset="0"/>
              </a:rPr>
              <a:t>Ha tenido inconvenientes al contratar adolescentes</a:t>
            </a:r>
          </a:p>
        </p:txBody>
      </p:sp>
      <p:sp>
        <p:nvSpPr>
          <p:cNvPr id="11" name="10 CuadroTexto"/>
          <p:cNvSpPr txBox="1"/>
          <p:nvPr/>
        </p:nvSpPr>
        <p:spPr>
          <a:xfrm>
            <a:off x="2500298" y="5643578"/>
            <a:ext cx="6215106" cy="323165"/>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es-EC" sz="1500" dirty="0" smtClean="0">
                <a:latin typeface="Book Antiqua" pitchFamily="18" charset="0"/>
              </a:rPr>
              <a:t>Principalmente falta de madurez y responsabilidad </a:t>
            </a:r>
          </a:p>
        </p:txBody>
      </p:sp>
      <p:graphicFrame>
        <p:nvGraphicFramePr>
          <p:cNvPr id="12" name="11 Gráfico"/>
          <p:cNvGraphicFramePr/>
          <p:nvPr/>
        </p:nvGraphicFramePr>
        <p:xfrm>
          <a:off x="2857488" y="2214554"/>
          <a:ext cx="5401868" cy="3134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16898968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descr="http://images.lagazzettadf.com/2013/09/oi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5016" y="5877272"/>
            <a:ext cx="1576744" cy="900000"/>
          </a:xfrm>
          <a:prstGeom prst="rect">
            <a:avLst/>
          </a:prstGeom>
          <a:noFill/>
          <a:extLst>
            <a:ext uri="{909E8E84-426E-40DD-AFC4-6F175D3DCCD1}">
              <a14:hiddenFill xmlns:a14="http://schemas.microsoft.com/office/drawing/2010/main">
                <a:solidFill>
                  <a:srgbClr val="FFFFFF"/>
                </a:solidFill>
              </a14:hiddenFill>
            </a:ext>
          </a:extLst>
        </p:spPr>
      </p:pic>
      <p:sp>
        <p:nvSpPr>
          <p:cNvPr id="15" name="14 Triángulo isósceles"/>
          <p:cNvSpPr/>
          <p:nvPr/>
        </p:nvSpPr>
        <p:spPr>
          <a:xfrm rot="5400000">
            <a:off x="-2259124" y="2259124"/>
            <a:ext cx="6858000" cy="2339752"/>
          </a:xfrm>
          <a:prstGeom prst="triangle">
            <a:avLst>
              <a:gd name="adj" fmla="val 65666"/>
            </a:avLst>
          </a:prstGeom>
          <a:solidFill>
            <a:schemeClr val="accent1">
              <a:lumMod val="75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1" name="13 Rectángulo"/>
          <p:cNvSpPr/>
          <p:nvPr/>
        </p:nvSpPr>
        <p:spPr>
          <a:xfrm>
            <a:off x="1363220" y="406405"/>
            <a:ext cx="2339102" cy="646331"/>
          </a:xfrm>
          <a:prstGeom prst="rect">
            <a:avLst/>
          </a:prstGeom>
        </p:spPr>
        <p:txBody>
          <a:bodyPr wrap="none">
            <a:spAutoFit/>
          </a:bodyPr>
          <a:lstStyle/>
          <a:p>
            <a:r>
              <a:rPr lang="es-EC" sz="3600" b="1" dirty="0" smtClean="0">
                <a:solidFill>
                  <a:srgbClr val="00B0F0"/>
                </a:solidFill>
                <a:latin typeface="Arial Rounded MT Bold" pitchFamily="34" charset="0"/>
              </a:rPr>
              <a:t>ANÁLISIS</a:t>
            </a:r>
          </a:p>
        </p:txBody>
      </p:sp>
      <p:sp>
        <p:nvSpPr>
          <p:cNvPr id="22" name="15 Rectángulo"/>
          <p:cNvSpPr/>
          <p:nvPr/>
        </p:nvSpPr>
        <p:spPr>
          <a:xfrm>
            <a:off x="1413128" y="838453"/>
            <a:ext cx="3202672" cy="523220"/>
          </a:xfrm>
          <a:prstGeom prst="rect">
            <a:avLst/>
          </a:prstGeom>
        </p:spPr>
        <p:txBody>
          <a:bodyPr wrap="none">
            <a:spAutoFit/>
          </a:bodyPr>
          <a:lstStyle/>
          <a:p>
            <a:r>
              <a:rPr lang="es-EC" sz="2800" b="1" dirty="0" smtClean="0">
                <a:latin typeface="Arial Rounded MT Bold" pitchFamily="34" charset="0"/>
              </a:rPr>
              <a:t>DE RESULTADOS</a:t>
            </a:r>
          </a:p>
        </p:txBody>
      </p:sp>
      <p:sp>
        <p:nvSpPr>
          <p:cNvPr id="23" name="16 CuadroTexto"/>
          <p:cNvSpPr txBox="1"/>
          <p:nvPr/>
        </p:nvSpPr>
        <p:spPr>
          <a:xfrm>
            <a:off x="755576" y="118373"/>
            <a:ext cx="720080" cy="1200329"/>
          </a:xfrm>
          <a:prstGeom prst="rect">
            <a:avLst/>
          </a:prstGeom>
          <a:noFill/>
        </p:spPr>
        <p:txBody>
          <a:bodyPr wrap="square" rtlCol="0">
            <a:spAutoFit/>
          </a:bodyPr>
          <a:lstStyle/>
          <a:p>
            <a:r>
              <a:rPr lang="es-EC" sz="7200" dirty="0" smtClean="0">
                <a:solidFill>
                  <a:schemeClr val="bg1">
                    <a:lumMod val="50000"/>
                  </a:schemeClr>
                </a:solidFill>
                <a:latin typeface="Arial Rounded MT Bold" pitchFamily="34" charset="0"/>
              </a:rPr>
              <a:t>4</a:t>
            </a:r>
            <a:endParaRPr lang="es-EC" sz="7200" dirty="0">
              <a:solidFill>
                <a:schemeClr val="bg1">
                  <a:lumMod val="50000"/>
                </a:schemeClr>
              </a:solidFill>
              <a:latin typeface="Arial Rounded MT Bold" pitchFamily="34" charset="0"/>
            </a:endParaRPr>
          </a:p>
        </p:txBody>
      </p:sp>
      <p:sp>
        <p:nvSpPr>
          <p:cNvPr id="8" name="15 Rectángulo"/>
          <p:cNvSpPr/>
          <p:nvPr/>
        </p:nvSpPr>
        <p:spPr>
          <a:xfrm>
            <a:off x="1443506" y="1243661"/>
            <a:ext cx="2417650" cy="523220"/>
          </a:xfrm>
          <a:prstGeom prst="rect">
            <a:avLst/>
          </a:prstGeom>
        </p:spPr>
        <p:txBody>
          <a:bodyPr wrap="none">
            <a:spAutoFit/>
          </a:bodyPr>
          <a:lstStyle/>
          <a:p>
            <a:r>
              <a:rPr lang="es-EC" sz="2800" b="1" dirty="0" smtClean="0">
                <a:latin typeface="Arial Rounded MT Bold" pitchFamily="34" charset="0"/>
              </a:rPr>
              <a:t>GENERALES</a:t>
            </a:r>
          </a:p>
        </p:txBody>
      </p:sp>
      <p:sp>
        <p:nvSpPr>
          <p:cNvPr id="2" name="CuadroTexto 1"/>
          <p:cNvSpPr txBox="1"/>
          <p:nvPr/>
        </p:nvSpPr>
        <p:spPr>
          <a:xfrm>
            <a:off x="72007" y="4077072"/>
            <a:ext cx="2195737" cy="707886"/>
          </a:xfrm>
          <a:prstGeom prst="rect">
            <a:avLst/>
          </a:prstGeom>
          <a:noFill/>
        </p:spPr>
        <p:txBody>
          <a:bodyPr wrap="square" rtlCol="0">
            <a:spAutoFit/>
          </a:bodyPr>
          <a:lstStyle/>
          <a:p>
            <a:r>
              <a:rPr lang="es-EC" sz="2000" b="1" dirty="0" smtClean="0">
                <a:solidFill>
                  <a:schemeClr val="bg1"/>
                </a:solidFill>
                <a:latin typeface="Arial Rounded MT Bold"/>
              </a:rPr>
              <a:t>EMPLEO ADOLESCENTE</a:t>
            </a:r>
            <a:endParaRPr lang="es-EC" sz="2000" b="1" dirty="0">
              <a:solidFill>
                <a:schemeClr val="bg1"/>
              </a:solidFill>
              <a:latin typeface="Arial Rounded MT Bold"/>
            </a:endParaRPr>
          </a:p>
        </p:txBody>
      </p:sp>
      <p:sp>
        <p:nvSpPr>
          <p:cNvPr id="10" name="9 CuadroTexto"/>
          <p:cNvSpPr txBox="1"/>
          <p:nvPr/>
        </p:nvSpPr>
        <p:spPr>
          <a:xfrm>
            <a:off x="2428860" y="1857364"/>
            <a:ext cx="6286544" cy="338554"/>
          </a:xfrm>
          <a:prstGeom prst="rect">
            <a:avLst/>
          </a:prstGeom>
          <a:noFill/>
        </p:spPr>
        <p:txBody>
          <a:bodyPr wrap="square" rtlCol="0">
            <a:spAutoFit/>
          </a:bodyPr>
          <a:lstStyle/>
          <a:p>
            <a:pPr algn="ctr"/>
            <a:r>
              <a:rPr lang="es-EC" sz="1600" b="1" dirty="0" smtClean="0">
                <a:latin typeface="Book Antiqua" pitchFamily="18" charset="0"/>
              </a:rPr>
              <a:t>Ha considerado incluir adolescentes en su empresa</a:t>
            </a:r>
          </a:p>
        </p:txBody>
      </p:sp>
      <p:sp>
        <p:nvSpPr>
          <p:cNvPr id="11" name="10 CuadroTexto"/>
          <p:cNvSpPr txBox="1"/>
          <p:nvPr/>
        </p:nvSpPr>
        <p:spPr>
          <a:xfrm>
            <a:off x="2500298" y="5643578"/>
            <a:ext cx="6215106" cy="784830"/>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es-EC" sz="1500" dirty="0" smtClean="0">
                <a:latin typeface="Book Antiqua" pitchFamily="18" charset="0"/>
              </a:rPr>
              <a:t>No. Debido a políticas internas de la empresa (25%), porque es prohibido por la ley (20,4%) y por inconvenientes y trámites legales (15%)</a:t>
            </a:r>
          </a:p>
        </p:txBody>
      </p:sp>
      <p:graphicFrame>
        <p:nvGraphicFramePr>
          <p:cNvPr id="16" name="15 Gráfico"/>
          <p:cNvGraphicFramePr>
            <a:graphicFrameLocks/>
          </p:cNvGraphicFramePr>
          <p:nvPr/>
        </p:nvGraphicFramePr>
        <p:xfrm>
          <a:off x="3000364" y="2214554"/>
          <a:ext cx="5398133" cy="3134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16898968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descr="http://images.lagazzettadf.com/2013/09/oi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5016" y="5877272"/>
            <a:ext cx="1576744" cy="900000"/>
          </a:xfrm>
          <a:prstGeom prst="rect">
            <a:avLst/>
          </a:prstGeom>
          <a:noFill/>
          <a:extLst>
            <a:ext uri="{909E8E84-426E-40DD-AFC4-6F175D3DCCD1}">
              <a14:hiddenFill xmlns:a14="http://schemas.microsoft.com/office/drawing/2010/main">
                <a:solidFill>
                  <a:srgbClr val="FFFFFF"/>
                </a:solidFill>
              </a14:hiddenFill>
            </a:ext>
          </a:extLst>
        </p:spPr>
      </p:pic>
      <p:sp>
        <p:nvSpPr>
          <p:cNvPr id="15" name="14 Triángulo isósceles"/>
          <p:cNvSpPr/>
          <p:nvPr/>
        </p:nvSpPr>
        <p:spPr>
          <a:xfrm rot="5400000">
            <a:off x="-2259124" y="2259124"/>
            <a:ext cx="6858000" cy="2339752"/>
          </a:xfrm>
          <a:prstGeom prst="triangle">
            <a:avLst>
              <a:gd name="adj" fmla="val 65666"/>
            </a:avLst>
          </a:prstGeom>
          <a:solidFill>
            <a:schemeClr val="accent1">
              <a:lumMod val="75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1" name="13 Rectángulo"/>
          <p:cNvSpPr/>
          <p:nvPr/>
        </p:nvSpPr>
        <p:spPr>
          <a:xfrm>
            <a:off x="1363220" y="406405"/>
            <a:ext cx="2339102" cy="646331"/>
          </a:xfrm>
          <a:prstGeom prst="rect">
            <a:avLst/>
          </a:prstGeom>
        </p:spPr>
        <p:txBody>
          <a:bodyPr wrap="none">
            <a:spAutoFit/>
          </a:bodyPr>
          <a:lstStyle/>
          <a:p>
            <a:r>
              <a:rPr lang="es-EC" sz="3600" b="1" dirty="0" smtClean="0">
                <a:solidFill>
                  <a:srgbClr val="00B0F0"/>
                </a:solidFill>
                <a:latin typeface="Arial Rounded MT Bold" pitchFamily="34" charset="0"/>
              </a:rPr>
              <a:t>ANÁLISIS</a:t>
            </a:r>
          </a:p>
        </p:txBody>
      </p:sp>
      <p:sp>
        <p:nvSpPr>
          <p:cNvPr id="22" name="15 Rectángulo"/>
          <p:cNvSpPr/>
          <p:nvPr/>
        </p:nvSpPr>
        <p:spPr>
          <a:xfrm>
            <a:off x="1413128" y="838453"/>
            <a:ext cx="3202672" cy="523220"/>
          </a:xfrm>
          <a:prstGeom prst="rect">
            <a:avLst/>
          </a:prstGeom>
        </p:spPr>
        <p:txBody>
          <a:bodyPr wrap="none">
            <a:spAutoFit/>
          </a:bodyPr>
          <a:lstStyle/>
          <a:p>
            <a:r>
              <a:rPr lang="es-EC" sz="2800" b="1" dirty="0" smtClean="0">
                <a:latin typeface="Arial Rounded MT Bold" pitchFamily="34" charset="0"/>
              </a:rPr>
              <a:t>DE RESULTADOS</a:t>
            </a:r>
          </a:p>
        </p:txBody>
      </p:sp>
      <p:sp>
        <p:nvSpPr>
          <p:cNvPr id="23" name="16 CuadroTexto"/>
          <p:cNvSpPr txBox="1"/>
          <p:nvPr/>
        </p:nvSpPr>
        <p:spPr>
          <a:xfrm>
            <a:off x="755576" y="118373"/>
            <a:ext cx="720080" cy="1200329"/>
          </a:xfrm>
          <a:prstGeom prst="rect">
            <a:avLst/>
          </a:prstGeom>
          <a:noFill/>
        </p:spPr>
        <p:txBody>
          <a:bodyPr wrap="square" rtlCol="0">
            <a:spAutoFit/>
          </a:bodyPr>
          <a:lstStyle/>
          <a:p>
            <a:r>
              <a:rPr lang="es-EC" sz="7200" dirty="0" smtClean="0">
                <a:solidFill>
                  <a:schemeClr val="bg1">
                    <a:lumMod val="50000"/>
                  </a:schemeClr>
                </a:solidFill>
                <a:latin typeface="Arial Rounded MT Bold" pitchFamily="34" charset="0"/>
              </a:rPr>
              <a:t>4</a:t>
            </a:r>
            <a:endParaRPr lang="es-EC" sz="7200" dirty="0">
              <a:solidFill>
                <a:schemeClr val="bg1">
                  <a:lumMod val="50000"/>
                </a:schemeClr>
              </a:solidFill>
              <a:latin typeface="Arial Rounded MT Bold" pitchFamily="34" charset="0"/>
            </a:endParaRPr>
          </a:p>
        </p:txBody>
      </p:sp>
      <p:sp>
        <p:nvSpPr>
          <p:cNvPr id="8" name="15 Rectángulo"/>
          <p:cNvSpPr/>
          <p:nvPr/>
        </p:nvSpPr>
        <p:spPr>
          <a:xfrm>
            <a:off x="1443506" y="1243661"/>
            <a:ext cx="2417650" cy="523220"/>
          </a:xfrm>
          <a:prstGeom prst="rect">
            <a:avLst/>
          </a:prstGeom>
        </p:spPr>
        <p:txBody>
          <a:bodyPr wrap="none">
            <a:spAutoFit/>
          </a:bodyPr>
          <a:lstStyle/>
          <a:p>
            <a:r>
              <a:rPr lang="es-EC" sz="2800" b="1" dirty="0" smtClean="0">
                <a:latin typeface="Arial Rounded MT Bold" pitchFamily="34" charset="0"/>
              </a:rPr>
              <a:t>GENERALES</a:t>
            </a:r>
          </a:p>
        </p:txBody>
      </p:sp>
      <p:sp>
        <p:nvSpPr>
          <p:cNvPr id="2" name="CuadroTexto 1"/>
          <p:cNvSpPr txBox="1"/>
          <p:nvPr/>
        </p:nvSpPr>
        <p:spPr>
          <a:xfrm>
            <a:off x="72007" y="4077072"/>
            <a:ext cx="2195737" cy="707886"/>
          </a:xfrm>
          <a:prstGeom prst="rect">
            <a:avLst/>
          </a:prstGeom>
          <a:noFill/>
        </p:spPr>
        <p:txBody>
          <a:bodyPr wrap="square" rtlCol="0">
            <a:spAutoFit/>
          </a:bodyPr>
          <a:lstStyle/>
          <a:p>
            <a:r>
              <a:rPr lang="es-EC" sz="2000" b="1" dirty="0" smtClean="0">
                <a:solidFill>
                  <a:schemeClr val="bg1"/>
                </a:solidFill>
                <a:latin typeface="Arial Rounded MT Bold"/>
              </a:rPr>
              <a:t>EMPLEO ADOLESCENTE</a:t>
            </a:r>
            <a:endParaRPr lang="es-EC" sz="2000" b="1" dirty="0">
              <a:solidFill>
                <a:schemeClr val="bg1"/>
              </a:solidFill>
              <a:latin typeface="Arial Rounded MT Bold"/>
            </a:endParaRPr>
          </a:p>
        </p:txBody>
      </p:sp>
      <p:sp>
        <p:nvSpPr>
          <p:cNvPr id="10" name="9 CuadroTexto"/>
          <p:cNvSpPr txBox="1"/>
          <p:nvPr/>
        </p:nvSpPr>
        <p:spPr>
          <a:xfrm>
            <a:off x="2428860" y="1857364"/>
            <a:ext cx="6286544" cy="338554"/>
          </a:xfrm>
          <a:prstGeom prst="rect">
            <a:avLst/>
          </a:prstGeom>
          <a:noFill/>
        </p:spPr>
        <p:txBody>
          <a:bodyPr wrap="square" rtlCol="0">
            <a:spAutoFit/>
          </a:bodyPr>
          <a:lstStyle/>
          <a:p>
            <a:pPr algn="ctr"/>
            <a:r>
              <a:rPr lang="es-EC" sz="1600" b="1" dirty="0" smtClean="0">
                <a:latin typeface="Book Antiqua" pitchFamily="18" charset="0"/>
              </a:rPr>
              <a:t>Importancia de la experiencia y conocimientos previos</a:t>
            </a:r>
          </a:p>
        </p:txBody>
      </p:sp>
      <p:graphicFrame>
        <p:nvGraphicFramePr>
          <p:cNvPr id="12" name="11 Gráfico"/>
          <p:cNvGraphicFramePr>
            <a:graphicFrameLocks/>
          </p:cNvGraphicFramePr>
          <p:nvPr/>
        </p:nvGraphicFramePr>
        <p:xfrm>
          <a:off x="2786050" y="2357430"/>
          <a:ext cx="5398133" cy="3600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16898968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descr="http://images.lagazzettadf.com/2013/09/oi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5016" y="5877272"/>
            <a:ext cx="1576744" cy="900000"/>
          </a:xfrm>
          <a:prstGeom prst="rect">
            <a:avLst/>
          </a:prstGeom>
          <a:noFill/>
          <a:extLst>
            <a:ext uri="{909E8E84-426E-40DD-AFC4-6F175D3DCCD1}">
              <a14:hiddenFill xmlns:a14="http://schemas.microsoft.com/office/drawing/2010/main">
                <a:solidFill>
                  <a:srgbClr val="FFFFFF"/>
                </a:solidFill>
              </a14:hiddenFill>
            </a:ext>
          </a:extLst>
        </p:spPr>
      </p:pic>
      <p:sp>
        <p:nvSpPr>
          <p:cNvPr id="15" name="14 Triángulo isósceles"/>
          <p:cNvSpPr/>
          <p:nvPr/>
        </p:nvSpPr>
        <p:spPr>
          <a:xfrm rot="5400000">
            <a:off x="-2259124" y="2259124"/>
            <a:ext cx="6858000" cy="2339752"/>
          </a:xfrm>
          <a:prstGeom prst="triangle">
            <a:avLst>
              <a:gd name="adj" fmla="val 65666"/>
            </a:avLst>
          </a:prstGeom>
          <a:solidFill>
            <a:schemeClr val="accent1">
              <a:lumMod val="75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1" name="13 Rectángulo"/>
          <p:cNvSpPr/>
          <p:nvPr/>
        </p:nvSpPr>
        <p:spPr>
          <a:xfrm>
            <a:off x="1363220" y="406405"/>
            <a:ext cx="2339102" cy="646331"/>
          </a:xfrm>
          <a:prstGeom prst="rect">
            <a:avLst/>
          </a:prstGeom>
        </p:spPr>
        <p:txBody>
          <a:bodyPr wrap="none">
            <a:spAutoFit/>
          </a:bodyPr>
          <a:lstStyle/>
          <a:p>
            <a:r>
              <a:rPr lang="es-EC" sz="3600" b="1" dirty="0" smtClean="0">
                <a:solidFill>
                  <a:srgbClr val="00B0F0"/>
                </a:solidFill>
                <a:latin typeface="Arial Rounded MT Bold" pitchFamily="34" charset="0"/>
              </a:rPr>
              <a:t>ANÁLISIS</a:t>
            </a:r>
          </a:p>
        </p:txBody>
      </p:sp>
      <p:sp>
        <p:nvSpPr>
          <p:cNvPr id="22" name="15 Rectángulo"/>
          <p:cNvSpPr/>
          <p:nvPr/>
        </p:nvSpPr>
        <p:spPr>
          <a:xfrm>
            <a:off x="1413128" y="838453"/>
            <a:ext cx="3202672" cy="523220"/>
          </a:xfrm>
          <a:prstGeom prst="rect">
            <a:avLst/>
          </a:prstGeom>
        </p:spPr>
        <p:txBody>
          <a:bodyPr wrap="none">
            <a:spAutoFit/>
          </a:bodyPr>
          <a:lstStyle/>
          <a:p>
            <a:r>
              <a:rPr lang="es-EC" sz="2800" b="1" dirty="0" smtClean="0">
                <a:latin typeface="Arial Rounded MT Bold" pitchFamily="34" charset="0"/>
              </a:rPr>
              <a:t>DE RESULTADOS</a:t>
            </a:r>
          </a:p>
        </p:txBody>
      </p:sp>
      <p:sp>
        <p:nvSpPr>
          <p:cNvPr id="23" name="16 CuadroTexto"/>
          <p:cNvSpPr txBox="1"/>
          <p:nvPr/>
        </p:nvSpPr>
        <p:spPr>
          <a:xfrm>
            <a:off x="755576" y="118373"/>
            <a:ext cx="720080" cy="1200329"/>
          </a:xfrm>
          <a:prstGeom prst="rect">
            <a:avLst/>
          </a:prstGeom>
          <a:noFill/>
        </p:spPr>
        <p:txBody>
          <a:bodyPr wrap="square" rtlCol="0">
            <a:spAutoFit/>
          </a:bodyPr>
          <a:lstStyle/>
          <a:p>
            <a:r>
              <a:rPr lang="es-EC" sz="7200" dirty="0" smtClean="0">
                <a:solidFill>
                  <a:schemeClr val="bg1">
                    <a:lumMod val="50000"/>
                  </a:schemeClr>
                </a:solidFill>
                <a:latin typeface="Arial Rounded MT Bold" pitchFamily="34" charset="0"/>
              </a:rPr>
              <a:t>4</a:t>
            </a:r>
            <a:endParaRPr lang="es-EC" sz="7200" dirty="0">
              <a:solidFill>
                <a:schemeClr val="bg1">
                  <a:lumMod val="50000"/>
                </a:schemeClr>
              </a:solidFill>
              <a:latin typeface="Arial Rounded MT Bold" pitchFamily="34" charset="0"/>
            </a:endParaRPr>
          </a:p>
        </p:txBody>
      </p:sp>
      <p:sp>
        <p:nvSpPr>
          <p:cNvPr id="8" name="15 Rectángulo"/>
          <p:cNvSpPr/>
          <p:nvPr/>
        </p:nvSpPr>
        <p:spPr>
          <a:xfrm>
            <a:off x="1443506" y="1243661"/>
            <a:ext cx="2417650" cy="523220"/>
          </a:xfrm>
          <a:prstGeom prst="rect">
            <a:avLst/>
          </a:prstGeom>
        </p:spPr>
        <p:txBody>
          <a:bodyPr wrap="none">
            <a:spAutoFit/>
          </a:bodyPr>
          <a:lstStyle/>
          <a:p>
            <a:r>
              <a:rPr lang="es-EC" sz="2800" b="1" dirty="0" smtClean="0">
                <a:latin typeface="Arial Rounded MT Bold" pitchFamily="34" charset="0"/>
              </a:rPr>
              <a:t>GENERALES</a:t>
            </a:r>
          </a:p>
        </p:txBody>
      </p:sp>
      <p:sp>
        <p:nvSpPr>
          <p:cNvPr id="2" name="CuadroTexto 1"/>
          <p:cNvSpPr txBox="1"/>
          <p:nvPr/>
        </p:nvSpPr>
        <p:spPr>
          <a:xfrm>
            <a:off x="72007" y="4077072"/>
            <a:ext cx="2195737" cy="707886"/>
          </a:xfrm>
          <a:prstGeom prst="rect">
            <a:avLst/>
          </a:prstGeom>
          <a:noFill/>
        </p:spPr>
        <p:txBody>
          <a:bodyPr wrap="square" rtlCol="0">
            <a:spAutoFit/>
          </a:bodyPr>
          <a:lstStyle/>
          <a:p>
            <a:r>
              <a:rPr lang="es-EC" sz="2000" b="1" dirty="0" smtClean="0">
                <a:solidFill>
                  <a:schemeClr val="bg1"/>
                </a:solidFill>
                <a:latin typeface="Arial Rounded MT Bold"/>
              </a:rPr>
              <a:t>EMPLEO ADOLESCENTE</a:t>
            </a:r>
            <a:endParaRPr lang="es-EC" sz="2000" b="1" dirty="0">
              <a:solidFill>
                <a:schemeClr val="bg1"/>
              </a:solidFill>
              <a:latin typeface="Arial Rounded MT Bold"/>
            </a:endParaRPr>
          </a:p>
        </p:txBody>
      </p:sp>
      <p:sp>
        <p:nvSpPr>
          <p:cNvPr id="10" name="9 CuadroTexto"/>
          <p:cNvSpPr txBox="1"/>
          <p:nvPr/>
        </p:nvSpPr>
        <p:spPr>
          <a:xfrm>
            <a:off x="2428860" y="1857364"/>
            <a:ext cx="6286544" cy="338554"/>
          </a:xfrm>
          <a:prstGeom prst="rect">
            <a:avLst/>
          </a:prstGeom>
          <a:noFill/>
        </p:spPr>
        <p:txBody>
          <a:bodyPr wrap="square" rtlCol="0">
            <a:spAutoFit/>
          </a:bodyPr>
          <a:lstStyle/>
          <a:p>
            <a:pPr algn="ctr"/>
            <a:r>
              <a:rPr lang="es-EC" sz="1600" b="1" dirty="0" smtClean="0">
                <a:latin typeface="Book Antiqua" pitchFamily="18" charset="0"/>
              </a:rPr>
              <a:t>Contrataría adolescentes con discapacidad</a:t>
            </a:r>
          </a:p>
        </p:txBody>
      </p:sp>
      <p:sp>
        <p:nvSpPr>
          <p:cNvPr id="11" name="10 CuadroTexto"/>
          <p:cNvSpPr txBox="1"/>
          <p:nvPr/>
        </p:nvSpPr>
        <p:spPr>
          <a:xfrm>
            <a:off x="2500298" y="5643578"/>
            <a:ext cx="6215106" cy="553998"/>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es-EC" sz="1500" dirty="0" smtClean="0">
                <a:latin typeface="Book Antiqua" pitchFamily="18" charset="0"/>
              </a:rPr>
              <a:t>No. Debido a políticas internas de la empresa (23,9%), por el riesgo del trabajo (23,4%) y porque es prohibido por la ley (22,3%)</a:t>
            </a:r>
          </a:p>
        </p:txBody>
      </p:sp>
      <p:graphicFrame>
        <p:nvGraphicFramePr>
          <p:cNvPr id="12" name="11 Gráfico"/>
          <p:cNvGraphicFramePr>
            <a:graphicFrameLocks/>
          </p:cNvGraphicFramePr>
          <p:nvPr/>
        </p:nvGraphicFramePr>
        <p:xfrm>
          <a:off x="2786050" y="2285992"/>
          <a:ext cx="5398133" cy="311812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16898968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descr="http://images.lagazzettadf.com/2013/09/oi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5016" y="5877272"/>
            <a:ext cx="1576744" cy="900000"/>
          </a:xfrm>
          <a:prstGeom prst="rect">
            <a:avLst/>
          </a:prstGeom>
          <a:noFill/>
          <a:extLst>
            <a:ext uri="{909E8E84-426E-40DD-AFC4-6F175D3DCCD1}">
              <a14:hiddenFill xmlns:a14="http://schemas.microsoft.com/office/drawing/2010/main">
                <a:solidFill>
                  <a:srgbClr val="FFFFFF"/>
                </a:solidFill>
              </a14:hiddenFill>
            </a:ext>
          </a:extLst>
        </p:spPr>
      </p:pic>
      <p:sp>
        <p:nvSpPr>
          <p:cNvPr id="15" name="14 Triángulo isósceles"/>
          <p:cNvSpPr/>
          <p:nvPr/>
        </p:nvSpPr>
        <p:spPr>
          <a:xfrm rot="5400000">
            <a:off x="-2259124" y="2259124"/>
            <a:ext cx="6858000" cy="2339752"/>
          </a:xfrm>
          <a:prstGeom prst="triangle">
            <a:avLst>
              <a:gd name="adj" fmla="val 65666"/>
            </a:avLst>
          </a:prstGeom>
          <a:solidFill>
            <a:schemeClr val="accent1">
              <a:lumMod val="75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1" name="13 Rectángulo"/>
          <p:cNvSpPr/>
          <p:nvPr/>
        </p:nvSpPr>
        <p:spPr>
          <a:xfrm>
            <a:off x="1363220" y="406405"/>
            <a:ext cx="2339102" cy="646331"/>
          </a:xfrm>
          <a:prstGeom prst="rect">
            <a:avLst/>
          </a:prstGeom>
        </p:spPr>
        <p:txBody>
          <a:bodyPr wrap="none">
            <a:spAutoFit/>
          </a:bodyPr>
          <a:lstStyle/>
          <a:p>
            <a:r>
              <a:rPr lang="es-EC" sz="3600" b="1" dirty="0" smtClean="0">
                <a:solidFill>
                  <a:srgbClr val="00B0F0"/>
                </a:solidFill>
                <a:latin typeface="Arial Rounded MT Bold" pitchFamily="34" charset="0"/>
              </a:rPr>
              <a:t>ANÁLISIS</a:t>
            </a:r>
          </a:p>
        </p:txBody>
      </p:sp>
      <p:sp>
        <p:nvSpPr>
          <p:cNvPr id="22" name="15 Rectángulo"/>
          <p:cNvSpPr/>
          <p:nvPr/>
        </p:nvSpPr>
        <p:spPr>
          <a:xfrm>
            <a:off x="1413128" y="838453"/>
            <a:ext cx="3202672" cy="523220"/>
          </a:xfrm>
          <a:prstGeom prst="rect">
            <a:avLst/>
          </a:prstGeom>
        </p:spPr>
        <p:txBody>
          <a:bodyPr wrap="none">
            <a:spAutoFit/>
          </a:bodyPr>
          <a:lstStyle/>
          <a:p>
            <a:r>
              <a:rPr lang="es-EC" sz="2800" b="1" dirty="0" smtClean="0">
                <a:latin typeface="Arial Rounded MT Bold" pitchFamily="34" charset="0"/>
              </a:rPr>
              <a:t>DE RESULTADOS</a:t>
            </a:r>
          </a:p>
        </p:txBody>
      </p:sp>
      <p:sp>
        <p:nvSpPr>
          <p:cNvPr id="23" name="16 CuadroTexto"/>
          <p:cNvSpPr txBox="1"/>
          <p:nvPr/>
        </p:nvSpPr>
        <p:spPr>
          <a:xfrm>
            <a:off x="755576" y="118373"/>
            <a:ext cx="720080" cy="1200329"/>
          </a:xfrm>
          <a:prstGeom prst="rect">
            <a:avLst/>
          </a:prstGeom>
          <a:noFill/>
        </p:spPr>
        <p:txBody>
          <a:bodyPr wrap="square" rtlCol="0">
            <a:spAutoFit/>
          </a:bodyPr>
          <a:lstStyle/>
          <a:p>
            <a:r>
              <a:rPr lang="es-EC" sz="7200" dirty="0" smtClean="0">
                <a:solidFill>
                  <a:schemeClr val="bg1">
                    <a:lumMod val="50000"/>
                  </a:schemeClr>
                </a:solidFill>
                <a:latin typeface="Arial Rounded MT Bold" pitchFamily="34" charset="0"/>
              </a:rPr>
              <a:t>4</a:t>
            </a:r>
            <a:endParaRPr lang="es-EC" sz="7200" dirty="0">
              <a:solidFill>
                <a:schemeClr val="bg1">
                  <a:lumMod val="50000"/>
                </a:schemeClr>
              </a:solidFill>
              <a:latin typeface="Arial Rounded MT Bold" pitchFamily="34" charset="0"/>
            </a:endParaRPr>
          </a:p>
        </p:txBody>
      </p:sp>
      <p:sp>
        <p:nvSpPr>
          <p:cNvPr id="8" name="15 Rectángulo"/>
          <p:cNvSpPr/>
          <p:nvPr/>
        </p:nvSpPr>
        <p:spPr>
          <a:xfrm>
            <a:off x="1443506" y="1243661"/>
            <a:ext cx="2417650" cy="523220"/>
          </a:xfrm>
          <a:prstGeom prst="rect">
            <a:avLst/>
          </a:prstGeom>
        </p:spPr>
        <p:txBody>
          <a:bodyPr wrap="none">
            <a:spAutoFit/>
          </a:bodyPr>
          <a:lstStyle/>
          <a:p>
            <a:r>
              <a:rPr lang="es-EC" sz="2800" b="1" dirty="0" smtClean="0">
                <a:latin typeface="Arial Rounded MT Bold" pitchFamily="34" charset="0"/>
              </a:rPr>
              <a:t>GENERALES</a:t>
            </a:r>
          </a:p>
        </p:txBody>
      </p:sp>
      <p:sp>
        <p:nvSpPr>
          <p:cNvPr id="2" name="CuadroTexto 1"/>
          <p:cNvSpPr txBox="1"/>
          <p:nvPr/>
        </p:nvSpPr>
        <p:spPr>
          <a:xfrm>
            <a:off x="72007" y="4077072"/>
            <a:ext cx="2195737" cy="707886"/>
          </a:xfrm>
          <a:prstGeom prst="rect">
            <a:avLst/>
          </a:prstGeom>
          <a:noFill/>
        </p:spPr>
        <p:txBody>
          <a:bodyPr wrap="square" rtlCol="0">
            <a:spAutoFit/>
          </a:bodyPr>
          <a:lstStyle/>
          <a:p>
            <a:r>
              <a:rPr lang="es-EC" sz="2000" b="1" dirty="0" smtClean="0">
                <a:solidFill>
                  <a:schemeClr val="bg1"/>
                </a:solidFill>
                <a:latin typeface="Arial Rounded MT Bold"/>
              </a:rPr>
              <a:t>EMPLEO JUVENIL</a:t>
            </a:r>
            <a:endParaRPr lang="es-EC" sz="2000" b="1" dirty="0">
              <a:solidFill>
                <a:schemeClr val="bg1"/>
              </a:solidFill>
              <a:latin typeface="Arial Rounded MT Bold"/>
            </a:endParaRPr>
          </a:p>
        </p:txBody>
      </p:sp>
      <p:sp>
        <p:nvSpPr>
          <p:cNvPr id="10" name="9 CuadroTexto"/>
          <p:cNvSpPr txBox="1"/>
          <p:nvPr/>
        </p:nvSpPr>
        <p:spPr>
          <a:xfrm>
            <a:off x="2428860" y="1857364"/>
            <a:ext cx="6286544" cy="338554"/>
          </a:xfrm>
          <a:prstGeom prst="rect">
            <a:avLst/>
          </a:prstGeom>
          <a:noFill/>
        </p:spPr>
        <p:txBody>
          <a:bodyPr wrap="square" rtlCol="0">
            <a:spAutoFit/>
          </a:bodyPr>
          <a:lstStyle/>
          <a:p>
            <a:pPr algn="ctr"/>
            <a:r>
              <a:rPr lang="es-EC" sz="1600" b="1" dirty="0" smtClean="0">
                <a:latin typeface="Book Antiqua" pitchFamily="18" charset="0"/>
              </a:rPr>
              <a:t>Contrata jóvenes</a:t>
            </a:r>
          </a:p>
        </p:txBody>
      </p:sp>
      <p:graphicFrame>
        <p:nvGraphicFramePr>
          <p:cNvPr id="12" name="11 Gráfico"/>
          <p:cNvGraphicFramePr>
            <a:graphicFrameLocks/>
          </p:cNvGraphicFramePr>
          <p:nvPr/>
        </p:nvGraphicFramePr>
        <p:xfrm>
          <a:off x="3000364" y="2285991"/>
          <a:ext cx="5398133" cy="3600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16898968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descr="http://images.lagazzettadf.com/2013/09/oi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5016" y="5877272"/>
            <a:ext cx="1576744" cy="900000"/>
          </a:xfrm>
          <a:prstGeom prst="rect">
            <a:avLst/>
          </a:prstGeom>
          <a:noFill/>
          <a:extLst>
            <a:ext uri="{909E8E84-426E-40DD-AFC4-6F175D3DCCD1}">
              <a14:hiddenFill xmlns:a14="http://schemas.microsoft.com/office/drawing/2010/main">
                <a:solidFill>
                  <a:srgbClr val="FFFFFF"/>
                </a:solidFill>
              </a14:hiddenFill>
            </a:ext>
          </a:extLst>
        </p:spPr>
      </p:pic>
      <p:sp>
        <p:nvSpPr>
          <p:cNvPr id="15" name="14 Triángulo isósceles"/>
          <p:cNvSpPr/>
          <p:nvPr/>
        </p:nvSpPr>
        <p:spPr>
          <a:xfrm rot="5400000">
            <a:off x="-2259124" y="2259124"/>
            <a:ext cx="6858000" cy="2339752"/>
          </a:xfrm>
          <a:prstGeom prst="triangle">
            <a:avLst>
              <a:gd name="adj" fmla="val 65666"/>
            </a:avLst>
          </a:prstGeom>
          <a:solidFill>
            <a:schemeClr val="accent1">
              <a:lumMod val="75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1" name="13 Rectángulo"/>
          <p:cNvSpPr/>
          <p:nvPr/>
        </p:nvSpPr>
        <p:spPr>
          <a:xfrm>
            <a:off x="1363220" y="406405"/>
            <a:ext cx="2339102" cy="646331"/>
          </a:xfrm>
          <a:prstGeom prst="rect">
            <a:avLst/>
          </a:prstGeom>
        </p:spPr>
        <p:txBody>
          <a:bodyPr wrap="none">
            <a:spAutoFit/>
          </a:bodyPr>
          <a:lstStyle/>
          <a:p>
            <a:r>
              <a:rPr lang="es-EC" sz="3600" b="1" dirty="0" smtClean="0">
                <a:solidFill>
                  <a:srgbClr val="00B0F0"/>
                </a:solidFill>
                <a:latin typeface="Arial Rounded MT Bold" pitchFamily="34" charset="0"/>
              </a:rPr>
              <a:t>ANÁLISIS</a:t>
            </a:r>
          </a:p>
        </p:txBody>
      </p:sp>
      <p:sp>
        <p:nvSpPr>
          <p:cNvPr id="22" name="15 Rectángulo"/>
          <p:cNvSpPr/>
          <p:nvPr/>
        </p:nvSpPr>
        <p:spPr>
          <a:xfrm>
            <a:off x="1413128" y="838453"/>
            <a:ext cx="3202672" cy="523220"/>
          </a:xfrm>
          <a:prstGeom prst="rect">
            <a:avLst/>
          </a:prstGeom>
        </p:spPr>
        <p:txBody>
          <a:bodyPr wrap="none">
            <a:spAutoFit/>
          </a:bodyPr>
          <a:lstStyle/>
          <a:p>
            <a:r>
              <a:rPr lang="es-EC" sz="2800" b="1" dirty="0" smtClean="0">
                <a:latin typeface="Arial Rounded MT Bold" pitchFamily="34" charset="0"/>
              </a:rPr>
              <a:t>DE RESULTADOS</a:t>
            </a:r>
          </a:p>
        </p:txBody>
      </p:sp>
      <p:sp>
        <p:nvSpPr>
          <p:cNvPr id="23" name="16 CuadroTexto"/>
          <p:cNvSpPr txBox="1"/>
          <p:nvPr/>
        </p:nvSpPr>
        <p:spPr>
          <a:xfrm>
            <a:off x="755576" y="118373"/>
            <a:ext cx="720080" cy="1200329"/>
          </a:xfrm>
          <a:prstGeom prst="rect">
            <a:avLst/>
          </a:prstGeom>
          <a:noFill/>
        </p:spPr>
        <p:txBody>
          <a:bodyPr wrap="square" rtlCol="0">
            <a:spAutoFit/>
          </a:bodyPr>
          <a:lstStyle/>
          <a:p>
            <a:r>
              <a:rPr lang="es-EC" sz="7200" dirty="0" smtClean="0">
                <a:solidFill>
                  <a:schemeClr val="bg1">
                    <a:lumMod val="50000"/>
                  </a:schemeClr>
                </a:solidFill>
                <a:latin typeface="Arial Rounded MT Bold" pitchFamily="34" charset="0"/>
              </a:rPr>
              <a:t>4</a:t>
            </a:r>
            <a:endParaRPr lang="es-EC" sz="7200" dirty="0">
              <a:solidFill>
                <a:schemeClr val="bg1">
                  <a:lumMod val="50000"/>
                </a:schemeClr>
              </a:solidFill>
              <a:latin typeface="Arial Rounded MT Bold" pitchFamily="34" charset="0"/>
            </a:endParaRPr>
          </a:p>
        </p:txBody>
      </p:sp>
      <p:sp>
        <p:nvSpPr>
          <p:cNvPr id="8" name="15 Rectángulo"/>
          <p:cNvSpPr/>
          <p:nvPr/>
        </p:nvSpPr>
        <p:spPr>
          <a:xfrm>
            <a:off x="1443506" y="1243661"/>
            <a:ext cx="2417650" cy="523220"/>
          </a:xfrm>
          <a:prstGeom prst="rect">
            <a:avLst/>
          </a:prstGeom>
        </p:spPr>
        <p:txBody>
          <a:bodyPr wrap="none">
            <a:spAutoFit/>
          </a:bodyPr>
          <a:lstStyle/>
          <a:p>
            <a:r>
              <a:rPr lang="es-EC" sz="2800" b="1" dirty="0" smtClean="0">
                <a:latin typeface="Arial Rounded MT Bold" pitchFamily="34" charset="0"/>
              </a:rPr>
              <a:t>GENERALES</a:t>
            </a:r>
          </a:p>
        </p:txBody>
      </p:sp>
      <p:sp>
        <p:nvSpPr>
          <p:cNvPr id="10" name="9 CuadroTexto"/>
          <p:cNvSpPr txBox="1"/>
          <p:nvPr/>
        </p:nvSpPr>
        <p:spPr>
          <a:xfrm>
            <a:off x="2428860" y="1785926"/>
            <a:ext cx="6286544" cy="338554"/>
          </a:xfrm>
          <a:prstGeom prst="rect">
            <a:avLst/>
          </a:prstGeom>
          <a:noFill/>
        </p:spPr>
        <p:txBody>
          <a:bodyPr wrap="square" rtlCol="0">
            <a:spAutoFit/>
          </a:bodyPr>
          <a:lstStyle/>
          <a:p>
            <a:pPr algn="ctr"/>
            <a:r>
              <a:rPr lang="es-EC" sz="1600" b="1" dirty="0" smtClean="0">
                <a:latin typeface="Book Antiqua" pitchFamily="18" charset="0"/>
              </a:rPr>
              <a:t>Motivación para contratar jóvenes</a:t>
            </a:r>
          </a:p>
        </p:txBody>
      </p:sp>
      <p:sp>
        <p:nvSpPr>
          <p:cNvPr id="11" name="10 CuadroTexto"/>
          <p:cNvSpPr txBox="1"/>
          <p:nvPr/>
        </p:nvSpPr>
        <p:spPr>
          <a:xfrm>
            <a:off x="2500298" y="6143644"/>
            <a:ext cx="6215106" cy="553998"/>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es-EC" sz="1500" dirty="0" smtClean="0">
                <a:latin typeface="Book Antiqua" pitchFamily="18" charset="0"/>
              </a:rPr>
              <a:t>Otros: Oportunidad  de adquirir experiencia (33,3%) y Cumplen con el perfil (14,3%)</a:t>
            </a:r>
          </a:p>
        </p:txBody>
      </p:sp>
      <p:graphicFrame>
        <p:nvGraphicFramePr>
          <p:cNvPr id="14" name="13 Gráfico"/>
          <p:cNvGraphicFramePr/>
          <p:nvPr/>
        </p:nvGraphicFramePr>
        <p:xfrm>
          <a:off x="2714612" y="2143116"/>
          <a:ext cx="5400000" cy="3857652"/>
        </p:xfrm>
        <a:graphic>
          <a:graphicData uri="http://schemas.openxmlformats.org/drawingml/2006/chart">
            <c:chart xmlns:c="http://schemas.openxmlformats.org/drawingml/2006/chart" xmlns:r="http://schemas.openxmlformats.org/officeDocument/2006/relationships" r:id="rId3"/>
          </a:graphicData>
        </a:graphic>
      </p:graphicFrame>
      <p:sp>
        <p:nvSpPr>
          <p:cNvPr id="16" name="CuadroTexto 1"/>
          <p:cNvSpPr txBox="1"/>
          <p:nvPr/>
        </p:nvSpPr>
        <p:spPr>
          <a:xfrm>
            <a:off x="72007" y="4077072"/>
            <a:ext cx="2195737" cy="707886"/>
          </a:xfrm>
          <a:prstGeom prst="rect">
            <a:avLst/>
          </a:prstGeom>
          <a:noFill/>
        </p:spPr>
        <p:txBody>
          <a:bodyPr wrap="square" rtlCol="0">
            <a:spAutoFit/>
          </a:bodyPr>
          <a:lstStyle/>
          <a:p>
            <a:r>
              <a:rPr lang="es-EC" sz="2000" b="1" dirty="0" smtClean="0">
                <a:solidFill>
                  <a:schemeClr val="bg1"/>
                </a:solidFill>
                <a:latin typeface="Arial Rounded MT Bold"/>
              </a:rPr>
              <a:t>EMPLEO JUVENIL</a:t>
            </a:r>
            <a:endParaRPr lang="es-EC" sz="2000" b="1" dirty="0">
              <a:solidFill>
                <a:schemeClr val="bg1"/>
              </a:solidFill>
              <a:latin typeface="Arial Rounded MT Bold"/>
            </a:endParaRPr>
          </a:p>
        </p:txBody>
      </p:sp>
    </p:spTree>
    <p:extLst>
      <p:ext uri="{BB962C8B-B14F-4D97-AF65-F5344CB8AC3E}">
        <p14:creationId xmlns:p14="http://schemas.microsoft.com/office/powerpoint/2010/main" val="216898968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descr="http://images.lagazzettadf.com/2013/09/oi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5016" y="5877272"/>
            <a:ext cx="1576744" cy="900000"/>
          </a:xfrm>
          <a:prstGeom prst="rect">
            <a:avLst/>
          </a:prstGeom>
          <a:noFill/>
          <a:extLst>
            <a:ext uri="{909E8E84-426E-40DD-AFC4-6F175D3DCCD1}">
              <a14:hiddenFill xmlns:a14="http://schemas.microsoft.com/office/drawing/2010/main">
                <a:solidFill>
                  <a:srgbClr val="FFFFFF"/>
                </a:solidFill>
              </a14:hiddenFill>
            </a:ext>
          </a:extLst>
        </p:spPr>
      </p:pic>
      <p:sp>
        <p:nvSpPr>
          <p:cNvPr id="15" name="14 Triángulo isósceles"/>
          <p:cNvSpPr/>
          <p:nvPr/>
        </p:nvSpPr>
        <p:spPr>
          <a:xfrm rot="5400000">
            <a:off x="-2259124" y="2259124"/>
            <a:ext cx="6858000" cy="2339752"/>
          </a:xfrm>
          <a:prstGeom prst="triangle">
            <a:avLst>
              <a:gd name="adj" fmla="val 65666"/>
            </a:avLst>
          </a:prstGeom>
          <a:solidFill>
            <a:schemeClr val="accent1">
              <a:lumMod val="75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1" name="13 Rectángulo"/>
          <p:cNvSpPr/>
          <p:nvPr/>
        </p:nvSpPr>
        <p:spPr>
          <a:xfrm>
            <a:off x="1363220" y="406405"/>
            <a:ext cx="2339102" cy="646331"/>
          </a:xfrm>
          <a:prstGeom prst="rect">
            <a:avLst/>
          </a:prstGeom>
        </p:spPr>
        <p:txBody>
          <a:bodyPr wrap="none">
            <a:spAutoFit/>
          </a:bodyPr>
          <a:lstStyle/>
          <a:p>
            <a:r>
              <a:rPr lang="es-EC" sz="3600" b="1" dirty="0" smtClean="0">
                <a:solidFill>
                  <a:srgbClr val="00B0F0"/>
                </a:solidFill>
                <a:latin typeface="Arial Rounded MT Bold" pitchFamily="34" charset="0"/>
              </a:rPr>
              <a:t>ANÁLISIS</a:t>
            </a:r>
          </a:p>
        </p:txBody>
      </p:sp>
      <p:sp>
        <p:nvSpPr>
          <p:cNvPr id="22" name="15 Rectángulo"/>
          <p:cNvSpPr/>
          <p:nvPr/>
        </p:nvSpPr>
        <p:spPr>
          <a:xfrm>
            <a:off x="1413128" y="838453"/>
            <a:ext cx="3202672" cy="523220"/>
          </a:xfrm>
          <a:prstGeom prst="rect">
            <a:avLst/>
          </a:prstGeom>
        </p:spPr>
        <p:txBody>
          <a:bodyPr wrap="none">
            <a:spAutoFit/>
          </a:bodyPr>
          <a:lstStyle/>
          <a:p>
            <a:r>
              <a:rPr lang="es-EC" sz="2800" b="1" dirty="0" smtClean="0">
                <a:latin typeface="Arial Rounded MT Bold" pitchFamily="34" charset="0"/>
              </a:rPr>
              <a:t>DE RESULTADOS</a:t>
            </a:r>
          </a:p>
        </p:txBody>
      </p:sp>
      <p:sp>
        <p:nvSpPr>
          <p:cNvPr id="23" name="16 CuadroTexto"/>
          <p:cNvSpPr txBox="1"/>
          <p:nvPr/>
        </p:nvSpPr>
        <p:spPr>
          <a:xfrm>
            <a:off x="755576" y="118373"/>
            <a:ext cx="720080" cy="1200329"/>
          </a:xfrm>
          <a:prstGeom prst="rect">
            <a:avLst/>
          </a:prstGeom>
          <a:noFill/>
        </p:spPr>
        <p:txBody>
          <a:bodyPr wrap="square" rtlCol="0">
            <a:spAutoFit/>
          </a:bodyPr>
          <a:lstStyle/>
          <a:p>
            <a:r>
              <a:rPr lang="es-EC" sz="7200" dirty="0" smtClean="0">
                <a:solidFill>
                  <a:schemeClr val="bg1">
                    <a:lumMod val="50000"/>
                  </a:schemeClr>
                </a:solidFill>
                <a:latin typeface="Arial Rounded MT Bold" pitchFamily="34" charset="0"/>
              </a:rPr>
              <a:t>4</a:t>
            </a:r>
            <a:endParaRPr lang="es-EC" sz="7200" dirty="0">
              <a:solidFill>
                <a:schemeClr val="bg1">
                  <a:lumMod val="50000"/>
                </a:schemeClr>
              </a:solidFill>
              <a:latin typeface="Arial Rounded MT Bold" pitchFamily="34" charset="0"/>
            </a:endParaRPr>
          </a:p>
        </p:txBody>
      </p:sp>
      <p:sp>
        <p:nvSpPr>
          <p:cNvPr id="8" name="15 Rectángulo"/>
          <p:cNvSpPr/>
          <p:nvPr/>
        </p:nvSpPr>
        <p:spPr>
          <a:xfrm>
            <a:off x="1443506" y="1243661"/>
            <a:ext cx="2417650" cy="523220"/>
          </a:xfrm>
          <a:prstGeom prst="rect">
            <a:avLst/>
          </a:prstGeom>
        </p:spPr>
        <p:txBody>
          <a:bodyPr wrap="none">
            <a:spAutoFit/>
          </a:bodyPr>
          <a:lstStyle/>
          <a:p>
            <a:r>
              <a:rPr lang="es-EC" sz="2800" b="1" dirty="0" smtClean="0">
                <a:latin typeface="Arial Rounded MT Bold" pitchFamily="34" charset="0"/>
              </a:rPr>
              <a:t>GENERALES</a:t>
            </a:r>
          </a:p>
        </p:txBody>
      </p:sp>
      <p:sp>
        <p:nvSpPr>
          <p:cNvPr id="10" name="9 CuadroTexto"/>
          <p:cNvSpPr txBox="1"/>
          <p:nvPr/>
        </p:nvSpPr>
        <p:spPr>
          <a:xfrm>
            <a:off x="2428860" y="1857364"/>
            <a:ext cx="6286544" cy="338554"/>
          </a:xfrm>
          <a:prstGeom prst="rect">
            <a:avLst/>
          </a:prstGeom>
          <a:noFill/>
        </p:spPr>
        <p:txBody>
          <a:bodyPr wrap="square" rtlCol="0">
            <a:spAutoFit/>
          </a:bodyPr>
          <a:lstStyle/>
          <a:p>
            <a:pPr algn="ctr"/>
            <a:r>
              <a:rPr lang="es-EC" sz="1600" b="1" dirty="0" smtClean="0">
                <a:latin typeface="Book Antiqua" pitchFamily="18" charset="0"/>
              </a:rPr>
              <a:t>Ha tenido inconvenientes al contratar jóvenes</a:t>
            </a:r>
          </a:p>
        </p:txBody>
      </p:sp>
      <p:sp>
        <p:nvSpPr>
          <p:cNvPr id="11" name="10 CuadroTexto"/>
          <p:cNvSpPr txBox="1"/>
          <p:nvPr/>
        </p:nvSpPr>
        <p:spPr>
          <a:xfrm>
            <a:off x="2500298" y="5643578"/>
            <a:ext cx="6215106" cy="553998"/>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es-EC" sz="1500" dirty="0" smtClean="0">
                <a:latin typeface="Book Antiqua" pitchFamily="18" charset="0"/>
              </a:rPr>
              <a:t>Los principales inconvenientes son Inestabilidad laboral y Falta de madurez y responsabilidad con 30,2% cada uno</a:t>
            </a:r>
          </a:p>
        </p:txBody>
      </p:sp>
      <p:graphicFrame>
        <p:nvGraphicFramePr>
          <p:cNvPr id="14" name="13 Gráfico"/>
          <p:cNvGraphicFramePr>
            <a:graphicFrameLocks/>
          </p:cNvGraphicFramePr>
          <p:nvPr/>
        </p:nvGraphicFramePr>
        <p:xfrm>
          <a:off x="2928926" y="2285992"/>
          <a:ext cx="5398133" cy="3118125"/>
        </p:xfrm>
        <a:graphic>
          <a:graphicData uri="http://schemas.openxmlformats.org/drawingml/2006/chart">
            <c:chart xmlns:c="http://schemas.openxmlformats.org/drawingml/2006/chart" xmlns:r="http://schemas.openxmlformats.org/officeDocument/2006/relationships" r:id="rId3"/>
          </a:graphicData>
        </a:graphic>
      </p:graphicFrame>
      <p:sp>
        <p:nvSpPr>
          <p:cNvPr id="16" name="CuadroTexto 1"/>
          <p:cNvSpPr txBox="1"/>
          <p:nvPr/>
        </p:nvSpPr>
        <p:spPr>
          <a:xfrm>
            <a:off x="72007" y="4077072"/>
            <a:ext cx="2195737" cy="707886"/>
          </a:xfrm>
          <a:prstGeom prst="rect">
            <a:avLst/>
          </a:prstGeom>
          <a:noFill/>
        </p:spPr>
        <p:txBody>
          <a:bodyPr wrap="square" rtlCol="0">
            <a:spAutoFit/>
          </a:bodyPr>
          <a:lstStyle/>
          <a:p>
            <a:r>
              <a:rPr lang="es-EC" sz="2000" b="1" dirty="0" smtClean="0">
                <a:solidFill>
                  <a:schemeClr val="bg1"/>
                </a:solidFill>
                <a:latin typeface="Arial Rounded MT Bold"/>
              </a:rPr>
              <a:t>EMPLEO JUVENIL</a:t>
            </a:r>
            <a:endParaRPr lang="es-EC" sz="2000" b="1" dirty="0">
              <a:solidFill>
                <a:schemeClr val="bg1"/>
              </a:solidFill>
              <a:latin typeface="Arial Rounded MT Bold"/>
            </a:endParaRPr>
          </a:p>
        </p:txBody>
      </p:sp>
    </p:spTree>
    <p:extLst>
      <p:ext uri="{BB962C8B-B14F-4D97-AF65-F5344CB8AC3E}">
        <p14:creationId xmlns:p14="http://schemas.microsoft.com/office/powerpoint/2010/main" val="216898968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descr="http://images.lagazzettadf.com/2013/09/oi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5016" y="5877272"/>
            <a:ext cx="1576744" cy="900000"/>
          </a:xfrm>
          <a:prstGeom prst="rect">
            <a:avLst/>
          </a:prstGeom>
          <a:noFill/>
          <a:extLst>
            <a:ext uri="{909E8E84-426E-40DD-AFC4-6F175D3DCCD1}">
              <a14:hiddenFill xmlns:a14="http://schemas.microsoft.com/office/drawing/2010/main">
                <a:solidFill>
                  <a:srgbClr val="FFFFFF"/>
                </a:solidFill>
              </a14:hiddenFill>
            </a:ext>
          </a:extLst>
        </p:spPr>
      </p:pic>
      <p:sp>
        <p:nvSpPr>
          <p:cNvPr id="15" name="14 Triángulo isósceles"/>
          <p:cNvSpPr/>
          <p:nvPr/>
        </p:nvSpPr>
        <p:spPr>
          <a:xfrm rot="5400000">
            <a:off x="-2259124" y="2259124"/>
            <a:ext cx="6858000" cy="2339752"/>
          </a:xfrm>
          <a:prstGeom prst="triangle">
            <a:avLst>
              <a:gd name="adj" fmla="val 65666"/>
            </a:avLst>
          </a:prstGeom>
          <a:solidFill>
            <a:schemeClr val="accent1">
              <a:lumMod val="75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1" name="13 Rectángulo"/>
          <p:cNvSpPr/>
          <p:nvPr/>
        </p:nvSpPr>
        <p:spPr>
          <a:xfrm>
            <a:off x="1363220" y="406405"/>
            <a:ext cx="2339102" cy="646331"/>
          </a:xfrm>
          <a:prstGeom prst="rect">
            <a:avLst/>
          </a:prstGeom>
        </p:spPr>
        <p:txBody>
          <a:bodyPr wrap="none">
            <a:spAutoFit/>
          </a:bodyPr>
          <a:lstStyle/>
          <a:p>
            <a:r>
              <a:rPr lang="es-EC" sz="3600" b="1" dirty="0" smtClean="0">
                <a:solidFill>
                  <a:srgbClr val="00B0F0"/>
                </a:solidFill>
                <a:latin typeface="Arial Rounded MT Bold" pitchFamily="34" charset="0"/>
              </a:rPr>
              <a:t>ANÁLISIS</a:t>
            </a:r>
          </a:p>
        </p:txBody>
      </p:sp>
      <p:sp>
        <p:nvSpPr>
          <p:cNvPr id="22" name="15 Rectángulo"/>
          <p:cNvSpPr/>
          <p:nvPr/>
        </p:nvSpPr>
        <p:spPr>
          <a:xfrm>
            <a:off x="1413128" y="838453"/>
            <a:ext cx="3202672" cy="523220"/>
          </a:xfrm>
          <a:prstGeom prst="rect">
            <a:avLst/>
          </a:prstGeom>
        </p:spPr>
        <p:txBody>
          <a:bodyPr wrap="none">
            <a:spAutoFit/>
          </a:bodyPr>
          <a:lstStyle/>
          <a:p>
            <a:r>
              <a:rPr lang="es-EC" sz="2800" b="1" dirty="0" smtClean="0">
                <a:latin typeface="Arial Rounded MT Bold" pitchFamily="34" charset="0"/>
              </a:rPr>
              <a:t>DE RESULTADOS</a:t>
            </a:r>
          </a:p>
        </p:txBody>
      </p:sp>
      <p:sp>
        <p:nvSpPr>
          <p:cNvPr id="23" name="16 CuadroTexto"/>
          <p:cNvSpPr txBox="1"/>
          <p:nvPr/>
        </p:nvSpPr>
        <p:spPr>
          <a:xfrm>
            <a:off x="755576" y="118373"/>
            <a:ext cx="720080" cy="1200329"/>
          </a:xfrm>
          <a:prstGeom prst="rect">
            <a:avLst/>
          </a:prstGeom>
          <a:noFill/>
        </p:spPr>
        <p:txBody>
          <a:bodyPr wrap="square" rtlCol="0">
            <a:spAutoFit/>
          </a:bodyPr>
          <a:lstStyle/>
          <a:p>
            <a:r>
              <a:rPr lang="es-EC" sz="7200" dirty="0" smtClean="0">
                <a:solidFill>
                  <a:schemeClr val="bg1">
                    <a:lumMod val="50000"/>
                  </a:schemeClr>
                </a:solidFill>
                <a:latin typeface="Arial Rounded MT Bold" pitchFamily="34" charset="0"/>
              </a:rPr>
              <a:t>4</a:t>
            </a:r>
            <a:endParaRPr lang="es-EC" sz="7200" dirty="0">
              <a:solidFill>
                <a:schemeClr val="bg1">
                  <a:lumMod val="50000"/>
                </a:schemeClr>
              </a:solidFill>
              <a:latin typeface="Arial Rounded MT Bold" pitchFamily="34" charset="0"/>
            </a:endParaRPr>
          </a:p>
        </p:txBody>
      </p:sp>
      <p:sp>
        <p:nvSpPr>
          <p:cNvPr id="8" name="15 Rectángulo"/>
          <p:cNvSpPr/>
          <p:nvPr/>
        </p:nvSpPr>
        <p:spPr>
          <a:xfrm>
            <a:off x="1443506" y="1243661"/>
            <a:ext cx="2417650" cy="523220"/>
          </a:xfrm>
          <a:prstGeom prst="rect">
            <a:avLst/>
          </a:prstGeom>
        </p:spPr>
        <p:txBody>
          <a:bodyPr wrap="none">
            <a:spAutoFit/>
          </a:bodyPr>
          <a:lstStyle/>
          <a:p>
            <a:r>
              <a:rPr lang="es-EC" sz="2800" b="1" dirty="0" smtClean="0">
                <a:latin typeface="Arial Rounded MT Bold" pitchFamily="34" charset="0"/>
              </a:rPr>
              <a:t>GENERALES</a:t>
            </a:r>
          </a:p>
        </p:txBody>
      </p:sp>
      <p:sp>
        <p:nvSpPr>
          <p:cNvPr id="10" name="9 CuadroTexto"/>
          <p:cNvSpPr txBox="1"/>
          <p:nvPr/>
        </p:nvSpPr>
        <p:spPr>
          <a:xfrm>
            <a:off x="2428860" y="1857364"/>
            <a:ext cx="6286544" cy="338554"/>
          </a:xfrm>
          <a:prstGeom prst="rect">
            <a:avLst/>
          </a:prstGeom>
          <a:noFill/>
        </p:spPr>
        <p:txBody>
          <a:bodyPr wrap="square" rtlCol="0">
            <a:spAutoFit/>
          </a:bodyPr>
          <a:lstStyle/>
          <a:p>
            <a:pPr algn="ctr"/>
            <a:r>
              <a:rPr lang="es-EC" sz="1600" b="1" dirty="0" smtClean="0">
                <a:latin typeface="Book Antiqua" pitchFamily="18" charset="0"/>
              </a:rPr>
              <a:t>Ha considerado incluir jóvenes en su empresa</a:t>
            </a:r>
          </a:p>
        </p:txBody>
      </p:sp>
      <p:sp>
        <p:nvSpPr>
          <p:cNvPr id="11" name="10 CuadroTexto"/>
          <p:cNvSpPr txBox="1"/>
          <p:nvPr/>
        </p:nvSpPr>
        <p:spPr>
          <a:xfrm>
            <a:off x="2500298" y="5643578"/>
            <a:ext cx="6215106" cy="323165"/>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es-EC" sz="1500" dirty="0" smtClean="0">
                <a:latin typeface="Book Antiqua" pitchFamily="18" charset="0"/>
              </a:rPr>
              <a:t>No porque no hay vacantes (41,38%)</a:t>
            </a:r>
          </a:p>
        </p:txBody>
      </p:sp>
      <p:graphicFrame>
        <p:nvGraphicFramePr>
          <p:cNvPr id="12" name="11 Gráfico"/>
          <p:cNvGraphicFramePr>
            <a:graphicFrameLocks/>
          </p:cNvGraphicFramePr>
          <p:nvPr/>
        </p:nvGraphicFramePr>
        <p:xfrm>
          <a:off x="3000364" y="2214554"/>
          <a:ext cx="5398133" cy="3118125"/>
        </p:xfrm>
        <a:graphic>
          <a:graphicData uri="http://schemas.openxmlformats.org/drawingml/2006/chart">
            <c:chart xmlns:c="http://schemas.openxmlformats.org/drawingml/2006/chart" xmlns:r="http://schemas.openxmlformats.org/officeDocument/2006/relationships" r:id="rId3"/>
          </a:graphicData>
        </a:graphic>
      </p:graphicFrame>
      <p:sp>
        <p:nvSpPr>
          <p:cNvPr id="14" name="CuadroTexto 1"/>
          <p:cNvSpPr txBox="1"/>
          <p:nvPr/>
        </p:nvSpPr>
        <p:spPr>
          <a:xfrm>
            <a:off x="72007" y="4077072"/>
            <a:ext cx="2195737" cy="707886"/>
          </a:xfrm>
          <a:prstGeom prst="rect">
            <a:avLst/>
          </a:prstGeom>
          <a:noFill/>
        </p:spPr>
        <p:txBody>
          <a:bodyPr wrap="square" rtlCol="0">
            <a:spAutoFit/>
          </a:bodyPr>
          <a:lstStyle/>
          <a:p>
            <a:r>
              <a:rPr lang="es-EC" sz="2000" b="1" dirty="0" smtClean="0">
                <a:solidFill>
                  <a:schemeClr val="bg1"/>
                </a:solidFill>
                <a:latin typeface="Arial Rounded MT Bold"/>
              </a:rPr>
              <a:t>EMPLEO JUVENIL</a:t>
            </a:r>
            <a:endParaRPr lang="es-EC" sz="2000" b="1" dirty="0">
              <a:solidFill>
                <a:schemeClr val="bg1"/>
              </a:solidFill>
              <a:latin typeface="Arial Rounded MT Bold"/>
            </a:endParaRPr>
          </a:p>
        </p:txBody>
      </p:sp>
    </p:spTree>
    <p:extLst>
      <p:ext uri="{BB962C8B-B14F-4D97-AF65-F5344CB8AC3E}">
        <p14:creationId xmlns:p14="http://schemas.microsoft.com/office/powerpoint/2010/main" val="216898968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descr="http://images.lagazzettadf.com/2013/09/oi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5016" y="5877272"/>
            <a:ext cx="1576744" cy="900000"/>
          </a:xfrm>
          <a:prstGeom prst="rect">
            <a:avLst/>
          </a:prstGeom>
          <a:noFill/>
          <a:extLst>
            <a:ext uri="{909E8E84-426E-40DD-AFC4-6F175D3DCCD1}">
              <a14:hiddenFill xmlns:a14="http://schemas.microsoft.com/office/drawing/2010/main">
                <a:solidFill>
                  <a:srgbClr val="FFFFFF"/>
                </a:solidFill>
              </a14:hiddenFill>
            </a:ext>
          </a:extLst>
        </p:spPr>
      </p:pic>
      <p:sp>
        <p:nvSpPr>
          <p:cNvPr id="15" name="14 Triángulo isósceles"/>
          <p:cNvSpPr/>
          <p:nvPr/>
        </p:nvSpPr>
        <p:spPr>
          <a:xfrm rot="5400000">
            <a:off x="-2259124" y="2259124"/>
            <a:ext cx="6858000" cy="2339752"/>
          </a:xfrm>
          <a:prstGeom prst="triangle">
            <a:avLst>
              <a:gd name="adj" fmla="val 65666"/>
            </a:avLst>
          </a:prstGeom>
          <a:solidFill>
            <a:schemeClr val="accent1">
              <a:lumMod val="75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1" name="13 Rectángulo"/>
          <p:cNvSpPr/>
          <p:nvPr/>
        </p:nvSpPr>
        <p:spPr>
          <a:xfrm>
            <a:off x="1363220" y="406405"/>
            <a:ext cx="2339102" cy="646331"/>
          </a:xfrm>
          <a:prstGeom prst="rect">
            <a:avLst/>
          </a:prstGeom>
        </p:spPr>
        <p:txBody>
          <a:bodyPr wrap="none">
            <a:spAutoFit/>
          </a:bodyPr>
          <a:lstStyle/>
          <a:p>
            <a:r>
              <a:rPr lang="es-EC" sz="3600" b="1" dirty="0" smtClean="0">
                <a:solidFill>
                  <a:srgbClr val="00B0F0"/>
                </a:solidFill>
                <a:latin typeface="Arial Rounded MT Bold" pitchFamily="34" charset="0"/>
              </a:rPr>
              <a:t>ANÁLISIS</a:t>
            </a:r>
          </a:p>
        </p:txBody>
      </p:sp>
      <p:sp>
        <p:nvSpPr>
          <p:cNvPr id="22" name="15 Rectángulo"/>
          <p:cNvSpPr/>
          <p:nvPr/>
        </p:nvSpPr>
        <p:spPr>
          <a:xfrm>
            <a:off x="1413128" y="838453"/>
            <a:ext cx="3202672" cy="523220"/>
          </a:xfrm>
          <a:prstGeom prst="rect">
            <a:avLst/>
          </a:prstGeom>
        </p:spPr>
        <p:txBody>
          <a:bodyPr wrap="none">
            <a:spAutoFit/>
          </a:bodyPr>
          <a:lstStyle/>
          <a:p>
            <a:r>
              <a:rPr lang="es-EC" sz="2800" b="1" dirty="0" smtClean="0">
                <a:latin typeface="Arial Rounded MT Bold" pitchFamily="34" charset="0"/>
              </a:rPr>
              <a:t>DE RESULTADOS</a:t>
            </a:r>
          </a:p>
        </p:txBody>
      </p:sp>
      <p:sp>
        <p:nvSpPr>
          <p:cNvPr id="23" name="16 CuadroTexto"/>
          <p:cNvSpPr txBox="1"/>
          <p:nvPr/>
        </p:nvSpPr>
        <p:spPr>
          <a:xfrm>
            <a:off x="755576" y="118373"/>
            <a:ext cx="720080" cy="1200329"/>
          </a:xfrm>
          <a:prstGeom prst="rect">
            <a:avLst/>
          </a:prstGeom>
          <a:noFill/>
        </p:spPr>
        <p:txBody>
          <a:bodyPr wrap="square" rtlCol="0">
            <a:spAutoFit/>
          </a:bodyPr>
          <a:lstStyle/>
          <a:p>
            <a:r>
              <a:rPr lang="es-EC" sz="7200" dirty="0" smtClean="0">
                <a:solidFill>
                  <a:schemeClr val="bg1">
                    <a:lumMod val="50000"/>
                  </a:schemeClr>
                </a:solidFill>
                <a:latin typeface="Arial Rounded MT Bold" pitchFamily="34" charset="0"/>
              </a:rPr>
              <a:t>4</a:t>
            </a:r>
            <a:endParaRPr lang="es-EC" sz="7200" dirty="0">
              <a:solidFill>
                <a:schemeClr val="bg1">
                  <a:lumMod val="50000"/>
                </a:schemeClr>
              </a:solidFill>
              <a:latin typeface="Arial Rounded MT Bold" pitchFamily="34" charset="0"/>
            </a:endParaRPr>
          </a:p>
        </p:txBody>
      </p:sp>
      <p:sp>
        <p:nvSpPr>
          <p:cNvPr id="8" name="15 Rectángulo"/>
          <p:cNvSpPr/>
          <p:nvPr/>
        </p:nvSpPr>
        <p:spPr>
          <a:xfrm>
            <a:off x="1500166" y="1285860"/>
            <a:ext cx="2417650" cy="523220"/>
          </a:xfrm>
          <a:prstGeom prst="rect">
            <a:avLst/>
          </a:prstGeom>
        </p:spPr>
        <p:txBody>
          <a:bodyPr wrap="none">
            <a:spAutoFit/>
          </a:bodyPr>
          <a:lstStyle/>
          <a:p>
            <a:r>
              <a:rPr lang="es-EC" sz="2800" b="1" dirty="0" smtClean="0">
                <a:latin typeface="Arial Rounded MT Bold" pitchFamily="34" charset="0"/>
              </a:rPr>
              <a:t>GENERALES</a:t>
            </a:r>
          </a:p>
        </p:txBody>
      </p:sp>
      <p:sp>
        <p:nvSpPr>
          <p:cNvPr id="11" name="CuadroTexto 1"/>
          <p:cNvSpPr txBox="1"/>
          <p:nvPr/>
        </p:nvSpPr>
        <p:spPr>
          <a:xfrm>
            <a:off x="72007" y="4077072"/>
            <a:ext cx="2195737" cy="707886"/>
          </a:xfrm>
          <a:prstGeom prst="rect">
            <a:avLst/>
          </a:prstGeom>
          <a:noFill/>
        </p:spPr>
        <p:txBody>
          <a:bodyPr wrap="square" rtlCol="0">
            <a:spAutoFit/>
          </a:bodyPr>
          <a:lstStyle/>
          <a:p>
            <a:r>
              <a:rPr lang="es-EC" sz="2000" b="1" dirty="0" smtClean="0">
                <a:solidFill>
                  <a:schemeClr val="bg1"/>
                </a:solidFill>
                <a:latin typeface="Arial Rounded MT Bold"/>
              </a:rPr>
              <a:t>EMPLEO JUVENIL</a:t>
            </a:r>
            <a:endParaRPr lang="es-EC" sz="2000" b="1" dirty="0">
              <a:solidFill>
                <a:schemeClr val="bg1"/>
              </a:solidFill>
              <a:latin typeface="Arial Rounded MT Bold"/>
            </a:endParaRPr>
          </a:p>
        </p:txBody>
      </p:sp>
      <p:graphicFrame>
        <p:nvGraphicFramePr>
          <p:cNvPr id="14" name="13 Gráfico"/>
          <p:cNvGraphicFramePr>
            <a:graphicFrameLocks/>
          </p:cNvGraphicFramePr>
          <p:nvPr/>
        </p:nvGraphicFramePr>
        <p:xfrm>
          <a:off x="3000364" y="2428868"/>
          <a:ext cx="5398133" cy="3118125"/>
        </p:xfrm>
        <a:graphic>
          <a:graphicData uri="http://schemas.openxmlformats.org/drawingml/2006/chart">
            <c:chart xmlns:c="http://schemas.openxmlformats.org/drawingml/2006/chart" xmlns:r="http://schemas.openxmlformats.org/officeDocument/2006/relationships" r:id="rId3"/>
          </a:graphicData>
        </a:graphic>
      </p:graphicFrame>
      <p:sp>
        <p:nvSpPr>
          <p:cNvPr id="16" name="15 CuadroTexto"/>
          <p:cNvSpPr txBox="1"/>
          <p:nvPr/>
        </p:nvSpPr>
        <p:spPr>
          <a:xfrm>
            <a:off x="2428860" y="2018876"/>
            <a:ext cx="6286544" cy="338554"/>
          </a:xfrm>
          <a:prstGeom prst="rect">
            <a:avLst/>
          </a:prstGeom>
          <a:noFill/>
        </p:spPr>
        <p:txBody>
          <a:bodyPr wrap="square" rtlCol="0">
            <a:spAutoFit/>
          </a:bodyPr>
          <a:lstStyle/>
          <a:p>
            <a:pPr algn="ctr"/>
            <a:r>
              <a:rPr lang="es-EC" sz="1600" b="1" dirty="0" smtClean="0">
                <a:latin typeface="Book Antiqua" pitchFamily="18" charset="0"/>
              </a:rPr>
              <a:t>Importancia de la experiencia y conocimientos previos</a:t>
            </a:r>
          </a:p>
        </p:txBody>
      </p:sp>
    </p:spTree>
    <p:extLst>
      <p:ext uri="{BB962C8B-B14F-4D97-AF65-F5344CB8AC3E}">
        <p14:creationId xmlns:p14="http://schemas.microsoft.com/office/powerpoint/2010/main" val="216898968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descr="http://images.lagazzettadf.com/2013/09/oi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5016" y="5877272"/>
            <a:ext cx="1576744" cy="900000"/>
          </a:xfrm>
          <a:prstGeom prst="rect">
            <a:avLst/>
          </a:prstGeom>
          <a:noFill/>
          <a:extLst>
            <a:ext uri="{909E8E84-426E-40DD-AFC4-6F175D3DCCD1}">
              <a14:hiddenFill xmlns:a14="http://schemas.microsoft.com/office/drawing/2010/main">
                <a:solidFill>
                  <a:srgbClr val="FFFFFF"/>
                </a:solidFill>
              </a14:hiddenFill>
            </a:ext>
          </a:extLst>
        </p:spPr>
      </p:pic>
      <p:sp>
        <p:nvSpPr>
          <p:cNvPr id="15" name="14 Triángulo isósceles"/>
          <p:cNvSpPr/>
          <p:nvPr/>
        </p:nvSpPr>
        <p:spPr>
          <a:xfrm rot="5400000">
            <a:off x="-2259124" y="2259124"/>
            <a:ext cx="6858000" cy="2339752"/>
          </a:xfrm>
          <a:prstGeom prst="triangle">
            <a:avLst>
              <a:gd name="adj" fmla="val 65666"/>
            </a:avLst>
          </a:prstGeom>
          <a:solidFill>
            <a:schemeClr val="accent1">
              <a:lumMod val="75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1" name="13 Rectángulo"/>
          <p:cNvSpPr/>
          <p:nvPr/>
        </p:nvSpPr>
        <p:spPr>
          <a:xfrm>
            <a:off x="1363220" y="406405"/>
            <a:ext cx="2339102" cy="646331"/>
          </a:xfrm>
          <a:prstGeom prst="rect">
            <a:avLst/>
          </a:prstGeom>
        </p:spPr>
        <p:txBody>
          <a:bodyPr wrap="none">
            <a:spAutoFit/>
          </a:bodyPr>
          <a:lstStyle/>
          <a:p>
            <a:r>
              <a:rPr lang="es-EC" sz="3600" b="1" dirty="0" smtClean="0">
                <a:solidFill>
                  <a:srgbClr val="00B0F0"/>
                </a:solidFill>
                <a:latin typeface="Arial Rounded MT Bold" pitchFamily="34" charset="0"/>
              </a:rPr>
              <a:t>ANÁLISIS</a:t>
            </a:r>
          </a:p>
        </p:txBody>
      </p:sp>
      <p:sp>
        <p:nvSpPr>
          <p:cNvPr id="22" name="15 Rectángulo"/>
          <p:cNvSpPr/>
          <p:nvPr/>
        </p:nvSpPr>
        <p:spPr>
          <a:xfrm>
            <a:off x="1413128" y="838453"/>
            <a:ext cx="3202672" cy="523220"/>
          </a:xfrm>
          <a:prstGeom prst="rect">
            <a:avLst/>
          </a:prstGeom>
        </p:spPr>
        <p:txBody>
          <a:bodyPr wrap="none">
            <a:spAutoFit/>
          </a:bodyPr>
          <a:lstStyle/>
          <a:p>
            <a:r>
              <a:rPr lang="es-EC" sz="2800" b="1" dirty="0" smtClean="0">
                <a:latin typeface="Arial Rounded MT Bold" pitchFamily="34" charset="0"/>
              </a:rPr>
              <a:t>DE RESULTADOS</a:t>
            </a:r>
          </a:p>
        </p:txBody>
      </p:sp>
      <p:sp>
        <p:nvSpPr>
          <p:cNvPr id="23" name="16 CuadroTexto"/>
          <p:cNvSpPr txBox="1"/>
          <p:nvPr/>
        </p:nvSpPr>
        <p:spPr>
          <a:xfrm>
            <a:off x="755576" y="118373"/>
            <a:ext cx="720080" cy="1200329"/>
          </a:xfrm>
          <a:prstGeom prst="rect">
            <a:avLst/>
          </a:prstGeom>
          <a:noFill/>
        </p:spPr>
        <p:txBody>
          <a:bodyPr wrap="square" rtlCol="0">
            <a:spAutoFit/>
          </a:bodyPr>
          <a:lstStyle/>
          <a:p>
            <a:r>
              <a:rPr lang="es-EC" sz="7200" dirty="0" smtClean="0">
                <a:solidFill>
                  <a:schemeClr val="bg1">
                    <a:lumMod val="50000"/>
                  </a:schemeClr>
                </a:solidFill>
                <a:latin typeface="Arial Rounded MT Bold" pitchFamily="34" charset="0"/>
              </a:rPr>
              <a:t>4</a:t>
            </a:r>
            <a:endParaRPr lang="es-EC" sz="7200" dirty="0">
              <a:solidFill>
                <a:schemeClr val="bg1">
                  <a:lumMod val="50000"/>
                </a:schemeClr>
              </a:solidFill>
              <a:latin typeface="Arial Rounded MT Bold" pitchFamily="34" charset="0"/>
            </a:endParaRPr>
          </a:p>
        </p:txBody>
      </p:sp>
      <p:sp>
        <p:nvSpPr>
          <p:cNvPr id="8" name="15 Rectángulo"/>
          <p:cNvSpPr/>
          <p:nvPr/>
        </p:nvSpPr>
        <p:spPr>
          <a:xfrm>
            <a:off x="1443506" y="1243661"/>
            <a:ext cx="2417650" cy="523220"/>
          </a:xfrm>
          <a:prstGeom prst="rect">
            <a:avLst/>
          </a:prstGeom>
        </p:spPr>
        <p:txBody>
          <a:bodyPr wrap="none">
            <a:spAutoFit/>
          </a:bodyPr>
          <a:lstStyle/>
          <a:p>
            <a:r>
              <a:rPr lang="es-EC" sz="2800" b="1" dirty="0" smtClean="0">
                <a:latin typeface="Arial Rounded MT Bold" pitchFamily="34" charset="0"/>
              </a:rPr>
              <a:t>GENERALES</a:t>
            </a:r>
          </a:p>
        </p:txBody>
      </p:sp>
      <p:sp>
        <p:nvSpPr>
          <p:cNvPr id="2" name="CuadroTexto 1"/>
          <p:cNvSpPr txBox="1"/>
          <p:nvPr/>
        </p:nvSpPr>
        <p:spPr>
          <a:xfrm>
            <a:off x="35496" y="4192052"/>
            <a:ext cx="2267746" cy="677108"/>
          </a:xfrm>
          <a:prstGeom prst="rect">
            <a:avLst/>
          </a:prstGeom>
          <a:noFill/>
        </p:spPr>
        <p:txBody>
          <a:bodyPr wrap="square" rtlCol="0">
            <a:spAutoFit/>
          </a:bodyPr>
          <a:lstStyle/>
          <a:p>
            <a:r>
              <a:rPr lang="es-EC" sz="1900" b="1" dirty="0" smtClean="0">
                <a:solidFill>
                  <a:schemeClr val="bg1"/>
                </a:solidFill>
                <a:latin typeface="Arial Rounded MT Bold"/>
              </a:rPr>
              <a:t>PERSONAS CON DISCAPACIDAD</a:t>
            </a:r>
            <a:endParaRPr lang="es-EC" sz="1900" b="1" dirty="0">
              <a:solidFill>
                <a:schemeClr val="bg1"/>
              </a:solidFill>
              <a:latin typeface="Arial Rounded MT Bold"/>
            </a:endParaRPr>
          </a:p>
        </p:txBody>
      </p:sp>
      <p:graphicFrame>
        <p:nvGraphicFramePr>
          <p:cNvPr id="9" name="8 Tabla"/>
          <p:cNvGraphicFramePr>
            <a:graphicFrameLocks noGrp="1"/>
          </p:cNvGraphicFramePr>
          <p:nvPr/>
        </p:nvGraphicFramePr>
        <p:xfrm>
          <a:off x="2285984" y="1857364"/>
          <a:ext cx="5857916" cy="731520"/>
        </p:xfrm>
        <a:graphic>
          <a:graphicData uri="http://schemas.openxmlformats.org/drawingml/2006/table">
            <a:tbl>
              <a:tblPr>
                <a:tableStyleId>{BDBED569-4797-4DF1-A0F4-6AAB3CD982D8}</a:tableStyleId>
              </a:tblPr>
              <a:tblGrid>
                <a:gridCol w="5857916"/>
              </a:tblGrid>
              <a:tr h="209550">
                <a:tc>
                  <a:txBody>
                    <a:bodyPr/>
                    <a:lstStyle/>
                    <a:p>
                      <a:pPr algn="ctr" fontAlgn="ctr"/>
                      <a:r>
                        <a:rPr lang="es-EC" sz="1600" b="1" u="none" strike="noStrike" dirty="0">
                          <a:solidFill>
                            <a:schemeClr val="bg1"/>
                          </a:solidFill>
                          <a:latin typeface="Book Antiqua" pitchFamily="18" charset="0"/>
                        </a:rPr>
                        <a:t>Promedio del porcentaje de su personal posee algún tipo de discapacidad</a:t>
                      </a:r>
                      <a:endParaRPr lang="es-EC" sz="1600" b="1" i="0" u="none" strike="noStrike" dirty="0">
                        <a:solidFill>
                          <a:schemeClr val="bg1"/>
                        </a:solidFill>
                        <a:latin typeface="Book Antiqua" pitchFamily="18" charset="0"/>
                      </a:endParaRPr>
                    </a:p>
                  </a:txBody>
                  <a:tcPr marL="0" marR="0" marT="0" marB="0" anchor="ctr">
                    <a:solidFill>
                      <a:schemeClr val="accent5"/>
                    </a:solidFill>
                  </a:tcPr>
                </a:tc>
              </a:tr>
              <a:tr h="209550">
                <a:tc>
                  <a:txBody>
                    <a:bodyPr/>
                    <a:lstStyle/>
                    <a:p>
                      <a:pPr algn="ctr" fontAlgn="ctr"/>
                      <a:r>
                        <a:rPr lang="es-EC" sz="1600" u="none" strike="noStrike" dirty="0">
                          <a:latin typeface="Book Antiqua" pitchFamily="18" charset="0"/>
                        </a:rPr>
                        <a:t>3,95%</a:t>
                      </a:r>
                      <a:endParaRPr lang="es-EC" sz="1600" b="0" i="0" u="none" strike="noStrike" dirty="0">
                        <a:solidFill>
                          <a:srgbClr val="000000"/>
                        </a:solidFill>
                        <a:latin typeface="Book Antiqua" pitchFamily="18" charset="0"/>
                      </a:endParaRPr>
                    </a:p>
                  </a:txBody>
                  <a:tcPr marL="0" marR="0" marT="0" marB="0" anchor="ctr"/>
                </a:tc>
              </a:tr>
            </a:tbl>
          </a:graphicData>
        </a:graphic>
      </p:graphicFrame>
      <p:graphicFrame>
        <p:nvGraphicFramePr>
          <p:cNvPr id="10" name="9 Gráfico"/>
          <p:cNvGraphicFramePr>
            <a:graphicFrameLocks/>
          </p:cNvGraphicFramePr>
          <p:nvPr/>
        </p:nvGraphicFramePr>
        <p:xfrm>
          <a:off x="2857488" y="3214686"/>
          <a:ext cx="5398133" cy="3118125"/>
        </p:xfrm>
        <a:graphic>
          <a:graphicData uri="http://schemas.openxmlformats.org/drawingml/2006/chart">
            <c:chart xmlns:c="http://schemas.openxmlformats.org/drawingml/2006/chart" xmlns:r="http://schemas.openxmlformats.org/officeDocument/2006/relationships" r:id="rId3"/>
          </a:graphicData>
        </a:graphic>
      </p:graphicFrame>
      <p:sp>
        <p:nvSpPr>
          <p:cNvPr id="11" name="10 CuadroTexto"/>
          <p:cNvSpPr txBox="1"/>
          <p:nvPr/>
        </p:nvSpPr>
        <p:spPr>
          <a:xfrm>
            <a:off x="2428860" y="2857496"/>
            <a:ext cx="6286544" cy="338554"/>
          </a:xfrm>
          <a:prstGeom prst="rect">
            <a:avLst/>
          </a:prstGeom>
          <a:noFill/>
        </p:spPr>
        <p:txBody>
          <a:bodyPr wrap="square" rtlCol="0">
            <a:spAutoFit/>
          </a:bodyPr>
          <a:lstStyle/>
          <a:p>
            <a:pPr algn="ctr"/>
            <a:r>
              <a:rPr lang="es-EC" sz="1600" b="1" dirty="0" smtClean="0">
                <a:latin typeface="Book Antiqua" pitchFamily="18" charset="0"/>
              </a:rPr>
              <a:t>Contrataría personas con discapacidad</a:t>
            </a:r>
          </a:p>
        </p:txBody>
      </p:sp>
    </p:spTree>
    <p:extLst>
      <p:ext uri="{BB962C8B-B14F-4D97-AF65-F5344CB8AC3E}">
        <p14:creationId xmlns:p14="http://schemas.microsoft.com/office/powerpoint/2010/main" val="221306841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descr="http://images.lagazzettadf.com/2013/09/oi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5016" y="5877272"/>
            <a:ext cx="1576744" cy="900000"/>
          </a:xfrm>
          <a:prstGeom prst="rect">
            <a:avLst/>
          </a:prstGeom>
          <a:noFill/>
          <a:extLst>
            <a:ext uri="{909E8E84-426E-40DD-AFC4-6F175D3DCCD1}">
              <a14:hiddenFill xmlns:a14="http://schemas.microsoft.com/office/drawing/2010/main">
                <a:solidFill>
                  <a:srgbClr val="FFFFFF"/>
                </a:solidFill>
              </a14:hiddenFill>
            </a:ext>
          </a:extLst>
        </p:spPr>
      </p:pic>
      <p:sp>
        <p:nvSpPr>
          <p:cNvPr id="15" name="14 Triángulo isósceles"/>
          <p:cNvSpPr/>
          <p:nvPr/>
        </p:nvSpPr>
        <p:spPr>
          <a:xfrm rot="5400000">
            <a:off x="-2259124" y="2259124"/>
            <a:ext cx="6858000" cy="2339752"/>
          </a:xfrm>
          <a:prstGeom prst="triangle">
            <a:avLst>
              <a:gd name="adj" fmla="val 65666"/>
            </a:avLst>
          </a:prstGeom>
          <a:solidFill>
            <a:schemeClr val="accent1">
              <a:lumMod val="75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1" name="13 Rectángulo"/>
          <p:cNvSpPr/>
          <p:nvPr/>
        </p:nvSpPr>
        <p:spPr>
          <a:xfrm>
            <a:off x="1363220" y="425450"/>
            <a:ext cx="2339102" cy="646331"/>
          </a:xfrm>
          <a:prstGeom prst="rect">
            <a:avLst/>
          </a:prstGeom>
        </p:spPr>
        <p:txBody>
          <a:bodyPr wrap="none">
            <a:spAutoFit/>
          </a:bodyPr>
          <a:lstStyle/>
          <a:p>
            <a:r>
              <a:rPr lang="es-EC" sz="3600" b="1" dirty="0" smtClean="0">
                <a:solidFill>
                  <a:srgbClr val="00B0F0"/>
                </a:solidFill>
                <a:latin typeface="Arial Rounded MT Bold" pitchFamily="34" charset="0"/>
              </a:rPr>
              <a:t>ANÁLISIS</a:t>
            </a:r>
          </a:p>
        </p:txBody>
      </p:sp>
      <p:sp>
        <p:nvSpPr>
          <p:cNvPr id="22" name="15 Rectángulo"/>
          <p:cNvSpPr/>
          <p:nvPr/>
        </p:nvSpPr>
        <p:spPr>
          <a:xfrm>
            <a:off x="1413128" y="857498"/>
            <a:ext cx="3202672" cy="523220"/>
          </a:xfrm>
          <a:prstGeom prst="rect">
            <a:avLst/>
          </a:prstGeom>
        </p:spPr>
        <p:txBody>
          <a:bodyPr wrap="none">
            <a:spAutoFit/>
          </a:bodyPr>
          <a:lstStyle/>
          <a:p>
            <a:r>
              <a:rPr lang="es-EC" sz="2800" b="1" dirty="0" smtClean="0">
                <a:latin typeface="Arial Rounded MT Bold" pitchFamily="34" charset="0"/>
              </a:rPr>
              <a:t>DE RESULTADOS</a:t>
            </a:r>
          </a:p>
        </p:txBody>
      </p:sp>
      <p:sp>
        <p:nvSpPr>
          <p:cNvPr id="23" name="16 CuadroTexto"/>
          <p:cNvSpPr txBox="1"/>
          <p:nvPr/>
        </p:nvSpPr>
        <p:spPr>
          <a:xfrm>
            <a:off x="755576" y="137418"/>
            <a:ext cx="720080" cy="1200329"/>
          </a:xfrm>
          <a:prstGeom prst="rect">
            <a:avLst/>
          </a:prstGeom>
          <a:noFill/>
        </p:spPr>
        <p:txBody>
          <a:bodyPr wrap="square" rtlCol="0">
            <a:spAutoFit/>
          </a:bodyPr>
          <a:lstStyle/>
          <a:p>
            <a:r>
              <a:rPr lang="es-EC" sz="7200" dirty="0" smtClean="0">
                <a:solidFill>
                  <a:schemeClr val="bg1">
                    <a:lumMod val="50000"/>
                  </a:schemeClr>
                </a:solidFill>
                <a:latin typeface="Arial Rounded MT Bold" pitchFamily="34" charset="0"/>
              </a:rPr>
              <a:t>4</a:t>
            </a:r>
            <a:endParaRPr lang="es-EC" sz="7200" dirty="0">
              <a:solidFill>
                <a:schemeClr val="bg1">
                  <a:lumMod val="50000"/>
                </a:schemeClr>
              </a:solidFill>
              <a:latin typeface="Arial Rounded MT Bold" pitchFamily="34" charset="0"/>
            </a:endParaRPr>
          </a:p>
        </p:txBody>
      </p:sp>
      <p:sp>
        <p:nvSpPr>
          <p:cNvPr id="8" name="15 Rectángulo"/>
          <p:cNvSpPr/>
          <p:nvPr/>
        </p:nvSpPr>
        <p:spPr>
          <a:xfrm>
            <a:off x="1443506" y="1262706"/>
            <a:ext cx="2417650" cy="523220"/>
          </a:xfrm>
          <a:prstGeom prst="rect">
            <a:avLst/>
          </a:prstGeom>
        </p:spPr>
        <p:txBody>
          <a:bodyPr wrap="none">
            <a:spAutoFit/>
          </a:bodyPr>
          <a:lstStyle/>
          <a:p>
            <a:r>
              <a:rPr lang="es-EC" sz="2800" b="1" dirty="0" smtClean="0">
                <a:latin typeface="Arial Rounded MT Bold" pitchFamily="34" charset="0"/>
              </a:rPr>
              <a:t>GENERALES</a:t>
            </a:r>
          </a:p>
        </p:txBody>
      </p:sp>
      <p:sp>
        <p:nvSpPr>
          <p:cNvPr id="2" name="CuadroTexto 1"/>
          <p:cNvSpPr txBox="1"/>
          <p:nvPr/>
        </p:nvSpPr>
        <p:spPr>
          <a:xfrm>
            <a:off x="35496" y="4192052"/>
            <a:ext cx="2267746" cy="677108"/>
          </a:xfrm>
          <a:prstGeom prst="rect">
            <a:avLst/>
          </a:prstGeom>
          <a:noFill/>
        </p:spPr>
        <p:txBody>
          <a:bodyPr wrap="square" rtlCol="0">
            <a:spAutoFit/>
          </a:bodyPr>
          <a:lstStyle/>
          <a:p>
            <a:r>
              <a:rPr lang="es-EC" sz="1900" b="1" dirty="0" smtClean="0">
                <a:solidFill>
                  <a:schemeClr val="bg1"/>
                </a:solidFill>
                <a:latin typeface="Arial Rounded MT Bold"/>
              </a:rPr>
              <a:t>PERSONAS CON DISCAPACIDAD</a:t>
            </a:r>
            <a:endParaRPr lang="es-EC" sz="1900" b="1" dirty="0">
              <a:solidFill>
                <a:schemeClr val="bg1"/>
              </a:solidFill>
              <a:latin typeface="Arial Rounded MT Bold"/>
            </a:endParaRPr>
          </a:p>
        </p:txBody>
      </p:sp>
      <p:sp>
        <p:nvSpPr>
          <p:cNvPr id="11" name="10 CuadroTexto"/>
          <p:cNvSpPr txBox="1"/>
          <p:nvPr/>
        </p:nvSpPr>
        <p:spPr>
          <a:xfrm>
            <a:off x="2357422" y="1966520"/>
            <a:ext cx="6286544" cy="338554"/>
          </a:xfrm>
          <a:prstGeom prst="rect">
            <a:avLst/>
          </a:prstGeom>
          <a:noFill/>
        </p:spPr>
        <p:txBody>
          <a:bodyPr wrap="square" rtlCol="0">
            <a:spAutoFit/>
          </a:bodyPr>
          <a:lstStyle/>
          <a:p>
            <a:pPr algn="ctr"/>
            <a:r>
              <a:rPr lang="es-EC" sz="1600" b="1" dirty="0" smtClean="0">
                <a:latin typeface="Book Antiqua" pitchFamily="18" charset="0"/>
              </a:rPr>
              <a:t>Preferiría que estas personas sean jóvenes</a:t>
            </a:r>
          </a:p>
        </p:txBody>
      </p:sp>
      <p:graphicFrame>
        <p:nvGraphicFramePr>
          <p:cNvPr id="12" name="11 Gráfico"/>
          <p:cNvGraphicFramePr>
            <a:graphicFrameLocks/>
          </p:cNvGraphicFramePr>
          <p:nvPr/>
        </p:nvGraphicFramePr>
        <p:xfrm>
          <a:off x="2928926" y="2357430"/>
          <a:ext cx="5398133" cy="421484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21306841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descr="http://images.lagazzettadf.com/2013/09/oi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5016" y="5877272"/>
            <a:ext cx="1576744" cy="900000"/>
          </a:xfrm>
          <a:prstGeom prst="rect">
            <a:avLst/>
          </a:prstGeom>
          <a:noFill/>
          <a:extLst>
            <a:ext uri="{909E8E84-426E-40DD-AFC4-6F175D3DCCD1}">
              <a14:hiddenFill xmlns:a14="http://schemas.microsoft.com/office/drawing/2010/main">
                <a:solidFill>
                  <a:srgbClr val="FFFFFF"/>
                </a:solidFill>
              </a14:hiddenFill>
            </a:ext>
          </a:extLst>
        </p:spPr>
      </p:pic>
      <p:sp>
        <p:nvSpPr>
          <p:cNvPr id="15" name="14 Triángulo isósceles"/>
          <p:cNvSpPr/>
          <p:nvPr/>
        </p:nvSpPr>
        <p:spPr>
          <a:xfrm rot="5400000">
            <a:off x="-2259124" y="2259124"/>
            <a:ext cx="6858000" cy="2339752"/>
          </a:xfrm>
          <a:prstGeom prst="triangle">
            <a:avLst>
              <a:gd name="adj" fmla="val 65666"/>
            </a:avLst>
          </a:prstGeom>
          <a:solidFill>
            <a:schemeClr val="accent1">
              <a:lumMod val="75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1" name="13 Rectángulo"/>
          <p:cNvSpPr/>
          <p:nvPr/>
        </p:nvSpPr>
        <p:spPr>
          <a:xfrm>
            <a:off x="1363220" y="425450"/>
            <a:ext cx="2339102" cy="646331"/>
          </a:xfrm>
          <a:prstGeom prst="rect">
            <a:avLst/>
          </a:prstGeom>
        </p:spPr>
        <p:txBody>
          <a:bodyPr wrap="none">
            <a:spAutoFit/>
          </a:bodyPr>
          <a:lstStyle/>
          <a:p>
            <a:r>
              <a:rPr lang="es-EC" sz="3600" b="1" dirty="0" smtClean="0">
                <a:solidFill>
                  <a:srgbClr val="00B0F0"/>
                </a:solidFill>
                <a:latin typeface="Arial Rounded MT Bold" pitchFamily="34" charset="0"/>
              </a:rPr>
              <a:t>ANÁLISIS</a:t>
            </a:r>
          </a:p>
        </p:txBody>
      </p:sp>
      <p:sp>
        <p:nvSpPr>
          <p:cNvPr id="22" name="15 Rectángulo"/>
          <p:cNvSpPr/>
          <p:nvPr/>
        </p:nvSpPr>
        <p:spPr>
          <a:xfrm>
            <a:off x="1413128" y="857498"/>
            <a:ext cx="3202672" cy="523220"/>
          </a:xfrm>
          <a:prstGeom prst="rect">
            <a:avLst/>
          </a:prstGeom>
        </p:spPr>
        <p:txBody>
          <a:bodyPr wrap="none">
            <a:spAutoFit/>
          </a:bodyPr>
          <a:lstStyle/>
          <a:p>
            <a:r>
              <a:rPr lang="es-EC" sz="2800" b="1" dirty="0" smtClean="0">
                <a:latin typeface="Arial Rounded MT Bold" pitchFamily="34" charset="0"/>
              </a:rPr>
              <a:t>DE RESULTADOS</a:t>
            </a:r>
          </a:p>
        </p:txBody>
      </p:sp>
      <p:sp>
        <p:nvSpPr>
          <p:cNvPr id="23" name="16 CuadroTexto"/>
          <p:cNvSpPr txBox="1"/>
          <p:nvPr/>
        </p:nvSpPr>
        <p:spPr>
          <a:xfrm>
            <a:off x="755576" y="137418"/>
            <a:ext cx="720080" cy="1200329"/>
          </a:xfrm>
          <a:prstGeom prst="rect">
            <a:avLst/>
          </a:prstGeom>
          <a:noFill/>
        </p:spPr>
        <p:txBody>
          <a:bodyPr wrap="square" rtlCol="0">
            <a:spAutoFit/>
          </a:bodyPr>
          <a:lstStyle/>
          <a:p>
            <a:r>
              <a:rPr lang="es-EC" sz="7200" dirty="0" smtClean="0">
                <a:solidFill>
                  <a:schemeClr val="bg1">
                    <a:lumMod val="50000"/>
                  </a:schemeClr>
                </a:solidFill>
                <a:latin typeface="Arial Rounded MT Bold" pitchFamily="34" charset="0"/>
              </a:rPr>
              <a:t>4</a:t>
            </a:r>
            <a:endParaRPr lang="es-EC" sz="7200" dirty="0">
              <a:solidFill>
                <a:schemeClr val="bg1">
                  <a:lumMod val="50000"/>
                </a:schemeClr>
              </a:solidFill>
              <a:latin typeface="Arial Rounded MT Bold" pitchFamily="34" charset="0"/>
            </a:endParaRPr>
          </a:p>
        </p:txBody>
      </p:sp>
      <p:sp>
        <p:nvSpPr>
          <p:cNvPr id="8" name="15 Rectángulo"/>
          <p:cNvSpPr/>
          <p:nvPr/>
        </p:nvSpPr>
        <p:spPr>
          <a:xfrm>
            <a:off x="1443506" y="1262706"/>
            <a:ext cx="2417650" cy="523220"/>
          </a:xfrm>
          <a:prstGeom prst="rect">
            <a:avLst/>
          </a:prstGeom>
        </p:spPr>
        <p:txBody>
          <a:bodyPr wrap="none">
            <a:spAutoFit/>
          </a:bodyPr>
          <a:lstStyle/>
          <a:p>
            <a:r>
              <a:rPr lang="es-EC" sz="2800" b="1" dirty="0" smtClean="0">
                <a:latin typeface="Arial Rounded MT Bold" pitchFamily="34" charset="0"/>
              </a:rPr>
              <a:t>GENERALES</a:t>
            </a:r>
          </a:p>
        </p:txBody>
      </p:sp>
      <p:sp>
        <p:nvSpPr>
          <p:cNvPr id="2" name="CuadroTexto 1"/>
          <p:cNvSpPr txBox="1"/>
          <p:nvPr/>
        </p:nvSpPr>
        <p:spPr>
          <a:xfrm>
            <a:off x="35496" y="4192052"/>
            <a:ext cx="2267746" cy="677108"/>
          </a:xfrm>
          <a:prstGeom prst="rect">
            <a:avLst/>
          </a:prstGeom>
          <a:noFill/>
        </p:spPr>
        <p:txBody>
          <a:bodyPr wrap="square" rtlCol="0">
            <a:spAutoFit/>
          </a:bodyPr>
          <a:lstStyle/>
          <a:p>
            <a:r>
              <a:rPr lang="es-EC" sz="1900" b="1" dirty="0" smtClean="0">
                <a:solidFill>
                  <a:schemeClr val="bg1"/>
                </a:solidFill>
                <a:latin typeface="Arial Rounded MT Bold"/>
              </a:rPr>
              <a:t>PERSONAS CON DISCAPACIDAD</a:t>
            </a:r>
            <a:endParaRPr lang="es-EC" sz="1900" b="1" dirty="0">
              <a:solidFill>
                <a:schemeClr val="bg1"/>
              </a:solidFill>
              <a:latin typeface="Arial Rounded MT Bold"/>
            </a:endParaRPr>
          </a:p>
        </p:txBody>
      </p:sp>
      <p:sp>
        <p:nvSpPr>
          <p:cNvPr id="11" name="10 CuadroTexto"/>
          <p:cNvSpPr txBox="1"/>
          <p:nvPr/>
        </p:nvSpPr>
        <p:spPr>
          <a:xfrm>
            <a:off x="2357422" y="1966520"/>
            <a:ext cx="6572296" cy="338554"/>
          </a:xfrm>
          <a:prstGeom prst="rect">
            <a:avLst/>
          </a:prstGeom>
          <a:noFill/>
        </p:spPr>
        <p:txBody>
          <a:bodyPr wrap="square" rtlCol="0">
            <a:spAutoFit/>
          </a:bodyPr>
          <a:lstStyle/>
          <a:p>
            <a:pPr algn="ctr"/>
            <a:r>
              <a:rPr lang="es-EC" sz="1600" b="1" dirty="0" smtClean="0">
                <a:latin typeface="Book Antiqua" pitchFamily="18" charset="0"/>
              </a:rPr>
              <a:t>En qué áreas contrataría personas con discapacidad</a:t>
            </a:r>
          </a:p>
        </p:txBody>
      </p:sp>
      <p:graphicFrame>
        <p:nvGraphicFramePr>
          <p:cNvPr id="14" name="13 Gráfico"/>
          <p:cNvGraphicFramePr/>
          <p:nvPr/>
        </p:nvGraphicFramePr>
        <p:xfrm>
          <a:off x="2357422" y="2500306"/>
          <a:ext cx="6557058" cy="390162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21306841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descr="http://images.lagazzettadf.com/2013/09/oi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5016" y="5877272"/>
            <a:ext cx="1576744" cy="900000"/>
          </a:xfrm>
          <a:prstGeom prst="rect">
            <a:avLst/>
          </a:prstGeom>
          <a:noFill/>
          <a:extLst>
            <a:ext uri="{909E8E84-426E-40DD-AFC4-6F175D3DCCD1}">
              <a14:hiddenFill xmlns:a14="http://schemas.microsoft.com/office/drawing/2010/main">
                <a:solidFill>
                  <a:srgbClr val="FFFFFF"/>
                </a:solidFill>
              </a14:hiddenFill>
            </a:ext>
          </a:extLst>
        </p:spPr>
      </p:pic>
      <p:sp>
        <p:nvSpPr>
          <p:cNvPr id="15" name="14 Triángulo isósceles"/>
          <p:cNvSpPr/>
          <p:nvPr/>
        </p:nvSpPr>
        <p:spPr>
          <a:xfrm rot="5400000">
            <a:off x="-2259124" y="2259124"/>
            <a:ext cx="6858000" cy="2339752"/>
          </a:xfrm>
          <a:prstGeom prst="triangle">
            <a:avLst>
              <a:gd name="adj" fmla="val 65666"/>
            </a:avLst>
          </a:prstGeom>
          <a:solidFill>
            <a:schemeClr val="accent1">
              <a:lumMod val="75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1" name="13 Rectángulo"/>
          <p:cNvSpPr/>
          <p:nvPr/>
        </p:nvSpPr>
        <p:spPr>
          <a:xfrm>
            <a:off x="1363220" y="425450"/>
            <a:ext cx="2339102" cy="646331"/>
          </a:xfrm>
          <a:prstGeom prst="rect">
            <a:avLst/>
          </a:prstGeom>
        </p:spPr>
        <p:txBody>
          <a:bodyPr wrap="none">
            <a:spAutoFit/>
          </a:bodyPr>
          <a:lstStyle/>
          <a:p>
            <a:r>
              <a:rPr lang="es-EC" sz="3600" b="1" dirty="0" smtClean="0">
                <a:solidFill>
                  <a:srgbClr val="00B0F0"/>
                </a:solidFill>
                <a:latin typeface="Arial Rounded MT Bold" pitchFamily="34" charset="0"/>
              </a:rPr>
              <a:t>ANÁLISIS</a:t>
            </a:r>
          </a:p>
        </p:txBody>
      </p:sp>
      <p:sp>
        <p:nvSpPr>
          <p:cNvPr id="22" name="15 Rectángulo"/>
          <p:cNvSpPr/>
          <p:nvPr/>
        </p:nvSpPr>
        <p:spPr>
          <a:xfrm>
            <a:off x="1413128" y="857498"/>
            <a:ext cx="3202672" cy="523220"/>
          </a:xfrm>
          <a:prstGeom prst="rect">
            <a:avLst/>
          </a:prstGeom>
        </p:spPr>
        <p:txBody>
          <a:bodyPr wrap="none">
            <a:spAutoFit/>
          </a:bodyPr>
          <a:lstStyle/>
          <a:p>
            <a:r>
              <a:rPr lang="es-EC" sz="2800" b="1" dirty="0" smtClean="0">
                <a:latin typeface="Arial Rounded MT Bold" pitchFamily="34" charset="0"/>
              </a:rPr>
              <a:t>DE RESULTADOS</a:t>
            </a:r>
          </a:p>
        </p:txBody>
      </p:sp>
      <p:sp>
        <p:nvSpPr>
          <p:cNvPr id="23" name="16 CuadroTexto"/>
          <p:cNvSpPr txBox="1"/>
          <p:nvPr/>
        </p:nvSpPr>
        <p:spPr>
          <a:xfrm>
            <a:off x="755576" y="137418"/>
            <a:ext cx="720080" cy="1200329"/>
          </a:xfrm>
          <a:prstGeom prst="rect">
            <a:avLst/>
          </a:prstGeom>
          <a:noFill/>
        </p:spPr>
        <p:txBody>
          <a:bodyPr wrap="square" rtlCol="0">
            <a:spAutoFit/>
          </a:bodyPr>
          <a:lstStyle/>
          <a:p>
            <a:r>
              <a:rPr lang="es-EC" sz="7200" dirty="0" smtClean="0">
                <a:solidFill>
                  <a:schemeClr val="bg1">
                    <a:lumMod val="50000"/>
                  </a:schemeClr>
                </a:solidFill>
                <a:latin typeface="Arial Rounded MT Bold" pitchFamily="34" charset="0"/>
              </a:rPr>
              <a:t>4</a:t>
            </a:r>
            <a:endParaRPr lang="es-EC" sz="7200" dirty="0">
              <a:solidFill>
                <a:schemeClr val="bg1">
                  <a:lumMod val="50000"/>
                </a:schemeClr>
              </a:solidFill>
              <a:latin typeface="Arial Rounded MT Bold" pitchFamily="34" charset="0"/>
            </a:endParaRPr>
          </a:p>
        </p:txBody>
      </p:sp>
      <p:sp>
        <p:nvSpPr>
          <p:cNvPr id="8" name="15 Rectángulo"/>
          <p:cNvSpPr/>
          <p:nvPr/>
        </p:nvSpPr>
        <p:spPr>
          <a:xfrm>
            <a:off x="1443506" y="1262706"/>
            <a:ext cx="2417650" cy="523220"/>
          </a:xfrm>
          <a:prstGeom prst="rect">
            <a:avLst/>
          </a:prstGeom>
        </p:spPr>
        <p:txBody>
          <a:bodyPr wrap="none">
            <a:spAutoFit/>
          </a:bodyPr>
          <a:lstStyle/>
          <a:p>
            <a:r>
              <a:rPr lang="es-EC" sz="2800" b="1" dirty="0" smtClean="0">
                <a:latin typeface="Arial Rounded MT Bold" pitchFamily="34" charset="0"/>
              </a:rPr>
              <a:t>GENERALES</a:t>
            </a:r>
          </a:p>
        </p:txBody>
      </p:sp>
      <p:sp>
        <p:nvSpPr>
          <p:cNvPr id="2" name="CuadroTexto 1"/>
          <p:cNvSpPr txBox="1"/>
          <p:nvPr/>
        </p:nvSpPr>
        <p:spPr>
          <a:xfrm>
            <a:off x="35496" y="4192052"/>
            <a:ext cx="2267746" cy="677108"/>
          </a:xfrm>
          <a:prstGeom prst="rect">
            <a:avLst/>
          </a:prstGeom>
          <a:noFill/>
        </p:spPr>
        <p:txBody>
          <a:bodyPr wrap="square" rtlCol="0">
            <a:spAutoFit/>
          </a:bodyPr>
          <a:lstStyle/>
          <a:p>
            <a:r>
              <a:rPr lang="es-EC" sz="1900" b="1" dirty="0" smtClean="0">
                <a:solidFill>
                  <a:schemeClr val="bg1"/>
                </a:solidFill>
                <a:latin typeface="Arial Rounded MT Bold"/>
              </a:rPr>
              <a:t>PERSONAS CON DISCAPACIDAD</a:t>
            </a:r>
            <a:endParaRPr lang="es-EC" sz="1900" b="1" dirty="0">
              <a:solidFill>
                <a:schemeClr val="bg1"/>
              </a:solidFill>
              <a:latin typeface="Arial Rounded MT Bold"/>
            </a:endParaRPr>
          </a:p>
        </p:txBody>
      </p:sp>
      <p:sp>
        <p:nvSpPr>
          <p:cNvPr id="11" name="10 CuadroTexto"/>
          <p:cNvSpPr txBox="1"/>
          <p:nvPr/>
        </p:nvSpPr>
        <p:spPr>
          <a:xfrm>
            <a:off x="2357422" y="1966520"/>
            <a:ext cx="6572296" cy="338554"/>
          </a:xfrm>
          <a:prstGeom prst="rect">
            <a:avLst/>
          </a:prstGeom>
          <a:noFill/>
        </p:spPr>
        <p:txBody>
          <a:bodyPr wrap="square" rtlCol="0">
            <a:spAutoFit/>
          </a:bodyPr>
          <a:lstStyle/>
          <a:p>
            <a:pPr algn="ctr"/>
            <a:r>
              <a:rPr lang="es-EC" sz="1600" b="1" dirty="0" smtClean="0">
                <a:latin typeface="Book Antiqua" pitchFamily="18" charset="0"/>
              </a:rPr>
              <a:t>Con qué tipo de discapacidad</a:t>
            </a:r>
          </a:p>
        </p:txBody>
      </p:sp>
      <p:graphicFrame>
        <p:nvGraphicFramePr>
          <p:cNvPr id="12" name="11 Gráfico"/>
          <p:cNvGraphicFramePr/>
          <p:nvPr/>
        </p:nvGraphicFramePr>
        <p:xfrm>
          <a:off x="2428860" y="2428868"/>
          <a:ext cx="6480000" cy="3600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21306841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descr="http://images.lagazzettadf.com/2013/09/oi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5016" y="5877272"/>
            <a:ext cx="1576744" cy="900000"/>
          </a:xfrm>
          <a:prstGeom prst="rect">
            <a:avLst/>
          </a:prstGeom>
          <a:noFill/>
          <a:extLst>
            <a:ext uri="{909E8E84-426E-40DD-AFC4-6F175D3DCCD1}">
              <a14:hiddenFill xmlns:a14="http://schemas.microsoft.com/office/drawing/2010/main">
                <a:solidFill>
                  <a:srgbClr val="FFFFFF"/>
                </a:solidFill>
              </a14:hiddenFill>
            </a:ext>
          </a:extLst>
        </p:spPr>
      </p:pic>
      <p:sp>
        <p:nvSpPr>
          <p:cNvPr id="15" name="14 Triángulo isósceles"/>
          <p:cNvSpPr/>
          <p:nvPr/>
        </p:nvSpPr>
        <p:spPr>
          <a:xfrm rot="5400000">
            <a:off x="-2259124" y="2259124"/>
            <a:ext cx="6858000" cy="2339752"/>
          </a:xfrm>
          <a:prstGeom prst="triangle">
            <a:avLst>
              <a:gd name="adj" fmla="val 65666"/>
            </a:avLst>
          </a:prstGeom>
          <a:solidFill>
            <a:schemeClr val="accent1">
              <a:lumMod val="75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1" name="13 Rectángulo"/>
          <p:cNvSpPr/>
          <p:nvPr/>
        </p:nvSpPr>
        <p:spPr>
          <a:xfrm>
            <a:off x="1363220" y="406405"/>
            <a:ext cx="2339102" cy="646331"/>
          </a:xfrm>
          <a:prstGeom prst="rect">
            <a:avLst/>
          </a:prstGeom>
        </p:spPr>
        <p:txBody>
          <a:bodyPr wrap="none">
            <a:spAutoFit/>
          </a:bodyPr>
          <a:lstStyle/>
          <a:p>
            <a:r>
              <a:rPr lang="es-EC" sz="3600" b="1" dirty="0" smtClean="0">
                <a:solidFill>
                  <a:srgbClr val="00B0F0"/>
                </a:solidFill>
                <a:latin typeface="Arial Rounded MT Bold" pitchFamily="34" charset="0"/>
              </a:rPr>
              <a:t>ANÁLISIS</a:t>
            </a:r>
          </a:p>
        </p:txBody>
      </p:sp>
      <p:sp>
        <p:nvSpPr>
          <p:cNvPr id="22" name="15 Rectángulo"/>
          <p:cNvSpPr/>
          <p:nvPr/>
        </p:nvSpPr>
        <p:spPr>
          <a:xfrm>
            <a:off x="1413128" y="838453"/>
            <a:ext cx="3202672" cy="523220"/>
          </a:xfrm>
          <a:prstGeom prst="rect">
            <a:avLst/>
          </a:prstGeom>
        </p:spPr>
        <p:txBody>
          <a:bodyPr wrap="none">
            <a:spAutoFit/>
          </a:bodyPr>
          <a:lstStyle/>
          <a:p>
            <a:r>
              <a:rPr lang="es-EC" sz="2800" b="1" dirty="0" smtClean="0">
                <a:latin typeface="Arial Rounded MT Bold" pitchFamily="34" charset="0"/>
              </a:rPr>
              <a:t>DE RESULTADOS</a:t>
            </a:r>
          </a:p>
        </p:txBody>
      </p:sp>
      <p:sp>
        <p:nvSpPr>
          <p:cNvPr id="23" name="16 CuadroTexto"/>
          <p:cNvSpPr txBox="1"/>
          <p:nvPr/>
        </p:nvSpPr>
        <p:spPr>
          <a:xfrm>
            <a:off x="755576" y="118373"/>
            <a:ext cx="720080" cy="1200329"/>
          </a:xfrm>
          <a:prstGeom prst="rect">
            <a:avLst/>
          </a:prstGeom>
          <a:noFill/>
        </p:spPr>
        <p:txBody>
          <a:bodyPr wrap="square" rtlCol="0">
            <a:spAutoFit/>
          </a:bodyPr>
          <a:lstStyle/>
          <a:p>
            <a:r>
              <a:rPr lang="es-EC" sz="7200" dirty="0" smtClean="0">
                <a:solidFill>
                  <a:schemeClr val="bg1">
                    <a:lumMod val="50000"/>
                  </a:schemeClr>
                </a:solidFill>
                <a:latin typeface="Arial Rounded MT Bold" pitchFamily="34" charset="0"/>
              </a:rPr>
              <a:t>4</a:t>
            </a:r>
            <a:endParaRPr lang="es-EC" sz="7200" dirty="0">
              <a:solidFill>
                <a:schemeClr val="bg1">
                  <a:lumMod val="50000"/>
                </a:schemeClr>
              </a:solidFill>
              <a:latin typeface="Arial Rounded MT Bold" pitchFamily="34" charset="0"/>
            </a:endParaRPr>
          </a:p>
        </p:txBody>
      </p:sp>
      <p:sp>
        <p:nvSpPr>
          <p:cNvPr id="8" name="15 Rectángulo"/>
          <p:cNvSpPr/>
          <p:nvPr/>
        </p:nvSpPr>
        <p:spPr>
          <a:xfrm>
            <a:off x="1443506" y="1243661"/>
            <a:ext cx="2417650" cy="523220"/>
          </a:xfrm>
          <a:prstGeom prst="rect">
            <a:avLst/>
          </a:prstGeom>
        </p:spPr>
        <p:txBody>
          <a:bodyPr wrap="none">
            <a:spAutoFit/>
          </a:bodyPr>
          <a:lstStyle/>
          <a:p>
            <a:r>
              <a:rPr lang="es-EC" sz="2800" b="1" dirty="0" smtClean="0">
                <a:latin typeface="Arial Rounded MT Bold" pitchFamily="34" charset="0"/>
              </a:rPr>
              <a:t>GENERALES</a:t>
            </a:r>
          </a:p>
        </p:txBody>
      </p:sp>
      <p:sp>
        <p:nvSpPr>
          <p:cNvPr id="2" name="CuadroTexto 1"/>
          <p:cNvSpPr txBox="1"/>
          <p:nvPr/>
        </p:nvSpPr>
        <p:spPr>
          <a:xfrm>
            <a:off x="-1" y="4299193"/>
            <a:ext cx="2267745" cy="353943"/>
          </a:xfrm>
          <a:prstGeom prst="rect">
            <a:avLst/>
          </a:prstGeom>
          <a:noFill/>
        </p:spPr>
        <p:txBody>
          <a:bodyPr wrap="square" rtlCol="0">
            <a:spAutoFit/>
          </a:bodyPr>
          <a:lstStyle/>
          <a:p>
            <a:r>
              <a:rPr lang="es-EC" sz="1700" b="1" dirty="0" smtClean="0">
                <a:solidFill>
                  <a:schemeClr val="bg1"/>
                </a:solidFill>
                <a:latin typeface="Arial Rounded MT Bold"/>
              </a:rPr>
              <a:t>REMUNERACIONES</a:t>
            </a:r>
            <a:endParaRPr lang="es-EC" sz="1700" b="1" dirty="0">
              <a:solidFill>
                <a:schemeClr val="bg1"/>
              </a:solidFill>
              <a:latin typeface="Arial Rounded MT Bold"/>
            </a:endParaRPr>
          </a:p>
        </p:txBody>
      </p:sp>
      <p:graphicFrame>
        <p:nvGraphicFramePr>
          <p:cNvPr id="9" name="8 Tabla"/>
          <p:cNvGraphicFramePr>
            <a:graphicFrameLocks noGrp="1"/>
          </p:cNvGraphicFramePr>
          <p:nvPr/>
        </p:nvGraphicFramePr>
        <p:xfrm>
          <a:off x="2714612" y="1928802"/>
          <a:ext cx="4660900" cy="487680"/>
        </p:xfrm>
        <a:graphic>
          <a:graphicData uri="http://schemas.openxmlformats.org/drawingml/2006/table">
            <a:tbl>
              <a:tblPr>
                <a:tableStyleId>{BDBED569-4797-4DF1-A0F4-6AAB3CD982D8}</a:tableStyleId>
              </a:tblPr>
              <a:tblGrid>
                <a:gridCol w="2273300"/>
                <a:gridCol w="2387600"/>
              </a:tblGrid>
              <a:tr h="209550">
                <a:tc>
                  <a:txBody>
                    <a:bodyPr/>
                    <a:lstStyle/>
                    <a:p>
                      <a:pPr algn="ctr" fontAlgn="ctr"/>
                      <a:r>
                        <a:rPr lang="es-EC" sz="1600" b="1" u="none" strike="noStrike" dirty="0">
                          <a:solidFill>
                            <a:schemeClr val="bg1"/>
                          </a:solidFill>
                          <a:latin typeface="Book Antiqua" pitchFamily="18" charset="0"/>
                        </a:rPr>
                        <a:t>Total salarios 2014</a:t>
                      </a:r>
                      <a:endParaRPr lang="es-EC" sz="1600" b="1" i="0" u="none" strike="noStrike" dirty="0">
                        <a:solidFill>
                          <a:schemeClr val="bg1"/>
                        </a:solidFill>
                        <a:latin typeface="Book Antiqua" pitchFamily="18" charset="0"/>
                      </a:endParaRPr>
                    </a:p>
                  </a:txBody>
                  <a:tcPr marL="0" marR="0" marT="0" marB="0" anchor="ctr">
                    <a:solidFill>
                      <a:schemeClr val="accent5"/>
                    </a:solidFill>
                  </a:tcPr>
                </a:tc>
                <a:tc>
                  <a:txBody>
                    <a:bodyPr/>
                    <a:lstStyle/>
                    <a:p>
                      <a:pPr algn="ctr" fontAlgn="ctr"/>
                      <a:r>
                        <a:rPr lang="es-EC" sz="1600" b="1" u="none" strike="noStrike" dirty="0">
                          <a:solidFill>
                            <a:schemeClr val="bg1"/>
                          </a:solidFill>
                          <a:latin typeface="Book Antiqua" pitchFamily="18" charset="0"/>
                        </a:rPr>
                        <a:t>Promedio salarios 2014</a:t>
                      </a:r>
                      <a:endParaRPr lang="es-EC" sz="1600" b="1" i="0" u="none" strike="noStrike" dirty="0">
                        <a:solidFill>
                          <a:schemeClr val="bg1"/>
                        </a:solidFill>
                        <a:latin typeface="Book Antiqua" pitchFamily="18" charset="0"/>
                      </a:endParaRPr>
                    </a:p>
                  </a:txBody>
                  <a:tcPr marL="0" marR="0" marT="0" marB="0" anchor="ctr">
                    <a:solidFill>
                      <a:schemeClr val="accent5"/>
                    </a:solidFill>
                  </a:tcPr>
                </a:tc>
              </a:tr>
              <a:tr h="209550">
                <a:tc>
                  <a:txBody>
                    <a:bodyPr/>
                    <a:lstStyle/>
                    <a:p>
                      <a:pPr algn="ctr" fontAlgn="ctr"/>
                      <a:r>
                        <a:rPr lang="es-EC" sz="1600" u="none" strike="noStrike" dirty="0">
                          <a:latin typeface="Book Antiqua" pitchFamily="18" charset="0"/>
                        </a:rPr>
                        <a:t>6.397.187.505</a:t>
                      </a:r>
                      <a:endParaRPr lang="es-EC" sz="1600" b="0" i="0" u="none" strike="noStrike" dirty="0">
                        <a:solidFill>
                          <a:srgbClr val="000000"/>
                        </a:solidFill>
                        <a:latin typeface="Book Antiqua" pitchFamily="18" charset="0"/>
                      </a:endParaRPr>
                    </a:p>
                  </a:txBody>
                  <a:tcPr marL="0" marR="0" marT="0" marB="0" anchor="ctr"/>
                </a:tc>
                <a:tc>
                  <a:txBody>
                    <a:bodyPr/>
                    <a:lstStyle/>
                    <a:p>
                      <a:pPr algn="ctr" fontAlgn="ctr"/>
                      <a:r>
                        <a:rPr lang="es-EC" sz="1600" u="none" strike="noStrike" dirty="0">
                          <a:latin typeface="Book Antiqua" pitchFamily="18" charset="0"/>
                        </a:rPr>
                        <a:t>26.004.827</a:t>
                      </a:r>
                      <a:endParaRPr lang="es-EC" sz="1600" b="0" i="0" u="none" strike="noStrike" dirty="0">
                        <a:solidFill>
                          <a:srgbClr val="000000"/>
                        </a:solidFill>
                        <a:latin typeface="Book Antiqua" pitchFamily="18" charset="0"/>
                      </a:endParaRPr>
                    </a:p>
                  </a:txBody>
                  <a:tcPr marL="0" marR="0" marT="0" marB="0" anchor="ctr"/>
                </a:tc>
              </a:tr>
            </a:tbl>
          </a:graphicData>
        </a:graphic>
      </p:graphicFrame>
      <p:sp>
        <p:nvSpPr>
          <p:cNvPr id="10" name="9 CuadroTexto"/>
          <p:cNvSpPr txBox="1"/>
          <p:nvPr/>
        </p:nvSpPr>
        <p:spPr>
          <a:xfrm>
            <a:off x="2285984" y="2714620"/>
            <a:ext cx="6572296" cy="338554"/>
          </a:xfrm>
          <a:prstGeom prst="rect">
            <a:avLst/>
          </a:prstGeom>
          <a:noFill/>
        </p:spPr>
        <p:txBody>
          <a:bodyPr wrap="square" rtlCol="0">
            <a:spAutoFit/>
          </a:bodyPr>
          <a:lstStyle/>
          <a:p>
            <a:pPr algn="ctr"/>
            <a:r>
              <a:rPr lang="es-EC" sz="1600" b="1" dirty="0" smtClean="0">
                <a:latin typeface="Book Antiqua" pitchFamily="18" charset="0"/>
              </a:rPr>
              <a:t>Salarios mensuales promedio por cargo</a:t>
            </a:r>
          </a:p>
        </p:txBody>
      </p:sp>
      <p:graphicFrame>
        <p:nvGraphicFramePr>
          <p:cNvPr id="11" name="10 Gráfico"/>
          <p:cNvGraphicFramePr/>
          <p:nvPr/>
        </p:nvGraphicFramePr>
        <p:xfrm>
          <a:off x="2428860" y="3071810"/>
          <a:ext cx="6480000" cy="3600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59192353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descr="http://images.lagazzettadf.com/2013/09/oi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5016" y="5877272"/>
            <a:ext cx="1576744" cy="900000"/>
          </a:xfrm>
          <a:prstGeom prst="rect">
            <a:avLst/>
          </a:prstGeom>
          <a:noFill/>
          <a:extLst>
            <a:ext uri="{909E8E84-426E-40DD-AFC4-6F175D3DCCD1}">
              <a14:hiddenFill xmlns:a14="http://schemas.microsoft.com/office/drawing/2010/main">
                <a:solidFill>
                  <a:srgbClr val="FFFFFF"/>
                </a:solidFill>
              </a14:hiddenFill>
            </a:ext>
          </a:extLst>
        </p:spPr>
      </p:pic>
      <p:sp>
        <p:nvSpPr>
          <p:cNvPr id="15" name="14 Triángulo isósceles"/>
          <p:cNvSpPr/>
          <p:nvPr/>
        </p:nvSpPr>
        <p:spPr>
          <a:xfrm rot="5400000">
            <a:off x="-2259124" y="2259124"/>
            <a:ext cx="6858000" cy="2339752"/>
          </a:xfrm>
          <a:prstGeom prst="triangle">
            <a:avLst>
              <a:gd name="adj" fmla="val 65666"/>
            </a:avLst>
          </a:prstGeom>
          <a:solidFill>
            <a:schemeClr val="accent1">
              <a:lumMod val="75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1" name="13 Rectángulo"/>
          <p:cNvSpPr/>
          <p:nvPr/>
        </p:nvSpPr>
        <p:spPr>
          <a:xfrm>
            <a:off x="1363220" y="406405"/>
            <a:ext cx="2339102" cy="646331"/>
          </a:xfrm>
          <a:prstGeom prst="rect">
            <a:avLst/>
          </a:prstGeom>
        </p:spPr>
        <p:txBody>
          <a:bodyPr wrap="none">
            <a:spAutoFit/>
          </a:bodyPr>
          <a:lstStyle/>
          <a:p>
            <a:r>
              <a:rPr lang="es-EC" sz="3600" b="1" dirty="0" smtClean="0">
                <a:solidFill>
                  <a:srgbClr val="00B0F0"/>
                </a:solidFill>
                <a:latin typeface="Arial Rounded MT Bold" pitchFamily="34" charset="0"/>
              </a:rPr>
              <a:t>ANÁLISIS</a:t>
            </a:r>
          </a:p>
        </p:txBody>
      </p:sp>
      <p:sp>
        <p:nvSpPr>
          <p:cNvPr id="22" name="15 Rectángulo"/>
          <p:cNvSpPr/>
          <p:nvPr/>
        </p:nvSpPr>
        <p:spPr>
          <a:xfrm>
            <a:off x="1413128" y="838453"/>
            <a:ext cx="3202672" cy="523220"/>
          </a:xfrm>
          <a:prstGeom prst="rect">
            <a:avLst/>
          </a:prstGeom>
        </p:spPr>
        <p:txBody>
          <a:bodyPr wrap="none">
            <a:spAutoFit/>
          </a:bodyPr>
          <a:lstStyle/>
          <a:p>
            <a:r>
              <a:rPr lang="es-EC" sz="2800" b="1" dirty="0" smtClean="0">
                <a:latin typeface="Arial Rounded MT Bold" pitchFamily="34" charset="0"/>
              </a:rPr>
              <a:t>DE RESULTADOS</a:t>
            </a:r>
          </a:p>
        </p:txBody>
      </p:sp>
      <p:sp>
        <p:nvSpPr>
          <p:cNvPr id="23" name="16 CuadroTexto"/>
          <p:cNvSpPr txBox="1"/>
          <p:nvPr/>
        </p:nvSpPr>
        <p:spPr>
          <a:xfrm>
            <a:off x="755576" y="118373"/>
            <a:ext cx="720080" cy="1200329"/>
          </a:xfrm>
          <a:prstGeom prst="rect">
            <a:avLst/>
          </a:prstGeom>
          <a:noFill/>
        </p:spPr>
        <p:txBody>
          <a:bodyPr wrap="square" rtlCol="0">
            <a:spAutoFit/>
          </a:bodyPr>
          <a:lstStyle/>
          <a:p>
            <a:r>
              <a:rPr lang="es-EC" sz="7200" dirty="0" smtClean="0">
                <a:solidFill>
                  <a:schemeClr val="bg1">
                    <a:lumMod val="50000"/>
                  </a:schemeClr>
                </a:solidFill>
                <a:latin typeface="Arial Rounded MT Bold" pitchFamily="34" charset="0"/>
              </a:rPr>
              <a:t>4</a:t>
            </a:r>
            <a:endParaRPr lang="es-EC" sz="7200" dirty="0">
              <a:solidFill>
                <a:schemeClr val="bg1">
                  <a:lumMod val="50000"/>
                </a:schemeClr>
              </a:solidFill>
              <a:latin typeface="Arial Rounded MT Bold" pitchFamily="34" charset="0"/>
            </a:endParaRPr>
          </a:p>
        </p:txBody>
      </p:sp>
      <p:sp>
        <p:nvSpPr>
          <p:cNvPr id="8" name="15 Rectángulo"/>
          <p:cNvSpPr/>
          <p:nvPr/>
        </p:nvSpPr>
        <p:spPr>
          <a:xfrm>
            <a:off x="1443506" y="1243661"/>
            <a:ext cx="1359731" cy="523220"/>
          </a:xfrm>
          <a:prstGeom prst="rect">
            <a:avLst/>
          </a:prstGeom>
        </p:spPr>
        <p:txBody>
          <a:bodyPr wrap="none">
            <a:spAutoFit/>
          </a:bodyPr>
          <a:lstStyle/>
          <a:p>
            <a:r>
              <a:rPr lang="es-EC" sz="2800" b="1" dirty="0" smtClean="0">
                <a:latin typeface="Arial Rounded MT Bold" pitchFamily="34" charset="0"/>
              </a:rPr>
              <a:t>QUITO</a:t>
            </a:r>
          </a:p>
        </p:txBody>
      </p:sp>
      <p:sp>
        <p:nvSpPr>
          <p:cNvPr id="2" name="CuadroTexto 1"/>
          <p:cNvSpPr txBox="1"/>
          <p:nvPr/>
        </p:nvSpPr>
        <p:spPr>
          <a:xfrm>
            <a:off x="107504" y="3997513"/>
            <a:ext cx="2232248" cy="1015663"/>
          </a:xfrm>
          <a:prstGeom prst="rect">
            <a:avLst/>
          </a:prstGeom>
          <a:noFill/>
        </p:spPr>
        <p:txBody>
          <a:bodyPr wrap="square" rtlCol="0">
            <a:spAutoFit/>
          </a:bodyPr>
          <a:lstStyle/>
          <a:p>
            <a:r>
              <a:rPr lang="es-EC" sz="2000" b="1" dirty="0" smtClean="0">
                <a:solidFill>
                  <a:schemeClr val="bg1"/>
                </a:solidFill>
                <a:latin typeface="Arial Rounded MT Bold"/>
              </a:rPr>
              <a:t>COMPOSICIÓN DEL RECURSO HUMANO</a:t>
            </a:r>
            <a:endParaRPr lang="es-EC" sz="2000" b="1" dirty="0">
              <a:solidFill>
                <a:schemeClr val="bg1"/>
              </a:solidFill>
              <a:latin typeface="Arial Rounded MT Bold"/>
            </a:endParaRPr>
          </a:p>
        </p:txBody>
      </p:sp>
      <p:graphicFrame>
        <p:nvGraphicFramePr>
          <p:cNvPr id="9" name="8 Tabla"/>
          <p:cNvGraphicFramePr>
            <a:graphicFrameLocks noGrp="1"/>
          </p:cNvGraphicFramePr>
          <p:nvPr>
            <p:extLst>
              <p:ext uri="{D42A27DB-BD31-4B8C-83A1-F6EECF244321}">
                <p14:modId xmlns:p14="http://schemas.microsoft.com/office/powerpoint/2010/main" val="2813371611"/>
              </p:ext>
            </p:extLst>
          </p:nvPr>
        </p:nvGraphicFramePr>
        <p:xfrm>
          <a:off x="3071802" y="1928802"/>
          <a:ext cx="4660900" cy="741045"/>
        </p:xfrm>
        <a:graphic>
          <a:graphicData uri="http://schemas.openxmlformats.org/drawingml/2006/table">
            <a:tbl>
              <a:tblPr>
                <a:tableStyleId>{BDBED569-4797-4DF1-A0F4-6AAB3CD982D8}</a:tableStyleId>
              </a:tblPr>
              <a:tblGrid>
                <a:gridCol w="2273300"/>
                <a:gridCol w="2387600"/>
              </a:tblGrid>
              <a:tr h="209550">
                <a:tc>
                  <a:txBody>
                    <a:bodyPr/>
                    <a:lstStyle/>
                    <a:p>
                      <a:pPr algn="ctr" fontAlgn="ctr"/>
                      <a:r>
                        <a:rPr lang="es-EC" sz="1600" b="1" u="none" strike="noStrike" dirty="0">
                          <a:solidFill>
                            <a:schemeClr val="bg1"/>
                          </a:solidFill>
                          <a:latin typeface="Book Antiqua" pitchFamily="18" charset="0"/>
                        </a:rPr>
                        <a:t>Total de empleados permanentes (2014)</a:t>
                      </a:r>
                      <a:endParaRPr lang="es-EC" sz="1600" b="1" i="0" u="none" strike="noStrike" dirty="0">
                        <a:solidFill>
                          <a:schemeClr val="bg1"/>
                        </a:solidFill>
                        <a:latin typeface="Book Antiqua" pitchFamily="18" charset="0"/>
                      </a:endParaRPr>
                    </a:p>
                  </a:txBody>
                  <a:tcPr marL="0" marR="0" marT="0" marB="0" anchor="ctr">
                    <a:solidFill>
                      <a:schemeClr val="accent5"/>
                    </a:solidFill>
                  </a:tcPr>
                </a:tc>
                <a:tc>
                  <a:txBody>
                    <a:bodyPr/>
                    <a:lstStyle/>
                    <a:p>
                      <a:pPr algn="ctr" fontAlgn="ctr"/>
                      <a:r>
                        <a:rPr lang="es-EC" sz="1600" b="1" u="none" strike="noStrike" dirty="0">
                          <a:solidFill>
                            <a:schemeClr val="bg1"/>
                          </a:solidFill>
                          <a:latin typeface="Book Antiqua" pitchFamily="18" charset="0"/>
                        </a:rPr>
                        <a:t>Promedio de empleados permanentes en (2014)</a:t>
                      </a:r>
                      <a:endParaRPr lang="es-EC" sz="1600" b="1" i="0" u="none" strike="noStrike" dirty="0">
                        <a:solidFill>
                          <a:schemeClr val="bg1"/>
                        </a:solidFill>
                        <a:latin typeface="Book Antiqua" pitchFamily="18" charset="0"/>
                      </a:endParaRPr>
                    </a:p>
                  </a:txBody>
                  <a:tcPr marL="0" marR="0" marT="0" marB="0" anchor="ctr">
                    <a:solidFill>
                      <a:schemeClr val="accent5"/>
                    </a:solidFill>
                  </a:tcPr>
                </a:tc>
              </a:tr>
              <a:tr h="209550">
                <a:tc>
                  <a:txBody>
                    <a:bodyPr/>
                    <a:lstStyle/>
                    <a:p>
                      <a:pPr algn="ctr" fontAlgn="ctr"/>
                      <a:r>
                        <a:rPr lang="es-EC" sz="1600" b="0" i="0" u="none" strike="noStrike" dirty="0">
                          <a:solidFill>
                            <a:srgbClr val="000000"/>
                          </a:solidFill>
                          <a:effectLst/>
                          <a:latin typeface="Book Antiqua" panose="02040602050305030304" pitchFamily="18" charset="0"/>
                        </a:rPr>
                        <a:t>112.090</a:t>
                      </a:r>
                    </a:p>
                  </a:txBody>
                  <a:tcPr marL="9525" marR="9525" marT="9525" marB="0" anchor="ctr"/>
                </a:tc>
                <a:tc>
                  <a:txBody>
                    <a:bodyPr/>
                    <a:lstStyle/>
                    <a:p>
                      <a:pPr algn="ctr" fontAlgn="ctr"/>
                      <a:r>
                        <a:rPr lang="es-EC" sz="1600" b="0" i="0" u="none" strike="noStrike" dirty="0">
                          <a:solidFill>
                            <a:srgbClr val="000000"/>
                          </a:solidFill>
                          <a:effectLst/>
                          <a:latin typeface="Book Antiqua" panose="02040602050305030304" pitchFamily="18" charset="0"/>
                        </a:rPr>
                        <a:t>566</a:t>
                      </a:r>
                    </a:p>
                  </a:txBody>
                  <a:tcPr marL="9525" marR="9525" marT="9525" marB="0" anchor="ctr"/>
                </a:tc>
              </a:tr>
            </a:tbl>
          </a:graphicData>
        </a:graphic>
      </p:graphicFrame>
      <p:pic>
        <p:nvPicPr>
          <p:cNvPr id="94210" name="Picture 2" descr="http://media2.prevencionar.com/uploads/2012/04/201204221.jpg"/>
          <p:cNvPicPr>
            <a:picLocks noChangeAspect="1" noChangeArrowheads="1"/>
          </p:cNvPicPr>
          <p:nvPr/>
        </p:nvPicPr>
        <p:blipFill>
          <a:blip r:embed="rId3"/>
          <a:srcRect/>
          <a:stretch>
            <a:fillRect/>
          </a:stretch>
        </p:blipFill>
        <p:spPr bwMode="auto">
          <a:xfrm>
            <a:off x="2643174" y="3143248"/>
            <a:ext cx="5524500" cy="3305175"/>
          </a:xfrm>
          <a:prstGeom prst="rect">
            <a:avLst/>
          </a:prstGeom>
          <a:noFill/>
        </p:spPr>
      </p:pic>
      <p:pic>
        <p:nvPicPr>
          <p:cNvPr id="11" name="Picture 2" descr="https://upload.wikimedia.org/wikipedia/commons/thumb/d/dc/Flag_of_Quito.svg/200px-Flag_of_Quito.svg.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57488" y="1357298"/>
            <a:ext cx="504000" cy="25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835316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descr="http://images.lagazzettadf.com/2013/09/oi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5016" y="5877272"/>
            <a:ext cx="1576744" cy="900000"/>
          </a:xfrm>
          <a:prstGeom prst="rect">
            <a:avLst/>
          </a:prstGeom>
          <a:noFill/>
          <a:extLst>
            <a:ext uri="{909E8E84-426E-40DD-AFC4-6F175D3DCCD1}">
              <a14:hiddenFill xmlns:a14="http://schemas.microsoft.com/office/drawing/2010/main">
                <a:solidFill>
                  <a:srgbClr val="FFFFFF"/>
                </a:solidFill>
              </a14:hiddenFill>
            </a:ext>
          </a:extLst>
        </p:spPr>
      </p:pic>
      <p:sp>
        <p:nvSpPr>
          <p:cNvPr id="15" name="14 Triángulo isósceles"/>
          <p:cNvSpPr/>
          <p:nvPr/>
        </p:nvSpPr>
        <p:spPr>
          <a:xfrm rot="5400000">
            <a:off x="-2259124" y="2259124"/>
            <a:ext cx="6858000" cy="2339752"/>
          </a:xfrm>
          <a:prstGeom prst="triangle">
            <a:avLst>
              <a:gd name="adj" fmla="val 65666"/>
            </a:avLst>
          </a:prstGeom>
          <a:solidFill>
            <a:schemeClr val="accent1">
              <a:lumMod val="75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1" name="13 Rectángulo"/>
          <p:cNvSpPr/>
          <p:nvPr/>
        </p:nvSpPr>
        <p:spPr>
          <a:xfrm>
            <a:off x="1363220" y="406405"/>
            <a:ext cx="2339102" cy="646331"/>
          </a:xfrm>
          <a:prstGeom prst="rect">
            <a:avLst/>
          </a:prstGeom>
        </p:spPr>
        <p:txBody>
          <a:bodyPr wrap="none">
            <a:spAutoFit/>
          </a:bodyPr>
          <a:lstStyle/>
          <a:p>
            <a:r>
              <a:rPr lang="es-EC" sz="3600" b="1" dirty="0" smtClean="0">
                <a:solidFill>
                  <a:srgbClr val="00B0F0"/>
                </a:solidFill>
                <a:latin typeface="Arial Rounded MT Bold" pitchFamily="34" charset="0"/>
              </a:rPr>
              <a:t>ANÁLISIS</a:t>
            </a:r>
          </a:p>
        </p:txBody>
      </p:sp>
      <p:sp>
        <p:nvSpPr>
          <p:cNvPr id="22" name="15 Rectángulo"/>
          <p:cNvSpPr/>
          <p:nvPr/>
        </p:nvSpPr>
        <p:spPr>
          <a:xfrm>
            <a:off x="1413128" y="838453"/>
            <a:ext cx="3202672" cy="523220"/>
          </a:xfrm>
          <a:prstGeom prst="rect">
            <a:avLst/>
          </a:prstGeom>
        </p:spPr>
        <p:txBody>
          <a:bodyPr wrap="none">
            <a:spAutoFit/>
          </a:bodyPr>
          <a:lstStyle/>
          <a:p>
            <a:r>
              <a:rPr lang="es-EC" sz="2800" b="1" dirty="0" smtClean="0">
                <a:latin typeface="Arial Rounded MT Bold" pitchFamily="34" charset="0"/>
              </a:rPr>
              <a:t>DE RESULTADOS</a:t>
            </a:r>
          </a:p>
        </p:txBody>
      </p:sp>
      <p:sp>
        <p:nvSpPr>
          <p:cNvPr id="23" name="16 CuadroTexto"/>
          <p:cNvSpPr txBox="1"/>
          <p:nvPr/>
        </p:nvSpPr>
        <p:spPr>
          <a:xfrm>
            <a:off x="755576" y="118373"/>
            <a:ext cx="720080" cy="1200329"/>
          </a:xfrm>
          <a:prstGeom prst="rect">
            <a:avLst/>
          </a:prstGeom>
          <a:noFill/>
        </p:spPr>
        <p:txBody>
          <a:bodyPr wrap="square" rtlCol="0">
            <a:spAutoFit/>
          </a:bodyPr>
          <a:lstStyle/>
          <a:p>
            <a:r>
              <a:rPr lang="es-EC" sz="7200" dirty="0" smtClean="0">
                <a:solidFill>
                  <a:schemeClr val="bg1">
                    <a:lumMod val="50000"/>
                  </a:schemeClr>
                </a:solidFill>
                <a:latin typeface="Arial Rounded MT Bold" pitchFamily="34" charset="0"/>
              </a:rPr>
              <a:t>4</a:t>
            </a:r>
            <a:endParaRPr lang="es-EC" sz="7200" dirty="0">
              <a:solidFill>
                <a:schemeClr val="bg1">
                  <a:lumMod val="50000"/>
                </a:schemeClr>
              </a:solidFill>
              <a:latin typeface="Arial Rounded MT Bold" pitchFamily="34" charset="0"/>
            </a:endParaRPr>
          </a:p>
        </p:txBody>
      </p:sp>
      <p:sp>
        <p:nvSpPr>
          <p:cNvPr id="2" name="CuadroTexto 1"/>
          <p:cNvSpPr txBox="1"/>
          <p:nvPr/>
        </p:nvSpPr>
        <p:spPr>
          <a:xfrm>
            <a:off x="107504" y="3997513"/>
            <a:ext cx="2232248" cy="1015663"/>
          </a:xfrm>
          <a:prstGeom prst="rect">
            <a:avLst/>
          </a:prstGeom>
          <a:noFill/>
        </p:spPr>
        <p:txBody>
          <a:bodyPr wrap="square" rtlCol="0">
            <a:spAutoFit/>
          </a:bodyPr>
          <a:lstStyle/>
          <a:p>
            <a:r>
              <a:rPr lang="es-EC" sz="2000" b="1" dirty="0" smtClean="0">
                <a:solidFill>
                  <a:schemeClr val="bg1"/>
                </a:solidFill>
                <a:latin typeface="Arial Rounded MT Bold"/>
              </a:rPr>
              <a:t>COMPOSICIÓN DEL RECURSO HUMANO</a:t>
            </a:r>
            <a:endParaRPr lang="es-EC" sz="2000" b="1" dirty="0">
              <a:solidFill>
                <a:schemeClr val="bg1"/>
              </a:solidFill>
              <a:latin typeface="Arial Rounded MT Bold"/>
            </a:endParaRPr>
          </a:p>
        </p:txBody>
      </p:sp>
      <p:sp>
        <p:nvSpPr>
          <p:cNvPr id="12" name="11 CuadroTexto"/>
          <p:cNvSpPr txBox="1"/>
          <p:nvPr/>
        </p:nvSpPr>
        <p:spPr>
          <a:xfrm>
            <a:off x="2285984" y="1857364"/>
            <a:ext cx="6858016" cy="338554"/>
          </a:xfrm>
          <a:prstGeom prst="rect">
            <a:avLst/>
          </a:prstGeom>
          <a:noFill/>
        </p:spPr>
        <p:txBody>
          <a:bodyPr wrap="square" rtlCol="0">
            <a:spAutoFit/>
          </a:bodyPr>
          <a:lstStyle/>
          <a:p>
            <a:pPr algn="ctr"/>
            <a:r>
              <a:rPr lang="es-EC" sz="1600" b="1" dirty="0" smtClean="0">
                <a:latin typeface="Book Antiqua" pitchFamily="18" charset="0"/>
              </a:rPr>
              <a:t>Distribución del personal por cargos y rangos de edad</a:t>
            </a:r>
          </a:p>
        </p:txBody>
      </p:sp>
      <p:sp>
        <p:nvSpPr>
          <p:cNvPr id="10" name="15 Rectángulo"/>
          <p:cNvSpPr/>
          <p:nvPr/>
        </p:nvSpPr>
        <p:spPr>
          <a:xfrm>
            <a:off x="1443506" y="1243661"/>
            <a:ext cx="1359731" cy="523220"/>
          </a:xfrm>
          <a:prstGeom prst="rect">
            <a:avLst/>
          </a:prstGeom>
        </p:spPr>
        <p:txBody>
          <a:bodyPr wrap="none">
            <a:spAutoFit/>
          </a:bodyPr>
          <a:lstStyle/>
          <a:p>
            <a:r>
              <a:rPr lang="es-EC" sz="2800" b="1" dirty="0" smtClean="0">
                <a:latin typeface="Arial Rounded MT Bold" pitchFamily="34" charset="0"/>
              </a:rPr>
              <a:t>QUITO</a:t>
            </a:r>
          </a:p>
        </p:txBody>
      </p:sp>
      <p:pic>
        <p:nvPicPr>
          <p:cNvPr id="14" name="Picture 2" descr="https://upload.wikimedia.org/wikipedia/commons/thumb/d/dc/Flag_of_Quito.svg/200px-Flag_of_Quito.svg.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57488" y="1357298"/>
            <a:ext cx="504000" cy="2520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6" name="Gráfico 15"/>
          <p:cNvGraphicFramePr>
            <a:graphicFrameLocks/>
          </p:cNvGraphicFramePr>
          <p:nvPr>
            <p:extLst>
              <p:ext uri="{D42A27DB-BD31-4B8C-83A1-F6EECF244321}">
                <p14:modId xmlns:p14="http://schemas.microsoft.com/office/powerpoint/2010/main" val="3352752071"/>
              </p:ext>
            </p:extLst>
          </p:nvPr>
        </p:nvGraphicFramePr>
        <p:xfrm>
          <a:off x="2370865" y="2262572"/>
          <a:ext cx="6480000" cy="43200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88835316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descr="http://images.lagazzettadf.com/2013/09/oi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5016" y="5877272"/>
            <a:ext cx="1576744" cy="900000"/>
          </a:xfrm>
          <a:prstGeom prst="rect">
            <a:avLst/>
          </a:prstGeom>
          <a:noFill/>
          <a:extLst>
            <a:ext uri="{909E8E84-426E-40DD-AFC4-6F175D3DCCD1}">
              <a14:hiddenFill xmlns:a14="http://schemas.microsoft.com/office/drawing/2010/main">
                <a:solidFill>
                  <a:srgbClr val="FFFFFF"/>
                </a:solidFill>
              </a14:hiddenFill>
            </a:ext>
          </a:extLst>
        </p:spPr>
      </p:pic>
      <p:sp>
        <p:nvSpPr>
          <p:cNvPr id="15" name="14 Triángulo isósceles"/>
          <p:cNvSpPr/>
          <p:nvPr/>
        </p:nvSpPr>
        <p:spPr>
          <a:xfrm rot="5400000">
            <a:off x="-2259124" y="2259124"/>
            <a:ext cx="6858000" cy="2339752"/>
          </a:xfrm>
          <a:prstGeom prst="triangle">
            <a:avLst>
              <a:gd name="adj" fmla="val 65666"/>
            </a:avLst>
          </a:prstGeom>
          <a:solidFill>
            <a:schemeClr val="accent1">
              <a:lumMod val="75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1" name="13 Rectángulo"/>
          <p:cNvSpPr/>
          <p:nvPr/>
        </p:nvSpPr>
        <p:spPr>
          <a:xfrm>
            <a:off x="1363220" y="406405"/>
            <a:ext cx="2339102" cy="646331"/>
          </a:xfrm>
          <a:prstGeom prst="rect">
            <a:avLst/>
          </a:prstGeom>
        </p:spPr>
        <p:txBody>
          <a:bodyPr wrap="none">
            <a:spAutoFit/>
          </a:bodyPr>
          <a:lstStyle/>
          <a:p>
            <a:r>
              <a:rPr lang="es-EC" sz="3600" b="1" dirty="0" smtClean="0">
                <a:solidFill>
                  <a:srgbClr val="00B0F0"/>
                </a:solidFill>
                <a:latin typeface="Arial Rounded MT Bold" pitchFamily="34" charset="0"/>
              </a:rPr>
              <a:t>ANÁLISIS</a:t>
            </a:r>
          </a:p>
        </p:txBody>
      </p:sp>
      <p:sp>
        <p:nvSpPr>
          <p:cNvPr id="22" name="15 Rectángulo"/>
          <p:cNvSpPr/>
          <p:nvPr/>
        </p:nvSpPr>
        <p:spPr>
          <a:xfrm>
            <a:off x="1413128" y="838453"/>
            <a:ext cx="3202672" cy="523220"/>
          </a:xfrm>
          <a:prstGeom prst="rect">
            <a:avLst/>
          </a:prstGeom>
        </p:spPr>
        <p:txBody>
          <a:bodyPr wrap="none">
            <a:spAutoFit/>
          </a:bodyPr>
          <a:lstStyle/>
          <a:p>
            <a:r>
              <a:rPr lang="es-EC" sz="2800" b="1" dirty="0" smtClean="0">
                <a:latin typeface="Arial Rounded MT Bold" pitchFamily="34" charset="0"/>
              </a:rPr>
              <a:t>DE RESULTADOS</a:t>
            </a:r>
          </a:p>
        </p:txBody>
      </p:sp>
      <p:sp>
        <p:nvSpPr>
          <p:cNvPr id="23" name="16 CuadroTexto"/>
          <p:cNvSpPr txBox="1"/>
          <p:nvPr/>
        </p:nvSpPr>
        <p:spPr>
          <a:xfrm>
            <a:off x="755576" y="118373"/>
            <a:ext cx="720080" cy="1200329"/>
          </a:xfrm>
          <a:prstGeom prst="rect">
            <a:avLst/>
          </a:prstGeom>
          <a:noFill/>
        </p:spPr>
        <p:txBody>
          <a:bodyPr wrap="square" rtlCol="0">
            <a:spAutoFit/>
          </a:bodyPr>
          <a:lstStyle/>
          <a:p>
            <a:r>
              <a:rPr lang="es-EC" sz="7200" dirty="0" smtClean="0">
                <a:solidFill>
                  <a:schemeClr val="bg1">
                    <a:lumMod val="50000"/>
                  </a:schemeClr>
                </a:solidFill>
                <a:latin typeface="Arial Rounded MT Bold" pitchFamily="34" charset="0"/>
              </a:rPr>
              <a:t>4</a:t>
            </a:r>
            <a:endParaRPr lang="es-EC" sz="7200" dirty="0">
              <a:solidFill>
                <a:schemeClr val="bg1">
                  <a:lumMod val="50000"/>
                </a:schemeClr>
              </a:solidFill>
              <a:latin typeface="Arial Rounded MT Bold" pitchFamily="34" charset="0"/>
            </a:endParaRPr>
          </a:p>
        </p:txBody>
      </p:sp>
      <p:sp>
        <p:nvSpPr>
          <p:cNvPr id="2" name="CuadroTexto 1"/>
          <p:cNvSpPr txBox="1"/>
          <p:nvPr/>
        </p:nvSpPr>
        <p:spPr>
          <a:xfrm>
            <a:off x="107504" y="3997513"/>
            <a:ext cx="2232248" cy="1015663"/>
          </a:xfrm>
          <a:prstGeom prst="rect">
            <a:avLst/>
          </a:prstGeom>
          <a:noFill/>
        </p:spPr>
        <p:txBody>
          <a:bodyPr wrap="square" rtlCol="0">
            <a:spAutoFit/>
          </a:bodyPr>
          <a:lstStyle/>
          <a:p>
            <a:r>
              <a:rPr lang="es-EC" sz="2000" b="1" dirty="0" smtClean="0">
                <a:solidFill>
                  <a:schemeClr val="bg1"/>
                </a:solidFill>
                <a:latin typeface="Arial Rounded MT Bold"/>
              </a:rPr>
              <a:t>COMPOSICIÓN DEL RECURSO HUMANO</a:t>
            </a:r>
            <a:endParaRPr lang="es-EC" sz="2000" b="1" dirty="0">
              <a:solidFill>
                <a:schemeClr val="bg1"/>
              </a:solidFill>
              <a:latin typeface="Arial Rounded MT Bold"/>
            </a:endParaRPr>
          </a:p>
        </p:txBody>
      </p:sp>
      <p:sp>
        <p:nvSpPr>
          <p:cNvPr id="12" name="11 CuadroTexto"/>
          <p:cNvSpPr txBox="1"/>
          <p:nvPr/>
        </p:nvSpPr>
        <p:spPr>
          <a:xfrm>
            <a:off x="2285984" y="1857364"/>
            <a:ext cx="6858016" cy="338554"/>
          </a:xfrm>
          <a:prstGeom prst="rect">
            <a:avLst/>
          </a:prstGeom>
          <a:noFill/>
        </p:spPr>
        <p:txBody>
          <a:bodyPr wrap="square" rtlCol="0">
            <a:spAutoFit/>
          </a:bodyPr>
          <a:lstStyle/>
          <a:p>
            <a:pPr algn="ctr"/>
            <a:r>
              <a:rPr lang="es-EC" sz="1600" b="1" dirty="0" smtClean="0">
                <a:latin typeface="Book Antiqua" pitchFamily="18" charset="0"/>
              </a:rPr>
              <a:t>Distribución del personal por cargos y género</a:t>
            </a:r>
          </a:p>
        </p:txBody>
      </p:sp>
      <p:sp>
        <p:nvSpPr>
          <p:cNvPr id="10" name="15 Rectángulo"/>
          <p:cNvSpPr/>
          <p:nvPr/>
        </p:nvSpPr>
        <p:spPr>
          <a:xfrm>
            <a:off x="1443506" y="1243661"/>
            <a:ext cx="1359731" cy="523220"/>
          </a:xfrm>
          <a:prstGeom prst="rect">
            <a:avLst/>
          </a:prstGeom>
        </p:spPr>
        <p:txBody>
          <a:bodyPr wrap="none">
            <a:spAutoFit/>
          </a:bodyPr>
          <a:lstStyle/>
          <a:p>
            <a:r>
              <a:rPr lang="es-EC" sz="2800" b="1" dirty="0" smtClean="0">
                <a:latin typeface="Arial Rounded MT Bold" pitchFamily="34" charset="0"/>
              </a:rPr>
              <a:t>QUITO</a:t>
            </a:r>
          </a:p>
        </p:txBody>
      </p:sp>
      <p:pic>
        <p:nvPicPr>
          <p:cNvPr id="11" name="Picture 2" descr="https://upload.wikimedia.org/wikipedia/commons/thumb/d/dc/Flag_of_Quito.svg/200px-Flag_of_Quito.svg.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57488" y="1357298"/>
            <a:ext cx="504000" cy="2520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6" name="Gráfico 15"/>
          <p:cNvGraphicFramePr>
            <a:graphicFrameLocks/>
          </p:cNvGraphicFramePr>
          <p:nvPr>
            <p:extLst>
              <p:ext uri="{D42A27DB-BD31-4B8C-83A1-F6EECF244321}">
                <p14:modId xmlns:p14="http://schemas.microsoft.com/office/powerpoint/2010/main" val="1484436481"/>
              </p:ext>
            </p:extLst>
          </p:nvPr>
        </p:nvGraphicFramePr>
        <p:xfrm>
          <a:off x="2411760" y="2157473"/>
          <a:ext cx="6480000" cy="43200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88835316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descr="http://images.lagazzettadf.com/2013/09/oi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5016" y="5877272"/>
            <a:ext cx="1576744" cy="900000"/>
          </a:xfrm>
          <a:prstGeom prst="rect">
            <a:avLst/>
          </a:prstGeom>
          <a:noFill/>
          <a:extLst>
            <a:ext uri="{909E8E84-426E-40DD-AFC4-6F175D3DCCD1}">
              <a14:hiddenFill xmlns:a14="http://schemas.microsoft.com/office/drawing/2010/main">
                <a:solidFill>
                  <a:srgbClr val="FFFFFF"/>
                </a:solidFill>
              </a14:hiddenFill>
            </a:ext>
          </a:extLst>
        </p:spPr>
      </p:pic>
      <p:sp>
        <p:nvSpPr>
          <p:cNvPr id="15" name="14 Triángulo isósceles"/>
          <p:cNvSpPr/>
          <p:nvPr/>
        </p:nvSpPr>
        <p:spPr>
          <a:xfrm rot="5400000">
            <a:off x="-2259124" y="2259124"/>
            <a:ext cx="6858000" cy="2339752"/>
          </a:xfrm>
          <a:prstGeom prst="triangle">
            <a:avLst>
              <a:gd name="adj" fmla="val 65666"/>
            </a:avLst>
          </a:prstGeom>
          <a:solidFill>
            <a:schemeClr val="accent1">
              <a:lumMod val="75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1" name="13 Rectángulo"/>
          <p:cNvSpPr/>
          <p:nvPr/>
        </p:nvSpPr>
        <p:spPr>
          <a:xfrm>
            <a:off x="1363220" y="406405"/>
            <a:ext cx="2339102" cy="646331"/>
          </a:xfrm>
          <a:prstGeom prst="rect">
            <a:avLst/>
          </a:prstGeom>
        </p:spPr>
        <p:txBody>
          <a:bodyPr wrap="none">
            <a:spAutoFit/>
          </a:bodyPr>
          <a:lstStyle/>
          <a:p>
            <a:r>
              <a:rPr lang="es-EC" sz="3600" b="1" dirty="0" smtClean="0">
                <a:solidFill>
                  <a:srgbClr val="00B0F0"/>
                </a:solidFill>
                <a:latin typeface="Arial Rounded MT Bold" pitchFamily="34" charset="0"/>
              </a:rPr>
              <a:t>ANÁLISIS</a:t>
            </a:r>
          </a:p>
        </p:txBody>
      </p:sp>
      <p:sp>
        <p:nvSpPr>
          <p:cNvPr id="22" name="15 Rectángulo"/>
          <p:cNvSpPr/>
          <p:nvPr/>
        </p:nvSpPr>
        <p:spPr>
          <a:xfrm>
            <a:off x="1413128" y="838453"/>
            <a:ext cx="3202672" cy="523220"/>
          </a:xfrm>
          <a:prstGeom prst="rect">
            <a:avLst/>
          </a:prstGeom>
        </p:spPr>
        <p:txBody>
          <a:bodyPr wrap="none">
            <a:spAutoFit/>
          </a:bodyPr>
          <a:lstStyle/>
          <a:p>
            <a:r>
              <a:rPr lang="es-EC" sz="2800" b="1" dirty="0" smtClean="0">
                <a:latin typeface="Arial Rounded MT Bold" pitchFamily="34" charset="0"/>
              </a:rPr>
              <a:t>DE RESULTADOS</a:t>
            </a:r>
          </a:p>
        </p:txBody>
      </p:sp>
      <p:sp>
        <p:nvSpPr>
          <p:cNvPr id="23" name="16 CuadroTexto"/>
          <p:cNvSpPr txBox="1"/>
          <p:nvPr/>
        </p:nvSpPr>
        <p:spPr>
          <a:xfrm>
            <a:off x="755576" y="118373"/>
            <a:ext cx="720080" cy="1200329"/>
          </a:xfrm>
          <a:prstGeom prst="rect">
            <a:avLst/>
          </a:prstGeom>
          <a:noFill/>
        </p:spPr>
        <p:txBody>
          <a:bodyPr wrap="square" rtlCol="0">
            <a:spAutoFit/>
          </a:bodyPr>
          <a:lstStyle/>
          <a:p>
            <a:r>
              <a:rPr lang="es-EC" sz="7200" dirty="0" smtClean="0">
                <a:solidFill>
                  <a:schemeClr val="bg1">
                    <a:lumMod val="50000"/>
                  </a:schemeClr>
                </a:solidFill>
                <a:latin typeface="Arial Rounded MT Bold" pitchFamily="34" charset="0"/>
              </a:rPr>
              <a:t>4</a:t>
            </a:r>
            <a:endParaRPr lang="es-EC" sz="7200" dirty="0">
              <a:solidFill>
                <a:schemeClr val="bg1">
                  <a:lumMod val="50000"/>
                </a:schemeClr>
              </a:solidFill>
              <a:latin typeface="Arial Rounded MT Bold" pitchFamily="34" charset="0"/>
            </a:endParaRPr>
          </a:p>
        </p:txBody>
      </p:sp>
      <p:sp>
        <p:nvSpPr>
          <p:cNvPr id="2" name="CuadroTexto 1"/>
          <p:cNvSpPr txBox="1"/>
          <p:nvPr/>
        </p:nvSpPr>
        <p:spPr>
          <a:xfrm>
            <a:off x="107504" y="3997513"/>
            <a:ext cx="2232248" cy="1015663"/>
          </a:xfrm>
          <a:prstGeom prst="rect">
            <a:avLst/>
          </a:prstGeom>
          <a:noFill/>
        </p:spPr>
        <p:txBody>
          <a:bodyPr wrap="square" rtlCol="0">
            <a:spAutoFit/>
          </a:bodyPr>
          <a:lstStyle/>
          <a:p>
            <a:r>
              <a:rPr lang="es-EC" sz="2000" b="1" dirty="0" smtClean="0">
                <a:solidFill>
                  <a:schemeClr val="bg1"/>
                </a:solidFill>
                <a:latin typeface="Arial Rounded MT Bold"/>
              </a:rPr>
              <a:t>COMPOSICIÓN DEL RECURSO HUMANO</a:t>
            </a:r>
            <a:endParaRPr lang="es-EC" sz="2000" b="1" dirty="0">
              <a:solidFill>
                <a:schemeClr val="bg1"/>
              </a:solidFill>
              <a:latin typeface="Arial Rounded MT Bold"/>
            </a:endParaRPr>
          </a:p>
        </p:txBody>
      </p:sp>
      <p:sp>
        <p:nvSpPr>
          <p:cNvPr id="12" name="11 CuadroTexto"/>
          <p:cNvSpPr txBox="1"/>
          <p:nvPr/>
        </p:nvSpPr>
        <p:spPr>
          <a:xfrm>
            <a:off x="2285984" y="1857364"/>
            <a:ext cx="6858016" cy="338554"/>
          </a:xfrm>
          <a:prstGeom prst="rect">
            <a:avLst/>
          </a:prstGeom>
          <a:noFill/>
        </p:spPr>
        <p:txBody>
          <a:bodyPr wrap="square" rtlCol="0">
            <a:spAutoFit/>
          </a:bodyPr>
          <a:lstStyle/>
          <a:p>
            <a:pPr algn="ctr"/>
            <a:r>
              <a:rPr lang="es-EC" sz="1600" b="1" dirty="0" smtClean="0">
                <a:latin typeface="Book Antiqua" pitchFamily="18" charset="0"/>
              </a:rPr>
              <a:t>Distribución del personal por etnia</a:t>
            </a:r>
          </a:p>
        </p:txBody>
      </p:sp>
      <p:sp>
        <p:nvSpPr>
          <p:cNvPr id="10" name="15 Rectángulo"/>
          <p:cNvSpPr/>
          <p:nvPr/>
        </p:nvSpPr>
        <p:spPr>
          <a:xfrm>
            <a:off x="1443506" y="1243661"/>
            <a:ext cx="1359731" cy="523220"/>
          </a:xfrm>
          <a:prstGeom prst="rect">
            <a:avLst/>
          </a:prstGeom>
        </p:spPr>
        <p:txBody>
          <a:bodyPr wrap="none">
            <a:spAutoFit/>
          </a:bodyPr>
          <a:lstStyle/>
          <a:p>
            <a:r>
              <a:rPr lang="es-EC" sz="2800" b="1" dirty="0" smtClean="0">
                <a:latin typeface="Arial Rounded MT Bold" pitchFamily="34" charset="0"/>
              </a:rPr>
              <a:t>QUITO</a:t>
            </a:r>
          </a:p>
        </p:txBody>
      </p:sp>
      <p:pic>
        <p:nvPicPr>
          <p:cNvPr id="14" name="Picture 2" descr="https://upload.wikimedia.org/wikipedia/commons/thumb/d/dc/Flag_of_Quito.svg/200px-Flag_of_Quito.svg.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57488" y="1357298"/>
            <a:ext cx="504000" cy="2520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6" name="Gráfico 15"/>
          <p:cNvGraphicFramePr>
            <a:graphicFrameLocks/>
          </p:cNvGraphicFramePr>
          <p:nvPr>
            <p:extLst>
              <p:ext uri="{D42A27DB-BD31-4B8C-83A1-F6EECF244321}">
                <p14:modId xmlns:p14="http://schemas.microsoft.com/office/powerpoint/2010/main" val="1556078821"/>
              </p:ext>
            </p:extLst>
          </p:nvPr>
        </p:nvGraphicFramePr>
        <p:xfrm>
          <a:off x="2554514" y="2438450"/>
          <a:ext cx="6374725" cy="311812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88835316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14 Triángulo isósceles"/>
          <p:cNvSpPr/>
          <p:nvPr/>
        </p:nvSpPr>
        <p:spPr>
          <a:xfrm rot="5400000">
            <a:off x="-2259124" y="2259124"/>
            <a:ext cx="6858000" cy="2339752"/>
          </a:xfrm>
          <a:prstGeom prst="triangle">
            <a:avLst>
              <a:gd name="adj" fmla="val 65666"/>
            </a:avLst>
          </a:prstGeom>
          <a:solidFill>
            <a:schemeClr val="accent1">
              <a:lumMod val="75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1" name="13 Rectángulo"/>
          <p:cNvSpPr/>
          <p:nvPr/>
        </p:nvSpPr>
        <p:spPr>
          <a:xfrm>
            <a:off x="1363220" y="216570"/>
            <a:ext cx="2339102" cy="646331"/>
          </a:xfrm>
          <a:prstGeom prst="rect">
            <a:avLst/>
          </a:prstGeom>
        </p:spPr>
        <p:txBody>
          <a:bodyPr wrap="none">
            <a:spAutoFit/>
          </a:bodyPr>
          <a:lstStyle/>
          <a:p>
            <a:r>
              <a:rPr lang="es-EC" sz="3600" b="1" dirty="0" smtClean="0">
                <a:solidFill>
                  <a:srgbClr val="00B0F0"/>
                </a:solidFill>
                <a:latin typeface="Arial Rounded MT Bold" pitchFamily="34" charset="0"/>
              </a:rPr>
              <a:t>ANÁLISIS</a:t>
            </a:r>
          </a:p>
        </p:txBody>
      </p:sp>
      <p:sp>
        <p:nvSpPr>
          <p:cNvPr id="22" name="15 Rectángulo"/>
          <p:cNvSpPr/>
          <p:nvPr/>
        </p:nvSpPr>
        <p:spPr>
          <a:xfrm>
            <a:off x="1413128" y="648618"/>
            <a:ext cx="3202672" cy="523220"/>
          </a:xfrm>
          <a:prstGeom prst="rect">
            <a:avLst/>
          </a:prstGeom>
        </p:spPr>
        <p:txBody>
          <a:bodyPr wrap="none">
            <a:spAutoFit/>
          </a:bodyPr>
          <a:lstStyle/>
          <a:p>
            <a:r>
              <a:rPr lang="es-EC" sz="2800" b="1" dirty="0" smtClean="0">
                <a:latin typeface="Arial Rounded MT Bold" pitchFamily="34" charset="0"/>
              </a:rPr>
              <a:t>DE RESULTADOS</a:t>
            </a:r>
          </a:p>
        </p:txBody>
      </p:sp>
      <p:sp>
        <p:nvSpPr>
          <p:cNvPr id="23" name="16 CuadroTexto"/>
          <p:cNvSpPr txBox="1"/>
          <p:nvPr/>
        </p:nvSpPr>
        <p:spPr>
          <a:xfrm>
            <a:off x="755576" y="-71462"/>
            <a:ext cx="720080" cy="1200329"/>
          </a:xfrm>
          <a:prstGeom prst="rect">
            <a:avLst/>
          </a:prstGeom>
          <a:noFill/>
        </p:spPr>
        <p:txBody>
          <a:bodyPr wrap="square" rtlCol="0">
            <a:spAutoFit/>
          </a:bodyPr>
          <a:lstStyle/>
          <a:p>
            <a:r>
              <a:rPr lang="es-EC" sz="7200" dirty="0" smtClean="0">
                <a:solidFill>
                  <a:schemeClr val="bg1">
                    <a:lumMod val="50000"/>
                  </a:schemeClr>
                </a:solidFill>
                <a:latin typeface="Arial Rounded MT Bold" pitchFamily="34" charset="0"/>
              </a:rPr>
              <a:t>4</a:t>
            </a:r>
            <a:endParaRPr lang="es-EC" sz="7200" dirty="0">
              <a:solidFill>
                <a:schemeClr val="bg1">
                  <a:lumMod val="50000"/>
                </a:schemeClr>
              </a:solidFill>
              <a:latin typeface="Arial Rounded MT Bold" pitchFamily="34" charset="0"/>
            </a:endParaRPr>
          </a:p>
        </p:txBody>
      </p:sp>
      <p:sp>
        <p:nvSpPr>
          <p:cNvPr id="2" name="CuadroTexto 1"/>
          <p:cNvSpPr txBox="1"/>
          <p:nvPr/>
        </p:nvSpPr>
        <p:spPr>
          <a:xfrm>
            <a:off x="35497" y="4017838"/>
            <a:ext cx="1536107" cy="1200329"/>
          </a:xfrm>
          <a:prstGeom prst="rect">
            <a:avLst/>
          </a:prstGeom>
          <a:noFill/>
        </p:spPr>
        <p:txBody>
          <a:bodyPr wrap="square" rtlCol="0">
            <a:spAutoFit/>
          </a:bodyPr>
          <a:lstStyle/>
          <a:p>
            <a:r>
              <a:rPr lang="es-EC" b="1" dirty="0" smtClean="0">
                <a:solidFill>
                  <a:schemeClr val="bg1"/>
                </a:solidFill>
                <a:latin typeface="Arial Rounded MT Bold"/>
              </a:rPr>
              <a:t>NIVEL DE REQUERIMIENTO DE RRHH</a:t>
            </a:r>
            <a:endParaRPr lang="es-EC" b="1" dirty="0">
              <a:solidFill>
                <a:schemeClr val="bg1"/>
              </a:solidFill>
              <a:latin typeface="Arial Rounded MT Bold"/>
            </a:endParaRPr>
          </a:p>
        </p:txBody>
      </p:sp>
      <p:graphicFrame>
        <p:nvGraphicFramePr>
          <p:cNvPr id="9" name="8 Tabla"/>
          <p:cNvGraphicFramePr>
            <a:graphicFrameLocks noGrp="1"/>
          </p:cNvGraphicFramePr>
          <p:nvPr>
            <p:extLst>
              <p:ext uri="{D42A27DB-BD31-4B8C-83A1-F6EECF244321}">
                <p14:modId xmlns:p14="http://schemas.microsoft.com/office/powerpoint/2010/main" val="2916332031"/>
              </p:ext>
            </p:extLst>
          </p:nvPr>
        </p:nvGraphicFramePr>
        <p:xfrm>
          <a:off x="2357422" y="1857364"/>
          <a:ext cx="6072230" cy="487680"/>
        </p:xfrm>
        <a:graphic>
          <a:graphicData uri="http://schemas.openxmlformats.org/drawingml/2006/table">
            <a:tbl>
              <a:tblPr>
                <a:tableStyleId>{BDBED569-4797-4DF1-A0F4-6AAB3CD982D8}</a:tableStyleId>
              </a:tblPr>
              <a:tblGrid>
                <a:gridCol w="6072230"/>
              </a:tblGrid>
              <a:tr h="209550">
                <a:tc>
                  <a:txBody>
                    <a:bodyPr/>
                    <a:lstStyle/>
                    <a:p>
                      <a:pPr algn="ctr" fontAlgn="ctr"/>
                      <a:r>
                        <a:rPr lang="es-EC" sz="1600" b="1" u="none" strike="noStrike" dirty="0">
                          <a:solidFill>
                            <a:schemeClr val="bg1"/>
                          </a:solidFill>
                          <a:latin typeface="Book Antiqua" pitchFamily="18" charset="0"/>
                        </a:rPr>
                        <a:t>% que corresponde a una nueva posición de trabajo (promedio)</a:t>
                      </a:r>
                      <a:endParaRPr lang="es-EC" sz="1600" b="1" i="0" u="none" strike="noStrike" dirty="0">
                        <a:solidFill>
                          <a:schemeClr val="bg1"/>
                        </a:solidFill>
                        <a:latin typeface="Book Antiqua" pitchFamily="18" charset="0"/>
                      </a:endParaRPr>
                    </a:p>
                  </a:txBody>
                  <a:tcPr marL="0" marR="0" marT="0" marB="0" anchor="ctr">
                    <a:solidFill>
                      <a:schemeClr val="accent5"/>
                    </a:solidFill>
                  </a:tcPr>
                </a:tc>
              </a:tr>
              <a:tr h="209550">
                <a:tc>
                  <a:txBody>
                    <a:bodyPr/>
                    <a:lstStyle/>
                    <a:p>
                      <a:pPr algn="ctr" fontAlgn="ctr"/>
                      <a:r>
                        <a:rPr lang="es-EC" sz="1600" u="none" strike="noStrike" dirty="0" smtClean="0">
                          <a:latin typeface="Book Antiqua" pitchFamily="18" charset="0"/>
                        </a:rPr>
                        <a:t>10,6%</a:t>
                      </a:r>
                      <a:endParaRPr lang="es-EC" sz="1600" b="0" i="0" u="none" strike="noStrike" dirty="0">
                        <a:solidFill>
                          <a:srgbClr val="000000"/>
                        </a:solidFill>
                        <a:latin typeface="Book Antiqua" pitchFamily="18" charset="0"/>
                      </a:endParaRPr>
                    </a:p>
                  </a:txBody>
                  <a:tcPr marL="0" marR="0" marT="0" marB="0" anchor="ctr"/>
                </a:tc>
              </a:tr>
            </a:tbl>
          </a:graphicData>
        </a:graphic>
      </p:graphicFrame>
      <p:sp>
        <p:nvSpPr>
          <p:cNvPr id="10" name="9 CuadroTexto"/>
          <p:cNvSpPr txBox="1"/>
          <p:nvPr/>
        </p:nvSpPr>
        <p:spPr>
          <a:xfrm>
            <a:off x="1714480" y="2590380"/>
            <a:ext cx="7429520" cy="338554"/>
          </a:xfrm>
          <a:prstGeom prst="rect">
            <a:avLst/>
          </a:prstGeom>
          <a:noFill/>
        </p:spPr>
        <p:txBody>
          <a:bodyPr wrap="square" rtlCol="0">
            <a:spAutoFit/>
          </a:bodyPr>
          <a:lstStyle/>
          <a:p>
            <a:pPr algn="ctr"/>
            <a:r>
              <a:rPr lang="es-EC" sz="1600" b="1" dirty="0" smtClean="0">
                <a:latin typeface="Book Antiqua" pitchFamily="18" charset="0"/>
              </a:rPr>
              <a:t>Empleados contratados y proyección de contrataciones</a:t>
            </a:r>
          </a:p>
        </p:txBody>
      </p:sp>
      <p:sp>
        <p:nvSpPr>
          <p:cNvPr id="12" name="15 Rectángulo"/>
          <p:cNvSpPr/>
          <p:nvPr/>
        </p:nvSpPr>
        <p:spPr>
          <a:xfrm>
            <a:off x="1443506" y="1071546"/>
            <a:ext cx="1359731" cy="523220"/>
          </a:xfrm>
          <a:prstGeom prst="rect">
            <a:avLst/>
          </a:prstGeom>
        </p:spPr>
        <p:txBody>
          <a:bodyPr wrap="none">
            <a:spAutoFit/>
          </a:bodyPr>
          <a:lstStyle/>
          <a:p>
            <a:r>
              <a:rPr lang="es-EC" sz="2800" b="1" dirty="0" smtClean="0">
                <a:latin typeface="Arial Rounded MT Bold" pitchFamily="34" charset="0"/>
              </a:rPr>
              <a:t>QUITO</a:t>
            </a:r>
          </a:p>
        </p:txBody>
      </p:sp>
      <p:pic>
        <p:nvPicPr>
          <p:cNvPr id="13" name="Picture 2" descr="https://upload.wikimedia.org/wikipedia/commons/thumb/d/dc/Flag_of_Quito.svg/200px-Flag_of_Quito.svg.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57488" y="1185183"/>
            <a:ext cx="504000" cy="2520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4" name="Gráfico 13"/>
          <p:cNvGraphicFramePr>
            <a:graphicFrameLocks/>
          </p:cNvGraphicFramePr>
          <p:nvPr>
            <p:extLst>
              <p:ext uri="{D42A27DB-BD31-4B8C-83A1-F6EECF244321}">
                <p14:modId xmlns:p14="http://schemas.microsoft.com/office/powerpoint/2010/main" val="723438113"/>
              </p:ext>
            </p:extLst>
          </p:nvPr>
        </p:nvGraphicFramePr>
        <p:xfrm>
          <a:off x="1829240" y="3014811"/>
          <a:ext cx="7200000" cy="3600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4922884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descr="http://images.lagazzettadf.com/2013/09/oi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5016" y="5877272"/>
            <a:ext cx="1576744" cy="900000"/>
          </a:xfrm>
          <a:prstGeom prst="rect">
            <a:avLst/>
          </a:prstGeom>
          <a:noFill/>
          <a:extLst>
            <a:ext uri="{909E8E84-426E-40DD-AFC4-6F175D3DCCD1}">
              <a14:hiddenFill xmlns:a14="http://schemas.microsoft.com/office/drawing/2010/main">
                <a:solidFill>
                  <a:srgbClr val="FFFFFF"/>
                </a:solidFill>
              </a14:hiddenFill>
            </a:ext>
          </a:extLst>
        </p:spPr>
      </p:pic>
      <p:sp>
        <p:nvSpPr>
          <p:cNvPr id="15" name="14 Triángulo isósceles"/>
          <p:cNvSpPr/>
          <p:nvPr/>
        </p:nvSpPr>
        <p:spPr>
          <a:xfrm rot="5400000">
            <a:off x="-2259124" y="2259124"/>
            <a:ext cx="6858000" cy="2339752"/>
          </a:xfrm>
          <a:prstGeom prst="triangle">
            <a:avLst>
              <a:gd name="adj" fmla="val 65666"/>
            </a:avLst>
          </a:prstGeom>
          <a:solidFill>
            <a:schemeClr val="accent1">
              <a:lumMod val="75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1" name="13 Rectángulo"/>
          <p:cNvSpPr/>
          <p:nvPr/>
        </p:nvSpPr>
        <p:spPr>
          <a:xfrm>
            <a:off x="1363220" y="216570"/>
            <a:ext cx="2339102" cy="646331"/>
          </a:xfrm>
          <a:prstGeom prst="rect">
            <a:avLst/>
          </a:prstGeom>
        </p:spPr>
        <p:txBody>
          <a:bodyPr wrap="none">
            <a:spAutoFit/>
          </a:bodyPr>
          <a:lstStyle/>
          <a:p>
            <a:r>
              <a:rPr lang="es-EC" sz="3600" b="1" dirty="0" smtClean="0">
                <a:solidFill>
                  <a:srgbClr val="00B0F0"/>
                </a:solidFill>
                <a:latin typeface="Arial Rounded MT Bold" pitchFamily="34" charset="0"/>
              </a:rPr>
              <a:t>ANÁLISIS</a:t>
            </a:r>
          </a:p>
        </p:txBody>
      </p:sp>
      <p:sp>
        <p:nvSpPr>
          <p:cNvPr id="22" name="15 Rectángulo"/>
          <p:cNvSpPr/>
          <p:nvPr/>
        </p:nvSpPr>
        <p:spPr>
          <a:xfrm>
            <a:off x="1413128" y="648618"/>
            <a:ext cx="3202672" cy="523220"/>
          </a:xfrm>
          <a:prstGeom prst="rect">
            <a:avLst/>
          </a:prstGeom>
        </p:spPr>
        <p:txBody>
          <a:bodyPr wrap="none">
            <a:spAutoFit/>
          </a:bodyPr>
          <a:lstStyle/>
          <a:p>
            <a:r>
              <a:rPr lang="es-EC" sz="2800" b="1" dirty="0" smtClean="0">
                <a:latin typeface="Arial Rounded MT Bold" pitchFamily="34" charset="0"/>
              </a:rPr>
              <a:t>DE RESULTADOS</a:t>
            </a:r>
          </a:p>
        </p:txBody>
      </p:sp>
      <p:sp>
        <p:nvSpPr>
          <p:cNvPr id="23" name="16 CuadroTexto"/>
          <p:cNvSpPr txBox="1"/>
          <p:nvPr/>
        </p:nvSpPr>
        <p:spPr>
          <a:xfrm>
            <a:off x="755576" y="-71462"/>
            <a:ext cx="720080" cy="1200329"/>
          </a:xfrm>
          <a:prstGeom prst="rect">
            <a:avLst/>
          </a:prstGeom>
          <a:noFill/>
        </p:spPr>
        <p:txBody>
          <a:bodyPr wrap="square" rtlCol="0">
            <a:spAutoFit/>
          </a:bodyPr>
          <a:lstStyle/>
          <a:p>
            <a:r>
              <a:rPr lang="es-EC" sz="7200" dirty="0" smtClean="0">
                <a:solidFill>
                  <a:schemeClr val="bg1">
                    <a:lumMod val="50000"/>
                  </a:schemeClr>
                </a:solidFill>
                <a:latin typeface="Arial Rounded MT Bold" pitchFamily="34" charset="0"/>
              </a:rPr>
              <a:t>4</a:t>
            </a:r>
            <a:endParaRPr lang="es-EC" sz="7200" dirty="0">
              <a:solidFill>
                <a:schemeClr val="bg1">
                  <a:lumMod val="50000"/>
                </a:schemeClr>
              </a:solidFill>
              <a:latin typeface="Arial Rounded MT Bold" pitchFamily="34" charset="0"/>
            </a:endParaRPr>
          </a:p>
        </p:txBody>
      </p:sp>
      <p:sp>
        <p:nvSpPr>
          <p:cNvPr id="2" name="CuadroTexto 1"/>
          <p:cNvSpPr txBox="1"/>
          <p:nvPr/>
        </p:nvSpPr>
        <p:spPr>
          <a:xfrm>
            <a:off x="35497" y="4017838"/>
            <a:ext cx="2321925" cy="923330"/>
          </a:xfrm>
          <a:prstGeom prst="rect">
            <a:avLst/>
          </a:prstGeom>
          <a:noFill/>
        </p:spPr>
        <p:txBody>
          <a:bodyPr wrap="square" rtlCol="0">
            <a:spAutoFit/>
          </a:bodyPr>
          <a:lstStyle/>
          <a:p>
            <a:r>
              <a:rPr lang="es-EC" b="1" dirty="0" smtClean="0">
                <a:solidFill>
                  <a:schemeClr val="bg1"/>
                </a:solidFill>
                <a:latin typeface="Arial Rounded MT Bold"/>
              </a:rPr>
              <a:t>NIVEL DE REQUERIMIENTO DE RRHH</a:t>
            </a:r>
            <a:endParaRPr lang="es-EC" b="1" dirty="0">
              <a:solidFill>
                <a:schemeClr val="bg1"/>
              </a:solidFill>
              <a:latin typeface="Arial Rounded MT Bold"/>
            </a:endParaRPr>
          </a:p>
        </p:txBody>
      </p:sp>
      <p:sp>
        <p:nvSpPr>
          <p:cNvPr id="10" name="9 CuadroTexto"/>
          <p:cNvSpPr txBox="1"/>
          <p:nvPr/>
        </p:nvSpPr>
        <p:spPr>
          <a:xfrm>
            <a:off x="2357422" y="1857364"/>
            <a:ext cx="6786578" cy="338554"/>
          </a:xfrm>
          <a:prstGeom prst="rect">
            <a:avLst/>
          </a:prstGeom>
          <a:noFill/>
        </p:spPr>
        <p:txBody>
          <a:bodyPr wrap="square" rtlCol="0">
            <a:spAutoFit/>
          </a:bodyPr>
          <a:lstStyle/>
          <a:p>
            <a:pPr algn="ctr"/>
            <a:r>
              <a:rPr lang="es-EC" sz="1600" b="1" dirty="0" smtClean="0">
                <a:latin typeface="Book Antiqua" pitchFamily="18" charset="0"/>
              </a:rPr>
              <a:t>Personal que permaneció en su cargo más de un año (promedio)</a:t>
            </a:r>
          </a:p>
        </p:txBody>
      </p:sp>
      <p:sp>
        <p:nvSpPr>
          <p:cNvPr id="11" name="15 Rectángulo"/>
          <p:cNvSpPr/>
          <p:nvPr/>
        </p:nvSpPr>
        <p:spPr>
          <a:xfrm>
            <a:off x="1443506" y="1048392"/>
            <a:ext cx="1359731" cy="523220"/>
          </a:xfrm>
          <a:prstGeom prst="rect">
            <a:avLst/>
          </a:prstGeom>
        </p:spPr>
        <p:txBody>
          <a:bodyPr wrap="none">
            <a:spAutoFit/>
          </a:bodyPr>
          <a:lstStyle/>
          <a:p>
            <a:r>
              <a:rPr lang="es-EC" sz="2800" b="1" dirty="0" smtClean="0">
                <a:latin typeface="Arial Rounded MT Bold" pitchFamily="34" charset="0"/>
              </a:rPr>
              <a:t>QUITO</a:t>
            </a:r>
          </a:p>
        </p:txBody>
      </p:sp>
      <p:pic>
        <p:nvPicPr>
          <p:cNvPr id="14" name="Picture 2" descr="https://upload.wikimedia.org/wikipedia/commons/thumb/d/dc/Flag_of_Quito.svg/200px-Flag_of_Quito.svg.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57488" y="1162029"/>
            <a:ext cx="504000" cy="2520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6" name="Gráfico 15"/>
          <p:cNvGraphicFramePr>
            <a:graphicFrameLocks/>
          </p:cNvGraphicFramePr>
          <p:nvPr>
            <p:extLst>
              <p:ext uri="{D42A27DB-BD31-4B8C-83A1-F6EECF244321}">
                <p14:modId xmlns:p14="http://schemas.microsoft.com/office/powerpoint/2010/main" val="1622976893"/>
              </p:ext>
            </p:extLst>
          </p:nvPr>
        </p:nvGraphicFramePr>
        <p:xfrm>
          <a:off x="2532771" y="2257138"/>
          <a:ext cx="6480000" cy="43200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4922884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descr="http://images.lagazzettadf.com/2013/09/oi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5016" y="5877272"/>
            <a:ext cx="1576744" cy="900000"/>
          </a:xfrm>
          <a:prstGeom prst="rect">
            <a:avLst/>
          </a:prstGeom>
          <a:noFill/>
          <a:extLst>
            <a:ext uri="{909E8E84-426E-40DD-AFC4-6F175D3DCCD1}">
              <a14:hiddenFill xmlns:a14="http://schemas.microsoft.com/office/drawing/2010/main">
                <a:solidFill>
                  <a:srgbClr val="FFFFFF"/>
                </a:solidFill>
              </a14:hiddenFill>
            </a:ext>
          </a:extLst>
        </p:spPr>
      </p:pic>
      <p:sp>
        <p:nvSpPr>
          <p:cNvPr id="15" name="14 Triángulo isósceles"/>
          <p:cNvSpPr/>
          <p:nvPr/>
        </p:nvSpPr>
        <p:spPr>
          <a:xfrm rot="5400000">
            <a:off x="-2259124" y="2259124"/>
            <a:ext cx="6858000" cy="2339752"/>
          </a:xfrm>
          <a:prstGeom prst="triangle">
            <a:avLst>
              <a:gd name="adj" fmla="val 65666"/>
            </a:avLst>
          </a:prstGeom>
          <a:solidFill>
            <a:schemeClr val="accent1">
              <a:lumMod val="75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1" name="13 Rectángulo"/>
          <p:cNvSpPr/>
          <p:nvPr/>
        </p:nvSpPr>
        <p:spPr>
          <a:xfrm>
            <a:off x="1363220" y="216570"/>
            <a:ext cx="2339102" cy="646331"/>
          </a:xfrm>
          <a:prstGeom prst="rect">
            <a:avLst/>
          </a:prstGeom>
        </p:spPr>
        <p:txBody>
          <a:bodyPr wrap="none">
            <a:spAutoFit/>
          </a:bodyPr>
          <a:lstStyle/>
          <a:p>
            <a:r>
              <a:rPr lang="es-EC" sz="3600" b="1" dirty="0" smtClean="0">
                <a:solidFill>
                  <a:srgbClr val="00B0F0"/>
                </a:solidFill>
                <a:latin typeface="Arial Rounded MT Bold" pitchFamily="34" charset="0"/>
              </a:rPr>
              <a:t>ANÁLISIS</a:t>
            </a:r>
          </a:p>
        </p:txBody>
      </p:sp>
      <p:sp>
        <p:nvSpPr>
          <p:cNvPr id="22" name="15 Rectángulo"/>
          <p:cNvSpPr/>
          <p:nvPr/>
        </p:nvSpPr>
        <p:spPr>
          <a:xfrm>
            <a:off x="1413128" y="648618"/>
            <a:ext cx="3202672" cy="523220"/>
          </a:xfrm>
          <a:prstGeom prst="rect">
            <a:avLst/>
          </a:prstGeom>
        </p:spPr>
        <p:txBody>
          <a:bodyPr wrap="none">
            <a:spAutoFit/>
          </a:bodyPr>
          <a:lstStyle/>
          <a:p>
            <a:r>
              <a:rPr lang="es-EC" sz="2800" b="1" dirty="0" smtClean="0">
                <a:latin typeface="Arial Rounded MT Bold" pitchFamily="34" charset="0"/>
              </a:rPr>
              <a:t>DE RESULTADOS</a:t>
            </a:r>
          </a:p>
        </p:txBody>
      </p:sp>
      <p:sp>
        <p:nvSpPr>
          <p:cNvPr id="23" name="16 CuadroTexto"/>
          <p:cNvSpPr txBox="1"/>
          <p:nvPr/>
        </p:nvSpPr>
        <p:spPr>
          <a:xfrm>
            <a:off x="755576" y="-71462"/>
            <a:ext cx="720080" cy="1200329"/>
          </a:xfrm>
          <a:prstGeom prst="rect">
            <a:avLst/>
          </a:prstGeom>
          <a:noFill/>
        </p:spPr>
        <p:txBody>
          <a:bodyPr wrap="square" rtlCol="0">
            <a:spAutoFit/>
          </a:bodyPr>
          <a:lstStyle/>
          <a:p>
            <a:r>
              <a:rPr lang="es-EC" sz="7200" dirty="0" smtClean="0">
                <a:solidFill>
                  <a:schemeClr val="bg1">
                    <a:lumMod val="50000"/>
                  </a:schemeClr>
                </a:solidFill>
                <a:latin typeface="Arial Rounded MT Bold" pitchFamily="34" charset="0"/>
              </a:rPr>
              <a:t>4</a:t>
            </a:r>
            <a:endParaRPr lang="es-EC" sz="7200" dirty="0">
              <a:solidFill>
                <a:schemeClr val="bg1">
                  <a:lumMod val="50000"/>
                </a:schemeClr>
              </a:solidFill>
              <a:latin typeface="Arial Rounded MT Bold" pitchFamily="34" charset="0"/>
            </a:endParaRPr>
          </a:p>
        </p:txBody>
      </p:sp>
      <p:sp>
        <p:nvSpPr>
          <p:cNvPr id="2" name="CuadroTexto 1"/>
          <p:cNvSpPr txBox="1"/>
          <p:nvPr/>
        </p:nvSpPr>
        <p:spPr>
          <a:xfrm>
            <a:off x="35497" y="4017838"/>
            <a:ext cx="2321925" cy="923330"/>
          </a:xfrm>
          <a:prstGeom prst="rect">
            <a:avLst/>
          </a:prstGeom>
          <a:noFill/>
        </p:spPr>
        <p:txBody>
          <a:bodyPr wrap="square" rtlCol="0">
            <a:spAutoFit/>
          </a:bodyPr>
          <a:lstStyle/>
          <a:p>
            <a:r>
              <a:rPr lang="es-EC" b="1" dirty="0" smtClean="0">
                <a:solidFill>
                  <a:schemeClr val="bg1"/>
                </a:solidFill>
                <a:latin typeface="Arial Rounded MT Bold"/>
              </a:rPr>
              <a:t>NIVEL DE REQUERIMIENTO DE RRHH</a:t>
            </a:r>
            <a:endParaRPr lang="es-EC" b="1" dirty="0">
              <a:solidFill>
                <a:schemeClr val="bg1"/>
              </a:solidFill>
              <a:latin typeface="Arial Rounded MT Bold"/>
            </a:endParaRPr>
          </a:p>
        </p:txBody>
      </p:sp>
      <p:sp>
        <p:nvSpPr>
          <p:cNvPr id="10" name="9 CuadroTexto"/>
          <p:cNvSpPr txBox="1"/>
          <p:nvPr/>
        </p:nvSpPr>
        <p:spPr>
          <a:xfrm>
            <a:off x="2357422" y="1857364"/>
            <a:ext cx="6786578" cy="338554"/>
          </a:xfrm>
          <a:prstGeom prst="rect">
            <a:avLst/>
          </a:prstGeom>
          <a:noFill/>
        </p:spPr>
        <p:txBody>
          <a:bodyPr wrap="square" rtlCol="0">
            <a:spAutoFit/>
          </a:bodyPr>
          <a:lstStyle/>
          <a:p>
            <a:pPr algn="ctr"/>
            <a:r>
              <a:rPr lang="es-EC" sz="1600" b="1" dirty="0" smtClean="0">
                <a:latin typeface="Book Antiqua" pitchFamily="18" charset="0"/>
              </a:rPr>
              <a:t>Medios para buscar personal (menciones de más importante)</a:t>
            </a:r>
          </a:p>
        </p:txBody>
      </p:sp>
      <p:sp>
        <p:nvSpPr>
          <p:cNvPr id="12" name="15 Rectángulo"/>
          <p:cNvSpPr/>
          <p:nvPr/>
        </p:nvSpPr>
        <p:spPr>
          <a:xfrm>
            <a:off x="1443506" y="1048392"/>
            <a:ext cx="1359731" cy="523220"/>
          </a:xfrm>
          <a:prstGeom prst="rect">
            <a:avLst/>
          </a:prstGeom>
        </p:spPr>
        <p:txBody>
          <a:bodyPr wrap="none">
            <a:spAutoFit/>
          </a:bodyPr>
          <a:lstStyle/>
          <a:p>
            <a:r>
              <a:rPr lang="es-EC" sz="2800" b="1" dirty="0" smtClean="0">
                <a:latin typeface="Arial Rounded MT Bold" pitchFamily="34" charset="0"/>
              </a:rPr>
              <a:t>QUITO</a:t>
            </a:r>
          </a:p>
        </p:txBody>
      </p:sp>
      <p:pic>
        <p:nvPicPr>
          <p:cNvPr id="14" name="Picture 2" descr="https://upload.wikimedia.org/wikipedia/commons/thumb/d/dc/Flag_of_Quito.svg/200px-Flag_of_Quito.svg.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57488" y="1162029"/>
            <a:ext cx="504000" cy="2520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6" name="Gráfico 15"/>
          <p:cNvGraphicFramePr>
            <a:graphicFrameLocks/>
          </p:cNvGraphicFramePr>
          <p:nvPr>
            <p:extLst>
              <p:ext uri="{D42A27DB-BD31-4B8C-83A1-F6EECF244321}">
                <p14:modId xmlns:p14="http://schemas.microsoft.com/office/powerpoint/2010/main" val="2419092025"/>
              </p:ext>
            </p:extLst>
          </p:nvPr>
        </p:nvGraphicFramePr>
        <p:xfrm>
          <a:off x="2497026" y="2257138"/>
          <a:ext cx="6515984" cy="43200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4922884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descr="http://images.lagazzettadf.com/2013/09/oi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5016" y="5877272"/>
            <a:ext cx="1576744" cy="900000"/>
          </a:xfrm>
          <a:prstGeom prst="rect">
            <a:avLst/>
          </a:prstGeom>
          <a:noFill/>
          <a:extLst>
            <a:ext uri="{909E8E84-426E-40DD-AFC4-6F175D3DCCD1}">
              <a14:hiddenFill xmlns:a14="http://schemas.microsoft.com/office/drawing/2010/main">
                <a:solidFill>
                  <a:srgbClr val="FFFFFF"/>
                </a:solidFill>
              </a14:hiddenFill>
            </a:ext>
          </a:extLst>
        </p:spPr>
      </p:pic>
      <p:sp>
        <p:nvSpPr>
          <p:cNvPr id="15" name="14 Triángulo isósceles"/>
          <p:cNvSpPr/>
          <p:nvPr/>
        </p:nvSpPr>
        <p:spPr>
          <a:xfrm rot="5400000">
            <a:off x="-2259124" y="2259124"/>
            <a:ext cx="6858000" cy="2339752"/>
          </a:xfrm>
          <a:prstGeom prst="triangle">
            <a:avLst>
              <a:gd name="adj" fmla="val 65666"/>
            </a:avLst>
          </a:prstGeom>
          <a:solidFill>
            <a:schemeClr val="accent1">
              <a:lumMod val="75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1" name="13 Rectángulo"/>
          <p:cNvSpPr/>
          <p:nvPr/>
        </p:nvSpPr>
        <p:spPr>
          <a:xfrm>
            <a:off x="1363220" y="216570"/>
            <a:ext cx="2339102" cy="646331"/>
          </a:xfrm>
          <a:prstGeom prst="rect">
            <a:avLst/>
          </a:prstGeom>
        </p:spPr>
        <p:txBody>
          <a:bodyPr wrap="none">
            <a:spAutoFit/>
          </a:bodyPr>
          <a:lstStyle/>
          <a:p>
            <a:r>
              <a:rPr lang="es-EC" sz="3600" b="1" dirty="0" smtClean="0">
                <a:solidFill>
                  <a:srgbClr val="00B0F0"/>
                </a:solidFill>
                <a:latin typeface="Arial Rounded MT Bold" pitchFamily="34" charset="0"/>
              </a:rPr>
              <a:t>ANÁLISIS</a:t>
            </a:r>
          </a:p>
        </p:txBody>
      </p:sp>
      <p:sp>
        <p:nvSpPr>
          <p:cNvPr id="22" name="15 Rectángulo"/>
          <p:cNvSpPr/>
          <p:nvPr/>
        </p:nvSpPr>
        <p:spPr>
          <a:xfrm>
            <a:off x="1413128" y="648618"/>
            <a:ext cx="3202672" cy="523220"/>
          </a:xfrm>
          <a:prstGeom prst="rect">
            <a:avLst/>
          </a:prstGeom>
        </p:spPr>
        <p:txBody>
          <a:bodyPr wrap="none">
            <a:spAutoFit/>
          </a:bodyPr>
          <a:lstStyle/>
          <a:p>
            <a:r>
              <a:rPr lang="es-EC" sz="2800" b="1" dirty="0" smtClean="0">
                <a:latin typeface="Arial Rounded MT Bold" pitchFamily="34" charset="0"/>
              </a:rPr>
              <a:t>DE RESULTADOS</a:t>
            </a:r>
          </a:p>
        </p:txBody>
      </p:sp>
      <p:sp>
        <p:nvSpPr>
          <p:cNvPr id="23" name="16 CuadroTexto"/>
          <p:cNvSpPr txBox="1"/>
          <p:nvPr/>
        </p:nvSpPr>
        <p:spPr>
          <a:xfrm>
            <a:off x="755576" y="-71462"/>
            <a:ext cx="720080" cy="1200329"/>
          </a:xfrm>
          <a:prstGeom prst="rect">
            <a:avLst/>
          </a:prstGeom>
          <a:noFill/>
        </p:spPr>
        <p:txBody>
          <a:bodyPr wrap="square" rtlCol="0">
            <a:spAutoFit/>
          </a:bodyPr>
          <a:lstStyle/>
          <a:p>
            <a:r>
              <a:rPr lang="es-EC" sz="7200" dirty="0" smtClean="0">
                <a:solidFill>
                  <a:schemeClr val="bg1">
                    <a:lumMod val="50000"/>
                  </a:schemeClr>
                </a:solidFill>
                <a:latin typeface="Arial Rounded MT Bold" pitchFamily="34" charset="0"/>
              </a:rPr>
              <a:t>4</a:t>
            </a:r>
            <a:endParaRPr lang="es-EC" sz="7200" dirty="0">
              <a:solidFill>
                <a:schemeClr val="bg1">
                  <a:lumMod val="50000"/>
                </a:schemeClr>
              </a:solidFill>
              <a:latin typeface="Arial Rounded MT Bold" pitchFamily="34" charset="0"/>
            </a:endParaRPr>
          </a:p>
        </p:txBody>
      </p:sp>
      <p:sp>
        <p:nvSpPr>
          <p:cNvPr id="2" name="CuadroTexto 1"/>
          <p:cNvSpPr txBox="1"/>
          <p:nvPr/>
        </p:nvSpPr>
        <p:spPr>
          <a:xfrm>
            <a:off x="35497" y="4017838"/>
            <a:ext cx="2321925" cy="923330"/>
          </a:xfrm>
          <a:prstGeom prst="rect">
            <a:avLst/>
          </a:prstGeom>
          <a:noFill/>
        </p:spPr>
        <p:txBody>
          <a:bodyPr wrap="square" rtlCol="0">
            <a:spAutoFit/>
          </a:bodyPr>
          <a:lstStyle/>
          <a:p>
            <a:r>
              <a:rPr lang="es-EC" b="1" dirty="0" smtClean="0">
                <a:solidFill>
                  <a:schemeClr val="bg1"/>
                </a:solidFill>
                <a:latin typeface="Arial Rounded MT Bold"/>
              </a:rPr>
              <a:t>NIVEL DE REQUERIMIENTO DE RRHH</a:t>
            </a:r>
            <a:endParaRPr lang="es-EC" b="1" dirty="0">
              <a:solidFill>
                <a:schemeClr val="bg1"/>
              </a:solidFill>
              <a:latin typeface="Arial Rounded MT Bold"/>
            </a:endParaRPr>
          </a:p>
        </p:txBody>
      </p:sp>
      <p:sp>
        <p:nvSpPr>
          <p:cNvPr id="11" name="15 Rectángulo"/>
          <p:cNvSpPr/>
          <p:nvPr/>
        </p:nvSpPr>
        <p:spPr>
          <a:xfrm>
            <a:off x="1443506" y="1048392"/>
            <a:ext cx="1359731" cy="523220"/>
          </a:xfrm>
          <a:prstGeom prst="rect">
            <a:avLst/>
          </a:prstGeom>
        </p:spPr>
        <p:txBody>
          <a:bodyPr wrap="none">
            <a:spAutoFit/>
          </a:bodyPr>
          <a:lstStyle/>
          <a:p>
            <a:r>
              <a:rPr lang="es-EC" sz="2800" b="1" dirty="0" smtClean="0">
                <a:latin typeface="Arial Rounded MT Bold" pitchFamily="34" charset="0"/>
              </a:rPr>
              <a:t>QUITO</a:t>
            </a:r>
          </a:p>
        </p:txBody>
      </p:sp>
      <p:pic>
        <p:nvPicPr>
          <p:cNvPr id="14" name="Picture 2" descr="https://upload.wikimedia.org/wikipedia/commons/thumb/d/dc/Flag_of_Quito.svg/200px-Flag_of_Quito.svg.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57488" y="1162029"/>
            <a:ext cx="504000" cy="252000"/>
          </a:xfrm>
          <a:prstGeom prst="rect">
            <a:avLst/>
          </a:prstGeom>
          <a:noFill/>
          <a:extLst>
            <a:ext uri="{909E8E84-426E-40DD-AFC4-6F175D3DCCD1}">
              <a14:hiddenFill xmlns:a14="http://schemas.microsoft.com/office/drawing/2010/main">
                <a:solidFill>
                  <a:srgbClr val="FFFFFF"/>
                </a:solidFill>
              </a14:hiddenFill>
            </a:ext>
          </a:extLst>
        </p:spPr>
      </p:pic>
      <p:sp>
        <p:nvSpPr>
          <p:cNvPr id="17" name="9 CuadroTexto"/>
          <p:cNvSpPr txBox="1"/>
          <p:nvPr/>
        </p:nvSpPr>
        <p:spPr>
          <a:xfrm>
            <a:off x="2357422" y="1628800"/>
            <a:ext cx="6786578" cy="338554"/>
          </a:xfrm>
          <a:prstGeom prst="rect">
            <a:avLst/>
          </a:prstGeom>
          <a:noFill/>
        </p:spPr>
        <p:txBody>
          <a:bodyPr wrap="square" rtlCol="0">
            <a:spAutoFit/>
          </a:bodyPr>
          <a:lstStyle/>
          <a:p>
            <a:pPr algn="ctr"/>
            <a:r>
              <a:rPr lang="es-EC" sz="1600" b="1" dirty="0" smtClean="0">
                <a:latin typeface="Book Antiqua" pitchFamily="18" charset="0"/>
              </a:rPr>
              <a:t>Cuál medio principal (portales de empleo)</a:t>
            </a:r>
          </a:p>
        </p:txBody>
      </p:sp>
      <p:graphicFrame>
        <p:nvGraphicFramePr>
          <p:cNvPr id="12" name="Gráfico 11"/>
          <p:cNvGraphicFramePr>
            <a:graphicFrameLocks/>
          </p:cNvGraphicFramePr>
          <p:nvPr>
            <p:extLst>
              <p:ext uri="{D42A27DB-BD31-4B8C-83A1-F6EECF244321}">
                <p14:modId xmlns:p14="http://schemas.microsoft.com/office/powerpoint/2010/main" val="1201079346"/>
              </p:ext>
            </p:extLst>
          </p:nvPr>
        </p:nvGraphicFramePr>
        <p:xfrm>
          <a:off x="3050711" y="2185426"/>
          <a:ext cx="5400000" cy="32400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59044075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descr="http://images.lagazzettadf.com/2013/09/oi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5016" y="5877272"/>
            <a:ext cx="1576744" cy="900000"/>
          </a:xfrm>
          <a:prstGeom prst="rect">
            <a:avLst/>
          </a:prstGeom>
          <a:noFill/>
          <a:extLst>
            <a:ext uri="{909E8E84-426E-40DD-AFC4-6F175D3DCCD1}">
              <a14:hiddenFill xmlns:a14="http://schemas.microsoft.com/office/drawing/2010/main">
                <a:solidFill>
                  <a:srgbClr val="FFFFFF"/>
                </a:solidFill>
              </a14:hiddenFill>
            </a:ext>
          </a:extLst>
        </p:spPr>
      </p:pic>
      <p:sp>
        <p:nvSpPr>
          <p:cNvPr id="15" name="14 Triángulo isósceles"/>
          <p:cNvSpPr/>
          <p:nvPr/>
        </p:nvSpPr>
        <p:spPr>
          <a:xfrm rot="5400000">
            <a:off x="-2259124" y="2259124"/>
            <a:ext cx="6858000" cy="2339752"/>
          </a:xfrm>
          <a:prstGeom prst="triangle">
            <a:avLst>
              <a:gd name="adj" fmla="val 65666"/>
            </a:avLst>
          </a:prstGeom>
          <a:solidFill>
            <a:schemeClr val="accent1">
              <a:lumMod val="75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1" name="13 Rectángulo"/>
          <p:cNvSpPr/>
          <p:nvPr/>
        </p:nvSpPr>
        <p:spPr>
          <a:xfrm>
            <a:off x="1363220" y="216570"/>
            <a:ext cx="2339102" cy="646331"/>
          </a:xfrm>
          <a:prstGeom prst="rect">
            <a:avLst/>
          </a:prstGeom>
        </p:spPr>
        <p:txBody>
          <a:bodyPr wrap="none">
            <a:spAutoFit/>
          </a:bodyPr>
          <a:lstStyle/>
          <a:p>
            <a:r>
              <a:rPr lang="es-EC" sz="3600" b="1" dirty="0" smtClean="0">
                <a:solidFill>
                  <a:srgbClr val="00B0F0"/>
                </a:solidFill>
                <a:latin typeface="Arial Rounded MT Bold" pitchFamily="34" charset="0"/>
              </a:rPr>
              <a:t>ANÁLISIS</a:t>
            </a:r>
          </a:p>
        </p:txBody>
      </p:sp>
      <p:sp>
        <p:nvSpPr>
          <p:cNvPr id="22" name="15 Rectángulo"/>
          <p:cNvSpPr/>
          <p:nvPr/>
        </p:nvSpPr>
        <p:spPr>
          <a:xfrm>
            <a:off x="1413128" y="648618"/>
            <a:ext cx="3202672" cy="523220"/>
          </a:xfrm>
          <a:prstGeom prst="rect">
            <a:avLst/>
          </a:prstGeom>
        </p:spPr>
        <p:txBody>
          <a:bodyPr wrap="none">
            <a:spAutoFit/>
          </a:bodyPr>
          <a:lstStyle/>
          <a:p>
            <a:r>
              <a:rPr lang="es-EC" sz="2800" b="1" dirty="0" smtClean="0">
                <a:latin typeface="Arial Rounded MT Bold" pitchFamily="34" charset="0"/>
              </a:rPr>
              <a:t>DE RESULTADOS</a:t>
            </a:r>
          </a:p>
        </p:txBody>
      </p:sp>
      <p:sp>
        <p:nvSpPr>
          <p:cNvPr id="23" name="16 CuadroTexto"/>
          <p:cNvSpPr txBox="1"/>
          <p:nvPr/>
        </p:nvSpPr>
        <p:spPr>
          <a:xfrm>
            <a:off x="755576" y="-71462"/>
            <a:ext cx="720080" cy="1200329"/>
          </a:xfrm>
          <a:prstGeom prst="rect">
            <a:avLst/>
          </a:prstGeom>
          <a:noFill/>
        </p:spPr>
        <p:txBody>
          <a:bodyPr wrap="square" rtlCol="0">
            <a:spAutoFit/>
          </a:bodyPr>
          <a:lstStyle/>
          <a:p>
            <a:r>
              <a:rPr lang="es-EC" sz="7200" dirty="0" smtClean="0">
                <a:solidFill>
                  <a:schemeClr val="bg1">
                    <a:lumMod val="50000"/>
                  </a:schemeClr>
                </a:solidFill>
                <a:latin typeface="Arial Rounded MT Bold" pitchFamily="34" charset="0"/>
              </a:rPr>
              <a:t>4</a:t>
            </a:r>
            <a:endParaRPr lang="es-EC" sz="7200" dirty="0">
              <a:solidFill>
                <a:schemeClr val="bg1">
                  <a:lumMod val="50000"/>
                </a:schemeClr>
              </a:solidFill>
              <a:latin typeface="Arial Rounded MT Bold" pitchFamily="34" charset="0"/>
            </a:endParaRPr>
          </a:p>
        </p:txBody>
      </p:sp>
      <p:sp>
        <p:nvSpPr>
          <p:cNvPr id="2" name="CuadroTexto 1"/>
          <p:cNvSpPr txBox="1"/>
          <p:nvPr/>
        </p:nvSpPr>
        <p:spPr>
          <a:xfrm>
            <a:off x="35497" y="4017838"/>
            <a:ext cx="2321925" cy="923330"/>
          </a:xfrm>
          <a:prstGeom prst="rect">
            <a:avLst/>
          </a:prstGeom>
          <a:noFill/>
        </p:spPr>
        <p:txBody>
          <a:bodyPr wrap="square" rtlCol="0">
            <a:spAutoFit/>
          </a:bodyPr>
          <a:lstStyle/>
          <a:p>
            <a:r>
              <a:rPr lang="es-EC" b="1" dirty="0" smtClean="0">
                <a:solidFill>
                  <a:schemeClr val="bg1"/>
                </a:solidFill>
                <a:latin typeface="Arial Rounded MT Bold"/>
              </a:rPr>
              <a:t>NIVEL DE REQUERIMIENTO DE RRHH</a:t>
            </a:r>
            <a:endParaRPr lang="es-EC" b="1" dirty="0">
              <a:solidFill>
                <a:schemeClr val="bg1"/>
              </a:solidFill>
              <a:latin typeface="Arial Rounded MT Bold"/>
            </a:endParaRPr>
          </a:p>
        </p:txBody>
      </p:sp>
      <p:sp>
        <p:nvSpPr>
          <p:cNvPr id="11" name="15 Rectángulo"/>
          <p:cNvSpPr/>
          <p:nvPr/>
        </p:nvSpPr>
        <p:spPr>
          <a:xfrm>
            <a:off x="1443506" y="1048392"/>
            <a:ext cx="1359731" cy="523220"/>
          </a:xfrm>
          <a:prstGeom prst="rect">
            <a:avLst/>
          </a:prstGeom>
        </p:spPr>
        <p:txBody>
          <a:bodyPr wrap="none">
            <a:spAutoFit/>
          </a:bodyPr>
          <a:lstStyle/>
          <a:p>
            <a:r>
              <a:rPr lang="es-EC" sz="2800" b="1" dirty="0" smtClean="0">
                <a:latin typeface="Arial Rounded MT Bold" pitchFamily="34" charset="0"/>
              </a:rPr>
              <a:t>QUITO</a:t>
            </a:r>
          </a:p>
        </p:txBody>
      </p:sp>
      <p:pic>
        <p:nvPicPr>
          <p:cNvPr id="14" name="Picture 2" descr="https://upload.wikimedia.org/wikipedia/commons/thumb/d/dc/Flag_of_Quito.svg/200px-Flag_of_Quito.svg.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57488" y="1162029"/>
            <a:ext cx="504000" cy="252000"/>
          </a:xfrm>
          <a:prstGeom prst="rect">
            <a:avLst/>
          </a:prstGeom>
          <a:noFill/>
          <a:extLst>
            <a:ext uri="{909E8E84-426E-40DD-AFC4-6F175D3DCCD1}">
              <a14:hiddenFill xmlns:a14="http://schemas.microsoft.com/office/drawing/2010/main">
                <a:solidFill>
                  <a:srgbClr val="FFFFFF"/>
                </a:solidFill>
              </a14:hiddenFill>
            </a:ext>
          </a:extLst>
        </p:spPr>
      </p:pic>
      <p:sp>
        <p:nvSpPr>
          <p:cNvPr id="17" name="9 CuadroTexto"/>
          <p:cNvSpPr txBox="1"/>
          <p:nvPr/>
        </p:nvSpPr>
        <p:spPr>
          <a:xfrm>
            <a:off x="2357422" y="1628800"/>
            <a:ext cx="6786578" cy="338554"/>
          </a:xfrm>
          <a:prstGeom prst="rect">
            <a:avLst/>
          </a:prstGeom>
          <a:noFill/>
        </p:spPr>
        <p:txBody>
          <a:bodyPr wrap="square" rtlCol="0">
            <a:spAutoFit/>
          </a:bodyPr>
          <a:lstStyle/>
          <a:p>
            <a:pPr algn="ctr"/>
            <a:r>
              <a:rPr lang="es-EC" sz="1600" b="1" dirty="0" smtClean="0">
                <a:latin typeface="Book Antiqua" pitchFamily="18" charset="0"/>
              </a:rPr>
              <a:t>Razón para usar el medio principal (portales de empleo)</a:t>
            </a:r>
          </a:p>
        </p:txBody>
      </p:sp>
      <p:graphicFrame>
        <p:nvGraphicFramePr>
          <p:cNvPr id="18" name="Gráfico 17"/>
          <p:cNvGraphicFramePr>
            <a:graphicFrameLocks/>
          </p:cNvGraphicFramePr>
          <p:nvPr>
            <p:extLst>
              <p:ext uri="{D42A27DB-BD31-4B8C-83A1-F6EECF244321}">
                <p14:modId xmlns:p14="http://schemas.microsoft.com/office/powerpoint/2010/main" val="1028046342"/>
              </p:ext>
            </p:extLst>
          </p:nvPr>
        </p:nvGraphicFramePr>
        <p:xfrm>
          <a:off x="2392918" y="2024542"/>
          <a:ext cx="6643577" cy="4644818"/>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4922884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14 Triángulo isósceles"/>
          <p:cNvSpPr/>
          <p:nvPr/>
        </p:nvSpPr>
        <p:spPr>
          <a:xfrm rot="5400000">
            <a:off x="-2259124" y="2259124"/>
            <a:ext cx="6858000" cy="2339752"/>
          </a:xfrm>
          <a:prstGeom prst="triangle">
            <a:avLst>
              <a:gd name="adj" fmla="val 65666"/>
            </a:avLst>
          </a:prstGeom>
          <a:solidFill>
            <a:schemeClr val="accent1">
              <a:lumMod val="75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1" name="13 Rectángulo"/>
          <p:cNvSpPr/>
          <p:nvPr/>
        </p:nvSpPr>
        <p:spPr>
          <a:xfrm>
            <a:off x="1363220" y="216570"/>
            <a:ext cx="2339102" cy="646331"/>
          </a:xfrm>
          <a:prstGeom prst="rect">
            <a:avLst/>
          </a:prstGeom>
        </p:spPr>
        <p:txBody>
          <a:bodyPr wrap="none">
            <a:spAutoFit/>
          </a:bodyPr>
          <a:lstStyle/>
          <a:p>
            <a:r>
              <a:rPr lang="es-EC" sz="3600" b="1" dirty="0" smtClean="0">
                <a:solidFill>
                  <a:srgbClr val="00B0F0"/>
                </a:solidFill>
                <a:latin typeface="Arial Rounded MT Bold" pitchFamily="34" charset="0"/>
              </a:rPr>
              <a:t>ANÁLISIS</a:t>
            </a:r>
          </a:p>
        </p:txBody>
      </p:sp>
      <p:sp>
        <p:nvSpPr>
          <p:cNvPr id="22" name="15 Rectángulo"/>
          <p:cNvSpPr/>
          <p:nvPr/>
        </p:nvSpPr>
        <p:spPr>
          <a:xfrm>
            <a:off x="1413128" y="648618"/>
            <a:ext cx="3202672" cy="523220"/>
          </a:xfrm>
          <a:prstGeom prst="rect">
            <a:avLst/>
          </a:prstGeom>
        </p:spPr>
        <p:txBody>
          <a:bodyPr wrap="none">
            <a:spAutoFit/>
          </a:bodyPr>
          <a:lstStyle/>
          <a:p>
            <a:r>
              <a:rPr lang="es-EC" sz="2800" b="1" dirty="0" smtClean="0">
                <a:latin typeface="Arial Rounded MT Bold" pitchFamily="34" charset="0"/>
              </a:rPr>
              <a:t>DE RESULTADOS</a:t>
            </a:r>
          </a:p>
        </p:txBody>
      </p:sp>
      <p:sp>
        <p:nvSpPr>
          <p:cNvPr id="23" name="16 CuadroTexto"/>
          <p:cNvSpPr txBox="1"/>
          <p:nvPr/>
        </p:nvSpPr>
        <p:spPr>
          <a:xfrm>
            <a:off x="755576" y="-71462"/>
            <a:ext cx="720080" cy="1200329"/>
          </a:xfrm>
          <a:prstGeom prst="rect">
            <a:avLst/>
          </a:prstGeom>
          <a:noFill/>
        </p:spPr>
        <p:txBody>
          <a:bodyPr wrap="square" rtlCol="0">
            <a:spAutoFit/>
          </a:bodyPr>
          <a:lstStyle/>
          <a:p>
            <a:r>
              <a:rPr lang="es-EC" sz="7200" dirty="0" smtClean="0">
                <a:solidFill>
                  <a:schemeClr val="bg1">
                    <a:lumMod val="50000"/>
                  </a:schemeClr>
                </a:solidFill>
                <a:latin typeface="Arial Rounded MT Bold" pitchFamily="34" charset="0"/>
              </a:rPr>
              <a:t>4</a:t>
            </a:r>
            <a:endParaRPr lang="es-EC" sz="7200" dirty="0">
              <a:solidFill>
                <a:schemeClr val="bg1">
                  <a:lumMod val="50000"/>
                </a:schemeClr>
              </a:solidFill>
              <a:latin typeface="Arial Rounded MT Bold" pitchFamily="34" charset="0"/>
            </a:endParaRPr>
          </a:p>
        </p:txBody>
      </p:sp>
      <p:sp>
        <p:nvSpPr>
          <p:cNvPr id="2" name="CuadroTexto 1"/>
          <p:cNvSpPr txBox="1"/>
          <p:nvPr/>
        </p:nvSpPr>
        <p:spPr>
          <a:xfrm>
            <a:off x="35497" y="4017838"/>
            <a:ext cx="1678983" cy="1200329"/>
          </a:xfrm>
          <a:prstGeom prst="rect">
            <a:avLst/>
          </a:prstGeom>
          <a:noFill/>
        </p:spPr>
        <p:txBody>
          <a:bodyPr wrap="square" rtlCol="0">
            <a:spAutoFit/>
          </a:bodyPr>
          <a:lstStyle/>
          <a:p>
            <a:r>
              <a:rPr lang="es-EC" b="1" dirty="0" smtClean="0">
                <a:solidFill>
                  <a:schemeClr val="bg1"/>
                </a:solidFill>
                <a:latin typeface="Arial Rounded MT Bold"/>
              </a:rPr>
              <a:t>NIVEL DE REQUERIMIENTO DE RRHH</a:t>
            </a:r>
            <a:endParaRPr lang="es-EC" b="1" dirty="0">
              <a:solidFill>
                <a:schemeClr val="bg1"/>
              </a:solidFill>
              <a:latin typeface="Arial Rounded MT Bold"/>
            </a:endParaRPr>
          </a:p>
        </p:txBody>
      </p:sp>
      <p:sp>
        <p:nvSpPr>
          <p:cNvPr id="10" name="9 CuadroTexto"/>
          <p:cNvSpPr txBox="1"/>
          <p:nvPr/>
        </p:nvSpPr>
        <p:spPr>
          <a:xfrm>
            <a:off x="1785918" y="1857364"/>
            <a:ext cx="7358082" cy="338554"/>
          </a:xfrm>
          <a:prstGeom prst="rect">
            <a:avLst/>
          </a:prstGeom>
          <a:noFill/>
        </p:spPr>
        <p:txBody>
          <a:bodyPr wrap="square" rtlCol="0">
            <a:spAutoFit/>
          </a:bodyPr>
          <a:lstStyle/>
          <a:p>
            <a:pPr algn="ctr"/>
            <a:r>
              <a:rPr lang="es-EC" sz="1600" b="1" dirty="0" smtClean="0">
                <a:latin typeface="Book Antiqua" pitchFamily="18" charset="0"/>
              </a:rPr>
              <a:t>Preferencia de género para los cargos</a:t>
            </a:r>
          </a:p>
        </p:txBody>
      </p:sp>
      <p:sp>
        <p:nvSpPr>
          <p:cNvPr id="9" name="15 Rectángulo"/>
          <p:cNvSpPr/>
          <p:nvPr/>
        </p:nvSpPr>
        <p:spPr>
          <a:xfrm>
            <a:off x="1443506" y="1048392"/>
            <a:ext cx="1359731" cy="523220"/>
          </a:xfrm>
          <a:prstGeom prst="rect">
            <a:avLst/>
          </a:prstGeom>
        </p:spPr>
        <p:txBody>
          <a:bodyPr wrap="none">
            <a:spAutoFit/>
          </a:bodyPr>
          <a:lstStyle/>
          <a:p>
            <a:r>
              <a:rPr lang="es-EC" sz="2800" b="1" dirty="0" smtClean="0">
                <a:latin typeface="Arial Rounded MT Bold" pitchFamily="34" charset="0"/>
              </a:rPr>
              <a:t>QUITO</a:t>
            </a:r>
          </a:p>
        </p:txBody>
      </p:sp>
      <p:pic>
        <p:nvPicPr>
          <p:cNvPr id="12" name="Picture 2" descr="https://upload.wikimedia.org/wikipedia/commons/thumb/d/dc/Flag_of_Quito.svg/200px-Flag_of_Quito.svg.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57488" y="1162029"/>
            <a:ext cx="504000" cy="2520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3" name="Gráfico 12"/>
          <p:cNvGraphicFramePr>
            <a:graphicFrameLocks/>
          </p:cNvGraphicFramePr>
          <p:nvPr>
            <p:extLst>
              <p:ext uri="{D42A27DB-BD31-4B8C-83A1-F6EECF244321}">
                <p14:modId xmlns:p14="http://schemas.microsoft.com/office/powerpoint/2010/main" val="1378359518"/>
              </p:ext>
            </p:extLst>
          </p:nvPr>
        </p:nvGraphicFramePr>
        <p:xfrm>
          <a:off x="1818143" y="2351256"/>
          <a:ext cx="7200000" cy="4320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4922884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14 Triángulo isósceles"/>
          <p:cNvSpPr/>
          <p:nvPr/>
        </p:nvSpPr>
        <p:spPr>
          <a:xfrm rot="5400000">
            <a:off x="-2259124" y="2259124"/>
            <a:ext cx="6858000" cy="2339752"/>
          </a:xfrm>
          <a:prstGeom prst="triangle">
            <a:avLst>
              <a:gd name="adj" fmla="val 65666"/>
            </a:avLst>
          </a:prstGeom>
          <a:solidFill>
            <a:schemeClr val="accent1">
              <a:lumMod val="75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1" name="13 Rectángulo"/>
          <p:cNvSpPr/>
          <p:nvPr/>
        </p:nvSpPr>
        <p:spPr>
          <a:xfrm>
            <a:off x="1363220" y="406405"/>
            <a:ext cx="2339102" cy="646331"/>
          </a:xfrm>
          <a:prstGeom prst="rect">
            <a:avLst/>
          </a:prstGeom>
        </p:spPr>
        <p:txBody>
          <a:bodyPr wrap="none">
            <a:spAutoFit/>
          </a:bodyPr>
          <a:lstStyle/>
          <a:p>
            <a:r>
              <a:rPr lang="es-EC" sz="3600" b="1" dirty="0" smtClean="0">
                <a:solidFill>
                  <a:srgbClr val="00B0F0"/>
                </a:solidFill>
                <a:latin typeface="Arial Rounded MT Bold" pitchFamily="34" charset="0"/>
              </a:rPr>
              <a:t>ANÁLISIS</a:t>
            </a:r>
          </a:p>
        </p:txBody>
      </p:sp>
      <p:sp>
        <p:nvSpPr>
          <p:cNvPr id="22" name="15 Rectángulo"/>
          <p:cNvSpPr/>
          <p:nvPr/>
        </p:nvSpPr>
        <p:spPr>
          <a:xfrm>
            <a:off x="1413128" y="838453"/>
            <a:ext cx="3202672" cy="523220"/>
          </a:xfrm>
          <a:prstGeom prst="rect">
            <a:avLst/>
          </a:prstGeom>
        </p:spPr>
        <p:txBody>
          <a:bodyPr wrap="none">
            <a:spAutoFit/>
          </a:bodyPr>
          <a:lstStyle/>
          <a:p>
            <a:r>
              <a:rPr lang="es-EC" sz="2800" b="1" dirty="0" smtClean="0">
                <a:latin typeface="Arial Rounded MT Bold" pitchFamily="34" charset="0"/>
              </a:rPr>
              <a:t>DE RESULTADOS</a:t>
            </a:r>
          </a:p>
        </p:txBody>
      </p:sp>
      <p:sp>
        <p:nvSpPr>
          <p:cNvPr id="23" name="16 CuadroTexto"/>
          <p:cNvSpPr txBox="1"/>
          <p:nvPr/>
        </p:nvSpPr>
        <p:spPr>
          <a:xfrm>
            <a:off x="755576" y="118373"/>
            <a:ext cx="720080" cy="1200329"/>
          </a:xfrm>
          <a:prstGeom prst="rect">
            <a:avLst/>
          </a:prstGeom>
          <a:noFill/>
        </p:spPr>
        <p:txBody>
          <a:bodyPr wrap="square" rtlCol="0">
            <a:spAutoFit/>
          </a:bodyPr>
          <a:lstStyle/>
          <a:p>
            <a:r>
              <a:rPr lang="es-EC" sz="7200" dirty="0" smtClean="0">
                <a:solidFill>
                  <a:schemeClr val="bg1">
                    <a:lumMod val="50000"/>
                  </a:schemeClr>
                </a:solidFill>
                <a:latin typeface="Arial Rounded MT Bold" pitchFamily="34" charset="0"/>
              </a:rPr>
              <a:t>4</a:t>
            </a:r>
            <a:endParaRPr lang="es-EC" sz="7200" dirty="0">
              <a:solidFill>
                <a:schemeClr val="bg1">
                  <a:lumMod val="50000"/>
                </a:schemeClr>
              </a:solidFill>
              <a:latin typeface="Arial Rounded MT Bold" pitchFamily="34" charset="0"/>
            </a:endParaRPr>
          </a:p>
        </p:txBody>
      </p:sp>
      <p:sp>
        <p:nvSpPr>
          <p:cNvPr id="2" name="CuadroTexto 1"/>
          <p:cNvSpPr txBox="1"/>
          <p:nvPr/>
        </p:nvSpPr>
        <p:spPr>
          <a:xfrm>
            <a:off x="-32" y="3929066"/>
            <a:ext cx="1785919" cy="1138773"/>
          </a:xfrm>
          <a:prstGeom prst="rect">
            <a:avLst/>
          </a:prstGeom>
          <a:noFill/>
        </p:spPr>
        <p:txBody>
          <a:bodyPr wrap="square" rtlCol="0">
            <a:spAutoFit/>
          </a:bodyPr>
          <a:lstStyle/>
          <a:p>
            <a:r>
              <a:rPr lang="es-EC" sz="1700" b="1" dirty="0" smtClean="0">
                <a:solidFill>
                  <a:schemeClr val="bg1"/>
                </a:solidFill>
                <a:latin typeface="Arial Rounded MT Bold"/>
              </a:rPr>
              <a:t>CARACTERÍSTICAS DEL NUEVO PERSONAL</a:t>
            </a:r>
            <a:endParaRPr lang="es-EC" sz="1700" b="1" dirty="0">
              <a:solidFill>
                <a:schemeClr val="bg1"/>
              </a:solidFill>
              <a:latin typeface="Arial Rounded MT Bold"/>
            </a:endParaRPr>
          </a:p>
        </p:txBody>
      </p:sp>
      <p:sp>
        <p:nvSpPr>
          <p:cNvPr id="10" name="9 CuadroTexto"/>
          <p:cNvSpPr txBox="1"/>
          <p:nvPr/>
        </p:nvSpPr>
        <p:spPr>
          <a:xfrm>
            <a:off x="1785918" y="1947438"/>
            <a:ext cx="7358082" cy="338554"/>
          </a:xfrm>
          <a:prstGeom prst="rect">
            <a:avLst/>
          </a:prstGeom>
          <a:noFill/>
        </p:spPr>
        <p:txBody>
          <a:bodyPr wrap="square" rtlCol="0">
            <a:spAutoFit/>
          </a:bodyPr>
          <a:lstStyle/>
          <a:p>
            <a:pPr algn="ctr"/>
            <a:r>
              <a:rPr lang="es-EC" sz="1600" b="1" dirty="0" smtClean="0">
                <a:latin typeface="Book Antiqua" pitchFamily="18" charset="0"/>
              </a:rPr>
              <a:t>Perfil requerido por cargo</a:t>
            </a:r>
          </a:p>
        </p:txBody>
      </p:sp>
      <p:sp>
        <p:nvSpPr>
          <p:cNvPr id="9" name="15 Rectángulo"/>
          <p:cNvSpPr/>
          <p:nvPr/>
        </p:nvSpPr>
        <p:spPr>
          <a:xfrm>
            <a:off x="1443506" y="1243661"/>
            <a:ext cx="1359731" cy="523220"/>
          </a:xfrm>
          <a:prstGeom prst="rect">
            <a:avLst/>
          </a:prstGeom>
        </p:spPr>
        <p:txBody>
          <a:bodyPr wrap="none">
            <a:spAutoFit/>
          </a:bodyPr>
          <a:lstStyle/>
          <a:p>
            <a:r>
              <a:rPr lang="es-EC" sz="2800" b="1" dirty="0" smtClean="0">
                <a:latin typeface="Arial Rounded MT Bold" pitchFamily="34" charset="0"/>
              </a:rPr>
              <a:t>QUITO</a:t>
            </a:r>
          </a:p>
        </p:txBody>
      </p:sp>
      <p:pic>
        <p:nvPicPr>
          <p:cNvPr id="12" name="Picture 2" descr="https://upload.wikimedia.org/wikipedia/commons/thumb/d/dc/Flag_of_Quito.svg/200px-Flag_of_Quito.svg.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57488" y="1357298"/>
            <a:ext cx="504000" cy="2520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3" name="Gráfico 12"/>
          <p:cNvGraphicFramePr>
            <a:graphicFrameLocks/>
          </p:cNvGraphicFramePr>
          <p:nvPr>
            <p:extLst>
              <p:ext uri="{D42A27DB-BD31-4B8C-83A1-F6EECF244321}">
                <p14:modId xmlns:p14="http://schemas.microsoft.com/office/powerpoint/2010/main" val="869111100"/>
              </p:ext>
            </p:extLst>
          </p:nvPr>
        </p:nvGraphicFramePr>
        <p:xfrm>
          <a:off x="1785887" y="2338452"/>
          <a:ext cx="7200000" cy="4320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83394865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14 Triángulo isósceles"/>
          <p:cNvSpPr/>
          <p:nvPr/>
        </p:nvSpPr>
        <p:spPr>
          <a:xfrm rot="5400000">
            <a:off x="-2259124" y="2259124"/>
            <a:ext cx="6858000" cy="2339752"/>
          </a:xfrm>
          <a:prstGeom prst="triangle">
            <a:avLst>
              <a:gd name="adj" fmla="val 65666"/>
            </a:avLst>
          </a:prstGeom>
          <a:solidFill>
            <a:schemeClr val="accent1">
              <a:lumMod val="75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1" name="13 Rectángulo"/>
          <p:cNvSpPr/>
          <p:nvPr/>
        </p:nvSpPr>
        <p:spPr>
          <a:xfrm>
            <a:off x="1363220" y="216570"/>
            <a:ext cx="2339102" cy="646331"/>
          </a:xfrm>
          <a:prstGeom prst="rect">
            <a:avLst/>
          </a:prstGeom>
        </p:spPr>
        <p:txBody>
          <a:bodyPr wrap="none">
            <a:spAutoFit/>
          </a:bodyPr>
          <a:lstStyle/>
          <a:p>
            <a:r>
              <a:rPr lang="es-EC" sz="3600" b="1" dirty="0" smtClean="0">
                <a:solidFill>
                  <a:srgbClr val="00B0F0"/>
                </a:solidFill>
                <a:latin typeface="Arial Rounded MT Bold" pitchFamily="34" charset="0"/>
              </a:rPr>
              <a:t>ANÁLISIS</a:t>
            </a:r>
          </a:p>
        </p:txBody>
      </p:sp>
      <p:sp>
        <p:nvSpPr>
          <p:cNvPr id="22" name="15 Rectángulo"/>
          <p:cNvSpPr/>
          <p:nvPr/>
        </p:nvSpPr>
        <p:spPr>
          <a:xfrm>
            <a:off x="1413128" y="648618"/>
            <a:ext cx="3202672" cy="523220"/>
          </a:xfrm>
          <a:prstGeom prst="rect">
            <a:avLst/>
          </a:prstGeom>
        </p:spPr>
        <p:txBody>
          <a:bodyPr wrap="none">
            <a:spAutoFit/>
          </a:bodyPr>
          <a:lstStyle/>
          <a:p>
            <a:r>
              <a:rPr lang="es-EC" sz="2800" b="1" dirty="0" smtClean="0">
                <a:latin typeface="Arial Rounded MT Bold" pitchFamily="34" charset="0"/>
              </a:rPr>
              <a:t>DE RESULTADOS</a:t>
            </a:r>
          </a:p>
        </p:txBody>
      </p:sp>
      <p:sp>
        <p:nvSpPr>
          <p:cNvPr id="23" name="16 CuadroTexto"/>
          <p:cNvSpPr txBox="1"/>
          <p:nvPr/>
        </p:nvSpPr>
        <p:spPr>
          <a:xfrm>
            <a:off x="755576" y="-71462"/>
            <a:ext cx="720080" cy="1200329"/>
          </a:xfrm>
          <a:prstGeom prst="rect">
            <a:avLst/>
          </a:prstGeom>
          <a:noFill/>
        </p:spPr>
        <p:txBody>
          <a:bodyPr wrap="square" rtlCol="0">
            <a:spAutoFit/>
          </a:bodyPr>
          <a:lstStyle/>
          <a:p>
            <a:r>
              <a:rPr lang="es-EC" sz="7200" dirty="0" smtClean="0">
                <a:solidFill>
                  <a:schemeClr val="bg1">
                    <a:lumMod val="50000"/>
                  </a:schemeClr>
                </a:solidFill>
                <a:latin typeface="Arial Rounded MT Bold" pitchFamily="34" charset="0"/>
              </a:rPr>
              <a:t>4</a:t>
            </a:r>
            <a:endParaRPr lang="es-EC" sz="7200" dirty="0">
              <a:solidFill>
                <a:schemeClr val="bg1">
                  <a:lumMod val="50000"/>
                </a:schemeClr>
              </a:solidFill>
              <a:latin typeface="Arial Rounded MT Bold" pitchFamily="34" charset="0"/>
            </a:endParaRPr>
          </a:p>
        </p:txBody>
      </p:sp>
      <p:sp>
        <p:nvSpPr>
          <p:cNvPr id="2" name="CuadroTexto 1"/>
          <p:cNvSpPr txBox="1"/>
          <p:nvPr/>
        </p:nvSpPr>
        <p:spPr>
          <a:xfrm>
            <a:off x="-32" y="3929066"/>
            <a:ext cx="1785919" cy="1138773"/>
          </a:xfrm>
          <a:prstGeom prst="rect">
            <a:avLst/>
          </a:prstGeom>
          <a:noFill/>
        </p:spPr>
        <p:txBody>
          <a:bodyPr wrap="square" rtlCol="0">
            <a:spAutoFit/>
          </a:bodyPr>
          <a:lstStyle/>
          <a:p>
            <a:r>
              <a:rPr lang="es-EC" sz="1700" b="1" dirty="0" smtClean="0">
                <a:solidFill>
                  <a:schemeClr val="bg1"/>
                </a:solidFill>
                <a:latin typeface="Arial Rounded MT Bold"/>
              </a:rPr>
              <a:t>CARACTERÍSTICAS DEL NUEVO PERSONAL</a:t>
            </a:r>
            <a:endParaRPr lang="es-EC" sz="1700" b="1" dirty="0">
              <a:solidFill>
                <a:schemeClr val="bg1"/>
              </a:solidFill>
              <a:latin typeface="Arial Rounded MT Bold"/>
            </a:endParaRPr>
          </a:p>
        </p:txBody>
      </p:sp>
      <p:sp>
        <p:nvSpPr>
          <p:cNvPr id="10" name="9 CuadroTexto"/>
          <p:cNvSpPr txBox="1"/>
          <p:nvPr/>
        </p:nvSpPr>
        <p:spPr>
          <a:xfrm>
            <a:off x="1928794" y="1643050"/>
            <a:ext cx="7215206" cy="338554"/>
          </a:xfrm>
          <a:prstGeom prst="rect">
            <a:avLst/>
          </a:prstGeom>
          <a:noFill/>
        </p:spPr>
        <p:txBody>
          <a:bodyPr wrap="square" rtlCol="0">
            <a:spAutoFit/>
          </a:bodyPr>
          <a:lstStyle/>
          <a:p>
            <a:pPr algn="ctr"/>
            <a:r>
              <a:rPr lang="es-EC" sz="1600" b="1" dirty="0" smtClean="0">
                <a:latin typeface="Book Antiqua" pitchFamily="18" charset="0"/>
              </a:rPr>
              <a:t>Habilidades requeridas</a:t>
            </a:r>
          </a:p>
        </p:txBody>
      </p:sp>
      <p:sp>
        <p:nvSpPr>
          <p:cNvPr id="9" name="15 Rectángulo"/>
          <p:cNvSpPr/>
          <p:nvPr/>
        </p:nvSpPr>
        <p:spPr>
          <a:xfrm>
            <a:off x="1443506" y="1071546"/>
            <a:ext cx="1359731" cy="523220"/>
          </a:xfrm>
          <a:prstGeom prst="rect">
            <a:avLst/>
          </a:prstGeom>
        </p:spPr>
        <p:txBody>
          <a:bodyPr wrap="none">
            <a:spAutoFit/>
          </a:bodyPr>
          <a:lstStyle/>
          <a:p>
            <a:r>
              <a:rPr lang="es-EC" sz="2800" b="1" dirty="0" smtClean="0">
                <a:latin typeface="Arial Rounded MT Bold" pitchFamily="34" charset="0"/>
              </a:rPr>
              <a:t>QUITO</a:t>
            </a:r>
          </a:p>
        </p:txBody>
      </p:sp>
      <p:pic>
        <p:nvPicPr>
          <p:cNvPr id="11" name="Picture 2" descr="https://upload.wikimedia.org/wikipedia/commons/thumb/d/dc/Flag_of_Quito.svg/200px-Flag_of_Quito.svg.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57488" y="1185183"/>
            <a:ext cx="504000" cy="2520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3" name="Gráfico 12"/>
          <p:cNvGraphicFramePr>
            <a:graphicFrameLocks/>
          </p:cNvGraphicFramePr>
          <p:nvPr>
            <p:extLst>
              <p:ext uri="{D42A27DB-BD31-4B8C-83A1-F6EECF244321}">
                <p14:modId xmlns:p14="http://schemas.microsoft.com/office/powerpoint/2010/main" val="2212191360"/>
              </p:ext>
            </p:extLst>
          </p:nvPr>
        </p:nvGraphicFramePr>
        <p:xfrm>
          <a:off x="1785887" y="2002360"/>
          <a:ext cx="7200000" cy="4680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83394865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descr="http://images.lagazzettadf.com/2013/09/oi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5016" y="5877272"/>
            <a:ext cx="1576744" cy="900000"/>
          </a:xfrm>
          <a:prstGeom prst="rect">
            <a:avLst/>
          </a:prstGeom>
          <a:noFill/>
          <a:extLst>
            <a:ext uri="{909E8E84-426E-40DD-AFC4-6F175D3DCCD1}">
              <a14:hiddenFill xmlns:a14="http://schemas.microsoft.com/office/drawing/2010/main">
                <a:solidFill>
                  <a:srgbClr val="FFFFFF"/>
                </a:solidFill>
              </a14:hiddenFill>
            </a:ext>
          </a:extLst>
        </p:spPr>
      </p:pic>
      <p:sp>
        <p:nvSpPr>
          <p:cNvPr id="15" name="14 Triángulo isósceles"/>
          <p:cNvSpPr/>
          <p:nvPr/>
        </p:nvSpPr>
        <p:spPr>
          <a:xfrm rot="5400000">
            <a:off x="-2259124" y="2259124"/>
            <a:ext cx="6858000" cy="2339752"/>
          </a:xfrm>
          <a:prstGeom prst="triangle">
            <a:avLst>
              <a:gd name="adj" fmla="val 65666"/>
            </a:avLst>
          </a:prstGeom>
          <a:solidFill>
            <a:schemeClr val="accent1">
              <a:lumMod val="75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1" name="13 Rectángulo"/>
          <p:cNvSpPr/>
          <p:nvPr/>
        </p:nvSpPr>
        <p:spPr>
          <a:xfrm>
            <a:off x="1363220" y="406405"/>
            <a:ext cx="2339102" cy="646331"/>
          </a:xfrm>
          <a:prstGeom prst="rect">
            <a:avLst/>
          </a:prstGeom>
        </p:spPr>
        <p:txBody>
          <a:bodyPr wrap="none">
            <a:spAutoFit/>
          </a:bodyPr>
          <a:lstStyle/>
          <a:p>
            <a:r>
              <a:rPr lang="es-EC" sz="3600" b="1" dirty="0" smtClean="0">
                <a:solidFill>
                  <a:srgbClr val="00B0F0"/>
                </a:solidFill>
                <a:latin typeface="Arial Rounded MT Bold" pitchFamily="34" charset="0"/>
              </a:rPr>
              <a:t>ANÁLISIS</a:t>
            </a:r>
          </a:p>
        </p:txBody>
      </p:sp>
      <p:sp>
        <p:nvSpPr>
          <p:cNvPr id="22" name="15 Rectángulo"/>
          <p:cNvSpPr/>
          <p:nvPr/>
        </p:nvSpPr>
        <p:spPr>
          <a:xfrm>
            <a:off x="1413128" y="838453"/>
            <a:ext cx="3202672" cy="523220"/>
          </a:xfrm>
          <a:prstGeom prst="rect">
            <a:avLst/>
          </a:prstGeom>
        </p:spPr>
        <p:txBody>
          <a:bodyPr wrap="none">
            <a:spAutoFit/>
          </a:bodyPr>
          <a:lstStyle/>
          <a:p>
            <a:r>
              <a:rPr lang="es-EC" sz="2800" b="1" dirty="0" smtClean="0">
                <a:latin typeface="Arial Rounded MT Bold" pitchFamily="34" charset="0"/>
              </a:rPr>
              <a:t>DE RESULTADOS</a:t>
            </a:r>
          </a:p>
        </p:txBody>
      </p:sp>
      <p:sp>
        <p:nvSpPr>
          <p:cNvPr id="23" name="16 CuadroTexto"/>
          <p:cNvSpPr txBox="1"/>
          <p:nvPr/>
        </p:nvSpPr>
        <p:spPr>
          <a:xfrm>
            <a:off x="755576" y="118373"/>
            <a:ext cx="720080" cy="1200329"/>
          </a:xfrm>
          <a:prstGeom prst="rect">
            <a:avLst/>
          </a:prstGeom>
          <a:noFill/>
        </p:spPr>
        <p:txBody>
          <a:bodyPr wrap="square" rtlCol="0">
            <a:spAutoFit/>
          </a:bodyPr>
          <a:lstStyle/>
          <a:p>
            <a:r>
              <a:rPr lang="es-EC" sz="7200" dirty="0" smtClean="0">
                <a:solidFill>
                  <a:schemeClr val="bg1">
                    <a:lumMod val="50000"/>
                  </a:schemeClr>
                </a:solidFill>
                <a:latin typeface="Arial Rounded MT Bold" pitchFamily="34" charset="0"/>
              </a:rPr>
              <a:t>4</a:t>
            </a:r>
            <a:endParaRPr lang="es-EC" sz="7200" dirty="0">
              <a:solidFill>
                <a:schemeClr val="bg1">
                  <a:lumMod val="50000"/>
                </a:schemeClr>
              </a:solidFill>
              <a:latin typeface="Arial Rounded MT Bold" pitchFamily="34" charset="0"/>
            </a:endParaRPr>
          </a:p>
        </p:txBody>
      </p:sp>
      <p:sp>
        <p:nvSpPr>
          <p:cNvPr id="2" name="CuadroTexto 1"/>
          <p:cNvSpPr txBox="1"/>
          <p:nvPr/>
        </p:nvSpPr>
        <p:spPr>
          <a:xfrm>
            <a:off x="72007" y="4077072"/>
            <a:ext cx="2195737" cy="707886"/>
          </a:xfrm>
          <a:prstGeom prst="rect">
            <a:avLst/>
          </a:prstGeom>
          <a:noFill/>
        </p:spPr>
        <p:txBody>
          <a:bodyPr wrap="square" rtlCol="0">
            <a:spAutoFit/>
          </a:bodyPr>
          <a:lstStyle/>
          <a:p>
            <a:r>
              <a:rPr lang="es-EC" sz="2000" b="1" dirty="0" smtClean="0">
                <a:solidFill>
                  <a:schemeClr val="bg1"/>
                </a:solidFill>
                <a:latin typeface="Arial Rounded MT Bold"/>
              </a:rPr>
              <a:t>EMPLEO ADOLESCENTE</a:t>
            </a:r>
            <a:endParaRPr lang="es-EC" sz="2000" b="1" dirty="0">
              <a:solidFill>
                <a:schemeClr val="bg1"/>
              </a:solidFill>
              <a:latin typeface="Arial Rounded MT Bold"/>
            </a:endParaRPr>
          </a:p>
        </p:txBody>
      </p:sp>
      <p:sp>
        <p:nvSpPr>
          <p:cNvPr id="10" name="9 CuadroTexto"/>
          <p:cNvSpPr txBox="1"/>
          <p:nvPr/>
        </p:nvSpPr>
        <p:spPr>
          <a:xfrm>
            <a:off x="2428860" y="1857364"/>
            <a:ext cx="6286544" cy="338554"/>
          </a:xfrm>
          <a:prstGeom prst="rect">
            <a:avLst/>
          </a:prstGeom>
          <a:noFill/>
        </p:spPr>
        <p:txBody>
          <a:bodyPr wrap="square" rtlCol="0">
            <a:spAutoFit/>
          </a:bodyPr>
          <a:lstStyle/>
          <a:p>
            <a:pPr algn="ctr"/>
            <a:r>
              <a:rPr lang="es-EC" sz="1600" b="1" dirty="0" smtClean="0">
                <a:latin typeface="Book Antiqua" pitchFamily="18" charset="0"/>
              </a:rPr>
              <a:t>Contrata adolescentes</a:t>
            </a:r>
          </a:p>
        </p:txBody>
      </p:sp>
      <p:sp>
        <p:nvSpPr>
          <p:cNvPr id="11" name="10 CuadroTexto"/>
          <p:cNvSpPr txBox="1"/>
          <p:nvPr/>
        </p:nvSpPr>
        <p:spPr>
          <a:xfrm>
            <a:off x="2500298" y="5643578"/>
            <a:ext cx="6215106" cy="784830"/>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es-EC" sz="1500" dirty="0" smtClean="0">
                <a:latin typeface="Book Antiqua" pitchFamily="18" charset="0"/>
              </a:rPr>
              <a:t>Entre las principales razones por las que no contrata se encuentran políticas internas de la empresa (30,1%), por inconvenientes y tramites legales (15,5%) y debido al riesgo del trabajo (15,5%)</a:t>
            </a:r>
          </a:p>
        </p:txBody>
      </p:sp>
      <p:sp>
        <p:nvSpPr>
          <p:cNvPr id="12" name="15 Rectángulo"/>
          <p:cNvSpPr/>
          <p:nvPr/>
        </p:nvSpPr>
        <p:spPr>
          <a:xfrm>
            <a:off x="1443506" y="1243661"/>
            <a:ext cx="1359731" cy="523220"/>
          </a:xfrm>
          <a:prstGeom prst="rect">
            <a:avLst/>
          </a:prstGeom>
        </p:spPr>
        <p:txBody>
          <a:bodyPr wrap="none">
            <a:spAutoFit/>
          </a:bodyPr>
          <a:lstStyle/>
          <a:p>
            <a:r>
              <a:rPr lang="es-EC" sz="2800" b="1" dirty="0" smtClean="0">
                <a:latin typeface="Arial Rounded MT Bold" pitchFamily="34" charset="0"/>
              </a:rPr>
              <a:t>QUITO</a:t>
            </a:r>
          </a:p>
        </p:txBody>
      </p:sp>
      <p:pic>
        <p:nvPicPr>
          <p:cNvPr id="14" name="Picture 2" descr="https://upload.wikimedia.org/wikipedia/commons/thumb/d/dc/Flag_of_Quito.svg/200px-Flag_of_Quito.svg.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57488" y="1357298"/>
            <a:ext cx="504000" cy="2520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6" name="Gráfico 15"/>
          <p:cNvGraphicFramePr>
            <a:graphicFrameLocks/>
          </p:cNvGraphicFramePr>
          <p:nvPr>
            <p:extLst>
              <p:ext uri="{D42A27DB-BD31-4B8C-83A1-F6EECF244321}">
                <p14:modId xmlns:p14="http://schemas.microsoft.com/office/powerpoint/2010/main" val="1912791233"/>
              </p:ext>
            </p:extLst>
          </p:nvPr>
        </p:nvGraphicFramePr>
        <p:xfrm>
          <a:off x="2857488" y="2175909"/>
          <a:ext cx="5400000" cy="32400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16898968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descr="http://images.lagazzettadf.com/2013/09/oi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5016" y="5877272"/>
            <a:ext cx="1576744" cy="900000"/>
          </a:xfrm>
          <a:prstGeom prst="rect">
            <a:avLst/>
          </a:prstGeom>
          <a:noFill/>
          <a:extLst>
            <a:ext uri="{909E8E84-426E-40DD-AFC4-6F175D3DCCD1}">
              <a14:hiddenFill xmlns:a14="http://schemas.microsoft.com/office/drawing/2010/main">
                <a:solidFill>
                  <a:srgbClr val="FFFFFF"/>
                </a:solidFill>
              </a14:hiddenFill>
            </a:ext>
          </a:extLst>
        </p:spPr>
      </p:pic>
      <p:sp>
        <p:nvSpPr>
          <p:cNvPr id="15" name="14 Triángulo isósceles"/>
          <p:cNvSpPr/>
          <p:nvPr/>
        </p:nvSpPr>
        <p:spPr>
          <a:xfrm rot="5400000">
            <a:off x="-2259124" y="2259124"/>
            <a:ext cx="6858000" cy="2339752"/>
          </a:xfrm>
          <a:prstGeom prst="triangle">
            <a:avLst>
              <a:gd name="adj" fmla="val 65666"/>
            </a:avLst>
          </a:prstGeom>
          <a:solidFill>
            <a:schemeClr val="accent1">
              <a:lumMod val="75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1" name="13 Rectángulo"/>
          <p:cNvSpPr/>
          <p:nvPr/>
        </p:nvSpPr>
        <p:spPr>
          <a:xfrm>
            <a:off x="1363220" y="406405"/>
            <a:ext cx="2339102" cy="646331"/>
          </a:xfrm>
          <a:prstGeom prst="rect">
            <a:avLst/>
          </a:prstGeom>
        </p:spPr>
        <p:txBody>
          <a:bodyPr wrap="none">
            <a:spAutoFit/>
          </a:bodyPr>
          <a:lstStyle/>
          <a:p>
            <a:r>
              <a:rPr lang="es-EC" sz="3600" b="1" dirty="0" smtClean="0">
                <a:solidFill>
                  <a:srgbClr val="00B0F0"/>
                </a:solidFill>
                <a:latin typeface="Arial Rounded MT Bold" pitchFamily="34" charset="0"/>
              </a:rPr>
              <a:t>ANÁLISIS</a:t>
            </a:r>
          </a:p>
        </p:txBody>
      </p:sp>
      <p:sp>
        <p:nvSpPr>
          <p:cNvPr id="22" name="15 Rectángulo"/>
          <p:cNvSpPr/>
          <p:nvPr/>
        </p:nvSpPr>
        <p:spPr>
          <a:xfrm>
            <a:off x="1413128" y="838453"/>
            <a:ext cx="3202672" cy="523220"/>
          </a:xfrm>
          <a:prstGeom prst="rect">
            <a:avLst/>
          </a:prstGeom>
        </p:spPr>
        <p:txBody>
          <a:bodyPr wrap="none">
            <a:spAutoFit/>
          </a:bodyPr>
          <a:lstStyle/>
          <a:p>
            <a:r>
              <a:rPr lang="es-EC" sz="2800" b="1" dirty="0" smtClean="0">
                <a:latin typeface="Arial Rounded MT Bold" pitchFamily="34" charset="0"/>
              </a:rPr>
              <a:t>DE RESULTADOS</a:t>
            </a:r>
          </a:p>
        </p:txBody>
      </p:sp>
      <p:sp>
        <p:nvSpPr>
          <p:cNvPr id="23" name="16 CuadroTexto"/>
          <p:cNvSpPr txBox="1"/>
          <p:nvPr/>
        </p:nvSpPr>
        <p:spPr>
          <a:xfrm>
            <a:off x="755576" y="118373"/>
            <a:ext cx="720080" cy="1200329"/>
          </a:xfrm>
          <a:prstGeom prst="rect">
            <a:avLst/>
          </a:prstGeom>
          <a:noFill/>
        </p:spPr>
        <p:txBody>
          <a:bodyPr wrap="square" rtlCol="0">
            <a:spAutoFit/>
          </a:bodyPr>
          <a:lstStyle/>
          <a:p>
            <a:r>
              <a:rPr lang="es-EC" sz="7200" dirty="0" smtClean="0">
                <a:solidFill>
                  <a:schemeClr val="bg1">
                    <a:lumMod val="50000"/>
                  </a:schemeClr>
                </a:solidFill>
                <a:latin typeface="Arial Rounded MT Bold" pitchFamily="34" charset="0"/>
              </a:rPr>
              <a:t>4</a:t>
            </a:r>
            <a:endParaRPr lang="es-EC" sz="7200" dirty="0">
              <a:solidFill>
                <a:schemeClr val="bg1">
                  <a:lumMod val="50000"/>
                </a:schemeClr>
              </a:solidFill>
              <a:latin typeface="Arial Rounded MT Bold" pitchFamily="34" charset="0"/>
            </a:endParaRPr>
          </a:p>
        </p:txBody>
      </p:sp>
      <p:sp>
        <p:nvSpPr>
          <p:cNvPr id="2" name="CuadroTexto 1"/>
          <p:cNvSpPr txBox="1"/>
          <p:nvPr/>
        </p:nvSpPr>
        <p:spPr>
          <a:xfrm>
            <a:off x="72007" y="4077072"/>
            <a:ext cx="2195737" cy="707886"/>
          </a:xfrm>
          <a:prstGeom prst="rect">
            <a:avLst/>
          </a:prstGeom>
          <a:noFill/>
        </p:spPr>
        <p:txBody>
          <a:bodyPr wrap="square" rtlCol="0">
            <a:spAutoFit/>
          </a:bodyPr>
          <a:lstStyle/>
          <a:p>
            <a:r>
              <a:rPr lang="es-EC" sz="2000" b="1" dirty="0" smtClean="0">
                <a:solidFill>
                  <a:schemeClr val="bg1"/>
                </a:solidFill>
                <a:latin typeface="Arial Rounded MT Bold"/>
              </a:rPr>
              <a:t>EMPLEO ADOLESCENTE</a:t>
            </a:r>
            <a:endParaRPr lang="es-EC" sz="2000" b="1" dirty="0">
              <a:solidFill>
                <a:schemeClr val="bg1"/>
              </a:solidFill>
              <a:latin typeface="Arial Rounded MT Bold"/>
            </a:endParaRPr>
          </a:p>
        </p:txBody>
      </p:sp>
      <p:sp>
        <p:nvSpPr>
          <p:cNvPr id="10" name="9 CuadroTexto"/>
          <p:cNvSpPr txBox="1"/>
          <p:nvPr/>
        </p:nvSpPr>
        <p:spPr>
          <a:xfrm>
            <a:off x="2428860" y="1857364"/>
            <a:ext cx="6286544" cy="338554"/>
          </a:xfrm>
          <a:prstGeom prst="rect">
            <a:avLst/>
          </a:prstGeom>
          <a:noFill/>
        </p:spPr>
        <p:txBody>
          <a:bodyPr wrap="square" rtlCol="0">
            <a:spAutoFit/>
          </a:bodyPr>
          <a:lstStyle/>
          <a:p>
            <a:pPr algn="ctr"/>
            <a:r>
              <a:rPr lang="es-EC" sz="1600" b="1" dirty="0" smtClean="0">
                <a:latin typeface="Book Antiqua" pitchFamily="18" charset="0"/>
              </a:rPr>
              <a:t>Ha tenido inconvenientes al contratar adolescentes</a:t>
            </a:r>
          </a:p>
        </p:txBody>
      </p:sp>
      <p:sp>
        <p:nvSpPr>
          <p:cNvPr id="11" name="10 CuadroTexto"/>
          <p:cNvSpPr txBox="1"/>
          <p:nvPr/>
        </p:nvSpPr>
        <p:spPr>
          <a:xfrm>
            <a:off x="2500298" y="5643578"/>
            <a:ext cx="6215106" cy="323165"/>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es-EC" sz="1500" dirty="0" smtClean="0">
                <a:latin typeface="Book Antiqua" pitchFamily="18" charset="0"/>
              </a:rPr>
              <a:t>Principalmente falta de madurez y responsabilidad </a:t>
            </a:r>
          </a:p>
        </p:txBody>
      </p:sp>
      <p:sp>
        <p:nvSpPr>
          <p:cNvPr id="14" name="15 Rectángulo"/>
          <p:cNvSpPr/>
          <p:nvPr/>
        </p:nvSpPr>
        <p:spPr>
          <a:xfrm>
            <a:off x="1443506" y="1243661"/>
            <a:ext cx="1359731" cy="523220"/>
          </a:xfrm>
          <a:prstGeom prst="rect">
            <a:avLst/>
          </a:prstGeom>
        </p:spPr>
        <p:txBody>
          <a:bodyPr wrap="none">
            <a:spAutoFit/>
          </a:bodyPr>
          <a:lstStyle/>
          <a:p>
            <a:r>
              <a:rPr lang="es-EC" sz="2800" b="1" dirty="0" smtClean="0">
                <a:latin typeface="Arial Rounded MT Bold" pitchFamily="34" charset="0"/>
              </a:rPr>
              <a:t>QUITO</a:t>
            </a:r>
          </a:p>
        </p:txBody>
      </p:sp>
      <p:pic>
        <p:nvPicPr>
          <p:cNvPr id="16" name="Picture 2" descr="https://upload.wikimedia.org/wikipedia/commons/thumb/d/dc/Flag_of_Quito.svg/200px-Flag_of_Quito.svg.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57488" y="1357298"/>
            <a:ext cx="504000" cy="2520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7" name="Gráfico 16"/>
          <p:cNvGraphicFramePr>
            <a:graphicFrameLocks/>
          </p:cNvGraphicFramePr>
          <p:nvPr>
            <p:extLst>
              <p:ext uri="{D42A27DB-BD31-4B8C-83A1-F6EECF244321}">
                <p14:modId xmlns:p14="http://schemas.microsoft.com/office/powerpoint/2010/main" val="3455891616"/>
              </p:ext>
            </p:extLst>
          </p:nvPr>
        </p:nvGraphicFramePr>
        <p:xfrm>
          <a:off x="2823168" y="2238405"/>
          <a:ext cx="5400000" cy="32400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16898968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descr="http://images.lagazzettadf.com/2013/09/oi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5016" y="5877272"/>
            <a:ext cx="1576744" cy="900000"/>
          </a:xfrm>
          <a:prstGeom prst="rect">
            <a:avLst/>
          </a:prstGeom>
          <a:noFill/>
          <a:extLst>
            <a:ext uri="{909E8E84-426E-40DD-AFC4-6F175D3DCCD1}">
              <a14:hiddenFill xmlns:a14="http://schemas.microsoft.com/office/drawing/2010/main">
                <a:solidFill>
                  <a:srgbClr val="FFFFFF"/>
                </a:solidFill>
              </a14:hiddenFill>
            </a:ext>
          </a:extLst>
        </p:spPr>
      </p:pic>
      <p:sp>
        <p:nvSpPr>
          <p:cNvPr id="15" name="14 Triángulo isósceles"/>
          <p:cNvSpPr/>
          <p:nvPr/>
        </p:nvSpPr>
        <p:spPr>
          <a:xfrm rot="5400000">
            <a:off x="-2259124" y="2259124"/>
            <a:ext cx="6858000" cy="2339752"/>
          </a:xfrm>
          <a:prstGeom prst="triangle">
            <a:avLst>
              <a:gd name="adj" fmla="val 65666"/>
            </a:avLst>
          </a:prstGeom>
          <a:solidFill>
            <a:schemeClr val="accent1">
              <a:lumMod val="75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1" name="13 Rectángulo"/>
          <p:cNvSpPr/>
          <p:nvPr/>
        </p:nvSpPr>
        <p:spPr>
          <a:xfrm>
            <a:off x="1363220" y="406405"/>
            <a:ext cx="2339102" cy="646331"/>
          </a:xfrm>
          <a:prstGeom prst="rect">
            <a:avLst/>
          </a:prstGeom>
        </p:spPr>
        <p:txBody>
          <a:bodyPr wrap="none">
            <a:spAutoFit/>
          </a:bodyPr>
          <a:lstStyle/>
          <a:p>
            <a:r>
              <a:rPr lang="es-EC" sz="3600" b="1" dirty="0" smtClean="0">
                <a:solidFill>
                  <a:srgbClr val="00B0F0"/>
                </a:solidFill>
                <a:latin typeface="Arial Rounded MT Bold" pitchFamily="34" charset="0"/>
              </a:rPr>
              <a:t>ANÁLISIS</a:t>
            </a:r>
          </a:p>
        </p:txBody>
      </p:sp>
      <p:sp>
        <p:nvSpPr>
          <p:cNvPr id="22" name="15 Rectángulo"/>
          <p:cNvSpPr/>
          <p:nvPr/>
        </p:nvSpPr>
        <p:spPr>
          <a:xfrm>
            <a:off x="1413128" y="838453"/>
            <a:ext cx="3202672" cy="523220"/>
          </a:xfrm>
          <a:prstGeom prst="rect">
            <a:avLst/>
          </a:prstGeom>
        </p:spPr>
        <p:txBody>
          <a:bodyPr wrap="none">
            <a:spAutoFit/>
          </a:bodyPr>
          <a:lstStyle/>
          <a:p>
            <a:r>
              <a:rPr lang="es-EC" sz="2800" b="1" dirty="0" smtClean="0">
                <a:latin typeface="Arial Rounded MT Bold" pitchFamily="34" charset="0"/>
              </a:rPr>
              <a:t>DE RESULTADOS</a:t>
            </a:r>
          </a:p>
        </p:txBody>
      </p:sp>
      <p:sp>
        <p:nvSpPr>
          <p:cNvPr id="23" name="16 CuadroTexto"/>
          <p:cNvSpPr txBox="1"/>
          <p:nvPr/>
        </p:nvSpPr>
        <p:spPr>
          <a:xfrm>
            <a:off x="755576" y="118373"/>
            <a:ext cx="720080" cy="1200329"/>
          </a:xfrm>
          <a:prstGeom prst="rect">
            <a:avLst/>
          </a:prstGeom>
          <a:noFill/>
        </p:spPr>
        <p:txBody>
          <a:bodyPr wrap="square" rtlCol="0">
            <a:spAutoFit/>
          </a:bodyPr>
          <a:lstStyle/>
          <a:p>
            <a:r>
              <a:rPr lang="es-EC" sz="7200" dirty="0" smtClean="0">
                <a:solidFill>
                  <a:schemeClr val="bg1">
                    <a:lumMod val="50000"/>
                  </a:schemeClr>
                </a:solidFill>
                <a:latin typeface="Arial Rounded MT Bold" pitchFamily="34" charset="0"/>
              </a:rPr>
              <a:t>4</a:t>
            </a:r>
            <a:endParaRPr lang="es-EC" sz="7200" dirty="0">
              <a:solidFill>
                <a:schemeClr val="bg1">
                  <a:lumMod val="50000"/>
                </a:schemeClr>
              </a:solidFill>
              <a:latin typeface="Arial Rounded MT Bold" pitchFamily="34" charset="0"/>
            </a:endParaRPr>
          </a:p>
        </p:txBody>
      </p:sp>
      <p:sp>
        <p:nvSpPr>
          <p:cNvPr id="2" name="CuadroTexto 1"/>
          <p:cNvSpPr txBox="1"/>
          <p:nvPr/>
        </p:nvSpPr>
        <p:spPr>
          <a:xfrm>
            <a:off x="72007" y="4077072"/>
            <a:ext cx="2195737" cy="707886"/>
          </a:xfrm>
          <a:prstGeom prst="rect">
            <a:avLst/>
          </a:prstGeom>
          <a:noFill/>
        </p:spPr>
        <p:txBody>
          <a:bodyPr wrap="square" rtlCol="0">
            <a:spAutoFit/>
          </a:bodyPr>
          <a:lstStyle/>
          <a:p>
            <a:r>
              <a:rPr lang="es-EC" sz="2000" b="1" dirty="0" smtClean="0">
                <a:solidFill>
                  <a:schemeClr val="bg1"/>
                </a:solidFill>
                <a:latin typeface="Arial Rounded MT Bold"/>
              </a:rPr>
              <a:t>EMPLEO ADOLESCENTE</a:t>
            </a:r>
            <a:endParaRPr lang="es-EC" sz="2000" b="1" dirty="0">
              <a:solidFill>
                <a:schemeClr val="bg1"/>
              </a:solidFill>
              <a:latin typeface="Arial Rounded MT Bold"/>
            </a:endParaRPr>
          </a:p>
        </p:txBody>
      </p:sp>
      <p:sp>
        <p:nvSpPr>
          <p:cNvPr id="10" name="9 CuadroTexto"/>
          <p:cNvSpPr txBox="1"/>
          <p:nvPr/>
        </p:nvSpPr>
        <p:spPr>
          <a:xfrm>
            <a:off x="2428860" y="1857364"/>
            <a:ext cx="6286544" cy="338554"/>
          </a:xfrm>
          <a:prstGeom prst="rect">
            <a:avLst/>
          </a:prstGeom>
          <a:noFill/>
        </p:spPr>
        <p:txBody>
          <a:bodyPr wrap="square" rtlCol="0">
            <a:spAutoFit/>
          </a:bodyPr>
          <a:lstStyle/>
          <a:p>
            <a:pPr algn="ctr"/>
            <a:r>
              <a:rPr lang="es-EC" sz="1600" b="1" dirty="0" smtClean="0">
                <a:latin typeface="Book Antiqua" pitchFamily="18" charset="0"/>
              </a:rPr>
              <a:t>Ha considerado incluir adolescentes en su empresa</a:t>
            </a:r>
          </a:p>
        </p:txBody>
      </p:sp>
      <p:sp>
        <p:nvSpPr>
          <p:cNvPr id="11" name="10 CuadroTexto"/>
          <p:cNvSpPr txBox="1"/>
          <p:nvPr/>
        </p:nvSpPr>
        <p:spPr>
          <a:xfrm>
            <a:off x="2500298" y="5643578"/>
            <a:ext cx="6215106" cy="553998"/>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es-EC" sz="1500" dirty="0" smtClean="0">
                <a:latin typeface="Book Antiqua" pitchFamily="18" charset="0"/>
              </a:rPr>
              <a:t>No. Debido a políticas internas de la empresa (26,4%), por el riesgo del trabajo (17,4%) y por inconvenientes y trámites legales (16,3%)</a:t>
            </a:r>
          </a:p>
        </p:txBody>
      </p:sp>
      <p:sp>
        <p:nvSpPr>
          <p:cNvPr id="12" name="15 Rectángulo"/>
          <p:cNvSpPr/>
          <p:nvPr/>
        </p:nvSpPr>
        <p:spPr>
          <a:xfrm>
            <a:off x="1443506" y="1243661"/>
            <a:ext cx="1359731" cy="523220"/>
          </a:xfrm>
          <a:prstGeom prst="rect">
            <a:avLst/>
          </a:prstGeom>
        </p:spPr>
        <p:txBody>
          <a:bodyPr wrap="none">
            <a:spAutoFit/>
          </a:bodyPr>
          <a:lstStyle/>
          <a:p>
            <a:r>
              <a:rPr lang="es-EC" sz="2800" b="1" dirty="0" smtClean="0">
                <a:latin typeface="Arial Rounded MT Bold" pitchFamily="34" charset="0"/>
              </a:rPr>
              <a:t>QUITO</a:t>
            </a:r>
          </a:p>
        </p:txBody>
      </p:sp>
      <p:pic>
        <p:nvPicPr>
          <p:cNvPr id="14" name="Picture 2" descr="https://upload.wikimedia.org/wikipedia/commons/thumb/d/dc/Flag_of_Quito.svg/200px-Flag_of_Quito.svg.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57488" y="1357298"/>
            <a:ext cx="504000" cy="2520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7" name="Gráfico 16"/>
          <p:cNvGraphicFramePr>
            <a:graphicFrameLocks/>
          </p:cNvGraphicFramePr>
          <p:nvPr>
            <p:extLst>
              <p:ext uri="{D42A27DB-BD31-4B8C-83A1-F6EECF244321}">
                <p14:modId xmlns:p14="http://schemas.microsoft.com/office/powerpoint/2010/main" val="3549047392"/>
              </p:ext>
            </p:extLst>
          </p:nvPr>
        </p:nvGraphicFramePr>
        <p:xfrm>
          <a:off x="2907851" y="2195918"/>
          <a:ext cx="5400000" cy="32400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168989685"/>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descr="http://images.lagazzettadf.com/2013/09/oi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5016" y="5877272"/>
            <a:ext cx="1576744" cy="900000"/>
          </a:xfrm>
          <a:prstGeom prst="rect">
            <a:avLst/>
          </a:prstGeom>
          <a:noFill/>
          <a:extLst>
            <a:ext uri="{909E8E84-426E-40DD-AFC4-6F175D3DCCD1}">
              <a14:hiddenFill xmlns:a14="http://schemas.microsoft.com/office/drawing/2010/main">
                <a:solidFill>
                  <a:srgbClr val="FFFFFF"/>
                </a:solidFill>
              </a14:hiddenFill>
            </a:ext>
          </a:extLst>
        </p:spPr>
      </p:pic>
      <p:sp>
        <p:nvSpPr>
          <p:cNvPr id="15" name="14 Triángulo isósceles"/>
          <p:cNvSpPr/>
          <p:nvPr/>
        </p:nvSpPr>
        <p:spPr>
          <a:xfrm rot="5400000">
            <a:off x="-2259124" y="2259124"/>
            <a:ext cx="6858000" cy="2339752"/>
          </a:xfrm>
          <a:prstGeom prst="triangle">
            <a:avLst>
              <a:gd name="adj" fmla="val 65666"/>
            </a:avLst>
          </a:prstGeom>
          <a:solidFill>
            <a:schemeClr val="accent1">
              <a:lumMod val="75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1" name="13 Rectángulo"/>
          <p:cNvSpPr/>
          <p:nvPr/>
        </p:nvSpPr>
        <p:spPr>
          <a:xfrm>
            <a:off x="1363220" y="406405"/>
            <a:ext cx="2339102" cy="646331"/>
          </a:xfrm>
          <a:prstGeom prst="rect">
            <a:avLst/>
          </a:prstGeom>
        </p:spPr>
        <p:txBody>
          <a:bodyPr wrap="none">
            <a:spAutoFit/>
          </a:bodyPr>
          <a:lstStyle/>
          <a:p>
            <a:r>
              <a:rPr lang="es-EC" sz="3600" b="1" dirty="0" smtClean="0">
                <a:solidFill>
                  <a:srgbClr val="00B0F0"/>
                </a:solidFill>
                <a:latin typeface="Arial Rounded MT Bold" pitchFamily="34" charset="0"/>
              </a:rPr>
              <a:t>ANÁLISIS</a:t>
            </a:r>
          </a:p>
        </p:txBody>
      </p:sp>
      <p:sp>
        <p:nvSpPr>
          <p:cNvPr id="22" name="15 Rectángulo"/>
          <p:cNvSpPr/>
          <p:nvPr/>
        </p:nvSpPr>
        <p:spPr>
          <a:xfrm>
            <a:off x="1413128" y="838453"/>
            <a:ext cx="3202672" cy="523220"/>
          </a:xfrm>
          <a:prstGeom prst="rect">
            <a:avLst/>
          </a:prstGeom>
        </p:spPr>
        <p:txBody>
          <a:bodyPr wrap="none">
            <a:spAutoFit/>
          </a:bodyPr>
          <a:lstStyle/>
          <a:p>
            <a:r>
              <a:rPr lang="es-EC" sz="2800" b="1" dirty="0" smtClean="0">
                <a:latin typeface="Arial Rounded MT Bold" pitchFamily="34" charset="0"/>
              </a:rPr>
              <a:t>DE RESULTADOS</a:t>
            </a:r>
          </a:p>
        </p:txBody>
      </p:sp>
      <p:sp>
        <p:nvSpPr>
          <p:cNvPr id="23" name="16 CuadroTexto"/>
          <p:cNvSpPr txBox="1"/>
          <p:nvPr/>
        </p:nvSpPr>
        <p:spPr>
          <a:xfrm>
            <a:off x="755576" y="118373"/>
            <a:ext cx="720080" cy="1200329"/>
          </a:xfrm>
          <a:prstGeom prst="rect">
            <a:avLst/>
          </a:prstGeom>
          <a:noFill/>
        </p:spPr>
        <p:txBody>
          <a:bodyPr wrap="square" rtlCol="0">
            <a:spAutoFit/>
          </a:bodyPr>
          <a:lstStyle/>
          <a:p>
            <a:r>
              <a:rPr lang="es-EC" sz="7200" dirty="0" smtClean="0">
                <a:solidFill>
                  <a:schemeClr val="bg1">
                    <a:lumMod val="50000"/>
                  </a:schemeClr>
                </a:solidFill>
                <a:latin typeface="Arial Rounded MT Bold" pitchFamily="34" charset="0"/>
              </a:rPr>
              <a:t>4</a:t>
            </a:r>
            <a:endParaRPr lang="es-EC" sz="7200" dirty="0">
              <a:solidFill>
                <a:schemeClr val="bg1">
                  <a:lumMod val="50000"/>
                </a:schemeClr>
              </a:solidFill>
              <a:latin typeface="Arial Rounded MT Bold" pitchFamily="34" charset="0"/>
            </a:endParaRPr>
          </a:p>
        </p:txBody>
      </p:sp>
      <p:sp>
        <p:nvSpPr>
          <p:cNvPr id="2" name="CuadroTexto 1"/>
          <p:cNvSpPr txBox="1"/>
          <p:nvPr/>
        </p:nvSpPr>
        <p:spPr>
          <a:xfrm>
            <a:off x="72007" y="4077072"/>
            <a:ext cx="2195737" cy="707886"/>
          </a:xfrm>
          <a:prstGeom prst="rect">
            <a:avLst/>
          </a:prstGeom>
          <a:noFill/>
        </p:spPr>
        <p:txBody>
          <a:bodyPr wrap="square" rtlCol="0">
            <a:spAutoFit/>
          </a:bodyPr>
          <a:lstStyle/>
          <a:p>
            <a:r>
              <a:rPr lang="es-EC" sz="2000" b="1" dirty="0" smtClean="0">
                <a:solidFill>
                  <a:schemeClr val="bg1"/>
                </a:solidFill>
                <a:latin typeface="Arial Rounded MT Bold"/>
              </a:rPr>
              <a:t>EMPLEO ADOLESCENTE</a:t>
            </a:r>
            <a:endParaRPr lang="es-EC" sz="2000" b="1" dirty="0">
              <a:solidFill>
                <a:schemeClr val="bg1"/>
              </a:solidFill>
              <a:latin typeface="Arial Rounded MT Bold"/>
            </a:endParaRPr>
          </a:p>
        </p:txBody>
      </p:sp>
      <p:sp>
        <p:nvSpPr>
          <p:cNvPr id="10" name="9 CuadroTexto"/>
          <p:cNvSpPr txBox="1"/>
          <p:nvPr/>
        </p:nvSpPr>
        <p:spPr>
          <a:xfrm>
            <a:off x="2428860" y="1857364"/>
            <a:ext cx="6286544" cy="338554"/>
          </a:xfrm>
          <a:prstGeom prst="rect">
            <a:avLst/>
          </a:prstGeom>
          <a:noFill/>
        </p:spPr>
        <p:txBody>
          <a:bodyPr wrap="square" rtlCol="0">
            <a:spAutoFit/>
          </a:bodyPr>
          <a:lstStyle/>
          <a:p>
            <a:pPr algn="ctr"/>
            <a:r>
              <a:rPr lang="es-EC" sz="1600" b="1" dirty="0" smtClean="0">
                <a:latin typeface="Book Antiqua" pitchFamily="18" charset="0"/>
              </a:rPr>
              <a:t>Importancia de la experiencia y conocimientos previos</a:t>
            </a:r>
          </a:p>
        </p:txBody>
      </p:sp>
      <p:sp>
        <p:nvSpPr>
          <p:cNvPr id="11" name="15 Rectángulo"/>
          <p:cNvSpPr/>
          <p:nvPr/>
        </p:nvSpPr>
        <p:spPr>
          <a:xfrm>
            <a:off x="1443506" y="1243661"/>
            <a:ext cx="1359731" cy="523220"/>
          </a:xfrm>
          <a:prstGeom prst="rect">
            <a:avLst/>
          </a:prstGeom>
        </p:spPr>
        <p:txBody>
          <a:bodyPr wrap="none">
            <a:spAutoFit/>
          </a:bodyPr>
          <a:lstStyle/>
          <a:p>
            <a:r>
              <a:rPr lang="es-EC" sz="2800" b="1" dirty="0" smtClean="0">
                <a:latin typeface="Arial Rounded MT Bold" pitchFamily="34" charset="0"/>
              </a:rPr>
              <a:t>QUITO</a:t>
            </a:r>
          </a:p>
        </p:txBody>
      </p:sp>
      <p:pic>
        <p:nvPicPr>
          <p:cNvPr id="14" name="Picture 2" descr="https://upload.wikimedia.org/wikipedia/commons/thumb/d/dc/Flag_of_Quito.svg/200px-Flag_of_Quito.svg.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57488" y="1357298"/>
            <a:ext cx="504000" cy="2520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6" name="Gráfico 15"/>
          <p:cNvGraphicFramePr>
            <a:graphicFrameLocks/>
          </p:cNvGraphicFramePr>
          <p:nvPr>
            <p:extLst>
              <p:ext uri="{D42A27DB-BD31-4B8C-83A1-F6EECF244321}">
                <p14:modId xmlns:p14="http://schemas.microsoft.com/office/powerpoint/2010/main" val="941770632"/>
              </p:ext>
            </p:extLst>
          </p:nvPr>
        </p:nvGraphicFramePr>
        <p:xfrm>
          <a:off x="2872132" y="2439297"/>
          <a:ext cx="5400000" cy="32400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168989685"/>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descr="http://images.lagazzettadf.com/2013/09/oi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5016" y="5877272"/>
            <a:ext cx="1576744" cy="900000"/>
          </a:xfrm>
          <a:prstGeom prst="rect">
            <a:avLst/>
          </a:prstGeom>
          <a:noFill/>
          <a:extLst>
            <a:ext uri="{909E8E84-426E-40DD-AFC4-6F175D3DCCD1}">
              <a14:hiddenFill xmlns:a14="http://schemas.microsoft.com/office/drawing/2010/main">
                <a:solidFill>
                  <a:srgbClr val="FFFFFF"/>
                </a:solidFill>
              </a14:hiddenFill>
            </a:ext>
          </a:extLst>
        </p:spPr>
      </p:pic>
      <p:sp>
        <p:nvSpPr>
          <p:cNvPr id="15" name="14 Triángulo isósceles"/>
          <p:cNvSpPr/>
          <p:nvPr/>
        </p:nvSpPr>
        <p:spPr>
          <a:xfrm rot="5400000">
            <a:off x="-2259124" y="2259124"/>
            <a:ext cx="6858000" cy="2339752"/>
          </a:xfrm>
          <a:prstGeom prst="triangle">
            <a:avLst>
              <a:gd name="adj" fmla="val 65666"/>
            </a:avLst>
          </a:prstGeom>
          <a:solidFill>
            <a:schemeClr val="accent1">
              <a:lumMod val="75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1" name="13 Rectángulo"/>
          <p:cNvSpPr/>
          <p:nvPr/>
        </p:nvSpPr>
        <p:spPr>
          <a:xfrm>
            <a:off x="1363220" y="406405"/>
            <a:ext cx="2339102" cy="646331"/>
          </a:xfrm>
          <a:prstGeom prst="rect">
            <a:avLst/>
          </a:prstGeom>
        </p:spPr>
        <p:txBody>
          <a:bodyPr wrap="none">
            <a:spAutoFit/>
          </a:bodyPr>
          <a:lstStyle/>
          <a:p>
            <a:r>
              <a:rPr lang="es-EC" sz="3600" b="1" dirty="0" smtClean="0">
                <a:solidFill>
                  <a:srgbClr val="00B0F0"/>
                </a:solidFill>
                <a:latin typeface="Arial Rounded MT Bold" pitchFamily="34" charset="0"/>
              </a:rPr>
              <a:t>ANÁLISIS</a:t>
            </a:r>
          </a:p>
        </p:txBody>
      </p:sp>
      <p:sp>
        <p:nvSpPr>
          <p:cNvPr id="22" name="15 Rectángulo"/>
          <p:cNvSpPr/>
          <p:nvPr/>
        </p:nvSpPr>
        <p:spPr>
          <a:xfrm>
            <a:off x="1413128" y="838453"/>
            <a:ext cx="3202672" cy="523220"/>
          </a:xfrm>
          <a:prstGeom prst="rect">
            <a:avLst/>
          </a:prstGeom>
        </p:spPr>
        <p:txBody>
          <a:bodyPr wrap="none">
            <a:spAutoFit/>
          </a:bodyPr>
          <a:lstStyle/>
          <a:p>
            <a:r>
              <a:rPr lang="es-EC" sz="2800" b="1" dirty="0" smtClean="0">
                <a:latin typeface="Arial Rounded MT Bold" pitchFamily="34" charset="0"/>
              </a:rPr>
              <a:t>DE RESULTADOS</a:t>
            </a:r>
          </a:p>
        </p:txBody>
      </p:sp>
      <p:sp>
        <p:nvSpPr>
          <p:cNvPr id="23" name="16 CuadroTexto"/>
          <p:cNvSpPr txBox="1"/>
          <p:nvPr/>
        </p:nvSpPr>
        <p:spPr>
          <a:xfrm>
            <a:off x="755576" y="118373"/>
            <a:ext cx="720080" cy="1200329"/>
          </a:xfrm>
          <a:prstGeom prst="rect">
            <a:avLst/>
          </a:prstGeom>
          <a:noFill/>
        </p:spPr>
        <p:txBody>
          <a:bodyPr wrap="square" rtlCol="0">
            <a:spAutoFit/>
          </a:bodyPr>
          <a:lstStyle/>
          <a:p>
            <a:r>
              <a:rPr lang="es-EC" sz="7200" dirty="0" smtClean="0">
                <a:solidFill>
                  <a:schemeClr val="bg1">
                    <a:lumMod val="50000"/>
                  </a:schemeClr>
                </a:solidFill>
                <a:latin typeface="Arial Rounded MT Bold" pitchFamily="34" charset="0"/>
              </a:rPr>
              <a:t>4</a:t>
            </a:r>
            <a:endParaRPr lang="es-EC" sz="7200" dirty="0">
              <a:solidFill>
                <a:schemeClr val="bg1">
                  <a:lumMod val="50000"/>
                </a:schemeClr>
              </a:solidFill>
              <a:latin typeface="Arial Rounded MT Bold" pitchFamily="34" charset="0"/>
            </a:endParaRPr>
          </a:p>
        </p:txBody>
      </p:sp>
      <p:sp>
        <p:nvSpPr>
          <p:cNvPr id="2" name="CuadroTexto 1"/>
          <p:cNvSpPr txBox="1"/>
          <p:nvPr/>
        </p:nvSpPr>
        <p:spPr>
          <a:xfrm>
            <a:off x="72007" y="4077072"/>
            <a:ext cx="2195737" cy="707886"/>
          </a:xfrm>
          <a:prstGeom prst="rect">
            <a:avLst/>
          </a:prstGeom>
          <a:noFill/>
        </p:spPr>
        <p:txBody>
          <a:bodyPr wrap="square" rtlCol="0">
            <a:spAutoFit/>
          </a:bodyPr>
          <a:lstStyle/>
          <a:p>
            <a:r>
              <a:rPr lang="es-EC" sz="2000" b="1" dirty="0" smtClean="0">
                <a:solidFill>
                  <a:schemeClr val="bg1"/>
                </a:solidFill>
                <a:latin typeface="Arial Rounded MT Bold"/>
              </a:rPr>
              <a:t>EMPLEO ADOLESCENTE</a:t>
            </a:r>
            <a:endParaRPr lang="es-EC" sz="2000" b="1" dirty="0">
              <a:solidFill>
                <a:schemeClr val="bg1"/>
              </a:solidFill>
              <a:latin typeface="Arial Rounded MT Bold"/>
            </a:endParaRPr>
          </a:p>
        </p:txBody>
      </p:sp>
      <p:sp>
        <p:nvSpPr>
          <p:cNvPr id="10" name="9 CuadroTexto"/>
          <p:cNvSpPr txBox="1"/>
          <p:nvPr/>
        </p:nvSpPr>
        <p:spPr>
          <a:xfrm>
            <a:off x="2428860" y="1857364"/>
            <a:ext cx="6286544" cy="338554"/>
          </a:xfrm>
          <a:prstGeom prst="rect">
            <a:avLst/>
          </a:prstGeom>
          <a:noFill/>
        </p:spPr>
        <p:txBody>
          <a:bodyPr wrap="square" rtlCol="0">
            <a:spAutoFit/>
          </a:bodyPr>
          <a:lstStyle/>
          <a:p>
            <a:pPr algn="ctr"/>
            <a:r>
              <a:rPr lang="es-EC" sz="1600" b="1" dirty="0" smtClean="0">
                <a:latin typeface="Book Antiqua" pitchFamily="18" charset="0"/>
              </a:rPr>
              <a:t>Contrataría adolescentes con discapacidad</a:t>
            </a:r>
          </a:p>
        </p:txBody>
      </p:sp>
      <p:sp>
        <p:nvSpPr>
          <p:cNvPr id="11" name="10 CuadroTexto"/>
          <p:cNvSpPr txBox="1"/>
          <p:nvPr/>
        </p:nvSpPr>
        <p:spPr>
          <a:xfrm>
            <a:off x="2500298" y="5643578"/>
            <a:ext cx="6215106" cy="553998"/>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es-EC" sz="1500" dirty="0" smtClean="0">
                <a:latin typeface="Book Antiqua" pitchFamily="18" charset="0"/>
              </a:rPr>
              <a:t>No. Debido al riesgo del trabajo (26,3%) y a políticas internas de la empresa (24,1%)</a:t>
            </a:r>
          </a:p>
        </p:txBody>
      </p:sp>
      <p:sp>
        <p:nvSpPr>
          <p:cNvPr id="14" name="15 Rectángulo"/>
          <p:cNvSpPr/>
          <p:nvPr/>
        </p:nvSpPr>
        <p:spPr>
          <a:xfrm>
            <a:off x="1443506" y="1243661"/>
            <a:ext cx="1359731" cy="523220"/>
          </a:xfrm>
          <a:prstGeom prst="rect">
            <a:avLst/>
          </a:prstGeom>
        </p:spPr>
        <p:txBody>
          <a:bodyPr wrap="none">
            <a:spAutoFit/>
          </a:bodyPr>
          <a:lstStyle/>
          <a:p>
            <a:r>
              <a:rPr lang="es-EC" sz="2800" b="1" dirty="0" smtClean="0">
                <a:latin typeface="Arial Rounded MT Bold" pitchFamily="34" charset="0"/>
              </a:rPr>
              <a:t>QUITO</a:t>
            </a:r>
          </a:p>
        </p:txBody>
      </p:sp>
      <p:pic>
        <p:nvPicPr>
          <p:cNvPr id="16" name="Picture 2" descr="https://upload.wikimedia.org/wikipedia/commons/thumb/d/dc/Flag_of_Quito.svg/200px-Flag_of_Quito.svg.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57488" y="1357298"/>
            <a:ext cx="504000" cy="2520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7" name="Gráfico 16"/>
          <p:cNvGraphicFramePr>
            <a:graphicFrameLocks/>
          </p:cNvGraphicFramePr>
          <p:nvPr>
            <p:extLst>
              <p:ext uri="{D42A27DB-BD31-4B8C-83A1-F6EECF244321}">
                <p14:modId xmlns:p14="http://schemas.microsoft.com/office/powerpoint/2010/main" val="554603665"/>
              </p:ext>
            </p:extLst>
          </p:nvPr>
        </p:nvGraphicFramePr>
        <p:xfrm>
          <a:off x="2907851" y="2191231"/>
          <a:ext cx="5400000" cy="32400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168989685"/>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descr="http://images.lagazzettadf.com/2013/09/oi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5016" y="5877272"/>
            <a:ext cx="1576744" cy="900000"/>
          </a:xfrm>
          <a:prstGeom prst="rect">
            <a:avLst/>
          </a:prstGeom>
          <a:noFill/>
          <a:extLst>
            <a:ext uri="{909E8E84-426E-40DD-AFC4-6F175D3DCCD1}">
              <a14:hiddenFill xmlns:a14="http://schemas.microsoft.com/office/drawing/2010/main">
                <a:solidFill>
                  <a:srgbClr val="FFFFFF"/>
                </a:solidFill>
              </a14:hiddenFill>
            </a:ext>
          </a:extLst>
        </p:spPr>
      </p:pic>
      <p:sp>
        <p:nvSpPr>
          <p:cNvPr id="15" name="14 Triángulo isósceles"/>
          <p:cNvSpPr/>
          <p:nvPr/>
        </p:nvSpPr>
        <p:spPr>
          <a:xfrm rot="5400000">
            <a:off x="-2259124" y="2259124"/>
            <a:ext cx="6858000" cy="2339752"/>
          </a:xfrm>
          <a:prstGeom prst="triangle">
            <a:avLst>
              <a:gd name="adj" fmla="val 65666"/>
            </a:avLst>
          </a:prstGeom>
          <a:solidFill>
            <a:schemeClr val="accent1">
              <a:lumMod val="75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1" name="13 Rectángulo"/>
          <p:cNvSpPr/>
          <p:nvPr/>
        </p:nvSpPr>
        <p:spPr>
          <a:xfrm>
            <a:off x="1363220" y="406405"/>
            <a:ext cx="2339102" cy="646331"/>
          </a:xfrm>
          <a:prstGeom prst="rect">
            <a:avLst/>
          </a:prstGeom>
        </p:spPr>
        <p:txBody>
          <a:bodyPr wrap="none">
            <a:spAutoFit/>
          </a:bodyPr>
          <a:lstStyle/>
          <a:p>
            <a:r>
              <a:rPr lang="es-EC" sz="3600" b="1" dirty="0" smtClean="0">
                <a:solidFill>
                  <a:srgbClr val="00B0F0"/>
                </a:solidFill>
                <a:latin typeface="Arial Rounded MT Bold" pitchFamily="34" charset="0"/>
              </a:rPr>
              <a:t>ANÁLISIS</a:t>
            </a:r>
          </a:p>
        </p:txBody>
      </p:sp>
      <p:sp>
        <p:nvSpPr>
          <p:cNvPr id="22" name="15 Rectángulo"/>
          <p:cNvSpPr/>
          <p:nvPr/>
        </p:nvSpPr>
        <p:spPr>
          <a:xfrm>
            <a:off x="1413128" y="838453"/>
            <a:ext cx="3202672" cy="523220"/>
          </a:xfrm>
          <a:prstGeom prst="rect">
            <a:avLst/>
          </a:prstGeom>
        </p:spPr>
        <p:txBody>
          <a:bodyPr wrap="none">
            <a:spAutoFit/>
          </a:bodyPr>
          <a:lstStyle/>
          <a:p>
            <a:r>
              <a:rPr lang="es-EC" sz="2800" b="1" dirty="0" smtClean="0">
                <a:latin typeface="Arial Rounded MT Bold" pitchFamily="34" charset="0"/>
              </a:rPr>
              <a:t>DE RESULTADOS</a:t>
            </a:r>
          </a:p>
        </p:txBody>
      </p:sp>
      <p:sp>
        <p:nvSpPr>
          <p:cNvPr id="23" name="16 CuadroTexto"/>
          <p:cNvSpPr txBox="1"/>
          <p:nvPr/>
        </p:nvSpPr>
        <p:spPr>
          <a:xfrm>
            <a:off x="755576" y="118373"/>
            <a:ext cx="720080" cy="1200329"/>
          </a:xfrm>
          <a:prstGeom prst="rect">
            <a:avLst/>
          </a:prstGeom>
          <a:noFill/>
        </p:spPr>
        <p:txBody>
          <a:bodyPr wrap="square" rtlCol="0">
            <a:spAutoFit/>
          </a:bodyPr>
          <a:lstStyle/>
          <a:p>
            <a:r>
              <a:rPr lang="es-EC" sz="7200" dirty="0" smtClean="0">
                <a:solidFill>
                  <a:schemeClr val="bg1">
                    <a:lumMod val="50000"/>
                  </a:schemeClr>
                </a:solidFill>
                <a:latin typeface="Arial Rounded MT Bold" pitchFamily="34" charset="0"/>
              </a:rPr>
              <a:t>4</a:t>
            </a:r>
            <a:endParaRPr lang="es-EC" sz="7200" dirty="0">
              <a:solidFill>
                <a:schemeClr val="bg1">
                  <a:lumMod val="50000"/>
                </a:schemeClr>
              </a:solidFill>
              <a:latin typeface="Arial Rounded MT Bold" pitchFamily="34" charset="0"/>
            </a:endParaRPr>
          </a:p>
        </p:txBody>
      </p:sp>
      <p:sp>
        <p:nvSpPr>
          <p:cNvPr id="2" name="CuadroTexto 1"/>
          <p:cNvSpPr txBox="1"/>
          <p:nvPr/>
        </p:nvSpPr>
        <p:spPr>
          <a:xfrm>
            <a:off x="72007" y="4077072"/>
            <a:ext cx="2195737" cy="707886"/>
          </a:xfrm>
          <a:prstGeom prst="rect">
            <a:avLst/>
          </a:prstGeom>
          <a:noFill/>
        </p:spPr>
        <p:txBody>
          <a:bodyPr wrap="square" rtlCol="0">
            <a:spAutoFit/>
          </a:bodyPr>
          <a:lstStyle/>
          <a:p>
            <a:r>
              <a:rPr lang="es-EC" sz="2000" b="1" dirty="0" smtClean="0">
                <a:solidFill>
                  <a:schemeClr val="bg1"/>
                </a:solidFill>
                <a:latin typeface="Arial Rounded MT Bold"/>
              </a:rPr>
              <a:t>EMPLEO JUVENIL</a:t>
            </a:r>
            <a:endParaRPr lang="es-EC" sz="2000" b="1" dirty="0">
              <a:solidFill>
                <a:schemeClr val="bg1"/>
              </a:solidFill>
              <a:latin typeface="Arial Rounded MT Bold"/>
            </a:endParaRPr>
          </a:p>
        </p:txBody>
      </p:sp>
      <p:sp>
        <p:nvSpPr>
          <p:cNvPr id="10" name="9 CuadroTexto"/>
          <p:cNvSpPr txBox="1"/>
          <p:nvPr/>
        </p:nvSpPr>
        <p:spPr>
          <a:xfrm>
            <a:off x="2428860" y="1857364"/>
            <a:ext cx="6286544" cy="338554"/>
          </a:xfrm>
          <a:prstGeom prst="rect">
            <a:avLst/>
          </a:prstGeom>
          <a:noFill/>
        </p:spPr>
        <p:txBody>
          <a:bodyPr wrap="square" rtlCol="0">
            <a:spAutoFit/>
          </a:bodyPr>
          <a:lstStyle/>
          <a:p>
            <a:pPr algn="ctr"/>
            <a:r>
              <a:rPr lang="es-EC" sz="1600" b="1" dirty="0" smtClean="0">
                <a:latin typeface="Book Antiqua" pitchFamily="18" charset="0"/>
              </a:rPr>
              <a:t>Contrata jóvenes</a:t>
            </a:r>
          </a:p>
        </p:txBody>
      </p:sp>
      <p:sp>
        <p:nvSpPr>
          <p:cNvPr id="11" name="15 Rectángulo"/>
          <p:cNvSpPr/>
          <p:nvPr/>
        </p:nvSpPr>
        <p:spPr>
          <a:xfrm>
            <a:off x="1443506" y="1262706"/>
            <a:ext cx="1359731" cy="523220"/>
          </a:xfrm>
          <a:prstGeom prst="rect">
            <a:avLst/>
          </a:prstGeom>
        </p:spPr>
        <p:txBody>
          <a:bodyPr wrap="none">
            <a:spAutoFit/>
          </a:bodyPr>
          <a:lstStyle/>
          <a:p>
            <a:r>
              <a:rPr lang="es-EC" sz="2800" b="1" dirty="0" smtClean="0">
                <a:latin typeface="Arial Rounded MT Bold" pitchFamily="34" charset="0"/>
              </a:rPr>
              <a:t>QUITO</a:t>
            </a:r>
          </a:p>
        </p:txBody>
      </p:sp>
      <p:pic>
        <p:nvPicPr>
          <p:cNvPr id="14" name="Picture 2" descr="https://upload.wikimedia.org/wikipedia/commons/thumb/d/dc/Flag_of_Quito.svg/200px-Flag_of_Quito.svg.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57488" y="1376343"/>
            <a:ext cx="504000" cy="2520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6" name="Gráfico 15"/>
          <p:cNvGraphicFramePr>
            <a:graphicFrameLocks/>
          </p:cNvGraphicFramePr>
          <p:nvPr>
            <p:extLst>
              <p:ext uri="{D42A27DB-BD31-4B8C-83A1-F6EECF244321}">
                <p14:modId xmlns:p14="http://schemas.microsoft.com/office/powerpoint/2010/main" val="2784979466"/>
              </p:ext>
            </p:extLst>
          </p:nvPr>
        </p:nvGraphicFramePr>
        <p:xfrm>
          <a:off x="3014464" y="2264183"/>
          <a:ext cx="5400000" cy="32400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16898968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descr="http://images.lagazzettadf.com/2013/09/oi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5016" y="5877272"/>
            <a:ext cx="1576744" cy="900000"/>
          </a:xfrm>
          <a:prstGeom prst="rect">
            <a:avLst/>
          </a:prstGeom>
          <a:noFill/>
          <a:extLst>
            <a:ext uri="{909E8E84-426E-40DD-AFC4-6F175D3DCCD1}">
              <a14:hiddenFill xmlns:a14="http://schemas.microsoft.com/office/drawing/2010/main">
                <a:solidFill>
                  <a:srgbClr val="FFFFFF"/>
                </a:solidFill>
              </a14:hiddenFill>
            </a:ext>
          </a:extLst>
        </p:spPr>
      </p:pic>
      <p:sp>
        <p:nvSpPr>
          <p:cNvPr id="15" name="14 Triángulo isósceles"/>
          <p:cNvSpPr/>
          <p:nvPr/>
        </p:nvSpPr>
        <p:spPr>
          <a:xfrm rot="5400000">
            <a:off x="-2259124" y="2259124"/>
            <a:ext cx="6858000" cy="2339752"/>
          </a:xfrm>
          <a:prstGeom prst="triangle">
            <a:avLst>
              <a:gd name="adj" fmla="val 65666"/>
            </a:avLst>
          </a:prstGeom>
          <a:solidFill>
            <a:schemeClr val="accent1">
              <a:lumMod val="75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1" name="13 Rectángulo"/>
          <p:cNvSpPr/>
          <p:nvPr/>
        </p:nvSpPr>
        <p:spPr>
          <a:xfrm>
            <a:off x="1363220" y="406405"/>
            <a:ext cx="2339102" cy="646331"/>
          </a:xfrm>
          <a:prstGeom prst="rect">
            <a:avLst/>
          </a:prstGeom>
        </p:spPr>
        <p:txBody>
          <a:bodyPr wrap="none">
            <a:spAutoFit/>
          </a:bodyPr>
          <a:lstStyle/>
          <a:p>
            <a:r>
              <a:rPr lang="es-EC" sz="3600" b="1" dirty="0" smtClean="0">
                <a:solidFill>
                  <a:srgbClr val="00B0F0"/>
                </a:solidFill>
                <a:latin typeface="Arial Rounded MT Bold" pitchFamily="34" charset="0"/>
              </a:rPr>
              <a:t>ANÁLISIS</a:t>
            </a:r>
          </a:p>
        </p:txBody>
      </p:sp>
      <p:sp>
        <p:nvSpPr>
          <p:cNvPr id="22" name="15 Rectángulo"/>
          <p:cNvSpPr/>
          <p:nvPr/>
        </p:nvSpPr>
        <p:spPr>
          <a:xfrm>
            <a:off x="1413128" y="838453"/>
            <a:ext cx="3202672" cy="523220"/>
          </a:xfrm>
          <a:prstGeom prst="rect">
            <a:avLst/>
          </a:prstGeom>
        </p:spPr>
        <p:txBody>
          <a:bodyPr wrap="none">
            <a:spAutoFit/>
          </a:bodyPr>
          <a:lstStyle/>
          <a:p>
            <a:r>
              <a:rPr lang="es-EC" sz="2800" b="1" dirty="0" smtClean="0">
                <a:latin typeface="Arial Rounded MT Bold" pitchFamily="34" charset="0"/>
              </a:rPr>
              <a:t>DE RESULTADOS</a:t>
            </a:r>
          </a:p>
        </p:txBody>
      </p:sp>
      <p:sp>
        <p:nvSpPr>
          <p:cNvPr id="23" name="16 CuadroTexto"/>
          <p:cNvSpPr txBox="1"/>
          <p:nvPr/>
        </p:nvSpPr>
        <p:spPr>
          <a:xfrm>
            <a:off x="755576" y="118373"/>
            <a:ext cx="720080" cy="1200329"/>
          </a:xfrm>
          <a:prstGeom prst="rect">
            <a:avLst/>
          </a:prstGeom>
          <a:noFill/>
        </p:spPr>
        <p:txBody>
          <a:bodyPr wrap="square" rtlCol="0">
            <a:spAutoFit/>
          </a:bodyPr>
          <a:lstStyle/>
          <a:p>
            <a:r>
              <a:rPr lang="es-EC" sz="7200" dirty="0" smtClean="0">
                <a:solidFill>
                  <a:schemeClr val="bg1">
                    <a:lumMod val="50000"/>
                  </a:schemeClr>
                </a:solidFill>
                <a:latin typeface="Arial Rounded MT Bold" pitchFamily="34" charset="0"/>
              </a:rPr>
              <a:t>4</a:t>
            </a:r>
            <a:endParaRPr lang="es-EC" sz="7200" dirty="0">
              <a:solidFill>
                <a:schemeClr val="bg1">
                  <a:lumMod val="50000"/>
                </a:schemeClr>
              </a:solidFill>
              <a:latin typeface="Arial Rounded MT Bold" pitchFamily="34" charset="0"/>
            </a:endParaRPr>
          </a:p>
        </p:txBody>
      </p:sp>
      <p:sp>
        <p:nvSpPr>
          <p:cNvPr id="10" name="9 CuadroTexto"/>
          <p:cNvSpPr txBox="1"/>
          <p:nvPr/>
        </p:nvSpPr>
        <p:spPr>
          <a:xfrm>
            <a:off x="2428860" y="1785926"/>
            <a:ext cx="6286544" cy="338554"/>
          </a:xfrm>
          <a:prstGeom prst="rect">
            <a:avLst/>
          </a:prstGeom>
          <a:noFill/>
        </p:spPr>
        <p:txBody>
          <a:bodyPr wrap="square" rtlCol="0">
            <a:spAutoFit/>
          </a:bodyPr>
          <a:lstStyle/>
          <a:p>
            <a:pPr algn="ctr"/>
            <a:r>
              <a:rPr lang="es-EC" sz="1600" b="1" dirty="0" smtClean="0">
                <a:latin typeface="Book Antiqua" pitchFamily="18" charset="0"/>
              </a:rPr>
              <a:t>Motivación para contratar jóvenes</a:t>
            </a:r>
          </a:p>
        </p:txBody>
      </p:sp>
      <p:sp>
        <p:nvSpPr>
          <p:cNvPr id="11" name="10 CuadroTexto"/>
          <p:cNvSpPr txBox="1"/>
          <p:nvPr/>
        </p:nvSpPr>
        <p:spPr>
          <a:xfrm>
            <a:off x="2500298" y="6143644"/>
            <a:ext cx="6215106" cy="553998"/>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es-EC" sz="1500" dirty="0" smtClean="0">
                <a:latin typeface="Book Antiqua" pitchFamily="18" charset="0"/>
              </a:rPr>
              <a:t>Otros: Oportunidad  de adquirir experiencia (40%) y Cumplen con el perfil (20%)</a:t>
            </a:r>
          </a:p>
        </p:txBody>
      </p:sp>
      <p:sp>
        <p:nvSpPr>
          <p:cNvPr id="16" name="CuadroTexto 1"/>
          <p:cNvSpPr txBox="1"/>
          <p:nvPr/>
        </p:nvSpPr>
        <p:spPr>
          <a:xfrm>
            <a:off x="72007" y="4077072"/>
            <a:ext cx="2195737" cy="707886"/>
          </a:xfrm>
          <a:prstGeom prst="rect">
            <a:avLst/>
          </a:prstGeom>
          <a:noFill/>
        </p:spPr>
        <p:txBody>
          <a:bodyPr wrap="square" rtlCol="0">
            <a:spAutoFit/>
          </a:bodyPr>
          <a:lstStyle/>
          <a:p>
            <a:r>
              <a:rPr lang="es-EC" sz="2000" b="1" dirty="0" smtClean="0">
                <a:solidFill>
                  <a:schemeClr val="bg1"/>
                </a:solidFill>
                <a:latin typeface="Arial Rounded MT Bold"/>
              </a:rPr>
              <a:t>EMPLEO JUVENIL</a:t>
            </a:r>
            <a:endParaRPr lang="es-EC" sz="2000" b="1" dirty="0">
              <a:solidFill>
                <a:schemeClr val="bg1"/>
              </a:solidFill>
              <a:latin typeface="Arial Rounded MT Bold"/>
            </a:endParaRPr>
          </a:p>
        </p:txBody>
      </p:sp>
      <p:graphicFrame>
        <p:nvGraphicFramePr>
          <p:cNvPr id="12" name="Gráfico 11"/>
          <p:cNvGraphicFramePr>
            <a:graphicFrameLocks/>
          </p:cNvGraphicFramePr>
          <p:nvPr>
            <p:extLst>
              <p:ext uri="{D42A27DB-BD31-4B8C-83A1-F6EECF244321}">
                <p14:modId xmlns:p14="http://schemas.microsoft.com/office/powerpoint/2010/main" val="1229021118"/>
              </p:ext>
            </p:extLst>
          </p:nvPr>
        </p:nvGraphicFramePr>
        <p:xfrm>
          <a:off x="2727851" y="2138687"/>
          <a:ext cx="5760000" cy="3600000"/>
        </p:xfrm>
        <a:graphic>
          <a:graphicData uri="http://schemas.openxmlformats.org/drawingml/2006/chart">
            <c:chart xmlns:c="http://schemas.openxmlformats.org/drawingml/2006/chart" xmlns:r="http://schemas.openxmlformats.org/officeDocument/2006/relationships" r:id="rId3"/>
          </a:graphicData>
        </a:graphic>
      </p:graphicFrame>
      <p:sp>
        <p:nvSpPr>
          <p:cNvPr id="17" name="15 Rectángulo"/>
          <p:cNvSpPr/>
          <p:nvPr/>
        </p:nvSpPr>
        <p:spPr>
          <a:xfrm>
            <a:off x="1443506" y="1262706"/>
            <a:ext cx="1359731" cy="523220"/>
          </a:xfrm>
          <a:prstGeom prst="rect">
            <a:avLst/>
          </a:prstGeom>
        </p:spPr>
        <p:txBody>
          <a:bodyPr wrap="none">
            <a:spAutoFit/>
          </a:bodyPr>
          <a:lstStyle/>
          <a:p>
            <a:r>
              <a:rPr lang="es-EC" sz="2800" b="1" dirty="0" smtClean="0">
                <a:latin typeface="Arial Rounded MT Bold" pitchFamily="34" charset="0"/>
              </a:rPr>
              <a:t>QUITO</a:t>
            </a:r>
          </a:p>
        </p:txBody>
      </p:sp>
      <p:pic>
        <p:nvPicPr>
          <p:cNvPr id="18" name="Picture 2" descr="https://upload.wikimedia.org/wikipedia/commons/thumb/d/dc/Flag_of_Quito.svg/200px-Flag_of_Quito.svg.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57488" y="1376343"/>
            <a:ext cx="504000" cy="25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8989685"/>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descr="http://images.lagazzettadf.com/2013/09/oi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5016" y="5877272"/>
            <a:ext cx="1576744" cy="900000"/>
          </a:xfrm>
          <a:prstGeom prst="rect">
            <a:avLst/>
          </a:prstGeom>
          <a:noFill/>
          <a:extLst>
            <a:ext uri="{909E8E84-426E-40DD-AFC4-6F175D3DCCD1}">
              <a14:hiddenFill xmlns:a14="http://schemas.microsoft.com/office/drawing/2010/main">
                <a:solidFill>
                  <a:srgbClr val="FFFFFF"/>
                </a:solidFill>
              </a14:hiddenFill>
            </a:ext>
          </a:extLst>
        </p:spPr>
      </p:pic>
      <p:sp>
        <p:nvSpPr>
          <p:cNvPr id="15" name="14 Triángulo isósceles"/>
          <p:cNvSpPr/>
          <p:nvPr/>
        </p:nvSpPr>
        <p:spPr>
          <a:xfrm rot="5400000">
            <a:off x="-2259124" y="2259124"/>
            <a:ext cx="6858000" cy="2339752"/>
          </a:xfrm>
          <a:prstGeom prst="triangle">
            <a:avLst>
              <a:gd name="adj" fmla="val 65666"/>
            </a:avLst>
          </a:prstGeom>
          <a:solidFill>
            <a:schemeClr val="accent1">
              <a:lumMod val="75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1" name="13 Rectángulo"/>
          <p:cNvSpPr/>
          <p:nvPr/>
        </p:nvSpPr>
        <p:spPr>
          <a:xfrm>
            <a:off x="1363220" y="406405"/>
            <a:ext cx="2339102" cy="646331"/>
          </a:xfrm>
          <a:prstGeom prst="rect">
            <a:avLst/>
          </a:prstGeom>
        </p:spPr>
        <p:txBody>
          <a:bodyPr wrap="none">
            <a:spAutoFit/>
          </a:bodyPr>
          <a:lstStyle/>
          <a:p>
            <a:r>
              <a:rPr lang="es-EC" sz="3600" b="1" dirty="0" smtClean="0">
                <a:solidFill>
                  <a:srgbClr val="00B0F0"/>
                </a:solidFill>
                <a:latin typeface="Arial Rounded MT Bold" pitchFamily="34" charset="0"/>
              </a:rPr>
              <a:t>ANÁLISIS</a:t>
            </a:r>
          </a:p>
        </p:txBody>
      </p:sp>
      <p:sp>
        <p:nvSpPr>
          <p:cNvPr id="22" name="15 Rectángulo"/>
          <p:cNvSpPr/>
          <p:nvPr/>
        </p:nvSpPr>
        <p:spPr>
          <a:xfrm>
            <a:off x="1413128" y="838453"/>
            <a:ext cx="3202672" cy="523220"/>
          </a:xfrm>
          <a:prstGeom prst="rect">
            <a:avLst/>
          </a:prstGeom>
        </p:spPr>
        <p:txBody>
          <a:bodyPr wrap="none">
            <a:spAutoFit/>
          </a:bodyPr>
          <a:lstStyle/>
          <a:p>
            <a:r>
              <a:rPr lang="es-EC" sz="2800" b="1" dirty="0" smtClean="0">
                <a:latin typeface="Arial Rounded MT Bold" pitchFamily="34" charset="0"/>
              </a:rPr>
              <a:t>DE RESULTADOS</a:t>
            </a:r>
          </a:p>
        </p:txBody>
      </p:sp>
      <p:sp>
        <p:nvSpPr>
          <p:cNvPr id="23" name="16 CuadroTexto"/>
          <p:cNvSpPr txBox="1"/>
          <p:nvPr/>
        </p:nvSpPr>
        <p:spPr>
          <a:xfrm>
            <a:off x="755576" y="118373"/>
            <a:ext cx="720080" cy="1200329"/>
          </a:xfrm>
          <a:prstGeom prst="rect">
            <a:avLst/>
          </a:prstGeom>
          <a:noFill/>
        </p:spPr>
        <p:txBody>
          <a:bodyPr wrap="square" rtlCol="0">
            <a:spAutoFit/>
          </a:bodyPr>
          <a:lstStyle/>
          <a:p>
            <a:r>
              <a:rPr lang="es-EC" sz="7200" dirty="0" smtClean="0">
                <a:solidFill>
                  <a:schemeClr val="bg1">
                    <a:lumMod val="50000"/>
                  </a:schemeClr>
                </a:solidFill>
                <a:latin typeface="Arial Rounded MT Bold" pitchFamily="34" charset="0"/>
              </a:rPr>
              <a:t>4</a:t>
            </a:r>
            <a:endParaRPr lang="es-EC" sz="7200" dirty="0">
              <a:solidFill>
                <a:schemeClr val="bg1">
                  <a:lumMod val="50000"/>
                </a:schemeClr>
              </a:solidFill>
              <a:latin typeface="Arial Rounded MT Bold" pitchFamily="34" charset="0"/>
            </a:endParaRPr>
          </a:p>
        </p:txBody>
      </p:sp>
      <p:sp>
        <p:nvSpPr>
          <p:cNvPr id="10" name="9 CuadroTexto"/>
          <p:cNvSpPr txBox="1"/>
          <p:nvPr/>
        </p:nvSpPr>
        <p:spPr>
          <a:xfrm>
            <a:off x="2428860" y="1857364"/>
            <a:ext cx="6286544" cy="338554"/>
          </a:xfrm>
          <a:prstGeom prst="rect">
            <a:avLst/>
          </a:prstGeom>
          <a:noFill/>
        </p:spPr>
        <p:txBody>
          <a:bodyPr wrap="square" rtlCol="0">
            <a:spAutoFit/>
          </a:bodyPr>
          <a:lstStyle/>
          <a:p>
            <a:pPr algn="ctr"/>
            <a:r>
              <a:rPr lang="es-EC" sz="1600" b="1" dirty="0" smtClean="0">
                <a:latin typeface="Book Antiqua" pitchFamily="18" charset="0"/>
              </a:rPr>
              <a:t>Ha tenido inconvenientes al contratar jóvenes</a:t>
            </a:r>
          </a:p>
        </p:txBody>
      </p:sp>
      <p:sp>
        <p:nvSpPr>
          <p:cNvPr id="11" name="10 CuadroTexto"/>
          <p:cNvSpPr txBox="1"/>
          <p:nvPr/>
        </p:nvSpPr>
        <p:spPr>
          <a:xfrm>
            <a:off x="2500298" y="5643578"/>
            <a:ext cx="6215106" cy="553998"/>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es-EC" sz="1500" dirty="0" smtClean="0">
                <a:latin typeface="Book Antiqua" pitchFamily="18" charset="0"/>
              </a:rPr>
              <a:t>Los principales inconvenientes son Inestabilidad laboral (30%) y Falta de madurez y responsabilidad (26,7%)</a:t>
            </a:r>
          </a:p>
        </p:txBody>
      </p:sp>
      <p:sp>
        <p:nvSpPr>
          <p:cNvPr id="16" name="CuadroTexto 1"/>
          <p:cNvSpPr txBox="1"/>
          <p:nvPr/>
        </p:nvSpPr>
        <p:spPr>
          <a:xfrm>
            <a:off x="72007" y="4077072"/>
            <a:ext cx="2195737" cy="707886"/>
          </a:xfrm>
          <a:prstGeom prst="rect">
            <a:avLst/>
          </a:prstGeom>
          <a:noFill/>
        </p:spPr>
        <p:txBody>
          <a:bodyPr wrap="square" rtlCol="0">
            <a:spAutoFit/>
          </a:bodyPr>
          <a:lstStyle/>
          <a:p>
            <a:r>
              <a:rPr lang="es-EC" sz="2000" b="1" dirty="0" smtClean="0">
                <a:solidFill>
                  <a:schemeClr val="bg1"/>
                </a:solidFill>
                <a:latin typeface="Arial Rounded MT Bold"/>
              </a:rPr>
              <a:t>EMPLEO JUVENIL</a:t>
            </a:r>
            <a:endParaRPr lang="es-EC" sz="2000" b="1" dirty="0">
              <a:solidFill>
                <a:schemeClr val="bg1"/>
              </a:solidFill>
              <a:latin typeface="Arial Rounded MT Bold"/>
            </a:endParaRPr>
          </a:p>
        </p:txBody>
      </p:sp>
      <p:graphicFrame>
        <p:nvGraphicFramePr>
          <p:cNvPr id="12" name="Gráfico 11"/>
          <p:cNvGraphicFramePr>
            <a:graphicFrameLocks/>
          </p:cNvGraphicFramePr>
          <p:nvPr>
            <p:extLst>
              <p:ext uri="{D42A27DB-BD31-4B8C-83A1-F6EECF244321}">
                <p14:modId xmlns:p14="http://schemas.microsoft.com/office/powerpoint/2010/main" val="947754529"/>
              </p:ext>
            </p:extLst>
          </p:nvPr>
        </p:nvGraphicFramePr>
        <p:xfrm>
          <a:off x="2872132" y="2195918"/>
          <a:ext cx="5400000" cy="3240000"/>
        </p:xfrm>
        <a:graphic>
          <a:graphicData uri="http://schemas.openxmlformats.org/drawingml/2006/chart">
            <c:chart xmlns:c="http://schemas.openxmlformats.org/drawingml/2006/chart" xmlns:r="http://schemas.openxmlformats.org/officeDocument/2006/relationships" r:id="rId3"/>
          </a:graphicData>
        </a:graphic>
      </p:graphicFrame>
      <p:sp>
        <p:nvSpPr>
          <p:cNvPr id="17" name="15 Rectángulo"/>
          <p:cNvSpPr/>
          <p:nvPr/>
        </p:nvSpPr>
        <p:spPr>
          <a:xfrm>
            <a:off x="1443506" y="1262706"/>
            <a:ext cx="1359731" cy="523220"/>
          </a:xfrm>
          <a:prstGeom prst="rect">
            <a:avLst/>
          </a:prstGeom>
        </p:spPr>
        <p:txBody>
          <a:bodyPr wrap="none">
            <a:spAutoFit/>
          </a:bodyPr>
          <a:lstStyle/>
          <a:p>
            <a:r>
              <a:rPr lang="es-EC" sz="2800" b="1" dirty="0" smtClean="0">
                <a:latin typeface="Arial Rounded MT Bold" pitchFamily="34" charset="0"/>
              </a:rPr>
              <a:t>QUITO</a:t>
            </a:r>
          </a:p>
        </p:txBody>
      </p:sp>
      <p:pic>
        <p:nvPicPr>
          <p:cNvPr id="18" name="Picture 2" descr="https://upload.wikimedia.org/wikipedia/commons/thumb/d/dc/Flag_of_Quito.svg/200px-Flag_of_Quito.svg.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57488" y="1376343"/>
            <a:ext cx="504000" cy="25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8989685"/>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descr="http://images.lagazzettadf.com/2013/09/oi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5016" y="5877272"/>
            <a:ext cx="1576744" cy="900000"/>
          </a:xfrm>
          <a:prstGeom prst="rect">
            <a:avLst/>
          </a:prstGeom>
          <a:noFill/>
          <a:extLst>
            <a:ext uri="{909E8E84-426E-40DD-AFC4-6F175D3DCCD1}">
              <a14:hiddenFill xmlns:a14="http://schemas.microsoft.com/office/drawing/2010/main">
                <a:solidFill>
                  <a:srgbClr val="FFFFFF"/>
                </a:solidFill>
              </a14:hiddenFill>
            </a:ext>
          </a:extLst>
        </p:spPr>
      </p:pic>
      <p:sp>
        <p:nvSpPr>
          <p:cNvPr id="15" name="14 Triángulo isósceles"/>
          <p:cNvSpPr/>
          <p:nvPr/>
        </p:nvSpPr>
        <p:spPr>
          <a:xfrm rot="5400000">
            <a:off x="-2259124" y="2259124"/>
            <a:ext cx="6858000" cy="2339752"/>
          </a:xfrm>
          <a:prstGeom prst="triangle">
            <a:avLst>
              <a:gd name="adj" fmla="val 65666"/>
            </a:avLst>
          </a:prstGeom>
          <a:solidFill>
            <a:schemeClr val="accent1">
              <a:lumMod val="75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1" name="13 Rectángulo"/>
          <p:cNvSpPr/>
          <p:nvPr/>
        </p:nvSpPr>
        <p:spPr>
          <a:xfrm>
            <a:off x="1363220" y="406405"/>
            <a:ext cx="2339102" cy="646331"/>
          </a:xfrm>
          <a:prstGeom prst="rect">
            <a:avLst/>
          </a:prstGeom>
        </p:spPr>
        <p:txBody>
          <a:bodyPr wrap="none">
            <a:spAutoFit/>
          </a:bodyPr>
          <a:lstStyle/>
          <a:p>
            <a:r>
              <a:rPr lang="es-EC" sz="3600" b="1" dirty="0" smtClean="0">
                <a:solidFill>
                  <a:srgbClr val="00B0F0"/>
                </a:solidFill>
                <a:latin typeface="Arial Rounded MT Bold" pitchFamily="34" charset="0"/>
              </a:rPr>
              <a:t>ANÁLISIS</a:t>
            </a:r>
          </a:p>
        </p:txBody>
      </p:sp>
      <p:sp>
        <p:nvSpPr>
          <p:cNvPr id="22" name="15 Rectángulo"/>
          <p:cNvSpPr/>
          <p:nvPr/>
        </p:nvSpPr>
        <p:spPr>
          <a:xfrm>
            <a:off x="1413128" y="838453"/>
            <a:ext cx="3202672" cy="523220"/>
          </a:xfrm>
          <a:prstGeom prst="rect">
            <a:avLst/>
          </a:prstGeom>
        </p:spPr>
        <p:txBody>
          <a:bodyPr wrap="none">
            <a:spAutoFit/>
          </a:bodyPr>
          <a:lstStyle/>
          <a:p>
            <a:r>
              <a:rPr lang="es-EC" sz="2800" b="1" dirty="0" smtClean="0">
                <a:latin typeface="Arial Rounded MT Bold" pitchFamily="34" charset="0"/>
              </a:rPr>
              <a:t>DE RESULTADOS</a:t>
            </a:r>
          </a:p>
        </p:txBody>
      </p:sp>
      <p:sp>
        <p:nvSpPr>
          <p:cNvPr id="23" name="16 CuadroTexto"/>
          <p:cNvSpPr txBox="1"/>
          <p:nvPr/>
        </p:nvSpPr>
        <p:spPr>
          <a:xfrm>
            <a:off x="755576" y="118373"/>
            <a:ext cx="720080" cy="1200329"/>
          </a:xfrm>
          <a:prstGeom prst="rect">
            <a:avLst/>
          </a:prstGeom>
          <a:noFill/>
        </p:spPr>
        <p:txBody>
          <a:bodyPr wrap="square" rtlCol="0">
            <a:spAutoFit/>
          </a:bodyPr>
          <a:lstStyle/>
          <a:p>
            <a:r>
              <a:rPr lang="es-EC" sz="7200" dirty="0" smtClean="0">
                <a:solidFill>
                  <a:schemeClr val="bg1">
                    <a:lumMod val="50000"/>
                  </a:schemeClr>
                </a:solidFill>
                <a:latin typeface="Arial Rounded MT Bold" pitchFamily="34" charset="0"/>
              </a:rPr>
              <a:t>4</a:t>
            </a:r>
            <a:endParaRPr lang="es-EC" sz="7200" dirty="0">
              <a:solidFill>
                <a:schemeClr val="bg1">
                  <a:lumMod val="50000"/>
                </a:schemeClr>
              </a:solidFill>
              <a:latin typeface="Arial Rounded MT Bold" pitchFamily="34" charset="0"/>
            </a:endParaRPr>
          </a:p>
        </p:txBody>
      </p:sp>
      <p:sp>
        <p:nvSpPr>
          <p:cNvPr id="10" name="9 CuadroTexto"/>
          <p:cNvSpPr txBox="1"/>
          <p:nvPr/>
        </p:nvSpPr>
        <p:spPr>
          <a:xfrm>
            <a:off x="2428860" y="1857364"/>
            <a:ext cx="6286544" cy="338554"/>
          </a:xfrm>
          <a:prstGeom prst="rect">
            <a:avLst/>
          </a:prstGeom>
          <a:noFill/>
        </p:spPr>
        <p:txBody>
          <a:bodyPr wrap="square" rtlCol="0">
            <a:spAutoFit/>
          </a:bodyPr>
          <a:lstStyle/>
          <a:p>
            <a:pPr algn="ctr"/>
            <a:r>
              <a:rPr lang="es-EC" sz="1600" b="1" dirty="0" smtClean="0">
                <a:latin typeface="Book Antiqua" pitchFamily="18" charset="0"/>
              </a:rPr>
              <a:t>Ha considerado incluir jóvenes en su empresa</a:t>
            </a:r>
          </a:p>
        </p:txBody>
      </p:sp>
      <p:sp>
        <p:nvSpPr>
          <p:cNvPr id="11" name="10 CuadroTexto"/>
          <p:cNvSpPr txBox="1"/>
          <p:nvPr/>
        </p:nvSpPr>
        <p:spPr>
          <a:xfrm>
            <a:off x="2500298" y="5643578"/>
            <a:ext cx="6215106" cy="553998"/>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es-EC" sz="1500" dirty="0" smtClean="0">
                <a:latin typeface="Book Antiqua" pitchFamily="18" charset="0"/>
              </a:rPr>
              <a:t>No porque no hay vacantes y por políticas internas de la empresa (27,8% cada aspecto)</a:t>
            </a:r>
          </a:p>
        </p:txBody>
      </p:sp>
      <p:sp>
        <p:nvSpPr>
          <p:cNvPr id="14" name="CuadroTexto 1"/>
          <p:cNvSpPr txBox="1"/>
          <p:nvPr/>
        </p:nvSpPr>
        <p:spPr>
          <a:xfrm>
            <a:off x="72007" y="4077072"/>
            <a:ext cx="2195737" cy="707886"/>
          </a:xfrm>
          <a:prstGeom prst="rect">
            <a:avLst/>
          </a:prstGeom>
          <a:noFill/>
        </p:spPr>
        <p:txBody>
          <a:bodyPr wrap="square" rtlCol="0">
            <a:spAutoFit/>
          </a:bodyPr>
          <a:lstStyle/>
          <a:p>
            <a:r>
              <a:rPr lang="es-EC" sz="2000" b="1" dirty="0" smtClean="0">
                <a:solidFill>
                  <a:schemeClr val="bg1"/>
                </a:solidFill>
                <a:latin typeface="Arial Rounded MT Bold"/>
              </a:rPr>
              <a:t>EMPLEO JUVENIL</a:t>
            </a:r>
            <a:endParaRPr lang="es-EC" sz="2000" b="1" dirty="0">
              <a:solidFill>
                <a:schemeClr val="bg1"/>
              </a:solidFill>
              <a:latin typeface="Arial Rounded MT Bold"/>
            </a:endParaRPr>
          </a:p>
        </p:txBody>
      </p:sp>
      <p:graphicFrame>
        <p:nvGraphicFramePr>
          <p:cNvPr id="16" name="Gráfico 15"/>
          <p:cNvGraphicFramePr>
            <a:graphicFrameLocks/>
          </p:cNvGraphicFramePr>
          <p:nvPr>
            <p:extLst>
              <p:ext uri="{D42A27DB-BD31-4B8C-83A1-F6EECF244321}">
                <p14:modId xmlns:p14="http://schemas.microsoft.com/office/powerpoint/2010/main" val="2363150494"/>
              </p:ext>
            </p:extLst>
          </p:nvPr>
        </p:nvGraphicFramePr>
        <p:xfrm>
          <a:off x="2872132" y="2479748"/>
          <a:ext cx="5400000" cy="2880000"/>
        </p:xfrm>
        <a:graphic>
          <a:graphicData uri="http://schemas.openxmlformats.org/drawingml/2006/chart">
            <c:chart xmlns:c="http://schemas.openxmlformats.org/drawingml/2006/chart" xmlns:r="http://schemas.openxmlformats.org/officeDocument/2006/relationships" r:id="rId3"/>
          </a:graphicData>
        </a:graphic>
      </p:graphicFrame>
      <p:sp>
        <p:nvSpPr>
          <p:cNvPr id="17" name="15 Rectángulo"/>
          <p:cNvSpPr/>
          <p:nvPr/>
        </p:nvSpPr>
        <p:spPr>
          <a:xfrm>
            <a:off x="1443506" y="1262706"/>
            <a:ext cx="1359731" cy="523220"/>
          </a:xfrm>
          <a:prstGeom prst="rect">
            <a:avLst/>
          </a:prstGeom>
        </p:spPr>
        <p:txBody>
          <a:bodyPr wrap="none">
            <a:spAutoFit/>
          </a:bodyPr>
          <a:lstStyle/>
          <a:p>
            <a:r>
              <a:rPr lang="es-EC" sz="2800" b="1" dirty="0" smtClean="0">
                <a:latin typeface="Arial Rounded MT Bold" pitchFamily="34" charset="0"/>
              </a:rPr>
              <a:t>QUITO</a:t>
            </a:r>
          </a:p>
        </p:txBody>
      </p:sp>
      <p:pic>
        <p:nvPicPr>
          <p:cNvPr id="18" name="Picture 2" descr="https://upload.wikimedia.org/wikipedia/commons/thumb/d/dc/Flag_of_Quito.svg/200px-Flag_of_Quito.svg.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57488" y="1376343"/>
            <a:ext cx="504000" cy="25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8989685"/>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descr="http://images.lagazzettadf.com/2013/09/oi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5016" y="5877272"/>
            <a:ext cx="1576744" cy="900000"/>
          </a:xfrm>
          <a:prstGeom prst="rect">
            <a:avLst/>
          </a:prstGeom>
          <a:noFill/>
          <a:extLst>
            <a:ext uri="{909E8E84-426E-40DD-AFC4-6F175D3DCCD1}">
              <a14:hiddenFill xmlns:a14="http://schemas.microsoft.com/office/drawing/2010/main">
                <a:solidFill>
                  <a:srgbClr val="FFFFFF"/>
                </a:solidFill>
              </a14:hiddenFill>
            </a:ext>
          </a:extLst>
        </p:spPr>
      </p:pic>
      <p:sp>
        <p:nvSpPr>
          <p:cNvPr id="15" name="14 Triángulo isósceles"/>
          <p:cNvSpPr/>
          <p:nvPr/>
        </p:nvSpPr>
        <p:spPr>
          <a:xfrm rot="5400000">
            <a:off x="-2259124" y="2259124"/>
            <a:ext cx="6858000" cy="2339752"/>
          </a:xfrm>
          <a:prstGeom prst="triangle">
            <a:avLst>
              <a:gd name="adj" fmla="val 65666"/>
            </a:avLst>
          </a:prstGeom>
          <a:solidFill>
            <a:schemeClr val="accent1">
              <a:lumMod val="75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1" name="13 Rectángulo"/>
          <p:cNvSpPr/>
          <p:nvPr/>
        </p:nvSpPr>
        <p:spPr>
          <a:xfrm>
            <a:off x="1363220" y="406405"/>
            <a:ext cx="2339102" cy="646331"/>
          </a:xfrm>
          <a:prstGeom prst="rect">
            <a:avLst/>
          </a:prstGeom>
        </p:spPr>
        <p:txBody>
          <a:bodyPr wrap="none">
            <a:spAutoFit/>
          </a:bodyPr>
          <a:lstStyle/>
          <a:p>
            <a:r>
              <a:rPr lang="es-EC" sz="3600" b="1" dirty="0" smtClean="0">
                <a:solidFill>
                  <a:srgbClr val="00B0F0"/>
                </a:solidFill>
                <a:latin typeface="Arial Rounded MT Bold" pitchFamily="34" charset="0"/>
              </a:rPr>
              <a:t>ANÁLISIS</a:t>
            </a:r>
          </a:p>
        </p:txBody>
      </p:sp>
      <p:sp>
        <p:nvSpPr>
          <p:cNvPr id="22" name="15 Rectángulo"/>
          <p:cNvSpPr/>
          <p:nvPr/>
        </p:nvSpPr>
        <p:spPr>
          <a:xfrm>
            <a:off x="1413128" y="838453"/>
            <a:ext cx="3202672" cy="523220"/>
          </a:xfrm>
          <a:prstGeom prst="rect">
            <a:avLst/>
          </a:prstGeom>
        </p:spPr>
        <p:txBody>
          <a:bodyPr wrap="none">
            <a:spAutoFit/>
          </a:bodyPr>
          <a:lstStyle/>
          <a:p>
            <a:r>
              <a:rPr lang="es-EC" sz="2800" b="1" dirty="0" smtClean="0">
                <a:latin typeface="Arial Rounded MT Bold" pitchFamily="34" charset="0"/>
              </a:rPr>
              <a:t>DE RESULTADOS</a:t>
            </a:r>
          </a:p>
        </p:txBody>
      </p:sp>
      <p:sp>
        <p:nvSpPr>
          <p:cNvPr id="23" name="16 CuadroTexto"/>
          <p:cNvSpPr txBox="1"/>
          <p:nvPr/>
        </p:nvSpPr>
        <p:spPr>
          <a:xfrm>
            <a:off x="755576" y="118373"/>
            <a:ext cx="720080" cy="1200329"/>
          </a:xfrm>
          <a:prstGeom prst="rect">
            <a:avLst/>
          </a:prstGeom>
          <a:noFill/>
        </p:spPr>
        <p:txBody>
          <a:bodyPr wrap="square" rtlCol="0">
            <a:spAutoFit/>
          </a:bodyPr>
          <a:lstStyle/>
          <a:p>
            <a:r>
              <a:rPr lang="es-EC" sz="7200" dirty="0" smtClean="0">
                <a:solidFill>
                  <a:schemeClr val="bg1">
                    <a:lumMod val="50000"/>
                  </a:schemeClr>
                </a:solidFill>
                <a:latin typeface="Arial Rounded MT Bold" pitchFamily="34" charset="0"/>
              </a:rPr>
              <a:t>4</a:t>
            </a:r>
            <a:endParaRPr lang="es-EC" sz="7200" dirty="0">
              <a:solidFill>
                <a:schemeClr val="bg1">
                  <a:lumMod val="50000"/>
                </a:schemeClr>
              </a:solidFill>
              <a:latin typeface="Arial Rounded MT Bold" pitchFamily="34" charset="0"/>
            </a:endParaRPr>
          </a:p>
        </p:txBody>
      </p:sp>
      <p:sp>
        <p:nvSpPr>
          <p:cNvPr id="11" name="CuadroTexto 1"/>
          <p:cNvSpPr txBox="1"/>
          <p:nvPr/>
        </p:nvSpPr>
        <p:spPr>
          <a:xfrm>
            <a:off x="72007" y="4077072"/>
            <a:ext cx="2195737" cy="707886"/>
          </a:xfrm>
          <a:prstGeom prst="rect">
            <a:avLst/>
          </a:prstGeom>
          <a:noFill/>
        </p:spPr>
        <p:txBody>
          <a:bodyPr wrap="square" rtlCol="0">
            <a:spAutoFit/>
          </a:bodyPr>
          <a:lstStyle/>
          <a:p>
            <a:r>
              <a:rPr lang="es-EC" sz="2000" b="1" dirty="0" smtClean="0">
                <a:solidFill>
                  <a:schemeClr val="bg1"/>
                </a:solidFill>
                <a:latin typeface="Arial Rounded MT Bold"/>
              </a:rPr>
              <a:t>EMPLEO JUVENIL</a:t>
            </a:r>
            <a:endParaRPr lang="es-EC" sz="2000" b="1" dirty="0">
              <a:solidFill>
                <a:schemeClr val="bg1"/>
              </a:solidFill>
              <a:latin typeface="Arial Rounded MT Bold"/>
            </a:endParaRPr>
          </a:p>
        </p:txBody>
      </p:sp>
      <p:sp>
        <p:nvSpPr>
          <p:cNvPr id="16" name="15 CuadroTexto"/>
          <p:cNvSpPr txBox="1"/>
          <p:nvPr/>
        </p:nvSpPr>
        <p:spPr>
          <a:xfrm>
            <a:off x="2428860" y="2018876"/>
            <a:ext cx="6286544" cy="338554"/>
          </a:xfrm>
          <a:prstGeom prst="rect">
            <a:avLst/>
          </a:prstGeom>
          <a:noFill/>
        </p:spPr>
        <p:txBody>
          <a:bodyPr wrap="square" rtlCol="0">
            <a:spAutoFit/>
          </a:bodyPr>
          <a:lstStyle/>
          <a:p>
            <a:pPr algn="ctr"/>
            <a:r>
              <a:rPr lang="es-EC" sz="1600" b="1" dirty="0" smtClean="0">
                <a:latin typeface="Book Antiqua" pitchFamily="18" charset="0"/>
              </a:rPr>
              <a:t>Importancia de la experiencia y conocimientos previos</a:t>
            </a:r>
          </a:p>
        </p:txBody>
      </p:sp>
      <p:graphicFrame>
        <p:nvGraphicFramePr>
          <p:cNvPr id="10" name="Gráfico 9"/>
          <p:cNvGraphicFramePr>
            <a:graphicFrameLocks/>
          </p:cNvGraphicFramePr>
          <p:nvPr>
            <p:extLst>
              <p:ext uri="{D42A27DB-BD31-4B8C-83A1-F6EECF244321}">
                <p14:modId xmlns:p14="http://schemas.microsoft.com/office/powerpoint/2010/main" val="3997904250"/>
              </p:ext>
            </p:extLst>
          </p:nvPr>
        </p:nvGraphicFramePr>
        <p:xfrm>
          <a:off x="2872132" y="2637072"/>
          <a:ext cx="5400000" cy="2880000"/>
        </p:xfrm>
        <a:graphic>
          <a:graphicData uri="http://schemas.openxmlformats.org/drawingml/2006/chart">
            <c:chart xmlns:c="http://schemas.openxmlformats.org/drawingml/2006/chart" xmlns:r="http://schemas.openxmlformats.org/officeDocument/2006/relationships" r:id="rId3"/>
          </a:graphicData>
        </a:graphic>
      </p:graphicFrame>
      <p:sp>
        <p:nvSpPr>
          <p:cNvPr id="12" name="15 Rectángulo"/>
          <p:cNvSpPr/>
          <p:nvPr/>
        </p:nvSpPr>
        <p:spPr>
          <a:xfrm>
            <a:off x="1443506" y="1262706"/>
            <a:ext cx="1359731" cy="523220"/>
          </a:xfrm>
          <a:prstGeom prst="rect">
            <a:avLst/>
          </a:prstGeom>
        </p:spPr>
        <p:txBody>
          <a:bodyPr wrap="none">
            <a:spAutoFit/>
          </a:bodyPr>
          <a:lstStyle/>
          <a:p>
            <a:r>
              <a:rPr lang="es-EC" sz="2800" b="1" dirty="0" smtClean="0">
                <a:latin typeface="Arial Rounded MT Bold" pitchFamily="34" charset="0"/>
              </a:rPr>
              <a:t>QUITO</a:t>
            </a:r>
          </a:p>
        </p:txBody>
      </p:sp>
      <p:pic>
        <p:nvPicPr>
          <p:cNvPr id="17" name="Picture 2" descr="https://upload.wikimedia.org/wikipedia/commons/thumb/d/dc/Flag_of_Quito.svg/200px-Flag_of_Quito.svg.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57488" y="1376343"/>
            <a:ext cx="504000" cy="25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8989685"/>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descr="http://images.lagazzettadf.com/2013/09/oi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5016" y="5877272"/>
            <a:ext cx="1576744" cy="900000"/>
          </a:xfrm>
          <a:prstGeom prst="rect">
            <a:avLst/>
          </a:prstGeom>
          <a:noFill/>
          <a:extLst>
            <a:ext uri="{909E8E84-426E-40DD-AFC4-6F175D3DCCD1}">
              <a14:hiddenFill xmlns:a14="http://schemas.microsoft.com/office/drawing/2010/main">
                <a:solidFill>
                  <a:srgbClr val="FFFFFF"/>
                </a:solidFill>
              </a14:hiddenFill>
            </a:ext>
          </a:extLst>
        </p:spPr>
      </p:pic>
      <p:sp>
        <p:nvSpPr>
          <p:cNvPr id="15" name="14 Triángulo isósceles"/>
          <p:cNvSpPr/>
          <p:nvPr/>
        </p:nvSpPr>
        <p:spPr>
          <a:xfrm rot="5400000">
            <a:off x="-2259124" y="2259124"/>
            <a:ext cx="6858000" cy="2339752"/>
          </a:xfrm>
          <a:prstGeom prst="triangle">
            <a:avLst>
              <a:gd name="adj" fmla="val 65666"/>
            </a:avLst>
          </a:prstGeom>
          <a:solidFill>
            <a:schemeClr val="accent1">
              <a:lumMod val="75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1" name="13 Rectángulo"/>
          <p:cNvSpPr/>
          <p:nvPr/>
        </p:nvSpPr>
        <p:spPr>
          <a:xfrm>
            <a:off x="1363220" y="406405"/>
            <a:ext cx="2339102" cy="646331"/>
          </a:xfrm>
          <a:prstGeom prst="rect">
            <a:avLst/>
          </a:prstGeom>
        </p:spPr>
        <p:txBody>
          <a:bodyPr wrap="none">
            <a:spAutoFit/>
          </a:bodyPr>
          <a:lstStyle/>
          <a:p>
            <a:r>
              <a:rPr lang="es-EC" sz="3600" b="1" dirty="0" smtClean="0">
                <a:solidFill>
                  <a:srgbClr val="00B0F0"/>
                </a:solidFill>
                <a:latin typeface="Arial Rounded MT Bold" pitchFamily="34" charset="0"/>
              </a:rPr>
              <a:t>ANÁLISIS</a:t>
            </a:r>
          </a:p>
        </p:txBody>
      </p:sp>
      <p:sp>
        <p:nvSpPr>
          <p:cNvPr id="22" name="15 Rectángulo"/>
          <p:cNvSpPr/>
          <p:nvPr/>
        </p:nvSpPr>
        <p:spPr>
          <a:xfrm>
            <a:off x="1413128" y="838453"/>
            <a:ext cx="3202672" cy="523220"/>
          </a:xfrm>
          <a:prstGeom prst="rect">
            <a:avLst/>
          </a:prstGeom>
        </p:spPr>
        <p:txBody>
          <a:bodyPr wrap="none">
            <a:spAutoFit/>
          </a:bodyPr>
          <a:lstStyle/>
          <a:p>
            <a:r>
              <a:rPr lang="es-EC" sz="2800" b="1" dirty="0" smtClean="0">
                <a:latin typeface="Arial Rounded MT Bold" pitchFamily="34" charset="0"/>
              </a:rPr>
              <a:t>DE RESULTADOS</a:t>
            </a:r>
          </a:p>
        </p:txBody>
      </p:sp>
      <p:sp>
        <p:nvSpPr>
          <p:cNvPr id="23" name="16 CuadroTexto"/>
          <p:cNvSpPr txBox="1"/>
          <p:nvPr/>
        </p:nvSpPr>
        <p:spPr>
          <a:xfrm>
            <a:off x="755576" y="118373"/>
            <a:ext cx="720080" cy="1200329"/>
          </a:xfrm>
          <a:prstGeom prst="rect">
            <a:avLst/>
          </a:prstGeom>
          <a:noFill/>
        </p:spPr>
        <p:txBody>
          <a:bodyPr wrap="square" rtlCol="0">
            <a:spAutoFit/>
          </a:bodyPr>
          <a:lstStyle/>
          <a:p>
            <a:r>
              <a:rPr lang="es-EC" sz="7200" dirty="0" smtClean="0">
                <a:solidFill>
                  <a:schemeClr val="bg1">
                    <a:lumMod val="50000"/>
                  </a:schemeClr>
                </a:solidFill>
                <a:latin typeface="Arial Rounded MT Bold" pitchFamily="34" charset="0"/>
              </a:rPr>
              <a:t>4</a:t>
            </a:r>
            <a:endParaRPr lang="es-EC" sz="7200" dirty="0">
              <a:solidFill>
                <a:schemeClr val="bg1">
                  <a:lumMod val="50000"/>
                </a:schemeClr>
              </a:solidFill>
              <a:latin typeface="Arial Rounded MT Bold" pitchFamily="34" charset="0"/>
            </a:endParaRPr>
          </a:p>
        </p:txBody>
      </p:sp>
      <p:sp>
        <p:nvSpPr>
          <p:cNvPr id="2" name="CuadroTexto 1"/>
          <p:cNvSpPr txBox="1"/>
          <p:nvPr/>
        </p:nvSpPr>
        <p:spPr>
          <a:xfrm>
            <a:off x="35496" y="4192052"/>
            <a:ext cx="2267746" cy="677108"/>
          </a:xfrm>
          <a:prstGeom prst="rect">
            <a:avLst/>
          </a:prstGeom>
          <a:noFill/>
        </p:spPr>
        <p:txBody>
          <a:bodyPr wrap="square" rtlCol="0">
            <a:spAutoFit/>
          </a:bodyPr>
          <a:lstStyle/>
          <a:p>
            <a:r>
              <a:rPr lang="es-EC" sz="1900" b="1" dirty="0" smtClean="0">
                <a:solidFill>
                  <a:schemeClr val="bg1"/>
                </a:solidFill>
                <a:latin typeface="Arial Rounded MT Bold"/>
              </a:rPr>
              <a:t>PERSONAS CON DISCAPACIDAD</a:t>
            </a:r>
            <a:endParaRPr lang="es-EC" sz="1900" b="1" dirty="0">
              <a:solidFill>
                <a:schemeClr val="bg1"/>
              </a:solidFill>
              <a:latin typeface="Arial Rounded MT Bold"/>
            </a:endParaRPr>
          </a:p>
        </p:txBody>
      </p:sp>
      <p:graphicFrame>
        <p:nvGraphicFramePr>
          <p:cNvPr id="9" name="8 Tabla"/>
          <p:cNvGraphicFramePr>
            <a:graphicFrameLocks noGrp="1"/>
          </p:cNvGraphicFramePr>
          <p:nvPr>
            <p:extLst>
              <p:ext uri="{D42A27DB-BD31-4B8C-83A1-F6EECF244321}">
                <p14:modId xmlns:p14="http://schemas.microsoft.com/office/powerpoint/2010/main" val="1023283384"/>
              </p:ext>
            </p:extLst>
          </p:nvPr>
        </p:nvGraphicFramePr>
        <p:xfrm>
          <a:off x="2285984" y="1857364"/>
          <a:ext cx="5857916" cy="731520"/>
        </p:xfrm>
        <a:graphic>
          <a:graphicData uri="http://schemas.openxmlformats.org/drawingml/2006/table">
            <a:tbl>
              <a:tblPr>
                <a:tableStyleId>{BDBED569-4797-4DF1-A0F4-6AAB3CD982D8}</a:tableStyleId>
              </a:tblPr>
              <a:tblGrid>
                <a:gridCol w="5857916"/>
              </a:tblGrid>
              <a:tr h="209550">
                <a:tc>
                  <a:txBody>
                    <a:bodyPr/>
                    <a:lstStyle/>
                    <a:p>
                      <a:pPr algn="ctr" fontAlgn="ctr"/>
                      <a:r>
                        <a:rPr lang="es-EC" sz="1600" b="1" u="none" strike="noStrike" dirty="0">
                          <a:solidFill>
                            <a:schemeClr val="bg1"/>
                          </a:solidFill>
                          <a:latin typeface="Book Antiqua" pitchFamily="18" charset="0"/>
                        </a:rPr>
                        <a:t>Promedio del porcentaje de su personal posee algún tipo de discapacidad</a:t>
                      </a:r>
                      <a:endParaRPr lang="es-EC" sz="1600" b="1" i="0" u="none" strike="noStrike" dirty="0">
                        <a:solidFill>
                          <a:schemeClr val="bg1"/>
                        </a:solidFill>
                        <a:latin typeface="Book Antiqua" pitchFamily="18" charset="0"/>
                      </a:endParaRPr>
                    </a:p>
                  </a:txBody>
                  <a:tcPr marL="0" marR="0" marT="0" marB="0" anchor="ctr">
                    <a:solidFill>
                      <a:schemeClr val="accent5"/>
                    </a:solidFill>
                  </a:tcPr>
                </a:tc>
              </a:tr>
              <a:tr h="209550">
                <a:tc>
                  <a:txBody>
                    <a:bodyPr/>
                    <a:lstStyle/>
                    <a:p>
                      <a:pPr algn="ctr" fontAlgn="ctr"/>
                      <a:r>
                        <a:rPr lang="es-EC" sz="1600" u="none" strike="noStrike" dirty="0" smtClean="0">
                          <a:latin typeface="Book Antiqua" pitchFamily="18" charset="0"/>
                        </a:rPr>
                        <a:t>3,97%</a:t>
                      </a:r>
                      <a:endParaRPr lang="es-EC" sz="1600" b="0" i="0" u="none" strike="noStrike" dirty="0">
                        <a:solidFill>
                          <a:srgbClr val="000000"/>
                        </a:solidFill>
                        <a:latin typeface="Book Antiqua" pitchFamily="18" charset="0"/>
                      </a:endParaRPr>
                    </a:p>
                  </a:txBody>
                  <a:tcPr marL="0" marR="0" marT="0" marB="0" anchor="ctr"/>
                </a:tc>
              </a:tr>
            </a:tbl>
          </a:graphicData>
        </a:graphic>
      </p:graphicFrame>
      <p:sp>
        <p:nvSpPr>
          <p:cNvPr id="11" name="10 CuadroTexto"/>
          <p:cNvSpPr txBox="1"/>
          <p:nvPr/>
        </p:nvSpPr>
        <p:spPr>
          <a:xfrm>
            <a:off x="2428860" y="2857496"/>
            <a:ext cx="6286544" cy="338554"/>
          </a:xfrm>
          <a:prstGeom prst="rect">
            <a:avLst/>
          </a:prstGeom>
          <a:noFill/>
        </p:spPr>
        <p:txBody>
          <a:bodyPr wrap="square" rtlCol="0">
            <a:spAutoFit/>
          </a:bodyPr>
          <a:lstStyle/>
          <a:p>
            <a:pPr algn="ctr"/>
            <a:r>
              <a:rPr lang="es-EC" sz="1600" b="1" dirty="0" smtClean="0">
                <a:latin typeface="Book Antiqua" pitchFamily="18" charset="0"/>
              </a:rPr>
              <a:t>Contrataría personas con discapacidad</a:t>
            </a:r>
          </a:p>
        </p:txBody>
      </p:sp>
      <p:graphicFrame>
        <p:nvGraphicFramePr>
          <p:cNvPr id="12" name="Gráfico 11"/>
          <p:cNvGraphicFramePr>
            <a:graphicFrameLocks/>
          </p:cNvGraphicFramePr>
          <p:nvPr>
            <p:extLst>
              <p:ext uri="{D42A27DB-BD31-4B8C-83A1-F6EECF244321}">
                <p14:modId xmlns:p14="http://schemas.microsoft.com/office/powerpoint/2010/main" val="2304722820"/>
              </p:ext>
            </p:extLst>
          </p:nvPr>
        </p:nvGraphicFramePr>
        <p:xfrm>
          <a:off x="2872132" y="3193524"/>
          <a:ext cx="5400000" cy="2880000"/>
        </p:xfrm>
        <a:graphic>
          <a:graphicData uri="http://schemas.openxmlformats.org/drawingml/2006/chart">
            <c:chart xmlns:c="http://schemas.openxmlformats.org/drawingml/2006/chart" xmlns:r="http://schemas.openxmlformats.org/officeDocument/2006/relationships" r:id="rId3"/>
          </a:graphicData>
        </a:graphic>
      </p:graphicFrame>
      <p:sp>
        <p:nvSpPr>
          <p:cNvPr id="14" name="15 Rectángulo"/>
          <p:cNvSpPr/>
          <p:nvPr/>
        </p:nvSpPr>
        <p:spPr>
          <a:xfrm>
            <a:off x="1443506" y="1262706"/>
            <a:ext cx="1359731" cy="523220"/>
          </a:xfrm>
          <a:prstGeom prst="rect">
            <a:avLst/>
          </a:prstGeom>
        </p:spPr>
        <p:txBody>
          <a:bodyPr wrap="none">
            <a:spAutoFit/>
          </a:bodyPr>
          <a:lstStyle/>
          <a:p>
            <a:r>
              <a:rPr lang="es-EC" sz="2800" b="1" dirty="0" smtClean="0">
                <a:latin typeface="Arial Rounded MT Bold" pitchFamily="34" charset="0"/>
              </a:rPr>
              <a:t>QUITO</a:t>
            </a:r>
          </a:p>
        </p:txBody>
      </p:sp>
      <p:pic>
        <p:nvPicPr>
          <p:cNvPr id="16" name="Picture 2" descr="https://upload.wikimedia.org/wikipedia/commons/thumb/d/dc/Flag_of_Quito.svg/200px-Flag_of_Quito.svg.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57488" y="1376343"/>
            <a:ext cx="504000" cy="25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3068411"/>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descr="http://images.lagazzettadf.com/2013/09/oi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5016" y="5877272"/>
            <a:ext cx="1576744" cy="900000"/>
          </a:xfrm>
          <a:prstGeom prst="rect">
            <a:avLst/>
          </a:prstGeom>
          <a:noFill/>
          <a:extLst>
            <a:ext uri="{909E8E84-426E-40DD-AFC4-6F175D3DCCD1}">
              <a14:hiddenFill xmlns:a14="http://schemas.microsoft.com/office/drawing/2010/main">
                <a:solidFill>
                  <a:srgbClr val="FFFFFF"/>
                </a:solidFill>
              </a14:hiddenFill>
            </a:ext>
          </a:extLst>
        </p:spPr>
      </p:pic>
      <p:sp>
        <p:nvSpPr>
          <p:cNvPr id="15" name="14 Triángulo isósceles"/>
          <p:cNvSpPr/>
          <p:nvPr/>
        </p:nvSpPr>
        <p:spPr>
          <a:xfrm rot="5400000">
            <a:off x="-2259124" y="2259124"/>
            <a:ext cx="6858000" cy="2339752"/>
          </a:xfrm>
          <a:prstGeom prst="triangle">
            <a:avLst>
              <a:gd name="adj" fmla="val 65666"/>
            </a:avLst>
          </a:prstGeom>
          <a:solidFill>
            <a:schemeClr val="accent1">
              <a:lumMod val="75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1" name="13 Rectángulo"/>
          <p:cNvSpPr/>
          <p:nvPr/>
        </p:nvSpPr>
        <p:spPr>
          <a:xfrm>
            <a:off x="1363220" y="425450"/>
            <a:ext cx="2339102" cy="646331"/>
          </a:xfrm>
          <a:prstGeom prst="rect">
            <a:avLst/>
          </a:prstGeom>
        </p:spPr>
        <p:txBody>
          <a:bodyPr wrap="none">
            <a:spAutoFit/>
          </a:bodyPr>
          <a:lstStyle/>
          <a:p>
            <a:r>
              <a:rPr lang="es-EC" sz="3600" b="1" dirty="0" smtClean="0">
                <a:solidFill>
                  <a:srgbClr val="00B0F0"/>
                </a:solidFill>
                <a:latin typeface="Arial Rounded MT Bold" pitchFamily="34" charset="0"/>
              </a:rPr>
              <a:t>ANÁLISIS</a:t>
            </a:r>
          </a:p>
        </p:txBody>
      </p:sp>
      <p:sp>
        <p:nvSpPr>
          <p:cNvPr id="22" name="15 Rectángulo"/>
          <p:cNvSpPr/>
          <p:nvPr/>
        </p:nvSpPr>
        <p:spPr>
          <a:xfrm>
            <a:off x="1413128" y="857498"/>
            <a:ext cx="3202672" cy="523220"/>
          </a:xfrm>
          <a:prstGeom prst="rect">
            <a:avLst/>
          </a:prstGeom>
        </p:spPr>
        <p:txBody>
          <a:bodyPr wrap="none">
            <a:spAutoFit/>
          </a:bodyPr>
          <a:lstStyle/>
          <a:p>
            <a:r>
              <a:rPr lang="es-EC" sz="2800" b="1" dirty="0" smtClean="0">
                <a:latin typeface="Arial Rounded MT Bold" pitchFamily="34" charset="0"/>
              </a:rPr>
              <a:t>DE RESULTADOS</a:t>
            </a:r>
          </a:p>
        </p:txBody>
      </p:sp>
      <p:sp>
        <p:nvSpPr>
          <p:cNvPr id="23" name="16 CuadroTexto"/>
          <p:cNvSpPr txBox="1"/>
          <p:nvPr/>
        </p:nvSpPr>
        <p:spPr>
          <a:xfrm>
            <a:off x="755576" y="137418"/>
            <a:ext cx="720080" cy="1200329"/>
          </a:xfrm>
          <a:prstGeom prst="rect">
            <a:avLst/>
          </a:prstGeom>
          <a:noFill/>
        </p:spPr>
        <p:txBody>
          <a:bodyPr wrap="square" rtlCol="0">
            <a:spAutoFit/>
          </a:bodyPr>
          <a:lstStyle/>
          <a:p>
            <a:r>
              <a:rPr lang="es-EC" sz="7200" dirty="0" smtClean="0">
                <a:solidFill>
                  <a:schemeClr val="bg1">
                    <a:lumMod val="50000"/>
                  </a:schemeClr>
                </a:solidFill>
                <a:latin typeface="Arial Rounded MT Bold" pitchFamily="34" charset="0"/>
              </a:rPr>
              <a:t>4</a:t>
            </a:r>
            <a:endParaRPr lang="es-EC" sz="7200" dirty="0">
              <a:solidFill>
                <a:schemeClr val="bg1">
                  <a:lumMod val="50000"/>
                </a:schemeClr>
              </a:solidFill>
              <a:latin typeface="Arial Rounded MT Bold" pitchFamily="34" charset="0"/>
            </a:endParaRPr>
          </a:p>
        </p:txBody>
      </p:sp>
      <p:sp>
        <p:nvSpPr>
          <p:cNvPr id="2" name="CuadroTexto 1"/>
          <p:cNvSpPr txBox="1"/>
          <p:nvPr/>
        </p:nvSpPr>
        <p:spPr>
          <a:xfrm>
            <a:off x="35496" y="4192052"/>
            <a:ext cx="2267746" cy="677108"/>
          </a:xfrm>
          <a:prstGeom prst="rect">
            <a:avLst/>
          </a:prstGeom>
          <a:noFill/>
        </p:spPr>
        <p:txBody>
          <a:bodyPr wrap="square" rtlCol="0">
            <a:spAutoFit/>
          </a:bodyPr>
          <a:lstStyle/>
          <a:p>
            <a:r>
              <a:rPr lang="es-EC" sz="1900" b="1" dirty="0" smtClean="0">
                <a:solidFill>
                  <a:schemeClr val="bg1"/>
                </a:solidFill>
                <a:latin typeface="Arial Rounded MT Bold"/>
              </a:rPr>
              <a:t>PERSONAS CON DISCAPACIDAD</a:t>
            </a:r>
            <a:endParaRPr lang="es-EC" sz="1900" b="1" dirty="0">
              <a:solidFill>
                <a:schemeClr val="bg1"/>
              </a:solidFill>
              <a:latin typeface="Arial Rounded MT Bold"/>
            </a:endParaRPr>
          </a:p>
        </p:txBody>
      </p:sp>
      <p:sp>
        <p:nvSpPr>
          <p:cNvPr id="11" name="10 CuadroTexto"/>
          <p:cNvSpPr txBox="1"/>
          <p:nvPr/>
        </p:nvSpPr>
        <p:spPr>
          <a:xfrm>
            <a:off x="2357422" y="1966520"/>
            <a:ext cx="6286544" cy="338554"/>
          </a:xfrm>
          <a:prstGeom prst="rect">
            <a:avLst/>
          </a:prstGeom>
          <a:noFill/>
        </p:spPr>
        <p:txBody>
          <a:bodyPr wrap="square" rtlCol="0">
            <a:spAutoFit/>
          </a:bodyPr>
          <a:lstStyle/>
          <a:p>
            <a:pPr algn="ctr"/>
            <a:r>
              <a:rPr lang="es-EC" sz="1600" b="1" dirty="0" smtClean="0">
                <a:latin typeface="Book Antiqua" pitchFamily="18" charset="0"/>
              </a:rPr>
              <a:t>Preferiría que estas personas sean jóvenes</a:t>
            </a:r>
          </a:p>
        </p:txBody>
      </p:sp>
      <p:graphicFrame>
        <p:nvGraphicFramePr>
          <p:cNvPr id="10" name="Gráfico 9"/>
          <p:cNvGraphicFramePr>
            <a:graphicFrameLocks/>
          </p:cNvGraphicFramePr>
          <p:nvPr>
            <p:extLst>
              <p:ext uri="{D42A27DB-BD31-4B8C-83A1-F6EECF244321}">
                <p14:modId xmlns:p14="http://schemas.microsoft.com/office/powerpoint/2010/main" val="3887366339"/>
              </p:ext>
            </p:extLst>
          </p:nvPr>
        </p:nvGraphicFramePr>
        <p:xfrm>
          <a:off x="2800694" y="2627157"/>
          <a:ext cx="5400000" cy="2880000"/>
        </p:xfrm>
        <a:graphic>
          <a:graphicData uri="http://schemas.openxmlformats.org/drawingml/2006/chart">
            <c:chart xmlns:c="http://schemas.openxmlformats.org/drawingml/2006/chart" xmlns:r="http://schemas.openxmlformats.org/officeDocument/2006/relationships" r:id="rId3"/>
          </a:graphicData>
        </a:graphic>
      </p:graphicFrame>
      <p:sp>
        <p:nvSpPr>
          <p:cNvPr id="14" name="15 Rectángulo"/>
          <p:cNvSpPr/>
          <p:nvPr/>
        </p:nvSpPr>
        <p:spPr>
          <a:xfrm>
            <a:off x="1443506" y="1262706"/>
            <a:ext cx="1359731" cy="523220"/>
          </a:xfrm>
          <a:prstGeom prst="rect">
            <a:avLst/>
          </a:prstGeom>
        </p:spPr>
        <p:txBody>
          <a:bodyPr wrap="none">
            <a:spAutoFit/>
          </a:bodyPr>
          <a:lstStyle/>
          <a:p>
            <a:r>
              <a:rPr lang="es-EC" sz="2800" b="1" dirty="0" smtClean="0">
                <a:latin typeface="Arial Rounded MT Bold" pitchFamily="34" charset="0"/>
              </a:rPr>
              <a:t>QUITO</a:t>
            </a:r>
          </a:p>
        </p:txBody>
      </p:sp>
      <p:pic>
        <p:nvPicPr>
          <p:cNvPr id="16" name="Picture 2" descr="https://upload.wikimedia.org/wikipedia/commons/thumb/d/dc/Flag_of_Quito.svg/200px-Flag_of_Quito.svg.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57488" y="1376343"/>
            <a:ext cx="504000" cy="25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3068411"/>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descr="http://images.lagazzettadf.com/2013/09/oi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5016" y="5877272"/>
            <a:ext cx="1576744" cy="900000"/>
          </a:xfrm>
          <a:prstGeom prst="rect">
            <a:avLst/>
          </a:prstGeom>
          <a:noFill/>
          <a:extLst>
            <a:ext uri="{909E8E84-426E-40DD-AFC4-6F175D3DCCD1}">
              <a14:hiddenFill xmlns:a14="http://schemas.microsoft.com/office/drawing/2010/main">
                <a:solidFill>
                  <a:srgbClr val="FFFFFF"/>
                </a:solidFill>
              </a14:hiddenFill>
            </a:ext>
          </a:extLst>
        </p:spPr>
      </p:pic>
      <p:sp>
        <p:nvSpPr>
          <p:cNvPr id="15" name="14 Triángulo isósceles"/>
          <p:cNvSpPr/>
          <p:nvPr/>
        </p:nvSpPr>
        <p:spPr>
          <a:xfrm rot="5400000">
            <a:off x="-2259124" y="2259124"/>
            <a:ext cx="6858000" cy="2339752"/>
          </a:xfrm>
          <a:prstGeom prst="triangle">
            <a:avLst>
              <a:gd name="adj" fmla="val 65666"/>
            </a:avLst>
          </a:prstGeom>
          <a:solidFill>
            <a:schemeClr val="accent1">
              <a:lumMod val="75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1" name="13 Rectángulo"/>
          <p:cNvSpPr/>
          <p:nvPr/>
        </p:nvSpPr>
        <p:spPr>
          <a:xfrm>
            <a:off x="1363220" y="425450"/>
            <a:ext cx="2339102" cy="646331"/>
          </a:xfrm>
          <a:prstGeom prst="rect">
            <a:avLst/>
          </a:prstGeom>
        </p:spPr>
        <p:txBody>
          <a:bodyPr wrap="none">
            <a:spAutoFit/>
          </a:bodyPr>
          <a:lstStyle/>
          <a:p>
            <a:r>
              <a:rPr lang="es-EC" sz="3600" b="1" dirty="0" smtClean="0">
                <a:solidFill>
                  <a:srgbClr val="00B0F0"/>
                </a:solidFill>
                <a:latin typeface="Arial Rounded MT Bold" pitchFamily="34" charset="0"/>
              </a:rPr>
              <a:t>ANÁLISIS</a:t>
            </a:r>
          </a:p>
        </p:txBody>
      </p:sp>
      <p:sp>
        <p:nvSpPr>
          <p:cNvPr id="22" name="15 Rectángulo"/>
          <p:cNvSpPr/>
          <p:nvPr/>
        </p:nvSpPr>
        <p:spPr>
          <a:xfrm>
            <a:off x="1413128" y="857498"/>
            <a:ext cx="3202672" cy="523220"/>
          </a:xfrm>
          <a:prstGeom prst="rect">
            <a:avLst/>
          </a:prstGeom>
        </p:spPr>
        <p:txBody>
          <a:bodyPr wrap="none">
            <a:spAutoFit/>
          </a:bodyPr>
          <a:lstStyle/>
          <a:p>
            <a:r>
              <a:rPr lang="es-EC" sz="2800" b="1" dirty="0" smtClean="0">
                <a:latin typeface="Arial Rounded MT Bold" pitchFamily="34" charset="0"/>
              </a:rPr>
              <a:t>DE RESULTADOS</a:t>
            </a:r>
          </a:p>
        </p:txBody>
      </p:sp>
      <p:sp>
        <p:nvSpPr>
          <p:cNvPr id="23" name="16 CuadroTexto"/>
          <p:cNvSpPr txBox="1"/>
          <p:nvPr/>
        </p:nvSpPr>
        <p:spPr>
          <a:xfrm>
            <a:off x="755576" y="137418"/>
            <a:ext cx="720080" cy="1200329"/>
          </a:xfrm>
          <a:prstGeom prst="rect">
            <a:avLst/>
          </a:prstGeom>
          <a:noFill/>
        </p:spPr>
        <p:txBody>
          <a:bodyPr wrap="square" rtlCol="0">
            <a:spAutoFit/>
          </a:bodyPr>
          <a:lstStyle/>
          <a:p>
            <a:r>
              <a:rPr lang="es-EC" sz="7200" dirty="0" smtClean="0">
                <a:solidFill>
                  <a:schemeClr val="bg1">
                    <a:lumMod val="50000"/>
                  </a:schemeClr>
                </a:solidFill>
                <a:latin typeface="Arial Rounded MT Bold" pitchFamily="34" charset="0"/>
              </a:rPr>
              <a:t>4</a:t>
            </a:r>
            <a:endParaRPr lang="es-EC" sz="7200" dirty="0">
              <a:solidFill>
                <a:schemeClr val="bg1">
                  <a:lumMod val="50000"/>
                </a:schemeClr>
              </a:solidFill>
              <a:latin typeface="Arial Rounded MT Bold" pitchFamily="34" charset="0"/>
            </a:endParaRPr>
          </a:p>
        </p:txBody>
      </p:sp>
      <p:sp>
        <p:nvSpPr>
          <p:cNvPr id="2" name="CuadroTexto 1"/>
          <p:cNvSpPr txBox="1"/>
          <p:nvPr/>
        </p:nvSpPr>
        <p:spPr>
          <a:xfrm>
            <a:off x="35496" y="4192052"/>
            <a:ext cx="2267746" cy="677108"/>
          </a:xfrm>
          <a:prstGeom prst="rect">
            <a:avLst/>
          </a:prstGeom>
          <a:noFill/>
        </p:spPr>
        <p:txBody>
          <a:bodyPr wrap="square" rtlCol="0">
            <a:spAutoFit/>
          </a:bodyPr>
          <a:lstStyle/>
          <a:p>
            <a:r>
              <a:rPr lang="es-EC" sz="1900" b="1" dirty="0" smtClean="0">
                <a:solidFill>
                  <a:schemeClr val="bg1"/>
                </a:solidFill>
                <a:latin typeface="Arial Rounded MT Bold"/>
              </a:rPr>
              <a:t>PERSONAS CON DISCAPACIDAD</a:t>
            </a:r>
            <a:endParaRPr lang="es-EC" sz="1900" b="1" dirty="0">
              <a:solidFill>
                <a:schemeClr val="bg1"/>
              </a:solidFill>
              <a:latin typeface="Arial Rounded MT Bold"/>
            </a:endParaRPr>
          </a:p>
        </p:txBody>
      </p:sp>
      <p:sp>
        <p:nvSpPr>
          <p:cNvPr id="11" name="10 CuadroTexto"/>
          <p:cNvSpPr txBox="1"/>
          <p:nvPr/>
        </p:nvSpPr>
        <p:spPr>
          <a:xfrm>
            <a:off x="2357422" y="1966520"/>
            <a:ext cx="6572296" cy="338554"/>
          </a:xfrm>
          <a:prstGeom prst="rect">
            <a:avLst/>
          </a:prstGeom>
          <a:noFill/>
        </p:spPr>
        <p:txBody>
          <a:bodyPr wrap="square" rtlCol="0">
            <a:spAutoFit/>
          </a:bodyPr>
          <a:lstStyle/>
          <a:p>
            <a:pPr algn="ctr"/>
            <a:r>
              <a:rPr lang="es-EC" sz="1600" b="1" dirty="0" smtClean="0">
                <a:latin typeface="Book Antiqua" pitchFamily="18" charset="0"/>
              </a:rPr>
              <a:t>En qué áreas contrataría personas con discapacidad</a:t>
            </a:r>
          </a:p>
        </p:txBody>
      </p:sp>
      <p:graphicFrame>
        <p:nvGraphicFramePr>
          <p:cNvPr id="10" name="Gráfico 9"/>
          <p:cNvGraphicFramePr>
            <a:graphicFrameLocks/>
          </p:cNvGraphicFramePr>
          <p:nvPr>
            <p:extLst>
              <p:ext uri="{D42A27DB-BD31-4B8C-83A1-F6EECF244321}">
                <p14:modId xmlns:p14="http://schemas.microsoft.com/office/powerpoint/2010/main" val="3721451896"/>
              </p:ext>
            </p:extLst>
          </p:nvPr>
        </p:nvGraphicFramePr>
        <p:xfrm>
          <a:off x="2223570" y="2549631"/>
          <a:ext cx="6840000" cy="3961950"/>
        </p:xfrm>
        <a:graphic>
          <a:graphicData uri="http://schemas.openxmlformats.org/drawingml/2006/chart">
            <c:chart xmlns:c="http://schemas.openxmlformats.org/drawingml/2006/chart" xmlns:r="http://schemas.openxmlformats.org/officeDocument/2006/relationships" r:id="rId3"/>
          </a:graphicData>
        </a:graphic>
      </p:graphicFrame>
      <p:sp>
        <p:nvSpPr>
          <p:cNvPr id="12" name="15 Rectángulo"/>
          <p:cNvSpPr/>
          <p:nvPr/>
        </p:nvSpPr>
        <p:spPr>
          <a:xfrm>
            <a:off x="1443506" y="1262706"/>
            <a:ext cx="1359731" cy="523220"/>
          </a:xfrm>
          <a:prstGeom prst="rect">
            <a:avLst/>
          </a:prstGeom>
        </p:spPr>
        <p:txBody>
          <a:bodyPr wrap="none">
            <a:spAutoFit/>
          </a:bodyPr>
          <a:lstStyle/>
          <a:p>
            <a:r>
              <a:rPr lang="es-EC" sz="2800" b="1" dirty="0" smtClean="0">
                <a:latin typeface="Arial Rounded MT Bold" pitchFamily="34" charset="0"/>
              </a:rPr>
              <a:t>QUITO</a:t>
            </a:r>
          </a:p>
        </p:txBody>
      </p:sp>
      <p:pic>
        <p:nvPicPr>
          <p:cNvPr id="16" name="Picture 2" descr="https://upload.wikimedia.org/wikipedia/commons/thumb/d/dc/Flag_of_Quito.svg/200px-Flag_of_Quito.svg.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57488" y="1376343"/>
            <a:ext cx="504000" cy="25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3068411"/>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descr="http://images.lagazzettadf.com/2013/09/oi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5016" y="5877272"/>
            <a:ext cx="1576744" cy="900000"/>
          </a:xfrm>
          <a:prstGeom prst="rect">
            <a:avLst/>
          </a:prstGeom>
          <a:noFill/>
          <a:extLst>
            <a:ext uri="{909E8E84-426E-40DD-AFC4-6F175D3DCCD1}">
              <a14:hiddenFill xmlns:a14="http://schemas.microsoft.com/office/drawing/2010/main">
                <a:solidFill>
                  <a:srgbClr val="FFFFFF"/>
                </a:solidFill>
              </a14:hiddenFill>
            </a:ext>
          </a:extLst>
        </p:spPr>
      </p:pic>
      <p:sp>
        <p:nvSpPr>
          <p:cNvPr id="15" name="14 Triángulo isósceles"/>
          <p:cNvSpPr/>
          <p:nvPr/>
        </p:nvSpPr>
        <p:spPr>
          <a:xfrm rot="5400000">
            <a:off x="-2259124" y="2259124"/>
            <a:ext cx="6858000" cy="2339752"/>
          </a:xfrm>
          <a:prstGeom prst="triangle">
            <a:avLst>
              <a:gd name="adj" fmla="val 65666"/>
            </a:avLst>
          </a:prstGeom>
          <a:solidFill>
            <a:schemeClr val="accent1">
              <a:lumMod val="75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1" name="13 Rectángulo"/>
          <p:cNvSpPr/>
          <p:nvPr/>
        </p:nvSpPr>
        <p:spPr>
          <a:xfrm>
            <a:off x="1363220" y="425450"/>
            <a:ext cx="2339102" cy="646331"/>
          </a:xfrm>
          <a:prstGeom prst="rect">
            <a:avLst/>
          </a:prstGeom>
        </p:spPr>
        <p:txBody>
          <a:bodyPr wrap="none">
            <a:spAutoFit/>
          </a:bodyPr>
          <a:lstStyle/>
          <a:p>
            <a:r>
              <a:rPr lang="es-EC" sz="3600" b="1" dirty="0" smtClean="0">
                <a:solidFill>
                  <a:srgbClr val="00B0F0"/>
                </a:solidFill>
                <a:latin typeface="Arial Rounded MT Bold" pitchFamily="34" charset="0"/>
              </a:rPr>
              <a:t>ANÁLISIS</a:t>
            </a:r>
          </a:p>
        </p:txBody>
      </p:sp>
      <p:sp>
        <p:nvSpPr>
          <p:cNvPr id="22" name="15 Rectángulo"/>
          <p:cNvSpPr/>
          <p:nvPr/>
        </p:nvSpPr>
        <p:spPr>
          <a:xfrm>
            <a:off x="1413128" y="857498"/>
            <a:ext cx="3202672" cy="523220"/>
          </a:xfrm>
          <a:prstGeom prst="rect">
            <a:avLst/>
          </a:prstGeom>
        </p:spPr>
        <p:txBody>
          <a:bodyPr wrap="none">
            <a:spAutoFit/>
          </a:bodyPr>
          <a:lstStyle/>
          <a:p>
            <a:r>
              <a:rPr lang="es-EC" sz="2800" b="1" dirty="0" smtClean="0">
                <a:latin typeface="Arial Rounded MT Bold" pitchFamily="34" charset="0"/>
              </a:rPr>
              <a:t>DE RESULTADOS</a:t>
            </a:r>
          </a:p>
        </p:txBody>
      </p:sp>
      <p:sp>
        <p:nvSpPr>
          <p:cNvPr id="23" name="16 CuadroTexto"/>
          <p:cNvSpPr txBox="1"/>
          <p:nvPr/>
        </p:nvSpPr>
        <p:spPr>
          <a:xfrm>
            <a:off x="755576" y="137418"/>
            <a:ext cx="720080" cy="1200329"/>
          </a:xfrm>
          <a:prstGeom prst="rect">
            <a:avLst/>
          </a:prstGeom>
          <a:noFill/>
        </p:spPr>
        <p:txBody>
          <a:bodyPr wrap="square" rtlCol="0">
            <a:spAutoFit/>
          </a:bodyPr>
          <a:lstStyle/>
          <a:p>
            <a:r>
              <a:rPr lang="es-EC" sz="7200" dirty="0" smtClean="0">
                <a:solidFill>
                  <a:schemeClr val="bg1">
                    <a:lumMod val="50000"/>
                  </a:schemeClr>
                </a:solidFill>
                <a:latin typeface="Arial Rounded MT Bold" pitchFamily="34" charset="0"/>
              </a:rPr>
              <a:t>4</a:t>
            </a:r>
            <a:endParaRPr lang="es-EC" sz="7200" dirty="0">
              <a:solidFill>
                <a:schemeClr val="bg1">
                  <a:lumMod val="50000"/>
                </a:schemeClr>
              </a:solidFill>
              <a:latin typeface="Arial Rounded MT Bold" pitchFamily="34" charset="0"/>
            </a:endParaRPr>
          </a:p>
        </p:txBody>
      </p:sp>
      <p:sp>
        <p:nvSpPr>
          <p:cNvPr id="2" name="CuadroTexto 1"/>
          <p:cNvSpPr txBox="1"/>
          <p:nvPr/>
        </p:nvSpPr>
        <p:spPr>
          <a:xfrm>
            <a:off x="35496" y="4192052"/>
            <a:ext cx="2267746" cy="677108"/>
          </a:xfrm>
          <a:prstGeom prst="rect">
            <a:avLst/>
          </a:prstGeom>
          <a:noFill/>
        </p:spPr>
        <p:txBody>
          <a:bodyPr wrap="square" rtlCol="0">
            <a:spAutoFit/>
          </a:bodyPr>
          <a:lstStyle/>
          <a:p>
            <a:r>
              <a:rPr lang="es-EC" sz="1900" b="1" dirty="0" smtClean="0">
                <a:solidFill>
                  <a:schemeClr val="bg1"/>
                </a:solidFill>
                <a:latin typeface="Arial Rounded MT Bold"/>
              </a:rPr>
              <a:t>PERSONAS CON DISCAPACIDAD</a:t>
            </a:r>
            <a:endParaRPr lang="es-EC" sz="1900" b="1" dirty="0">
              <a:solidFill>
                <a:schemeClr val="bg1"/>
              </a:solidFill>
              <a:latin typeface="Arial Rounded MT Bold"/>
            </a:endParaRPr>
          </a:p>
        </p:txBody>
      </p:sp>
      <p:sp>
        <p:nvSpPr>
          <p:cNvPr id="11" name="10 CuadroTexto"/>
          <p:cNvSpPr txBox="1"/>
          <p:nvPr/>
        </p:nvSpPr>
        <p:spPr>
          <a:xfrm>
            <a:off x="2357422" y="1966520"/>
            <a:ext cx="6572296" cy="338554"/>
          </a:xfrm>
          <a:prstGeom prst="rect">
            <a:avLst/>
          </a:prstGeom>
          <a:noFill/>
        </p:spPr>
        <p:txBody>
          <a:bodyPr wrap="square" rtlCol="0">
            <a:spAutoFit/>
          </a:bodyPr>
          <a:lstStyle/>
          <a:p>
            <a:pPr algn="ctr"/>
            <a:r>
              <a:rPr lang="es-EC" sz="1600" b="1" dirty="0" smtClean="0">
                <a:latin typeface="Book Antiqua" pitchFamily="18" charset="0"/>
              </a:rPr>
              <a:t>Con qué tipo de discapacidad</a:t>
            </a:r>
          </a:p>
        </p:txBody>
      </p:sp>
      <p:graphicFrame>
        <p:nvGraphicFramePr>
          <p:cNvPr id="10" name="Gráfico 9"/>
          <p:cNvGraphicFramePr>
            <a:graphicFrameLocks/>
          </p:cNvGraphicFramePr>
          <p:nvPr>
            <p:extLst>
              <p:ext uri="{D42A27DB-BD31-4B8C-83A1-F6EECF244321}">
                <p14:modId xmlns:p14="http://schemas.microsoft.com/office/powerpoint/2010/main" val="529764338"/>
              </p:ext>
            </p:extLst>
          </p:nvPr>
        </p:nvGraphicFramePr>
        <p:xfrm>
          <a:off x="2583570" y="2409543"/>
          <a:ext cx="6120000" cy="3240000"/>
        </p:xfrm>
        <a:graphic>
          <a:graphicData uri="http://schemas.openxmlformats.org/drawingml/2006/chart">
            <c:chart xmlns:c="http://schemas.openxmlformats.org/drawingml/2006/chart" xmlns:r="http://schemas.openxmlformats.org/officeDocument/2006/relationships" r:id="rId3"/>
          </a:graphicData>
        </a:graphic>
      </p:graphicFrame>
      <p:sp>
        <p:nvSpPr>
          <p:cNvPr id="14" name="15 Rectángulo"/>
          <p:cNvSpPr/>
          <p:nvPr/>
        </p:nvSpPr>
        <p:spPr>
          <a:xfrm>
            <a:off x="1443506" y="1262706"/>
            <a:ext cx="1359731" cy="523220"/>
          </a:xfrm>
          <a:prstGeom prst="rect">
            <a:avLst/>
          </a:prstGeom>
        </p:spPr>
        <p:txBody>
          <a:bodyPr wrap="none">
            <a:spAutoFit/>
          </a:bodyPr>
          <a:lstStyle/>
          <a:p>
            <a:r>
              <a:rPr lang="es-EC" sz="2800" b="1" dirty="0" smtClean="0">
                <a:latin typeface="Arial Rounded MT Bold" pitchFamily="34" charset="0"/>
              </a:rPr>
              <a:t>QUITO</a:t>
            </a:r>
          </a:p>
        </p:txBody>
      </p:sp>
      <p:pic>
        <p:nvPicPr>
          <p:cNvPr id="16" name="Picture 2" descr="https://upload.wikimedia.org/wikipedia/commons/thumb/d/dc/Flag_of_Quito.svg/200px-Flag_of_Quito.svg.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57488" y="1376343"/>
            <a:ext cx="504000" cy="25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3068411"/>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descr="http://images.lagazzettadf.com/2013/09/oi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5016" y="5877272"/>
            <a:ext cx="1576744" cy="900000"/>
          </a:xfrm>
          <a:prstGeom prst="rect">
            <a:avLst/>
          </a:prstGeom>
          <a:noFill/>
          <a:extLst>
            <a:ext uri="{909E8E84-426E-40DD-AFC4-6F175D3DCCD1}">
              <a14:hiddenFill xmlns:a14="http://schemas.microsoft.com/office/drawing/2010/main">
                <a:solidFill>
                  <a:srgbClr val="FFFFFF"/>
                </a:solidFill>
              </a14:hiddenFill>
            </a:ext>
          </a:extLst>
        </p:spPr>
      </p:pic>
      <p:sp>
        <p:nvSpPr>
          <p:cNvPr id="15" name="14 Triángulo isósceles"/>
          <p:cNvSpPr/>
          <p:nvPr/>
        </p:nvSpPr>
        <p:spPr>
          <a:xfrm rot="5400000">
            <a:off x="-2259124" y="2259124"/>
            <a:ext cx="6858000" cy="2339752"/>
          </a:xfrm>
          <a:prstGeom prst="triangle">
            <a:avLst>
              <a:gd name="adj" fmla="val 65666"/>
            </a:avLst>
          </a:prstGeom>
          <a:solidFill>
            <a:schemeClr val="accent1">
              <a:lumMod val="75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1" name="13 Rectángulo"/>
          <p:cNvSpPr/>
          <p:nvPr/>
        </p:nvSpPr>
        <p:spPr>
          <a:xfrm>
            <a:off x="1363220" y="406405"/>
            <a:ext cx="2339102" cy="646331"/>
          </a:xfrm>
          <a:prstGeom prst="rect">
            <a:avLst/>
          </a:prstGeom>
        </p:spPr>
        <p:txBody>
          <a:bodyPr wrap="none">
            <a:spAutoFit/>
          </a:bodyPr>
          <a:lstStyle/>
          <a:p>
            <a:r>
              <a:rPr lang="es-EC" sz="3600" b="1" dirty="0" smtClean="0">
                <a:solidFill>
                  <a:srgbClr val="00B0F0"/>
                </a:solidFill>
                <a:latin typeface="Arial Rounded MT Bold" pitchFamily="34" charset="0"/>
              </a:rPr>
              <a:t>ANÁLISIS</a:t>
            </a:r>
          </a:p>
        </p:txBody>
      </p:sp>
      <p:sp>
        <p:nvSpPr>
          <p:cNvPr id="22" name="15 Rectángulo"/>
          <p:cNvSpPr/>
          <p:nvPr/>
        </p:nvSpPr>
        <p:spPr>
          <a:xfrm>
            <a:off x="1413128" y="838453"/>
            <a:ext cx="3202672" cy="523220"/>
          </a:xfrm>
          <a:prstGeom prst="rect">
            <a:avLst/>
          </a:prstGeom>
        </p:spPr>
        <p:txBody>
          <a:bodyPr wrap="none">
            <a:spAutoFit/>
          </a:bodyPr>
          <a:lstStyle/>
          <a:p>
            <a:r>
              <a:rPr lang="es-EC" sz="2800" b="1" dirty="0" smtClean="0">
                <a:latin typeface="Arial Rounded MT Bold" pitchFamily="34" charset="0"/>
              </a:rPr>
              <a:t>DE RESULTADOS</a:t>
            </a:r>
          </a:p>
        </p:txBody>
      </p:sp>
      <p:sp>
        <p:nvSpPr>
          <p:cNvPr id="23" name="16 CuadroTexto"/>
          <p:cNvSpPr txBox="1"/>
          <p:nvPr/>
        </p:nvSpPr>
        <p:spPr>
          <a:xfrm>
            <a:off x="755576" y="118373"/>
            <a:ext cx="720080" cy="1200329"/>
          </a:xfrm>
          <a:prstGeom prst="rect">
            <a:avLst/>
          </a:prstGeom>
          <a:noFill/>
        </p:spPr>
        <p:txBody>
          <a:bodyPr wrap="square" rtlCol="0">
            <a:spAutoFit/>
          </a:bodyPr>
          <a:lstStyle/>
          <a:p>
            <a:r>
              <a:rPr lang="es-EC" sz="7200" dirty="0" smtClean="0">
                <a:solidFill>
                  <a:schemeClr val="bg1">
                    <a:lumMod val="50000"/>
                  </a:schemeClr>
                </a:solidFill>
                <a:latin typeface="Arial Rounded MT Bold" pitchFamily="34" charset="0"/>
              </a:rPr>
              <a:t>4</a:t>
            </a:r>
            <a:endParaRPr lang="es-EC" sz="7200" dirty="0">
              <a:solidFill>
                <a:schemeClr val="bg1">
                  <a:lumMod val="50000"/>
                </a:schemeClr>
              </a:solidFill>
              <a:latin typeface="Arial Rounded MT Bold" pitchFamily="34" charset="0"/>
            </a:endParaRPr>
          </a:p>
        </p:txBody>
      </p:sp>
      <p:sp>
        <p:nvSpPr>
          <p:cNvPr id="2" name="CuadroTexto 1"/>
          <p:cNvSpPr txBox="1"/>
          <p:nvPr/>
        </p:nvSpPr>
        <p:spPr>
          <a:xfrm>
            <a:off x="-1" y="4299193"/>
            <a:ext cx="2267745" cy="353943"/>
          </a:xfrm>
          <a:prstGeom prst="rect">
            <a:avLst/>
          </a:prstGeom>
          <a:noFill/>
        </p:spPr>
        <p:txBody>
          <a:bodyPr wrap="square" rtlCol="0">
            <a:spAutoFit/>
          </a:bodyPr>
          <a:lstStyle/>
          <a:p>
            <a:r>
              <a:rPr lang="es-EC" sz="1700" b="1" dirty="0" smtClean="0">
                <a:solidFill>
                  <a:schemeClr val="bg1"/>
                </a:solidFill>
                <a:latin typeface="Arial Rounded MT Bold"/>
              </a:rPr>
              <a:t>REMUNERACIONES</a:t>
            </a:r>
            <a:endParaRPr lang="es-EC" sz="1700" b="1" dirty="0">
              <a:solidFill>
                <a:schemeClr val="bg1"/>
              </a:solidFill>
              <a:latin typeface="Arial Rounded MT Bold"/>
            </a:endParaRPr>
          </a:p>
        </p:txBody>
      </p:sp>
      <p:graphicFrame>
        <p:nvGraphicFramePr>
          <p:cNvPr id="9" name="8 Tabla"/>
          <p:cNvGraphicFramePr>
            <a:graphicFrameLocks noGrp="1"/>
          </p:cNvGraphicFramePr>
          <p:nvPr>
            <p:extLst>
              <p:ext uri="{D42A27DB-BD31-4B8C-83A1-F6EECF244321}">
                <p14:modId xmlns:p14="http://schemas.microsoft.com/office/powerpoint/2010/main" val="3214258168"/>
              </p:ext>
            </p:extLst>
          </p:nvPr>
        </p:nvGraphicFramePr>
        <p:xfrm>
          <a:off x="2714612" y="1928802"/>
          <a:ext cx="4660900" cy="497205"/>
        </p:xfrm>
        <a:graphic>
          <a:graphicData uri="http://schemas.openxmlformats.org/drawingml/2006/table">
            <a:tbl>
              <a:tblPr>
                <a:tableStyleId>{BDBED569-4797-4DF1-A0F4-6AAB3CD982D8}</a:tableStyleId>
              </a:tblPr>
              <a:tblGrid>
                <a:gridCol w="2273300"/>
                <a:gridCol w="2387600"/>
              </a:tblGrid>
              <a:tr h="209550">
                <a:tc>
                  <a:txBody>
                    <a:bodyPr/>
                    <a:lstStyle/>
                    <a:p>
                      <a:pPr algn="ctr" fontAlgn="ctr"/>
                      <a:r>
                        <a:rPr lang="es-EC" sz="1600" b="1" u="none" strike="noStrike" dirty="0">
                          <a:solidFill>
                            <a:schemeClr val="bg1"/>
                          </a:solidFill>
                          <a:latin typeface="Book Antiqua" pitchFamily="18" charset="0"/>
                        </a:rPr>
                        <a:t>Total salarios 2014</a:t>
                      </a:r>
                      <a:endParaRPr lang="es-EC" sz="1600" b="1" i="0" u="none" strike="noStrike" dirty="0">
                        <a:solidFill>
                          <a:schemeClr val="bg1"/>
                        </a:solidFill>
                        <a:latin typeface="Book Antiqua" pitchFamily="18" charset="0"/>
                      </a:endParaRPr>
                    </a:p>
                  </a:txBody>
                  <a:tcPr marL="0" marR="0" marT="0" marB="0" anchor="ctr">
                    <a:solidFill>
                      <a:schemeClr val="accent5"/>
                    </a:solidFill>
                  </a:tcPr>
                </a:tc>
                <a:tc>
                  <a:txBody>
                    <a:bodyPr/>
                    <a:lstStyle/>
                    <a:p>
                      <a:pPr algn="ctr" fontAlgn="ctr"/>
                      <a:r>
                        <a:rPr lang="es-EC" sz="1600" b="1" u="none" strike="noStrike" dirty="0">
                          <a:solidFill>
                            <a:schemeClr val="bg1"/>
                          </a:solidFill>
                          <a:latin typeface="Book Antiqua" pitchFamily="18" charset="0"/>
                        </a:rPr>
                        <a:t>Promedio salarios 2014</a:t>
                      </a:r>
                      <a:endParaRPr lang="es-EC" sz="1600" b="1" i="0" u="none" strike="noStrike" dirty="0">
                        <a:solidFill>
                          <a:schemeClr val="bg1"/>
                        </a:solidFill>
                        <a:latin typeface="Book Antiqua" pitchFamily="18" charset="0"/>
                      </a:endParaRPr>
                    </a:p>
                  </a:txBody>
                  <a:tcPr marL="0" marR="0" marT="0" marB="0" anchor="ctr">
                    <a:solidFill>
                      <a:schemeClr val="accent5"/>
                    </a:solidFill>
                  </a:tcPr>
                </a:tc>
              </a:tr>
              <a:tr h="209550">
                <a:tc>
                  <a:txBody>
                    <a:bodyPr/>
                    <a:lstStyle/>
                    <a:p>
                      <a:pPr algn="ctr" fontAlgn="ctr"/>
                      <a:r>
                        <a:rPr lang="es-EC" sz="1600" b="0" i="0" u="none" strike="noStrike" dirty="0">
                          <a:solidFill>
                            <a:srgbClr val="000000"/>
                          </a:solidFill>
                          <a:effectLst/>
                          <a:latin typeface="Book Antiqua" panose="02040602050305030304" pitchFamily="18" charset="0"/>
                        </a:rPr>
                        <a:t>3.312.290.862 </a:t>
                      </a:r>
                    </a:p>
                  </a:txBody>
                  <a:tcPr marL="9525" marR="9525" marT="9525" marB="0" anchor="ctr"/>
                </a:tc>
                <a:tc>
                  <a:txBody>
                    <a:bodyPr/>
                    <a:lstStyle/>
                    <a:p>
                      <a:pPr algn="ctr" fontAlgn="ctr"/>
                      <a:r>
                        <a:rPr lang="es-EC" sz="1600" b="0" i="0" u="none" strike="noStrike" dirty="0">
                          <a:solidFill>
                            <a:srgbClr val="000000"/>
                          </a:solidFill>
                          <a:effectLst/>
                          <a:latin typeface="Book Antiqua" panose="02040602050305030304" pitchFamily="18" charset="0"/>
                        </a:rPr>
                        <a:t>22.686.924 </a:t>
                      </a:r>
                    </a:p>
                  </a:txBody>
                  <a:tcPr marL="9525" marR="9525" marT="9525" marB="0" anchor="ctr"/>
                </a:tc>
              </a:tr>
            </a:tbl>
          </a:graphicData>
        </a:graphic>
      </p:graphicFrame>
      <p:sp>
        <p:nvSpPr>
          <p:cNvPr id="10" name="9 CuadroTexto"/>
          <p:cNvSpPr txBox="1"/>
          <p:nvPr/>
        </p:nvSpPr>
        <p:spPr>
          <a:xfrm>
            <a:off x="2285984" y="2714620"/>
            <a:ext cx="6572296" cy="338554"/>
          </a:xfrm>
          <a:prstGeom prst="rect">
            <a:avLst/>
          </a:prstGeom>
          <a:noFill/>
        </p:spPr>
        <p:txBody>
          <a:bodyPr wrap="square" rtlCol="0">
            <a:spAutoFit/>
          </a:bodyPr>
          <a:lstStyle/>
          <a:p>
            <a:pPr algn="ctr"/>
            <a:r>
              <a:rPr lang="es-EC" sz="1600" b="1" dirty="0" smtClean="0">
                <a:latin typeface="Book Antiqua" pitchFamily="18" charset="0"/>
              </a:rPr>
              <a:t>Salarios mensuales promedio por cargo</a:t>
            </a:r>
          </a:p>
        </p:txBody>
      </p:sp>
      <p:graphicFrame>
        <p:nvGraphicFramePr>
          <p:cNvPr id="12" name="Gráfico 11"/>
          <p:cNvGraphicFramePr>
            <a:graphicFrameLocks/>
          </p:cNvGraphicFramePr>
          <p:nvPr>
            <p:extLst>
              <p:ext uri="{D42A27DB-BD31-4B8C-83A1-F6EECF244321}">
                <p14:modId xmlns:p14="http://schemas.microsoft.com/office/powerpoint/2010/main" val="3105276510"/>
              </p:ext>
            </p:extLst>
          </p:nvPr>
        </p:nvGraphicFramePr>
        <p:xfrm>
          <a:off x="2332132" y="3053174"/>
          <a:ext cx="6480000" cy="3600000"/>
        </p:xfrm>
        <a:graphic>
          <a:graphicData uri="http://schemas.openxmlformats.org/drawingml/2006/chart">
            <c:chart xmlns:c="http://schemas.openxmlformats.org/drawingml/2006/chart" xmlns:r="http://schemas.openxmlformats.org/officeDocument/2006/relationships" r:id="rId3"/>
          </a:graphicData>
        </a:graphic>
      </p:graphicFrame>
      <p:sp>
        <p:nvSpPr>
          <p:cNvPr id="14" name="15 Rectángulo"/>
          <p:cNvSpPr/>
          <p:nvPr/>
        </p:nvSpPr>
        <p:spPr>
          <a:xfrm>
            <a:off x="1443506" y="1262706"/>
            <a:ext cx="1359731" cy="523220"/>
          </a:xfrm>
          <a:prstGeom prst="rect">
            <a:avLst/>
          </a:prstGeom>
        </p:spPr>
        <p:txBody>
          <a:bodyPr wrap="none">
            <a:spAutoFit/>
          </a:bodyPr>
          <a:lstStyle/>
          <a:p>
            <a:r>
              <a:rPr lang="es-EC" sz="2800" b="1" dirty="0" smtClean="0">
                <a:latin typeface="Arial Rounded MT Bold" pitchFamily="34" charset="0"/>
              </a:rPr>
              <a:t>QUITO</a:t>
            </a:r>
          </a:p>
        </p:txBody>
      </p:sp>
      <p:pic>
        <p:nvPicPr>
          <p:cNvPr id="16" name="Picture 2" descr="https://upload.wikimedia.org/wikipedia/commons/thumb/d/dc/Flag_of_Quito.svg/200px-Flag_of_Quito.svg.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57488" y="1376343"/>
            <a:ext cx="504000" cy="25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91923538"/>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descr="http://images.lagazzettadf.com/2013/09/oi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5016" y="5877272"/>
            <a:ext cx="1576744" cy="900000"/>
          </a:xfrm>
          <a:prstGeom prst="rect">
            <a:avLst/>
          </a:prstGeom>
          <a:noFill/>
          <a:extLst>
            <a:ext uri="{909E8E84-426E-40DD-AFC4-6F175D3DCCD1}">
              <a14:hiddenFill xmlns:a14="http://schemas.microsoft.com/office/drawing/2010/main">
                <a:solidFill>
                  <a:srgbClr val="FFFFFF"/>
                </a:solidFill>
              </a14:hiddenFill>
            </a:ext>
          </a:extLst>
        </p:spPr>
      </p:pic>
      <p:sp>
        <p:nvSpPr>
          <p:cNvPr id="15" name="14 Triángulo isósceles"/>
          <p:cNvSpPr/>
          <p:nvPr/>
        </p:nvSpPr>
        <p:spPr>
          <a:xfrm rot="5400000">
            <a:off x="-2259124" y="2259124"/>
            <a:ext cx="6858000" cy="2339752"/>
          </a:xfrm>
          <a:prstGeom prst="triangle">
            <a:avLst>
              <a:gd name="adj" fmla="val 65666"/>
            </a:avLst>
          </a:prstGeom>
          <a:solidFill>
            <a:schemeClr val="accent1">
              <a:lumMod val="75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1" name="13 Rectángulo"/>
          <p:cNvSpPr/>
          <p:nvPr/>
        </p:nvSpPr>
        <p:spPr>
          <a:xfrm>
            <a:off x="1363220" y="406405"/>
            <a:ext cx="2339102" cy="646331"/>
          </a:xfrm>
          <a:prstGeom prst="rect">
            <a:avLst/>
          </a:prstGeom>
        </p:spPr>
        <p:txBody>
          <a:bodyPr wrap="none">
            <a:spAutoFit/>
          </a:bodyPr>
          <a:lstStyle/>
          <a:p>
            <a:r>
              <a:rPr lang="es-EC" sz="3600" b="1" dirty="0" smtClean="0">
                <a:solidFill>
                  <a:srgbClr val="00B0F0"/>
                </a:solidFill>
                <a:latin typeface="Arial Rounded MT Bold" pitchFamily="34" charset="0"/>
              </a:rPr>
              <a:t>ANÁLISIS</a:t>
            </a:r>
          </a:p>
        </p:txBody>
      </p:sp>
      <p:sp>
        <p:nvSpPr>
          <p:cNvPr id="22" name="15 Rectángulo"/>
          <p:cNvSpPr/>
          <p:nvPr/>
        </p:nvSpPr>
        <p:spPr>
          <a:xfrm>
            <a:off x="1413128" y="838453"/>
            <a:ext cx="3202672" cy="523220"/>
          </a:xfrm>
          <a:prstGeom prst="rect">
            <a:avLst/>
          </a:prstGeom>
        </p:spPr>
        <p:txBody>
          <a:bodyPr wrap="none">
            <a:spAutoFit/>
          </a:bodyPr>
          <a:lstStyle/>
          <a:p>
            <a:r>
              <a:rPr lang="es-EC" sz="2800" b="1" dirty="0" smtClean="0">
                <a:latin typeface="Arial Rounded MT Bold" pitchFamily="34" charset="0"/>
              </a:rPr>
              <a:t>DE RESULTADOS</a:t>
            </a:r>
          </a:p>
        </p:txBody>
      </p:sp>
      <p:sp>
        <p:nvSpPr>
          <p:cNvPr id="23" name="16 CuadroTexto"/>
          <p:cNvSpPr txBox="1"/>
          <p:nvPr/>
        </p:nvSpPr>
        <p:spPr>
          <a:xfrm>
            <a:off x="755576" y="118373"/>
            <a:ext cx="720080" cy="1200329"/>
          </a:xfrm>
          <a:prstGeom prst="rect">
            <a:avLst/>
          </a:prstGeom>
          <a:noFill/>
        </p:spPr>
        <p:txBody>
          <a:bodyPr wrap="square" rtlCol="0">
            <a:spAutoFit/>
          </a:bodyPr>
          <a:lstStyle/>
          <a:p>
            <a:r>
              <a:rPr lang="es-EC" sz="7200" dirty="0" smtClean="0">
                <a:solidFill>
                  <a:schemeClr val="bg1">
                    <a:lumMod val="50000"/>
                  </a:schemeClr>
                </a:solidFill>
                <a:latin typeface="Arial Rounded MT Bold" pitchFamily="34" charset="0"/>
              </a:rPr>
              <a:t>4</a:t>
            </a:r>
            <a:endParaRPr lang="es-EC" sz="7200" dirty="0">
              <a:solidFill>
                <a:schemeClr val="bg1">
                  <a:lumMod val="50000"/>
                </a:schemeClr>
              </a:solidFill>
              <a:latin typeface="Arial Rounded MT Bold" pitchFamily="34" charset="0"/>
            </a:endParaRPr>
          </a:p>
        </p:txBody>
      </p:sp>
      <p:sp>
        <p:nvSpPr>
          <p:cNvPr id="8" name="15 Rectángulo"/>
          <p:cNvSpPr/>
          <p:nvPr/>
        </p:nvSpPr>
        <p:spPr>
          <a:xfrm>
            <a:off x="1443506" y="1243661"/>
            <a:ext cx="2301656" cy="523220"/>
          </a:xfrm>
          <a:prstGeom prst="rect">
            <a:avLst/>
          </a:prstGeom>
        </p:spPr>
        <p:txBody>
          <a:bodyPr wrap="none">
            <a:spAutoFit/>
          </a:bodyPr>
          <a:lstStyle/>
          <a:p>
            <a:r>
              <a:rPr lang="es-EC" sz="2800" b="1" dirty="0" smtClean="0">
                <a:latin typeface="Arial Rounded MT Bold" pitchFamily="34" charset="0"/>
              </a:rPr>
              <a:t>GUAYAQUIL</a:t>
            </a:r>
          </a:p>
        </p:txBody>
      </p:sp>
      <p:sp>
        <p:nvSpPr>
          <p:cNvPr id="2" name="CuadroTexto 1"/>
          <p:cNvSpPr txBox="1"/>
          <p:nvPr/>
        </p:nvSpPr>
        <p:spPr>
          <a:xfrm>
            <a:off x="107504" y="3997513"/>
            <a:ext cx="2232248" cy="1015663"/>
          </a:xfrm>
          <a:prstGeom prst="rect">
            <a:avLst/>
          </a:prstGeom>
          <a:noFill/>
        </p:spPr>
        <p:txBody>
          <a:bodyPr wrap="square" rtlCol="0">
            <a:spAutoFit/>
          </a:bodyPr>
          <a:lstStyle/>
          <a:p>
            <a:r>
              <a:rPr lang="es-EC" sz="2000" b="1" dirty="0" smtClean="0">
                <a:solidFill>
                  <a:schemeClr val="bg1"/>
                </a:solidFill>
                <a:latin typeface="Arial Rounded MT Bold"/>
              </a:rPr>
              <a:t>COMPOSICIÓN DEL RECURSO HUMANO</a:t>
            </a:r>
            <a:endParaRPr lang="es-EC" sz="2000" b="1" dirty="0">
              <a:solidFill>
                <a:schemeClr val="bg1"/>
              </a:solidFill>
              <a:latin typeface="Arial Rounded MT Bold"/>
            </a:endParaRPr>
          </a:p>
        </p:txBody>
      </p:sp>
      <p:graphicFrame>
        <p:nvGraphicFramePr>
          <p:cNvPr id="9" name="8 Tabla"/>
          <p:cNvGraphicFramePr>
            <a:graphicFrameLocks noGrp="1"/>
          </p:cNvGraphicFramePr>
          <p:nvPr>
            <p:extLst>
              <p:ext uri="{D42A27DB-BD31-4B8C-83A1-F6EECF244321}">
                <p14:modId xmlns:p14="http://schemas.microsoft.com/office/powerpoint/2010/main" val="1705901601"/>
              </p:ext>
            </p:extLst>
          </p:nvPr>
        </p:nvGraphicFramePr>
        <p:xfrm>
          <a:off x="3071802" y="1928802"/>
          <a:ext cx="4660900" cy="771525"/>
        </p:xfrm>
        <a:graphic>
          <a:graphicData uri="http://schemas.openxmlformats.org/drawingml/2006/table">
            <a:tbl>
              <a:tblPr>
                <a:tableStyleId>{BDBED569-4797-4DF1-A0F4-6AAB3CD982D8}</a:tableStyleId>
              </a:tblPr>
              <a:tblGrid>
                <a:gridCol w="2273300"/>
                <a:gridCol w="2387600"/>
              </a:tblGrid>
              <a:tr h="209550">
                <a:tc>
                  <a:txBody>
                    <a:bodyPr/>
                    <a:lstStyle/>
                    <a:p>
                      <a:pPr algn="ctr" fontAlgn="ctr"/>
                      <a:r>
                        <a:rPr lang="es-EC" sz="1700" b="1" u="none" strike="noStrike" dirty="0">
                          <a:solidFill>
                            <a:schemeClr val="bg1"/>
                          </a:solidFill>
                          <a:latin typeface="Book Antiqua" pitchFamily="18" charset="0"/>
                        </a:rPr>
                        <a:t>Total de empleados permanentes (2014)</a:t>
                      </a:r>
                      <a:endParaRPr lang="es-EC" sz="1700" b="1" i="0" u="none" strike="noStrike" dirty="0">
                        <a:solidFill>
                          <a:schemeClr val="bg1"/>
                        </a:solidFill>
                        <a:latin typeface="Book Antiqua" pitchFamily="18" charset="0"/>
                      </a:endParaRPr>
                    </a:p>
                  </a:txBody>
                  <a:tcPr marL="0" marR="0" marT="0" marB="0" anchor="ctr">
                    <a:solidFill>
                      <a:schemeClr val="accent5"/>
                    </a:solidFill>
                  </a:tcPr>
                </a:tc>
                <a:tc>
                  <a:txBody>
                    <a:bodyPr/>
                    <a:lstStyle/>
                    <a:p>
                      <a:pPr algn="ctr" fontAlgn="ctr"/>
                      <a:r>
                        <a:rPr lang="es-EC" sz="1700" b="1" u="none" strike="noStrike" dirty="0">
                          <a:solidFill>
                            <a:schemeClr val="bg1"/>
                          </a:solidFill>
                          <a:latin typeface="Book Antiqua" pitchFamily="18" charset="0"/>
                        </a:rPr>
                        <a:t>Promedio de empleados permanentes en (2014)</a:t>
                      </a:r>
                      <a:endParaRPr lang="es-EC" sz="1700" b="1" i="0" u="none" strike="noStrike" dirty="0">
                        <a:solidFill>
                          <a:schemeClr val="bg1"/>
                        </a:solidFill>
                        <a:latin typeface="Book Antiqua" pitchFamily="18" charset="0"/>
                      </a:endParaRPr>
                    </a:p>
                  </a:txBody>
                  <a:tcPr marL="0" marR="0" marT="0" marB="0" anchor="ctr">
                    <a:solidFill>
                      <a:schemeClr val="accent5"/>
                    </a:solidFill>
                  </a:tcPr>
                </a:tc>
              </a:tr>
              <a:tr h="209550">
                <a:tc>
                  <a:txBody>
                    <a:bodyPr/>
                    <a:lstStyle/>
                    <a:p>
                      <a:pPr algn="ctr" fontAlgn="ctr"/>
                      <a:r>
                        <a:rPr lang="es-EC" sz="1600" b="0" i="0" u="none" strike="noStrike" dirty="0">
                          <a:solidFill>
                            <a:srgbClr val="000000"/>
                          </a:solidFill>
                          <a:effectLst/>
                          <a:latin typeface="Book Antiqua" panose="02040602050305030304" pitchFamily="18" charset="0"/>
                        </a:rPr>
                        <a:t>45.526</a:t>
                      </a:r>
                    </a:p>
                  </a:txBody>
                  <a:tcPr marL="9525" marR="9525" marT="9525" marB="0" anchor="ctr"/>
                </a:tc>
                <a:tc>
                  <a:txBody>
                    <a:bodyPr/>
                    <a:lstStyle/>
                    <a:p>
                      <a:pPr algn="ctr" fontAlgn="ctr"/>
                      <a:r>
                        <a:rPr lang="es-EC" sz="1600" b="0" i="0" u="none" strike="noStrike" dirty="0">
                          <a:solidFill>
                            <a:srgbClr val="000000"/>
                          </a:solidFill>
                          <a:effectLst/>
                          <a:latin typeface="Book Antiqua" panose="02040602050305030304" pitchFamily="18" charset="0"/>
                        </a:rPr>
                        <a:t>460</a:t>
                      </a:r>
                    </a:p>
                  </a:txBody>
                  <a:tcPr marL="9525" marR="9525" marT="9525" marB="0" anchor="ctr"/>
                </a:tc>
              </a:tr>
            </a:tbl>
          </a:graphicData>
        </a:graphic>
      </p:graphicFrame>
      <p:pic>
        <p:nvPicPr>
          <p:cNvPr id="94210" name="Picture 2" descr="http://media2.prevencionar.com/uploads/2012/04/201204221.jpg"/>
          <p:cNvPicPr>
            <a:picLocks noChangeAspect="1" noChangeArrowheads="1"/>
          </p:cNvPicPr>
          <p:nvPr/>
        </p:nvPicPr>
        <p:blipFill>
          <a:blip r:embed="rId3"/>
          <a:srcRect/>
          <a:stretch>
            <a:fillRect/>
          </a:stretch>
        </p:blipFill>
        <p:spPr bwMode="auto">
          <a:xfrm>
            <a:off x="2643174" y="3143248"/>
            <a:ext cx="5524500" cy="3305175"/>
          </a:xfrm>
          <a:prstGeom prst="rect">
            <a:avLst/>
          </a:prstGeom>
          <a:noFill/>
        </p:spPr>
      </p:pic>
      <p:pic>
        <p:nvPicPr>
          <p:cNvPr id="11" name="Picture 4" descr="https://upload.wikimedia.org/wikipedia/commons/thumb/e/e3/Bandera_de_Guayaquil.svg/300px-Bandera_de_Guayaquil.svg.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11590" y="1393237"/>
            <a:ext cx="509504" cy="25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8353169"/>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descr="http://images.lagazzettadf.com/2013/09/oi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5016" y="5877272"/>
            <a:ext cx="1576744" cy="900000"/>
          </a:xfrm>
          <a:prstGeom prst="rect">
            <a:avLst/>
          </a:prstGeom>
          <a:noFill/>
          <a:extLst>
            <a:ext uri="{909E8E84-426E-40DD-AFC4-6F175D3DCCD1}">
              <a14:hiddenFill xmlns:a14="http://schemas.microsoft.com/office/drawing/2010/main">
                <a:solidFill>
                  <a:srgbClr val="FFFFFF"/>
                </a:solidFill>
              </a14:hiddenFill>
            </a:ext>
          </a:extLst>
        </p:spPr>
      </p:pic>
      <p:sp>
        <p:nvSpPr>
          <p:cNvPr id="15" name="14 Triángulo isósceles"/>
          <p:cNvSpPr/>
          <p:nvPr/>
        </p:nvSpPr>
        <p:spPr>
          <a:xfrm rot="5400000">
            <a:off x="-2259124" y="2259124"/>
            <a:ext cx="6858000" cy="2339752"/>
          </a:xfrm>
          <a:prstGeom prst="triangle">
            <a:avLst>
              <a:gd name="adj" fmla="val 65666"/>
            </a:avLst>
          </a:prstGeom>
          <a:solidFill>
            <a:schemeClr val="accent1">
              <a:lumMod val="75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1" name="13 Rectángulo"/>
          <p:cNvSpPr/>
          <p:nvPr/>
        </p:nvSpPr>
        <p:spPr>
          <a:xfrm>
            <a:off x="1363220" y="406405"/>
            <a:ext cx="2339102" cy="646331"/>
          </a:xfrm>
          <a:prstGeom prst="rect">
            <a:avLst/>
          </a:prstGeom>
        </p:spPr>
        <p:txBody>
          <a:bodyPr wrap="none">
            <a:spAutoFit/>
          </a:bodyPr>
          <a:lstStyle/>
          <a:p>
            <a:r>
              <a:rPr lang="es-EC" sz="3600" b="1" dirty="0" smtClean="0">
                <a:solidFill>
                  <a:srgbClr val="00B0F0"/>
                </a:solidFill>
                <a:latin typeface="Arial Rounded MT Bold" pitchFamily="34" charset="0"/>
              </a:rPr>
              <a:t>ANÁLISIS</a:t>
            </a:r>
          </a:p>
        </p:txBody>
      </p:sp>
      <p:sp>
        <p:nvSpPr>
          <p:cNvPr id="22" name="15 Rectángulo"/>
          <p:cNvSpPr/>
          <p:nvPr/>
        </p:nvSpPr>
        <p:spPr>
          <a:xfrm>
            <a:off x="1413128" y="838453"/>
            <a:ext cx="3202672" cy="523220"/>
          </a:xfrm>
          <a:prstGeom prst="rect">
            <a:avLst/>
          </a:prstGeom>
        </p:spPr>
        <p:txBody>
          <a:bodyPr wrap="none">
            <a:spAutoFit/>
          </a:bodyPr>
          <a:lstStyle/>
          <a:p>
            <a:r>
              <a:rPr lang="es-EC" sz="2800" b="1" dirty="0" smtClean="0">
                <a:latin typeface="Arial Rounded MT Bold" pitchFamily="34" charset="0"/>
              </a:rPr>
              <a:t>DE RESULTADOS</a:t>
            </a:r>
          </a:p>
        </p:txBody>
      </p:sp>
      <p:sp>
        <p:nvSpPr>
          <p:cNvPr id="23" name="16 CuadroTexto"/>
          <p:cNvSpPr txBox="1"/>
          <p:nvPr/>
        </p:nvSpPr>
        <p:spPr>
          <a:xfrm>
            <a:off x="755576" y="118373"/>
            <a:ext cx="720080" cy="1200329"/>
          </a:xfrm>
          <a:prstGeom prst="rect">
            <a:avLst/>
          </a:prstGeom>
          <a:noFill/>
        </p:spPr>
        <p:txBody>
          <a:bodyPr wrap="square" rtlCol="0">
            <a:spAutoFit/>
          </a:bodyPr>
          <a:lstStyle/>
          <a:p>
            <a:r>
              <a:rPr lang="es-EC" sz="7200" dirty="0" smtClean="0">
                <a:solidFill>
                  <a:schemeClr val="bg1">
                    <a:lumMod val="50000"/>
                  </a:schemeClr>
                </a:solidFill>
                <a:latin typeface="Arial Rounded MT Bold" pitchFamily="34" charset="0"/>
              </a:rPr>
              <a:t>4</a:t>
            </a:r>
            <a:endParaRPr lang="es-EC" sz="7200" dirty="0">
              <a:solidFill>
                <a:schemeClr val="bg1">
                  <a:lumMod val="50000"/>
                </a:schemeClr>
              </a:solidFill>
              <a:latin typeface="Arial Rounded MT Bold" pitchFamily="34" charset="0"/>
            </a:endParaRPr>
          </a:p>
        </p:txBody>
      </p:sp>
      <p:sp>
        <p:nvSpPr>
          <p:cNvPr id="2" name="CuadroTexto 1"/>
          <p:cNvSpPr txBox="1"/>
          <p:nvPr/>
        </p:nvSpPr>
        <p:spPr>
          <a:xfrm>
            <a:off x="107504" y="3997513"/>
            <a:ext cx="2232248" cy="1015663"/>
          </a:xfrm>
          <a:prstGeom prst="rect">
            <a:avLst/>
          </a:prstGeom>
          <a:noFill/>
        </p:spPr>
        <p:txBody>
          <a:bodyPr wrap="square" rtlCol="0">
            <a:spAutoFit/>
          </a:bodyPr>
          <a:lstStyle/>
          <a:p>
            <a:r>
              <a:rPr lang="es-EC" sz="2000" b="1" dirty="0" smtClean="0">
                <a:solidFill>
                  <a:schemeClr val="bg1"/>
                </a:solidFill>
                <a:latin typeface="Arial Rounded MT Bold"/>
              </a:rPr>
              <a:t>COMPOSICIÓN DEL RECURSO HUMANO</a:t>
            </a:r>
            <a:endParaRPr lang="es-EC" sz="2000" b="1" dirty="0">
              <a:solidFill>
                <a:schemeClr val="bg1"/>
              </a:solidFill>
              <a:latin typeface="Arial Rounded MT Bold"/>
            </a:endParaRPr>
          </a:p>
        </p:txBody>
      </p:sp>
      <p:sp>
        <p:nvSpPr>
          <p:cNvPr id="12" name="11 CuadroTexto"/>
          <p:cNvSpPr txBox="1"/>
          <p:nvPr/>
        </p:nvSpPr>
        <p:spPr>
          <a:xfrm>
            <a:off x="2285984" y="1857364"/>
            <a:ext cx="6858016" cy="338554"/>
          </a:xfrm>
          <a:prstGeom prst="rect">
            <a:avLst/>
          </a:prstGeom>
          <a:noFill/>
        </p:spPr>
        <p:txBody>
          <a:bodyPr wrap="square" rtlCol="0">
            <a:spAutoFit/>
          </a:bodyPr>
          <a:lstStyle/>
          <a:p>
            <a:pPr algn="ctr"/>
            <a:r>
              <a:rPr lang="es-EC" sz="1600" b="1" dirty="0" smtClean="0">
                <a:latin typeface="Book Antiqua" pitchFamily="18" charset="0"/>
              </a:rPr>
              <a:t>Distribución del personal por cargos y rangos de edad</a:t>
            </a:r>
          </a:p>
        </p:txBody>
      </p:sp>
      <p:sp>
        <p:nvSpPr>
          <p:cNvPr id="10" name="15 Rectángulo"/>
          <p:cNvSpPr/>
          <p:nvPr/>
        </p:nvSpPr>
        <p:spPr>
          <a:xfrm>
            <a:off x="1443506" y="1243661"/>
            <a:ext cx="2301656" cy="523220"/>
          </a:xfrm>
          <a:prstGeom prst="rect">
            <a:avLst/>
          </a:prstGeom>
        </p:spPr>
        <p:txBody>
          <a:bodyPr wrap="none">
            <a:spAutoFit/>
          </a:bodyPr>
          <a:lstStyle/>
          <a:p>
            <a:r>
              <a:rPr lang="es-EC" sz="2800" b="1" dirty="0" smtClean="0">
                <a:latin typeface="Arial Rounded MT Bold" pitchFamily="34" charset="0"/>
              </a:rPr>
              <a:t>GUAYAQUIL</a:t>
            </a:r>
          </a:p>
        </p:txBody>
      </p:sp>
      <p:pic>
        <p:nvPicPr>
          <p:cNvPr id="14" name="Picture 4" descr="https://upload.wikimedia.org/wikipedia/commons/thumb/e/e3/Bandera_de_Guayaquil.svg/300px-Bandera_de_Guayaquil.svg.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11590" y="1393237"/>
            <a:ext cx="509504" cy="2520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6" name="Gráfico 15"/>
          <p:cNvGraphicFramePr>
            <a:graphicFrameLocks/>
          </p:cNvGraphicFramePr>
          <p:nvPr>
            <p:extLst>
              <p:ext uri="{D42A27DB-BD31-4B8C-83A1-F6EECF244321}">
                <p14:modId xmlns:p14="http://schemas.microsoft.com/office/powerpoint/2010/main" val="1602614069"/>
              </p:ext>
            </p:extLst>
          </p:nvPr>
        </p:nvGraphicFramePr>
        <p:xfrm>
          <a:off x="2426461" y="2195918"/>
          <a:ext cx="6480000" cy="43200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888353169"/>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descr="http://images.lagazzettadf.com/2013/09/oi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5016" y="5877272"/>
            <a:ext cx="1576744" cy="900000"/>
          </a:xfrm>
          <a:prstGeom prst="rect">
            <a:avLst/>
          </a:prstGeom>
          <a:noFill/>
          <a:extLst>
            <a:ext uri="{909E8E84-426E-40DD-AFC4-6F175D3DCCD1}">
              <a14:hiddenFill xmlns:a14="http://schemas.microsoft.com/office/drawing/2010/main">
                <a:solidFill>
                  <a:srgbClr val="FFFFFF"/>
                </a:solidFill>
              </a14:hiddenFill>
            </a:ext>
          </a:extLst>
        </p:spPr>
      </p:pic>
      <p:sp>
        <p:nvSpPr>
          <p:cNvPr id="15" name="14 Triángulo isósceles"/>
          <p:cNvSpPr/>
          <p:nvPr/>
        </p:nvSpPr>
        <p:spPr>
          <a:xfrm rot="5400000">
            <a:off x="-2259124" y="2259124"/>
            <a:ext cx="6858000" cy="2339752"/>
          </a:xfrm>
          <a:prstGeom prst="triangle">
            <a:avLst>
              <a:gd name="adj" fmla="val 65666"/>
            </a:avLst>
          </a:prstGeom>
          <a:solidFill>
            <a:schemeClr val="accent1">
              <a:lumMod val="75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1" name="13 Rectángulo"/>
          <p:cNvSpPr/>
          <p:nvPr/>
        </p:nvSpPr>
        <p:spPr>
          <a:xfrm>
            <a:off x="1363220" y="406405"/>
            <a:ext cx="2339102" cy="646331"/>
          </a:xfrm>
          <a:prstGeom prst="rect">
            <a:avLst/>
          </a:prstGeom>
        </p:spPr>
        <p:txBody>
          <a:bodyPr wrap="none">
            <a:spAutoFit/>
          </a:bodyPr>
          <a:lstStyle/>
          <a:p>
            <a:r>
              <a:rPr lang="es-EC" sz="3600" b="1" dirty="0" smtClean="0">
                <a:solidFill>
                  <a:srgbClr val="00B0F0"/>
                </a:solidFill>
                <a:latin typeface="Arial Rounded MT Bold" pitchFamily="34" charset="0"/>
              </a:rPr>
              <a:t>ANÁLISIS</a:t>
            </a:r>
          </a:p>
        </p:txBody>
      </p:sp>
      <p:sp>
        <p:nvSpPr>
          <p:cNvPr id="22" name="15 Rectángulo"/>
          <p:cNvSpPr/>
          <p:nvPr/>
        </p:nvSpPr>
        <p:spPr>
          <a:xfrm>
            <a:off x="1413128" y="838453"/>
            <a:ext cx="3202672" cy="523220"/>
          </a:xfrm>
          <a:prstGeom prst="rect">
            <a:avLst/>
          </a:prstGeom>
        </p:spPr>
        <p:txBody>
          <a:bodyPr wrap="none">
            <a:spAutoFit/>
          </a:bodyPr>
          <a:lstStyle/>
          <a:p>
            <a:r>
              <a:rPr lang="es-EC" sz="2800" b="1" dirty="0" smtClean="0">
                <a:latin typeface="Arial Rounded MT Bold" pitchFamily="34" charset="0"/>
              </a:rPr>
              <a:t>DE RESULTADOS</a:t>
            </a:r>
          </a:p>
        </p:txBody>
      </p:sp>
      <p:sp>
        <p:nvSpPr>
          <p:cNvPr id="23" name="16 CuadroTexto"/>
          <p:cNvSpPr txBox="1"/>
          <p:nvPr/>
        </p:nvSpPr>
        <p:spPr>
          <a:xfrm>
            <a:off x="755576" y="118373"/>
            <a:ext cx="720080" cy="1200329"/>
          </a:xfrm>
          <a:prstGeom prst="rect">
            <a:avLst/>
          </a:prstGeom>
          <a:noFill/>
        </p:spPr>
        <p:txBody>
          <a:bodyPr wrap="square" rtlCol="0">
            <a:spAutoFit/>
          </a:bodyPr>
          <a:lstStyle/>
          <a:p>
            <a:r>
              <a:rPr lang="es-EC" sz="7200" dirty="0" smtClean="0">
                <a:solidFill>
                  <a:schemeClr val="bg1">
                    <a:lumMod val="50000"/>
                  </a:schemeClr>
                </a:solidFill>
                <a:latin typeface="Arial Rounded MT Bold" pitchFamily="34" charset="0"/>
              </a:rPr>
              <a:t>4</a:t>
            </a:r>
            <a:endParaRPr lang="es-EC" sz="7200" dirty="0">
              <a:solidFill>
                <a:schemeClr val="bg1">
                  <a:lumMod val="50000"/>
                </a:schemeClr>
              </a:solidFill>
              <a:latin typeface="Arial Rounded MT Bold" pitchFamily="34" charset="0"/>
            </a:endParaRPr>
          </a:p>
        </p:txBody>
      </p:sp>
      <p:sp>
        <p:nvSpPr>
          <p:cNvPr id="2" name="CuadroTexto 1"/>
          <p:cNvSpPr txBox="1"/>
          <p:nvPr/>
        </p:nvSpPr>
        <p:spPr>
          <a:xfrm>
            <a:off x="107504" y="3997513"/>
            <a:ext cx="2232248" cy="1015663"/>
          </a:xfrm>
          <a:prstGeom prst="rect">
            <a:avLst/>
          </a:prstGeom>
          <a:noFill/>
        </p:spPr>
        <p:txBody>
          <a:bodyPr wrap="square" rtlCol="0">
            <a:spAutoFit/>
          </a:bodyPr>
          <a:lstStyle/>
          <a:p>
            <a:r>
              <a:rPr lang="es-EC" sz="2000" b="1" dirty="0" smtClean="0">
                <a:solidFill>
                  <a:schemeClr val="bg1"/>
                </a:solidFill>
                <a:latin typeface="Arial Rounded MT Bold"/>
              </a:rPr>
              <a:t>COMPOSICIÓN DEL RECURSO HUMANO</a:t>
            </a:r>
            <a:endParaRPr lang="es-EC" sz="2000" b="1" dirty="0">
              <a:solidFill>
                <a:schemeClr val="bg1"/>
              </a:solidFill>
              <a:latin typeface="Arial Rounded MT Bold"/>
            </a:endParaRPr>
          </a:p>
        </p:txBody>
      </p:sp>
      <p:sp>
        <p:nvSpPr>
          <p:cNvPr id="12" name="11 CuadroTexto"/>
          <p:cNvSpPr txBox="1"/>
          <p:nvPr/>
        </p:nvSpPr>
        <p:spPr>
          <a:xfrm>
            <a:off x="2285984" y="1857364"/>
            <a:ext cx="6858016" cy="338554"/>
          </a:xfrm>
          <a:prstGeom prst="rect">
            <a:avLst/>
          </a:prstGeom>
          <a:noFill/>
        </p:spPr>
        <p:txBody>
          <a:bodyPr wrap="square" rtlCol="0">
            <a:spAutoFit/>
          </a:bodyPr>
          <a:lstStyle/>
          <a:p>
            <a:pPr algn="ctr"/>
            <a:r>
              <a:rPr lang="es-EC" sz="1600" b="1" dirty="0" smtClean="0">
                <a:latin typeface="Book Antiqua" pitchFamily="18" charset="0"/>
              </a:rPr>
              <a:t>Distribución del personal por cargos y género</a:t>
            </a:r>
          </a:p>
        </p:txBody>
      </p:sp>
      <p:sp>
        <p:nvSpPr>
          <p:cNvPr id="10" name="15 Rectángulo"/>
          <p:cNvSpPr/>
          <p:nvPr/>
        </p:nvSpPr>
        <p:spPr>
          <a:xfrm>
            <a:off x="1443506" y="1243661"/>
            <a:ext cx="2301656" cy="523220"/>
          </a:xfrm>
          <a:prstGeom prst="rect">
            <a:avLst/>
          </a:prstGeom>
        </p:spPr>
        <p:txBody>
          <a:bodyPr wrap="none">
            <a:spAutoFit/>
          </a:bodyPr>
          <a:lstStyle/>
          <a:p>
            <a:r>
              <a:rPr lang="es-EC" sz="2800" b="1" dirty="0" smtClean="0">
                <a:latin typeface="Arial Rounded MT Bold" pitchFamily="34" charset="0"/>
              </a:rPr>
              <a:t>GUAYAQUIL</a:t>
            </a:r>
          </a:p>
        </p:txBody>
      </p:sp>
      <p:pic>
        <p:nvPicPr>
          <p:cNvPr id="11" name="Picture 4" descr="https://upload.wikimedia.org/wikipedia/commons/thumb/e/e3/Bandera_de_Guayaquil.svg/300px-Bandera_de_Guayaquil.svg.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11590" y="1393237"/>
            <a:ext cx="509504" cy="2520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6" name="Gráfico 15"/>
          <p:cNvGraphicFramePr>
            <a:graphicFrameLocks/>
          </p:cNvGraphicFramePr>
          <p:nvPr>
            <p:extLst>
              <p:ext uri="{D42A27DB-BD31-4B8C-83A1-F6EECF244321}">
                <p14:modId xmlns:p14="http://schemas.microsoft.com/office/powerpoint/2010/main" val="1429860706"/>
              </p:ext>
            </p:extLst>
          </p:nvPr>
        </p:nvGraphicFramePr>
        <p:xfrm>
          <a:off x="2411760" y="2172089"/>
          <a:ext cx="6480000" cy="43200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888353169"/>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descr="http://images.lagazzettadf.com/2013/09/oi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5016" y="5877272"/>
            <a:ext cx="1576744" cy="900000"/>
          </a:xfrm>
          <a:prstGeom prst="rect">
            <a:avLst/>
          </a:prstGeom>
          <a:noFill/>
          <a:extLst>
            <a:ext uri="{909E8E84-426E-40DD-AFC4-6F175D3DCCD1}">
              <a14:hiddenFill xmlns:a14="http://schemas.microsoft.com/office/drawing/2010/main">
                <a:solidFill>
                  <a:srgbClr val="FFFFFF"/>
                </a:solidFill>
              </a14:hiddenFill>
            </a:ext>
          </a:extLst>
        </p:spPr>
      </p:pic>
      <p:sp>
        <p:nvSpPr>
          <p:cNvPr id="15" name="14 Triángulo isósceles"/>
          <p:cNvSpPr/>
          <p:nvPr/>
        </p:nvSpPr>
        <p:spPr>
          <a:xfrm rot="5400000">
            <a:off x="-2259124" y="2259124"/>
            <a:ext cx="6858000" cy="2339752"/>
          </a:xfrm>
          <a:prstGeom prst="triangle">
            <a:avLst>
              <a:gd name="adj" fmla="val 65666"/>
            </a:avLst>
          </a:prstGeom>
          <a:solidFill>
            <a:schemeClr val="accent1">
              <a:lumMod val="75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1" name="13 Rectángulo"/>
          <p:cNvSpPr/>
          <p:nvPr/>
        </p:nvSpPr>
        <p:spPr>
          <a:xfrm>
            <a:off x="1363220" y="406405"/>
            <a:ext cx="2339102" cy="646331"/>
          </a:xfrm>
          <a:prstGeom prst="rect">
            <a:avLst/>
          </a:prstGeom>
        </p:spPr>
        <p:txBody>
          <a:bodyPr wrap="none">
            <a:spAutoFit/>
          </a:bodyPr>
          <a:lstStyle/>
          <a:p>
            <a:r>
              <a:rPr lang="es-EC" sz="3600" b="1" dirty="0" smtClean="0">
                <a:solidFill>
                  <a:srgbClr val="00B0F0"/>
                </a:solidFill>
                <a:latin typeface="Arial Rounded MT Bold" pitchFamily="34" charset="0"/>
              </a:rPr>
              <a:t>ANÁLISIS</a:t>
            </a:r>
          </a:p>
        </p:txBody>
      </p:sp>
      <p:sp>
        <p:nvSpPr>
          <p:cNvPr id="22" name="15 Rectángulo"/>
          <p:cNvSpPr/>
          <p:nvPr/>
        </p:nvSpPr>
        <p:spPr>
          <a:xfrm>
            <a:off x="1413128" y="838453"/>
            <a:ext cx="3202672" cy="523220"/>
          </a:xfrm>
          <a:prstGeom prst="rect">
            <a:avLst/>
          </a:prstGeom>
        </p:spPr>
        <p:txBody>
          <a:bodyPr wrap="none">
            <a:spAutoFit/>
          </a:bodyPr>
          <a:lstStyle/>
          <a:p>
            <a:r>
              <a:rPr lang="es-EC" sz="2800" b="1" dirty="0" smtClean="0">
                <a:latin typeface="Arial Rounded MT Bold" pitchFamily="34" charset="0"/>
              </a:rPr>
              <a:t>DE RESULTADOS</a:t>
            </a:r>
          </a:p>
        </p:txBody>
      </p:sp>
      <p:sp>
        <p:nvSpPr>
          <p:cNvPr id="23" name="16 CuadroTexto"/>
          <p:cNvSpPr txBox="1"/>
          <p:nvPr/>
        </p:nvSpPr>
        <p:spPr>
          <a:xfrm>
            <a:off x="755576" y="118373"/>
            <a:ext cx="720080" cy="1200329"/>
          </a:xfrm>
          <a:prstGeom prst="rect">
            <a:avLst/>
          </a:prstGeom>
          <a:noFill/>
        </p:spPr>
        <p:txBody>
          <a:bodyPr wrap="square" rtlCol="0">
            <a:spAutoFit/>
          </a:bodyPr>
          <a:lstStyle/>
          <a:p>
            <a:r>
              <a:rPr lang="es-EC" sz="7200" dirty="0" smtClean="0">
                <a:solidFill>
                  <a:schemeClr val="bg1">
                    <a:lumMod val="50000"/>
                  </a:schemeClr>
                </a:solidFill>
                <a:latin typeface="Arial Rounded MT Bold" pitchFamily="34" charset="0"/>
              </a:rPr>
              <a:t>4</a:t>
            </a:r>
            <a:endParaRPr lang="es-EC" sz="7200" dirty="0">
              <a:solidFill>
                <a:schemeClr val="bg1">
                  <a:lumMod val="50000"/>
                </a:schemeClr>
              </a:solidFill>
              <a:latin typeface="Arial Rounded MT Bold" pitchFamily="34" charset="0"/>
            </a:endParaRPr>
          </a:p>
        </p:txBody>
      </p:sp>
      <p:sp>
        <p:nvSpPr>
          <p:cNvPr id="2" name="CuadroTexto 1"/>
          <p:cNvSpPr txBox="1"/>
          <p:nvPr/>
        </p:nvSpPr>
        <p:spPr>
          <a:xfrm>
            <a:off x="107504" y="3997513"/>
            <a:ext cx="2232248" cy="1015663"/>
          </a:xfrm>
          <a:prstGeom prst="rect">
            <a:avLst/>
          </a:prstGeom>
          <a:noFill/>
        </p:spPr>
        <p:txBody>
          <a:bodyPr wrap="square" rtlCol="0">
            <a:spAutoFit/>
          </a:bodyPr>
          <a:lstStyle/>
          <a:p>
            <a:r>
              <a:rPr lang="es-EC" sz="2000" b="1" dirty="0" smtClean="0">
                <a:solidFill>
                  <a:schemeClr val="bg1"/>
                </a:solidFill>
                <a:latin typeface="Arial Rounded MT Bold"/>
              </a:rPr>
              <a:t>COMPOSICIÓN DEL RECURSO HUMANO</a:t>
            </a:r>
            <a:endParaRPr lang="es-EC" sz="2000" b="1" dirty="0">
              <a:solidFill>
                <a:schemeClr val="bg1"/>
              </a:solidFill>
              <a:latin typeface="Arial Rounded MT Bold"/>
            </a:endParaRPr>
          </a:p>
        </p:txBody>
      </p:sp>
      <p:sp>
        <p:nvSpPr>
          <p:cNvPr id="12" name="11 CuadroTexto"/>
          <p:cNvSpPr txBox="1"/>
          <p:nvPr/>
        </p:nvSpPr>
        <p:spPr>
          <a:xfrm>
            <a:off x="2285984" y="1857364"/>
            <a:ext cx="6858016" cy="338554"/>
          </a:xfrm>
          <a:prstGeom prst="rect">
            <a:avLst/>
          </a:prstGeom>
          <a:noFill/>
        </p:spPr>
        <p:txBody>
          <a:bodyPr wrap="square" rtlCol="0">
            <a:spAutoFit/>
          </a:bodyPr>
          <a:lstStyle/>
          <a:p>
            <a:pPr algn="ctr"/>
            <a:r>
              <a:rPr lang="es-EC" sz="1600" b="1" dirty="0" smtClean="0">
                <a:latin typeface="Book Antiqua" pitchFamily="18" charset="0"/>
              </a:rPr>
              <a:t>Distribución del personal por etnia</a:t>
            </a:r>
          </a:p>
        </p:txBody>
      </p:sp>
      <p:sp>
        <p:nvSpPr>
          <p:cNvPr id="10" name="15 Rectángulo"/>
          <p:cNvSpPr/>
          <p:nvPr/>
        </p:nvSpPr>
        <p:spPr>
          <a:xfrm>
            <a:off x="1443506" y="1243661"/>
            <a:ext cx="2301656" cy="523220"/>
          </a:xfrm>
          <a:prstGeom prst="rect">
            <a:avLst/>
          </a:prstGeom>
        </p:spPr>
        <p:txBody>
          <a:bodyPr wrap="none">
            <a:spAutoFit/>
          </a:bodyPr>
          <a:lstStyle/>
          <a:p>
            <a:r>
              <a:rPr lang="es-EC" sz="2800" b="1" dirty="0" smtClean="0">
                <a:latin typeface="Arial Rounded MT Bold" pitchFamily="34" charset="0"/>
              </a:rPr>
              <a:t>GUAYAQUIL</a:t>
            </a:r>
          </a:p>
        </p:txBody>
      </p:sp>
      <p:pic>
        <p:nvPicPr>
          <p:cNvPr id="14" name="Picture 4" descr="https://upload.wikimedia.org/wikipedia/commons/thumb/e/e3/Bandera_de_Guayaquil.svg/300px-Bandera_de_Guayaquil.svg.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11590" y="1393237"/>
            <a:ext cx="509504" cy="2520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6" name="Gráfico 15"/>
          <p:cNvGraphicFramePr>
            <a:graphicFrameLocks/>
          </p:cNvGraphicFramePr>
          <p:nvPr>
            <p:extLst>
              <p:ext uri="{D42A27DB-BD31-4B8C-83A1-F6EECF244321}">
                <p14:modId xmlns:p14="http://schemas.microsoft.com/office/powerpoint/2010/main" val="956786240"/>
              </p:ext>
            </p:extLst>
          </p:nvPr>
        </p:nvGraphicFramePr>
        <p:xfrm>
          <a:off x="3041876" y="2478891"/>
          <a:ext cx="5400000" cy="36000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888353169"/>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14 Triángulo isósceles"/>
          <p:cNvSpPr/>
          <p:nvPr/>
        </p:nvSpPr>
        <p:spPr>
          <a:xfrm rot="5400000">
            <a:off x="-2259124" y="2259124"/>
            <a:ext cx="6858000" cy="2339752"/>
          </a:xfrm>
          <a:prstGeom prst="triangle">
            <a:avLst>
              <a:gd name="adj" fmla="val 65666"/>
            </a:avLst>
          </a:prstGeom>
          <a:solidFill>
            <a:schemeClr val="accent1">
              <a:lumMod val="75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1" name="13 Rectángulo"/>
          <p:cNvSpPr/>
          <p:nvPr/>
        </p:nvSpPr>
        <p:spPr>
          <a:xfrm>
            <a:off x="1363220" y="216570"/>
            <a:ext cx="2339102" cy="646331"/>
          </a:xfrm>
          <a:prstGeom prst="rect">
            <a:avLst/>
          </a:prstGeom>
        </p:spPr>
        <p:txBody>
          <a:bodyPr wrap="none">
            <a:spAutoFit/>
          </a:bodyPr>
          <a:lstStyle/>
          <a:p>
            <a:r>
              <a:rPr lang="es-EC" sz="3600" b="1" dirty="0" smtClean="0">
                <a:solidFill>
                  <a:srgbClr val="00B0F0"/>
                </a:solidFill>
                <a:latin typeface="Arial Rounded MT Bold" pitchFamily="34" charset="0"/>
              </a:rPr>
              <a:t>ANÁLISIS</a:t>
            </a:r>
          </a:p>
        </p:txBody>
      </p:sp>
      <p:sp>
        <p:nvSpPr>
          <p:cNvPr id="22" name="15 Rectángulo"/>
          <p:cNvSpPr/>
          <p:nvPr/>
        </p:nvSpPr>
        <p:spPr>
          <a:xfrm>
            <a:off x="1413128" y="648618"/>
            <a:ext cx="3202672" cy="523220"/>
          </a:xfrm>
          <a:prstGeom prst="rect">
            <a:avLst/>
          </a:prstGeom>
        </p:spPr>
        <p:txBody>
          <a:bodyPr wrap="none">
            <a:spAutoFit/>
          </a:bodyPr>
          <a:lstStyle/>
          <a:p>
            <a:r>
              <a:rPr lang="es-EC" sz="2800" b="1" dirty="0" smtClean="0">
                <a:latin typeface="Arial Rounded MT Bold" pitchFamily="34" charset="0"/>
              </a:rPr>
              <a:t>DE RESULTADOS</a:t>
            </a:r>
          </a:p>
        </p:txBody>
      </p:sp>
      <p:sp>
        <p:nvSpPr>
          <p:cNvPr id="23" name="16 CuadroTexto"/>
          <p:cNvSpPr txBox="1"/>
          <p:nvPr/>
        </p:nvSpPr>
        <p:spPr>
          <a:xfrm>
            <a:off x="755576" y="-71462"/>
            <a:ext cx="720080" cy="1200329"/>
          </a:xfrm>
          <a:prstGeom prst="rect">
            <a:avLst/>
          </a:prstGeom>
          <a:noFill/>
        </p:spPr>
        <p:txBody>
          <a:bodyPr wrap="square" rtlCol="0">
            <a:spAutoFit/>
          </a:bodyPr>
          <a:lstStyle/>
          <a:p>
            <a:r>
              <a:rPr lang="es-EC" sz="7200" dirty="0" smtClean="0">
                <a:solidFill>
                  <a:schemeClr val="bg1">
                    <a:lumMod val="50000"/>
                  </a:schemeClr>
                </a:solidFill>
                <a:latin typeface="Arial Rounded MT Bold" pitchFamily="34" charset="0"/>
              </a:rPr>
              <a:t>4</a:t>
            </a:r>
            <a:endParaRPr lang="es-EC" sz="7200" dirty="0">
              <a:solidFill>
                <a:schemeClr val="bg1">
                  <a:lumMod val="50000"/>
                </a:schemeClr>
              </a:solidFill>
              <a:latin typeface="Arial Rounded MT Bold" pitchFamily="34" charset="0"/>
            </a:endParaRPr>
          </a:p>
        </p:txBody>
      </p:sp>
      <p:sp>
        <p:nvSpPr>
          <p:cNvPr id="2" name="CuadroTexto 1"/>
          <p:cNvSpPr txBox="1"/>
          <p:nvPr/>
        </p:nvSpPr>
        <p:spPr>
          <a:xfrm>
            <a:off x="35497" y="4017838"/>
            <a:ext cx="1536107" cy="1200329"/>
          </a:xfrm>
          <a:prstGeom prst="rect">
            <a:avLst/>
          </a:prstGeom>
          <a:noFill/>
        </p:spPr>
        <p:txBody>
          <a:bodyPr wrap="square" rtlCol="0">
            <a:spAutoFit/>
          </a:bodyPr>
          <a:lstStyle/>
          <a:p>
            <a:r>
              <a:rPr lang="es-EC" b="1" dirty="0" smtClean="0">
                <a:solidFill>
                  <a:schemeClr val="bg1"/>
                </a:solidFill>
                <a:latin typeface="Arial Rounded MT Bold"/>
              </a:rPr>
              <a:t>NIVEL DE REQUERIMIENTO DE RRHH</a:t>
            </a:r>
            <a:endParaRPr lang="es-EC" b="1" dirty="0">
              <a:solidFill>
                <a:schemeClr val="bg1"/>
              </a:solidFill>
              <a:latin typeface="Arial Rounded MT Bold"/>
            </a:endParaRPr>
          </a:p>
        </p:txBody>
      </p:sp>
      <p:graphicFrame>
        <p:nvGraphicFramePr>
          <p:cNvPr id="9" name="8 Tabla"/>
          <p:cNvGraphicFramePr>
            <a:graphicFrameLocks noGrp="1"/>
          </p:cNvGraphicFramePr>
          <p:nvPr>
            <p:extLst>
              <p:ext uri="{D42A27DB-BD31-4B8C-83A1-F6EECF244321}">
                <p14:modId xmlns:p14="http://schemas.microsoft.com/office/powerpoint/2010/main" val="2178827184"/>
              </p:ext>
            </p:extLst>
          </p:nvPr>
        </p:nvGraphicFramePr>
        <p:xfrm>
          <a:off x="2357422" y="1857364"/>
          <a:ext cx="6072230" cy="487680"/>
        </p:xfrm>
        <a:graphic>
          <a:graphicData uri="http://schemas.openxmlformats.org/drawingml/2006/table">
            <a:tbl>
              <a:tblPr>
                <a:tableStyleId>{BDBED569-4797-4DF1-A0F4-6AAB3CD982D8}</a:tableStyleId>
              </a:tblPr>
              <a:tblGrid>
                <a:gridCol w="6072230"/>
              </a:tblGrid>
              <a:tr h="209550">
                <a:tc>
                  <a:txBody>
                    <a:bodyPr/>
                    <a:lstStyle/>
                    <a:p>
                      <a:pPr algn="ctr" fontAlgn="ctr"/>
                      <a:r>
                        <a:rPr lang="es-EC" sz="1600" b="1" u="none" strike="noStrike" dirty="0">
                          <a:solidFill>
                            <a:schemeClr val="bg1"/>
                          </a:solidFill>
                          <a:latin typeface="Book Antiqua" pitchFamily="18" charset="0"/>
                        </a:rPr>
                        <a:t>% que corresponde a una nueva posición de trabajo (promedio)</a:t>
                      </a:r>
                      <a:endParaRPr lang="es-EC" sz="1600" b="1" i="0" u="none" strike="noStrike" dirty="0">
                        <a:solidFill>
                          <a:schemeClr val="bg1"/>
                        </a:solidFill>
                        <a:latin typeface="Book Antiqua" pitchFamily="18" charset="0"/>
                      </a:endParaRPr>
                    </a:p>
                  </a:txBody>
                  <a:tcPr marL="0" marR="0" marT="0" marB="0" anchor="ctr">
                    <a:solidFill>
                      <a:schemeClr val="accent5"/>
                    </a:solidFill>
                  </a:tcPr>
                </a:tc>
              </a:tr>
              <a:tr h="209550">
                <a:tc>
                  <a:txBody>
                    <a:bodyPr/>
                    <a:lstStyle/>
                    <a:p>
                      <a:pPr algn="ctr" fontAlgn="ctr"/>
                      <a:r>
                        <a:rPr lang="es-EC" sz="1600" u="none" strike="noStrike" dirty="0" smtClean="0">
                          <a:latin typeface="Book Antiqua" pitchFamily="18" charset="0"/>
                        </a:rPr>
                        <a:t>16,6%</a:t>
                      </a:r>
                      <a:endParaRPr lang="es-EC" sz="1600" b="0" i="0" u="none" strike="noStrike" dirty="0">
                        <a:solidFill>
                          <a:srgbClr val="000000"/>
                        </a:solidFill>
                        <a:latin typeface="Book Antiqua" pitchFamily="18" charset="0"/>
                      </a:endParaRPr>
                    </a:p>
                  </a:txBody>
                  <a:tcPr marL="0" marR="0" marT="0" marB="0" anchor="ctr"/>
                </a:tc>
              </a:tr>
            </a:tbl>
          </a:graphicData>
        </a:graphic>
      </p:graphicFrame>
      <p:sp>
        <p:nvSpPr>
          <p:cNvPr id="10" name="9 CuadroTexto"/>
          <p:cNvSpPr txBox="1"/>
          <p:nvPr/>
        </p:nvSpPr>
        <p:spPr>
          <a:xfrm>
            <a:off x="1714480" y="2590380"/>
            <a:ext cx="7429520" cy="338554"/>
          </a:xfrm>
          <a:prstGeom prst="rect">
            <a:avLst/>
          </a:prstGeom>
          <a:noFill/>
        </p:spPr>
        <p:txBody>
          <a:bodyPr wrap="square" rtlCol="0">
            <a:spAutoFit/>
          </a:bodyPr>
          <a:lstStyle/>
          <a:p>
            <a:pPr algn="ctr"/>
            <a:r>
              <a:rPr lang="es-EC" sz="1600" b="1" dirty="0" smtClean="0">
                <a:latin typeface="Book Antiqua" pitchFamily="18" charset="0"/>
              </a:rPr>
              <a:t>Empleados contratados y proyección de contrataciones</a:t>
            </a:r>
          </a:p>
        </p:txBody>
      </p:sp>
      <p:sp>
        <p:nvSpPr>
          <p:cNvPr id="12" name="15 Rectángulo"/>
          <p:cNvSpPr/>
          <p:nvPr/>
        </p:nvSpPr>
        <p:spPr>
          <a:xfrm>
            <a:off x="1443506" y="1052736"/>
            <a:ext cx="2301656" cy="523220"/>
          </a:xfrm>
          <a:prstGeom prst="rect">
            <a:avLst/>
          </a:prstGeom>
        </p:spPr>
        <p:txBody>
          <a:bodyPr wrap="none">
            <a:spAutoFit/>
          </a:bodyPr>
          <a:lstStyle/>
          <a:p>
            <a:r>
              <a:rPr lang="es-EC" sz="2800" b="1" dirty="0" smtClean="0">
                <a:latin typeface="Arial Rounded MT Bold" pitchFamily="34" charset="0"/>
              </a:rPr>
              <a:t>GUAYAQUIL</a:t>
            </a:r>
          </a:p>
        </p:txBody>
      </p:sp>
      <p:pic>
        <p:nvPicPr>
          <p:cNvPr id="13" name="Picture 4" descr="https://upload.wikimedia.org/wikipedia/commons/thumb/e/e3/Bandera_de_Guayaquil.svg/300px-Bandera_de_Guayaquil.svg.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11590" y="1202312"/>
            <a:ext cx="509504" cy="2520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4" name="Gráfico 13"/>
          <p:cNvGraphicFramePr>
            <a:graphicFrameLocks/>
          </p:cNvGraphicFramePr>
          <p:nvPr>
            <p:extLst>
              <p:ext uri="{D42A27DB-BD31-4B8C-83A1-F6EECF244321}">
                <p14:modId xmlns:p14="http://schemas.microsoft.com/office/powerpoint/2010/main" val="3240362012"/>
              </p:ext>
            </p:extLst>
          </p:nvPr>
        </p:nvGraphicFramePr>
        <p:xfrm>
          <a:off x="1829240" y="2995221"/>
          <a:ext cx="7200000" cy="3600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49228840"/>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descr="http://images.lagazzettadf.com/2013/09/oi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5016" y="5877272"/>
            <a:ext cx="1576744" cy="900000"/>
          </a:xfrm>
          <a:prstGeom prst="rect">
            <a:avLst/>
          </a:prstGeom>
          <a:noFill/>
          <a:extLst>
            <a:ext uri="{909E8E84-426E-40DD-AFC4-6F175D3DCCD1}">
              <a14:hiddenFill xmlns:a14="http://schemas.microsoft.com/office/drawing/2010/main">
                <a:solidFill>
                  <a:srgbClr val="FFFFFF"/>
                </a:solidFill>
              </a14:hiddenFill>
            </a:ext>
          </a:extLst>
        </p:spPr>
      </p:pic>
      <p:sp>
        <p:nvSpPr>
          <p:cNvPr id="15" name="14 Triángulo isósceles"/>
          <p:cNvSpPr/>
          <p:nvPr/>
        </p:nvSpPr>
        <p:spPr>
          <a:xfrm rot="5400000">
            <a:off x="-2259124" y="2259124"/>
            <a:ext cx="6858000" cy="2339752"/>
          </a:xfrm>
          <a:prstGeom prst="triangle">
            <a:avLst>
              <a:gd name="adj" fmla="val 65666"/>
            </a:avLst>
          </a:prstGeom>
          <a:solidFill>
            <a:schemeClr val="accent1">
              <a:lumMod val="75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1" name="13 Rectángulo"/>
          <p:cNvSpPr/>
          <p:nvPr/>
        </p:nvSpPr>
        <p:spPr>
          <a:xfrm>
            <a:off x="1363220" y="216570"/>
            <a:ext cx="2339102" cy="646331"/>
          </a:xfrm>
          <a:prstGeom prst="rect">
            <a:avLst/>
          </a:prstGeom>
        </p:spPr>
        <p:txBody>
          <a:bodyPr wrap="none">
            <a:spAutoFit/>
          </a:bodyPr>
          <a:lstStyle/>
          <a:p>
            <a:r>
              <a:rPr lang="es-EC" sz="3600" b="1" dirty="0" smtClean="0">
                <a:solidFill>
                  <a:srgbClr val="00B0F0"/>
                </a:solidFill>
                <a:latin typeface="Arial Rounded MT Bold" pitchFamily="34" charset="0"/>
              </a:rPr>
              <a:t>ANÁLISIS</a:t>
            </a:r>
          </a:p>
        </p:txBody>
      </p:sp>
      <p:sp>
        <p:nvSpPr>
          <p:cNvPr id="22" name="15 Rectángulo"/>
          <p:cNvSpPr/>
          <p:nvPr/>
        </p:nvSpPr>
        <p:spPr>
          <a:xfrm>
            <a:off x="1413128" y="648618"/>
            <a:ext cx="3202672" cy="523220"/>
          </a:xfrm>
          <a:prstGeom prst="rect">
            <a:avLst/>
          </a:prstGeom>
        </p:spPr>
        <p:txBody>
          <a:bodyPr wrap="none">
            <a:spAutoFit/>
          </a:bodyPr>
          <a:lstStyle/>
          <a:p>
            <a:r>
              <a:rPr lang="es-EC" sz="2800" b="1" dirty="0" smtClean="0">
                <a:latin typeface="Arial Rounded MT Bold" pitchFamily="34" charset="0"/>
              </a:rPr>
              <a:t>DE RESULTADOS</a:t>
            </a:r>
          </a:p>
        </p:txBody>
      </p:sp>
      <p:sp>
        <p:nvSpPr>
          <p:cNvPr id="23" name="16 CuadroTexto"/>
          <p:cNvSpPr txBox="1"/>
          <p:nvPr/>
        </p:nvSpPr>
        <p:spPr>
          <a:xfrm>
            <a:off x="755576" y="-71462"/>
            <a:ext cx="720080" cy="1200329"/>
          </a:xfrm>
          <a:prstGeom prst="rect">
            <a:avLst/>
          </a:prstGeom>
          <a:noFill/>
        </p:spPr>
        <p:txBody>
          <a:bodyPr wrap="square" rtlCol="0">
            <a:spAutoFit/>
          </a:bodyPr>
          <a:lstStyle/>
          <a:p>
            <a:r>
              <a:rPr lang="es-EC" sz="7200" dirty="0" smtClean="0">
                <a:solidFill>
                  <a:schemeClr val="bg1">
                    <a:lumMod val="50000"/>
                  </a:schemeClr>
                </a:solidFill>
                <a:latin typeface="Arial Rounded MT Bold" pitchFamily="34" charset="0"/>
              </a:rPr>
              <a:t>4</a:t>
            </a:r>
            <a:endParaRPr lang="es-EC" sz="7200" dirty="0">
              <a:solidFill>
                <a:schemeClr val="bg1">
                  <a:lumMod val="50000"/>
                </a:schemeClr>
              </a:solidFill>
              <a:latin typeface="Arial Rounded MT Bold" pitchFamily="34" charset="0"/>
            </a:endParaRPr>
          </a:p>
        </p:txBody>
      </p:sp>
      <p:sp>
        <p:nvSpPr>
          <p:cNvPr id="2" name="CuadroTexto 1"/>
          <p:cNvSpPr txBox="1"/>
          <p:nvPr/>
        </p:nvSpPr>
        <p:spPr>
          <a:xfrm>
            <a:off x="35497" y="4017838"/>
            <a:ext cx="2321925" cy="923330"/>
          </a:xfrm>
          <a:prstGeom prst="rect">
            <a:avLst/>
          </a:prstGeom>
          <a:noFill/>
        </p:spPr>
        <p:txBody>
          <a:bodyPr wrap="square" rtlCol="0">
            <a:spAutoFit/>
          </a:bodyPr>
          <a:lstStyle/>
          <a:p>
            <a:r>
              <a:rPr lang="es-EC" b="1" dirty="0" smtClean="0">
                <a:solidFill>
                  <a:schemeClr val="bg1"/>
                </a:solidFill>
                <a:latin typeface="Arial Rounded MT Bold"/>
              </a:rPr>
              <a:t>NIVEL DE REQUERIMIENTO DE RRHH</a:t>
            </a:r>
            <a:endParaRPr lang="es-EC" b="1" dirty="0">
              <a:solidFill>
                <a:schemeClr val="bg1"/>
              </a:solidFill>
              <a:latin typeface="Arial Rounded MT Bold"/>
            </a:endParaRPr>
          </a:p>
        </p:txBody>
      </p:sp>
      <p:sp>
        <p:nvSpPr>
          <p:cNvPr id="10" name="9 CuadroTexto"/>
          <p:cNvSpPr txBox="1"/>
          <p:nvPr/>
        </p:nvSpPr>
        <p:spPr>
          <a:xfrm>
            <a:off x="2357422" y="1857364"/>
            <a:ext cx="6786578" cy="338554"/>
          </a:xfrm>
          <a:prstGeom prst="rect">
            <a:avLst/>
          </a:prstGeom>
          <a:noFill/>
        </p:spPr>
        <p:txBody>
          <a:bodyPr wrap="square" rtlCol="0">
            <a:spAutoFit/>
          </a:bodyPr>
          <a:lstStyle/>
          <a:p>
            <a:pPr algn="ctr"/>
            <a:r>
              <a:rPr lang="es-EC" sz="1600" b="1" dirty="0" smtClean="0">
                <a:latin typeface="Book Antiqua" pitchFamily="18" charset="0"/>
              </a:rPr>
              <a:t>Personal que permaneció en su cargo más de un año (promedio)</a:t>
            </a:r>
          </a:p>
        </p:txBody>
      </p:sp>
      <p:sp>
        <p:nvSpPr>
          <p:cNvPr id="11" name="15 Rectángulo"/>
          <p:cNvSpPr/>
          <p:nvPr/>
        </p:nvSpPr>
        <p:spPr>
          <a:xfrm>
            <a:off x="1443506" y="1052736"/>
            <a:ext cx="2301656" cy="523220"/>
          </a:xfrm>
          <a:prstGeom prst="rect">
            <a:avLst/>
          </a:prstGeom>
        </p:spPr>
        <p:txBody>
          <a:bodyPr wrap="none">
            <a:spAutoFit/>
          </a:bodyPr>
          <a:lstStyle/>
          <a:p>
            <a:r>
              <a:rPr lang="es-EC" sz="2800" b="1" dirty="0" smtClean="0">
                <a:latin typeface="Arial Rounded MT Bold" pitchFamily="34" charset="0"/>
              </a:rPr>
              <a:t>GUAYAQUIL</a:t>
            </a:r>
          </a:p>
        </p:txBody>
      </p:sp>
      <p:pic>
        <p:nvPicPr>
          <p:cNvPr id="14" name="Picture 4" descr="https://upload.wikimedia.org/wikipedia/commons/thumb/e/e3/Bandera_de_Guayaquil.svg/300px-Bandera_de_Guayaquil.svg.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11590" y="1202312"/>
            <a:ext cx="509504" cy="2520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6" name="Gráfico 15"/>
          <p:cNvGraphicFramePr>
            <a:graphicFrameLocks/>
          </p:cNvGraphicFramePr>
          <p:nvPr>
            <p:extLst>
              <p:ext uri="{D42A27DB-BD31-4B8C-83A1-F6EECF244321}">
                <p14:modId xmlns:p14="http://schemas.microsoft.com/office/powerpoint/2010/main" val="2106448411"/>
              </p:ext>
            </p:extLst>
          </p:nvPr>
        </p:nvGraphicFramePr>
        <p:xfrm>
          <a:off x="2435281" y="2477326"/>
          <a:ext cx="6480000" cy="36000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49228840"/>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descr="http://images.lagazzettadf.com/2013/09/oi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5016" y="5877272"/>
            <a:ext cx="1576744" cy="900000"/>
          </a:xfrm>
          <a:prstGeom prst="rect">
            <a:avLst/>
          </a:prstGeom>
          <a:noFill/>
          <a:extLst>
            <a:ext uri="{909E8E84-426E-40DD-AFC4-6F175D3DCCD1}">
              <a14:hiddenFill xmlns:a14="http://schemas.microsoft.com/office/drawing/2010/main">
                <a:solidFill>
                  <a:srgbClr val="FFFFFF"/>
                </a:solidFill>
              </a14:hiddenFill>
            </a:ext>
          </a:extLst>
        </p:spPr>
      </p:pic>
      <p:sp>
        <p:nvSpPr>
          <p:cNvPr id="15" name="14 Triángulo isósceles"/>
          <p:cNvSpPr/>
          <p:nvPr/>
        </p:nvSpPr>
        <p:spPr>
          <a:xfrm rot="5400000">
            <a:off x="-2259124" y="2259124"/>
            <a:ext cx="6858000" cy="2339752"/>
          </a:xfrm>
          <a:prstGeom prst="triangle">
            <a:avLst>
              <a:gd name="adj" fmla="val 65666"/>
            </a:avLst>
          </a:prstGeom>
          <a:solidFill>
            <a:schemeClr val="accent1">
              <a:lumMod val="75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1" name="13 Rectángulo"/>
          <p:cNvSpPr/>
          <p:nvPr/>
        </p:nvSpPr>
        <p:spPr>
          <a:xfrm>
            <a:off x="1363220" y="216570"/>
            <a:ext cx="2339102" cy="646331"/>
          </a:xfrm>
          <a:prstGeom prst="rect">
            <a:avLst/>
          </a:prstGeom>
        </p:spPr>
        <p:txBody>
          <a:bodyPr wrap="none">
            <a:spAutoFit/>
          </a:bodyPr>
          <a:lstStyle/>
          <a:p>
            <a:r>
              <a:rPr lang="es-EC" sz="3600" b="1" dirty="0" smtClean="0">
                <a:solidFill>
                  <a:srgbClr val="00B0F0"/>
                </a:solidFill>
                <a:latin typeface="Arial Rounded MT Bold" pitchFamily="34" charset="0"/>
              </a:rPr>
              <a:t>ANÁLISIS</a:t>
            </a:r>
          </a:p>
        </p:txBody>
      </p:sp>
      <p:sp>
        <p:nvSpPr>
          <p:cNvPr id="22" name="15 Rectángulo"/>
          <p:cNvSpPr/>
          <p:nvPr/>
        </p:nvSpPr>
        <p:spPr>
          <a:xfrm>
            <a:off x="1413128" y="648618"/>
            <a:ext cx="3202672" cy="523220"/>
          </a:xfrm>
          <a:prstGeom prst="rect">
            <a:avLst/>
          </a:prstGeom>
        </p:spPr>
        <p:txBody>
          <a:bodyPr wrap="none">
            <a:spAutoFit/>
          </a:bodyPr>
          <a:lstStyle/>
          <a:p>
            <a:r>
              <a:rPr lang="es-EC" sz="2800" b="1" dirty="0" smtClean="0">
                <a:latin typeface="Arial Rounded MT Bold" pitchFamily="34" charset="0"/>
              </a:rPr>
              <a:t>DE RESULTADOS</a:t>
            </a:r>
          </a:p>
        </p:txBody>
      </p:sp>
      <p:sp>
        <p:nvSpPr>
          <p:cNvPr id="23" name="16 CuadroTexto"/>
          <p:cNvSpPr txBox="1"/>
          <p:nvPr/>
        </p:nvSpPr>
        <p:spPr>
          <a:xfrm>
            <a:off x="755576" y="-71462"/>
            <a:ext cx="720080" cy="1200329"/>
          </a:xfrm>
          <a:prstGeom prst="rect">
            <a:avLst/>
          </a:prstGeom>
          <a:noFill/>
        </p:spPr>
        <p:txBody>
          <a:bodyPr wrap="square" rtlCol="0">
            <a:spAutoFit/>
          </a:bodyPr>
          <a:lstStyle/>
          <a:p>
            <a:r>
              <a:rPr lang="es-EC" sz="7200" dirty="0" smtClean="0">
                <a:solidFill>
                  <a:schemeClr val="bg1">
                    <a:lumMod val="50000"/>
                  </a:schemeClr>
                </a:solidFill>
                <a:latin typeface="Arial Rounded MT Bold" pitchFamily="34" charset="0"/>
              </a:rPr>
              <a:t>4</a:t>
            </a:r>
            <a:endParaRPr lang="es-EC" sz="7200" dirty="0">
              <a:solidFill>
                <a:schemeClr val="bg1">
                  <a:lumMod val="50000"/>
                </a:schemeClr>
              </a:solidFill>
              <a:latin typeface="Arial Rounded MT Bold" pitchFamily="34" charset="0"/>
            </a:endParaRPr>
          </a:p>
        </p:txBody>
      </p:sp>
      <p:sp>
        <p:nvSpPr>
          <p:cNvPr id="2" name="CuadroTexto 1"/>
          <p:cNvSpPr txBox="1"/>
          <p:nvPr/>
        </p:nvSpPr>
        <p:spPr>
          <a:xfrm>
            <a:off x="35497" y="4017838"/>
            <a:ext cx="2321925" cy="923330"/>
          </a:xfrm>
          <a:prstGeom prst="rect">
            <a:avLst/>
          </a:prstGeom>
          <a:noFill/>
        </p:spPr>
        <p:txBody>
          <a:bodyPr wrap="square" rtlCol="0">
            <a:spAutoFit/>
          </a:bodyPr>
          <a:lstStyle/>
          <a:p>
            <a:r>
              <a:rPr lang="es-EC" b="1" dirty="0" smtClean="0">
                <a:solidFill>
                  <a:schemeClr val="bg1"/>
                </a:solidFill>
                <a:latin typeface="Arial Rounded MT Bold"/>
              </a:rPr>
              <a:t>NIVEL DE REQUERIMIENTO DE RRHH</a:t>
            </a:r>
            <a:endParaRPr lang="es-EC" b="1" dirty="0">
              <a:solidFill>
                <a:schemeClr val="bg1"/>
              </a:solidFill>
              <a:latin typeface="Arial Rounded MT Bold"/>
            </a:endParaRPr>
          </a:p>
        </p:txBody>
      </p:sp>
      <p:sp>
        <p:nvSpPr>
          <p:cNvPr id="10" name="9 CuadroTexto"/>
          <p:cNvSpPr txBox="1"/>
          <p:nvPr/>
        </p:nvSpPr>
        <p:spPr>
          <a:xfrm>
            <a:off x="2357422" y="1857364"/>
            <a:ext cx="6786578" cy="338554"/>
          </a:xfrm>
          <a:prstGeom prst="rect">
            <a:avLst/>
          </a:prstGeom>
          <a:noFill/>
        </p:spPr>
        <p:txBody>
          <a:bodyPr wrap="square" rtlCol="0">
            <a:spAutoFit/>
          </a:bodyPr>
          <a:lstStyle/>
          <a:p>
            <a:pPr algn="ctr"/>
            <a:r>
              <a:rPr lang="es-EC" sz="1600" b="1" dirty="0" smtClean="0">
                <a:latin typeface="Book Antiqua" pitchFamily="18" charset="0"/>
              </a:rPr>
              <a:t>Medios para buscar personal (menciones de más importante)</a:t>
            </a:r>
          </a:p>
        </p:txBody>
      </p:sp>
      <p:sp>
        <p:nvSpPr>
          <p:cNvPr id="12" name="15 Rectángulo"/>
          <p:cNvSpPr/>
          <p:nvPr/>
        </p:nvSpPr>
        <p:spPr>
          <a:xfrm>
            <a:off x="1443506" y="1052736"/>
            <a:ext cx="2301656" cy="523220"/>
          </a:xfrm>
          <a:prstGeom prst="rect">
            <a:avLst/>
          </a:prstGeom>
        </p:spPr>
        <p:txBody>
          <a:bodyPr wrap="none">
            <a:spAutoFit/>
          </a:bodyPr>
          <a:lstStyle/>
          <a:p>
            <a:r>
              <a:rPr lang="es-EC" sz="2800" b="1" dirty="0" smtClean="0">
                <a:latin typeface="Arial Rounded MT Bold" pitchFamily="34" charset="0"/>
              </a:rPr>
              <a:t>GUAYAQUIL</a:t>
            </a:r>
          </a:p>
        </p:txBody>
      </p:sp>
      <p:pic>
        <p:nvPicPr>
          <p:cNvPr id="14" name="Picture 4" descr="https://upload.wikimedia.org/wikipedia/commons/thumb/e/e3/Bandera_de_Guayaquil.svg/300px-Bandera_de_Guayaquil.svg.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11590" y="1202312"/>
            <a:ext cx="509504" cy="2520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6" name="Gráfico 15"/>
          <p:cNvGraphicFramePr>
            <a:graphicFrameLocks/>
          </p:cNvGraphicFramePr>
          <p:nvPr>
            <p:extLst>
              <p:ext uri="{D42A27DB-BD31-4B8C-83A1-F6EECF244321}">
                <p14:modId xmlns:p14="http://schemas.microsoft.com/office/powerpoint/2010/main" val="3162554444"/>
              </p:ext>
            </p:extLst>
          </p:nvPr>
        </p:nvGraphicFramePr>
        <p:xfrm>
          <a:off x="2411760" y="2458389"/>
          <a:ext cx="6480000" cy="36000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49228840"/>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descr="http://images.lagazzettadf.com/2013/09/oi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91000" y="5877272"/>
            <a:ext cx="1576744" cy="900000"/>
          </a:xfrm>
          <a:prstGeom prst="rect">
            <a:avLst/>
          </a:prstGeom>
          <a:noFill/>
          <a:extLst>
            <a:ext uri="{909E8E84-426E-40DD-AFC4-6F175D3DCCD1}">
              <a14:hiddenFill xmlns:a14="http://schemas.microsoft.com/office/drawing/2010/main">
                <a:solidFill>
                  <a:srgbClr val="FFFFFF"/>
                </a:solidFill>
              </a14:hiddenFill>
            </a:ext>
          </a:extLst>
        </p:spPr>
      </p:pic>
      <p:sp>
        <p:nvSpPr>
          <p:cNvPr id="15" name="14 Triángulo isósceles"/>
          <p:cNvSpPr/>
          <p:nvPr/>
        </p:nvSpPr>
        <p:spPr>
          <a:xfrm rot="5400000">
            <a:off x="-2259124" y="2259124"/>
            <a:ext cx="6858000" cy="2339752"/>
          </a:xfrm>
          <a:prstGeom prst="triangle">
            <a:avLst>
              <a:gd name="adj" fmla="val 65666"/>
            </a:avLst>
          </a:prstGeom>
          <a:solidFill>
            <a:schemeClr val="accent1">
              <a:lumMod val="75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1" name="13 Rectángulo"/>
          <p:cNvSpPr/>
          <p:nvPr/>
        </p:nvSpPr>
        <p:spPr>
          <a:xfrm>
            <a:off x="1363220" y="216570"/>
            <a:ext cx="2339102" cy="646331"/>
          </a:xfrm>
          <a:prstGeom prst="rect">
            <a:avLst/>
          </a:prstGeom>
        </p:spPr>
        <p:txBody>
          <a:bodyPr wrap="none">
            <a:spAutoFit/>
          </a:bodyPr>
          <a:lstStyle/>
          <a:p>
            <a:r>
              <a:rPr lang="es-EC" sz="3600" b="1" dirty="0" smtClean="0">
                <a:solidFill>
                  <a:srgbClr val="00B0F0"/>
                </a:solidFill>
                <a:latin typeface="Arial Rounded MT Bold" pitchFamily="34" charset="0"/>
              </a:rPr>
              <a:t>ANÁLISIS</a:t>
            </a:r>
          </a:p>
        </p:txBody>
      </p:sp>
      <p:sp>
        <p:nvSpPr>
          <p:cNvPr id="22" name="15 Rectángulo"/>
          <p:cNvSpPr/>
          <p:nvPr/>
        </p:nvSpPr>
        <p:spPr>
          <a:xfrm>
            <a:off x="1413128" y="648618"/>
            <a:ext cx="3202672" cy="523220"/>
          </a:xfrm>
          <a:prstGeom prst="rect">
            <a:avLst/>
          </a:prstGeom>
        </p:spPr>
        <p:txBody>
          <a:bodyPr wrap="none">
            <a:spAutoFit/>
          </a:bodyPr>
          <a:lstStyle/>
          <a:p>
            <a:r>
              <a:rPr lang="es-EC" sz="2800" b="1" dirty="0" smtClean="0">
                <a:latin typeface="Arial Rounded MT Bold" pitchFamily="34" charset="0"/>
              </a:rPr>
              <a:t>DE RESULTADOS</a:t>
            </a:r>
          </a:p>
        </p:txBody>
      </p:sp>
      <p:sp>
        <p:nvSpPr>
          <p:cNvPr id="23" name="16 CuadroTexto"/>
          <p:cNvSpPr txBox="1"/>
          <p:nvPr/>
        </p:nvSpPr>
        <p:spPr>
          <a:xfrm>
            <a:off x="755576" y="-71462"/>
            <a:ext cx="720080" cy="1200329"/>
          </a:xfrm>
          <a:prstGeom prst="rect">
            <a:avLst/>
          </a:prstGeom>
          <a:noFill/>
        </p:spPr>
        <p:txBody>
          <a:bodyPr wrap="square" rtlCol="0">
            <a:spAutoFit/>
          </a:bodyPr>
          <a:lstStyle/>
          <a:p>
            <a:r>
              <a:rPr lang="es-EC" sz="7200" dirty="0" smtClean="0">
                <a:solidFill>
                  <a:schemeClr val="bg1">
                    <a:lumMod val="50000"/>
                  </a:schemeClr>
                </a:solidFill>
                <a:latin typeface="Arial Rounded MT Bold" pitchFamily="34" charset="0"/>
              </a:rPr>
              <a:t>4</a:t>
            </a:r>
            <a:endParaRPr lang="es-EC" sz="7200" dirty="0">
              <a:solidFill>
                <a:schemeClr val="bg1">
                  <a:lumMod val="50000"/>
                </a:schemeClr>
              </a:solidFill>
              <a:latin typeface="Arial Rounded MT Bold" pitchFamily="34" charset="0"/>
            </a:endParaRPr>
          </a:p>
        </p:txBody>
      </p:sp>
      <p:sp>
        <p:nvSpPr>
          <p:cNvPr id="2" name="CuadroTexto 1"/>
          <p:cNvSpPr txBox="1"/>
          <p:nvPr/>
        </p:nvSpPr>
        <p:spPr>
          <a:xfrm>
            <a:off x="35497" y="4017838"/>
            <a:ext cx="2321925" cy="923330"/>
          </a:xfrm>
          <a:prstGeom prst="rect">
            <a:avLst/>
          </a:prstGeom>
          <a:noFill/>
        </p:spPr>
        <p:txBody>
          <a:bodyPr wrap="square" rtlCol="0">
            <a:spAutoFit/>
          </a:bodyPr>
          <a:lstStyle/>
          <a:p>
            <a:r>
              <a:rPr lang="es-EC" b="1" dirty="0" smtClean="0">
                <a:solidFill>
                  <a:schemeClr val="bg1"/>
                </a:solidFill>
                <a:latin typeface="Arial Rounded MT Bold"/>
              </a:rPr>
              <a:t>NIVEL DE REQUERIMIENTO DE RRHH</a:t>
            </a:r>
            <a:endParaRPr lang="es-EC" b="1" dirty="0">
              <a:solidFill>
                <a:schemeClr val="bg1"/>
              </a:solidFill>
              <a:latin typeface="Arial Rounded MT Bold"/>
            </a:endParaRPr>
          </a:p>
        </p:txBody>
      </p:sp>
      <p:sp>
        <p:nvSpPr>
          <p:cNvPr id="11" name="15 Rectángulo"/>
          <p:cNvSpPr/>
          <p:nvPr/>
        </p:nvSpPr>
        <p:spPr>
          <a:xfrm>
            <a:off x="1443506" y="1052736"/>
            <a:ext cx="2301656" cy="523220"/>
          </a:xfrm>
          <a:prstGeom prst="rect">
            <a:avLst/>
          </a:prstGeom>
        </p:spPr>
        <p:txBody>
          <a:bodyPr wrap="none">
            <a:spAutoFit/>
          </a:bodyPr>
          <a:lstStyle/>
          <a:p>
            <a:r>
              <a:rPr lang="es-EC" sz="2800" b="1" dirty="0" smtClean="0">
                <a:latin typeface="Arial Rounded MT Bold" pitchFamily="34" charset="0"/>
              </a:rPr>
              <a:t>GUAYAQUIL</a:t>
            </a:r>
          </a:p>
        </p:txBody>
      </p:sp>
      <p:pic>
        <p:nvPicPr>
          <p:cNvPr id="14" name="Picture 4" descr="https://upload.wikimedia.org/wikipedia/commons/thumb/e/e3/Bandera_de_Guayaquil.svg/300px-Bandera_de_Guayaquil.svg.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11590" y="1202312"/>
            <a:ext cx="509504" cy="252000"/>
          </a:xfrm>
          <a:prstGeom prst="rect">
            <a:avLst/>
          </a:prstGeom>
          <a:noFill/>
          <a:extLst>
            <a:ext uri="{909E8E84-426E-40DD-AFC4-6F175D3DCCD1}">
              <a14:hiddenFill xmlns:a14="http://schemas.microsoft.com/office/drawing/2010/main">
                <a:solidFill>
                  <a:srgbClr val="FFFFFF"/>
                </a:solidFill>
              </a14:hiddenFill>
            </a:ext>
          </a:extLst>
        </p:spPr>
      </p:pic>
      <p:sp>
        <p:nvSpPr>
          <p:cNvPr id="17" name="9 CuadroTexto"/>
          <p:cNvSpPr txBox="1"/>
          <p:nvPr/>
        </p:nvSpPr>
        <p:spPr>
          <a:xfrm>
            <a:off x="2357422" y="1857364"/>
            <a:ext cx="6786578" cy="338554"/>
          </a:xfrm>
          <a:prstGeom prst="rect">
            <a:avLst/>
          </a:prstGeom>
          <a:noFill/>
        </p:spPr>
        <p:txBody>
          <a:bodyPr wrap="square" rtlCol="0">
            <a:spAutoFit/>
          </a:bodyPr>
          <a:lstStyle/>
          <a:p>
            <a:pPr algn="ctr"/>
            <a:r>
              <a:rPr lang="es-EC" sz="1600" b="1" dirty="0" smtClean="0">
                <a:latin typeface="Book Antiqua" pitchFamily="18" charset="0"/>
              </a:rPr>
              <a:t>Cuál medio principal (portales de empleo)</a:t>
            </a:r>
          </a:p>
        </p:txBody>
      </p:sp>
      <p:graphicFrame>
        <p:nvGraphicFramePr>
          <p:cNvPr id="12" name="Gráfico 11"/>
          <p:cNvGraphicFramePr>
            <a:graphicFrameLocks/>
          </p:cNvGraphicFramePr>
          <p:nvPr>
            <p:extLst>
              <p:ext uri="{D42A27DB-BD31-4B8C-83A1-F6EECF244321}">
                <p14:modId xmlns:p14="http://schemas.microsoft.com/office/powerpoint/2010/main" val="2996796394"/>
              </p:ext>
            </p:extLst>
          </p:nvPr>
        </p:nvGraphicFramePr>
        <p:xfrm>
          <a:off x="3053501" y="2441656"/>
          <a:ext cx="5400000" cy="36000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181177448"/>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descr="http://images.lagazzettadf.com/2013/09/oi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91000" y="5877272"/>
            <a:ext cx="1576744" cy="900000"/>
          </a:xfrm>
          <a:prstGeom prst="rect">
            <a:avLst/>
          </a:prstGeom>
          <a:noFill/>
          <a:extLst>
            <a:ext uri="{909E8E84-426E-40DD-AFC4-6F175D3DCCD1}">
              <a14:hiddenFill xmlns:a14="http://schemas.microsoft.com/office/drawing/2010/main">
                <a:solidFill>
                  <a:srgbClr val="FFFFFF"/>
                </a:solidFill>
              </a14:hiddenFill>
            </a:ext>
          </a:extLst>
        </p:spPr>
      </p:pic>
      <p:sp>
        <p:nvSpPr>
          <p:cNvPr id="15" name="14 Triángulo isósceles"/>
          <p:cNvSpPr/>
          <p:nvPr/>
        </p:nvSpPr>
        <p:spPr>
          <a:xfrm rot="5400000">
            <a:off x="-2259124" y="2259124"/>
            <a:ext cx="6858000" cy="2339752"/>
          </a:xfrm>
          <a:prstGeom prst="triangle">
            <a:avLst>
              <a:gd name="adj" fmla="val 65666"/>
            </a:avLst>
          </a:prstGeom>
          <a:solidFill>
            <a:schemeClr val="accent1">
              <a:lumMod val="75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1" name="13 Rectángulo"/>
          <p:cNvSpPr/>
          <p:nvPr/>
        </p:nvSpPr>
        <p:spPr>
          <a:xfrm>
            <a:off x="1363220" y="216570"/>
            <a:ext cx="2339102" cy="646331"/>
          </a:xfrm>
          <a:prstGeom prst="rect">
            <a:avLst/>
          </a:prstGeom>
        </p:spPr>
        <p:txBody>
          <a:bodyPr wrap="none">
            <a:spAutoFit/>
          </a:bodyPr>
          <a:lstStyle/>
          <a:p>
            <a:r>
              <a:rPr lang="es-EC" sz="3600" b="1" dirty="0" smtClean="0">
                <a:solidFill>
                  <a:srgbClr val="00B0F0"/>
                </a:solidFill>
                <a:latin typeface="Arial Rounded MT Bold" pitchFamily="34" charset="0"/>
              </a:rPr>
              <a:t>ANÁLISIS</a:t>
            </a:r>
          </a:p>
        </p:txBody>
      </p:sp>
      <p:sp>
        <p:nvSpPr>
          <p:cNvPr id="22" name="15 Rectángulo"/>
          <p:cNvSpPr/>
          <p:nvPr/>
        </p:nvSpPr>
        <p:spPr>
          <a:xfrm>
            <a:off x="1413128" y="648618"/>
            <a:ext cx="3202672" cy="523220"/>
          </a:xfrm>
          <a:prstGeom prst="rect">
            <a:avLst/>
          </a:prstGeom>
        </p:spPr>
        <p:txBody>
          <a:bodyPr wrap="none">
            <a:spAutoFit/>
          </a:bodyPr>
          <a:lstStyle/>
          <a:p>
            <a:r>
              <a:rPr lang="es-EC" sz="2800" b="1" dirty="0" smtClean="0">
                <a:latin typeface="Arial Rounded MT Bold" pitchFamily="34" charset="0"/>
              </a:rPr>
              <a:t>DE RESULTADOS</a:t>
            </a:r>
          </a:p>
        </p:txBody>
      </p:sp>
      <p:sp>
        <p:nvSpPr>
          <p:cNvPr id="23" name="16 CuadroTexto"/>
          <p:cNvSpPr txBox="1"/>
          <p:nvPr/>
        </p:nvSpPr>
        <p:spPr>
          <a:xfrm>
            <a:off x="755576" y="-71462"/>
            <a:ext cx="720080" cy="1200329"/>
          </a:xfrm>
          <a:prstGeom prst="rect">
            <a:avLst/>
          </a:prstGeom>
          <a:noFill/>
        </p:spPr>
        <p:txBody>
          <a:bodyPr wrap="square" rtlCol="0">
            <a:spAutoFit/>
          </a:bodyPr>
          <a:lstStyle/>
          <a:p>
            <a:r>
              <a:rPr lang="es-EC" sz="7200" dirty="0" smtClean="0">
                <a:solidFill>
                  <a:schemeClr val="bg1">
                    <a:lumMod val="50000"/>
                  </a:schemeClr>
                </a:solidFill>
                <a:latin typeface="Arial Rounded MT Bold" pitchFamily="34" charset="0"/>
              </a:rPr>
              <a:t>4</a:t>
            </a:r>
            <a:endParaRPr lang="es-EC" sz="7200" dirty="0">
              <a:solidFill>
                <a:schemeClr val="bg1">
                  <a:lumMod val="50000"/>
                </a:schemeClr>
              </a:solidFill>
              <a:latin typeface="Arial Rounded MT Bold" pitchFamily="34" charset="0"/>
            </a:endParaRPr>
          </a:p>
        </p:txBody>
      </p:sp>
      <p:sp>
        <p:nvSpPr>
          <p:cNvPr id="2" name="CuadroTexto 1"/>
          <p:cNvSpPr txBox="1"/>
          <p:nvPr/>
        </p:nvSpPr>
        <p:spPr>
          <a:xfrm>
            <a:off x="35497" y="4017838"/>
            <a:ext cx="2321925" cy="923330"/>
          </a:xfrm>
          <a:prstGeom prst="rect">
            <a:avLst/>
          </a:prstGeom>
          <a:noFill/>
        </p:spPr>
        <p:txBody>
          <a:bodyPr wrap="square" rtlCol="0">
            <a:spAutoFit/>
          </a:bodyPr>
          <a:lstStyle/>
          <a:p>
            <a:r>
              <a:rPr lang="es-EC" b="1" dirty="0" smtClean="0">
                <a:solidFill>
                  <a:schemeClr val="bg1"/>
                </a:solidFill>
                <a:latin typeface="Arial Rounded MT Bold"/>
              </a:rPr>
              <a:t>NIVEL DE REQUERIMIENTO DE RRHH</a:t>
            </a:r>
            <a:endParaRPr lang="es-EC" b="1" dirty="0">
              <a:solidFill>
                <a:schemeClr val="bg1"/>
              </a:solidFill>
              <a:latin typeface="Arial Rounded MT Bold"/>
            </a:endParaRPr>
          </a:p>
        </p:txBody>
      </p:sp>
      <p:sp>
        <p:nvSpPr>
          <p:cNvPr id="11" name="15 Rectángulo"/>
          <p:cNvSpPr/>
          <p:nvPr/>
        </p:nvSpPr>
        <p:spPr>
          <a:xfrm>
            <a:off x="1443506" y="1052736"/>
            <a:ext cx="2301656" cy="523220"/>
          </a:xfrm>
          <a:prstGeom prst="rect">
            <a:avLst/>
          </a:prstGeom>
        </p:spPr>
        <p:txBody>
          <a:bodyPr wrap="none">
            <a:spAutoFit/>
          </a:bodyPr>
          <a:lstStyle/>
          <a:p>
            <a:r>
              <a:rPr lang="es-EC" sz="2800" b="1" dirty="0" smtClean="0">
                <a:latin typeface="Arial Rounded MT Bold" pitchFamily="34" charset="0"/>
              </a:rPr>
              <a:t>GUAYAQUIL</a:t>
            </a:r>
          </a:p>
        </p:txBody>
      </p:sp>
      <p:pic>
        <p:nvPicPr>
          <p:cNvPr id="14" name="Picture 4" descr="https://upload.wikimedia.org/wikipedia/commons/thumb/e/e3/Bandera_de_Guayaquil.svg/300px-Bandera_de_Guayaquil.svg.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11590" y="1202312"/>
            <a:ext cx="509504" cy="252000"/>
          </a:xfrm>
          <a:prstGeom prst="rect">
            <a:avLst/>
          </a:prstGeom>
          <a:noFill/>
          <a:extLst>
            <a:ext uri="{909E8E84-426E-40DD-AFC4-6F175D3DCCD1}">
              <a14:hiddenFill xmlns:a14="http://schemas.microsoft.com/office/drawing/2010/main">
                <a:solidFill>
                  <a:srgbClr val="FFFFFF"/>
                </a:solidFill>
              </a14:hiddenFill>
            </a:ext>
          </a:extLst>
        </p:spPr>
      </p:pic>
      <p:sp>
        <p:nvSpPr>
          <p:cNvPr id="17" name="9 CuadroTexto"/>
          <p:cNvSpPr txBox="1"/>
          <p:nvPr/>
        </p:nvSpPr>
        <p:spPr>
          <a:xfrm>
            <a:off x="2357422" y="1857364"/>
            <a:ext cx="6786578" cy="338554"/>
          </a:xfrm>
          <a:prstGeom prst="rect">
            <a:avLst/>
          </a:prstGeom>
          <a:noFill/>
        </p:spPr>
        <p:txBody>
          <a:bodyPr wrap="square" rtlCol="0">
            <a:spAutoFit/>
          </a:bodyPr>
          <a:lstStyle/>
          <a:p>
            <a:pPr algn="ctr"/>
            <a:r>
              <a:rPr lang="es-EC" sz="1600" b="1" dirty="0" smtClean="0">
                <a:latin typeface="Book Antiqua" pitchFamily="18" charset="0"/>
              </a:rPr>
              <a:t>Razón para usar el medio principal (portales de empleo)</a:t>
            </a:r>
          </a:p>
        </p:txBody>
      </p:sp>
      <p:graphicFrame>
        <p:nvGraphicFramePr>
          <p:cNvPr id="18" name="Gráfico 17"/>
          <p:cNvGraphicFramePr>
            <a:graphicFrameLocks/>
          </p:cNvGraphicFramePr>
          <p:nvPr>
            <p:extLst>
              <p:ext uri="{D42A27DB-BD31-4B8C-83A1-F6EECF244321}">
                <p14:modId xmlns:p14="http://schemas.microsoft.com/office/powerpoint/2010/main" val="454608635"/>
              </p:ext>
            </p:extLst>
          </p:nvPr>
        </p:nvGraphicFramePr>
        <p:xfrm>
          <a:off x="2366928" y="2282156"/>
          <a:ext cx="6597560" cy="4387203"/>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49228840"/>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14 Triángulo isósceles"/>
          <p:cNvSpPr/>
          <p:nvPr/>
        </p:nvSpPr>
        <p:spPr>
          <a:xfrm rot="5400000">
            <a:off x="-2259124" y="2259124"/>
            <a:ext cx="6858000" cy="2339752"/>
          </a:xfrm>
          <a:prstGeom prst="triangle">
            <a:avLst>
              <a:gd name="adj" fmla="val 65666"/>
            </a:avLst>
          </a:prstGeom>
          <a:solidFill>
            <a:schemeClr val="accent1">
              <a:lumMod val="75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1" name="13 Rectángulo"/>
          <p:cNvSpPr/>
          <p:nvPr/>
        </p:nvSpPr>
        <p:spPr>
          <a:xfrm>
            <a:off x="1363220" y="216570"/>
            <a:ext cx="2339102" cy="646331"/>
          </a:xfrm>
          <a:prstGeom prst="rect">
            <a:avLst/>
          </a:prstGeom>
        </p:spPr>
        <p:txBody>
          <a:bodyPr wrap="none">
            <a:spAutoFit/>
          </a:bodyPr>
          <a:lstStyle/>
          <a:p>
            <a:r>
              <a:rPr lang="es-EC" sz="3600" b="1" dirty="0" smtClean="0">
                <a:solidFill>
                  <a:srgbClr val="00B0F0"/>
                </a:solidFill>
                <a:latin typeface="Arial Rounded MT Bold" pitchFamily="34" charset="0"/>
              </a:rPr>
              <a:t>ANÁLISIS</a:t>
            </a:r>
          </a:p>
        </p:txBody>
      </p:sp>
      <p:sp>
        <p:nvSpPr>
          <p:cNvPr id="22" name="15 Rectángulo"/>
          <p:cNvSpPr/>
          <p:nvPr/>
        </p:nvSpPr>
        <p:spPr>
          <a:xfrm>
            <a:off x="1413128" y="648618"/>
            <a:ext cx="3202672" cy="523220"/>
          </a:xfrm>
          <a:prstGeom prst="rect">
            <a:avLst/>
          </a:prstGeom>
        </p:spPr>
        <p:txBody>
          <a:bodyPr wrap="none">
            <a:spAutoFit/>
          </a:bodyPr>
          <a:lstStyle/>
          <a:p>
            <a:r>
              <a:rPr lang="es-EC" sz="2800" b="1" dirty="0" smtClean="0">
                <a:latin typeface="Arial Rounded MT Bold" pitchFamily="34" charset="0"/>
              </a:rPr>
              <a:t>DE RESULTADOS</a:t>
            </a:r>
          </a:p>
        </p:txBody>
      </p:sp>
      <p:sp>
        <p:nvSpPr>
          <p:cNvPr id="23" name="16 CuadroTexto"/>
          <p:cNvSpPr txBox="1"/>
          <p:nvPr/>
        </p:nvSpPr>
        <p:spPr>
          <a:xfrm>
            <a:off x="755576" y="-71462"/>
            <a:ext cx="720080" cy="1200329"/>
          </a:xfrm>
          <a:prstGeom prst="rect">
            <a:avLst/>
          </a:prstGeom>
          <a:noFill/>
        </p:spPr>
        <p:txBody>
          <a:bodyPr wrap="square" rtlCol="0">
            <a:spAutoFit/>
          </a:bodyPr>
          <a:lstStyle/>
          <a:p>
            <a:r>
              <a:rPr lang="es-EC" sz="7200" dirty="0" smtClean="0">
                <a:solidFill>
                  <a:schemeClr val="bg1">
                    <a:lumMod val="50000"/>
                  </a:schemeClr>
                </a:solidFill>
                <a:latin typeface="Arial Rounded MT Bold" pitchFamily="34" charset="0"/>
              </a:rPr>
              <a:t>4</a:t>
            </a:r>
            <a:endParaRPr lang="es-EC" sz="7200" dirty="0">
              <a:solidFill>
                <a:schemeClr val="bg1">
                  <a:lumMod val="50000"/>
                </a:schemeClr>
              </a:solidFill>
              <a:latin typeface="Arial Rounded MT Bold" pitchFamily="34" charset="0"/>
            </a:endParaRPr>
          </a:p>
        </p:txBody>
      </p:sp>
      <p:sp>
        <p:nvSpPr>
          <p:cNvPr id="2" name="CuadroTexto 1"/>
          <p:cNvSpPr txBox="1"/>
          <p:nvPr/>
        </p:nvSpPr>
        <p:spPr>
          <a:xfrm>
            <a:off x="35497" y="4017838"/>
            <a:ext cx="1678983" cy="1200329"/>
          </a:xfrm>
          <a:prstGeom prst="rect">
            <a:avLst/>
          </a:prstGeom>
          <a:noFill/>
        </p:spPr>
        <p:txBody>
          <a:bodyPr wrap="square" rtlCol="0">
            <a:spAutoFit/>
          </a:bodyPr>
          <a:lstStyle/>
          <a:p>
            <a:r>
              <a:rPr lang="es-EC" b="1" dirty="0" smtClean="0">
                <a:solidFill>
                  <a:schemeClr val="bg1"/>
                </a:solidFill>
                <a:latin typeface="Arial Rounded MT Bold"/>
              </a:rPr>
              <a:t>NIVEL DE REQUERIMIENTO DE RRHH</a:t>
            </a:r>
            <a:endParaRPr lang="es-EC" b="1" dirty="0">
              <a:solidFill>
                <a:schemeClr val="bg1"/>
              </a:solidFill>
              <a:latin typeface="Arial Rounded MT Bold"/>
            </a:endParaRPr>
          </a:p>
        </p:txBody>
      </p:sp>
      <p:sp>
        <p:nvSpPr>
          <p:cNvPr id="10" name="9 CuadroTexto"/>
          <p:cNvSpPr txBox="1"/>
          <p:nvPr/>
        </p:nvSpPr>
        <p:spPr>
          <a:xfrm>
            <a:off x="1785918" y="1857364"/>
            <a:ext cx="7358082" cy="338554"/>
          </a:xfrm>
          <a:prstGeom prst="rect">
            <a:avLst/>
          </a:prstGeom>
          <a:noFill/>
        </p:spPr>
        <p:txBody>
          <a:bodyPr wrap="square" rtlCol="0">
            <a:spAutoFit/>
          </a:bodyPr>
          <a:lstStyle/>
          <a:p>
            <a:pPr algn="ctr"/>
            <a:r>
              <a:rPr lang="es-EC" sz="1600" b="1" dirty="0" smtClean="0">
                <a:latin typeface="Book Antiqua" pitchFamily="18" charset="0"/>
              </a:rPr>
              <a:t>Preferencia de género para los cargos</a:t>
            </a:r>
          </a:p>
        </p:txBody>
      </p:sp>
      <p:sp>
        <p:nvSpPr>
          <p:cNvPr id="9" name="15 Rectángulo"/>
          <p:cNvSpPr/>
          <p:nvPr/>
        </p:nvSpPr>
        <p:spPr>
          <a:xfrm>
            <a:off x="1443506" y="1052736"/>
            <a:ext cx="2301656" cy="523220"/>
          </a:xfrm>
          <a:prstGeom prst="rect">
            <a:avLst/>
          </a:prstGeom>
        </p:spPr>
        <p:txBody>
          <a:bodyPr wrap="none">
            <a:spAutoFit/>
          </a:bodyPr>
          <a:lstStyle/>
          <a:p>
            <a:r>
              <a:rPr lang="es-EC" sz="2800" b="1" dirty="0" smtClean="0">
                <a:latin typeface="Arial Rounded MT Bold" pitchFamily="34" charset="0"/>
              </a:rPr>
              <a:t>GUAYAQUIL</a:t>
            </a:r>
          </a:p>
        </p:txBody>
      </p:sp>
      <p:pic>
        <p:nvPicPr>
          <p:cNvPr id="12" name="Picture 4" descr="https://upload.wikimedia.org/wikipedia/commons/thumb/e/e3/Bandera_de_Guayaquil.svg/300px-Bandera_de_Guayaquil.svg.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11590" y="1202312"/>
            <a:ext cx="509504" cy="2520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3" name="Gráfico 12"/>
          <p:cNvGraphicFramePr>
            <a:graphicFrameLocks/>
          </p:cNvGraphicFramePr>
          <p:nvPr>
            <p:extLst>
              <p:ext uri="{D42A27DB-BD31-4B8C-83A1-F6EECF244321}">
                <p14:modId xmlns:p14="http://schemas.microsoft.com/office/powerpoint/2010/main" val="2766745588"/>
              </p:ext>
            </p:extLst>
          </p:nvPr>
        </p:nvGraphicFramePr>
        <p:xfrm>
          <a:off x="1864959" y="2452455"/>
          <a:ext cx="7200000" cy="3600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49228840"/>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14 Triángulo isósceles"/>
          <p:cNvSpPr/>
          <p:nvPr/>
        </p:nvSpPr>
        <p:spPr>
          <a:xfrm rot="5400000">
            <a:off x="-2259124" y="2259124"/>
            <a:ext cx="6858000" cy="2339752"/>
          </a:xfrm>
          <a:prstGeom prst="triangle">
            <a:avLst>
              <a:gd name="adj" fmla="val 65666"/>
            </a:avLst>
          </a:prstGeom>
          <a:solidFill>
            <a:schemeClr val="accent1">
              <a:lumMod val="75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1" name="13 Rectángulo"/>
          <p:cNvSpPr/>
          <p:nvPr/>
        </p:nvSpPr>
        <p:spPr>
          <a:xfrm>
            <a:off x="1363220" y="406405"/>
            <a:ext cx="2339102" cy="646331"/>
          </a:xfrm>
          <a:prstGeom prst="rect">
            <a:avLst/>
          </a:prstGeom>
        </p:spPr>
        <p:txBody>
          <a:bodyPr wrap="none">
            <a:spAutoFit/>
          </a:bodyPr>
          <a:lstStyle/>
          <a:p>
            <a:r>
              <a:rPr lang="es-EC" sz="3600" b="1" dirty="0" smtClean="0">
                <a:solidFill>
                  <a:srgbClr val="00B0F0"/>
                </a:solidFill>
                <a:latin typeface="Arial Rounded MT Bold" pitchFamily="34" charset="0"/>
              </a:rPr>
              <a:t>ANÁLISIS</a:t>
            </a:r>
          </a:p>
        </p:txBody>
      </p:sp>
      <p:sp>
        <p:nvSpPr>
          <p:cNvPr id="22" name="15 Rectángulo"/>
          <p:cNvSpPr/>
          <p:nvPr/>
        </p:nvSpPr>
        <p:spPr>
          <a:xfrm>
            <a:off x="1413128" y="838453"/>
            <a:ext cx="3202672" cy="523220"/>
          </a:xfrm>
          <a:prstGeom prst="rect">
            <a:avLst/>
          </a:prstGeom>
        </p:spPr>
        <p:txBody>
          <a:bodyPr wrap="none">
            <a:spAutoFit/>
          </a:bodyPr>
          <a:lstStyle/>
          <a:p>
            <a:r>
              <a:rPr lang="es-EC" sz="2800" b="1" dirty="0" smtClean="0">
                <a:latin typeface="Arial Rounded MT Bold" pitchFamily="34" charset="0"/>
              </a:rPr>
              <a:t>DE RESULTADOS</a:t>
            </a:r>
          </a:p>
        </p:txBody>
      </p:sp>
      <p:sp>
        <p:nvSpPr>
          <p:cNvPr id="23" name="16 CuadroTexto"/>
          <p:cNvSpPr txBox="1"/>
          <p:nvPr/>
        </p:nvSpPr>
        <p:spPr>
          <a:xfrm>
            <a:off x="755576" y="118373"/>
            <a:ext cx="720080" cy="1200329"/>
          </a:xfrm>
          <a:prstGeom prst="rect">
            <a:avLst/>
          </a:prstGeom>
          <a:noFill/>
        </p:spPr>
        <p:txBody>
          <a:bodyPr wrap="square" rtlCol="0">
            <a:spAutoFit/>
          </a:bodyPr>
          <a:lstStyle/>
          <a:p>
            <a:r>
              <a:rPr lang="es-EC" sz="7200" dirty="0" smtClean="0">
                <a:solidFill>
                  <a:schemeClr val="bg1">
                    <a:lumMod val="50000"/>
                  </a:schemeClr>
                </a:solidFill>
                <a:latin typeface="Arial Rounded MT Bold" pitchFamily="34" charset="0"/>
              </a:rPr>
              <a:t>4</a:t>
            </a:r>
            <a:endParaRPr lang="es-EC" sz="7200" dirty="0">
              <a:solidFill>
                <a:schemeClr val="bg1">
                  <a:lumMod val="50000"/>
                </a:schemeClr>
              </a:solidFill>
              <a:latin typeface="Arial Rounded MT Bold" pitchFamily="34" charset="0"/>
            </a:endParaRPr>
          </a:p>
        </p:txBody>
      </p:sp>
      <p:sp>
        <p:nvSpPr>
          <p:cNvPr id="2" name="CuadroTexto 1"/>
          <p:cNvSpPr txBox="1"/>
          <p:nvPr/>
        </p:nvSpPr>
        <p:spPr>
          <a:xfrm>
            <a:off x="-32" y="3929066"/>
            <a:ext cx="1785919" cy="1138773"/>
          </a:xfrm>
          <a:prstGeom prst="rect">
            <a:avLst/>
          </a:prstGeom>
          <a:noFill/>
        </p:spPr>
        <p:txBody>
          <a:bodyPr wrap="square" rtlCol="0">
            <a:spAutoFit/>
          </a:bodyPr>
          <a:lstStyle/>
          <a:p>
            <a:r>
              <a:rPr lang="es-EC" sz="1700" b="1" dirty="0" smtClean="0">
                <a:solidFill>
                  <a:schemeClr val="bg1"/>
                </a:solidFill>
                <a:latin typeface="Arial Rounded MT Bold"/>
              </a:rPr>
              <a:t>CARACTERÍSTICAS DEL NUEVO PERSONAL</a:t>
            </a:r>
            <a:endParaRPr lang="es-EC" sz="1700" b="1" dirty="0">
              <a:solidFill>
                <a:schemeClr val="bg1"/>
              </a:solidFill>
              <a:latin typeface="Arial Rounded MT Bold"/>
            </a:endParaRPr>
          </a:p>
        </p:txBody>
      </p:sp>
      <p:sp>
        <p:nvSpPr>
          <p:cNvPr id="10" name="9 CuadroTexto"/>
          <p:cNvSpPr txBox="1"/>
          <p:nvPr/>
        </p:nvSpPr>
        <p:spPr>
          <a:xfrm>
            <a:off x="1785918" y="1947438"/>
            <a:ext cx="7358082" cy="338554"/>
          </a:xfrm>
          <a:prstGeom prst="rect">
            <a:avLst/>
          </a:prstGeom>
          <a:noFill/>
        </p:spPr>
        <p:txBody>
          <a:bodyPr wrap="square" rtlCol="0">
            <a:spAutoFit/>
          </a:bodyPr>
          <a:lstStyle/>
          <a:p>
            <a:pPr algn="ctr"/>
            <a:r>
              <a:rPr lang="es-EC" sz="1600" b="1" dirty="0" smtClean="0">
                <a:latin typeface="Book Antiqua" pitchFamily="18" charset="0"/>
              </a:rPr>
              <a:t>Perfil requerido por cargo</a:t>
            </a:r>
          </a:p>
        </p:txBody>
      </p:sp>
      <p:sp>
        <p:nvSpPr>
          <p:cNvPr id="9" name="15 Rectángulo"/>
          <p:cNvSpPr/>
          <p:nvPr/>
        </p:nvSpPr>
        <p:spPr>
          <a:xfrm>
            <a:off x="1443506" y="1243661"/>
            <a:ext cx="2301656" cy="523220"/>
          </a:xfrm>
          <a:prstGeom prst="rect">
            <a:avLst/>
          </a:prstGeom>
        </p:spPr>
        <p:txBody>
          <a:bodyPr wrap="none">
            <a:spAutoFit/>
          </a:bodyPr>
          <a:lstStyle/>
          <a:p>
            <a:r>
              <a:rPr lang="es-EC" sz="2800" b="1" dirty="0" smtClean="0">
                <a:latin typeface="Arial Rounded MT Bold" pitchFamily="34" charset="0"/>
              </a:rPr>
              <a:t>GUAYAQUIL</a:t>
            </a:r>
          </a:p>
        </p:txBody>
      </p:sp>
      <p:pic>
        <p:nvPicPr>
          <p:cNvPr id="12" name="Picture 4" descr="https://upload.wikimedia.org/wikipedia/commons/thumb/e/e3/Bandera_de_Guayaquil.svg/300px-Bandera_de_Guayaquil.svg.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11590" y="1393237"/>
            <a:ext cx="509504" cy="2520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3" name="Gráfico 12"/>
          <p:cNvGraphicFramePr>
            <a:graphicFrameLocks/>
          </p:cNvGraphicFramePr>
          <p:nvPr>
            <p:extLst>
              <p:ext uri="{D42A27DB-BD31-4B8C-83A1-F6EECF244321}">
                <p14:modId xmlns:p14="http://schemas.microsoft.com/office/powerpoint/2010/main" val="3759416730"/>
              </p:ext>
            </p:extLst>
          </p:nvPr>
        </p:nvGraphicFramePr>
        <p:xfrm>
          <a:off x="1785887" y="2285992"/>
          <a:ext cx="7200000" cy="4320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833948654"/>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14 Triángulo isósceles"/>
          <p:cNvSpPr/>
          <p:nvPr/>
        </p:nvSpPr>
        <p:spPr>
          <a:xfrm rot="5400000">
            <a:off x="-2259124" y="2259124"/>
            <a:ext cx="6858000" cy="2339752"/>
          </a:xfrm>
          <a:prstGeom prst="triangle">
            <a:avLst>
              <a:gd name="adj" fmla="val 65666"/>
            </a:avLst>
          </a:prstGeom>
          <a:solidFill>
            <a:schemeClr val="accent1">
              <a:lumMod val="75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1" name="13 Rectángulo"/>
          <p:cNvSpPr/>
          <p:nvPr/>
        </p:nvSpPr>
        <p:spPr>
          <a:xfrm>
            <a:off x="1363220" y="216570"/>
            <a:ext cx="2339102" cy="646331"/>
          </a:xfrm>
          <a:prstGeom prst="rect">
            <a:avLst/>
          </a:prstGeom>
        </p:spPr>
        <p:txBody>
          <a:bodyPr wrap="none">
            <a:spAutoFit/>
          </a:bodyPr>
          <a:lstStyle/>
          <a:p>
            <a:r>
              <a:rPr lang="es-EC" sz="3600" b="1" dirty="0" smtClean="0">
                <a:solidFill>
                  <a:srgbClr val="00B0F0"/>
                </a:solidFill>
                <a:latin typeface="Arial Rounded MT Bold" pitchFamily="34" charset="0"/>
              </a:rPr>
              <a:t>ANÁLISIS</a:t>
            </a:r>
          </a:p>
        </p:txBody>
      </p:sp>
      <p:sp>
        <p:nvSpPr>
          <p:cNvPr id="22" name="15 Rectángulo"/>
          <p:cNvSpPr/>
          <p:nvPr/>
        </p:nvSpPr>
        <p:spPr>
          <a:xfrm>
            <a:off x="1413128" y="648618"/>
            <a:ext cx="3202672" cy="523220"/>
          </a:xfrm>
          <a:prstGeom prst="rect">
            <a:avLst/>
          </a:prstGeom>
        </p:spPr>
        <p:txBody>
          <a:bodyPr wrap="none">
            <a:spAutoFit/>
          </a:bodyPr>
          <a:lstStyle/>
          <a:p>
            <a:r>
              <a:rPr lang="es-EC" sz="2800" b="1" dirty="0" smtClean="0">
                <a:latin typeface="Arial Rounded MT Bold" pitchFamily="34" charset="0"/>
              </a:rPr>
              <a:t>DE RESULTADOS</a:t>
            </a:r>
          </a:p>
        </p:txBody>
      </p:sp>
      <p:sp>
        <p:nvSpPr>
          <p:cNvPr id="23" name="16 CuadroTexto"/>
          <p:cNvSpPr txBox="1"/>
          <p:nvPr/>
        </p:nvSpPr>
        <p:spPr>
          <a:xfrm>
            <a:off x="755576" y="-71462"/>
            <a:ext cx="720080" cy="1200329"/>
          </a:xfrm>
          <a:prstGeom prst="rect">
            <a:avLst/>
          </a:prstGeom>
          <a:noFill/>
        </p:spPr>
        <p:txBody>
          <a:bodyPr wrap="square" rtlCol="0">
            <a:spAutoFit/>
          </a:bodyPr>
          <a:lstStyle/>
          <a:p>
            <a:r>
              <a:rPr lang="es-EC" sz="7200" dirty="0" smtClean="0">
                <a:solidFill>
                  <a:schemeClr val="bg1">
                    <a:lumMod val="50000"/>
                  </a:schemeClr>
                </a:solidFill>
                <a:latin typeface="Arial Rounded MT Bold" pitchFamily="34" charset="0"/>
              </a:rPr>
              <a:t>4</a:t>
            </a:r>
            <a:endParaRPr lang="es-EC" sz="7200" dirty="0">
              <a:solidFill>
                <a:schemeClr val="bg1">
                  <a:lumMod val="50000"/>
                </a:schemeClr>
              </a:solidFill>
              <a:latin typeface="Arial Rounded MT Bold" pitchFamily="34" charset="0"/>
            </a:endParaRPr>
          </a:p>
        </p:txBody>
      </p:sp>
      <p:sp>
        <p:nvSpPr>
          <p:cNvPr id="2" name="CuadroTexto 1"/>
          <p:cNvSpPr txBox="1"/>
          <p:nvPr/>
        </p:nvSpPr>
        <p:spPr>
          <a:xfrm>
            <a:off x="-32" y="3929066"/>
            <a:ext cx="1785919" cy="1138773"/>
          </a:xfrm>
          <a:prstGeom prst="rect">
            <a:avLst/>
          </a:prstGeom>
          <a:noFill/>
        </p:spPr>
        <p:txBody>
          <a:bodyPr wrap="square" rtlCol="0">
            <a:spAutoFit/>
          </a:bodyPr>
          <a:lstStyle/>
          <a:p>
            <a:r>
              <a:rPr lang="es-EC" sz="1700" b="1" dirty="0" smtClean="0">
                <a:solidFill>
                  <a:schemeClr val="bg1"/>
                </a:solidFill>
                <a:latin typeface="Arial Rounded MT Bold"/>
              </a:rPr>
              <a:t>CARACTERÍSTICAS DEL NUEVO PERSONAL</a:t>
            </a:r>
            <a:endParaRPr lang="es-EC" sz="1700" b="1" dirty="0">
              <a:solidFill>
                <a:schemeClr val="bg1"/>
              </a:solidFill>
              <a:latin typeface="Arial Rounded MT Bold"/>
            </a:endParaRPr>
          </a:p>
        </p:txBody>
      </p:sp>
      <p:sp>
        <p:nvSpPr>
          <p:cNvPr id="10" name="9 CuadroTexto"/>
          <p:cNvSpPr txBox="1"/>
          <p:nvPr/>
        </p:nvSpPr>
        <p:spPr>
          <a:xfrm>
            <a:off x="1928794" y="1643050"/>
            <a:ext cx="7215206" cy="338554"/>
          </a:xfrm>
          <a:prstGeom prst="rect">
            <a:avLst/>
          </a:prstGeom>
          <a:noFill/>
        </p:spPr>
        <p:txBody>
          <a:bodyPr wrap="square" rtlCol="0">
            <a:spAutoFit/>
          </a:bodyPr>
          <a:lstStyle/>
          <a:p>
            <a:pPr algn="ctr"/>
            <a:r>
              <a:rPr lang="es-EC" sz="1600" b="1" dirty="0" smtClean="0">
                <a:latin typeface="Book Antiqua" pitchFamily="18" charset="0"/>
              </a:rPr>
              <a:t>Habilidades requeridas</a:t>
            </a:r>
          </a:p>
        </p:txBody>
      </p:sp>
      <p:sp>
        <p:nvSpPr>
          <p:cNvPr id="9" name="15 Rectángulo"/>
          <p:cNvSpPr/>
          <p:nvPr/>
        </p:nvSpPr>
        <p:spPr>
          <a:xfrm>
            <a:off x="1443506" y="1052736"/>
            <a:ext cx="2301656" cy="523220"/>
          </a:xfrm>
          <a:prstGeom prst="rect">
            <a:avLst/>
          </a:prstGeom>
        </p:spPr>
        <p:txBody>
          <a:bodyPr wrap="none">
            <a:spAutoFit/>
          </a:bodyPr>
          <a:lstStyle/>
          <a:p>
            <a:r>
              <a:rPr lang="es-EC" sz="2800" b="1" dirty="0" smtClean="0">
                <a:latin typeface="Arial Rounded MT Bold" pitchFamily="34" charset="0"/>
              </a:rPr>
              <a:t>GUAYAQUIL</a:t>
            </a:r>
          </a:p>
        </p:txBody>
      </p:sp>
      <p:pic>
        <p:nvPicPr>
          <p:cNvPr id="11" name="Picture 4" descr="https://upload.wikimedia.org/wikipedia/commons/thumb/e/e3/Bandera_de_Guayaquil.svg/300px-Bandera_de_Guayaquil.svg.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11590" y="1202312"/>
            <a:ext cx="509504" cy="2520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3" name="Gráfico 12"/>
          <p:cNvGraphicFramePr>
            <a:graphicFrameLocks/>
          </p:cNvGraphicFramePr>
          <p:nvPr>
            <p:extLst>
              <p:ext uri="{D42A27DB-BD31-4B8C-83A1-F6EECF244321}">
                <p14:modId xmlns:p14="http://schemas.microsoft.com/office/powerpoint/2010/main" val="621342566"/>
              </p:ext>
            </p:extLst>
          </p:nvPr>
        </p:nvGraphicFramePr>
        <p:xfrm>
          <a:off x="1807805" y="2047168"/>
          <a:ext cx="7200000" cy="462219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833948654"/>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descr="http://images.lagazzettadf.com/2013/09/oi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5016" y="5877272"/>
            <a:ext cx="1576744" cy="900000"/>
          </a:xfrm>
          <a:prstGeom prst="rect">
            <a:avLst/>
          </a:prstGeom>
          <a:noFill/>
          <a:extLst>
            <a:ext uri="{909E8E84-426E-40DD-AFC4-6F175D3DCCD1}">
              <a14:hiddenFill xmlns:a14="http://schemas.microsoft.com/office/drawing/2010/main">
                <a:solidFill>
                  <a:srgbClr val="FFFFFF"/>
                </a:solidFill>
              </a14:hiddenFill>
            </a:ext>
          </a:extLst>
        </p:spPr>
      </p:pic>
      <p:sp>
        <p:nvSpPr>
          <p:cNvPr id="15" name="14 Triángulo isósceles"/>
          <p:cNvSpPr/>
          <p:nvPr/>
        </p:nvSpPr>
        <p:spPr>
          <a:xfrm rot="5400000">
            <a:off x="-2259124" y="2259124"/>
            <a:ext cx="6858000" cy="2339752"/>
          </a:xfrm>
          <a:prstGeom prst="triangle">
            <a:avLst>
              <a:gd name="adj" fmla="val 65666"/>
            </a:avLst>
          </a:prstGeom>
          <a:solidFill>
            <a:schemeClr val="accent1">
              <a:lumMod val="75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1" name="13 Rectángulo"/>
          <p:cNvSpPr/>
          <p:nvPr/>
        </p:nvSpPr>
        <p:spPr>
          <a:xfrm>
            <a:off x="1363220" y="406405"/>
            <a:ext cx="2339102" cy="646331"/>
          </a:xfrm>
          <a:prstGeom prst="rect">
            <a:avLst/>
          </a:prstGeom>
        </p:spPr>
        <p:txBody>
          <a:bodyPr wrap="none">
            <a:spAutoFit/>
          </a:bodyPr>
          <a:lstStyle/>
          <a:p>
            <a:r>
              <a:rPr lang="es-EC" sz="3600" b="1" dirty="0" smtClean="0">
                <a:solidFill>
                  <a:srgbClr val="00B0F0"/>
                </a:solidFill>
                <a:latin typeface="Arial Rounded MT Bold" pitchFamily="34" charset="0"/>
              </a:rPr>
              <a:t>ANÁLISIS</a:t>
            </a:r>
          </a:p>
        </p:txBody>
      </p:sp>
      <p:sp>
        <p:nvSpPr>
          <p:cNvPr id="22" name="15 Rectángulo"/>
          <p:cNvSpPr/>
          <p:nvPr/>
        </p:nvSpPr>
        <p:spPr>
          <a:xfrm>
            <a:off x="1413128" y="838453"/>
            <a:ext cx="3202672" cy="523220"/>
          </a:xfrm>
          <a:prstGeom prst="rect">
            <a:avLst/>
          </a:prstGeom>
        </p:spPr>
        <p:txBody>
          <a:bodyPr wrap="none">
            <a:spAutoFit/>
          </a:bodyPr>
          <a:lstStyle/>
          <a:p>
            <a:r>
              <a:rPr lang="es-EC" sz="2800" b="1" dirty="0" smtClean="0">
                <a:latin typeface="Arial Rounded MT Bold" pitchFamily="34" charset="0"/>
              </a:rPr>
              <a:t>DE RESULTADOS</a:t>
            </a:r>
          </a:p>
        </p:txBody>
      </p:sp>
      <p:sp>
        <p:nvSpPr>
          <p:cNvPr id="23" name="16 CuadroTexto"/>
          <p:cNvSpPr txBox="1"/>
          <p:nvPr/>
        </p:nvSpPr>
        <p:spPr>
          <a:xfrm>
            <a:off x="755576" y="118373"/>
            <a:ext cx="720080" cy="1200329"/>
          </a:xfrm>
          <a:prstGeom prst="rect">
            <a:avLst/>
          </a:prstGeom>
          <a:noFill/>
        </p:spPr>
        <p:txBody>
          <a:bodyPr wrap="square" rtlCol="0">
            <a:spAutoFit/>
          </a:bodyPr>
          <a:lstStyle/>
          <a:p>
            <a:r>
              <a:rPr lang="es-EC" sz="7200" dirty="0" smtClean="0">
                <a:solidFill>
                  <a:schemeClr val="bg1">
                    <a:lumMod val="50000"/>
                  </a:schemeClr>
                </a:solidFill>
                <a:latin typeface="Arial Rounded MT Bold" pitchFamily="34" charset="0"/>
              </a:rPr>
              <a:t>4</a:t>
            </a:r>
            <a:endParaRPr lang="es-EC" sz="7200" dirty="0">
              <a:solidFill>
                <a:schemeClr val="bg1">
                  <a:lumMod val="50000"/>
                </a:schemeClr>
              </a:solidFill>
              <a:latin typeface="Arial Rounded MT Bold" pitchFamily="34" charset="0"/>
            </a:endParaRPr>
          </a:p>
        </p:txBody>
      </p:sp>
      <p:sp>
        <p:nvSpPr>
          <p:cNvPr id="2" name="CuadroTexto 1"/>
          <p:cNvSpPr txBox="1"/>
          <p:nvPr/>
        </p:nvSpPr>
        <p:spPr>
          <a:xfrm>
            <a:off x="72007" y="4077072"/>
            <a:ext cx="2195737" cy="707886"/>
          </a:xfrm>
          <a:prstGeom prst="rect">
            <a:avLst/>
          </a:prstGeom>
          <a:noFill/>
        </p:spPr>
        <p:txBody>
          <a:bodyPr wrap="square" rtlCol="0">
            <a:spAutoFit/>
          </a:bodyPr>
          <a:lstStyle/>
          <a:p>
            <a:r>
              <a:rPr lang="es-EC" sz="2000" b="1" dirty="0" smtClean="0">
                <a:solidFill>
                  <a:schemeClr val="bg1"/>
                </a:solidFill>
                <a:latin typeface="Arial Rounded MT Bold"/>
              </a:rPr>
              <a:t>EMPLEO ADOLESCENTE</a:t>
            </a:r>
            <a:endParaRPr lang="es-EC" sz="2000" b="1" dirty="0">
              <a:solidFill>
                <a:schemeClr val="bg1"/>
              </a:solidFill>
              <a:latin typeface="Arial Rounded MT Bold"/>
            </a:endParaRPr>
          </a:p>
        </p:txBody>
      </p:sp>
      <p:sp>
        <p:nvSpPr>
          <p:cNvPr id="10" name="9 CuadroTexto"/>
          <p:cNvSpPr txBox="1"/>
          <p:nvPr/>
        </p:nvSpPr>
        <p:spPr>
          <a:xfrm>
            <a:off x="2428860" y="1857364"/>
            <a:ext cx="6286544" cy="338554"/>
          </a:xfrm>
          <a:prstGeom prst="rect">
            <a:avLst/>
          </a:prstGeom>
          <a:noFill/>
        </p:spPr>
        <p:txBody>
          <a:bodyPr wrap="square" rtlCol="0">
            <a:spAutoFit/>
          </a:bodyPr>
          <a:lstStyle/>
          <a:p>
            <a:pPr algn="ctr"/>
            <a:r>
              <a:rPr lang="es-EC" sz="1600" b="1" dirty="0" smtClean="0">
                <a:latin typeface="Book Antiqua" pitchFamily="18" charset="0"/>
              </a:rPr>
              <a:t>Contrata adolescentes</a:t>
            </a:r>
          </a:p>
        </p:txBody>
      </p:sp>
      <p:sp>
        <p:nvSpPr>
          <p:cNvPr id="11" name="10 CuadroTexto"/>
          <p:cNvSpPr txBox="1"/>
          <p:nvPr/>
        </p:nvSpPr>
        <p:spPr>
          <a:xfrm>
            <a:off x="2500298" y="5643578"/>
            <a:ext cx="6215106" cy="784830"/>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es-EC" sz="1500" dirty="0" smtClean="0">
                <a:latin typeface="Book Antiqua" pitchFamily="18" charset="0"/>
              </a:rPr>
              <a:t>Entre las principales razones por las que no contrata se encuentran porque consideran que está prohibido por ley (40,7%) y por políticas internas de la empresa (20,4%)</a:t>
            </a:r>
          </a:p>
        </p:txBody>
      </p:sp>
      <p:sp>
        <p:nvSpPr>
          <p:cNvPr id="12" name="15 Rectángulo"/>
          <p:cNvSpPr/>
          <p:nvPr/>
        </p:nvSpPr>
        <p:spPr>
          <a:xfrm>
            <a:off x="1443506" y="1243661"/>
            <a:ext cx="2301656" cy="523220"/>
          </a:xfrm>
          <a:prstGeom prst="rect">
            <a:avLst/>
          </a:prstGeom>
        </p:spPr>
        <p:txBody>
          <a:bodyPr wrap="none">
            <a:spAutoFit/>
          </a:bodyPr>
          <a:lstStyle/>
          <a:p>
            <a:r>
              <a:rPr lang="es-EC" sz="2800" b="1" dirty="0" smtClean="0">
                <a:latin typeface="Arial Rounded MT Bold" pitchFamily="34" charset="0"/>
              </a:rPr>
              <a:t>GUAYAQUIL</a:t>
            </a:r>
          </a:p>
        </p:txBody>
      </p:sp>
      <p:pic>
        <p:nvPicPr>
          <p:cNvPr id="14" name="Picture 4" descr="https://upload.wikimedia.org/wikipedia/commons/thumb/e/e3/Bandera_de_Guayaquil.svg/300px-Bandera_de_Guayaquil.svg.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11590" y="1393237"/>
            <a:ext cx="509504" cy="2520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6" name="Gráfico 15"/>
          <p:cNvGraphicFramePr>
            <a:graphicFrameLocks/>
          </p:cNvGraphicFramePr>
          <p:nvPr>
            <p:extLst>
              <p:ext uri="{D42A27DB-BD31-4B8C-83A1-F6EECF244321}">
                <p14:modId xmlns:p14="http://schemas.microsoft.com/office/powerpoint/2010/main" val="2043574998"/>
              </p:ext>
            </p:extLst>
          </p:nvPr>
        </p:nvGraphicFramePr>
        <p:xfrm>
          <a:off x="2907851" y="2408045"/>
          <a:ext cx="5400000" cy="28800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168989685"/>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descr="http://images.lagazzettadf.com/2013/09/oi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5016" y="5877272"/>
            <a:ext cx="1576744" cy="900000"/>
          </a:xfrm>
          <a:prstGeom prst="rect">
            <a:avLst/>
          </a:prstGeom>
          <a:noFill/>
          <a:extLst>
            <a:ext uri="{909E8E84-426E-40DD-AFC4-6F175D3DCCD1}">
              <a14:hiddenFill xmlns:a14="http://schemas.microsoft.com/office/drawing/2010/main">
                <a:solidFill>
                  <a:srgbClr val="FFFFFF"/>
                </a:solidFill>
              </a14:hiddenFill>
            </a:ext>
          </a:extLst>
        </p:spPr>
      </p:pic>
      <p:sp>
        <p:nvSpPr>
          <p:cNvPr id="15" name="14 Triángulo isósceles"/>
          <p:cNvSpPr/>
          <p:nvPr/>
        </p:nvSpPr>
        <p:spPr>
          <a:xfrm rot="5400000">
            <a:off x="-2259124" y="2259124"/>
            <a:ext cx="6858000" cy="2339752"/>
          </a:xfrm>
          <a:prstGeom prst="triangle">
            <a:avLst>
              <a:gd name="adj" fmla="val 65666"/>
            </a:avLst>
          </a:prstGeom>
          <a:solidFill>
            <a:schemeClr val="accent1">
              <a:lumMod val="75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1" name="13 Rectángulo"/>
          <p:cNvSpPr/>
          <p:nvPr/>
        </p:nvSpPr>
        <p:spPr>
          <a:xfrm>
            <a:off x="1363220" y="406405"/>
            <a:ext cx="2339102" cy="646331"/>
          </a:xfrm>
          <a:prstGeom prst="rect">
            <a:avLst/>
          </a:prstGeom>
        </p:spPr>
        <p:txBody>
          <a:bodyPr wrap="none">
            <a:spAutoFit/>
          </a:bodyPr>
          <a:lstStyle/>
          <a:p>
            <a:r>
              <a:rPr lang="es-EC" sz="3600" b="1" dirty="0" smtClean="0">
                <a:solidFill>
                  <a:srgbClr val="00B0F0"/>
                </a:solidFill>
                <a:latin typeface="Arial Rounded MT Bold" pitchFamily="34" charset="0"/>
              </a:rPr>
              <a:t>ANÁLISIS</a:t>
            </a:r>
          </a:p>
        </p:txBody>
      </p:sp>
      <p:sp>
        <p:nvSpPr>
          <p:cNvPr id="22" name="15 Rectángulo"/>
          <p:cNvSpPr/>
          <p:nvPr/>
        </p:nvSpPr>
        <p:spPr>
          <a:xfrm>
            <a:off x="1413128" y="838453"/>
            <a:ext cx="3202672" cy="523220"/>
          </a:xfrm>
          <a:prstGeom prst="rect">
            <a:avLst/>
          </a:prstGeom>
        </p:spPr>
        <p:txBody>
          <a:bodyPr wrap="none">
            <a:spAutoFit/>
          </a:bodyPr>
          <a:lstStyle/>
          <a:p>
            <a:r>
              <a:rPr lang="es-EC" sz="2800" b="1" dirty="0" smtClean="0">
                <a:latin typeface="Arial Rounded MT Bold" pitchFamily="34" charset="0"/>
              </a:rPr>
              <a:t>DE RESULTADOS</a:t>
            </a:r>
          </a:p>
        </p:txBody>
      </p:sp>
      <p:sp>
        <p:nvSpPr>
          <p:cNvPr id="23" name="16 CuadroTexto"/>
          <p:cNvSpPr txBox="1"/>
          <p:nvPr/>
        </p:nvSpPr>
        <p:spPr>
          <a:xfrm>
            <a:off x="755576" y="118373"/>
            <a:ext cx="720080" cy="1200329"/>
          </a:xfrm>
          <a:prstGeom prst="rect">
            <a:avLst/>
          </a:prstGeom>
          <a:noFill/>
        </p:spPr>
        <p:txBody>
          <a:bodyPr wrap="square" rtlCol="0">
            <a:spAutoFit/>
          </a:bodyPr>
          <a:lstStyle/>
          <a:p>
            <a:r>
              <a:rPr lang="es-EC" sz="7200" dirty="0" smtClean="0">
                <a:solidFill>
                  <a:schemeClr val="bg1">
                    <a:lumMod val="50000"/>
                  </a:schemeClr>
                </a:solidFill>
                <a:latin typeface="Arial Rounded MT Bold" pitchFamily="34" charset="0"/>
              </a:rPr>
              <a:t>4</a:t>
            </a:r>
            <a:endParaRPr lang="es-EC" sz="7200" dirty="0">
              <a:solidFill>
                <a:schemeClr val="bg1">
                  <a:lumMod val="50000"/>
                </a:schemeClr>
              </a:solidFill>
              <a:latin typeface="Arial Rounded MT Bold" pitchFamily="34" charset="0"/>
            </a:endParaRPr>
          </a:p>
        </p:txBody>
      </p:sp>
      <p:sp>
        <p:nvSpPr>
          <p:cNvPr id="2" name="CuadroTexto 1"/>
          <p:cNvSpPr txBox="1"/>
          <p:nvPr/>
        </p:nvSpPr>
        <p:spPr>
          <a:xfrm>
            <a:off x="72007" y="4077072"/>
            <a:ext cx="2195737" cy="707886"/>
          </a:xfrm>
          <a:prstGeom prst="rect">
            <a:avLst/>
          </a:prstGeom>
          <a:noFill/>
        </p:spPr>
        <p:txBody>
          <a:bodyPr wrap="square" rtlCol="0">
            <a:spAutoFit/>
          </a:bodyPr>
          <a:lstStyle/>
          <a:p>
            <a:r>
              <a:rPr lang="es-EC" sz="2000" b="1" dirty="0" smtClean="0">
                <a:solidFill>
                  <a:schemeClr val="bg1"/>
                </a:solidFill>
                <a:latin typeface="Arial Rounded MT Bold"/>
              </a:rPr>
              <a:t>EMPLEO ADOLESCENTE</a:t>
            </a:r>
            <a:endParaRPr lang="es-EC" sz="2000" b="1" dirty="0">
              <a:solidFill>
                <a:schemeClr val="bg1"/>
              </a:solidFill>
              <a:latin typeface="Arial Rounded MT Bold"/>
            </a:endParaRPr>
          </a:p>
        </p:txBody>
      </p:sp>
      <p:sp>
        <p:nvSpPr>
          <p:cNvPr id="10" name="9 CuadroTexto"/>
          <p:cNvSpPr txBox="1"/>
          <p:nvPr/>
        </p:nvSpPr>
        <p:spPr>
          <a:xfrm>
            <a:off x="2428860" y="1857364"/>
            <a:ext cx="6286544" cy="338554"/>
          </a:xfrm>
          <a:prstGeom prst="rect">
            <a:avLst/>
          </a:prstGeom>
          <a:noFill/>
        </p:spPr>
        <p:txBody>
          <a:bodyPr wrap="square" rtlCol="0">
            <a:spAutoFit/>
          </a:bodyPr>
          <a:lstStyle/>
          <a:p>
            <a:pPr algn="ctr"/>
            <a:r>
              <a:rPr lang="es-EC" sz="1600" b="1" dirty="0" smtClean="0">
                <a:latin typeface="Book Antiqua" pitchFamily="18" charset="0"/>
              </a:rPr>
              <a:t>Ha tenido inconvenientes al contratar adolescentes</a:t>
            </a:r>
          </a:p>
        </p:txBody>
      </p:sp>
      <p:sp>
        <p:nvSpPr>
          <p:cNvPr id="14" name="15 Rectángulo"/>
          <p:cNvSpPr/>
          <p:nvPr/>
        </p:nvSpPr>
        <p:spPr>
          <a:xfrm>
            <a:off x="1443506" y="1243661"/>
            <a:ext cx="2301656" cy="523220"/>
          </a:xfrm>
          <a:prstGeom prst="rect">
            <a:avLst/>
          </a:prstGeom>
        </p:spPr>
        <p:txBody>
          <a:bodyPr wrap="none">
            <a:spAutoFit/>
          </a:bodyPr>
          <a:lstStyle/>
          <a:p>
            <a:r>
              <a:rPr lang="es-EC" sz="2800" b="1" dirty="0" smtClean="0">
                <a:latin typeface="Arial Rounded MT Bold" pitchFamily="34" charset="0"/>
              </a:rPr>
              <a:t>GUAYAQUIL</a:t>
            </a:r>
          </a:p>
        </p:txBody>
      </p:sp>
      <p:pic>
        <p:nvPicPr>
          <p:cNvPr id="16" name="Picture 4" descr="https://upload.wikimedia.org/wikipedia/commons/thumb/e/e3/Bandera_de_Guayaquil.svg/300px-Bandera_de_Guayaquil.svg.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11590" y="1393237"/>
            <a:ext cx="509504" cy="2520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7" name="Gráfico 16"/>
          <p:cNvGraphicFramePr>
            <a:graphicFrameLocks/>
          </p:cNvGraphicFramePr>
          <p:nvPr>
            <p:extLst>
              <p:ext uri="{D42A27DB-BD31-4B8C-83A1-F6EECF244321}">
                <p14:modId xmlns:p14="http://schemas.microsoft.com/office/powerpoint/2010/main" val="2284017305"/>
              </p:ext>
            </p:extLst>
          </p:nvPr>
        </p:nvGraphicFramePr>
        <p:xfrm>
          <a:off x="2872132" y="2408045"/>
          <a:ext cx="5400000" cy="28800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168989685"/>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descr="http://images.lagazzettadf.com/2013/09/oi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5016" y="5877272"/>
            <a:ext cx="1576744" cy="900000"/>
          </a:xfrm>
          <a:prstGeom prst="rect">
            <a:avLst/>
          </a:prstGeom>
          <a:noFill/>
          <a:extLst>
            <a:ext uri="{909E8E84-426E-40DD-AFC4-6F175D3DCCD1}">
              <a14:hiddenFill xmlns:a14="http://schemas.microsoft.com/office/drawing/2010/main">
                <a:solidFill>
                  <a:srgbClr val="FFFFFF"/>
                </a:solidFill>
              </a14:hiddenFill>
            </a:ext>
          </a:extLst>
        </p:spPr>
      </p:pic>
      <p:sp>
        <p:nvSpPr>
          <p:cNvPr id="15" name="14 Triángulo isósceles"/>
          <p:cNvSpPr/>
          <p:nvPr/>
        </p:nvSpPr>
        <p:spPr>
          <a:xfrm rot="5400000">
            <a:off x="-2259124" y="2259124"/>
            <a:ext cx="6858000" cy="2339752"/>
          </a:xfrm>
          <a:prstGeom prst="triangle">
            <a:avLst>
              <a:gd name="adj" fmla="val 65666"/>
            </a:avLst>
          </a:prstGeom>
          <a:solidFill>
            <a:schemeClr val="accent1">
              <a:lumMod val="75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1" name="13 Rectángulo"/>
          <p:cNvSpPr/>
          <p:nvPr/>
        </p:nvSpPr>
        <p:spPr>
          <a:xfrm>
            <a:off x="1363220" y="406405"/>
            <a:ext cx="2339102" cy="646331"/>
          </a:xfrm>
          <a:prstGeom prst="rect">
            <a:avLst/>
          </a:prstGeom>
        </p:spPr>
        <p:txBody>
          <a:bodyPr wrap="none">
            <a:spAutoFit/>
          </a:bodyPr>
          <a:lstStyle/>
          <a:p>
            <a:r>
              <a:rPr lang="es-EC" sz="3600" b="1" dirty="0" smtClean="0">
                <a:solidFill>
                  <a:srgbClr val="00B0F0"/>
                </a:solidFill>
                <a:latin typeface="Arial Rounded MT Bold" pitchFamily="34" charset="0"/>
              </a:rPr>
              <a:t>ANÁLISIS</a:t>
            </a:r>
          </a:p>
        </p:txBody>
      </p:sp>
      <p:sp>
        <p:nvSpPr>
          <p:cNvPr id="22" name="15 Rectángulo"/>
          <p:cNvSpPr/>
          <p:nvPr/>
        </p:nvSpPr>
        <p:spPr>
          <a:xfrm>
            <a:off x="1413128" y="838453"/>
            <a:ext cx="3202672" cy="523220"/>
          </a:xfrm>
          <a:prstGeom prst="rect">
            <a:avLst/>
          </a:prstGeom>
        </p:spPr>
        <p:txBody>
          <a:bodyPr wrap="none">
            <a:spAutoFit/>
          </a:bodyPr>
          <a:lstStyle/>
          <a:p>
            <a:r>
              <a:rPr lang="es-EC" sz="2800" b="1" dirty="0" smtClean="0">
                <a:latin typeface="Arial Rounded MT Bold" pitchFamily="34" charset="0"/>
              </a:rPr>
              <a:t>DE RESULTADOS</a:t>
            </a:r>
          </a:p>
        </p:txBody>
      </p:sp>
      <p:sp>
        <p:nvSpPr>
          <p:cNvPr id="23" name="16 CuadroTexto"/>
          <p:cNvSpPr txBox="1"/>
          <p:nvPr/>
        </p:nvSpPr>
        <p:spPr>
          <a:xfrm>
            <a:off x="755576" y="118373"/>
            <a:ext cx="720080" cy="1200329"/>
          </a:xfrm>
          <a:prstGeom prst="rect">
            <a:avLst/>
          </a:prstGeom>
          <a:noFill/>
        </p:spPr>
        <p:txBody>
          <a:bodyPr wrap="square" rtlCol="0">
            <a:spAutoFit/>
          </a:bodyPr>
          <a:lstStyle/>
          <a:p>
            <a:r>
              <a:rPr lang="es-EC" sz="7200" dirty="0" smtClean="0">
                <a:solidFill>
                  <a:schemeClr val="bg1">
                    <a:lumMod val="50000"/>
                  </a:schemeClr>
                </a:solidFill>
                <a:latin typeface="Arial Rounded MT Bold" pitchFamily="34" charset="0"/>
              </a:rPr>
              <a:t>4</a:t>
            </a:r>
            <a:endParaRPr lang="es-EC" sz="7200" dirty="0">
              <a:solidFill>
                <a:schemeClr val="bg1">
                  <a:lumMod val="50000"/>
                </a:schemeClr>
              </a:solidFill>
              <a:latin typeface="Arial Rounded MT Bold" pitchFamily="34" charset="0"/>
            </a:endParaRPr>
          </a:p>
        </p:txBody>
      </p:sp>
      <p:sp>
        <p:nvSpPr>
          <p:cNvPr id="2" name="CuadroTexto 1"/>
          <p:cNvSpPr txBox="1"/>
          <p:nvPr/>
        </p:nvSpPr>
        <p:spPr>
          <a:xfrm>
            <a:off x="72007" y="4077072"/>
            <a:ext cx="2195737" cy="707886"/>
          </a:xfrm>
          <a:prstGeom prst="rect">
            <a:avLst/>
          </a:prstGeom>
          <a:noFill/>
        </p:spPr>
        <p:txBody>
          <a:bodyPr wrap="square" rtlCol="0">
            <a:spAutoFit/>
          </a:bodyPr>
          <a:lstStyle/>
          <a:p>
            <a:r>
              <a:rPr lang="es-EC" sz="2000" b="1" dirty="0" smtClean="0">
                <a:solidFill>
                  <a:schemeClr val="bg1"/>
                </a:solidFill>
                <a:latin typeface="Arial Rounded MT Bold"/>
              </a:rPr>
              <a:t>EMPLEO ADOLESCENTE</a:t>
            </a:r>
            <a:endParaRPr lang="es-EC" sz="2000" b="1" dirty="0">
              <a:solidFill>
                <a:schemeClr val="bg1"/>
              </a:solidFill>
              <a:latin typeface="Arial Rounded MT Bold"/>
            </a:endParaRPr>
          </a:p>
        </p:txBody>
      </p:sp>
      <p:sp>
        <p:nvSpPr>
          <p:cNvPr id="10" name="9 CuadroTexto"/>
          <p:cNvSpPr txBox="1"/>
          <p:nvPr/>
        </p:nvSpPr>
        <p:spPr>
          <a:xfrm>
            <a:off x="2428860" y="1857364"/>
            <a:ext cx="6286544" cy="338554"/>
          </a:xfrm>
          <a:prstGeom prst="rect">
            <a:avLst/>
          </a:prstGeom>
          <a:noFill/>
        </p:spPr>
        <p:txBody>
          <a:bodyPr wrap="square" rtlCol="0">
            <a:spAutoFit/>
          </a:bodyPr>
          <a:lstStyle/>
          <a:p>
            <a:pPr algn="ctr"/>
            <a:r>
              <a:rPr lang="es-EC" sz="1600" b="1" dirty="0" smtClean="0">
                <a:latin typeface="Book Antiqua" pitchFamily="18" charset="0"/>
              </a:rPr>
              <a:t>Ha considerado incluir adolescentes en su empresa</a:t>
            </a:r>
          </a:p>
        </p:txBody>
      </p:sp>
      <p:sp>
        <p:nvSpPr>
          <p:cNvPr id="11" name="10 CuadroTexto"/>
          <p:cNvSpPr txBox="1"/>
          <p:nvPr/>
        </p:nvSpPr>
        <p:spPr>
          <a:xfrm>
            <a:off x="2500298" y="5643578"/>
            <a:ext cx="6215106" cy="553998"/>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es-EC" sz="1500" dirty="0" smtClean="0">
                <a:latin typeface="Book Antiqua" pitchFamily="18" charset="0"/>
              </a:rPr>
              <a:t>No. Debido porque es prohibido por la ley (35,2%) y por políticas </a:t>
            </a:r>
            <a:r>
              <a:rPr lang="es-EC" sz="1500" dirty="0">
                <a:latin typeface="Book Antiqua" pitchFamily="18" charset="0"/>
              </a:rPr>
              <a:t>internas de la empresa </a:t>
            </a:r>
            <a:r>
              <a:rPr lang="es-EC" sz="1500" dirty="0" smtClean="0">
                <a:latin typeface="Book Antiqua" pitchFamily="18" charset="0"/>
              </a:rPr>
              <a:t>(19,8%)</a:t>
            </a:r>
          </a:p>
        </p:txBody>
      </p:sp>
      <p:sp>
        <p:nvSpPr>
          <p:cNvPr id="12" name="15 Rectángulo"/>
          <p:cNvSpPr/>
          <p:nvPr/>
        </p:nvSpPr>
        <p:spPr>
          <a:xfrm>
            <a:off x="1443506" y="1243661"/>
            <a:ext cx="2301656" cy="523220"/>
          </a:xfrm>
          <a:prstGeom prst="rect">
            <a:avLst/>
          </a:prstGeom>
        </p:spPr>
        <p:txBody>
          <a:bodyPr wrap="none">
            <a:spAutoFit/>
          </a:bodyPr>
          <a:lstStyle/>
          <a:p>
            <a:r>
              <a:rPr lang="es-EC" sz="2800" b="1" dirty="0" smtClean="0">
                <a:latin typeface="Arial Rounded MT Bold" pitchFamily="34" charset="0"/>
              </a:rPr>
              <a:t>GUAYAQUIL</a:t>
            </a:r>
          </a:p>
        </p:txBody>
      </p:sp>
      <p:pic>
        <p:nvPicPr>
          <p:cNvPr id="14" name="Picture 4" descr="https://upload.wikimedia.org/wikipedia/commons/thumb/e/e3/Bandera_de_Guayaquil.svg/300px-Bandera_de_Guayaquil.svg.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11590" y="1393237"/>
            <a:ext cx="509504" cy="2520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7" name="Gráfico 16"/>
          <p:cNvGraphicFramePr>
            <a:graphicFrameLocks/>
          </p:cNvGraphicFramePr>
          <p:nvPr>
            <p:extLst>
              <p:ext uri="{D42A27DB-BD31-4B8C-83A1-F6EECF244321}">
                <p14:modId xmlns:p14="http://schemas.microsoft.com/office/powerpoint/2010/main" val="4174196570"/>
              </p:ext>
            </p:extLst>
          </p:nvPr>
        </p:nvGraphicFramePr>
        <p:xfrm>
          <a:off x="2872132" y="2251373"/>
          <a:ext cx="5400000" cy="28800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168989685"/>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descr="http://images.lagazzettadf.com/2013/09/oi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5016" y="5877272"/>
            <a:ext cx="1576744" cy="900000"/>
          </a:xfrm>
          <a:prstGeom prst="rect">
            <a:avLst/>
          </a:prstGeom>
          <a:noFill/>
          <a:extLst>
            <a:ext uri="{909E8E84-426E-40DD-AFC4-6F175D3DCCD1}">
              <a14:hiddenFill xmlns:a14="http://schemas.microsoft.com/office/drawing/2010/main">
                <a:solidFill>
                  <a:srgbClr val="FFFFFF"/>
                </a:solidFill>
              </a14:hiddenFill>
            </a:ext>
          </a:extLst>
        </p:spPr>
      </p:pic>
      <p:sp>
        <p:nvSpPr>
          <p:cNvPr id="15" name="14 Triángulo isósceles"/>
          <p:cNvSpPr/>
          <p:nvPr/>
        </p:nvSpPr>
        <p:spPr>
          <a:xfrm rot="5400000">
            <a:off x="-2259124" y="2259124"/>
            <a:ext cx="6858000" cy="2339752"/>
          </a:xfrm>
          <a:prstGeom prst="triangle">
            <a:avLst>
              <a:gd name="adj" fmla="val 65666"/>
            </a:avLst>
          </a:prstGeom>
          <a:solidFill>
            <a:schemeClr val="accent1">
              <a:lumMod val="75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1" name="13 Rectángulo"/>
          <p:cNvSpPr/>
          <p:nvPr/>
        </p:nvSpPr>
        <p:spPr>
          <a:xfrm>
            <a:off x="1363220" y="406405"/>
            <a:ext cx="2339102" cy="646331"/>
          </a:xfrm>
          <a:prstGeom prst="rect">
            <a:avLst/>
          </a:prstGeom>
        </p:spPr>
        <p:txBody>
          <a:bodyPr wrap="none">
            <a:spAutoFit/>
          </a:bodyPr>
          <a:lstStyle/>
          <a:p>
            <a:r>
              <a:rPr lang="es-EC" sz="3600" b="1" dirty="0" smtClean="0">
                <a:solidFill>
                  <a:srgbClr val="00B0F0"/>
                </a:solidFill>
                <a:latin typeface="Arial Rounded MT Bold" pitchFamily="34" charset="0"/>
              </a:rPr>
              <a:t>ANÁLISIS</a:t>
            </a:r>
          </a:p>
        </p:txBody>
      </p:sp>
      <p:sp>
        <p:nvSpPr>
          <p:cNvPr id="22" name="15 Rectángulo"/>
          <p:cNvSpPr/>
          <p:nvPr/>
        </p:nvSpPr>
        <p:spPr>
          <a:xfrm>
            <a:off x="1413128" y="838453"/>
            <a:ext cx="3202672" cy="523220"/>
          </a:xfrm>
          <a:prstGeom prst="rect">
            <a:avLst/>
          </a:prstGeom>
        </p:spPr>
        <p:txBody>
          <a:bodyPr wrap="none">
            <a:spAutoFit/>
          </a:bodyPr>
          <a:lstStyle/>
          <a:p>
            <a:r>
              <a:rPr lang="es-EC" sz="2800" b="1" dirty="0" smtClean="0">
                <a:latin typeface="Arial Rounded MT Bold" pitchFamily="34" charset="0"/>
              </a:rPr>
              <a:t>DE RESULTADOS</a:t>
            </a:r>
          </a:p>
        </p:txBody>
      </p:sp>
      <p:sp>
        <p:nvSpPr>
          <p:cNvPr id="23" name="16 CuadroTexto"/>
          <p:cNvSpPr txBox="1"/>
          <p:nvPr/>
        </p:nvSpPr>
        <p:spPr>
          <a:xfrm>
            <a:off x="755576" y="118373"/>
            <a:ext cx="720080" cy="1200329"/>
          </a:xfrm>
          <a:prstGeom prst="rect">
            <a:avLst/>
          </a:prstGeom>
          <a:noFill/>
        </p:spPr>
        <p:txBody>
          <a:bodyPr wrap="square" rtlCol="0">
            <a:spAutoFit/>
          </a:bodyPr>
          <a:lstStyle/>
          <a:p>
            <a:r>
              <a:rPr lang="es-EC" sz="7200" dirty="0" smtClean="0">
                <a:solidFill>
                  <a:schemeClr val="bg1">
                    <a:lumMod val="50000"/>
                  </a:schemeClr>
                </a:solidFill>
                <a:latin typeface="Arial Rounded MT Bold" pitchFamily="34" charset="0"/>
              </a:rPr>
              <a:t>4</a:t>
            </a:r>
            <a:endParaRPr lang="es-EC" sz="7200" dirty="0">
              <a:solidFill>
                <a:schemeClr val="bg1">
                  <a:lumMod val="50000"/>
                </a:schemeClr>
              </a:solidFill>
              <a:latin typeface="Arial Rounded MT Bold" pitchFamily="34" charset="0"/>
            </a:endParaRPr>
          </a:p>
        </p:txBody>
      </p:sp>
      <p:sp>
        <p:nvSpPr>
          <p:cNvPr id="2" name="CuadroTexto 1"/>
          <p:cNvSpPr txBox="1"/>
          <p:nvPr/>
        </p:nvSpPr>
        <p:spPr>
          <a:xfrm>
            <a:off x="72007" y="4077072"/>
            <a:ext cx="2195737" cy="707886"/>
          </a:xfrm>
          <a:prstGeom prst="rect">
            <a:avLst/>
          </a:prstGeom>
          <a:noFill/>
        </p:spPr>
        <p:txBody>
          <a:bodyPr wrap="square" rtlCol="0">
            <a:spAutoFit/>
          </a:bodyPr>
          <a:lstStyle/>
          <a:p>
            <a:r>
              <a:rPr lang="es-EC" sz="2000" b="1" dirty="0" smtClean="0">
                <a:solidFill>
                  <a:schemeClr val="bg1"/>
                </a:solidFill>
                <a:latin typeface="Arial Rounded MT Bold"/>
              </a:rPr>
              <a:t>EMPLEO ADOLESCENTE</a:t>
            </a:r>
            <a:endParaRPr lang="es-EC" sz="2000" b="1" dirty="0">
              <a:solidFill>
                <a:schemeClr val="bg1"/>
              </a:solidFill>
              <a:latin typeface="Arial Rounded MT Bold"/>
            </a:endParaRPr>
          </a:p>
        </p:txBody>
      </p:sp>
      <p:sp>
        <p:nvSpPr>
          <p:cNvPr id="10" name="9 CuadroTexto"/>
          <p:cNvSpPr txBox="1"/>
          <p:nvPr/>
        </p:nvSpPr>
        <p:spPr>
          <a:xfrm>
            <a:off x="2428860" y="1857364"/>
            <a:ext cx="6286544" cy="338554"/>
          </a:xfrm>
          <a:prstGeom prst="rect">
            <a:avLst/>
          </a:prstGeom>
          <a:noFill/>
        </p:spPr>
        <p:txBody>
          <a:bodyPr wrap="square" rtlCol="0">
            <a:spAutoFit/>
          </a:bodyPr>
          <a:lstStyle/>
          <a:p>
            <a:pPr algn="ctr"/>
            <a:r>
              <a:rPr lang="es-EC" sz="1600" b="1" dirty="0" smtClean="0">
                <a:latin typeface="Book Antiqua" pitchFamily="18" charset="0"/>
              </a:rPr>
              <a:t>Importancia de la experiencia y conocimientos previos</a:t>
            </a:r>
          </a:p>
        </p:txBody>
      </p:sp>
      <p:sp>
        <p:nvSpPr>
          <p:cNvPr id="11" name="15 Rectángulo"/>
          <p:cNvSpPr/>
          <p:nvPr/>
        </p:nvSpPr>
        <p:spPr>
          <a:xfrm>
            <a:off x="1443506" y="1243661"/>
            <a:ext cx="2301656" cy="523220"/>
          </a:xfrm>
          <a:prstGeom prst="rect">
            <a:avLst/>
          </a:prstGeom>
        </p:spPr>
        <p:txBody>
          <a:bodyPr wrap="none">
            <a:spAutoFit/>
          </a:bodyPr>
          <a:lstStyle/>
          <a:p>
            <a:r>
              <a:rPr lang="es-EC" sz="2800" b="1" dirty="0" smtClean="0">
                <a:latin typeface="Arial Rounded MT Bold" pitchFamily="34" charset="0"/>
              </a:rPr>
              <a:t>GUAYAQUIL</a:t>
            </a:r>
          </a:p>
        </p:txBody>
      </p:sp>
      <p:pic>
        <p:nvPicPr>
          <p:cNvPr id="14" name="Picture 4" descr="https://upload.wikimedia.org/wikipedia/commons/thumb/e/e3/Bandera_de_Guayaquil.svg/300px-Bandera_de_Guayaquil.svg.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11590" y="1393237"/>
            <a:ext cx="509504" cy="2520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6" name="Gráfico 15"/>
          <p:cNvGraphicFramePr>
            <a:graphicFrameLocks/>
          </p:cNvGraphicFramePr>
          <p:nvPr>
            <p:extLst>
              <p:ext uri="{D42A27DB-BD31-4B8C-83A1-F6EECF244321}">
                <p14:modId xmlns:p14="http://schemas.microsoft.com/office/powerpoint/2010/main" val="1899382424"/>
              </p:ext>
            </p:extLst>
          </p:nvPr>
        </p:nvGraphicFramePr>
        <p:xfrm>
          <a:off x="2872132" y="2382076"/>
          <a:ext cx="5400000" cy="28800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168989685"/>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descr="http://images.lagazzettadf.com/2013/09/oi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5016" y="5877272"/>
            <a:ext cx="1576744" cy="900000"/>
          </a:xfrm>
          <a:prstGeom prst="rect">
            <a:avLst/>
          </a:prstGeom>
          <a:noFill/>
          <a:extLst>
            <a:ext uri="{909E8E84-426E-40DD-AFC4-6F175D3DCCD1}">
              <a14:hiddenFill xmlns:a14="http://schemas.microsoft.com/office/drawing/2010/main">
                <a:solidFill>
                  <a:srgbClr val="FFFFFF"/>
                </a:solidFill>
              </a14:hiddenFill>
            </a:ext>
          </a:extLst>
        </p:spPr>
      </p:pic>
      <p:sp>
        <p:nvSpPr>
          <p:cNvPr id="15" name="14 Triángulo isósceles"/>
          <p:cNvSpPr/>
          <p:nvPr/>
        </p:nvSpPr>
        <p:spPr>
          <a:xfrm rot="5400000">
            <a:off x="-2259124" y="2259124"/>
            <a:ext cx="6858000" cy="2339752"/>
          </a:xfrm>
          <a:prstGeom prst="triangle">
            <a:avLst>
              <a:gd name="adj" fmla="val 65666"/>
            </a:avLst>
          </a:prstGeom>
          <a:solidFill>
            <a:schemeClr val="accent1">
              <a:lumMod val="75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1" name="13 Rectángulo"/>
          <p:cNvSpPr/>
          <p:nvPr/>
        </p:nvSpPr>
        <p:spPr>
          <a:xfrm>
            <a:off x="1363220" y="406405"/>
            <a:ext cx="2339102" cy="646331"/>
          </a:xfrm>
          <a:prstGeom prst="rect">
            <a:avLst/>
          </a:prstGeom>
        </p:spPr>
        <p:txBody>
          <a:bodyPr wrap="none">
            <a:spAutoFit/>
          </a:bodyPr>
          <a:lstStyle/>
          <a:p>
            <a:r>
              <a:rPr lang="es-EC" sz="3600" b="1" dirty="0" smtClean="0">
                <a:solidFill>
                  <a:srgbClr val="00B0F0"/>
                </a:solidFill>
                <a:latin typeface="Arial Rounded MT Bold" pitchFamily="34" charset="0"/>
              </a:rPr>
              <a:t>ANÁLISIS</a:t>
            </a:r>
          </a:p>
        </p:txBody>
      </p:sp>
      <p:sp>
        <p:nvSpPr>
          <p:cNvPr id="22" name="15 Rectángulo"/>
          <p:cNvSpPr/>
          <p:nvPr/>
        </p:nvSpPr>
        <p:spPr>
          <a:xfrm>
            <a:off x="1413128" y="838453"/>
            <a:ext cx="3202672" cy="523220"/>
          </a:xfrm>
          <a:prstGeom prst="rect">
            <a:avLst/>
          </a:prstGeom>
        </p:spPr>
        <p:txBody>
          <a:bodyPr wrap="none">
            <a:spAutoFit/>
          </a:bodyPr>
          <a:lstStyle/>
          <a:p>
            <a:r>
              <a:rPr lang="es-EC" sz="2800" b="1" dirty="0" smtClean="0">
                <a:latin typeface="Arial Rounded MT Bold" pitchFamily="34" charset="0"/>
              </a:rPr>
              <a:t>DE RESULTADOS</a:t>
            </a:r>
          </a:p>
        </p:txBody>
      </p:sp>
      <p:sp>
        <p:nvSpPr>
          <p:cNvPr id="23" name="16 CuadroTexto"/>
          <p:cNvSpPr txBox="1"/>
          <p:nvPr/>
        </p:nvSpPr>
        <p:spPr>
          <a:xfrm>
            <a:off x="755576" y="118373"/>
            <a:ext cx="720080" cy="1200329"/>
          </a:xfrm>
          <a:prstGeom prst="rect">
            <a:avLst/>
          </a:prstGeom>
          <a:noFill/>
        </p:spPr>
        <p:txBody>
          <a:bodyPr wrap="square" rtlCol="0">
            <a:spAutoFit/>
          </a:bodyPr>
          <a:lstStyle/>
          <a:p>
            <a:r>
              <a:rPr lang="es-EC" sz="7200" dirty="0" smtClean="0">
                <a:solidFill>
                  <a:schemeClr val="bg1">
                    <a:lumMod val="50000"/>
                  </a:schemeClr>
                </a:solidFill>
                <a:latin typeface="Arial Rounded MT Bold" pitchFamily="34" charset="0"/>
              </a:rPr>
              <a:t>4</a:t>
            </a:r>
            <a:endParaRPr lang="es-EC" sz="7200" dirty="0">
              <a:solidFill>
                <a:schemeClr val="bg1">
                  <a:lumMod val="50000"/>
                </a:schemeClr>
              </a:solidFill>
              <a:latin typeface="Arial Rounded MT Bold" pitchFamily="34" charset="0"/>
            </a:endParaRPr>
          </a:p>
        </p:txBody>
      </p:sp>
      <p:sp>
        <p:nvSpPr>
          <p:cNvPr id="2" name="CuadroTexto 1"/>
          <p:cNvSpPr txBox="1"/>
          <p:nvPr/>
        </p:nvSpPr>
        <p:spPr>
          <a:xfrm>
            <a:off x="72007" y="4077072"/>
            <a:ext cx="2195737" cy="707886"/>
          </a:xfrm>
          <a:prstGeom prst="rect">
            <a:avLst/>
          </a:prstGeom>
          <a:noFill/>
        </p:spPr>
        <p:txBody>
          <a:bodyPr wrap="square" rtlCol="0">
            <a:spAutoFit/>
          </a:bodyPr>
          <a:lstStyle/>
          <a:p>
            <a:r>
              <a:rPr lang="es-EC" sz="2000" b="1" dirty="0" smtClean="0">
                <a:solidFill>
                  <a:schemeClr val="bg1"/>
                </a:solidFill>
                <a:latin typeface="Arial Rounded MT Bold"/>
              </a:rPr>
              <a:t>EMPLEO ADOLESCENTE</a:t>
            </a:r>
            <a:endParaRPr lang="es-EC" sz="2000" b="1" dirty="0">
              <a:solidFill>
                <a:schemeClr val="bg1"/>
              </a:solidFill>
              <a:latin typeface="Arial Rounded MT Bold"/>
            </a:endParaRPr>
          </a:p>
        </p:txBody>
      </p:sp>
      <p:sp>
        <p:nvSpPr>
          <p:cNvPr id="10" name="9 CuadroTexto"/>
          <p:cNvSpPr txBox="1"/>
          <p:nvPr/>
        </p:nvSpPr>
        <p:spPr>
          <a:xfrm>
            <a:off x="2428860" y="1857364"/>
            <a:ext cx="6286544" cy="338554"/>
          </a:xfrm>
          <a:prstGeom prst="rect">
            <a:avLst/>
          </a:prstGeom>
          <a:noFill/>
        </p:spPr>
        <p:txBody>
          <a:bodyPr wrap="square" rtlCol="0">
            <a:spAutoFit/>
          </a:bodyPr>
          <a:lstStyle/>
          <a:p>
            <a:pPr algn="ctr"/>
            <a:r>
              <a:rPr lang="es-EC" sz="1600" b="1" dirty="0" smtClean="0">
                <a:latin typeface="Book Antiqua" pitchFamily="18" charset="0"/>
              </a:rPr>
              <a:t>Contrataría adolescentes con discapacidad</a:t>
            </a:r>
          </a:p>
        </p:txBody>
      </p:sp>
      <p:sp>
        <p:nvSpPr>
          <p:cNvPr id="11" name="10 CuadroTexto"/>
          <p:cNvSpPr txBox="1"/>
          <p:nvPr/>
        </p:nvSpPr>
        <p:spPr>
          <a:xfrm>
            <a:off x="2500298" y="5643578"/>
            <a:ext cx="6215106" cy="553998"/>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es-EC" sz="1500" dirty="0" smtClean="0">
                <a:latin typeface="Book Antiqua" pitchFamily="18" charset="0"/>
              </a:rPr>
              <a:t>No. Porque </a:t>
            </a:r>
            <a:r>
              <a:rPr lang="es-EC" sz="1500" dirty="0">
                <a:latin typeface="Book Antiqua" pitchFamily="18" charset="0"/>
              </a:rPr>
              <a:t>es prohibido por la ley </a:t>
            </a:r>
            <a:r>
              <a:rPr lang="es-EC" sz="1500" dirty="0" smtClean="0">
                <a:latin typeface="Book Antiqua" pitchFamily="18" charset="0"/>
              </a:rPr>
              <a:t>(49,1%) y por políticas internas de la empresa (22,6%)</a:t>
            </a:r>
          </a:p>
        </p:txBody>
      </p:sp>
      <p:sp>
        <p:nvSpPr>
          <p:cNvPr id="14" name="15 Rectángulo"/>
          <p:cNvSpPr/>
          <p:nvPr/>
        </p:nvSpPr>
        <p:spPr>
          <a:xfrm>
            <a:off x="1443506" y="1243661"/>
            <a:ext cx="2301656" cy="523220"/>
          </a:xfrm>
          <a:prstGeom prst="rect">
            <a:avLst/>
          </a:prstGeom>
        </p:spPr>
        <p:txBody>
          <a:bodyPr wrap="none">
            <a:spAutoFit/>
          </a:bodyPr>
          <a:lstStyle/>
          <a:p>
            <a:r>
              <a:rPr lang="es-EC" sz="2800" b="1" dirty="0" smtClean="0">
                <a:latin typeface="Arial Rounded MT Bold" pitchFamily="34" charset="0"/>
              </a:rPr>
              <a:t>GUAYAQUIL</a:t>
            </a:r>
          </a:p>
        </p:txBody>
      </p:sp>
      <p:pic>
        <p:nvPicPr>
          <p:cNvPr id="16" name="Picture 4" descr="https://upload.wikimedia.org/wikipedia/commons/thumb/e/e3/Bandera_de_Guayaquil.svg/300px-Bandera_de_Guayaquil.svg.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11590" y="1393237"/>
            <a:ext cx="509504" cy="2520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7" name="Gráfico 16"/>
          <p:cNvGraphicFramePr>
            <a:graphicFrameLocks/>
          </p:cNvGraphicFramePr>
          <p:nvPr>
            <p:extLst>
              <p:ext uri="{D42A27DB-BD31-4B8C-83A1-F6EECF244321}">
                <p14:modId xmlns:p14="http://schemas.microsoft.com/office/powerpoint/2010/main" val="3853930425"/>
              </p:ext>
            </p:extLst>
          </p:nvPr>
        </p:nvGraphicFramePr>
        <p:xfrm>
          <a:off x="2872132" y="2382076"/>
          <a:ext cx="5400000" cy="28800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168989685"/>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descr="http://images.lagazzettadf.com/2013/09/oi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5016" y="5877272"/>
            <a:ext cx="1576744" cy="900000"/>
          </a:xfrm>
          <a:prstGeom prst="rect">
            <a:avLst/>
          </a:prstGeom>
          <a:noFill/>
          <a:extLst>
            <a:ext uri="{909E8E84-426E-40DD-AFC4-6F175D3DCCD1}">
              <a14:hiddenFill xmlns:a14="http://schemas.microsoft.com/office/drawing/2010/main">
                <a:solidFill>
                  <a:srgbClr val="FFFFFF"/>
                </a:solidFill>
              </a14:hiddenFill>
            </a:ext>
          </a:extLst>
        </p:spPr>
      </p:pic>
      <p:sp>
        <p:nvSpPr>
          <p:cNvPr id="15" name="14 Triángulo isósceles"/>
          <p:cNvSpPr/>
          <p:nvPr/>
        </p:nvSpPr>
        <p:spPr>
          <a:xfrm rot="5400000">
            <a:off x="-2259124" y="2259124"/>
            <a:ext cx="6858000" cy="2339752"/>
          </a:xfrm>
          <a:prstGeom prst="triangle">
            <a:avLst>
              <a:gd name="adj" fmla="val 65666"/>
            </a:avLst>
          </a:prstGeom>
          <a:solidFill>
            <a:schemeClr val="accent1">
              <a:lumMod val="75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1" name="13 Rectángulo"/>
          <p:cNvSpPr/>
          <p:nvPr/>
        </p:nvSpPr>
        <p:spPr>
          <a:xfrm>
            <a:off x="1363220" y="406405"/>
            <a:ext cx="2339102" cy="646331"/>
          </a:xfrm>
          <a:prstGeom prst="rect">
            <a:avLst/>
          </a:prstGeom>
        </p:spPr>
        <p:txBody>
          <a:bodyPr wrap="none">
            <a:spAutoFit/>
          </a:bodyPr>
          <a:lstStyle/>
          <a:p>
            <a:r>
              <a:rPr lang="es-EC" sz="3600" b="1" dirty="0" smtClean="0">
                <a:solidFill>
                  <a:srgbClr val="00B0F0"/>
                </a:solidFill>
                <a:latin typeface="Arial Rounded MT Bold" pitchFamily="34" charset="0"/>
              </a:rPr>
              <a:t>ANÁLISIS</a:t>
            </a:r>
          </a:p>
        </p:txBody>
      </p:sp>
      <p:sp>
        <p:nvSpPr>
          <p:cNvPr id="22" name="15 Rectángulo"/>
          <p:cNvSpPr/>
          <p:nvPr/>
        </p:nvSpPr>
        <p:spPr>
          <a:xfrm>
            <a:off x="1413128" y="838453"/>
            <a:ext cx="3202672" cy="523220"/>
          </a:xfrm>
          <a:prstGeom prst="rect">
            <a:avLst/>
          </a:prstGeom>
        </p:spPr>
        <p:txBody>
          <a:bodyPr wrap="none">
            <a:spAutoFit/>
          </a:bodyPr>
          <a:lstStyle/>
          <a:p>
            <a:r>
              <a:rPr lang="es-EC" sz="2800" b="1" dirty="0" smtClean="0">
                <a:latin typeface="Arial Rounded MT Bold" pitchFamily="34" charset="0"/>
              </a:rPr>
              <a:t>DE RESULTADOS</a:t>
            </a:r>
          </a:p>
        </p:txBody>
      </p:sp>
      <p:sp>
        <p:nvSpPr>
          <p:cNvPr id="23" name="16 CuadroTexto"/>
          <p:cNvSpPr txBox="1"/>
          <p:nvPr/>
        </p:nvSpPr>
        <p:spPr>
          <a:xfrm>
            <a:off x="755576" y="118373"/>
            <a:ext cx="720080" cy="1200329"/>
          </a:xfrm>
          <a:prstGeom prst="rect">
            <a:avLst/>
          </a:prstGeom>
          <a:noFill/>
        </p:spPr>
        <p:txBody>
          <a:bodyPr wrap="square" rtlCol="0">
            <a:spAutoFit/>
          </a:bodyPr>
          <a:lstStyle/>
          <a:p>
            <a:r>
              <a:rPr lang="es-EC" sz="7200" dirty="0" smtClean="0">
                <a:solidFill>
                  <a:schemeClr val="bg1">
                    <a:lumMod val="50000"/>
                  </a:schemeClr>
                </a:solidFill>
                <a:latin typeface="Arial Rounded MT Bold" pitchFamily="34" charset="0"/>
              </a:rPr>
              <a:t>4</a:t>
            </a:r>
            <a:endParaRPr lang="es-EC" sz="7200" dirty="0">
              <a:solidFill>
                <a:schemeClr val="bg1">
                  <a:lumMod val="50000"/>
                </a:schemeClr>
              </a:solidFill>
              <a:latin typeface="Arial Rounded MT Bold" pitchFamily="34" charset="0"/>
            </a:endParaRPr>
          </a:p>
        </p:txBody>
      </p:sp>
      <p:sp>
        <p:nvSpPr>
          <p:cNvPr id="2" name="CuadroTexto 1"/>
          <p:cNvSpPr txBox="1"/>
          <p:nvPr/>
        </p:nvSpPr>
        <p:spPr>
          <a:xfrm>
            <a:off x="72007" y="4077072"/>
            <a:ext cx="2195737" cy="707886"/>
          </a:xfrm>
          <a:prstGeom prst="rect">
            <a:avLst/>
          </a:prstGeom>
          <a:noFill/>
        </p:spPr>
        <p:txBody>
          <a:bodyPr wrap="square" rtlCol="0">
            <a:spAutoFit/>
          </a:bodyPr>
          <a:lstStyle/>
          <a:p>
            <a:r>
              <a:rPr lang="es-EC" sz="2000" b="1" dirty="0" smtClean="0">
                <a:solidFill>
                  <a:schemeClr val="bg1"/>
                </a:solidFill>
                <a:latin typeface="Arial Rounded MT Bold"/>
              </a:rPr>
              <a:t>EMPLEO JUVENIL</a:t>
            </a:r>
            <a:endParaRPr lang="es-EC" sz="2000" b="1" dirty="0">
              <a:solidFill>
                <a:schemeClr val="bg1"/>
              </a:solidFill>
              <a:latin typeface="Arial Rounded MT Bold"/>
            </a:endParaRPr>
          </a:p>
        </p:txBody>
      </p:sp>
      <p:sp>
        <p:nvSpPr>
          <p:cNvPr id="10" name="9 CuadroTexto"/>
          <p:cNvSpPr txBox="1"/>
          <p:nvPr/>
        </p:nvSpPr>
        <p:spPr>
          <a:xfrm>
            <a:off x="2428860" y="1857364"/>
            <a:ext cx="6286544" cy="338554"/>
          </a:xfrm>
          <a:prstGeom prst="rect">
            <a:avLst/>
          </a:prstGeom>
          <a:noFill/>
        </p:spPr>
        <p:txBody>
          <a:bodyPr wrap="square" rtlCol="0">
            <a:spAutoFit/>
          </a:bodyPr>
          <a:lstStyle/>
          <a:p>
            <a:pPr algn="ctr"/>
            <a:r>
              <a:rPr lang="es-EC" sz="1600" b="1" dirty="0" smtClean="0">
                <a:latin typeface="Book Antiqua" pitchFamily="18" charset="0"/>
              </a:rPr>
              <a:t>Contrata jóvenes</a:t>
            </a:r>
          </a:p>
        </p:txBody>
      </p:sp>
      <p:sp>
        <p:nvSpPr>
          <p:cNvPr id="11" name="15 Rectángulo"/>
          <p:cNvSpPr/>
          <p:nvPr/>
        </p:nvSpPr>
        <p:spPr>
          <a:xfrm>
            <a:off x="1443506" y="1243661"/>
            <a:ext cx="2301656" cy="523220"/>
          </a:xfrm>
          <a:prstGeom prst="rect">
            <a:avLst/>
          </a:prstGeom>
        </p:spPr>
        <p:txBody>
          <a:bodyPr wrap="none">
            <a:spAutoFit/>
          </a:bodyPr>
          <a:lstStyle/>
          <a:p>
            <a:r>
              <a:rPr lang="es-EC" sz="2800" b="1" dirty="0" smtClean="0">
                <a:latin typeface="Arial Rounded MT Bold" pitchFamily="34" charset="0"/>
              </a:rPr>
              <a:t>GUAYAQUIL</a:t>
            </a:r>
          </a:p>
        </p:txBody>
      </p:sp>
      <p:pic>
        <p:nvPicPr>
          <p:cNvPr id="14" name="Picture 4" descr="https://upload.wikimedia.org/wikipedia/commons/thumb/e/e3/Bandera_de_Guayaquil.svg/300px-Bandera_de_Guayaquil.svg.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11590" y="1393237"/>
            <a:ext cx="509504" cy="2520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6" name="Gráfico 15"/>
          <p:cNvGraphicFramePr>
            <a:graphicFrameLocks/>
          </p:cNvGraphicFramePr>
          <p:nvPr>
            <p:extLst>
              <p:ext uri="{D42A27DB-BD31-4B8C-83A1-F6EECF244321}">
                <p14:modId xmlns:p14="http://schemas.microsoft.com/office/powerpoint/2010/main" val="4066364721"/>
              </p:ext>
            </p:extLst>
          </p:nvPr>
        </p:nvGraphicFramePr>
        <p:xfrm>
          <a:off x="2872132" y="2408045"/>
          <a:ext cx="5400000" cy="28800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168989685"/>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descr="http://images.lagazzettadf.com/2013/09/oi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5016" y="5877272"/>
            <a:ext cx="1576744" cy="900000"/>
          </a:xfrm>
          <a:prstGeom prst="rect">
            <a:avLst/>
          </a:prstGeom>
          <a:noFill/>
          <a:extLst>
            <a:ext uri="{909E8E84-426E-40DD-AFC4-6F175D3DCCD1}">
              <a14:hiddenFill xmlns:a14="http://schemas.microsoft.com/office/drawing/2010/main">
                <a:solidFill>
                  <a:srgbClr val="FFFFFF"/>
                </a:solidFill>
              </a14:hiddenFill>
            </a:ext>
          </a:extLst>
        </p:spPr>
      </p:pic>
      <p:sp>
        <p:nvSpPr>
          <p:cNvPr id="15" name="14 Triángulo isósceles"/>
          <p:cNvSpPr/>
          <p:nvPr/>
        </p:nvSpPr>
        <p:spPr>
          <a:xfrm rot="5400000">
            <a:off x="-2259124" y="2259124"/>
            <a:ext cx="6858000" cy="2339752"/>
          </a:xfrm>
          <a:prstGeom prst="triangle">
            <a:avLst>
              <a:gd name="adj" fmla="val 65666"/>
            </a:avLst>
          </a:prstGeom>
          <a:solidFill>
            <a:schemeClr val="accent1">
              <a:lumMod val="75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1" name="13 Rectángulo"/>
          <p:cNvSpPr/>
          <p:nvPr/>
        </p:nvSpPr>
        <p:spPr>
          <a:xfrm>
            <a:off x="1363220" y="406405"/>
            <a:ext cx="2339102" cy="646331"/>
          </a:xfrm>
          <a:prstGeom prst="rect">
            <a:avLst/>
          </a:prstGeom>
        </p:spPr>
        <p:txBody>
          <a:bodyPr wrap="none">
            <a:spAutoFit/>
          </a:bodyPr>
          <a:lstStyle/>
          <a:p>
            <a:r>
              <a:rPr lang="es-EC" sz="3600" b="1" dirty="0" smtClean="0">
                <a:solidFill>
                  <a:srgbClr val="00B0F0"/>
                </a:solidFill>
                <a:latin typeface="Arial Rounded MT Bold" pitchFamily="34" charset="0"/>
              </a:rPr>
              <a:t>ANÁLISIS</a:t>
            </a:r>
          </a:p>
        </p:txBody>
      </p:sp>
      <p:sp>
        <p:nvSpPr>
          <p:cNvPr id="22" name="15 Rectángulo"/>
          <p:cNvSpPr/>
          <p:nvPr/>
        </p:nvSpPr>
        <p:spPr>
          <a:xfrm>
            <a:off x="1413128" y="838453"/>
            <a:ext cx="3202672" cy="523220"/>
          </a:xfrm>
          <a:prstGeom prst="rect">
            <a:avLst/>
          </a:prstGeom>
        </p:spPr>
        <p:txBody>
          <a:bodyPr wrap="none">
            <a:spAutoFit/>
          </a:bodyPr>
          <a:lstStyle/>
          <a:p>
            <a:r>
              <a:rPr lang="es-EC" sz="2800" b="1" dirty="0" smtClean="0">
                <a:latin typeface="Arial Rounded MT Bold" pitchFamily="34" charset="0"/>
              </a:rPr>
              <a:t>DE RESULTADOS</a:t>
            </a:r>
          </a:p>
        </p:txBody>
      </p:sp>
      <p:sp>
        <p:nvSpPr>
          <p:cNvPr id="23" name="16 CuadroTexto"/>
          <p:cNvSpPr txBox="1"/>
          <p:nvPr/>
        </p:nvSpPr>
        <p:spPr>
          <a:xfrm>
            <a:off x="755576" y="118373"/>
            <a:ext cx="720080" cy="1200329"/>
          </a:xfrm>
          <a:prstGeom prst="rect">
            <a:avLst/>
          </a:prstGeom>
          <a:noFill/>
        </p:spPr>
        <p:txBody>
          <a:bodyPr wrap="square" rtlCol="0">
            <a:spAutoFit/>
          </a:bodyPr>
          <a:lstStyle/>
          <a:p>
            <a:r>
              <a:rPr lang="es-EC" sz="7200" dirty="0" smtClean="0">
                <a:solidFill>
                  <a:schemeClr val="bg1">
                    <a:lumMod val="50000"/>
                  </a:schemeClr>
                </a:solidFill>
                <a:latin typeface="Arial Rounded MT Bold" pitchFamily="34" charset="0"/>
              </a:rPr>
              <a:t>4</a:t>
            </a:r>
            <a:endParaRPr lang="es-EC" sz="7200" dirty="0">
              <a:solidFill>
                <a:schemeClr val="bg1">
                  <a:lumMod val="50000"/>
                </a:schemeClr>
              </a:solidFill>
              <a:latin typeface="Arial Rounded MT Bold" pitchFamily="34" charset="0"/>
            </a:endParaRPr>
          </a:p>
        </p:txBody>
      </p:sp>
      <p:sp>
        <p:nvSpPr>
          <p:cNvPr id="10" name="9 CuadroTexto"/>
          <p:cNvSpPr txBox="1"/>
          <p:nvPr/>
        </p:nvSpPr>
        <p:spPr>
          <a:xfrm>
            <a:off x="2428860" y="1785926"/>
            <a:ext cx="6286544" cy="338554"/>
          </a:xfrm>
          <a:prstGeom prst="rect">
            <a:avLst/>
          </a:prstGeom>
          <a:noFill/>
        </p:spPr>
        <p:txBody>
          <a:bodyPr wrap="square" rtlCol="0">
            <a:spAutoFit/>
          </a:bodyPr>
          <a:lstStyle/>
          <a:p>
            <a:pPr algn="ctr"/>
            <a:r>
              <a:rPr lang="es-EC" sz="1600" b="1" dirty="0" smtClean="0">
                <a:latin typeface="Book Antiqua" pitchFamily="18" charset="0"/>
              </a:rPr>
              <a:t>Motivación para contratar jóvenes</a:t>
            </a:r>
          </a:p>
        </p:txBody>
      </p:sp>
      <p:sp>
        <p:nvSpPr>
          <p:cNvPr id="11" name="10 CuadroTexto"/>
          <p:cNvSpPr txBox="1"/>
          <p:nvPr/>
        </p:nvSpPr>
        <p:spPr>
          <a:xfrm>
            <a:off x="2500298" y="6143644"/>
            <a:ext cx="6215106" cy="553998"/>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es-EC" sz="1500" dirty="0" smtClean="0">
                <a:latin typeface="Book Antiqua" pitchFamily="18" charset="0"/>
              </a:rPr>
              <a:t>Otros: Deseos de trabajar, Experiencia, Fortaleza física, Imagen, Innovación</a:t>
            </a:r>
          </a:p>
        </p:txBody>
      </p:sp>
      <p:sp>
        <p:nvSpPr>
          <p:cNvPr id="16" name="CuadroTexto 1"/>
          <p:cNvSpPr txBox="1"/>
          <p:nvPr/>
        </p:nvSpPr>
        <p:spPr>
          <a:xfrm>
            <a:off x="72007" y="4077072"/>
            <a:ext cx="2195737" cy="707886"/>
          </a:xfrm>
          <a:prstGeom prst="rect">
            <a:avLst/>
          </a:prstGeom>
          <a:noFill/>
        </p:spPr>
        <p:txBody>
          <a:bodyPr wrap="square" rtlCol="0">
            <a:spAutoFit/>
          </a:bodyPr>
          <a:lstStyle/>
          <a:p>
            <a:r>
              <a:rPr lang="es-EC" sz="2000" b="1" dirty="0" smtClean="0">
                <a:solidFill>
                  <a:schemeClr val="bg1"/>
                </a:solidFill>
                <a:latin typeface="Arial Rounded MT Bold"/>
              </a:rPr>
              <a:t>EMPLEO JUVENIL</a:t>
            </a:r>
            <a:endParaRPr lang="es-EC" sz="2000" b="1" dirty="0">
              <a:solidFill>
                <a:schemeClr val="bg1"/>
              </a:solidFill>
              <a:latin typeface="Arial Rounded MT Bold"/>
            </a:endParaRPr>
          </a:p>
        </p:txBody>
      </p:sp>
      <p:sp>
        <p:nvSpPr>
          <p:cNvPr id="12" name="15 Rectángulo"/>
          <p:cNvSpPr/>
          <p:nvPr/>
        </p:nvSpPr>
        <p:spPr>
          <a:xfrm>
            <a:off x="1443506" y="1243661"/>
            <a:ext cx="2301656" cy="523220"/>
          </a:xfrm>
          <a:prstGeom prst="rect">
            <a:avLst/>
          </a:prstGeom>
        </p:spPr>
        <p:txBody>
          <a:bodyPr wrap="none">
            <a:spAutoFit/>
          </a:bodyPr>
          <a:lstStyle/>
          <a:p>
            <a:r>
              <a:rPr lang="es-EC" sz="2800" b="1" dirty="0" smtClean="0">
                <a:latin typeface="Arial Rounded MT Bold" pitchFamily="34" charset="0"/>
              </a:rPr>
              <a:t>GUAYAQUIL</a:t>
            </a:r>
          </a:p>
        </p:txBody>
      </p:sp>
      <p:pic>
        <p:nvPicPr>
          <p:cNvPr id="17" name="Picture 4" descr="https://upload.wikimedia.org/wikipedia/commons/thumb/e/e3/Bandera_de_Guayaquil.svg/300px-Bandera_de_Guayaquil.svg.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11590" y="1393237"/>
            <a:ext cx="509504" cy="2520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9" name="Gráfico 18"/>
          <p:cNvGraphicFramePr>
            <a:graphicFrameLocks/>
          </p:cNvGraphicFramePr>
          <p:nvPr>
            <p:extLst>
              <p:ext uri="{D42A27DB-BD31-4B8C-83A1-F6EECF244321}">
                <p14:modId xmlns:p14="http://schemas.microsoft.com/office/powerpoint/2010/main" val="384030169"/>
              </p:ext>
            </p:extLst>
          </p:nvPr>
        </p:nvGraphicFramePr>
        <p:xfrm>
          <a:off x="2907851" y="2204433"/>
          <a:ext cx="5400000" cy="345996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168989685"/>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descr="http://images.lagazzettadf.com/2013/09/oi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5016" y="5877272"/>
            <a:ext cx="1576744" cy="900000"/>
          </a:xfrm>
          <a:prstGeom prst="rect">
            <a:avLst/>
          </a:prstGeom>
          <a:noFill/>
          <a:extLst>
            <a:ext uri="{909E8E84-426E-40DD-AFC4-6F175D3DCCD1}">
              <a14:hiddenFill xmlns:a14="http://schemas.microsoft.com/office/drawing/2010/main">
                <a:solidFill>
                  <a:srgbClr val="FFFFFF"/>
                </a:solidFill>
              </a14:hiddenFill>
            </a:ext>
          </a:extLst>
        </p:spPr>
      </p:pic>
      <p:sp>
        <p:nvSpPr>
          <p:cNvPr id="15" name="14 Triángulo isósceles"/>
          <p:cNvSpPr/>
          <p:nvPr/>
        </p:nvSpPr>
        <p:spPr>
          <a:xfrm rot="5400000">
            <a:off x="-2259124" y="2259124"/>
            <a:ext cx="6858000" cy="2339752"/>
          </a:xfrm>
          <a:prstGeom prst="triangle">
            <a:avLst>
              <a:gd name="adj" fmla="val 65666"/>
            </a:avLst>
          </a:prstGeom>
          <a:solidFill>
            <a:schemeClr val="accent1">
              <a:lumMod val="75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1" name="13 Rectángulo"/>
          <p:cNvSpPr/>
          <p:nvPr/>
        </p:nvSpPr>
        <p:spPr>
          <a:xfrm>
            <a:off x="1363220" y="406405"/>
            <a:ext cx="2339102" cy="646331"/>
          </a:xfrm>
          <a:prstGeom prst="rect">
            <a:avLst/>
          </a:prstGeom>
        </p:spPr>
        <p:txBody>
          <a:bodyPr wrap="none">
            <a:spAutoFit/>
          </a:bodyPr>
          <a:lstStyle/>
          <a:p>
            <a:r>
              <a:rPr lang="es-EC" sz="3600" b="1" dirty="0" smtClean="0">
                <a:solidFill>
                  <a:srgbClr val="00B0F0"/>
                </a:solidFill>
                <a:latin typeface="Arial Rounded MT Bold" pitchFamily="34" charset="0"/>
              </a:rPr>
              <a:t>ANÁLISIS</a:t>
            </a:r>
          </a:p>
        </p:txBody>
      </p:sp>
      <p:sp>
        <p:nvSpPr>
          <p:cNvPr id="22" name="15 Rectángulo"/>
          <p:cNvSpPr/>
          <p:nvPr/>
        </p:nvSpPr>
        <p:spPr>
          <a:xfrm>
            <a:off x="1413128" y="838453"/>
            <a:ext cx="3202672" cy="523220"/>
          </a:xfrm>
          <a:prstGeom prst="rect">
            <a:avLst/>
          </a:prstGeom>
        </p:spPr>
        <p:txBody>
          <a:bodyPr wrap="none">
            <a:spAutoFit/>
          </a:bodyPr>
          <a:lstStyle/>
          <a:p>
            <a:r>
              <a:rPr lang="es-EC" sz="2800" b="1" dirty="0" smtClean="0">
                <a:latin typeface="Arial Rounded MT Bold" pitchFamily="34" charset="0"/>
              </a:rPr>
              <a:t>DE RESULTADOS</a:t>
            </a:r>
          </a:p>
        </p:txBody>
      </p:sp>
      <p:sp>
        <p:nvSpPr>
          <p:cNvPr id="23" name="16 CuadroTexto"/>
          <p:cNvSpPr txBox="1"/>
          <p:nvPr/>
        </p:nvSpPr>
        <p:spPr>
          <a:xfrm>
            <a:off x="755576" y="118373"/>
            <a:ext cx="720080" cy="1200329"/>
          </a:xfrm>
          <a:prstGeom prst="rect">
            <a:avLst/>
          </a:prstGeom>
          <a:noFill/>
        </p:spPr>
        <p:txBody>
          <a:bodyPr wrap="square" rtlCol="0">
            <a:spAutoFit/>
          </a:bodyPr>
          <a:lstStyle/>
          <a:p>
            <a:r>
              <a:rPr lang="es-EC" sz="7200" dirty="0" smtClean="0">
                <a:solidFill>
                  <a:schemeClr val="bg1">
                    <a:lumMod val="50000"/>
                  </a:schemeClr>
                </a:solidFill>
                <a:latin typeface="Arial Rounded MT Bold" pitchFamily="34" charset="0"/>
              </a:rPr>
              <a:t>4</a:t>
            </a:r>
            <a:endParaRPr lang="es-EC" sz="7200" dirty="0">
              <a:solidFill>
                <a:schemeClr val="bg1">
                  <a:lumMod val="50000"/>
                </a:schemeClr>
              </a:solidFill>
              <a:latin typeface="Arial Rounded MT Bold" pitchFamily="34" charset="0"/>
            </a:endParaRPr>
          </a:p>
        </p:txBody>
      </p:sp>
      <p:sp>
        <p:nvSpPr>
          <p:cNvPr id="10" name="9 CuadroTexto"/>
          <p:cNvSpPr txBox="1"/>
          <p:nvPr/>
        </p:nvSpPr>
        <p:spPr>
          <a:xfrm>
            <a:off x="2428860" y="1857364"/>
            <a:ext cx="6286544" cy="338554"/>
          </a:xfrm>
          <a:prstGeom prst="rect">
            <a:avLst/>
          </a:prstGeom>
          <a:noFill/>
        </p:spPr>
        <p:txBody>
          <a:bodyPr wrap="square" rtlCol="0">
            <a:spAutoFit/>
          </a:bodyPr>
          <a:lstStyle/>
          <a:p>
            <a:pPr algn="ctr"/>
            <a:r>
              <a:rPr lang="es-EC" sz="1600" b="1" dirty="0" smtClean="0">
                <a:latin typeface="Book Antiqua" pitchFamily="18" charset="0"/>
              </a:rPr>
              <a:t>Ha tenido inconvenientes al contratar jóvenes</a:t>
            </a:r>
          </a:p>
        </p:txBody>
      </p:sp>
      <p:sp>
        <p:nvSpPr>
          <p:cNvPr id="11" name="10 CuadroTexto"/>
          <p:cNvSpPr txBox="1"/>
          <p:nvPr/>
        </p:nvSpPr>
        <p:spPr>
          <a:xfrm>
            <a:off x="2500298" y="5643578"/>
            <a:ext cx="6215106" cy="553998"/>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es-EC" sz="1500" dirty="0" smtClean="0">
                <a:latin typeface="Book Antiqua" pitchFamily="18" charset="0"/>
              </a:rPr>
              <a:t>El principal inconveniente es la Falta de madurez y responsabilidad (40%)</a:t>
            </a:r>
          </a:p>
        </p:txBody>
      </p:sp>
      <p:sp>
        <p:nvSpPr>
          <p:cNvPr id="16" name="CuadroTexto 1"/>
          <p:cNvSpPr txBox="1"/>
          <p:nvPr/>
        </p:nvSpPr>
        <p:spPr>
          <a:xfrm>
            <a:off x="72007" y="4077072"/>
            <a:ext cx="2195737" cy="707886"/>
          </a:xfrm>
          <a:prstGeom prst="rect">
            <a:avLst/>
          </a:prstGeom>
          <a:noFill/>
        </p:spPr>
        <p:txBody>
          <a:bodyPr wrap="square" rtlCol="0">
            <a:spAutoFit/>
          </a:bodyPr>
          <a:lstStyle/>
          <a:p>
            <a:r>
              <a:rPr lang="es-EC" sz="2000" b="1" dirty="0" smtClean="0">
                <a:solidFill>
                  <a:schemeClr val="bg1"/>
                </a:solidFill>
                <a:latin typeface="Arial Rounded MT Bold"/>
              </a:rPr>
              <a:t>EMPLEO JUVENIL</a:t>
            </a:r>
            <a:endParaRPr lang="es-EC" sz="2000" b="1" dirty="0">
              <a:solidFill>
                <a:schemeClr val="bg1"/>
              </a:solidFill>
              <a:latin typeface="Arial Rounded MT Bold"/>
            </a:endParaRPr>
          </a:p>
        </p:txBody>
      </p:sp>
      <p:sp>
        <p:nvSpPr>
          <p:cNvPr id="12" name="15 Rectángulo"/>
          <p:cNvSpPr/>
          <p:nvPr/>
        </p:nvSpPr>
        <p:spPr>
          <a:xfrm>
            <a:off x="1443506" y="1243661"/>
            <a:ext cx="2301656" cy="523220"/>
          </a:xfrm>
          <a:prstGeom prst="rect">
            <a:avLst/>
          </a:prstGeom>
        </p:spPr>
        <p:txBody>
          <a:bodyPr wrap="none">
            <a:spAutoFit/>
          </a:bodyPr>
          <a:lstStyle/>
          <a:p>
            <a:r>
              <a:rPr lang="es-EC" sz="2800" b="1" dirty="0" smtClean="0">
                <a:latin typeface="Arial Rounded MT Bold" pitchFamily="34" charset="0"/>
              </a:rPr>
              <a:t>GUAYAQUIL</a:t>
            </a:r>
          </a:p>
        </p:txBody>
      </p:sp>
      <p:pic>
        <p:nvPicPr>
          <p:cNvPr id="17" name="Picture 4" descr="https://upload.wikimedia.org/wikipedia/commons/thumb/e/e3/Bandera_de_Guayaquil.svg/300px-Bandera_de_Guayaquil.svg.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11590" y="1393237"/>
            <a:ext cx="509504" cy="2520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8" name="Gráfico 17"/>
          <p:cNvGraphicFramePr>
            <a:graphicFrameLocks/>
          </p:cNvGraphicFramePr>
          <p:nvPr>
            <p:extLst>
              <p:ext uri="{D42A27DB-BD31-4B8C-83A1-F6EECF244321}">
                <p14:modId xmlns:p14="http://schemas.microsoft.com/office/powerpoint/2010/main" val="4136521438"/>
              </p:ext>
            </p:extLst>
          </p:nvPr>
        </p:nvGraphicFramePr>
        <p:xfrm>
          <a:off x="2872132" y="2273397"/>
          <a:ext cx="5400000" cy="28800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168989685"/>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descr="http://images.lagazzettadf.com/2013/09/oi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5016" y="5877272"/>
            <a:ext cx="1576744" cy="900000"/>
          </a:xfrm>
          <a:prstGeom prst="rect">
            <a:avLst/>
          </a:prstGeom>
          <a:noFill/>
          <a:extLst>
            <a:ext uri="{909E8E84-426E-40DD-AFC4-6F175D3DCCD1}">
              <a14:hiddenFill xmlns:a14="http://schemas.microsoft.com/office/drawing/2010/main">
                <a:solidFill>
                  <a:srgbClr val="FFFFFF"/>
                </a:solidFill>
              </a14:hiddenFill>
            </a:ext>
          </a:extLst>
        </p:spPr>
      </p:pic>
      <p:sp>
        <p:nvSpPr>
          <p:cNvPr id="15" name="14 Triángulo isósceles"/>
          <p:cNvSpPr/>
          <p:nvPr/>
        </p:nvSpPr>
        <p:spPr>
          <a:xfrm rot="5400000">
            <a:off x="-2259124" y="2259124"/>
            <a:ext cx="6858000" cy="2339752"/>
          </a:xfrm>
          <a:prstGeom prst="triangle">
            <a:avLst>
              <a:gd name="adj" fmla="val 65666"/>
            </a:avLst>
          </a:prstGeom>
          <a:solidFill>
            <a:schemeClr val="accent1">
              <a:lumMod val="75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1" name="13 Rectángulo"/>
          <p:cNvSpPr/>
          <p:nvPr/>
        </p:nvSpPr>
        <p:spPr>
          <a:xfrm>
            <a:off x="1363220" y="406405"/>
            <a:ext cx="2339102" cy="646331"/>
          </a:xfrm>
          <a:prstGeom prst="rect">
            <a:avLst/>
          </a:prstGeom>
        </p:spPr>
        <p:txBody>
          <a:bodyPr wrap="none">
            <a:spAutoFit/>
          </a:bodyPr>
          <a:lstStyle/>
          <a:p>
            <a:r>
              <a:rPr lang="es-EC" sz="3600" b="1" dirty="0" smtClean="0">
                <a:solidFill>
                  <a:srgbClr val="00B0F0"/>
                </a:solidFill>
                <a:latin typeface="Arial Rounded MT Bold" pitchFamily="34" charset="0"/>
              </a:rPr>
              <a:t>ANÁLISIS</a:t>
            </a:r>
          </a:p>
        </p:txBody>
      </p:sp>
      <p:sp>
        <p:nvSpPr>
          <p:cNvPr id="22" name="15 Rectángulo"/>
          <p:cNvSpPr/>
          <p:nvPr/>
        </p:nvSpPr>
        <p:spPr>
          <a:xfrm>
            <a:off x="1413128" y="838453"/>
            <a:ext cx="3202672" cy="523220"/>
          </a:xfrm>
          <a:prstGeom prst="rect">
            <a:avLst/>
          </a:prstGeom>
        </p:spPr>
        <p:txBody>
          <a:bodyPr wrap="none">
            <a:spAutoFit/>
          </a:bodyPr>
          <a:lstStyle/>
          <a:p>
            <a:r>
              <a:rPr lang="es-EC" sz="2800" b="1" dirty="0" smtClean="0">
                <a:latin typeface="Arial Rounded MT Bold" pitchFamily="34" charset="0"/>
              </a:rPr>
              <a:t>DE RESULTADOS</a:t>
            </a:r>
          </a:p>
        </p:txBody>
      </p:sp>
      <p:sp>
        <p:nvSpPr>
          <p:cNvPr id="23" name="16 CuadroTexto"/>
          <p:cNvSpPr txBox="1"/>
          <p:nvPr/>
        </p:nvSpPr>
        <p:spPr>
          <a:xfrm>
            <a:off x="755576" y="118373"/>
            <a:ext cx="720080" cy="1200329"/>
          </a:xfrm>
          <a:prstGeom prst="rect">
            <a:avLst/>
          </a:prstGeom>
          <a:noFill/>
        </p:spPr>
        <p:txBody>
          <a:bodyPr wrap="square" rtlCol="0">
            <a:spAutoFit/>
          </a:bodyPr>
          <a:lstStyle/>
          <a:p>
            <a:r>
              <a:rPr lang="es-EC" sz="7200" dirty="0" smtClean="0">
                <a:solidFill>
                  <a:schemeClr val="bg1">
                    <a:lumMod val="50000"/>
                  </a:schemeClr>
                </a:solidFill>
                <a:latin typeface="Arial Rounded MT Bold" pitchFamily="34" charset="0"/>
              </a:rPr>
              <a:t>4</a:t>
            </a:r>
            <a:endParaRPr lang="es-EC" sz="7200" dirty="0">
              <a:solidFill>
                <a:schemeClr val="bg1">
                  <a:lumMod val="50000"/>
                </a:schemeClr>
              </a:solidFill>
              <a:latin typeface="Arial Rounded MT Bold" pitchFamily="34" charset="0"/>
            </a:endParaRPr>
          </a:p>
        </p:txBody>
      </p:sp>
      <p:sp>
        <p:nvSpPr>
          <p:cNvPr id="10" name="9 CuadroTexto"/>
          <p:cNvSpPr txBox="1"/>
          <p:nvPr/>
        </p:nvSpPr>
        <p:spPr>
          <a:xfrm>
            <a:off x="2428860" y="1857364"/>
            <a:ext cx="6286544" cy="338554"/>
          </a:xfrm>
          <a:prstGeom prst="rect">
            <a:avLst/>
          </a:prstGeom>
          <a:noFill/>
        </p:spPr>
        <p:txBody>
          <a:bodyPr wrap="square" rtlCol="0">
            <a:spAutoFit/>
          </a:bodyPr>
          <a:lstStyle/>
          <a:p>
            <a:pPr algn="ctr"/>
            <a:r>
              <a:rPr lang="es-EC" sz="1600" b="1" dirty="0" smtClean="0">
                <a:latin typeface="Book Antiqua" pitchFamily="18" charset="0"/>
              </a:rPr>
              <a:t>Ha considerado incluir jóvenes en su empresa</a:t>
            </a:r>
          </a:p>
        </p:txBody>
      </p:sp>
      <p:sp>
        <p:nvSpPr>
          <p:cNvPr id="11" name="10 CuadroTexto"/>
          <p:cNvSpPr txBox="1"/>
          <p:nvPr/>
        </p:nvSpPr>
        <p:spPr>
          <a:xfrm>
            <a:off x="2500298" y="5643578"/>
            <a:ext cx="6215106" cy="323165"/>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es-EC" sz="1500" dirty="0" smtClean="0">
                <a:latin typeface="Book Antiqua" pitchFamily="18" charset="0"/>
              </a:rPr>
              <a:t>No porque no hay vacantes (70%)</a:t>
            </a:r>
          </a:p>
        </p:txBody>
      </p:sp>
      <p:sp>
        <p:nvSpPr>
          <p:cNvPr id="14" name="CuadroTexto 1"/>
          <p:cNvSpPr txBox="1"/>
          <p:nvPr/>
        </p:nvSpPr>
        <p:spPr>
          <a:xfrm>
            <a:off x="72007" y="4077072"/>
            <a:ext cx="2195737" cy="707886"/>
          </a:xfrm>
          <a:prstGeom prst="rect">
            <a:avLst/>
          </a:prstGeom>
          <a:noFill/>
        </p:spPr>
        <p:txBody>
          <a:bodyPr wrap="square" rtlCol="0">
            <a:spAutoFit/>
          </a:bodyPr>
          <a:lstStyle/>
          <a:p>
            <a:r>
              <a:rPr lang="es-EC" sz="2000" b="1" dirty="0" smtClean="0">
                <a:solidFill>
                  <a:schemeClr val="bg1"/>
                </a:solidFill>
                <a:latin typeface="Arial Rounded MT Bold"/>
              </a:rPr>
              <a:t>EMPLEO JUVENIL</a:t>
            </a:r>
            <a:endParaRPr lang="es-EC" sz="2000" b="1" dirty="0">
              <a:solidFill>
                <a:schemeClr val="bg1"/>
              </a:solidFill>
              <a:latin typeface="Arial Rounded MT Bold"/>
            </a:endParaRPr>
          </a:p>
        </p:txBody>
      </p:sp>
      <p:sp>
        <p:nvSpPr>
          <p:cNvPr id="16" name="15 Rectángulo"/>
          <p:cNvSpPr/>
          <p:nvPr/>
        </p:nvSpPr>
        <p:spPr>
          <a:xfrm>
            <a:off x="1443506" y="1243661"/>
            <a:ext cx="2301656" cy="523220"/>
          </a:xfrm>
          <a:prstGeom prst="rect">
            <a:avLst/>
          </a:prstGeom>
        </p:spPr>
        <p:txBody>
          <a:bodyPr wrap="none">
            <a:spAutoFit/>
          </a:bodyPr>
          <a:lstStyle/>
          <a:p>
            <a:r>
              <a:rPr lang="es-EC" sz="2800" b="1" dirty="0" smtClean="0">
                <a:latin typeface="Arial Rounded MT Bold" pitchFamily="34" charset="0"/>
              </a:rPr>
              <a:t>GUAYAQUIL</a:t>
            </a:r>
          </a:p>
        </p:txBody>
      </p:sp>
      <p:pic>
        <p:nvPicPr>
          <p:cNvPr id="17" name="Picture 4" descr="https://upload.wikimedia.org/wikipedia/commons/thumb/e/e3/Bandera_de_Guayaquil.svg/300px-Bandera_de_Guayaquil.svg.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11590" y="1393237"/>
            <a:ext cx="509504" cy="2520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8" name="Gráfico 17"/>
          <p:cNvGraphicFramePr>
            <a:graphicFrameLocks/>
          </p:cNvGraphicFramePr>
          <p:nvPr>
            <p:extLst>
              <p:ext uri="{D42A27DB-BD31-4B8C-83A1-F6EECF244321}">
                <p14:modId xmlns:p14="http://schemas.microsoft.com/office/powerpoint/2010/main" val="1055678204"/>
              </p:ext>
            </p:extLst>
          </p:nvPr>
        </p:nvGraphicFramePr>
        <p:xfrm>
          <a:off x="2872132" y="2309477"/>
          <a:ext cx="5400000" cy="28800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168989685"/>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descr="http://images.lagazzettadf.com/2013/09/oi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5016" y="5877272"/>
            <a:ext cx="1576744" cy="900000"/>
          </a:xfrm>
          <a:prstGeom prst="rect">
            <a:avLst/>
          </a:prstGeom>
          <a:noFill/>
          <a:extLst>
            <a:ext uri="{909E8E84-426E-40DD-AFC4-6F175D3DCCD1}">
              <a14:hiddenFill xmlns:a14="http://schemas.microsoft.com/office/drawing/2010/main">
                <a:solidFill>
                  <a:srgbClr val="FFFFFF"/>
                </a:solidFill>
              </a14:hiddenFill>
            </a:ext>
          </a:extLst>
        </p:spPr>
      </p:pic>
      <p:sp>
        <p:nvSpPr>
          <p:cNvPr id="15" name="14 Triángulo isósceles"/>
          <p:cNvSpPr/>
          <p:nvPr/>
        </p:nvSpPr>
        <p:spPr>
          <a:xfrm rot="5400000">
            <a:off x="-2259124" y="2259124"/>
            <a:ext cx="6858000" cy="2339752"/>
          </a:xfrm>
          <a:prstGeom prst="triangle">
            <a:avLst>
              <a:gd name="adj" fmla="val 65666"/>
            </a:avLst>
          </a:prstGeom>
          <a:solidFill>
            <a:schemeClr val="accent1">
              <a:lumMod val="75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1" name="13 Rectángulo"/>
          <p:cNvSpPr/>
          <p:nvPr/>
        </p:nvSpPr>
        <p:spPr>
          <a:xfrm>
            <a:off x="1363220" y="406405"/>
            <a:ext cx="2339102" cy="646331"/>
          </a:xfrm>
          <a:prstGeom prst="rect">
            <a:avLst/>
          </a:prstGeom>
        </p:spPr>
        <p:txBody>
          <a:bodyPr wrap="none">
            <a:spAutoFit/>
          </a:bodyPr>
          <a:lstStyle/>
          <a:p>
            <a:r>
              <a:rPr lang="es-EC" sz="3600" b="1" dirty="0" smtClean="0">
                <a:solidFill>
                  <a:srgbClr val="00B0F0"/>
                </a:solidFill>
                <a:latin typeface="Arial Rounded MT Bold" pitchFamily="34" charset="0"/>
              </a:rPr>
              <a:t>ANÁLISIS</a:t>
            </a:r>
          </a:p>
        </p:txBody>
      </p:sp>
      <p:sp>
        <p:nvSpPr>
          <p:cNvPr id="22" name="15 Rectángulo"/>
          <p:cNvSpPr/>
          <p:nvPr/>
        </p:nvSpPr>
        <p:spPr>
          <a:xfrm>
            <a:off x="1413128" y="838453"/>
            <a:ext cx="3202672" cy="523220"/>
          </a:xfrm>
          <a:prstGeom prst="rect">
            <a:avLst/>
          </a:prstGeom>
        </p:spPr>
        <p:txBody>
          <a:bodyPr wrap="none">
            <a:spAutoFit/>
          </a:bodyPr>
          <a:lstStyle/>
          <a:p>
            <a:r>
              <a:rPr lang="es-EC" sz="2800" b="1" dirty="0" smtClean="0">
                <a:latin typeface="Arial Rounded MT Bold" pitchFamily="34" charset="0"/>
              </a:rPr>
              <a:t>DE RESULTADOS</a:t>
            </a:r>
          </a:p>
        </p:txBody>
      </p:sp>
      <p:sp>
        <p:nvSpPr>
          <p:cNvPr id="23" name="16 CuadroTexto"/>
          <p:cNvSpPr txBox="1"/>
          <p:nvPr/>
        </p:nvSpPr>
        <p:spPr>
          <a:xfrm>
            <a:off x="755576" y="118373"/>
            <a:ext cx="720080" cy="1200329"/>
          </a:xfrm>
          <a:prstGeom prst="rect">
            <a:avLst/>
          </a:prstGeom>
          <a:noFill/>
        </p:spPr>
        <p:txBody>
          <a:bodyPr wrap="square" rtlCol="0">
            <a:spAutoFit/>
          </a:bodyPr>
          <a:lstStyle/>
          <a:p>
            <a:r>
              <a:rPr lang="es-EC" sz="7200" dirty="0" smtClean="0">
                <a:solidFill>
                  <a:schemeClr val="bg1">
                    <a:lumMod val="50000"/>
                  </a:schemeClr>
                </a:solidFill>
                <a:latin typeface="Arial Rounded MT Bold" pitchFamily="34" charset="0"/>
              </a:rPr>
              <a:t>4</a:t>
            </a:r>
            <a:endParaRPr lang="es-EC" sz="7200" dirty="0">
              <a:solidFill>
                <a:schemeClr val="bg1">
                  <a:lumMod val="50000"/>
                </a:schemeClr>
              </a:solidFill>
              <a:latin typeface="Arial Rounded MT Bold" pitchFamily="34" charset="0"/>
            </a:endParaRPr>
          </a:p>
        </p:txBody>
      </p:sp>
      <p:sp>
        <p:nvSpPr>
          <p:cNvPr id="11" name="CuadroTexto 1"/>
          <p:cNvSpPr txBox="1"/>
          <p:nvPr/>
        </p:nvSpPr>
        <p:spPr>
          <a:xfrm>
            <a:off x="72007" y="4077072"/>
            <a:ext cx="2195737" cy="707886"/>
          </a:xfrm>
          <a:prstGeom prst="rect">
            <a:avLst/>
          </a:prstGeom>
          <a:noFill/>
        </p:spPr>
        <p:txBody>
          <a:bodyPr wrap="square" rtlCol="0">
            <a:spAutoFit/>
          </a:bodyPr>
          <a:lstStyle/>
          <a:p>
            <a:r>
              <a:rPr lang="es-EC" sz="2000" b="1" dirty="0" smtClean="0">
                <a:solidFill>
                  <a:schemeClr val="bg1"/>
                </a:solidFill>
                <a:latin typeface="Arial Rounded MT Bold"/>
              </a:rPr>
              <a:t>EMPLEO JUVENIL</a:t>
            </a:r>
            <a:endParaRPr lang="es-EC" sz="2000" b="1" dirty="0">
              <a:solidFill>
                <a:schemeClr val="bg1"/>
              </a:solidFill>
              <a:latin typeface="Arial Rounded MT Bold"/>
            </a:endParaRPr>
          </a:p>
        </p:txBody>
      </p:sp>
      <p:sp>
        <p:nvSpPr>
          <p:cNvPr id="16" name="15 CuadroTexto"/>
          <p:cNvSpPr txBox="1"/>
          <p:nvPr/>
        </p:nvSpPr>
        <p:spPr>
          <a:xfrm>
            <a:off x="2428860" y="2018876"/>
            <a:ext cx="6286544" cy="338554"/>
          </a:xfrm>
          <a:prstGeom prst="rect">
            <a:avLst/>
          </a:prstGeom>
          <a:noFill/>
        </p:spPr>
        <p:txBody>
          <a:bodyPr wrap="square" rtlCol="0">
            <a:spAutoFit/>
          </a:bodyPr>
          <a:lstStyle/>
          <a:p>
            <a:pPr algn="ctr"/>
            <a:r>
              <a:rPr lang="es-EC" sz="1600" b="1" dirty="0" smtClean="0">
                <a:latin typeface="Book Antiqua" pitchFamily="18" charset="0"/>
              </a:rPr>
              <a:t>Importancia de la experiencia y conocimientos previos</a:t>
            </a:r>
          </a:p>
        </p:txBody>
      </p:sp>
      <p:sp>
        <p:nvSpPr>
          <p:cNvPr id="10" name="15 Rectángulo"/>
          <p:cNvSpPr/>
          <p:nvPr/>
        </p:nvSpPr>
        <p:spPr>
          <a:xfrm>
            <a:off x="1443506" y="1243661"/>
            <a:ext cx="2301656" cy="523220"/>
          </a:xfrm>
          <a:prstGeom prst="rect">
            <a:avLst/>
          </a:prstGeom>
        </p:spPr>
        <p:txBody>
          <a:bodyPr wrap="none">
            <a:spAutoFit/>
          </a:bodyPr>
          <a:lstStyle/>
          <a:p>
            <a:r>
              <a:rPr lang="es-EC" sz="2800" b="1" dirty="0" smtClean="0">
                <a:latin typeface="Arial Rounded MT Bold" pitchFamily="34" charset="0"/>
              </a:rPr>
              <a:t>GUAYAQUIL</a:t>
            </a:r>
          </a:p>
        </p:txBody>
      </p:sp>
      <p:pic>
        <p:nvPicPr>
          <p:cNvPr id="12" name="Picture 4" descr="https://upload.wikimedia.org/wikipedia/commons/thumb/e/e3/Bandera_de_Guayaquil.svg/300px-Bandera_de_Guayaquil.svg.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11590" y="1393237"/>
            <a:ext cx="509504" cy="2520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7" name="Gráfico 16"/>
          <p:cNvGraphicFramePr>
            <a:graphicFrameLocks/>
          </p:cNvGraphicFramePr>
          <p:nvPr>
            <p:extLst>
              <p:ext uri="{D42A27DB-BD31-4B8C-83A1-F6EECF244321}">
                <p14:modId xmlns:p14="http://schemas.microsoft.com/office/powerpoint/2010/main" val="1896567584"/>
              </p:ext>
            </p:extLst>
          </p:nvPr>
        </p:nvGraphicFramePr>
        <p:xfrm>
          <a:off x="3007996" y="2537289"/>
          <a:ext cx="5400000" cy="28800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168989685"/>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descr="http://images.lagazzettadf.com/2013/09/oi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5016" y="5877272"/>
            <a:ext cx="1576744" cy="900000"/>
          </a:xfrm>
          <a:prstGeom prst="rect">
            <a:avLst/>
          </a:prstGeom>
          <a:noFill/>
          <a:extLst>
            <a:ext uri="{909E8E84-426E-40DD-AFC4-6F175D3DCCD1}">
              <a14:hiddenFill xmlns:a14="http://schemas.microsoft.com/office/drawing/2010/main">
                <a:solidFill>
                  <a:srgbClr val="FFFFFF"/>
                </a:solidFill>
              </a14:hiddenFill>
            </a:ext>
          </a:extLst>
        </p:spPr>
      </p:pic>
      <p:sp>
        <p:nvSpPr>
          <p:cNvPr id="15" name="14 Triángulo isósceles"/>
          <p:cNvSpPr/>
          <p:nvPr/>
        </p:nvSpPr>
        <p:spPr>
          <a:xfrm rot="5400000">
            <a:off x="-2259124" y="2259124"/>
            <a:ext cx="6858000" cy="2339752"/>
          </a:xfrm>
          <a:prstGeom prst="triangle">
            <a:avLst>
              <a:gd name="adj" fmla="val 65666"/>
            </a:avLst>
          </a:prstGeom>
          <a:solidFill>
            <a:schemeClr val="accent1">
              <a:lumMod val="75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1" name="13 Rectángulo"/>
          <p:cNvSpPr/>
          <p:nvPr/>
        </p:nvSpPr>
        <p:spPr>
          <a:xfrm>
            <a:off x="1363220" y="406405"/>
            <a:ext cx="2339102" cy="646331"/>
          </a:xfrm>
          <a:prstGeom prst="rect">
            <a:avLst/>
          </a:prstGeom>
        </p:spPr>
        <p:txBody>
          <a:bodyPr wrap="none">
            <a:spAutoFit/>
          </a:bodyPr>
          <a:lstStyle/>
          <a:p>
            <a:r>
              <a:rPr lang="es-EC" sz="3600" b="1" dirty="0" smtClean="0">
                <a:solidFill>
                  <a:srgbClr val="00B0F0"/>
                </a:solidFill>
                <a:latin typeface="Arial Rounded MT Bold" pitchFamily="34" charset="0"/>
              </a:rPr>
              <a:t>ANÁLISIS</a:t>
            </a:r>
          </a:p>
        </p:txBody>
      </p:sp>
      <p:sp>
        <p:nvSpPr>
          <p:cNvPr id="22" name="15 Rectángulo"/>
          <p:cNvSpPr/>
          <p:nvPr/>
        </p:nvSpPr>
        <p:spPr>
          <a:xfrm>
            <a:off x="1413128" y="838453"/>
            <a:ext cx="3202672" cy="523220"/>
          </a:xfrm>
          <a:prstGeom prst="rect">
            <a:avLst/>
          </a:prstGeom>
        </p:spPr>
        <p:txBody>
          <a:bodyPr wrap="none">
            <a:spAutoFit/>
          </a:bodyPr>
          <a:lstStyle/>
          <a:p>
            <a:r>
              <a:rPr lang="es-EC" sz="2800" b="1" dirty="0" smtClean="0">
                <a:latin typeface="Arial Rounded MT Bold" pitchFamily="34" charset="0"/>
              </a:rPr>
              <a:t>DE RESULTADOS</a:t>
            </a:r>
          </a:p>
        </p:txBody>
      </p:sp>
      <p:sp>
        <p:nvSpPr>
          <p:cNvPr id="23" name="16 CuadroTexto"/>
          <p:cNvSpPr txBox="1"/>
          <p:nvPr/>
        </p:nvSpPr>
        <p:spPr>
          <a:xfrm>
            <a:off x="755576" y="118373"/>
            <a:ext cx="720080" cy="1200329"/>
          </a:xfrm>
          <a:prstGeom prst="rect">
            <a:avLst/>
          </a:prstGeom>
          <a:noFill/>
        </p:spPr>
        <p:txBody>
          <a:bodyPr wrap="square" rtlCol="0">
            <a:spAutoFit/>
          </a:bodyPr>
          <a:lstStyle/>
          <a:p>
            <a:r>
              <a:rPr lang="es-EC" sz="7200" dirty="0" smtClean="0">
                <a:solidFill>
                  <a:schemeClr val="bg1">
                    <a:lumMod val="50000"/>
                  </a:schemeClr>
                </a:solidFill>
                <a:latin typeface="Arial Rounded MT Bold" pitchFamily="34" charset="0"/>
              </a:rPr>
              <a:t>4</a:t>
            </a:r>
            <a:endParaRPr lang="es-EC" sz="7200" dirty="0">
              <a:solidFill>
                <a:schemeClr val="bg1">
                  <a:lumMod val="50000"/>
                </a:schemeClr>
              </a:solidFill>
              <a:latin typeface="Arial Rounded MT Bold" pitchFamily="34" charset="0"/>
            </a:endParaRPr>
          </a:p>
        </p:txBody>
      </p:sp>
      <p:sp>
        <p:nvSpPr>
          <p:cNvPr id="2" name="CuadroTexto 1"/>
          <p:cNvSpPr txBox="1"/>
          <p:nvPr/>
        </p:nvSpPr>
        <p:spPr>
          <a:xfrm>
            <a:off x="35496" y="4192052"/>
            <a:ext cx="2267746" cy="677108"/>
          </a:xfrm>
          <a:prstGeom prst="rect">
            <a:avLst/>
          </a:prstGeom>
          <a:noFill/>
        </p:spPr>
        <p:txBody>
          <a:bodyPr wrap="square" rtlCol="0">
            <a:spAutoFit/>
          </a:bodyPr>
          <a:lstStyle/>
          <a:p>
            <a:r>
              <a:rPr lang="es-EC" sz="1900" b="1" dirty="0" smtClean="0">
                <a:solidFill>
                  <a:schemeClr val="bg1"/>
                </a:solidFill>
                <a:latin typeface="Arial Rounded MT Bold"/>
              </a:rPr>
              <a:t>PERSONAS CON DISCAPACIDAD</a:t>
            </a:r>
            <a:endParaRPr lang="es-EC" sz="1900" b="1" dirty="0">
              <a:solidFill>
                <a:schemeClr val="bg1"/>
              </a:solidFill>
              <a:latin typeface="Arial Rounded MT Bold"/>
            </a:endParaRPr>
          </a:p>
        </p:txBody>
      </p:sp>
      <p:graphicFrame>
        <p:nvGraphicFramePr>
          <p:cNvPr id="9" name="8 Tabla"/>
          <p:cNvGraphicFramePr>
            <a:graphicFrameLocks noGrp="1"/>
          </p:cNvGraphicFramePr>
          <p:nvPr>
            <p:extLst>
              <p:ext uri="{D42A27DB-BD31-4B8C-83A1-F6EECF244321}">
                <p14:modId xmlns:p14="http://schemas.microsoft.com/office/powerpoint/2010/main" val="1030505346"/>
              </p:ext>
            </p:extLst>
          </p:nvPr>
        </p:nvGraphicFramePr>
        <p:xfrm>
          <a:off x="2541050" y="1836985"/>
          <a:ext cx="5857916" cy="731520"/>
        </p:xfrm>
        <a:graphic>
          <a:graphicData uri="http://schemas.openxmlformats.org/drawingml/2006/table">
            <a:tbl>
              <a:tblPr>
                <a:tableStyleId>{BDBED569-4797-4DF1-A0F4-6AAB3CD982D8}</a:tableStyleId>
              </a:tblPr>
              <a:tblGrid>
                <a:gridCol w="5857916"/>
              </a:tblGrid>
              <a:tr h="209550">
                <a:tc>
                  <a:txBody>
                    <a:bodyPr/>
                    <a:lstStyle/>
                    <a:p>
                      <a:pPr algn="ctr" fontAlgn="ctr"/>
                      <a:r>
                        <a:rPr lang="es-EC" sz="1600" b="1" u="none" strike="noStrike" dirty="0">
                          <a:solidFill>
                            <a:schemeClr val="bg1"/>
                          </a:solidFill>
                          <a:latin typeface="Book Antiqua" pitchFamily="18" charset="0"/>
                        </a:rPr>
                        <a:t>Promedio del porcentaje de su personal posee algún tipo de discapacidad</a:t>
                      </a:r>
                      <a:endParaRPr lang="es-EC" sz="1600" b="1" i="0" u="none" strike="noStrike" dirty="0">
                        <a:solidFill>
                          <a:schemeClr val="bg1"/>
                        </a:solidFill>
                        <a:latin typeface="Book Antiqua" pitchFamily="18" charset="0"/>
                      </a:endParaRPr>
                    </a:p>
                  </a:txBody>
                  <a:tcPr marL="0" marR="0" marT="0" marB="0" anchor="ctr">
                    <a:solidFill>
                      <a:schemeClr val="accent5"/>
                    </a:solidFill>
                  </a:tcPr>
                </a:tc>
              </a:tr>
              <a:tr h="209550">
                <a:tc>
                  <a:txBody>
                    <a:bodyPr/>
                    <a:lstStyle/>
                    <a:p>
                      <a:pPr algn="ctr" fontAlgn="ctr"/>
                      <a:r>
                        <a:rPr lang="es-EC" sz="1600" u="none" strike="noStrike" dirty="0" smtClean="0">
                          <a:latin typeface="Book Antiqua" pitchFamily="18" charset="0"/>
                        </a:rPr>
                        <a:t>3,94%</a:t>
                      </a:r>
                      <a:endParaRPr lang="es-EC" sz="1600" b="0" i="0" u="none" strike="noStrike" dirty="0">
                        <a:solidFill>
                          <a:srgbClr val="000000"/>
                        </a:solidFill>
                        <a:latin typeface="Book Antiqua" pitchFamily="18" charset="0"/>
                      </a:endParaRPr>
                    </a:p>
                  </a:txBody>
                  <a:tcPr marL="0" marR="0" marT="0" marB="0" anchor="ctr"/>
                </a:tc>
              </a:tr>
            </a:tbl>
          </a:graphicData>
        </a:graphic>
      </p:graphicFrame>
      <p:sp>
        <p:nvSpPr>
          <p:cNvPr id="11" name="10 CuadroTexto"/>
          <p:cNvSpPr txBox="1"/>
          <p:nvPr/>
        </p:nvSpPr>
        <p:spPr>
          <a:xfrm>
            <a:off x="2372149" y="2795246"/>
            <a:ext cx="6286544" cy="338554"/>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es-EC" sz="1600" dirty="0" smtClean="0">
                <a:latin typeface="Book Antiqua" pitchFamily="18" charset="0"/>
              </a:rPr>
              <a:t>Todas las empresas contratarían personas con discapacidad</a:t>
            </a:r>
          </a:p>
        </p:txBody>
      </p:sp>
      <p:sp>
        <p:nvSpPr>
          <p:cNvPr id="12" name="15 Rectángulo"/>
          <p:cNvSpPr/>
          <p:nvPr/>
        </p:nvSpPr>
        <p:spPr>
          <a:xfrm>
            <a:off x="1443506" y="1243661"/>
            <a:ext cx="2301656" cy="523220"/>
          </a:xfrm>
          <a:prstGeom prst="rect">
            <a:avLst/>
          </a:prstGeom>
        </p:spPr>
        <p:txBody>
          <a:bodyPr wrap="none">
            <a:spAutoFit/>
          </a:bodyPr>
          <a:lstStyle/>
          <a:p>
            <a:r>
              <a:rPr lang="es-EC" sz="2800" b="1" dirty="0" smtClean="0">
                <a:latin typeface="Arial Rounded MT Bold" pitchFamily="34" charset="0"/>
              </a:rPr>
              <a:t>GUAYAQUIL</a:t>
            </a:r>
          </a:p>
        </p:txBody>
      </p:sp>
      <p:pic>
        <p:nvPicPr>
          <p:cNvPr id="14" name="Picture 4" descr="https://upload.wikimedia.org/wikipedia/commons/thumb/e/e3/Bandera_de_Guayaquil.svg/300px-Bandera_de_Guayaquil.svg.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11590" y="1393237"/>
            <a:ext cx="509504" cy="252000"/>
          </a:xfrm>
          <a:prstGeom prst="rect">
            <a:avLst/>
          </a:prstGeom>
          <a:noFill/>
          <a:extLst>
            <a:ext uri="{909E8E84-426E-40DD-AFC4-6F175D3DCCD1}">
              <a14:hiddenFill xmlns:a14="http://schemas.microsoft.com/office/drawing/2010/main">
                <a:solidFill>
                  <a:srgbClr val="FFFFFF"/>
                </a:solidFill>
              </a14:hiddenFill>
            </a:ext>
          </a:extLst>
        </p:spPr>
      </p:pic>
      <p:sp>
        <p:nvSpPr>
          <p:cNvPr id="16" name="10 CuadroTexto"/>
          <p:cNvSpPr txBox="1"/>
          <p:nvPr/>
        </p:nvSpPr>
        <p:spPr>
          <a:xfrm>
            <a:off x="2313720" y="3448290"/>
            <a:ext cx="6286544" cy="338554"/>
          </a:xfrm>
          <a:prstGeom prst="rect">
            <a:avLst/>
          </a:prstGeom>
          <a:noFill/>
        </p:spPr>
        <p:txBody>
          <a:bodyPr wrap="square" rtlCol="0">
            <a:spAutoFit/>
          </a:bodyPr>
          <a:lstStyle/>
          <a:p>
            <a:pPr algn="ctr"/>
            <a:r>
              <a:rPr lang="es-EC" sz="1600" b="1" dirty="0" smtClean="0">
                <a:latin typeface="Book Antiqua" pitchFamily="18" charset="0"/>
              </a:rPr>
              <a:t>Preferiría que estas personas sean jóvenes</a:t>
            </a:r>
          </a:p>
        </p:txBody>
      </p:sp>
      <p:graphicFrame>
        <p:nvGraphicFramePr>
          <p:cNvPr id="17" name="Gráfico 16"/>
          <p:cNvGraphicFramePr>
            <a:graphicFrameLocks/>
          </p:cNvGraphicFramePr>
          <p:nvPr>
            <p:extLst>
              <p:ext uri="{D42A27DB-BD31-4B8C-83A1-F6EECF244321}">
                <p14:modId xmlns:p14="http://schemas.microsoft.com/office/powerpoint/2010/main" val="90366336"/>
              </p:ext>
            </p:extLst>
          </p:nvPr>
        </p:nvGraphicFramePr>
        <p:xfrm>
          <a:off x="2754378" y="3897272"/>
          <a:ext cx="5400000" cy="28800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213068411"/>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descr="http://images.lagazzettadf.com/2013/09/oi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5016" y="5877272"/>
            <a:ext cx="1576744" cy="900000"/>
          </a:xfrm>
          <a:prstGeom prst="rect">
            <a:avLst/>
          </a:prstGeom>
          <a:noFill/>
          <a:extLst>
            <a:ext uri="{909E8E84-426E-40DD-AFC4-6F175D3DCCD1}">
              <a14:hiddenFill xmlns:a14="http://schemas.microsoft.com/office/drawing/2010/main">
                <a:solidFill>
                  <a:srgbClr val="FFFFFF"/>
                </a:solidFill>
              </a14:hiddenFill>
            </a:ext>
          </a:extLst>
        </p:spPr>
      </p:pic>
      <p:sp>
        <p:nvSpPr>
          <p:cNvPr id="15" name="14 Triángulo isósceles"/>
          <p:cNvSpPr/>
          <p:nvPr/>
        </p:nvSpPr>
        <p:spPr>
          <a:xfrm rot="5400000">
            <a:off x="-2259124" y="2259124"/>
            <a:ext cx="6858000" cy="2339752"/>
          </a:xfrm>
          <a:prstGeom prst="triangle">
            <a:avLst>
              <a:gd name="adj" fmla="val 65666"/>
            </a:avLst>
          </a:prstGeom>
          <a:solidFill>
            <a:schemeClr val="accent1">
              <a:lumMod val="75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1" name="13 Rectángulo"/>
          <p:cNvSpPr/>
          <p:nvPr/>
        </p:nvSpPr>
        <p:spPr>
          <a:xfrm>
            <a:off x="1363220" y="425450"/>
            <a:ext cx="2339102" cy="646331"/>
          </a:xfrm>
          <a:prstGeom prst="rect">
            <a:avLst/>
          </a:prstGeom>
        </p:spPr>
        <p:txBody>
          <a:bodyPr wrap="none">
            <a:spAutoFit/>
          </a:bodyPr>
          <a:lstStyle/>
          <a:p>
            <a:r>
              <a:rPr lang="es-EC" sz="3600" b="1" dirty="0" smtClean="0">
                <a:solidFill>
                  <a:srgbClr val="00B0F0"/>
                </a:solidFill>
                <a:latin typeface="Arial Rounded MT Bold" pitchFamily="34" charset="0"/>
              </a:rPr>
              <a:t>ANÁLISIS</a:t>
            </a:r>
          </a:p>
        </p:txBody>
      </p:sp>
      <p:sp>
        <p:nvSpPr>
          <p:cNvPr id="22" name="15 Rectángulo"/>
          <p:cNvSpPr/>
          <p:nvPr/>
        </p:nvSpPr>
        <p:spPr>
          <a:xfrm>
            <a:off x="1413128" y="857498"/>
            <a:ext cx="3202672" cy="523220"/>
          </a:xfrm>
          <a:prstGeom prst="rect">
            <a:avLst/>
          </a:prstGeom>
        </p:spPr>
        <p:txBody>
          <a:bodyPr wrap="none">
            <a:spAutoFit/>
          </a:bodyPr>
          <a:lstStyle/>
          <a:p>
            <a:r>
              <a:rPr lang="es-EC" sz="2800" b="1" dirty="0" smtClean="0">
                <a:latin typeface="Arial Rounded MT Bold" pitchFamily="34" charset="0"/>
              </a:rPr>
              <a:t>DE RESULTADOS</a:t>
            </a:r>
          </a:p>
        </p:txBody>
      </p:sp>
      <p:sp>
        <p:nvSpPr>
          <p:cNvPr id="23" name="16 CuadroTexto"/>
          <p:cNvSpPr txBox="1"/>
          <p:nvPr/>
        </p:nvSpPr>
        <p:spPr>
          <a:xfrm>
            <a:off x="755576" y="137418"/>
            <a:ext cx="720080" cy="1200329"/>
          </a:xfrm>
          <a:prstGeom prst="rect">
            <a:avLst/>
          </a:prstGeom>
          <a:noFill/>
        </p:spPr>
        <p:txBody>
          <a:bodyPr wrap="square" rtlCol="0">
            <a:spAutoFit/>
          </a:bodyPr>
          <a:lstStyle/>
          <a:p>
            <a:r>
              <a:rPr lang="es-EC" sz="7200" dirty="0" smtClean="0">
                <a:solidFill>
                  <a:schemeClr val="bg1">
                    <a:lumMod val="50000"/>
                  </a:schemeClr>
                </a:solidFill>
                <a:latin typeface="Arial Rounded MT Bold" pitchFamily="34" charset="0"/>
              </a:rPr>
              <a:t>4</a:t>
            </a:r>
            <a:endParaRPr lang="es-EC" sz="7200" dirty="0">
              <a:solidFill>
                <a:schemeClr val="bg1">
                  <a:lumMod val="50000"/>
                </a:schemeClr>
              </a:solidFill>
              <a:latin typeface="Arial Rounded MT Bold" pitchFamily="34" charset="0"/>
            </a:endParaRPr>
          </a:p>
        </p:txBody>
      </p:sp>
      <p:sp>
        <p:nvSpPr>
          <p:cNvPr id="2" name="CuadroTexto 1"/>
          <p:cNvSpPr txBox="1"/>
          <p:nvPr/>
        </p:nvSpPr>
        <p:spPr>
          <a:xfrm>
            <a:off x="35496" y="4192052"/>
            <a:ext cx="2267746" cy="677108"/>
          </a:xfrm>
          <a:prstGeom prst="rect">
            <a:avLst/>
          </a:prstGeom>
          <a:noFill/>
        </p:spPr>
        <p:txBody>
          <a:bodyPr wrap="square" rtlCol="0">
            <a:spAutoFit/>
          </a:bodyPr>
          <a:lstStyle/>
          <a:p>
            <a:r>
              <a:rPr lang="es-EC" sz="1900" b="1" dirty="0" smtClean="0">
                <a:solidFill>
                  <a:schemeClr val="bg1"/>
                </a:solidFill>
                <a:latin typeface="Arial Rounded MT Bold"/>
              </a:rPr>
              <a:t>PERSONAS CON DISCAPACIDAD</a:t>
            </a:r>
            <a:endParaRPr lang="es-EC" sz="1900" b="1" dirty="0">
              <a:solidFill>
                <a:schemeClr val="bg1"/>
              </a:solidFill>
              <a:latin typeface="Arial Rounded MT Bold"/>
            </a:endParaRPr>
          </a:p>
        </p:txBody>
      </p:sp>
      <p:sp>
        <p:nvSpPr>
          <p:cNvPr id="11" name="10 CuadroTexto"/>
          <p:cNvSpPr txBox="1"/>
          <p:nvPr/>
        </p:nvSpPr>
        <p:spPr>
          <a:xfrm>
            <a:off x="2357422" y="1966520"/>
            <a:ext cx="6572296" cy="338554"/>
          </a:xfrm>
          <a:prstGeom prst="rect">
            <a:avLst/>
          </a:prstGeom>
          <a:noFill/>
        </p:spPr>
        <p:txBody>
          <a:bodyPr wrap="square" rtlCol="0">
            <a:spAutoFit/>
          </a:bodyPr>
          <a:lstStyle/>
          <a:p>
            <a:pPr algn="ctr"/>
            <a:r>
              <a:rPr lang="es-EC" sz="1600" b="1" dirty="0" smtClean="0">
                <a:latin typeface="Book Antiqua" pitchFamily="18" charset="0"/>
              </a:rPr>
              <a:t>En qué áreas contrataría personas con discapacidad</a:t>
            </a:r>
          </a:p>
        </p:txBody>
      </p:sp>
      <p:sp>
        <p:nvSpPr>
          <p:cNvPr id="10" name="15 Rectángulo"/>
          <p:cNvSpPr/>
          <p:nvPr/>
        </p:nvSpPr>
        <p:spPr>
          <a:xfrm>
            <a:off x="1443506" y="1243661"/>
            <a:ext cx="2301656" cy="523220"/>
          </a:xfrm>
          <a:prstGeom prst="rect">
            <a:avLst/>
          </a:prstGeom>
        </p:spPr>
        <p:txBody>
          <a:bodyPr wrap="none">
            <a:spAutoFit/>
          </a:bodyPr>
          <a:lstStyle/>
          <a:p>
            <a:r>
              <a:rPr lang="es-EC" sz="2800" b="1" dirty="0" smtClean="0">
                <a:latin typeface="Arial Rounded MT Bold" pitchFamily="34" charset="0"/>
              </a:rPr>
              <a:t>GUAYAQUIL</a:t>
            </a:r>
          </a:p>
        </p:txBody>
      </p:sp>
      <p:pic>
        <p:nvPicPr>
          <p:cNvPr id="12" name="Picture 4" descr="https://upload.wikimedia.org/wikipedia/commons/thumb/e/e3/Bandera_de_Guayaquil.svg/300px-Bandera_de_Guayaquil.svg.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11590" y="1393237"/>
            <a:ext cx="509504" cy="2520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6" name="Gráfico 15"/>
          <p:cNvGraphicFramePr>
            <a:graphicFrameLocks/>
          </p:cNvGraphicFramePr>
          <p:nvPr>
            <p:extLst>
              <p:ext uri="{D42A27DB-BD31-4B8C-83A1-F6EECF244321}">
                <p14:modId xmlns:p14="http://schemas.microsoft.com/office/powerpoint/2010/main" val="1598407472"/>
              </p:ext>
            </p:extLst>
          </p:nvPr>
        </p:nvGraphicFramePr>
        <p:xfrm>
          <a:off x="2375249" y="2504713"/>
          <a:ext cx="6626476" cy="390162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213068411"/>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descr="http://images.lagazzettadf.com/2013/09/oi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5016" y="5877272"/>
            <a:ext cx="1576744" cy="900000"/>
          </a:xfrm>
          <a:prstGeom prst="rect">
            <a:avLst/>
          </a:prstGeom>
          <a:noFill/>
          <a:extLst>
            <a:ext uri="{909E8E84-426E-40DD-AFC4-6F175D3DCCD1}">
              <a14:hiddenFill xmlns:a14="http://schemas.microsoft.com/office/drawing/2010/main">
                <a:solidFill>
                  <a:srgbClr val="FFFFFF"/>
                </a:solidFill>
              </a14:hiddenFill>
            </a:ext>
          </a:extLst>
        </p:spPr>
      </p:pic>
      <p:sp>
        <p:nvSpPr>
          <p:cNvPr id="15" name="14 Triángulo isósceles"/>
          <p:cNvSpPr/>
          <p:nvPr/>
        </p:nvSpPr>
        <p:spPr>
          <a:xfrm rot="5400000">
            <a:off x="-2259124" y="2259124"/>
            <a:ext cx="6858000" cy="2339752"/>
          </a:xfrm>
          <a:prstGeom prst="triangle">
            <a:avLst>
              <a:gd name="adj" fmla="val 65666"/>
            </a:avLst>
          </a:prstGeom>
          <a:solidFill>
            <a:schemeClr val="accent1">
              <a:lumMod val="75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1" name="13 Rectángulo"/>
          <p:cNvSpPr/>
          <p:nvPr/>
        </p:nvSpPr>
        <p:spPr>
          <a:xfrm>
            <a:off x="1363220" y="425450"/>
            <a:ext cx="2339102" cy="646331"/>
          </a:xfrm>
          <a:prstGeom prst="rect">
            <a:avLst/>
          </a:prstGeom>
        </p:spPr>
        <p:txBody>
          <a:bodyPr wrap="none">
            <a:spAutoFit/>
          </a:bodyPr>
          <a:lstStyle/>
          <a:p>
            <a:r>
              <a:rPr lang="es-EC" sz="3600" b="1" dirty="0" smtClean="0">
                <a:solidFill>
                  <a:srgbClr val="00B0F0"/>
                </a:solidFill>
                <a:latin typeface="Arial Rounded MT Bold" pitchFamily="34" charset="0"/>
              </a:rPr>
              <a:t>ANÁLISIS</a:t>
            </a:r>
          </a:p>
        </p:txBody>
      </p:sp>
      <p:sp>
        <p:nvSpPr>
          <p:cNvPr id="22" name="15 Rectángulo"/>
          <p:cNvSpPr/>
          <p:nvPr/>
        </p:nvSpPr>
        <p:spPr>
          <a:xfrm>
            <a:off x="1413128" y="857498"/>
            <a:ext cx="3202672" cy="523220"/>
          </a:xfrm>
          <a:prstGeom prst="rect">
            <a:avLst/>
          </a:prstGeom>
        </p:spPr>
        <p:txBody>
          <a:bodyPr wrap="none">
            <a:spAutoFit/>
          </a:bodyPr>
          <a:lstStyle/>
          <a:p>
            <a:r>
              <a:rPr lang="es-EC" sz="2800" b="1" dirty="0" smtClean="0">
                <a:latin typeface="Arial Rounded MT Bold" pitchFamily="34" charset="0"/>
              </a:rPr>
              <a:t>DE RESULTADOS</a:t>
            </a:r>
          </a:p>
        </p:txBody>
      </p:sp>
      <p:sp>
        <p:nvSpPr>
          <p:cNvPr id="23" name="16 CuadroTexto"/>
          <p:cNvSpPr txBox="1"/>
          <p:nvPr/>
        </p:nvSpPr>
        <p:spPr>
          <a:xfrm>
            <a:off x="755576" y="137418"/>
            <a:ext cx="720080" cy="1200329"/>
          </a:xfrm>
          <a:prstGeom prst="rect">
            <a:avLst/>
          </a:prstGeom>
          <a:noFill/>
        </p:spPr>
        <p:txBody>
          <a:bodyPr wrap="square" rtlCol="0">
            <a:spAutoFit/>
          </a:bodyPr>
          <a:lstStyle/>
          <a:p>
            <a:r>
              <a:rPr lang="es-EC" sz="7200" dirty="0" smtClean="0">
                <a:solidFill>
                  <a:schemeClr val="bg1">
                    <a:lumMod val="50000"/>
                  </a:schemeClr>
                </a:solidFill>
                <a:latin typeface="Arial Rounded MT Bold" pitchFamily="34" charset="0"/>
              </a:rPr>
              <a:t>4</a:t>
            </a:r>
            <a:endParaRPr lang="es-EC" sz="7200" dirty="0">
              <a:solidFill>
                <a:schemeClr val="bg1">
                  <a:lumMod val="50000"/>
                </a:schemeClr>
              </a:solidFill>
              <a:latin typeface="Arial Rounded MT Bold" pitchFamily="34" charset="0"/>
            </a:endParaRPr>
          </a:p>
        </p:txBody>
      </p:sp>
      <p:sp>
        <p:nvSpPr>
          <p:cNvPr id="2" name="CuadroTexto 1"/>
          <p:cNvSpPr txBox="1"/>
          <p:nvPr/>
        </p:nvSpPr>
        <p:spPr>
          <a:xfrm>
            <a:off x="35496" y="4192052"/>
            <a:ext cx="2267746" cy="677108"/>
          </a:xfrm>
          <a:prstGeom prst="rect">
            <a:avLst/>
          </a:prstGeom>
          <a:noFill/>
        </p:spPr>
        <p:txBody>
          <a:bodyPr wrap="square" rtlCol="0">
            <a:spAutoFit/>
          </a:bodyPr>
          <a:lstStyle/>
          <a:p>
            <a:r>
              <a:rPr lang="es-EC" sz="1900" b="1" dirty="0" smtClean="0">
                <a:solidFill>
                  <a:schemeClr val="bg1"/>
                </a:solidFill>
                <a:latin typeface="Arial Rounded MT Bold"/>
              </a:rPr>
              <a:t>PERSONAS CON DISCAPACIDAD</a:t>
            </a:r>
            <a:endParaRPr lang="es-EC" sz="1900" b="1" dirty="0">
              <a:solidFill>
                <a:schemeClr val="bg1"/>
              </a:solidFill>
              <a:latin typeface="Arial Rounded MT Bold"/>
            </a:endParaRPr>
          </a:p>
        </p:txBody>
      </p:sp>
      <p:sp>
        <p:nvSpPr>
          <p:cNvPr id="11" name="10 CuadroTexto"/>
          <p:cNvSpPr txBox="1"/>
          <p:nvPr/>
        </p:nvSpPr>
        <p:spPr>
          <a:xfrm>
            <a:off x="2357422" y="1966520"/>
            <a:ext cx="6572296" cy="338554"/>
          </a:xfrm>
          <a:prstGeom prst="rect">
            <a:avLst/>
          </a:prstGeom>
          <a:noFill/>
        </p:spPr>
        <p:txBody>
          <a:bodyPr wrap="square" rtlCol="0">
            <a:spAutoFit/>
          </a:bodyPr>
          <a:lstStyle/>
          <a:p>
            <a:pPr algn="ctr"/>
            <a:r>
              <a:rPr lang="es-EC" sz="1600" b="1" dirty="0" smtClean="0">
                <a:latin typeface="Book Antiqua" pitchFamily="18" charset="0"/>
              </a:rPr>
              <a:t>Con qué tipo de discapacidad</a:t>
            </a:r>
          </a:p>
        </p:txBody>
      </p:sp>
      <p:sp>
        <p:nvSpPr>
          <p:cNvPr id="10" name="15 Rectángulo"/>
          <p:cNvSpPr/>
          <p:nvPr/>
        </p:nvSpPr>
        <p:spPr>
          <a:xfrm>
            <a:off x="1443506" y="1243661"/>
            <a:ext cx="2301656" cy="523220"/>
          </a:xfrm>
          <a:prstGeom prst="rect">
            <a:avLst/>
          </a:prstGeom>
        </p:spPr>
        <p:txBody>
          <a:bodyPr wrap="none">
            <a:spAutoFit/>
          </a:bodyPr>
          <a:lstStyle/>
          <a:p>
            <a:r>
              <a:rPr lang="es-EC" sz="2800" b="1" dirty="0" smtClean="0">
                <a:latin typeface="Arial Rounded MT Bold" pitchFamily="34" charset="0"/>
              </a:rPr>
              <a:t>GUAYAQUIL</a:t>
            </a:r>
          </a:p>
        </p:txBody>
      </p:sp>
      <p:pic>
        <p:nvPicPr>
          <p:cNvPr id="14" name="Picture 4" descr="https://upload.wikimedia.org/wikipedia/commons/thumb/e/e3/Bandera_de_Guayaquil.svg/300px-Bandera_de_Guayaquil.svg.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11590" y="1393237"/>
            <a:ext cx="509504" cy="2520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6" name="Gráfico 15"/>
          <p:cNvGraphicFramePr>
            <a:graphicFrameLocks/>
          </p:cNvGraphicFramePr>
          <p:nvPr>
            <p:extLst>
              <p:ext uri="{D42A27DB-BD31-4B8C-83A1-F6EECF244321}">
                <p14:modId xmlns:p14="http://schemas.microsoft.com/office/powerpoint/2010/main" val="2173398464"/>
              </p:ext>
            </p:extLst>
          </p:nvPr>
        </p:nvGraphicFramePr>
        <p:xfrm>
          <a:off x="2547226" y="2504713"/>
          <a:ext cx="6192688" cy="36000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213068411"/>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descr="http://images.lagazzettadf.com/2013/09/oi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5016" y="5877272"/>
            <a:ext cx="1576744" cy="900000"/>
          </a:xfrm>
          <a:prstGeom prst="rect">
            <a:avLst/>
          </a:prstGeom>
          <a:noFill/>
          <a:extLst>
            <a:ext uri="{909E8E84-426E-40DD-AFC4-6F175D3DCCD1}">
              <a14:hiddenFill xmlns:a14="http://schemas.microsoft.com/office/drawing/2010/main">
                <a:solidFill>
                  <a:srgbClr val="FFFFFF"/>
                </a:solidFill>
              </a14:hiddenFill>
            </a:ext>
          </a:extLst>
        </p:spPr>
      </p:pic>
      <p:sp>
        <p:nvSpPr>
          <p:cNvPr id="15" name="14 Triángulo isósceles"/>
          <p:cNvSpPr/>
          <p:nvPr/>
        </p:nvSpPr>
        <p:spPr>
          <a:xfrm rot="5400000">
            <a:off x="-2259124" y="2259124"/>
            <a:ext cx="6858000" cy="2339752"/>
          </a:xfrm>
          <a:prstGeom prst="triangle">
            <a:avLst>
              <a:gd name="adj" fmla="val 65666"/>
            </a:avLst>
          </a:prstGeom>
          <a:solidFill>
            <a:schemeClr val="accent1">
              <a:lumMod val="75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1" name="13 Rectángulo"/>
          <p:cNvSpPr/>
          <p:nvPr/>
        </p:nvSpPr>
        <p:spPr>
          <a:xfrm>
            <a:off x="1363220" y="406405"/>
            <a:ext cx="2339102" cy="646331"/>
          </a:xfrm>
          <a:prstGeom prst="rect">
            <a:avLst/>
          </a:prstGeom>
        </p:spPr>
        <p:txBody>
          <a:bodyPr wrap="none">
            <a:spAutoFit/>
          </a:bodyPr>
          <a:lstStyle/>
          <a:p>
            <a:r>
              <a:rPr lang="es-EC" sz="3600" b="1" dirty="0" smtClean="0">
                <a:solidFill>
                  <a:srgbClr val="00B0F0"/>
                </a:solidFill>
                <a:latin typeface="Arial Rounded MT Bold" pitchFamily="34" charset="0"/>
              </a:rPr>
              <a:t>ANÁLISIS</a:t>
            </a:r>
          </a:p>
        </p:txBody>
      </p:sp>
      <p:sp>
        <p:nvSpPr>
          <p:cNvPr id="22" name="15 Rectángulo"/>
          <p:cNvSpPr/>
          <p:nvPr/>
        </p:nvSpPr>
        <p:spPr>
          <a:xfrm>
            <a:off x="1413128" y="838453"/>
            <a:ext cx="3202672" cy="523220"/>
          </a:xfrm>
          <a:prstGeom prst="rect">
            <a:avLst/>
          </a:prstGeom>
        </p:spPr>
        <p:txBody>
          <a:bodyPr wrap="none">
            <a:spAutoFit/>
          </a:bodyPr>
          <a:lstStyle/>
          <a:p>
            <a:r>
              <a:rPr lang="es-EC" sz="2800" b="1" dirty="0" smtClean="0">
                <a:latin typeface="Arial Rounded MT Bold" pitchFamily="34" charset="0"/>
              </a:rPr>
              <a:t>DE RESULTADOS</a:t>
            </a:r>
          </a:p>
        </p:txBody>
      </p:sp>
      <p:sp>
        <p:nvSpPr>
          <p:cNvPr id="23" name="16 CuadroTexto"/>
          <p:cNvSpPr txBox="1"/>
          <p:nvPr/>
        </p:nvSpPr>
        <p:spPr>
          <a:xfrm>
            <a:off x="755576" y="118373"/>
            <a:ext cx="720080" cy="1200329"/>
          </a:xfrm>
          <a:prstGeom prst="rect">
            <a:avLst/>
          </a:prstGeom>
          <a:noFill/>
        </p:spPr>
        <p:txBody>
          <a:bodyPr wrap="square" rtlCol="0">
            <a:spAutoFit/>
          </a:bodyPr>
          <a:lstStyle/>
          <a:p>
            <a:r>
              <a:rPr lang="es-EC" sz="7200" dirty="0" smtClean="0">
                <a:solidFill>
                  <a:schemeClr val="bg1">
                    <a:lumMod val="50000"/>
                  </a:schemeClr>
                </a:solidFill>
                <a:latin typeface="Arial Rounded MT Bold" pitchFamily="34" charset="0"/>
              </a:rPr>
              <a:t>4</a:t>
            </a:r>
            <a:endParaRPr lang="es-EC" sz="7200" dirty="0">
              <a:solidFill>
                <a:schemeClr val="bg1">
                  <a:lumMod val="50000"/>
                </a:schemeClr>
              </a:solidFill>
              <a:latin typeface="Arial Rounded MT Bold" pitchFamily="34" charset="0"/>
            </a:endParaRPr>
          </a:p>
        </p:txBody>
      </p:sp>
      <p:sp>
        <p:nvSpPr>
          <p:cNvPr id="2" name="CuadroTexto 1"/>
          <p:cNvSpPr txBox="1"/>
          <p:nvPr/>
        </p:nvSpPr>
        <p:spPr>
          <a:xfrm>
            <a:off x="-1" y="4299193"/>
            <a:ext cx="2267745" cy="353943"/>
          </a:xfrm>
          <a:prstGeom prst="rect">
            <a:avLst/>
          </a:prstGeom>
          <a:noFill/>
        </p:spPr>
        <p:txBody>
          <a:bodyPr wrap="square" rtlCol="0">
            <a:spAutoFit/>
          </a:bodyPr>
          <a:lstStyle/>
          <a:p>
            <a:r>
              <a:rPr lang="es-EC" sz="1700" b="1" dirty="0" smtClean="0">
                <a:solidFill>
                  <a:schemeClr val="bg1"/>
                </a:solidFill>
                <a:latin typeface="Arial Rounded MT Bold"/>
              </a:rPr>
              <a:t>REMUNERACIONES</a:t>
            </a:r>
            <a:endParaRPr lang="es-EC" sz="1700" b="1" dirty="0">
              <a:solidFill>
                <a:schemeClr val="bg1"/>
              </a:solidFill>
              <a:latin typeface="Arial Rounded MT Bold"/>
            </a:endParaRPr>
          </a:p>
        </p:txBody>
      </p:sp>
      <p:graphicFrame>
        <p:nvGraphicFramePr>
          <p:cNvPr id="9" name="8 Tabla"/>
          <p:cNvGraphicFramePr>
            <a:graphicFrameLocks noGrp="1"/>
          </p:cNvGraphicFramePr>
          <p:nvPr>
            <p:extLst>
              <p:ext uri="{D42A27DB-BD31-4B8C-83A1-F6EECF244321}">
                <p14:modId xmlns:p14="http://schemas.microsoft.com/office/powerpoint/2010/main" val="1657169580"/>
              </p:ext>
            </p:extLst>
          </p:nvPr>
        </p:nvGraphicFramePr>
        <p:xfrm>
          <a:off x="2714612" y="1928802"/>
          <a:ext cx="4660900" cy="497205"/>
        </p:xfrm>
        <a:graphic>
          <a:graphicData uri="http://schemas.openxmlformats.org/drawingml/2006/table">
            <a:tbl>
              <a:tblPr>
                <a:tableStyleId>{BDBED569-4797-4DF1-A0F4-6AAB3CD982D8}</a:tableStyleId>
              </a:tblPr>
              <a:tblGrid>
                <a:gridCol w="2273300"/>
                <a:gridCol w="2387600"/>
              </a:tblGrid>
              <a:tr h="209550">
                <a:tc>
                  <a:txBody>
                    <a:bodyPr/>
                    <a:lstStyle/>
                    <a:p>
                      <a:pPr algn="ctr" fontAlgn="ctr"/>
                      <a:r>
                        <a:rPr lang="es-EC" sz="1600" b="1" u="none" strike="noStrike" dirty="0">
                          <a:solidFill>
                            <a:schemeClr val="bg1"/>
                          </a:solidFill>
                          <a:latin typeface="Book Antiqua" pitchFamily="18" charset="0"/>
                        </a:rPr>
                        <a:t>Total salarios 2014</a:t>
                      </a:r>
                      <a:endParaRPr lang="es-EC" sz="1600" b="1" i="0" u="none" strike="noStrike" dirty="0">
                        <a:solidFill>
                          <a:schemeClr val="bg1"/>
                        </a:solidFill>
                        <a:latin typeface="Book Antiqua" pitchFamily="18" charset="0"/>
                      </a:endParaRPr>
                    </a:p>
                  </a:txBody>
                  <a:tcPr marL="0" marR="0" marT="0" marB="0" anchor="ctr">
                    <a:solidFill>
                      <a:schemeClr val="accent5"/>
                    </a:solidFill>
                  </a:tcPr>
                </a:tc>
                <a:tc>
                  <a:txBody>
                    <a:bodyPr/>
                    <a:lstStyle/>
                    <a:p>
                      <a:pPr algn="ctr" fontAlgn="ctr"/>
                      <a:r>
                        <a:rPr lang="es-EC" sz="1600" b="1" u="none" strike="noStrike" dirty="0">
                          <a:solidFill>
                            <a:schemeClr val="bg1"/>
                          </a:solidFill>
                          <a:latin typeface="Book Antiqua" pitchFamily="18" charset="0"/>
                        </a:rPr>
                        <a:t>Promedio salarios 2014</a:t>
                      </a:r>
                      <a:endParaRPr lang="es-EC" sz="1600" b="1" i="0" u="none" strike="noStrike" dirty="0">
                        <a:solidFill>
                          <a:schemeClr val="bg1"/>
                        </a:solidFill>
                        <a:latin typeface="Book Antiqua" pitchFamily="18" charset="0"/>
                      </a:endParaRPr>
                    </a:p>
                  </a:txBody>
                  <a:tcPr marL="0" marR="0" marT="0" marB="0" anchor="ctr">
                    <a:solidFill>
                      <a:schemeClr val="accent5"/>
                    </a:solidFill>
                  </a:tcPr>
                </a:tc>
              </a:tr>
              <a:tr h="209550">
                <a:tc>
                  <a:txBody>
                    <a:bodyPr/>
                    <a:lstStyle/>
                    <a:p>
                      <a:pPr algn="ctr" fontAlgn="ctr"/>
                      <a:r>
                        <a:rPr lang="es-EC" sz="1600" b="0" i="0" u="none" strike="noStrike" dirty="0">
                          <a:solidFill>
                            <a:srgbClr val="000000"/>
                          </a:solidFill>
                          <a:effectLst/>
                          <a:latin typeface="Book Antiqua" panose="02040602050305030304" pitchFamily="18" charset="0"/>
                        </a:rPr>
                        <a:t>2.511.621.172 </a:t>
                      </a:r>
                    </a:p>
                  </a:txBody>
                  <a:tcPr marL="9525" marR="9525" marT="9525" marB="0" anchor="ctr"/>
                </a:tc>
                <a:tc>
                  <a:txBody>
                    <a:bodyPr/>
                    <a:lstStyle/>
                    <a:p>
                      <a:pPr algn="ctr" fontAlgn="ctr"/>
                      <a:r>
                        <a:rPr lang="es-EC" sz="1600" b="0" i="0" u="none" strike="noStrike" dirty="0">
                          <a:solidFill>
                            <a:srgbClr val="000000"/>
                          </a:solidFill>
                          <a:effectLst/>
                          <a:latin typeface="Book Antiqua" panose="02040602050305030304" pitchFamily="18" charset="0"/>
                        </a:rPr>
                        <a:t>28.220.463 </a:t>
                      </a:r>
                    </a:p>
                  </a:txBody>
                  <a:tcPr marL="9525" marR="9525" marT="9525" marB="0" anchor="ctr"/>
                </a:tc>
              </a:tr>
            </a:tbl>
          </a:graphicData>
        </a:graphic>
      </p:graphicFrame>
      <p:sp>
        <p:nvSpPr>
          <p:cNvPr id="10" name="9 CuadroTexto"/>
          <p:cNvSpPr txBox="1"/>
          <p:nvPr/>
        </p:nvSpPr>
        <p:spPr>
          <a:xfrm>
            <a:off x="2285984" y="2714620"/>
            <a:ext cx="6572296" cy="338554"/>
          </a:xfrm>
          <a:prstGeom prst="rect">
            <a:avLst/>
          </a:prstGeom>
          <a:noFill/>
        </p:spPr>
        <p:txBody>
          <a:bodyPr wrap="square" rtlCol="0">
            <a:spAutoFit/>
          </a:bodyPr>
          <a:lstStyle/>
          <a:p>
            <a:pPr algn="ctr"/>
            <a:r>
              <a:rPr lang="es-EC" sz="1600" b="1" dirty="0" smtClean="0">
                <a:latin typeface="Book Antiqua" pitchFamily="18" charset="0"/>
              </a:rPr>
              <a:t>Salarios mensuales promedio por cargo</a:t>
            </a:r>
          </a:p>
        </p:txBody>
      </p:sp>
      <p:sp>
        <p:nvSpPr>
          <p:cNvPr id="12" name="15 Rectángulo"/>
          <p:cNvSpPr/>
          <p:nvPr/>
        </p:nvSpPr>
        <p:spPr>
          <a:xfrm>
            <a:off x="1443506" y="1243661"/>
            <a:ext cx="2301656" cy="523220"/>
          </a:xfrm>
          <a:prstGeom prst="rect">
            <a:avLst/>
          </a:prstGeom>
        </p:spPr>
        <p:txBody>
          <a:bodyPr wrap="none">
            <a:spAutoFit/>
          </a:bodyPr>
          <a:lstStyle/>
          <a:p>
            <a:r>
              <a:rPr lang="es-EC" sz="2800" b="1" dirty="0" smtClean="0">
                <a:latin typeface="Arial Rounded MT Bold" pitchFamily="34" charset="0"/>
              </a:rPr>
              <a:t>GUAYAQUIL</a:t>
            </a:r>
          </a:p>
        </p:txBody>
      </p:sp>
      <p:pic>
        <p:nvPicPr>
          <p:cNvPr id="14" name="Picture 4" descr="https://upload.wikimedia.org/wikipedia/commons/thumb/e/e3/Bandera_de_Guayaquil.svg/300px-Bandera_de_Guayaquil.svg.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11590" y="1393237"/>
            <a:ext cx="509504" cy="2520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6" name="Gráfico 15"/>
          <p:cNvGraphicFramePr>
            <a:graphicFrameLocks/>
          </p:cNvGraphicFramePr>
          <p:nvPr>
            <p:extLst>
              <p:ext uri="{D42A27DB-BD31-4B8C-83A1-F6EECF244321}">
                <p14:modId xmlns:p14="http://schemas.microsoft.com/office/powerpoint/2010/main" val="3577507690"/>
              </p:ext>
            </p:extLst>
          </p:nvPr>
        </p:nvGraphicFramePr>
        <p:xfrm>
          <a:off x="2556079" y="3053174"/>
          <a:ext cx="6480000" cy="36000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591923538"/>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descr="http://images.lagazzettadf.com/2013/09/oi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5016" y="5877272"/>
            <a:ext cx="1576744" cy="900000"/>
          </a:xfrm>
          <a:prstGeom prst="rect">
            <a:avLst/>
          </a:prstGeom>
          <a:noFill/>
          <a:extLst>
            <a:ext uri="{909E8E84-426E-40DD-AFC4-6F175D3DCCD1}">
              <a14:hiddenFill xmlns:a14="http://schemas.microsoft.com/office/drawing/2010/main">
                <a:solidFill>
                  <a:srgbClr val="FFFFFF"/>
                </a:solidFill>
              </a14:hiddenFill>
            </a:ext>
          </a:extLst>
        </p:spPr>
      </p:pic>
      <p:sp>
        <p:nvSpPr>
          <p:cNvPr id="15" name="14 Triángulo isósceles"/>
          <p:cNvSpPr/>
          <p:nvPr/>
        </p:nvSpPr>
        <p:spPr>
          <a:xfrm rot="5400000">
            <a:off x="-2259124" y="2259124"/>
            <a:ext cx="6858000" cy="2339752"/>
          </a:xfrm>
          <a:prstGeom prst="triangle">
            <a:avLst>
              <a:gd name="adj" fmla="val 65666"/>
            </a:avLst>
          </a:prstGeom>
          <a:solidFill>
            <a:schemeClr val="accent1">
              <a:lumMod val="75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1" name="13 Rectángulo"/>
          <p:cNvSpPr/>
          <p:nvPr/>
        </p:nvSpPr>
        <p:spPr>
          <a:xfrm>
            <a:off x="1363220" y="406405"/>
            <a:ext cx="2339102" cy="646331"/>
          </a:xfrm>
          <a:prstGeom prst="rect">
            <a:avLst/>
          </a:prstGeom>
        </p:spPr>
        <p:txBody>
          <a:bodyPr wrap="none">
            <a:spAutoFit/>
          </a:bodyPr>
          <a:lstStyle/>
          <a:p>
            <a:r>
              <a:rPr lang="es-EC" sz="3600" b="1" dirty="0" smtClean="0">
                <a:solidFill>
                  <a:srgbClr val="00B0F0"/>
                </a:solidFill>
                <a:latin typeface="Arial Rounded MT Bold" pitchFamily="34" charset="0"/>
              </a:rPr>
              <a:t>ANÁLISIS</a:t>
            </a:r>
          </a:p>
        </p:txBody>
      </p:sp>
      <p:sp>
        <p:nvSpPr>
          <p:cNvPr id="22" name="15 Rectángulo"/>
          <p:cNvSpPr/>
          <p:nvPr/>
        </p:nvSpPr>
        <p:spPr>
          <a:xfrm>
            <a:off x="1413128" y="838453"/>
            <a:ext cx="3202672" cy="523220"/>
          </a:xfrm>
          <a:prstGeom prst="rect">
            <a:avLst/>
          </a:prstGeom>
        </p:spPr>
        <p:txBody>
          <a:bodyPr wrap="none">
            <a:spAutoFit/>
          </a:bodyPr>
          <a:lstStyle/>
          <a:p>
            <a:r>
              <a:rPr lang="es-EC" sz="2800" b="1" dirty="0" smtClean="0">
                <a:latin typeface="Arial Rounded MT Bold" pitchFamily="34" charset="0"/>
              </a:rPr>
              <a:t>DE RESULTADOS</a:t>
            </a:r>
          </a:p>
        </p:txBody>
      </p:sp>
      <p:sp>
        <p:nvSpPr>
          <p:cNvPr id="23" name="16 CuadroTexto"/>
          <p:cNvSpPr txBox="1"/>
          <p:nvPr/>
        </p:nvSpPr>
        <p:spPr>
          <a:xfrm>
            <a:off x="755576" y="118373"/>
            <a:ext cx="720080" cy="1200329"/>
          </a:xfrm>
          <a:prstGeom prst="rect">
            <a:avLst/>
          </a:prstGeom>
          <a:noFill/>
        </p:spPr>
        <p:txBody>
          <a:bodyPr wrap="square" rtlCol="0">
            <a:spAutoFit/>
          </a:bodyPr>
          <a:lstStyle/>
          <a:p>
            <a:r>
              <a:rPr lang="es-EC" sz="7200" dirty="0" smtClean="0">
                <a:solidFill>
                  <a:schemeClr val="bg1">
                    <a:lumMod val="50000"/>
                  </a:schemeClr>
                </a:solidFill>
                <a:latin typeface="Arial Rounded MT Bold" pitchFamily="34" charset="0"/>
              </a:rPr>
              <a:t>4</a:t>
            </a:r>
            <a:endParaRPr lang="es-EC" sz="7200" dirty="0">
              <a:solidFill>
                <a:schemeClr val="bg1">
                  <a:lumMod val="50000"/>
                </a:schemeClr>
              </a:solidFill>
              <a:latin typeface="Arial Rounded MT Bold" pitchFamily="34" charset="0"/>
            </a:endParaRPr>
          </a:p>
        </p:txBody>
      </p:sp>
      <p:sp>
        <p:nvSpPr>
          <p:cNvPr id="8" name="15 Rectángulo"/>
          <p:cNvSpPr/>
          <p:nvPr/>
        </p:nvSpPr>
        <p:spPr>
          <a:xfrm>
            <a:off x="1443506" y="1243661"/>
            <a:ext cx="1474891" cy="523220"/>
          </a:xfrm>
          <a:prstGeom prst="rect">
            <a:avLst/>
          </a:prstGeom>
        </p:spPr>
        <p:txBody>
          <a:bodyPr wrap="none">
            <a:spAutoFit/>
          </a:bodyPr>
          <a:lstStyle/>
          <a:p>
            <a:r>
              <a:rPr lang="es-EC" sz="2800" b="1" dirty="0" smtClean="0">
                <a:latin typeface="Arial Rounded MT Bold" pitchFamily="34" charset="0"/>
              </a:rPr>
              <a:t>MANTA</a:t>
            </a:r>
          </a:p>
        </p:txBody>
      </p:sp>
      <p:sp>
        <p:nvSpPr>
          <p:cNvPr id="2" name="CuadroTexto 1"/>
          <p:cNvSpPr txBox="1"/>
          <p:nvPr/>
        </p:nvSpPr>
        <p:spPr>
          <a:xfrm>
            <a:off x="107504" y="3997513"/>
            <a:ext cx="2232248" cy="1015663"/>
          </a:xfrm>
          <a:prstGeom prst="rect">
            <a:avLst/>
          </a:prstGeom>
          <a:noFill/>
        </p:spPr>
        <p:txBody>
          <a:bodyPr wrap="square" rtlCol="0">
            <a:spAutoFit/>
          </a:bodyPr>
          <a:lstStyle/>
          <a:p>
            <a:r>
              <a:rPr lang="es-EC" sz="2000" b="1" dirty="0" smtClean="0">
                <a:solidFill>
                  <a:schemeClr val="bg1"/>
                </a:solidFill>
                <a:latin typeface="Arial Rounded MT Bold"/>
              </a:rPr>
              <a:t>COMPOSICIÓN DEL RECURSO HUMANO</a:t>
            </a:r>
            <a:endParaRPr lang="es-EC" sz="2000" b="1" dirty="0">
              <a:solidFill>
                <a:schemeClr val="bg1"/>
              </a:solidFill>
              <a:latin typeface="Arial Rounded MT Bold"/>
            </a:endParaRPr>
          </a:p>
        </p:txBody>
      </p:sp>
      <p:graphicFrame>
        <p:nvGraphicFramePr>
          <p:cNvPr id="9" name="8 Tabla"/>
          <p:cNvGraphicFramePr>
            <a:graphicFrameLocks noGrp="1"/>
          </p:cNvGraphicFramePr>
          <p:nvPr>
            <p:extLst>
              <p:ext uri="{D42A27DB-BD31-4B8C-83A1-F6EECF244321}">
                <p14:modId xmlns:p14="http://schemas.microsoft.com/office/powerpoint/2010/main" val="178733704"/>
              </p:ext>
            </p:extLst>
          </p:nvPr>
        </p:nvGraphicFramePr>
        <p:xfrm>
          <a:off x="3071802" y="1928802"/>
          <a:ext cx="4660900" cy="741045"/>
        </p:xfrm>
        <a:graphic>
          <a:graphicData uri="http://schemas.openxmlformats.org/drawingml/2006/table">
            <a:tbl>
              <a:tblPr>
                <a:tableStyleId>{BDBED569-4797-4DF1-A0F4-6AAB3CD982D8}</a:tableStyleId>
              </a:tblPr>
              <a:tblGrid>
                <a:gridCol w="2273300"/>
                <a:gridCol w="2387600"/>
              </a:tblGrid>
              <a:tr h="209550">
                <a:tc>
                  <a:txBody>
                    <a:bodyPr/>
                    <a:lstStyle/>
                    <a:p>
                      <a:pPr algn="ctr" fontAlgn="ctr"/>
                      <a:r>
                        <a:rPr lang="es-EC" sz="1600" b="1" u="none" strike="noStrike" dirty="0">
                          <a:solidFill>
                            <a:schemeClr val="bg1"/>
                          </a:solidFill>
                          <a:latin typeface="Book Antiqua" pitchFamily="18" charset="0"/>
                        </a:rPr>
                        <a:t>Total de empleados permanentes (2014)</a:t>
                      </a:r>
                      <a:endParaRPr lang="es-EC" sz="1600" b="1" i="0" u="none" strike="noStrike" dirty="0">
                        <a:solidFill>
                          <a:schemeClr val="bg1"/>
                        </a:solidFill>
                        <a:latin typeface="Book Antiqua" pitchFamily="18" charset="0"/>
                      </a:endParaRPr>
                    </a:p>
                  </a:txBody>
                  <a:tcPr marL="0" marR="0" marT="0" marB="0" anchor="ctr">
                    <a:solidFill>
                      <a:schemeClr val="accent5"/>
                    </a:solidFill>
                  </a:tcPr>
                </a:tc>
                <a:tc>
                  <a:txBody>
                    <a:bodyPr/>
                    <a:lstStyle/>
                    <a:p>
                      <a:pPr algn="ctr" fontAlgn="ctr"/>
                      <a:r>
                        <a:rPr lang="es-EC" sz="1600" b="1" u="none" strike="noStrike" dirty="0">
                          <a:solidFill>
                            <a:schemeClr val="bg1"/>
                          </a:solidFill>
                          <a:latin typeface="Book Antiqua" pitchFamily="18" charset="0"/>
                        </a:rPr>
                        <a:t>Promedio de empleados permanentes en (2014)</a:t>
                      </a:r>
                      <a:endParaRPr lang="es-EC" sz="1600" b="1" i="0" u="none" strike="noStrike" dirty="0">
                        <a:solidFill>
                          <a:schemeClr val="bg1"/>
                        </a:solidFill>
                        <a:latin typeface="Book Antiqua" pitchFamily="18" charset="0"/>
                      </a:endParaRPr>
                    </a:p>
                  </a:txBody>
                  <a:tcPr marL="0" marR="0" marT="0" marB="0" anchor="ctr">
                    <a:solidFill>
                      <a:schemeClr val="accent5"/>
                    </a:solidFill>
                  </a:tcPr>
                </a:tc>
              </a:tr>
              <a:tr h="209550">
                <a:tc>
                  <a:txBody>
                    <a:bodyPr/>
                    <a:lstStyle/>
                    <a:p>
                      <a:pPr algn="ctr" fontAlgn="ctr"/>
                      <a:r>
                        <a:rPr lang="es-EC" sz="1600" b="0" i="0" u="none" strike="noStrike" dirty="0">
                          <a:solidFill>
                            <a:srgbClr val="000000"/>
                          </a:solidFill>
                          <a:effectLst/>
                          <a:latin typeface="Book Antiqua" panose="02040602050305030304" pitchFamily="18" charset="0"/>
                        </a:rPr>
                        <a:t>8.171</a:t>
                      </a:r>
                    </a:p>
                  </a:txBody>
                  <a:tcPr marL="9525" marR="9525" marT="9525" marB="0" anchor="ctr"/>
                </a:tc>
                <a:tc>
                  <a:txBody>
                    <a:bodyPr/>
                    <a:lstStyle/>
                    <a:p>
                      <a:pPr algn="ctr" fontAlgn="ctr"/>
                      <a:r>
                        <a:rPr lang="es-EC" sz="1600" b="0" i="0" u="none" strike="noStrike" dirty="0">
                          <a:solidFill>
                            <a:srgbClr val="000000"/>
                          </a:solidFill>
                          <a:effectLst/>
                          <a:latin typeface="Book Antiqua" panose="02040602050305030304" pitchFamily="18" charset="0"/>
                        </a:rPr>
                        <a:t>545</a:t>
                      </a:r>
                    </a:p>
                  </a:txBody>
                  <a:tcPr marL="9525" marR="9525" marT="9525" marB="0" anchor="ctr"/>
                </a:tc>
              </a:tr>
            </a:tbl>
          </a:graphicData>
        </a:graphic>
      </p:graphicFrame>
      <p:pic>
        <p:nvPicPr>
          <p:cNvPr id="94210" name="Picture 2" descr="http://media2.prevencionar.com/uploads/2012/04/201204221.jpg"/>
          <p:cNvPicPr>
            <a:picLocks noChangeAspect="1" noChangeArrowheads="1"/>
          </p:cNvPicPr>
          <p:nvPr/>
        </p:nvPicPr>
        <p:blipFill>
          <a:blip r:embed="rId3"/>
          <a:srcRect/>
          <a:stretch>
            <a:fillRect/>
          </a:stretch>
        </p:blipFill>
        <p:spPr bwMode="auto">
          <a:xfrm>
            <a:off x="2643174" y="3143248"/>
            <a:ext cx="5524500" cy="3305175"/>
          </a:xfrm>
          <a:prstGeom prst="rect">
            <a:avLst/>
          </a:prstGeom>
          <a:noFill/>
        </p:spPr>
      </p:pic>
      <p:pic>
        <p:nvPicPr>
          <p:cNvPr id="14" name="Picture 6" descr="Bandera de Manta.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18397" y="1382353"/>
            <a:ext cx="504000" cy="237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8353169"/>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descr="http://images.lagazzettadf.com/2013/09/oi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5016" y="5877272"/>
            <a:ext cx="1576744" cy="900000"/>
          </a:xfrm>
          <a:prstGeom prst="rect">
            <a:avLst/>
          </a:prstGeom>
          <a:noFill/>
          <a:extLst>
            <a:ext uri="{909E8E84-426E-40DD-AFC4-6F175D3DCCD1}">
              <a14:hiddenFill xmlns:a14="http://schemas.microsoft.com/office/drawing/2010/main">
                <a:solidFill>
                  <a:srgbClr val="FFFFFF"/>
                </a:solidFill>
              </a14:hiddenFill>
            </a:ext>
          </a:extLst>
        </p:spPr>
      </p:pic>
      <p:sp>
        <p:nvSpPr>
          <p:cNvPr id="15" name="14 Triángulo isósceles"/>
          <p:cNvSpPr/>
          <p:nvPr/>
        </p:nvSpPr>
        <p:spPr>
          <a:xfrm rot="5400000">
            <a:off x="-2259124" y="2259124"/>
            <a:ext cx="6858000" cy="2339752"/>
          </a:xfrm>
          <a:prstGeom prst="triangle">
            <a:avLst>
              <a:gd name="adj" fmla="val 65666"/>
            </a:avLst>
          </a:prstGeom>
          <a:solidFill>
            <a:schemeClr val="accent1">
              <a:lumMod val="75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1" name="13 Rectángulo"/>
          <p:cNvSpPr/>
          <p:nvPr/>
        </p:nvSpPr>
        <p:spPr>
          <a:xfrm>
            <a:off x="1363220" y="406405"/>
            <a:ext cx="2339102" cy="646331"/>
          </a:xfrm>
          <a:prstGeom prst="rect">
            <a:avLst/>
          </a:prstGeom>
        </p:spPr>
        <p:txBody>
          <a:bodyPr wrap="none">
            <a:spAutoFit/>
          </a:bodyPr>
          <a:lstStyle/>
          <a:p>
            <a:r>
              <a:rPr lang="es-EC" sz="3600" b="1" dirty="0" smtClean="0">
                <a:solidFill>
                  <a:srgbClr val="00B0F0"/>
                </a:solidFill>
                <a:latin typeface="Arial Rounded MT Bold" pitchFamily="34" charset="0"/>
              </a:rPr>
              <a:t>ANÁLISIS</a:t>
            </a:r>
          </a:p>
        </p:txBody>
      </p:sp>
      <p:sp>
        <p:nvSpPr>
          <p:cNvPr id="22" name="15 Rectángulo"/>
          <p:cNvSpPr/>
          <p:nvPr/>
        </p:nvSpPr>
        <p:spPr>
          <a:xfrm>
            <a:off x="1413128" y="838453"/>
            <a:ext cx="3202672" cy="523220"/>
          </a:xfrm>
          <a:prstGeom prst="rect">
            <a:avLst/>
          </a:prstGeom>
        </p:spPr>
        <p:txBody>
          <a:bodyPr wrap="none">
            <a:spAutoFit/>
          </a:bodyPr>
          <a:lstStyle/>
          <a:p>
            <a:r>
              <a:rPr lang="es-EC" sz="2800" b="1" dirty="0" smtClean="0">
                <a:latin typeface="Arial Rounded MT Bold" pitchFamily="34" charset="0"/>
              </a:rPr>
              <a:t>DE RESULTADOS</a:t>
            </a:r>
          </a:p>
        </p:txBody>
      </p:sp>
      <p:sp>
        <p:nvSpPr>
          <p:cNvPr id="23" name="16 CuadroTexto"/>
          <p:cNvSpPr txBox="1"/>
          <p:nvPr/>
        </p:nvSpPr>
        <p:spPr>
          <a:xfrm>
            <a:off x="755576" y="118373"/>
            <a:ext cx="720080" cy="1200329"/>
          </a:xfrm>
          <a:prstGeom prst="rect">
            <a:avLst/>
          </a:prstGeom>
          <a:noFill/>
        </p:spPr>
        <p:txBody>
          <a:bodyPr wrap="square" rtlCol="0">
            <a:spAutoFit/>
          </a:bodyPr>
          <a:lstStyle/>
          <a:p>
            <a:r>
              <a:rPr lang="es-EC" sz="7200" dirty="0" smtClean="0">
                <a:solidFill>
                  <a:schemeClr val="bg1">
                    <a:lumMod val="50000"/>
                  </a:schemeClr>
                </a:solidFill>
                <a:latin typeface="Arial Rounded MT Bold" pitchFamily="34" charset="0"/>
              </a:rPr>
              <a:t>4</a:t>
            </a:r>
            <a:endParaRPr lang="es-EC" sz="7200" dirty="0">
              <a:solidFill>
                <a:schemeClr val="bg1">
                  <a:lumMod val="50000"/>
                </a:schemeClr>
              </a:solidFill>
              <a:latin typeface="Arial Rounded MT Bold" pitchFamily="34" charset="0"/>
            </a:endParaRPr>
          </a:p>
        </p:txBody>
      </p:sp>
      <p:sp>
        <p:nvSpPr>
          <p:cNvPr id="2" name="CuadroTexto 1"/>
          <p:cNvSpPr txBox="1"/>
          <p:nvPr/>
        </p:nvSpPr>
        <p:spPr>
          <a:xfrm>
            <a:off x="107504" y="3997513"/>
            <a:ext cx="2232248" cy="1015663"/>
          </a:xfrm>
          <a:prstGeom prst="rect">
            <a:avLst/>
          </a:prstGeom>
          <a:noFill/>
        </p:spPr>
        <p:txBody>
          <a:bodyPr wrap="square" rtlCol="0">
            <a:spAutoFit/>
          </a:bodyPr>
          <a:lstStyle/>
          <a:p>
            <a:r>
              <a:rPr lang="es-EC" sz="2000" b="1" dirty="0" smtClean="0">
                <a:solidFill>
                  <a:schemeClr val="bg1"/>
                </a:solidFill>
                <a:latin typeface="Arial Rounded MT Bold"/>
              </a:rPr>
              <a:t>COMPOSICIÓN DEL RECURSO HUMANO</a:t>
            </a:r>
            <a:endParaRPr lang="es-EC" sz="2000" b="1" dirty="0">
              <a:solidFill>
                <a:schemeClr val="bg1"/>
              </a:solidFill>
              <a:latin typeface="Arial Rounded MT Bold"/>
            </a:endParaRPr>
          </a:p>
        </p:txBody>
      </p:sp>
      <p:sp>
        <p:nvSpPr>
          <p:cNvPr id="12" name="11 CuadroTexto"/>
          <p:cNvSpPr txBox="1"/>
          <p:nvPr/>
        </p:nvSpPr>
        <p:spPr>
          <a:xfrm>
            <a:off x="2285984" y="1857364"/>
            <a:ext cx="6858016" cy="338554"/>
          </a:xfrm>
          <a:prstGeom prst="rect">
            <a:avLst/>
          </a:prstGeom>
          <a:noFill/>
        </p:spPr>
        <p:txBody>
          <a:bodyPr wrap="square" rtlCol="0">
            <a:spAutoFit/>
          </a:bodyPr>
          <a:lstStyle/>
          <a:p>
            <a:pPr algn="ctr"/>
            <a:r>
              <a:rPr lang="es-EC" sz="1600" b="1" dirty="0" smtClean="0">
                <a:latin typeface="Book Antiqua" pitchFamily="18" charset="0"/>
              </a:rPr>
              <a:t>Distribución del personal por cargos y rangos de edad</a:t>
            </a:r>
          </a:p>
        </p:txBody>
      </p:sp>
      <p:sp>
        <p:nvSpPr>
          <p:cNvPr id="10" name="15 Rectángulo"/>
          <p:cNvSpPr/>
          <p:nvPr/>
        </p:nvSpPr>
        <p:spPr>
          <a:xfrm>
            <a:off x="1443506" y="1243661"/>
            <a:ext cx="1474891" cy="523220"/>
          </a:xfrm>
          <a:prstGeom prst="rect">
            <a:avLst/>
          </a:prstGeom>
        </p:spPr>
        <p:txBody>
          <a:bodyPr wrap="none">
            <a:spAutoFit/>
          </a:bodyPr>
          <a:lstStyle/>
          <a:p>
            <a:r>
              <a:rPr lang="es-EC" sz="2800" b="1" dirty="0" smtClean="0">
                <a:latin typeface="Arial Rounded MT Bold" pitchFamily="34" charset="0"/>
              </a:rPr>
              <a:t>MANTA</a:t>
            </a:r>
          </a:p>
        </p:txBody>
      </p:sp>
      <p:pic>
        <p:nvPicPr>
          <p:cNvPr id="14" name="Picture 6" descr="Bandera de Manta.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18397" y="1382353"/>
            <a:ext cx="504000" cy="237512"/>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6" name="Gráfico 15"/>
          <p:cNvGraphicFramePr>
            <a:graphicFrameLocks/>
          </p:cNvGraphicFramePr>
          <p:nvPr>
            <p:extLst>
              <p:ext uri="{D42A27DB-BD31-4B8C-83A1-F6EECF244321}">
                <p14:modId xmlns:p14="http://schemas.microsoft.com/office/powerpoint/2010/main" val="1195079064"/>
              </p:ext>
            </p:extLst>
          </p:nvPr>
        </p:nvGraphicFramePr>
        <p:xfrm>
          <a:off x="2411760" y="2262572"/>
          <a:ext cx="6480000" cy="43200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888353169"/>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descr="http://images.lagazzettadf.com/2013/09/oi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5016" y="5877272"/>
            <a:ext cx="1576744" cy="900000"/>
          </a:xfrm>
          <a:prstGeom prst="rect">
            <a:avLst/>
          </a:prstGeom>
          <a:noFill/>
          <a:extLst>
            <a:ext uri="{909E8E84-426E-40DD-AFC4-6F175D3DCCD1}">
              <a14:hiddenFill xmlns:a14="http://schemas.microsoft.com/office/drawing/2010/main">
                <a:solidFill>
                  <a:srgbClr val="FFFFFF"/>
                </a:solidFill>
              </a14:hiddenFill>
            </a:ext>
          </a:extLst>
        </p:spPr>
      </p:pic>
      <p:sp>
        <p:nvSpPr>
          <p:cNvPr id="15" name="14 Triángulo isósceles"/>
          <p:cNvSpPr/>
          <p:nvPr/>
        </p:nvSpPr>
        <p:spPr>
          <a:xfrm rot="5400000">
            <a:off x="-2259124" y="2259124"/>
            <a:ext cx="6858000" cy="2339752"/>
          </a:xfrm>
          <a:prstGeom prst="triangle">
            <a:avLst>
              <a:gd name="adj" fmla="val 65666"/>
            </a:avLst>
          </a:prstGeom>
          <a:solidFill>
            <a:schemeClr val="accent1">
              <a:lumMod val="75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1" name="13 Rectángulo"/>
          <p:cNvSpPr/>
          <p:nvPr/>
        </p:nvSpPr>
        <p:spPr>
          <a:xfrm>
            <a:off x="1363220" y="406405"/>
            <a:ext cx="2339102" cy="646331"/>
          </a:xfrm>
          <a:prstGeom prst="rect">
            <a:avLst/>
          </a:prstGeom>
        </p:spPr>
        <p:txBody>
          <a:bodyPr wrap="none">
            <a:spAutoFit/>
          </a:bodyPr>
          <a:lstStyle/>
          <a:p>
            <a:r>
              <a:rPr lang="es-EC" sz="3600" b="1" dirty="0" smtClean="0">
                <a:solidFill>
                  <a:srgbClr val="00B0F0"/>
                </a:solidFill>
                <a:latin typeface="Arial Rounded MT Bold" pitchFamily="34" charset="0"/>
              </a:rPr>
              <a:t>ANÁLISIS</a:t>
            </a:r>
          </a:p>
        </p:txBody>
      </p:sp>
      <p:sp>
        <p:nvSpPr>
          <p:cNvPr id="22" name="15 Rectángulo"/>
          <p:cNvSpPr/>
          <p:nvPr/>
        </p:nvSpPr>
        <p:spPr>
          <a:xfrm>
            <a:off x="1413128" y="838453"/>
            <a:ext cx="3202672" cy="523220"/>
          </a:xfrm>
          <a:prstGeom prst="rect">
            <a:avLst/>
          </a:prstGeom>
        </p:spPr>
        <p:txBody>
          <a:bodyPr wrap="none">
            <a:spAutoFit/>
          </a:bodyPr>
          <a:lstStyle/>
          <a:p>
            <a:r>
              <a:rPr lang="es-EC" sz="2800" b="1" dirty="0" smtClean="0">
                <a:latin typeface="Arial Rounded MT Bold" pitchFamily="34" charset="0"/>
              </a:rPr>
              <a:t>DE RESULTADOS</a:t>
            </a:r>
          </a:p>
        </p:txBody>
      </p:sp>
      <p:sp>
        <p:nvSpPr>
          <p:cNvPr id="23" name="16 CuadroTexto"/>
          <p:cNvSpPr txBox="1"/>
          <p:nvPr/>
        </p:nvSpPr>
        <p:spPr>
          <a:xfrm>
            <a:off x="755576" y="118373"/>
            <a:ext cx="720080" cy="1200329"/>
          </a:xfrm>
          <a:prstGeom prst="rect">
            <a:avLst/>
          </a:prstGeom>
          <a:noFill/>
        </p:spPr>
        <p:txBody>
          <a:bodyPr wrap="square" rtlCol="0">
            <a:spAutoFit/>
          </a:bodyPr>
          <a:lstStyle/>
          <a:p>
            <a:r>
              <a:rPr lang="es-EC" sz="7200" dirty="0" smtClean="0">
                <a:solidFill>
                  <a:schemeClr val="bg1">
                    <a:lumMod val="50000"/>
                  </a:schemeClr>
                </a:solidFill>
                <a:latin typeface="Arial Rounded MT Bold" pitchFamily="34" charset="0"/>
              </a:rPr>
              <a:t>4</a:t>
            </a:r>
            <a:endParaRPr lang="es-EC" sz="7200" dirty="0">
              <a:solidFill>
                <a:schemeClr val="bg1">
                  <a:lumMod val="50000"/>
                </a:schemeClr>
              </a:solidFill>
              <a:latin typeface="Arial Rounded MT Bold" pitchFamily="34" charset="0"/>
            </a:endParaRPr>
          </a:p>
        </p:txBody>
      </p:sp>
      <p:sp>
        <p:nvSpPr>
          <p:cNvPr id="2" name="CuadroTexto 1"/>
          <p:cNvSpPr txBox="1"/>
          <p:nvPr/>
        </p:nvSpPr>
        <p:spPr>
          <a:xfrm>
            <a:off x="107504" y="3997513"/>
            <a:ext cx="2232248" cy="1015663"/>
          </a:xfrm>
          <a:prstGeom prst="rect">
            <a:avLst/>
          </a:prstGeom>
          <a:noFill/>
        </p:spPr>
        <p:txBody>
          <a:bodyPr wrap="square" rtlCol="0">
            <a:spAutoFit/>
          </a:bodyPr>
          <a:lstStyle/>
          <a:p>
            <a:r>
              <a:rPr lang="es-EC" sz="2000" b="1" dirty="0" smtClean="0">
                <a:solidFill>
                  <a:schemeClr val="bg1"/>
                </a:solidFill>
                <a:latin typeface="Arial Rounded MT Bold"/>
              </a:rPr>
              <a:t>COMPOSICIÓN DEL RECURSO HUMANO</a:t>
            </a:r>
            <a:endParaRPr lang="es-EC" sz="2000" b="1" dirty="0">
              <a:solidFill>
                <a:schemeClr val="bg1"/>
              </a:solidFill>
              <a:latin typeface="Arial Rounded MT Bold"/>
            </a:endParaRPr>
          </a:p>
        </p:txBody>
      </p:sp>
      <p:sp>
        <p:nvSpPr>
          <p:cNvPr id="12" name="11 CuadroTexto"/>
          <p:cNvSpPr txBox="1"/>
          <p:nvPr/>
        </p:nvSpPr>
        <p:spPr>
          <a:xfrm>
            <a:off x="2285984" y="1857364"/>
            <a:ext cx="6858016" cy="338554"/>
          </a:xfrm>
          <a:prstGeom prst="rect">
            <a:avLst/>
          </a:prstGeom>
          <a:noFill/>
        </p:spPr>
        <p:txBody>
          <a:bodyPr wrap="square" rtlCol="0">
            <a:spAutoFit/>
          </a:bodyPr>
          <a:lstStyle/>
          <a:p>
            <a:pPr algn="ctr"/>
            <a:r>
              <a:rPr lang="es-EC" sz="1600" b="1" dirty="0" smtClean="0">
                <a:latin typeface="Book Antiqua" pitchFamily="18" charset="0"/>
              </a:rPr>
              <a:t>Distribución del personal por cargos y género</a:t>
            </a:r>
          </a:p>
        </p:txBody>
      </p:sp>
      <p:sp>
        <p:nvSpPr>
          <p:cNvPr id="10" name="15 Rectángulo"/>
          <p:cNvSpPr/>
          <p:nvPr/>
        </p:nvSpPr>
        <p:spPr>
          <a:xfrm>
            <a:off x="1443506" y="1243661"/>
            <a:ext cx="1474891" cy="523220"/>
          </a:xfrm>
          <a:prstGeom prst="rect">
            <a:avLst/>
          </a:prstGeom>
        </p:spPr>
        <p:txBody>
          <a:bodyPr wrap="none">
            <a:spAutoFit/>
          </a:bodyPr>
          <a:lstStyle/>
          <a:p>
            <a:r>
              <a:rPr lang="es-EC" sz="2800" b="1" dirty="0" smtClean="0">
                <a:latin typeface="Arial Rounded MT Bold" pitchFamily="34" charset="0"/>
              </a:rPr>
              <a:t>MANTA</a:t>
            </a:r>
          </a:p>
        </p:txBody>
      </p:sp>
      <p:pic>
        <p:nvPicPr>
          <p:cNvPr id="11" name="Picture 6" descr="Bandera de Manta.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18397" y="1382353"/>
            <a:ext cx="504000" cy="237512"/>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6" name="Gráfico 15"/>
          <p:cNvGraphicFramePr>
            <a:graphicFrameLocks/>
          </p:cNvGraphicFramePr>
          <p:nvPr>
            <p:extLst>
              <p:ext uri="{D42A27DB-BD31-4B8C-83A1-F6EECF244321}">
                <p14:modId xmlns:p14="http://schemas.microsoft.com/office/powerpoint/2010/main" val="1841642512"/>
              </p:ext>
            </p:extLst>
          </p:nvPr>
        </p:nvGraphicFramePr>
        <p:xfrm>
          <a:off x="2532771" y="2237915"/>
          <a:ext cx="6480000" cy="43200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888353169"/>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descr="http://images.lagazzettadf.com/2013/09/oi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5016" y="5877272"/>
            <a:ext cx="1576744" cy="900000"/>
          </a:xfrm>
          <a:prstGeom prst="rect">
            <a:avLst/>
          </a:prstGeom>
          <a:noFill/>
          <a:extLst>
            <a:ext uri="{909E8E84-426E-40DD-AFC4-6F175D3DCCD1}">
              <a14:hiddenFill xmlns:a14="http://schemas.microsoft.com/office/drawing/2010/main">
                <a:solidFill>
                  <a:srgbClr val="FFFFFF"/>
                </a:solidFill>
              </a14:hiddenFill>
            </a:ext>
          </a:extLst>
        </p:spPr>
      </p:pic>
      <p:sp>
        <p:nvSpPr>
          <p:cNvPr id="15" name="14 Triángulo isósceles"/>
          <p:cNvSpPr/>
          <p:nvPr/>
        </p:nvSpPr>
        <p:spPr>
          <a:xfrm rot="5400000">
            <a:off x="-2259124" y="2259124"/>
            <a:ext cx="6858000" cy="2339752"/>
          </a:xfrm>
          <a:prstGeom prst="triangle">
            <a:avLst>
              <a:gd name="adj" fmla="val 65666"/>
            </a:avLst>
          </a:prstGeom>
          <a:solidFill>
            <a:schemeClr val="accent1">
              <a:lumMod val="75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1" name="13 Rectángulo"/>
          <p:cNvSpPr/>
          <p:nvPr/>
        </p:nvSpPr>
        <p:spPr>
          <a:xfrm>
            <a:off x="1363220" y="406405"/>
            <a:ext cx="2339102" cy="646331"/>
          </a:xfrm>
          <a:prstGeom prst="rect">
            <a:avLst/>
          </a:prstGeom>
        </p:spPr>
        <p:txBody>
          <a:bodyPr wrap="none">
            <a:spAutoFit/>
          </a:bodyPr>
          <a:lstStyle/>
          <a:p>
            <a:r>
              <a:rPr lang="es-EC" sz="3600" b="1" dirty="0" smtClean="0">
                <a:solidFill>
                  <a:srgbClr val="00B0F0"/>
                </a:solidFill>
                <a:latin typeface="Arial Rounded MT Bold" pitchFamily="34" charset="0"/>
              </a:rPr>
              <a:t>ANÁLISIS</a:t>
            </a:r>
          </a:p>
        </p:txBody>
      </p:sp>
      <p:sp>
        <p:nvSpPr>
          <p:cNvPr id="22" name="15 Rectángulo"/>
          <p:cNvSpPr/>
          <p:nvPr/>
        </p:nvSpPr>
        <p:spPr>
          <a:xfrm>
            <a:off x="1413128" y="838453"/>
            <a:ext cx="3202672" cy="523220"/>
          </a:xfrm>
          <a:prstGeom prst="rect">
            <a:avLst/>
          </a:prstGeom>
        </p:spPr>
        <p:txBody>
          <a:bodyPr wrap="none">
            <a:spAutoFit/>
          </a:bodyPr>
          <a:lstStyle/>
          <a:p>
            <a:r>
              <a:rPr lang="es-EC" sz="2800" b="1" dirty="0" smtClean="0">
                <a:latin typeface="Arial Rounded MT Bold" pitchFamily="34" charset="0"/>
              </a:rPr>
              <a:t>DE RESULTADOS</a:t>
            </a:r>
          </a:p>
        </p:txBody>
      </p:sp>
      <p:sp>
        <p:nvSpPr>
          <p:cNvPr id="23" name="16 CuadroTexto"/>
          <p:cNvSpPr txBox="1"/>
          <p:nvPr/>
        </p:nvSpPr>
        <p:spPr>
          <a:xfrm>
            <a:off x="755576" y="118373"/>
            <a:ext cx="720080" cy="1200329"/>
          </a:xfrm>
          <a:prstGeom prst="rect">
            <a:avLst/>
          </a:prstGeom>
          <a:noFill/>
        </p:spPr>
        <p:txBody>
          <a:bodyPr wrap="square" rtlCol="0">
            <a:spAutoFit/>
          </a:bodyPr>
          <a:lstStyle/>
          <a:p>
            <a:r>
              <a:rPr lang="es-EC" sz="7200" dirty="0" smtClean="0">
                <a:solidFill>
                  <a:schemeClr val="bg1">
                    <a:lumMod val="50000"/>
                  </a:schemeClr>
                </a:solidFill>
                <a:latin typeface="Arial Rounded MT Bold" pitchFamily="34" charset="0"/>
              </a:rPr>
              <a:t>4</a:t>
            </a:r>
            <a:endParaRPr lang="es-EC" sz="7200" dirty="0">
              <a:solidFill>
                <a:schemeClr val="bg1">
                  <a:lumMod val="50000"/>
                </a:schemeClr>
              </a:solidFill>
              <a:latin typeface="Arial Rounded MT Bold" pitchFamily="34" charset="0"/>
            </a:endParaRPr>
          </a:p>
        </p:txBody>
      </p:sp>
      <p:sp>
        <p:nvSpPr>
          <p:cNvPr id="2" name="CuadroTexto 1"/>
          <p:cNvSpPr txBox="1"/>
          <p:nvPr/>
        </p:nvSpPr>
        <p:spPr>
          <a:xfrm>
            <a:off x="107504" y="3997513"/>
            <a:ext cx="2232248" cy="1015663"/>
          </a:xfrm>
          <a:prstGeom prst="rect">
            <a:avLst/>
          </a:prstGeom>
          <a:noFill/>
        </p:spPr>
        <p:txBody>
          <a:bodyPr wrap="square" rtlCol="0">
            <a:spAutoFit/>
          </a:bodyPr>
          <a:lstStyle/>
          <a:p>
            <a:r>
              <a:rPr lang="es-EC" sz="2000" b="1" dirty="0" smtClean="0">
                <a:solidFill>
                  <a:schemeClr val="bg1"/>
                </a:solidFill>
                <a:latin typeface="Arial Rounded MT Bold"/>
              </a:rPr>
              <a:t>COMPOSICIÓN DEL RECURSO HUMANO</a:t>
            </a:r>
            <a:endParaRPr lang="es-EC" sz="2000" b="1" dirty="0">
              <a:solidFill>
                <a:schemeClr val="bg1"/>
              </a:solidFill>
              <a:latin typeface="Arial Rounded MT Bold"/>
            </a:endParaRPr>
          </a:p>
        </p:txBody>
      </p:sp>
      <p:sp>
        <p:nvSpPr>
          <p:cNvPr id="12" name="11 CuadroTexto"/>
          <p:cNvSpPr txBox="1"/>
          <p:nvPr/>
        </p:nvSpPr>
        <p:spPr>
          <a:xfrm>
            <a:off x="2285984" y="1857364"/>
            <a:ext cx="6858016" cy="338554"/>
          </a:xfrm>
          <a:prstGeom prst="rect">
            <a:avLst/>
          </a:prstGeom>
          <a:noFill/>
        </p:spPr>
        <p:txBody>
          <a:bodyPr wrap="square" rtlCol="0">
            <a:spAutoFit/>
          </a:bodyPr>
          <a:lstStyle/>
          <a:p>
            <a:pPr algn="ctr"/>
            <a:r>
              <a:rPr lang="es-EC" sz="1600" b="1" dirty="0" smtClean="0">
                <a:latin typeface="Book Antiqua" pitchFamily="18" charset="0"/>
              </a:rPr>
              <a:t>Distribución del personal por etnia</a:t>
            </a:r>
          </a:p>
        </p:txBody>
      </p:sp>
      <p:sp>
        <p:nvSpPr>
          <p:cNvPr id="10" name="15 Rectángulo"/>
          <p:cNvSpPr/>
          <p:nvPr/>
        </p:nvSpPr>
        <p:spPr>
          <a:xfrm>
            <a:off x="1443506" y="1243661"/>
            <a:ext cx="1474891" cy="523220"/>
          </a:xfrm>
          <a:prstGeom prst="rect">
            <a:avLst/>
          </a:prstGeom>
        </p:spPr>
        <p:txBody>
          <a:bodyPr wrap="none">
            <a:spAutoFit/>
          </a:bodyPr>
          <a:lstStyle/>
          <a:p>
            <a:r>
              <a:rPr lang="es-EC" sz="2800" b="1" dirty="0" smtClean="0">
                <a:latin typeface="Arial Rounded MT Bold" pitchFamily="34" charset="0"/>
              </a:rPr>
              <a:t>MANTA</a:t>
            </a:r>
          </a:p>
        </p:txBody>
      </p:sp>
      <p:pic>
        <p:nvPicPr>
          <p:cNvPr id="14" name="Picture 6" descr="Bandera de Manta.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18397" y="1382353"/>
            <a:ext cx="504000" cy="237512"/>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6" name="Gráfico 15"/>
          <p:cNvGraphicFramePr>
            <a:graphicFrameLocks/>
          </p:cNvGraphicFramePr>
          <p:nvPr>
            <p:extLst>
              <p:ext uri="{D42A27DB-BD31-4B8C-83A1-F6EECF244321}">
                <p14:modId xmlns:p14="http://schemas.microsoft.com/office/powerpoint/2010/main" val="4249169274"/>
              </p:ext>
            </p:extLst>
          </p:nvPr>
        </p:nvGraphicFramePr>
        <p:xfrm>
          <a:off x="2474632" y="2433417"/>
          <a:ext cx="6480720" cy="356004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888353169"/>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14 Triángulo isósceles"/>
          <p:cNvSpPr/>
          <p:nvPr/>
        </p:nvSpPr>
        <p:spPr>
          <a:xfrm rot="5400000">
            <a:off x="-2259124" y="2259124"/>
            <a:ext cx="6858000" cy="2339752"/>
          </a:xfrm>
          <a:prstGeom prst="triangle">
            <a:avLst>
              <a:gd name="adj" fmla="val 65666"/>
            </a:avLst>
          </a:prstGeom>
          <a:solidFill>
            <a:schemeClr val="accent1">
              <a:lumMod val="75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1" name="13 Rectángulo"/>
          <p:cNvSpPr/>
          <p:nvPr/>
        </p:nvSpPr>
        <p:spPr>
          <a:xfrm>
            <a:off x="1363220" y="216570"/>
            <a:ext cx="2339102" cy="646331"/>
          </a:xfrm>
          <a:prstGeom prst="rect">
            <a:avLst/>
          </a:prstGeom>
        </p:spPr>
        <p:txBody>
          <a:bodyPr wrap="none">
            <a:spAutoFit/>
          </a:bodyPr>
          <a:lstStyle/>
          <a:p>
            <a:r>
              <a:rPr lang="es-EC" sz="3600" b="1" dirty="0" smtClean="0">
                <a:solidFill>
                  <a:srgbClr val="00B0F0"/>
                </a:solidFill>
                <a:latin typeface="Arial Rounded MT Bold" pitchFamily="34" charset="0"/>
              </a:rPr>
              <a:t>ANÁLISIS</a:t>
            </a:r>
          </a:p>
        </p:txBody>
      </p:sp>
      <p:sp>
        <p:nvSpPr>
          <p:cNvPr id="22" name="15 Rectángulo"/>
          <p:cNvSpPr/>
          <p:nvPr/>
        </p:nvSpPr>
        <p:spPr>
          <a:xfrm>
            <a:off x="1413128" y="648618"/>
            <a:ext cx="3202672" cy="523220"/>
          </a:xfrm>
          <a:prstGeom prst="rect">
            <a:avLst/>
          </a:prstGeom>
        </p:spPr>
        <p:txBody>
          <a:bodyPr wrap="none">
            <a:spAutoFit/>
          </a:bodyPr>
          <a:lstStyle/>
          <a:p>
            <a:r>
              <a:rPr lang="es-EC" sz="2800" b="1" dirty="0" smtClean="0">
                <a:latin typeface="Arial Rounded MT Bold" pitchFamily="34" charset="0"/>
              </a:rPr>
              <a:t>DE RESULTADOS</a:t>
            </a:r>
          </a:p>
        </p:txBody>
      </p:sp>
      <p:sp>
        <p:nvSpPr>
          <p:cNvPr id="23" name="16 CuadroTexto"/>
          <p:cNvSpPr txBox="1"/>
          <p:nvPr/>
        </p:nvSpPr>
        <p:spPr>
          <a:xfrm>
            <a:off x="755576" y="-71462"/>
            <a:ext cx="720080" cy="1200329"/>
          </a:xfrm>
          <a:prstGeom prst="rect">
            <a:avLst/>
          </a:prstGeom>
          <a:noFill/>
        </p:spPr>
        <p:txBody>
          <a:bodyPr wrap="square" rtlCol="0">
            <a:spAutoFit/>
          </a:bodyPr>
          <a:lstStyle/>
          <a:p>
            <a:r>
              <a:rPr lang="es-EC" sz="7200" dirty="0" smtClean="0">
                <a:solidFill>
                  <a:schemeClr val="bg1">
                    <a:lumMod val="50000"/>
                  </a:schemeClr>
                </a:solidFill>
                <a:latin typeface="Arial Rounded MT Bold" pitchFamily="34" charset="0"/>
              </a:rPr>
              <a:t>4</a:t>
            </a:r>
            <a:endParaRPr lang="es-EC" sz="7200" dirty="0">
              <a:solidFill>
                <a:schemeClr val="bg1">
                  <a:lumMod val="50000"/>
                </a:schemeClr>
              </a:solidFill>
              <a:latin typeface="Arial Rounded MT Bold" pitchFamily="34" charset="0"/>
            </a:endParaRPr>
          </a:p>
        </p:txBody>
      </p:sp>
      <p:sp>
        <p:nvSpPr>
          <p:cNvPr id="2" name="CuadroTexto 1"/>
          <p:cNvSpPr txBox="1"/>
          <p:nvPr/>
        </p:nvSpPr>
        <p:spPr>
          <a:xfrm>
            <a:off x="35497" y="4017838"/>
            <a:ext cx="1536107" cy="1200329"/>
          </a:xfrm>
          <a:prstGeom prst="rect">
            <a:avLst/>
          </a:prstGeom>
          <a:noFill/>
        </p:spPr>
        <p:txBody>
          <a:bodyPr wrap="square" rtlCol="0">
            <a:spAutoFit/>
          </a:bodyPr>
          <a:lstStyle/>
          <a:p>
            <a:r>
              <a:rPr lang="es-EC" b="1" dirty="0" smtClean="0">
                <a:solidFill>
                  <a:schemeClr val="bg1"/>
                </a:solidFill>
                <a:latin typeface="Arial Rounded MT Bold"/>
              </a:rPr>
              <a:t>NIVEL DE REQUERIMIENTO DE RRHH</a:t>
            </a:r>
            <a:endParaRPr lang="es-EC" b="1" dirty="0">
              <a:solidFill>
                <a:schemeClr val="bg1"/>
              </a:solidFill>
              <a:latin typeface="Arial Rounded MT Bold"/>
            </a:endParaRPr>
          </a:p>
        </p:txBody>
      </p:sp>
      <p:graphicFrame>
        <p:nvGraphicFramePr>
          <p:cNvPr id="9" name="8 Tabla"/>
          <p:cNvGraphicFramePr>
            <a:graphicFrameLocks noGrp="1"/>
          </p:cNvGraphicFramePr>
          <p:nvPr>
            <p:extLst>
              <p:ext uri="{D42A27DB-BD31-4B8C-83A1-F6EECF244321}">
                <p14:modId xmlns:p14="http://schemas.microsoft.com/office/powerpoint/2010/main" val="1676282073"/>
              </p:ext>
            </p:extLst>
          </p:nvPr>
        </p:nvGraphicFramePr>
        <p:xfrm>
          <a:off x="2357422" y="1857364"/>
          <a:ext cx="6072230" cy="487680"/>
        </p:xfrm>
        <a:graphic>
          <a:graphicData uri="http://schemas.openxmlformats.org/drawingml/2006/table">
            <a:tbl>
              <a:tblPr>
                <a:tableStyleId>{BDBED569-4797-4DF1-A0F4-6AAB3CD982D8}</a:tableStyleId>
              </a:tblPr>
              <a:tblGrid>
                <a:gridCol w="6072230"/>
              </a:tblGrid>
              <a:tr h="209550">
                <a:tc>
                  <a:txBody>
                    <a:bodyPr/>
                    <a:lstStyle/>
                    <a:p>
                      <a:pPr algn="ctr" fontAlgn="ctr"/>
                      <a:r>
                        <a:rPr lang="es-EC" sz="1600" b="1" u="none" strike="noStrike" dirty="0">
                          <a:solidFill>
                            <a:schemeClr val="bg1"/>
                          </a:solidFill>
                          <a:latin typeface="Book Antiqua" pitchFamily="18" charset="0"/>
                        </a:rPr>
                        <a:t>% que corresponde a una nueva posición de trabajo (promedio)</a:t>
                      </a:r>
                      <a:endParaRPr lang="es-EC" sz="1600" b="1" i="0" u="none" strike="noStrike" dirty="0">
                        <a:solidFill>
                          <a:schemeClr val="bg1"/>
                        </a:solidFill>
                        <a:latin typeface="Book Antiqua" pitchFamily="18" charset="0"/>
                      </a:endParaRPr>
                    </a:p>
                  </a:txBody>
                  <a:tcPr marL="0" marR="0" marT="0" marB="0" anchor="ctr">
                    <a:solidFill>
                      <a:schemeClr val="accent5"/>
                    </a:solidFill>
                  </a:tcPr>
                </a:tc>
              </a:tr>
              <a:tr h="209550">
                <a:tc>
                  <a:txBody>
                    <a:bodyPr/>
                    <a:lstStyle/>
                    <a:p>
                      <a:pPr algn="ctr" fontAlgn="ctr"/>
                      <a:r>
                        <a:rPr lang="es-EC" sz="1600" u="none" strike="noStrike" dirty="0" smtClean="0">
                          <a:latin typeface="Book Antiqua" pitchFamily="18" charset="0"/>
                        </a:rPr>
                        <a:t>25,4%</a:t>
                      </a:r>
                      <a:endParaRPr lang="es-EC" sz="1600" b="0" i="0" u="none" strike="noStrike" dirty="0">
                        <a:solidFill>
                          <a:srgbClr val="000000"/>
                        </a:solidFill>
                        <a:latin typeface="Book Antiqua" pitchFamily="18" charset="0"/>
                      </a:endParaRPr>
                    </a:p>
                  </a:txBody>
                  <a:tcPr marL="0" marR="0" marT="0" marB="0" anchor="ctr"/>
                </a:tc>
              </a:tr>
            </a:tbl>
          </a:graphicData>
        </a:graphic>
      </p:graphicFrame>
      <p:sp>
        <p:nvSpPr>
          <p:cNvPr id="10" name="9 CuadroTexto"/>
          <p:cNvSpPr txBox="1"/>
          <p:nvPr/>
        </p:nvSpPr>
        <p:spPr>
          <a:xfrm>
            <a:off x="1714480" y="2590380"/>
            <a:ext cx="7429520" cy="338554"/>
          </a:xfrm>
          <a:prstGeom prst="rect">
            <a:avLst/>
          </a:prstGeom>
          <a:noFill/>
        </p:spPr>
        <p:txBody>
          <a:bodyPr wrap="square" rtlCol="0">
            <a:spAutoFit/>
          </a:bodyPr>
          <a:lstStyle/>
          <a:p>
            <a:pPr algn="ctr"/>
            <a:r>
              <a:rPr lang="es-EC" sz="1600" b="1" dirty="0" smtClean="0">
                <a:latin typeface="Book Antiqua" pitchFamily="18" charset="0"/>
              </a:rPr>
              <a:t>Empleados contratados y proyección de contrataciones</a:t>
            </a:r>
          </a:p>
        </p:txBody>
      </p:sp>
      <p:sp>
        <p:nvSpPr>
          <p:cNvPr id="12" name="15 Rectángulo"/>
          <p:cNvSpPr/>
          <p:nvPr/>
        </p:nvSpPr>
        <p:spPr>
          <a:xfrm>
            <a:off x="1443506" y="1052736"/>
            <a:ext cx="1474891" cy="523220"/>
          </a:xfrm>
          <a:prstGeom prst="rect">
            <a:avLst/>
          </a:prstGeom>
        </p:spPr>
        <p:txBody>
          <a:bodyPr wrap="none">
            <a:spAutoFit/>
          </a:bodyPr>
          <a:lstStyle/>
          <a:p>
            <a:r>
              <a:rPr lang="es-EC" sz="2800" b="1" dirty="0" smtClean="0">
                <a:latin typeface="Arial Rounded MT Bold" pitchFamily="34" charset="0"/>
              </a:rPr>
              <a:t>MANTA</a:t>
            </a:r>
          </a:p>
        </p:txBody>
      </p:sp>
      <p:pic>
        <p:nvPicPr>
          <p:cNvPr id="13" name="Picture 6" descr="Bandera de Manta.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918397" y="1191428"/>
            <a:ext cx="504000" cy="237512"/>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4" name="Gráfico 13"/>
          <p:cNvGraphicFramePr>
            <a:graphicFrameLocks/>
          </p:cNvGraphicFramePr>
          <p:nvPr>
            <p:extLst>
              <p:ext uri="{D42A27DB-BD31-4B8C-83A1-F6EECF244321}">
                <p14:modId xmlns:p14="http://schemas.microsoft.com/office/powerpoint/2010/main" val="511704543"/>
              </p:ext>
            </p:extLst>
          </p:nvPr>
        </p:nvGraphicFramePr>
        <p:xfrm>
          <a:off x="1793537" y="3000396"/>
          <a:ext cx="7200000" cy="3600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49228840"/>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descr="http://images.lagazzettadf.com/2013/09/oi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5016" y="5877272"/>
            <a:ext cx="1576744" cy="900000"/>
          </a:xfrm>
          <a:prstGeom prst="rect">
            <a:avLst/>
          </a:prstGeom>
          <a:noFill/>
          <a:extLst>
            <a:ext uri="{909E8E84-426E-40DD-AFC4-6F175D3DCCD1}">
              <a14:hiddenFill xmlns:a14="http://schemas.microsoft.com/office/drawing/2010/main">
                <a:solidFill>
                  <a:srgbClr val="FFFFFF"/>
                </a:solidFill>
              </a14:hiddenFill>
            </a:ext>
          </a:extLst>
        </p:spPr>
      </p:pic>
      <p:sp>
        <p:nvSpPr>
          <p:cNvPr id="15" name="14 Triángulo isósceles"/>
          <p:cNvSpPr/>
          <p:nvPr/>
        </p:nvSpPr>
        <p:spPr>
          <a:xfrm rot="5400000">
            <a:off x="-2259124" y="2259124"/>
            <a:ext cx="6858000" cy="2339752"/>
          </a:xfrm>
          <a:prstGeom prst="triangle">
            <a:avLst>
              <a:gd name="adj" fmla="val 65666"/>
            </a:avLst>
          </a:prstGeom>
          <a:solidFill>
            <a:schemeClr val="accent1">
              <a:lumMod val="75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1" name="13 Rectángulo"/>
          <p:cNvSpPr/>
          <p:nvPr/>
        </p:nvSpPr>
        <p:spPr>
          <a:xfrm>
            <a:off x="1363220" y="216570"/>
            <a:ext cx="2339102" cy="646331"/>
          </a:xfrm>
          <a:prstGeom prst="rect">
            <a:avLst/>
          </a:prstGeom>
        </p:spPr>
        <p:txBody>
          <a:bodyPr wrap="none">
            <a:spAutoFit/>
          </a:bodyPr>
          <a:lstStyle/>
          <a:p>
            <a:r>
              <a:rPr lang="es-EC" sz="3600" b="1" dirty="0" smtClean="0">
                <a:solidFill>
                  <a:srgbClr val="00B0F0"/>
                </a:solidFill>
                <a:latin typeface="Arial Rounded MT Bold" pitchFamily="34" charset="0"/>
              </a:rPr>
              <a:t>ANÁLISIS</a:t>
            </a:r>
          </a:p>
        </p:txBody>
      </p:sp>
      <p:sp>
        <p:nvSpPr>
          <p:cNvPr id="22" name="15 Rectángulo"/>
          <p:cNvSpPr/>
          <p:nvPr/>
        </p:nvSpPr>
        <p:spPr>
          <a:xfrm>
            <a:off x="1413128" y="648618"/>
            <a:ext cx="3202672" cy="523220"/>
          </a:xfrm>
          <a:prstGeom prst="rect">
            <a:avLst/>
          </a:prstGeom>
        </p:spPr>
        <p:txBody>
          <a:bodyPr wrap="none">
            <a:spAutoFit/>
          </a:bodyPr>
          <a:lstStyle/>
          <a:p>
            <a:r>
              <a:rPr lang="es-EC" sz="2800" b="1" dirty="0" smtClean="0">
                <a:latin typeface="Arial Rounded MT Bold" pitchFamily="34" charset="0"/>
              </a:rPr>
              <a:t>DE RESULTADOS</a:t>
            </a:r>
          </a:p>
        </p:txBody>
      </p:sp>
      <p:sp>
        <p:nvSpPr>
          <p:cNvPr id="23" name="16 CuadroTexto"/>
          <p:cNvSpPr txBox="1"/>
          <p:nvPr/>
        </p:nvSpPr>
        <p:spPr>
          <a:xfrm>
            <a:off x="755576" y="-71462"/>
            <a:ext cx="720080" cy="1200329"/>
          </a:xfrm>
          <a:prstGeom prst="rect">
            <a:avLst/>
          </a:prstGeom>
          <a:noFill/>
        </p:spPr>
        <p:txBody>
          <a:bodyPr wrap="square" rtlCol="0">
            <a:spAutoFit/>
          </a:bodyPr>
          <a:lstStyle/>
          <a:p>
            <a:r>
              <a:rPr lang="es-EC" sz="7200" dirty="0" smtClean="0">
                <a:solidFill>
                  <a:schemeClr val="bg1">
                    <a:lumMod val="50000"/>
                  </a:schemeClr>
                </a:solidFill>
                <a:latin typeface="Arial Rounded MT Bold" pitchFamily="34" charset="0"/>
              </a:rPr>
              <a:t>4</a:t>
            </a:r>
            <a:endParaRPr lang="es-EC" sz="7200" dirty="0">
              <a:solidFill>
                <a:schemeClr val="bg1">
                  <a:lumMod val="50000"/>
                </a:schemeClr>
              </a:solidFill>
              <a:latin typeface="Arial Rounded MT Bold" pitchFamily="34" charset="0"/>
            </a:endParaRPr>
          </a:p>
        </p:txBody>
      </p:sp>
      <p:sp>
        <p:nvSpPr>
          <p:cNvPr id="2" name="CuadroTexto 1"/>
          <p:cNvSpPr txBox="1"/>
          <p:nvPr/>
        </p:nvSpPr>
        <p:spPr>
          <a:xfrm>
            <a:off x="35497" y="4017838"/>
            <a:ext cx="2321925" cy="923330"/>
          </a:xfrm>
          <a:prstGeom prst="rect">
            <a:avLst/>
          </a:prstGeom>
          <a:noFill/>
        </p:spPr>
        <p:txBody>
          <a:bodyPr wrap="square" rtlCol="0">
            <a:spAutoFit/>
          </a:bodyPr>
          <a:lstStyle/>
          <a:p>
            <a:r>
              <a:rPr lang="es-EC" b="1" dirty="0" smtClean="0">
                <a:solidFill>
                  <a:schemeClr val="bg1"/>
                </a:solidFill>
                <a:latin typeface="Arial Rounded MT Bold"/>
              </a:rPr>
              <a:t>NIVEL DE REQUERIMIENTO DE RRHH</a:t>
            </a:r>
            <a:endParaRPr lang="es-EC" b="1" dirty="0">
              <a:solidFill>
                <a:schemeClr val="bg1"/>
              </a:solidFill>
              <a:latin typeface="Arial Rounded MT Bold"/>
            </a:endParaRPr>
          </a:p>
        </p:txBody>
      </p:sp>
      <p:sp>
        <p:nvSpPr>
          <p:cNvPr id="10" name="9 CuadroTexto"/>
          <p:cNvSpPr txBox="1"/>
          <p:nvPr/>
        </p:nvSpPr>
        <p:spPr>
          <a:xfrm>
            <a:off x="2357422" y="1857364"/>
            <a:ext cx="6786578" cy="338554"/>
          </a:xfrm>
          <a:prstGeom prst="rect">
            <a:avLst/>
          </a:prstGeom>
          <a:noFill/>
        </p:spPr>
        <p:txBody>
          <a:bodyPr wrap="square" rtlCol="0">
            <a:spAutoFit/>
          </a:bodyPr>
          <a:lstStyle/>
          <a:p>
            <a:pPr algn="ctr"/>
            <a:r>
              <a:rPr lang="es-EC" sz="1600" b="1" dirty="0" smtClean="0">
                <a:latin typeface="Book Antiqua" pitchFamily="18" charset="0"/>
              </a:rPr>
              <a:t>Personal que permaneció en su cargo más de un año (promedio)</a:t>
            </a:r>
          </a:p>
        </p:txBody>
      </p:sp>
      <p:sp>
        <p:nvSpPr>
          <p:cNvPr id="11" name="15 Rectángulo"/>
          <p:cNvSpPr/>
          <p:nvPr/>
        </p:nvSpPr>
        <p:spPr>
          <a:xfrm>
            <a:off x="1443506" y="1052736"/>
            <a:ext cx="1474891" cy="523220"/>
          </a:xfrm>
          <a:prstGeom prst="rect">
            <a:avLst/>
          </a:prstGeom>
        </p:spPr>
        <p:txBody>
          <a:bodyPr wrap="none">
            <a:spAutoFit/>
          </a:bodyPr>
          <a:lstStyle/>
          <a:p>
            <a:r>
              <a:rPr lang="es-EC" sz="2800" b="1" dirty="0" smtClean="0">
                <a:latin typeface="Arial Rounded MT Bold" pitchFamily="34" charset="0"/>
              </a:rPr>
              <a:t>MANTA</a:t>
            </a:r>
          </a:p>
        </p:txBody>
      </p:sp>
      <p:pic>
        <p:nvPicPr>
          <p:cNvPr id="14" name="Picture 6" descr="Bandera de Manta.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18397" y="1191428"/>
            <a:ext cx="504000" cy="237512"/>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6" name="Gráfico 15"/>
          <p:cNvGraphicFramePr>
            <a:graphicFrameLocks/>
          </p:cNvGraphicFramePr>
          <p:nvPr>
            <p:extLst>
              <p:ext uri="{D42A27DB-BD31-4B8C-83A1-F6EECF244321}">
                <p14:modId xmlns:p14="http://schemas.microsoft.com/office/powerpoint/2010/main" val="838105917"/>
              </p:ext>
            </p:extLst>
          </p:nvPr>
        </p:nvGraphicFramePr>
        <p:xfrm>
          <a:off x="2411760" y="2477326"/>
          <a:ext cx="6480000" cy="383479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49228840"/>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descr="http://images.lagazzettadf.com/2013/09/oi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5016" y="5877272"/>
            <a:ext cx="1576744" cy="900000"/>
          </a:xfrm>
          <a:prstGeom prst="rect">
            <a:avLst/>
          </a:prstGeom>
          <a:noFill/>
          <a:extLst>
            <a:ext uri="{909E8E84-426E-40DD-AFC4-6F175D3DCCD1}">
              <a14:hiddenFill xmlns:a14="http://schemas.microsoft.com/office/drawing/2010/main">
                <a:solidFill>
                  <a:srgbClr val="FFFFFF"/>
                </a:solidFill>
              </a14:hiddenFill>
            </a:ext>
          </a:extLst>
        </p:spPr>
      </p:pic>
      <p:sp>
        <p:nvSpPr>
          <p:cNvPr id="15" name="14 Triángulo isósceles"/>
          <p:cNvSpPr/>
          <p:nvPr/>
        </p:nvSpPr>
        <p:spPr>
          <a:xfrm rot="5400000">
            <a:off x="-2259124" y="2259124"/>
            <a:ext cx="6858000" cy="2339752"/>
          </a:xfrm>
          <a:prstGeom prst="triangle">
            <a:avLst>
              <a:gd name="adj" fmla="val 65666"/>
            </a:avLst>
          </a:prstGeom>
          <a:solidFill>
            <a:schemeClr val="accent1">
              <a:lumMod val="75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1" name="13 Rectángulo"/>
          <p:cNvSpPr/>
          <p:nvPr/>
        </p:nvSpPr>
        <p:spPr>
          <a:xfrm>
            <a:off x="1363220" y="216570"/>
            <a:ext cx="2339102" cy="646331"/>
          </a:xfrm>
          <a:prstGeom prst="rect">
            <a:avLst/>
          </a:prstGeom>
        </p:spPr>
        <p:txBody>
          <a:bodyPr wrap="none">
            <a:spAutoFit/>
          </a:bodyPr>
          <a:lstStyle/>
          <a:p>
            <a:r>
              <a:rPr lang="es-EC" sz="3600" b="1" dirty="0" smtClean="0">
                <a:solidFill>
                  <a:srgbClr val="00B0F0"/>
                </a:solidFill>
                <a:latin typeface="Arial Rounded MT Bold" pitchFamily="34" charset="0"/>
              </a:rPr>
              <a:t>ANÁLISIS</a:t>
            </a:r>
          </a:p>
        </p:txBody>
      </p:sp>
      <p:sp>
        <p:nvSpPr>
          <p:cNvPr id="22" name="15 Rectángulo"/>
          <p:cNvSpPr/>
          <p:nvPr/>
        </p:nvSpPr>
        <p:spPr>
          <a:xfrm>
            <a:off x="1413128" y="648618"/>
            <a:ext cx="3202672" cy="523220"/>
          </a:xfrm>
          <a:prstGeom prst="rect">
            <a:avLst/>
          </a:prstGeom>
        </p:spPr>
        <p:txBody>
          <a:bodyPr wrap="none">
            <a:spAutoFit/>
          </a:bodyPr>
          <a:lstStyle/>
          <a:p>
            <a:r>
              <a:rPr lang="es-EC" sz="2800" b="1" dirty="0" smtClean="0">
                <a:latin typeface="Arial Rounded MT Bold" pitchFamily="34" charset="0"/>
              </a:rPr>
              <a:t>DE RESULTADOS</a:t>
            </a:r>
          </a:p>
        </p:txBody>
      </p:sp>
      <p:sp>
        <p:nvSpPr>
          <p:cNvPr id="23" name="16 CuadroTexto"/>
          <p:cNvSpPr txBox="1"/>
          <p:nvPr/>
        </p:nvSpPr>
        <p:spPr>
          <a:xfrm>
            <a:off x="755576" y="-71462"/>
            <a:ext cx="720080" cy="1200329"/>
          </a:xfrm>
          <a:prstGeom prst="rect">
            <a:avLst/>
          </a:prstGeom>
          <a:noFill/>
        </p:spPr>
        <p:txBody>
          <a:bodyPr wrap="square" rtlCol="0">
            <a:spAutoFit/>
          </a:bodyPr>
          <a:lstStyle/>
          <a:p>
            <a:r>
              <a:rPr lang="es-EC" sz="7200" dirty="0" smtClean="0">
                <a:solidFill>
                  <a:schemeClr val="bg1">
                    <a:lumMod val="50000"/>
                  </a:schemeClr>
                </a:solidFill>
                <a:latin typeface="Arial Rounded MT Bold" pitchFamily="34" charset="0"/>
              </a:rPr>
              <a:t>4</a:t>
            </a:r>
            <a:endParaRPr lang="es-EC" sz="7200" dirty="0">
              <a:solidFill>
                <a:schemeClr val="bg1">
                  <a:lumMod val="50000"/>
                </a:schemeClr>
              </a:solidFill>
              <a:latin typeface="Arial Rounded MT Bold" pitchFamily="34" charset="0"/>
            </a:endParaRPr>
          </a:p>
        </p:txBody>
      </p:sp>
      <p:sp>
        <p:nvSpPr>
          <p:cNvPr id="2" name="CuadroTexto 1"/>
          <p:cNvSpPr txBox="1"/>
          <p:nvPr/>
        </p:nvSpPr>
        <p:spPr>
          <a:xfrm>
            <a:off x="35497" y="4017838"/>
            <a:ext cx="2321925" cy="923330"/>
          </a:xfrm>
          <a:prstGeom prst="rect">
            <a:avLst/>
          </a:prstGeom>
          <a:noFill/>
        </p:spPr>
        <p:txBody>
          <a:bodyPr wrap="square" rtlCol="0">
            <a:spAutoFit/>
          </a:bodyPr>
          <a:lstStyle/>
          <a:p>
            <a:r>
              <a:rPr lang="es-EC" b="1" dirty="0" smtClean="0">
                <a:solidFill>
                  <a:schemeClr val="bg1"/>
                </a:solidFill>
                <a:latin typeface="Arial Rounded MT Bold"/>
              </a:rPr>
              <a:t>NIVEL DE REQUERIMIENTO DE RRHH</a:t>
            </a:r>
            <a:endParaRPr lang="es-EC" b="1" dirty="0">
              <a:solidFill>
                <a:schemeClr val="bg1"/>
              </a:solidFill>
              <a:latin typeface="Arial Rounded MT Bold"/>
            </a:endParaRPr>
          </a:p>
        </p:txBody>
      </p:sp>
      <p:sp>
        <p:nvSpPr>
          <p:cNvPr id="10" name="9 CuadroTexto"/>
          <p:cNvSpPr txBox="1"/>
          <p:nvPr/>
        </p:nvSpPr>
        <p:spPr>
          <a:xfrm>
            <a:off x="2357422" y="1857364"/>
            <a:ext cx="6786578" cy="338554"/>
          </a:xfrm>
          <a:prstGeom prst="rect">
            <a:avLst/>
          </a:prstGeom>
          <a:noFill/>
        </p:spPr>
        <p:txBody>
          <a:bodyPr wrap="square" rtlCol="0">
            <a:spAutoFit/>
          </a:bodyPr>
          <a:lstStyle/>
          <a:p>
            <a:pPr algn="ctr"/>
            <a:r>
              <a:rPr lang="es-EC" sz="1600" b="1" dirty="0" smtClean="0">
                <a:latin typeface="Book Antiqua" pitchFamily="18" charset="0"/>
              </a:rPr>
              <a:t>Medios para buscar personal (menciones de más importante)</a:t>
            </a:r>
          </a:p>
        </p:txBody>
      </p:sp>
      <p:sp>
        <p:nvSpPr>
          <p:cNvPr id="12" name="15 Rectángulo"/>
          <p:cNvSpPr/>
          <p:nvPr/>
        </p:nvSpPr>
        <p:spPr>
          <a:xfrm>
            <a:off x="1443506" y="1052736"/>
            <a:ext cx="1474891" cy="523220"/>
          </a:xfrm>
          <a:prstGeom prst="rect">
            <a:avLst/>
          </a:prstGeom>
        </p:spPr>
        <p:txBody>
          <a:bodyPr wrap="none">
            <a:spAutoFit/>
          </a:bodyPr>
          <a:lstStyle/>
          <a:p>
            <a:r>
              <a:rPr lang="es-EC" sz="2800" b="1" dirty="0" smtClean="0">
                <a:latin typeface="Arial Rounded MT Bold" pitchFamily="34" charset="0"/>
              </a:rPr>
              <a:t>MANTA</a:t>
            </a:r>
          </a:p>
        </p:txBody>
      </p:sp>
      <p:pic>
        <p:nvPicPr>
          <p:cNvPr id="14" name="Picture 6" descr="Bandera de Manta.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18397" y="1191428"/>
            <a:ext cx="504000" cy="237512"/>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6" name="Gráfico 15"/>
          <p:cNvGraphicFramePr>
            <a:graphicFrameLocks/>
          </p:cNvGraphicFramePr>
          <p:nvPr>
            <p:extLst>
              <p:ext uri="{D42A27DB-BD31-4B8C-83A1-F6EECF244321}">
                <p14:modId xmlns:p14="http://schemas.microsoft.com/office/powerpoint/2010/main" val="3549343274"/>
              </p:ext>
            </p:extLst>
          </p:nvPr>
        </p:nvGraphicFramePr>
        <p:xfrm>
          <a:off x="2485418" y="2426685"/>
          <a:ext cx="6480000" cy="3240000"/>
        </p:xfrm>
        <a:graphic>
          <a:graphicData uri="http://schemas.openxmlformats.org/drawingml/2006/chart">
            <c:chart xmlns:c="http://schemas.openxmlformats.org/drawingml/2006/chart" xmlns:r="http://schemas.openxmlformats.org/officeDocument/2006/relationships" r:id="rId4"/>
          </a:graphicData>
        </a:graphic>
      </p:graphicFrame>
      <p:sp>
        <p:nvSpPr>
          <p:cNvPr id="3" name="CuadroTexto 2"/>
          <p:cNvSpPr txBox="1"/>
          <p:nvPr/>
        </p:nvSpPr>
        <p:spPr>
          <a:xfrm>
            <a:off x="2918397" y="6093296"/>
            <a:ext cx="5614043" cy="584775"/>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es-EC" sz="1600" dirty="0" smtClean="0">
                <a:latin typeface="Book Antiqua" panose="02040602050305030304" pitchFamily="18" charset="0"/>
              </a:rPr>
              <a:t>Portal propio: Debido al buen servicio y comodidad, la confidencialidad y la facilidad de uso</a:t>
            </a:r>
            <a:endParaRPr lang="es-EC" sz="1600" dirty="0">
              <a:latin typeface="Book Antiqua" panose="02040602050305030304" pitchFamily="18" charset="0"/>
            </a:endParaRPr>
          </a:p>
        </p:txBody>
      </p:sp>
    </p:spTree>
    <p:extLst>
      <p:ext uri="{BB962C8B-B14F-4D97-AF65-F5344CB8AC3E}">
        <p14:creationId xmlns:p14="http://schemas.microsoft.com/office/powerpoint/2010/main" val="249228840"/>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14 Triángulo isósceles"/>
          <p:cNvSpPr/>
          <p:nvPr/>
        </p:nvSpPr>
        <p:spPr>
          <a:xfrm rot="5400000">
            <a:off x="-2259124" y="2259124"/>
            <a:ext cx="6858000" cy="2339752"/>
          </a:xfrm>
          <a:prstGeom prst="triangle">
            <a:avLst>
              <a:gd name="adj" fmla="val 65666"/>
            </a:avLst>
          </a:prstGeom>
          <a:solidFill>
            <a:schemeClr val="accent1">
              <a:lumMod val="75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1" name="13 Rectángulo"/>
          <p:cNvSpPr/>
          <p:nvPr/>
        </p:nvSpPr>
        <p:spPr>
          <a:xfrm>
            <a:off x="1363220" y="216570"/>
            <a:ext cx="2339102" cy="646331"/>
          </a:xfrm>
          <a:prstGeom prst="rect">
            <a:avLst/>
          </a:prstGeom>
        </p:spPr>
        <p:txBody>
          <a:bodyPr wrap="none">
            <a:spAutoFit/>
          </a:bodyPr>
          <a:lstStyle/>
          <a:p>
            <a:r>
              <a:rPr lang="es-EC" sz="3600" b="1" dirty="0" smtClean="0">
                <a:solidFill>
                  <a:srgbClr val="00B0F0"/>
                </a:solidFill>
                <a:latin typeface="Arial Rounded MT Bold" pitchFamily="34" charset="0"/>
              </a:rPr>
              <a:t>ANÁLISIS</a:t>
            </a:r>
          </a:p>
        </p:txBody>
      </p:sp>
      <p:sp>
        <p:nvSpPr>
          <p:cNvPr id="22" name="15 Rectángulo"/>
          <p:cNvSpPr/>
          <p:nvPr/>
        </p:nvSpPr>
        <p:spPr>
          <a:xfrm>
            <a:off x="1413128" y="648618"/>
            <a:ext cx="3202672" cy="523220"/>
          </a:xfrm>
          <a:prstGeom prst="rect">
            <a:avLst/>
          </a:prstGeom>
        </p:spPr>
        <p:txBody>
          <a:bodyPr wrap="none">
            <a:spAutoFit/>
          </a:bodyPr>
          <a:lstStyle/>
          <a:p>
            <a:r>
              <a:rPr lang="es-EC" sz="2800" b="1" dirty="0" smtClean="0">
                <a:latin typeface="Arial Rounded MT Bold" pitchFamily="34" charset="0"/>
              </a:rPr>
              <a:t>DE RESULTADOS</a:t>
            </a:r>
          </a:p>
        </p:txBody>
      </p:sp>
      <p:sp>
        <p:nvSpPr>
          <p:cNvPr id="23" name="16 CuadroTexto"/>
          <p:cNvSpPr txBox="1"/>
          <p:nvPr/>
        </p:nvSpPr>
        <p:spPr>
          <a:xfrm>
            <a:off x="755576" y="-71462"/>
            <a:ext cx="720080" cy="1200329"/>
          </a:xfrm>
          <a:prstGeom prst="rect">
            <a:avLst/>
          </a:prstGeom>
          <a:noFill/>
        </p:spPr>
        <p:txBody>
          <a:bodyPr wrap="square" rtlCol="0">
            <a:spAutoFit/>
          </a:bodyPr>
          <a:lstStyle/>
          <a:p>
            <a:r>
              <a:rPr lang="es-EC" sz="7200" dirty="0" smtClean="0">
                <a:solidFill>
                  <a:schemeClr val="bg1">
                    <a:lumMod val="50000"/>
                  </a:schemeClr>
                </a:solidFill>
                <a:latin typeface="Arial Rounded MT Bold" pitchFamily="34" charset="0"/>
              </a:rPr>
              <a:t>4</a:t>
            </a:r>
            <a:endParaRPr lang="es-EC" sz="7200" dirty="0">
              <a:solidFill>
                <a:schemeClr val="bg1">
                  <a:lumMod val="50000"/>
                </a:schemeClr>
              </a:solidFill>
              <a:latin typeface="Arial Rounded MT Bold" pitchFamily="34" charset="0"/>
            </a:endParaRPr>
          </a:p>
        </p:txBody>
      </p:sp>
      <p:sp>
        <p:nvSpPr>
          <p:cNvPr id="2" name="CuadroTexto 1"/>
          <p:cNvSpPr txBox="1"/>
          <p:nvPr/>
        </p:nvSpPr>
        <p:spPr>
          <a:xfrm>
            <a:off x="35497" y="4017838"/>
            <a:ext cx="1678983" cy="1200329"/>
          </a:xfrm>
          <a:prstGeom prst="rect">
            <a:avLst/>
          </a:prstGeom>
          <a:noFill/>
        </p:spPr>
        <p:txBody>
          <a:bodyPr wrap="square" rtlCol="0">
            <a:spAutoFit/>
          </a:bodyPr>
          <a:lstStyle/>
          <a:p>
            <a:r>
              <a:rPr lang="es-EC" b="1" dirty="0" smtClean="0">
                <a:solidFill>
                  <a:schemeClr val="bg1"/>
                </a:solidFill>
                <a:latin typeface="Arial Rounded MT Bold"/>
              </a:rPr>
              <a:t>NIVEL DE REQUERIMIENTO DE RRHH</a:t>
            </a:r>
            <a:endParaRPr lang="es-EC" b="1" dirty="0">
              <a:solidFill>
                <a:schemeClr val="bg1"/>
              </a:solidFill>
              <a:latin typeface="Arial Rounded MT Bold"/>
            </a:endParaRPr>
          </a:p>
        </p:txBody>
      </p:sp>
      <p:sp>
        <p:nvSpPr>
          <p:cNvPr id="10" name="9 CuadroTexto"/>
          <p:cNvSpPr txBox="1"/>
          <p:nvPr/>
        </p:nvSpPr>
        <p:spPr>
          <a:xfrm>
            <a:off x="1785918" y="1857364"/>
            <a:ext cx="7358082" cy="338554"/>
          </a:xfrm>
          <a:prstGeom prst="rect">
            <a:avLst/>
          </a:prstGeom>
          <a:noFill/>
        </p:spPr>
        <p:txBody>
          <a:bodyPr wrap="square" rtlCol="0">
            <a:spAutoFit/>
          </a:bodyPr>
          <a:lstStyle/>
          <a:p>
            <a:pPr algn="ctr"/>
            <a:r>
              <a:rPr lang="es-EC" sz="1600" b="1" dirty="0" smtClean="0">
                <a:latin typeface="Book Antiqua" pitchFamily="18" charset="0"/>
              </a:rPr>
              <a:t>Preferencia de género para los cargos</a:t>
            </a:r>
          </a:p>
        </p:txBody>
      </p:sp>
      <p:sp>
        <p:nvSpPr>
          <p:cNvPr id="9" name="15 Rectángulo"/>
          <p:cNvSpPr/>
          <p:nvPr/>
        </p:nvSpPr>
        <p:spPr>
          <a:xfrm>
            <a:off x="1443506" y="1052736"/>
            <a:ext cx="1474891" cy="523220"/>
          </a:xfrm>
          <a:prstGeom prst="rect">
            <a:avLst/>
          </a:prstGeom>
        </p:spPr>
        <p:txBody>
          <a:bodyPr wrap="none">
            <a:spAutoFit/>
          </a:bodyPr>
          <a:lstStyle/>
          <a:p>
            <a:r>
              <a:rPr lang="es-EC" sz="2800" b="1" dirty="0" smtClean="0">
                <a:latin typeface="Arial Rounded MT Bold" pitchFamily="34" charset="0"/>
              </a:rPr>
              <a:t>MANTA</a:t>
            </a:r>
          </a:p>
        </p:txBody>
      </p:sp>
      <p:pic>
        <p:nvPicPr>
          <p:cNvPr id="12" name="Picture 6" descr="Bandera de Manta.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918397" y="1191428"/>
            <a:ext cx="504000" cy="237512"/>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3" name="Gráfico 12"/>
          <p:cNvGraphicFramePr>
            <a:graphicFrameLocks/>
          </p:cNvGraphicFramePr>
          <p:nvPr>
            <p:extLst>
              <p:ext uri="{D42A27DB-BD31-4B8C-83A1-F6EECF244321}">
                <p14:modId xmlns:p14="http://schemas.microsoft.com/office/powerpoint/2010/main" val="3042613281"/>
              </p:ext>
            </p:extLst>
          </p:nvPr>
        </p:nvGraphicFramePr>
        <p:xfrm>
          <a:off x="1785918" y="2416978"/>
          <a:ext cx="7200000" cy="3600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49228840"/>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14 Triángulo isósceles"/>
          <p:cNvSpPr/>
          <p:nvPr/>
        </p:nvSpPr>
        <p:spPr>
          <a:xfrm rot="5400000">
            <a:off x="-2259124" y="2259124"/>
            <a:ext cx="6858000" cy="2339752"/>
          </a:xfrm>
          <a:prstGeom prst="triangle">
            <a:avLst>
              <a:gd name="adj" fmla="val 65666"/>
            </a:avLst>
          </a:prstGeom>
          <a:solidFill>
            <a:schemeClr val="accent1">
              <a:lumMod val="75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1" name="13 Rectángulo"/>
          <p:cNvSpPr/>
          <p:nvPr/>
        </p:nvSpPr>
        <p:spPr>
          <a:xfrm>
            <a:off x="1363220" y="406405"/>
            <a:ext cx="2339102" cy="646331"/>
          </a:xfrm>
          <a:prstGeom prst="rect">
            <a:avLst/>
          </a:prstGeom>
        </p:spPr>
        <p:txBody>
          <a:bodyPr wrap="none">
            <a:spAutoFit/>
          </a:bodyPr>
          <a:lstStyle/>
          <a:p>
            <a:r>
              <a:rPr lang="es-EC" sz="3600" b="1" dirty="0" smtClean="0">
                <a:solidFill>
                  <a:srgbClr val="00B0F0"/>
                </a:solidFill>
                <a:latin typeface="Arial Rounded MT Bold" pitchFamily="34" charset="0"/>
              </a:rPr>
              <a:t>ANÁLISIS</a:t>
            </a:r>
          </a:p>
        </p:txBody>
      </p:sp>
      <p:sp>
        <p:nvSpPr>
          <p:cNvPr id="22" name="15 Rectángulo"/>
          <p:cNvSpPr/>
          <p:nvPr/>
        </p:nvSpPr>
        <p:spPr>
          <a:xfrm>
            <a:off x="1413128" y="838453"/>
            <a:ext cx="3202672" cy="523220"/>
          </a:xfrm>
          <a:prstGeom prst="rect">
            <a:avLst/>
          </a:prstGeom>
        </p:spPr>
        <p:txBody>
          <a:bodyPr wrap="none">
            <a:spAutoFit/>
          </a:bodyPr>
          <a:lstStyle/>
          <a:p>
            <a:r>
              <a:rPr lang="es-EC" sz="2800" b="1" dirty="0" smtClean="0">
                <a:latin typeface="Arial Rounded MT Bold" pitchFamily="34" charset="0"/>
              </a:rPr>
              <a:t>DE RESULTADOS</a:t>
            </a:r>
          </a:p>
        </p:txBody>
      </p:sp>
      <p:sp>
        <p:nvSpPr>
          <p:cNvPr id="23" name="16 CuadroTexto"/>
          <p:cNvSpPr txBox="1"/>
          <p:nvPr/>
        </p:nvSpPr>
        <p:spPr>
          <a:xfrm>
            <a:off x="755576" y="118373"/>
            <a:ext cx="720080" cy="1200329"/>
          </a:xfrm>
          <a:prstGeom prst="rect">
            <a:avLst/>
          </a:prstGeom>
          <a:noFill/>
        </p:spPr>
        <p:txBody>
          <a:bodyPr wrap="square" rtlCol="0">
            <a:spAutoFit/>
          </a:bodyPr>
          <a:lstStyle/>
          <a:p>
            <a:r>
              <a:rPr lang="es-EC" sz="7200" dirty="0" smtClean="0">
                <a:solidFill>
                  <a:schemeClr val="bg1">
                    <a:lumMod val="50000"/>
                  </a:schemeClr>
                </a:solidFill>
                <a:latin typeface="Arial Rounded MT Bold" pitchFamily="34" charset="0"/>
              </a:rPr>
              <a:t>4</a:t>
            </a:r>
            <a:endParaRPr lang="es-EC" sz="7200" dirty="0">
              <a:solidFill>
                <a:schemeClr val="bg1">
                  <a:lumMod val="50000"/>
                </a:schemeClr>
              </a:solidFill>
              <a:latin typeface="Arial Rounded MT Bold" pitchFamily="34" charset="0"/>
            </a:endParaRPr>
          </a:p>
        </p:txBody>
      </p:sp>
      <p:sp>
        <p:nvSpPr>
          <p:cNvPr id="2" name="CuadroTexto 1"/>
          <p:cNvSpPr txBox="1"/>
          <p:nvPr/>
        </p:nvSpPr>
        <p:spPr>
          <a:xfrm>
            <a:off x="-32" y="3929066"/>
            <a:ext cx="1785919" cy="1138773"/>
          </a:xfrm>
          <a:prstGeom prst="rect">
            <a:avLst/>
          </a:prstGeom>
          <a:noFill/>
        </p:spPr>
        <p:txBody>
          <a:bodyPr wrap="square" rtlCol="0">
            <a:spAutoFit/>
          </a:bodyPr>
          <a:lstStyle/>
          <a:p>
            <a:r>
              <a:rPr lang="es-EC" sz="1700" b="1" dirty="0" smtClean="0">
                <a:solidFill>
                  <a:schemeClr val="bg1"/>
                </a:solidFill>
                <a:latin typeface="Arial Rounded MT Bold"/>
              </a:rPr>
              <a:t>CARACTERÍSTICAS DEL NUEVO PERSONAL</a:t>
            </a:r>
            <a:endParaRPr lang="es-EC" sz="1700" b="1" dirty="0">
              <a:solidFill>
                <a:schemeClr val="bg1"/>
              </a:solidFill>
              <a:latin typeface="Arial Rounded MT Bold"/>
            </a:endParaRPr>
          </a:p>
        </p:txBody>
      </p:sp>
      <p:sp>
        <p:nvSpPr>
          <p:cNvPr id="10" name="9 CuadroTexto"/>
          <p:cNvSpPr txBox="1"/>
          <p:nvPr/>
        </p:nvSpPr>
        <p:spPr>
          <a:xfrm>
            <a:off x="1785918" y="1947438"/>
            <a:ext cx="7358082" cy="338554"/>
          </a:xfrm>
          <a:prstGeom prst="rect">
            <a:avLst/>
          </a:prstGeom>
          <a:noFill/>
        </p:spPr>
        <p:txBody>
          <a:bodyPr wrap="square" rtlCol="0">
            <a:spAutoFit/>
          </a:bodyPr>
          <a:lstStyle/>
          <a:p>
            <a:pPr algn="ctr"/>
            <a:r>
              <a:rPr lang="es-EC" sz="1600" b="1" dirty="0" smtClean="0">
                <a:latin typeface="Book Antiqua" pitchFamily="18" charset="0"/>
              </a:rPr>
              <a:t>Perfil requerido por cargo</a:t>
            </a:r>
          </a:p>
        </p:txBody>
      </p:sp>
      <p:sp>
        <p:nvSpPr>
          <p:cNvPr id="9" name="15 Rectángulo"/>
          <p:cNvSpPr/>
          <p:nvPr/>
        </p:nvSpPr>
        <p:spPr>
          <a:xfrm>
            <a:off x="1443506" y="1249596"/>
            <a:ext cx="1474891" cy="523220"/>
          </a:xfrm>
          <a:prstGeom prst="rect">
            <a:avLst/>
          </a:prstGeom>
        </p:spPr>
        <p:txBody>
          <a:bodyPr wrap="none">
            <a:spAutoFit/>
          </a:bodyPr>
          <a:lstStyle/>
          <a:p>
            <a:r>
              <a:rPr lang="es-EC" sz="2800" b="1" dirty="0" smtClean="0">
                <a:latin typeface="Arial Rounded MT Bold" pitchFamily="34" charset="0"/>
              </a:rPr>
              <a:t>MANTA</a:t>
            </a:r>
          </a:p>
        </p:txBody>
      </p:sp>
      <p:pic>
        <p:nvPicPr>
          <p:cNvPr id="12" name="Picture 6" descr="Bandera de Manta.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918397" y="1388288"/>
            <a:ext cx="504000" cy="237512"/>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3" name="Gráfico 12"/>
          <p:cNvGraphicFramePr>
            <a:graphicFrameLocks/>
          </p:cNvGraphicFramePr>
          <p:nvPr>
            <p:extLst>
              <p:ext uri="{D42A27DB-BD31-4B8C-83A1-F6EECF244321}">
                <p14:modId xmlns:p14="http://schemas.microsoft.com/office/powerpoint/2010/main" val="4197966726"/>
              </p:ext>
            </p:extLst>
          </p:nvPr>
        </p:nvGraphicFramePr>
        <p:xfrm>
          <a:off x="1779312" y="2311211"/>
          <a:ext cx="7200000" cy="4320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833948654"/>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14 Triángulo isósceles"/>
          <p:cNvSpPr/>
          <p:nvPr/>
        </p:nvSpPr>
        <p:spPr>
          <a:xfrm rot="5400000">
            <a:off x="-2259124" y="2259124"/>
            <a:ext cx="6858000" cy="2339752"/>
          </a:xfrm>
          <a:prstGeom prst="triangle">
            <a:avLst>
              <a:gd name="adj" fmla="val 65666"/>
            </a:avLst>
          </a:prstGeom>
          <a:solidFill>
            <a:schemeClr val="accent1">
              <a:lumMod val="75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1" name="13 Rectángulo"/>
          <p:cNvSpPr/>
          <p:nvPr/>
        </p:nvSpPr>
        <p:spPr>
          <a:xfrm>
            <a:off x="1363220" y="216570"/>
            <a:ext cx="2339102" cy="646331"/>
          </a:xfrm>
          <a:prstGeom prst="rect">
            <a:avLst/>
          </a:prstGeom>
        </p:spPr>
        <p:txBody>
          <a:bodyPr wrap="none">
            <a:spAutoFit/>
          </a:bodyPr>
          <a:lstStyle/>
          <a:p>
            <a:r>
              <a:rPr lang="es-EC" sz="3600" b="1" dirty="0" smtClean="0">
                <a:solidFill>
                  <a:srgbClr val="00B0F0"/>
                </a:solidFill>
                <a:latin typeface="Arial Rounded MT Bold" pitchFamily="34" charset="0"/>
              </a:rPr>
              <a:t>ANÁLISIS</a:t>
            </a:r>
          </a:p>
        </p:txBody>
      </p:sp>
      <p:sp>
        <p:nvSpPr>
          <p:cNvPr id="22" name="15 Rectángulo"/>
          <p:cNvSpPr/>
          <p:nvPr/>
        </p:nvSpPr>
        <p:spPr>
          <a:xfrm>
            <a:off x="1413128" y="648618"/>
            <a:ext cx="3202672" cy="523220"/>
          </a:xfrm>
          <a:prstGeom prst="rect">
            <a:avLst/>
          </a:prstGeom>
        </p:spPr>
        <p:txBody>
          <a:bodyPr wrap="none">
            <a:spAutoFit/>
          </a:bodyPr>
          <a:lstStyle/>
          <a:p>
            <a:r>
              <a:rPr lang="es-EC" sz="2800" b="1" dirty="0" smtClean="0">
                <a:latin typeface="Arial Rounded MT Bold" pitchFamily="34" charset="0"/>
              </a:rPr>
              <a:t>DE RESULTADOS</a:t>
            </a:r>
          </a:p>
        </p:txBody>
      </p:sp>
      <p:sp>
        <p:nvSpPr>
          <p:cNvPr id="23" name="16 CuadroTexto"/>
          <p:cNvSpPr txBox="1"/>
          <p:nvPr/>
        </p:nvSpPr>
        <p:spPr>
          <a:xfrm>
            <a:off x="755576" y="-71462"/>
            <a:ext cx="720080" cy="1200329"/>
          </a:xfrm>
          <a:prstGeom prst="rect">
            <a:avLst/>
          </a:prstGeom>
          <a:noFill/>
        </p:spPr>
        <p:txBody>
          <a:bodyPr wrap="square" rtlCol="0">
            <a:spAutoFit/>
          </a:bodyPr>
          <a:lstStyle/>
          <a:p>
            <a:r>
              <a:rPr lang="es-EC" sz="7200" dirty="0" smtClean="0">
                <a:solidFill>
                  <a:schemeClr val="bg1">
                    <a:lumMod val="50000"/>
                  </a:schemeClr>
                </a:solidFill>
                <a:latin typeface="Arial Rounded MT Bold" pitchFamily="34" charset="0"/>
              </a:rPr>
              <a:t>4</a:t>
            </a:r>
            <a:endParaRPr lang="es-EC" sz="7200" dirty="0">
              <a:solidFill>
                <a:schemeClr val="bg1">
                  <a:lumMod val="50000"/>
                </a:schemeClr>
              </a:solidFill>
              <a:latin typeface="Arial Rounded MT Bold" pitchFamily="34" charset="0"/>
            </a:endParaRPr>
          </a:p>
        </p:txBody>
      </p:sp>
      <p:sp>
        <p:nvSpPr>
          <p:cNvPr id="2" name="CuadroTexto 1"/>
          <p:cNvSpPr txBox="1"/>
          <p:nvPr/>
        </p:nvSpPr>
        <p:spPr>
          <a:xfrm>
            <a:off x="-32" y="3929066"/>
            <a:ext cx="1785919" cy="1138773"/>
          </a:xfrm>
          <a:prstGeom prst="rect">
            <a:avLst/>
          </a:prstGeom>
          <a:noFill/>
        </p:spPr>
        <p:txBody>
          <a:bodyPr wrap="square" rtlCol="0">
            <a:spAutoFit/>
          </a:bodyPr>
          <a:lstStyle/>
          <a:p>
            <a:r>
              <a:rPr lang="es-EC" sz="1700" b="1" dirty="0" smtClean="0">
                <a:solidFill>
                  <a:schemeClr val="bg1"/>
                </a:solidFill>
                <a:latin typeface="Arial Rounded MT Bold"/>
              </a:rPr>
              <a:t>CARACTERÍSTICAS DEL NUEVO PERSONAL</a:t>
            </a:r>
            <a:endParaRPr lang="es-EC" sz="1700" b="1" dirty="0">
              <a:solidFill>
                <a:schemeClr val="bg1"/>
              </a:solidFill>
              <a:latin typeface="Arial Rounded MT Bold"/>
            </a:endParaRPr>
          </a:p>
        </p:txBody>
      </p:sp>
      <p:sp>
        <p:nvSpPr>
          <p:cNvPr id="10" name="9 CuadroTexto"/>
          <p:cNvSpPr txBox="1"/>
          <p:nvPr/>
        </p:nvSpPr>
        <p:spPr>
          <a:xfrm>
            <a:off x="1928794" y="1643050"/>
            <a:ext cx="7215206" cy="338554"/>
          </a:xfrm>
          <a:prstGeom prst="rect">
            <a:avLst/>
          </a:prstGeom>
          <a:noFill/>
        </p:spPr>
        <p:txBody>
          <a:bodyPr wrap="square" rtlCol="0">
            <a:spAutoFit/>
          </a:bodyPr>
          <a:lstStyle/>
          <a:p>
            <a:pPr algn="ctr"/>
            <a:r>
              <a:rPr lang="es-EC" sz="1600" b="1" dirty="0" smtClean="0">
                <a:latin typeface="Book Antiqua" pitchFamily="18" charset="0"/>
              </a:rPr>
              <a:t>Habilidades requeridas</a:t>
            </a:r>
          </a:p>
        </p:txBody>
      </p:sp>
      <p:sp>
        <p:nvSpPr>
          <p:cNvPr id="9" name="15 Rectángulo"/>
          <p:cNvSpPr/>
          <p:nvPr/>
        </p:nvSpPr>
        <p:spPr>
          <a:xfrm>
            <a:off x="1443506" y="1052736"/>
            <a:ext cx="1474891" cy="523220"/>
          </a:xfrm>
          <a:prstGeom prst="rect">
            <a:avLst/>
          </a:prstGeom>
        </p:spPr>
        <p:txBody>
          <a:bodyPr wrap="none">
            <a:spAutoFit/>
          </a:bodyPr>
          <a:lstStyle/>
          <a:p>
            <a:r>
              <a:rPr lang="es-EC" sz="2800" b="1" dirty="0" smtClean="0">
                <a:latin typeface="Arial Rounded MT Bold" pitchFamily="34" charset="0"/>
              </a:rPr>
              <a:t>MANTA</a:t>
            </a:r>
          </a:p>
        </p:txBody>
      </p:sp>
      <p:pic>
        <p:nvPicPr>
          <p:cNvPr id="11" name="Picture 6" descr="Bandera de Manta.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918397" y="1191428"/>
            <a:ext cx="504000" cy="237512"/>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3" name="Gráfico 12"/>
          <p:cNvGraphicFramePr>
            <a:graphicFrameLocks/>
          </p:cNvGraphicFramePr>
          <p:nvPr>
            <p:extLst>
              <p:ext uri="{D42A27DB-BD31-4B8C-83A1-F6EECF244321}">
                <p14:modId xmlns:p14="http://schemas.microsoft.com/office/powerpoint/2010/main" val="2765418210"/>
              </p:ext>
            </p:extLst>
          </p:nvPr>
        </p:nvGraphicFramePr>
        <p:xfrm>
          <a:off x="1785887" y="2056978"/>
          <a:ext cx="7200000" cy="4320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833948654"/>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descr="http://images.lagazzettadf.com/2013/09/oi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5016" y="5877272"/>
            <a:ext cx="1576744" cy="900000"/>
          </a:xfrm>
          <a:prstGeom prst="rect">
            <a:avLst/>
          </a:prstGeom>
          <a:noFill/>
          <a:extLst>
            <a:ext uri="{909E8E84-426E-40DD-AFC4-6F175D3DCCD1}">
              <a14:hiddenFill xmlns:a14="http://schemas.microsoft.com/office/drawing/2010/main">
                <a:solidFill>
                  <a:srgbClr val="FFFFFF"/>
                </a:solidFill>
              </a14:hiddenFill>
            </a:ext>
          </a:extLst>
        </p:spPr>
      </p:pic>
      <p:sp>
        <p:nvSpPr>
          <p:cNvPr id="15" name="14 Triángulo isósceles"/>
          <p:cNvSpPr/>
          <p:nvPr/>
        </p:nvSpPr>
        <p:spPr>
          <a:xfrm rot="5400000">
            <a:off x="-2259124" y="2259124"/>
            <a:ext cx="6858000" cy="2339752"/>
          </a:xfrm>
          <a:prstGeom prst="triangle">
            <a:avLst>
              <a:gd name="adj" fmla="val 65666"/>
            </a:avLst>
          </a:prstGeom>
          <a:solidFill>
            <a:schemeClr val="accent1">
              <a:lumMod val="75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1" name="13 Rectángulo"/>
          <p:cNvSpPr/>
          <p:nvPr/>
        </p:nvSpPr>
        <p:spPr>
          <a:xfrm>
            <a:off x="1363220" y="406405"/>
            <a:ext cx="2339102" cy="646331"/>
          </a:xfrm>
          <a:prstGeom prst="rect">
            <a:avLst/>
          </a:prstGeom>
        </p:spPr>
        <p:txBody>
          <a:bodyPr wrap="none">
            <a:spAutoFit/>
          </a:bodyPr>
          <a:lstStyle/>
          <a:p>
            <a:r>
              <a:rPr lang="es-EC" sz="3600" b="1" dirty="0" smtClean="0">
                <a:solidFill>
                  <a:srgbClr val="00B0F0"/>
                </a:solidFill>
                <a:latin typeface="Arial Rounded MT Bold" pitchFamily="34" charset="0"/>
              </a:rPr>
              <a:t>ANÁLISIS</a:t>
            </a:r>
          </a:p>
        </p:txBody>
      </p:sp>
      <p:sp>
        <p:nvSpPr>
          <p:cNvPr id="22" name="15 Rectángulo"/>
          <p:cNvSpPr/>
          <p:nvPr/>
        </p:nvSpPr>
        <p:spPr>
          <a:xfrm>
            <a:off x="1413128" y="838453"/>
            <a:ext cx="3202672" cy="523220"/>
          </a:xfrm>
          <a:prstGeom prst="rect">
            <a:avLst/>
          </a:prstGeom>
        </p:spPr>
        <p:txBody>
          <a:bodyPr wrap="none">
            <a:spAutoFit/>
          </a:bodyPr>
          <a:lstStyle/>
          <a:p>
            <a:r>
              <a:rPr lang="es-EC" sz="2800" b="1" dirty="0" smtClean="0">
                <a:latin typeface="Arial Rounded MT Bold" pitchFamily="34" charset="0"/>
              </a:rPr>
              <a:t>DE RESULTADOS</a:t>
            </a:r>
          </a:p>
        </p:txBody>
      </p:sp>
      <p:sp>
        <p:nvSpPr>
          <p:cNvPr id="23" name="16 CuadroTexto"/>
          <p:cNvSpPr txBox="1"/>
          <p:nvPr/>
        </p:nvSpPr>
        <p:spPr>
          <a:xfrm>
            <a:off x="755576" y="118373"/>
            <a:ext cx="720080" cy="1200329"/>
          </a:xfrm>
          <a:prstGeom prst="rect">
            <a:avLst/>
          </a:prstGeom>
          <a:noFill/>
        </p:spPr>
        <p:txBody>
          <a:bodyPr wrap="square" rtlCol="0">
            <a:spAutoFit/>
          </a:bodyPr>
          <a:lstStyle/>
          <a:p>
            <a:r>
              <a:rPr lang="es-EC" sz="7200" dirty="0" smtClean="0">
                <a:solidFill>
                  <a:schemeClr val="bg1">
                    <a:lumMod val="50000"/>
                  </a:schemeClr>
                </a:solidFill>
                <a:latin typeface="Arial Rounded MT Bold" pitchFamily="34" charset="0"/>
              </a:rPr>
              <a:t>4</a:t>
            </a:r>
            <a:endParaRPr lang="es-EC" sz="7200" dirty="0">
              <a:solidFill>
                <a:schemeClr val="bg1">
                  <a:lumMod val="50000"/>
                </a:schemeClr>
              </a:solidFill>
              <a:latin typeface="Arial Rounded MT Bold" pitchFamily="34" charset="0"/>
            </a:endParaRPr>
          </a:p>
        </p:txBody>
      </p:sp>
      <p:sp>
        <p:nvSpPr>
          <p:cNvPr id="2" name="CuadroTexto 1"/>
          <p:cNvSpPr txBox="1"/>
          <p:nvPr/>
        </p:nvSpPr>
        <p:spPr>
          <a:xfrm>
            <a:off x="72007" y="4077072"/>
            <a:ext cx="2195737" cy="707886"/>
          </a:xfrm>
          <a:prstGeom prst="rect">
            <a:avLst/>
          </a:prstGeom>
          <a:noFill/>
        </p:spPr>
        <p:txBody>
          <a:bodyPr wrap="square" rtlCol="0">
            <a:spAutoFit/>
          </a:bodyPr>
          <a:lstStyle/>
          <a:p>
            <a:r>
              <a:rPr lang="es-EC" sz="2000" b="1" dirty="0" smtClean="0">
                <a:solidFill>
                  <a:schemeClr val="bg1"/>
                </a:solidFill>
                <a:latin typeface="Arial Rounded MT Bold"/>
              </a:rPr>
              <a:t>EMPLEO ADOLESCENTE</a:t>
            </a:r>
            <a:endParaRPr lang="es-EC" sz="2000" b="1" dirty="0">
              <a:solidFill>
                <a:schemeClr val="bg1"/>
              </a:solidFill>
              <a:latin typeface="Arial Rounded MT Bold"/>
            </a:endParaRPr>
          </a:p>
        </p:txBody>
      </p:sp>
      <p:sp>
        <p:nvSpPr>
          <p:cNvPr id="10" name="9 CuadroTexto"/>
          <p:cNvSpPr txBox="1"/>
          <p:nvPr/>
        </p:nvSpPr>
        <p:spPr>
          <a:xfrm>
            <a:off x="2428860" y="1857364"/>
            <a:ext cx="6286544" cy="338554"/>
          </a:xfrm>
          <a:prstGeom prst="rect">
            <a:avLst/>
          </a:prstGeom>
          <a:noFill/>
        </p:spPr>
        <p:txBody>
          <a:bodyPr wrap="square" rtlCol="0">
            <a:spAutoFit/>
          </a:bodyPr>
          <a:lstStyle/>
          <a:p>
            <a:pPr algn="ctr"/>
            <a:r>
              <a:rPr lang="es-EC" sz="1600" b="1" dirty="0" smtClean="0">
                <a:latin typeface="Book Antiqua" pitchFamily="18" charset="0"/>
              </a:rPr>
              <a:t>Contrata adolescentes</a:t>
            </a:r>
          </a:p>
        </p:txBody>
      </p:sp>
      <p:sp>
        <p:nvSpPr>
          <p:cNvPr id="11" name="10 CuadroTexto"/>
          <p:cNvSpPr txBox="1"/>
          <p:nvPr/>
        </p:nvSpPr>
        <p:spPr>
          <a:xfrm>
            <a:off x="2500298" y="5643578"/>
            <a:ext cx="6215106" cy="784830"/>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es-EC" sz="1500" dirty="0" smtClean="0">
                <a:latin typeface="Book Antiqua" pitchFamily="18" charset="0"/>
              </a:rPr>
              <a:t>Entre las principales razones por las que no contrata se encuentran políticas internas de la empresa (46,2%) y porque consideran que es prohibido por la ley (23,1%)</a:t>
            </a:r>
          </a:p>
        </p:txBody>
      </p:sp>
      <p:sp>
        <p:nvSpPr>
          <p:cNvPr id="12" name="15 Rectángulo"/>
          <p:cNvSpPr/>
          <p:nvPr/>
        </p:nvSpPr>
        <p:spPr>
          <a:xfrm>
            <a:off x="1443506" y="1268760"/>
            <a:ext cx="1474891" cy="523220"/>
          </a:xfrm>
          <a:prstGeom prst="rect">
            <a:avLst/>
          </a:prstGeom>
        </p:spPr>
        <p:txBody>
          <a:bodyPr wrap="none">
            <a:spAutoFit/>
          </a:bodyPr>
          <a:lstStyle/>
          <a:p>
            <a:r>
              <a:rPr lang="es-EC" sz="2800" b="1" dirty="0" smtClean="0">
                <a:latin typeface="Arial Rounded MT Bold" pitchFamily="34" charset="0"/>
              </a:rPr>
              <a:t>MANTA</a:t>
            </a:r>
          </a:p>
        </p:txBody>
      </p:sp>
      <p:pic>
        <p:nvPicPr>
          <p:cNvPr id="14" name="Picture 6" descr="Bandera de Manta.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18397" y="1407452"/>
            <a:ext cx="504000" cy="237512"/>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6" name="Gráfico 15"/>
          <p:cNvGraphicFramePr>
            <a:graphicFrameLocks/>
          </p:cNvGraphicFramePr>
          <p:nvPr>
            <p:extLst>
              <p:ext uri="{D42A27DB-BD31-4B8C-83A1-F6EECF244321}">
                <p14:modId xmlns:p14="http://schemas.microsoft.com/office/powerpoint/2010/main" val="573242238"/>
              </p:ext>
            </p:extLst>
          </p:nvPr>
        </p:nvGraphicFramePr>
        <p:xfrm>
          <a:off x="2907851" y="2340169"/>
          <a:ext cx="5400000" cy="28800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168989685"/>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descr="http://images.lagazzettadf.com/2013/09/oi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5016" y="5877272"/>
            <a:ext cx="1576744" cy="900000"/>
          </a:xfrm>
          <a:prstGeom prst="rect">
            <a:avLst/>
          </a:prstGeom>
          <a:noFill/>
          <a:extLst>
            <a:ext uri="{909E8E84-426E-40DD-AFC4-6F175D3DCCD1}">
              <a14:hiddenFill xmlns:a14="http://schemas.microsoft.com/office/drawing/2010/main">
                <a:solidFill>
                  <a:srgbClr val="FFFFFF"/>
                </a:solidFill>
              </a14:hiddenFill>
            </a:ext>
          </a:extLst>
        </p:spPr>
      </p:pic>
      <p:sp>
        <p:nvSpPr>
          <p:cNvPr id="15" name="14 Triángulo isósceles"/>
          <p:cNvSpPr/>
          <p:nvPr/>
        </p:nvSpPr>
        <p:spPr>
          <a:xfrm rot="5400000">
            <a:off x="-2259124" y="2259124"/>
            <a:ext cx="6858000" cy="2339752"/>
          </a:xfrm>
          <a:prstGeom prst="triangle">
            <a:avLst>
              <a:gd name="adj" fmla="val 65666"/>
            </a:avLst>
          </a:prstGeom>
          <a:solidFill>
            <a:schemeClr val="accent1">
              <a:lumMod val="75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1" name="13 Rectángulo"/>
          <p:cNvSpPr/>
          <p:nvPr/>
        </p:nvSpPr>
        <p:spPr>
          <a:xfrm>
            <a:off x="1363220" y="406405"/>
            <a:ext cx="2339102" cy="646331"/>
          </a:xfrm>
          <a:prstGeom prst="rect">
            <a:avLst/>
          </a:prstGeom>
        </p:spPr>
        <p:txBody>
          <a:bodyPr wrap="none">
            <a:spAutoFit/>
          </a:bodyPr>
          <a:lstStyle/>
          <a:p>
            <a:r>
              <a:rPr lang="es-EC" sz="3600" b="1" dirty="0" smtClean="0">
                <a:solidFill>
                  <a:srgbClr val="00B0F0"/>
                </a:solidFill>
                <a:latin typeface="Arial Rounded MT Bold" pitchFamily="34" charset="0"/>
              </a:rPr>
              <a:t>ANÁLISIS</a:t>
            </a:r>
          </a:p>
        </p:txBody>
      </p:sp>
      <p:sp>
        <p:nvSpPr>
          <p:cNvPr id="22" name="15 Rectángulo"/>
          <p:cNvSpPr/>
          <p:nvPr/>
        </p:nvSpPr>
        <p:spPr>
          <a:xfrm>
            <a:off x="1413128" y="838453"/>
            <a:ext cx="3202672" cy="523220"/>
          </a:xfrm>
          <a:prstGeom prst="rect">
            <a:avLst/>
          </a:prstGeom>
        </p:spPr>
        <p:txBody>
          <a:bodyPr wrap="none">
            <a:spAutoFit/>
          </a:bodyPr>
          <a:lstStyle/>
          <a:p>
            <a:r>
              <a:rPr lang="es-EC" sz="2800" b="1" dirty="0" smtClean="0">
                <a:latin typeface="Arial Rounded MT Bold" pitchFamily="34" charset="0"/>
              </a:rPr>
              <a:t>DE RESULTADOS</a:t>
            </a:r>
          </a:p>
        </p:txBody>
      </p:sp>
      <p:sp>
        <p:nvSpPr>
          <p:cNvPr id="23" name="16 CuadroTexto"/>
          <p:cNvSpPr txBox="1"/>
          <p:nvPr/>
        </p:nvSpPr>
        <p:spPr>
          <a:xfrm>
            <a:off x="755576" y="118373"/>
            <a:ext cx="720080" cy="1200329"/>
          </a:xfrm>
          <a:prstGeom prst="rect">
            <a:avLst/>
          </a:prstGeom>
          <a:noFill/>
        </p:spPr>
        <p:txBody>
          <a:bodyPr wrap="square" rtlCol="0">
            <a:spAutoFit/>
          </a:bodyPr>
          <a:lstStyle/>
          <a:p>
            <a:r>
              <a:rPr lang="es-EC" sz="7200" dirty="0" smtClean="0">
                <a:solidFill>
                  <a:schemeClr val="bg1">
                    <a:lumMod val="50000"/>
                  </a:schemeClr>
                </a:solidFill>
                <a:latin typeface="Arial Rounded MT Bold" pitchFamily="34" charset="0"/>
              </a:rPr>
              <a:t>4</a:t>
            </a:r>
            <a:endParaRPr lang="es-EC" sz="7200" dirty="0">
              <a:solidFill>
                <a:schemeClr val="bg1">
                  <a:lumMod val="50000"/>
                </a:schemeClr>
              </a:solidFill>
              <a:latin typeface="Arial Rounded MT Bold" pitchFamily="34" charset="0"/>
            </a:endParaRPr>
          </a:p>
        </p:txBody>
      </p:sp>
      <p:sp>
        <p:nvSpPr>
          <p:cNvPr id="2" name="CuadroTexto 1"/>
          <p:cNvSpPr txBox="1"/>
          <p:nvPr/>
        </p:nvSpPr>
        <p:spPr>
          <a:xfrm>
            <a:off x="72007" y="4077072"/>
            <a:ext cx="2195737" cy="707886"/>
          </a:xfrm>
          <a:prstGeom prst="rect">
            <a:avLst/>
          </a:prstGeom>
          <a:noFill/>
        </p:spPr>
        <p:txBody>
          <a:bodyPr wrap="square" rtlCol="0">
            <a:spAutoFit/>
          </a:bodyPr>
          <a:lstStyle/>
          <a:p>
            <a:r>
              <a:rPr lang="es-EC" sz="2000" b="1" dirty="0" smtClean="0">
                <a:solidFill>
                  <a:schemeClr val="bg1"/>
                </a:solidFill>
                <a:latin typeface="Arial Rounded MT Bold"/>
              </a:rPr>
              <a:t>EMPLEO ADOLESCENTE</a:t>
            </a:r>
            <a:endParaRPr lang="es-EC" sz="2000" b="1" dirty="0">
              <a:solidFill>
                <a:schemeClr val="bg1"/>
              </a:solidFill>
              <a:latin typeface="Arial Rounded MT Bold"/>
            </a:endParaRPr>
          </a:p>
        </p:txBody>
      </p:sp>
      <p:sp>
        <p:nvSpPr>
          <p:cNvPr id="10" name="9 CuadroTexto"/>
          <p:cNvSpPr txBox="1"/>
          <p:nvPr/>
        </p:nvSpPr>
        <p:spPr>
          <a:xfrm>
            <a:off x="2428860" y="1857364"/>
            <a:ext cx="6286544" cy="338554"/>
          </a:xfrm>
          <a:prstGeom prst="rect">
            <a:avLst/>
          </a:prstGeom>
          <a:noFill/>
        </p:spPr>
        <p:txBody>
          <a:bodyPr wrap="square" rtlCol="0">
            <a:spAutoFit/>
          </a:bodyPr>
          <a:lstStyle/>
          <a:p>
            <a:pPr algn="ctr"/>
            <a:r>
              <a:rPr lang="es-EC" sz="1600" b="1" dirty="0" smtClean="0">
                <a:latin typeface="Book Antiqua" pitchFamily="18" charset="0"/>
              </a:rPr>
              <a:t>Ha tenido inconvenientes al contratar adolescentes</a:t>
            </a:r>
          </a:p>
        </p:txBody>
      </p:sp>
      <p:sp>
        <p:nvSpPr>
          <p:cNvPr id="11" name="10 CuadroTexto"/>
          <p:cNvSpPr txBox="1"/>
          <p:nvPr/>
        </p:nvSpPr>
        <p:spPr>
          <a:xfrm>
            <a:off x="2500298" y="5643578"/>
            <a:ext cx="6215106" cy="323165"/>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es-EC" sz="1500" dirty="0" smtClean="0">
                <a:latin typeface="Book Antiqua" pitchFamily="18" charset="0"/>
              </a:rPr>
              <a:t>Principalmente falta de experiencia</a:t>
            </a:r>
          </a:p>
        </p:txBody>
      </p:sp>
      <p:sp>
        <p:nvSpPr>
          <p:cNvPr id="14" name="15 Rectángulo"/>
          <p:cNvSpPr/>
          <p:nvPr/>
        </p:nvSpPr>
        <p:spPr>
          <a:xfrm>
            <a:off x="1443506" y="1243661"/>
            <a:ext cx="1474891" cy="523220"/>
          </a:xfrm>
          <a:prstGeom prst="rect">
            <a:avLst/>
          </a:prstGeom>
        </p:spPr>
        <p:txBody>
          <a:bodyPr wrap="none">
            <a:spAutoFit/>
          </a:bodyPr>
          <a:lstStyle/>
          <a:p>
            <a:r>
              <a:rPr lang="es-EC" sz="2800" b="1" dirty="0" smtClean="0">
                <a:latin typeface="Arial Rounded MT Bold" pitchFamily="34" charset="0"/>
              </a:rPr>
              <a:t>MANTA</a:t>
            </a:r>
          </a:p>
        </p:txBody>
      </p:sp>
      <p:pic>
        <p:nvPicPr>
          <p:cNvPr id="16" name="Picture 6" descr="Bandera de Manta.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18397" y="1382353"/>
            <a:ext cx="504000" cy="237512"/>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7" name="Gráfico 16"/>
          <p:cNvGraphicFramePr>
            <a:graphicFrameLocks/>
          </p:cNvGraphicFramePr>
          <p:nvPr>
            <p:extLst>
              <p:ext uri="{D42A27DB-BD31-4B8C-83A1-F6EECF244321}">
                <p14:modId xmlns:p14="http://schemas.microsoft.com/office/powerpoint/2010/main" val="1203487666"/>
              </p:ext>
            </p:extLst>
          </p:nvPr>
        </p:nvGraphicFramePr>
        <p:xfrm>
          <a:off x="2872132" y="2382076"/>
          <a:ext cx="5400000" cy="28800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168989685"/>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descr="http://images.lagazzettadf.com/2013/09/oi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5016" y="5877272"/>
            <a:ext cx="1576744" cy="900000"/>
          </a:xfrm>
          <a:prstGeom prst="rect">
            <a:avLst/>
          </a:prstGeom>
          <a:noFill/>
          <a:extLst>
            <a:ext uri="{909E8E84-426E-40DD-AFC4-6F175D3DCCD1}">
              <a14:hiddenFill xmlns:a14="http://schemas.microsoft.com/office/drawing/2010/main">
                <a:solidFill>
                  <a:srgbClr val="FFFFFF"/>
                </a:solidFill>
              </a14:hiddenFill>
            </a:ext>
          </a:extLst>
        </p:spPr>
      </p:pic>
      <p:sp>
        <p:nvSpPr>
          <p:cNvPr id="15" name="14 Triángulo isósceles"/>
          <p:cNvSpPr/>
          <p:nvPr/>
        </p:nvSpPr>
        <p:spPr>
          <a:xfrm rot="5400000">
            <a:off x="-2259124" y="2259124"/>
            <a:ext cx="6858000" cy="2339752"/>
          </a:xfrm>
          <a:prstGeom prst="triangle">
            <a:avLst>
              <a:gd name="adj" fmla="val 65666"/>
            </a:avLst>
          </a:prstGeom>
          <a:solidFill>
            <a:schemeClr val="accent1">
              <a:lumMod val="75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1" name="13 Rectángulo"/>
          <p:cNvSpPr/>
          <p:nvPr/>
        </p:nvSpPr>
        <p:spPr>
          <a:xfrm>
            <a:off x="1363220" y="406405"/>
            <a:ext cx="2339102" cy="646331"/>
          </a:xfrm>
          <a:prstGeom prst="rect">
            <a:avLst/>
          </a:prstGeom>
        </p:spPr>
        <p:txBody>
          <a:bodyPr wrap="none">
            <a:spAutoFit/>
          </a:bodyPr>
          <a:lstStyle/>
          <a:p>
            <a:r>
              <a:rPr lang="es-EC" sz="3600" b="1" dirty="0" smtClean="0">
                <a:solidFill>
                  <a:srgbClr val="00B0F0"/>
                </a:solidFill>
                <a:latin typeface="Arial Rounded MT Bold" pitchFamily="34" charset="0"/>
              </a:rPr>
              <a:t>ANÁLISIS</a:t>
            </a:r>
          </a:p>
        </p:txBody>
      </p:sp>
      <p:sp>
        <p:nvSpPr>
          <p:cNvPr id="22" name="15 Rectángulo"/>
          <p:cNvSpPr/>
          <p:nvPr/>
        </p:nvSpPr>
        <p:spPr>
          <a:xfrm>
            <a:off x="1413128" y="838453"/>
            <a:ext cx="3202672" cy="523220"/>
          </a:xfrm>
          <a:prstGeom prst="rect">
            <a:avLst/>
          </a:prstGeom>
        </p:spPr>
        <p:txBody>
          <a:bodyPr wrap="none">
            <a:spAutoFit/>
          </a:bodyPr>
          <a:lstStyle/>
          <a:p>
            <a:r>
              <a:rPr lang="es-EC" sz="2800" b="1" dirty="0" smtClean="0">
                <a:latin typeface="Arial Rounded MT Bold" pitchFamily="34" charset="0"/>
              </a:rPr>
              <a:t>DE RESULTADOS</a:t>
            </a:r>
          </a:p>
        </p:txBody>
      </p:sp>
      <p:sp>
        <p:nvSpPr>
          <p:cNvPr id="23" name="16 CuadroTexto"/>
          <p:cNvSpPr txBox="1"/>
          <p:nvPr/>
        </p:nvSpPr>
        <p:spPr>
          <a:xfrm>
            <a:off x="755576" y="118373"/>
            <a:ext cx="720080" cy="1200329"/>
          </a:xfrm>
          <a:prstGeom prst="rect">
            <a:avLst/>
          </a:prstGeom>
          <a:noFill/>
        </p:spPr>
        <p:txBody>
          <a:bodyPr wrap="square" rtlCol="0">
            <a:spAutoFit/>
          </a:bodyPr>
          <a:lstStyle/>
          <a:p>
            <a:r>
              <a:rPr lang="es-EC" sz="7200" dirty="0" smtClean="0">
                <a:solidFill>
                  <a:schemeClr val="bg1">
                    <a:lumMod val="50000"/>
                  </a:schemeClr>
                </a:solidFill>
                <a:latin typeface="Arial Rounded MT Bold" pitchFamily="34" charset="0"/>
              </a:rPr>
              <a:t>4</a:t>
            </a:r>
            <a:endParaRPr lang="es-EC" sz="7200" dirty="0">
              <a:solidFill>
                <a:schemeClr val="bg1">
                  <a:lumMod val="50000"/>
                </a:schemeClr>
              </a:solidFill>
              <a:latin typeface="Arial Rounded MT Bold" pitchFamily="34" charset="0"/>
            </a:endParaRPr>
          </a:p>
        </p:txBody>
      </p:sp>
      <p:sp>
        <p:nvSpPr>
          <p:cNvPr id="2" name="CuadroTexto 1"/>
          <p:cNvSpPr txBox="1"/>
          <p:nvPr/>
        </p:nvSpPr>
        <p:spPr>
          <a:xfrm>
            <a:off x="72007" y="4077072"/>
            <a:ext cx="2195737" cy="707886"/>
          </a:xfrm>
          <a:prstGeom prst="rect">
            <a:avLst/>
          </a:prstGeom>
          <a:noFill/>
        </p:spPr>
        <p:txBody>
          <a:bodyPr wrap="square" rtlCol="0">
            <a:spAutoFit/>
          </a:bodyPr>
          <a:lstStyle/>
          <a:p>
            <a:r>
              <a:rPr lang="es-EC" sz="2000" b="1" dirty="0" smtClean="0">
                <a:solidFill>
                  <a:schemeClr val="bg1"/>
                </a:solidFill>
                <a:latin typeface="Arial Rounded MT Bold"/>
              </a:rPr>
              <a:t>EMPLEO ADOLESCENTE</a:t>
            </a:r>
            <a:endParaRPr lang="es-EC" sz="2000" b="1" dirty="0">
              <a:solidFill>
                <a:schemeClr val="bg1"/>
              </a:solidFill>
              <a:latin typeface="Arial Rounded MT Bold"/>
            </a:endParaRPr>
          </a:p>
        </p:txBody>
      </p:sp>
      <p:sp>
        <p:nvSpPr>
          <p:cNvPr id="10" name="9 CuadroTexto"/>
          <p:cNvSpPr txBox="1"/>
          <p:nvPr/>
        </p:nvSpPr>
        <p:spPr>
          <a:xfrm>
            <a:off x="2428860" y="1857364"/>
            <a:ext cx="6286544" cy="338554"/>
          </a:xfrm>
          <a:prstGeom prst="rect">
            <a:avLst/>
          </a:prstGeom>
          <a:noFill/>
        </p:spPr>
        <p:txBody>
          <a:bodyPr wrap="square" rtlCol="0">
            <a:spAutoFit/>
          </a:bodyPr>
          <a:lstStyle/>
          <a:p>
            <a:pPr algn="ctr"/>
            <a:r>
              <a:rPr lang="es-EC" sz="1600" b="1" dirty="0" smtClean="0">
                <a:latin typeface="Book Antiqua" pitchFamily="18" charset="0"/>
              </a:rPr>
              <a:t>Ha considerado incluir adolescentes en su empresa</a:t>
            </a:r>
          </a:p>
        </p:txBody>
      </p:sp>
      <p:sp>
        <p:nvSpPr>
          <p:cNvPr id="11" name="10 CuadroTexto"/>
          <p:cNvSpPr txBox="1"/>
          <p:nvPr/>
        </p:nvSpPr>
        <p:spPr>
          <a:xfrm>
            <a:off x="2500298" y="5643578"/>
            <a:ext cx="6215106" cy="323165"/>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es-EC" sz="1500" dirty="0" smtClean="0">
                <a:latin typeface="Book Antiqua" pitchFamily="18" charset="0"/>
              </a:rPr>
              <a:t>No. Debido a políticas internas de la empresa (45,5%)</a:t>
            </a:r>
          </a:p>
        </p:txBody>
      </p:sp>
      <p:sp>
        <p:nvSpPr>
          <p:cNvPr id="12" name="15 Rectángulo"/>
          <p:cNvSpPr/>
          <p:nvPr/>
        </p:nvSpPr>
        <p:spPr>
          <a:xfrm>
            <a:off x="1443506" y="1243661"/>
            <a:ext cx="1474891" cy="523220"/>
          </a:xfrm>
          <a:prstGeom prst="rect">
            <a:avLst/>
          </a:prstGeom>
        </p:spPr>
        <p:txBody>
          <a:bodyPr wrap="none">
            <a:spAutoFit/>
          </a:bodyPr>
          <a:lstStyle/>
          <a:p>
            <a:r>
              <a:rPr lang="es-EC" sz="2800" b="1" dirty="0" smtClean="0">
                <a:latin typeface="Arial Rounded MT Bold" pitchFamily="34" charset="0"/>
              </a:rPr>
              <a:t>MANTA</a:t>
            </a:r>
          </a:p>
        </p:txBody>
      </p:sp>
      <p:pic>
        <p:nvPicPr>
          <p:cNvPr id="14" name="Picture 6" descr="Bandera de Manta.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18397" y="1382353"/>
            <a:ext cx="504000" cy="237512"/>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7" name="Gráfico 16"/>
          <p:cNvGraphicFramePr>
            <a:graphicFrameLocks/>
          </p:cNvGraphicFramePr>
          <p:nvPr>
            <p:extLst>
              <p:ext uri="{D42A27DB-BD31-4B8C-83A1-F6EECF244321}">
                <p14:modId xmlns:p14="http://schemas.microsoft.com/office/powerpoint/2010/main" val="2681004207"/>
              </p:ext>
            </p:extLst>
          </p:nvPr>
        </p:nvGraphicFramePr>
        <p:xfrm>
          <a:off x="2918397" y="2286401"/>
          <a:ext cx="5400000" cy="28800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168989685"/>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descr="http://images.lagazzettadf.com/2013/09/oi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5016" y="5877272"/>
            <a:ext cx="1576744" cy="900000"/>
          </a:xfrm>
          <a:prstGeom prst="rect">
            <a:avLst/>
          </a:prstGeom>
          <a:noFill/>
          <a:extLst>
            <a:ext uri="{909E8E84-426E-40DD-AFC4-6F175D3DCCD1}">
              <a14:hiddenFill xmlns:a14="http://schemas.microsoft.com/office/drawing/2010/main">
                <a:solidFill>
                  <a:srgbClr val="FFFFFF"/>
                </a:solidFill>
              </a14:hiddenFill>
            </a:ext>
          </a:extLst>
        </p:spPr>
      </p:pic>
      <p:sp>
        <p:nvSpPr>
          <p:cNvPr id="15" name="14 Triángulo isósceles"/>
          <p:cNvSpPr/>
          <p:nvPr/>
        </p:nvSpPr>
        <p:spPr>
          <a:xfrm rot="5400000">
            <a:off x="-2259124" y="2259124"/>
            <a:ext cx="6858000" cy="2339752"/>
          </a:xfrm>
          <a:prstGeom prst="triangle">
            <a:avLst>
              <a:gd name="adj" fmla="val 65666"/>
            </a:avLst>
          </a:prstGeom>
          <a:solidFill>
            <a:schemeClr val="accent1">
              <a:lumMod val="75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1" name="13 Rectángulo"/>
          <p:cNvSpPr/>
          <p:nvPr/>
        </p:nvSpPr>
        <p:spPr>
          <a:xfrm>
            <a:off x="1363220" y="406405"/>
            <a:ext cx="2339102" cy="646331"/>
          </a:xfrm>
          <a:prstGeom prst="rect">
            <a:avLst/>
          </a:prstGeom>
        </p:spPr>
        <p:txBody>
          <a:bodyPr wrap="none">
            <a:spAutoFit/>
          </a:bodyPr>
          <a:lstStyle/>
          <a:p>
            <a:r>
              <a:rPr lang="es-EC" sz="3600" b="1" dirty="0" smtClean="0">
                <a:solidFill>
                  <a:srgbClr val="00B0F0"/>
                </a:solidFill>
                <a:latin typeface="Arial Rounded MT Bold" pitchFamily="34" charset="0"/>
              </a:rPr>
              <a:t>ANÁLISIS</a:t>
            </a:r>
          </a:p>
        </p:txBody>
      </p:sp>
      <p:sp>
        <p:nvSpPr>
          <p:cNvPr id="22" name="15 Rectángulo"/>
          <p:cNvSpPr/>
          <p:nvPr/>
        </p:nvSpPr>
        <p:spPr>
          <a:xfrm>
            <a:off x="1413128" y="838453"/>
            <a:ext cx="3202672" cy="523220"/>
          </a:xfrm>
          <a:prstGeom prst="rect">
            <a:avLst/>
          </a:prstGeom>
        </p:spPr>
        <p:txBody>
          <a:bodyPr wrap="none">
            <a:spAutoFit/>
          </a:bodyPr>
          <a:lstStyle/>
          <a:p>
            <a:r>
              <a:rPr lang="es-EC" sz="2800" b="1" dirty="0" smtClean="0">
                <a:latin typeface="Arial Rounded MT Bold" pitchFamily="34" charset="0"/>
              </a:rPr>
              <a:t>DE RESULTADOS</a:t>
            </a:r>
          </a:p>
        </p:txBody>
      </p:sp>
      <p:sp>
        <p:nvSpPr>
          <p:cNvPr id="23" name="16 CuadroTexto"/>
          <p:cNvSpPr txBox="1"/>
          <p:nvPr/>
        </p:nvSpPr>
        <p:spPr>
          <a:xfrm>
            <a:off x="755576" y="118373"/>
            <a:ext cx="720080" cy="1200329"/>
          </a:xfrm>
          <a:prstGeom prst="rect">
            <a:avLst/>
          </a:prstGeom>
          <a:noFill/>
        </p:spPr>
        <p:txBody>
          <a:bodyPr wrap="square" rtlCol="0">
            <a:spAutoFit/>
          </a:bodyPr>
          <a:lstStyle/>
          <a:p>
            <a:r>
              <a:rPr lang="es-EC" sz="7200" dirty="0" smtClean="0">
                <a:solidFill>
                  <a:schemeClr val="bg1">
                    <a:lumMod val="50000"/>
                  </a:schemeClr>
                </a:solidFill>
                <a:latin typeface="Arial Rounded MT Bold" pitchFamily="34" charset="0"/>
              </a:rPr>
              <a:t>4</a:t>
            </a:r>
            <a:endParaRPr lang="es-EC" sz="7200" dirty="0">
              <a:solidFill>
                <a:schemeClr val="bg1">
                  <a:lumMod val="50000"/>
                </a:schemeClr>
              </a:solidFill>
              <a:latin typeface="Arial Rounded MT Bold" pitchFamily="34" charset="0"/>
            </a:endParaRPr>
          </a:p>
        </p:txBody>
      </p:sp>
      <p:sp>
        <p:nvSpPr>
          <p:cNvPr id="2" name="CuadroTexto 1"/>
          <p:cNvSpPr txBox="1"/>
          <p:nvPr/>
        </p:nvSpPr>
        <p:spPr>
          <a:xfrm>
            <a:off x="72007" y="4077072"/>
            <a:ext cx="2195737" cy="707886"/>
          </a:xfrm>
          <a:prstGeom prst="rect">
            <a:avLst/>
          </a:prstGeom>
          <a:noFill/>
        </p:spPr>
        <p:txBody>
          <a:bodyPr wrap="square" rtlCol="0">
            <a:spAutoFit/>
          </a:bodyPr>
          <a:lstStyle/>
          <a:p>
            <a:r>
              <a:rPr lang="es-EC" sz="2000" b="1" dirty="0" smtClean="0">
                <a:solidFill>
                  <a:schemeClr val="bg1"/>
                </a:solidFill>
                <a:latin typeface="Arial Rounded MT Bold"/>
              </a:rPr>
              <a:t>EMPLEO ADOLESCENTE</a:t>
            </a:r>
            <a:endParaRPr lang="es-EC" sz="2000" b="1" dirty="0">
              <a:solidFill>
                <a:schemeClr val="bg1"/>
              </a:solidFill>
              <a:latin typeface="Arial Rounded MT Bold"/>
            </a:endParaRPr>
          </a:p>
        </p:txBody>
      </p:sp>
      <p:sp>
        <p:nvSpPr>
          <p:cNvPr id="10" name="9 CuadroTexto"/>
          <p:cNvSpPr txBox="1"/>
          <p:nvPr/>
        </p:nvSpPr>
        <p:spPr>
          <a:xfrm>
            <a:off x="2428860" y="1857364"/>
            <a:ext cx="6286544" cy="338554"/>
          </a:xfrm>
          <a:prstGeom prst="rect">
            <a:avLst/>
          </a:prstGeom>
          <a:noFill/>
        </p:spPr>
        <p:txBody>
          <a:bodyPr wrap="square" rtlCol="0">
            <a:spAutoFit/>
          </a:bodyPr>
          <a:lstStyle/>
          <a:p>
            <a:pPr algn="ctr"/>
            <a:r>
              <a:rPr lang="es-EC" sz="1600" b="1" dirty="0" smtClean="0">
                <a:latin typeface="Book Antiqua" pitchFamily="18" charset="0"/>
              </a:rPr>
              <a:t>Importancia de la experiencia y conocimientos previos</a:t>
            </a:r>
          </a:p>
        </p:txBody>
      </p:sp>
      <p:sp>
        <p:nvSpPr>
          <p:cNvPr id="11" name="15 Rectángulo"/>
          <p:cNvSpPr/>
          <p:nvPr/>
        </p:nvSpPr>
        <p:spPr>
          <a:xfrm>
            <a:off x="1443506" y="1243661"/>
            <a:ext cx="1474891" cy="523220"/>
          </a:xfrm>
          <a:prstGeom prst="rect">
            <a:avLst/>
          </a:prstGeom>
        </p:spPr>
        <p:txBody>
          <a:bodyPr wrap="none">
            <a:spAutoFit/>
          </a:bodyPr>
          <a:lstStyle/>
          <a:p>
            <a:r>
              <a:rPr lang="es-EC" sz="2800" b="1" dirty="0" smtClean="0">
                <a:latin typeface="Arial Rounded MT Bold" pitchFamily="34" charset="0"/>
              </a:rPr>
              <a:t>MANTA</a:t>
            </a:r>
          </a:p>
        </p:txBody>
      </p:sp>
      <p:pic>
        <p:nvPicPr>
          <p:cNvPr id="14" name="Picture 6" descr="Bandera de Manta.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18397" y="1382353"/>
            <a:ext cx="504000" cy="237512"/>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6" name="Gráfico 15"/>
          <p:cNvGraphicFramePr>
            <a:graphicFrameLocks/>
          </p:cNvGraphicFramePr>
          <p:nvPr>
            <p:extLst>
              <p:ext uri="{D42A27DB-BD31-4B8C-83A1-F6EECF244321}">
                <p14:modId xmlns:p14="http://schemas.microsoft.com/office/powerpoint/2010/main" val="1129972397"/>
              </p:ext>
            </p:extLst>
          </p:nvPr>
        </p:nvGraphicFramePr>
        <p:xfrm>
          <a:off x="2872132" y="2448051"/>
          <a:ext cx="5400000" cy="28800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168989685"/>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descr="http://images.lagazzettadf.com/2013/09/oi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5016" y="5877272"/>
            <a:ext cx="1576744" cy="900000"/>
          </a:xfrm>
          <a:prstGeom prst="rect">
            <a:avLst/>
          </a:prstGeom>
          <a:noFill/>
          <a:extLst>
            <a:ext uri="{909E8E84-426E-40DD-AFC4-6F175D3DCCD1}">
              <a14:hiddenFill xmlns:a14="http://schemas.microsoft.com/office/drawing/2010/main">
                <a:solidFill>
                  <a:srgbClr val="FFFFFF"/>
                </a:solidFill>
              </a14:hiddenFill>
            </a:ext>
          </a:extLst>
        </p:spPr>
      </p:pic>
      <p:sp>
        <p:nvSpPr>
          <p:cNvPr id="15" name="14 Triángulo isósceles"/>
          <p:cNvSpPr/>
          <p:nvPr/>
        </p:nvSpPr>
        <p:spPr>
          <a:xfrm rot="5400000">
            <a:off x="-2259124" y="2259124"/>
            <a:ext cx="6858000" cy="2339752"/>
          </a:xfrm>
          <a:prstGeom prst="triangle">
            <a:avLst>
              <a:gd name="adj" fmla="val 65666"/>
            </a:avLst>
          </a:prstGeom>
          <a:solidFill>
            <a:schemeClr val="accent1">
              <a:lumMod val="75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1" name="13 Rectángulo"/>
          <p:cNvSpPr/>
          <p:nvPr/>
        </p:nvSpPr>
        <p:spPr>
          <a:xfrm>
            <a:off x="1363220" y="406405"/>
            <a:ext cx="2339102" cy="646331"/>
          </a:xfrm>
          <a:prstGeom prst="rect">
            <a:avLst/>
          </a:prstGeom>
        </p:spPr>
        <p:txBody>
          <a:bodyPr wrap="none">
            <a:spAutoFit/>
          </a:bodyPr>
          <a:lstStyle/>
          <a:p>
            <a:r>
              <a:rPr lang="es-EC" sz="3600" b="1" dirty="0" smtClean="0">
                <a:solidFill>
                  <a:srgbClr val="00B0F0"/>
                </a:solidFill>
                <a:latin typeface="Arial Rounded MT Bold" pitchFamily="34" charset="0"/>
              </a:rPr>
              <a:t>ANÁLISIS</a:t>
            </a:r>
          </a:p>
        </p:txBody>
      </p:sp>
      <p:sp>
        <p:nvSpPr>
          <p:cNvPr id="22" name="15 Rectángulo"/>
          <p:cNvSpPr/>
          <p:nvPr/>
        </p:nvSpPr>
        <p:spPr>
          <a:xfrm>
            <a:off x="1413128" y="838453"/>
            <a:ext cx="3202672" cy="523220"/>
          </a:xfrm>
          <a:prstGeom prst="rect">
            <a:avLst/>
          </a:prstGeom>
        </p:spPr>
        <p:txBody>
          <a:bodyPr wrap="none">
            <a:spAutoFit/>
          </a:bodyPr>
          <a:lstStyle/>
          <a:p>
            <a:r>
              <a:rPr lang="es-EC" sz="2800" b="1" dirty="0" smtClean="0">
                <a:latin typeface="Arial Rounded MT Bold" pitchFamily="34" charset="0"/>
              </a:rPr>
              <a:t>DE RESULTADOS</a:t>
            </a:r>
          </a:p>
        </p:txBody>
      </p:sp>
      <p:sp>
        <p:nvSpPr>
          <p:cNvPr id="23" name="16 CuadroTexto"/>
          <p:cNvSpPr txBox="1"/>
          <p:nvPr/>
        </p:nvSpPr>
        <p:spPr>
          <a:xfrm>
            <a:off x="755576" y="118373"/>
            <a:ext cx="720080" cy="1200329"/>
          </a:xfrm>
          <a:prstGeom prst="rect">
            <a:avLst/>
          </a:prstGeom>
          <a:noFill/>
        </p:spPr>
        <p:txBody>
          <a:bodyPr wrap="square" rtlCol="0">
            <a:spAutoFit/>
          </a:bodyPr>
          <a:lstStyle/>
          <a:p>
            <a:r>
              <a:rPr lang="es-EC" sz="7200" dirty="0" smtClean="0">
                <a:solidFill>
                  <a:schemeClr val="bg1">
                    <a:lumMod val="50000"/>
                  </a:schemeClr>
                </a:solidFill>
                <a:latin typeface="Arial Rounded MT Bold" pitchFamily="34" charset="0"/>
              </a:rPr>
              <a:t>4</a:t>
            </a:r>
            <a:endParaRPr lang="es-EC" sz="7200" dirty="0">
              <a:solidFill>
                <a:schemeClr val="bg1">
                  <a:lumMod val="50000"/>
                </a:schemeClr>
              </a:solidFill>
              <a:latin typeface="Arial Rounded MT Bold" pitchFamily="34" charset="0"/>
            </a:endParaRPr>
          </a:p>
        </p:txBody>
      </p:sp>
      <p:sp>
        <p:nvSpPr>
          <p:cNvPr id="2" name="CuadroTexto 1"/>
          <p:cNvSpPr txBox="1"/>
          <p:nvPr/>
        </p:nvSpPr>
        <p:spPr>
          <a:xfrm>
            <a:off x="72007" y="4077072"/>
            <a:ext cx="2195737" cy="707886"/>
          </a:xfrm>
          <a:prstGeom prst="rect">
            <a:avLst/>
          </a:prstGeom>
          <a:noFill/>
        </p:spPr>
        <p:txBody>
          <a:bodyPr wrap="square" rtlCol="0">
            <a:spAutoFit/>
          </a:bodyPr>
          <a:lstStyle/>
          <a:p>
            <a:r>
              <a:rPr lang="es-EC" sz="2000" b="1" dirty="0" smtClean="0">
                <a:solidFill>
                  <a:schemeClr val="bg1"/>
                </a:solidFill>
                <a:latin typeface="Arial Rounded MT Bold"/>
              </a:rPr>
              <a:t>EMPLEO ADOLESCENTE</a:t>
            </a:r>
            <a:endParaRPr lang="es-EC" sz="2000" b="1" dirty="0">
              <a:solidFill>
                <a:schemeClr val="bg1"/>
              </a:solidFill>
              <a:latin typeface="Arial Rounded MT Bold"/>
            </a:endParaRPr>
          </a:p>
        </p:txBody>
      </p:sp>
      <p:sp>
        <p:nvSpPr>
          <p:cNvPr id="10" name="9 CuadroTexto"/>
          <p:cNvSpPr txBox="1"/>
          <p:nvPr/>
        </p:nvSpPr>
        <p:spPr>
          <a:xfrm>
            <a:off x="2428860" y="1857364"/>
            <a:ext cx="6286544" cy="338554"/>
          </a:xfrm>
          <a:prstGeom prst="rect">
            <a:avLst/>
          </a:prstGeom>
          <a:noFill/>
        </p:spPr>
        <p:txBody>
          <a:bodyPr wrap="square" rtlCol="0">
            <a:spAutoFit/>
          </a:bodyPr>
          <a:lstStyle/>
          <a:p>
            <a:pPr algn="ctr"/>
            <a:r>
              <a:rPr lang="es-EC" sz="1600" b="1" dirty="0" smtClean="0">
                <a:latin typeface="Book Antiqua" pitchFamily="18" charset="0"/>
              </a:rPr>
              <a:t>Contrataría adolescentes con discapacidad</a:t>
            </a:r>
          </a:p>
        </p:txBody>
      </p:sp>
      <p:sp>
        <p:nvSpPr>
          <p:cNvPr id="11" name="10 CuadroTexto"/>
          <p:cNvSpPr txBox="1"/>
          <p:nvPr/>
        </p:nvSpPr>
        <p:spPr>
          <a:xfrm>
            <a:off x="2500298" y="5643578"/>
            <a:ext cx="6215106" cy="553998"/>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es-EC" sz="1500" dirty="0" smtClean="0">
                <a:latin typeface="Book Antiqua" pitchFamily="18" charset="0"/>
              </a:rPr>
              <a:t>No. Debido a políticas internas de la empresa y por el riesgo del </a:t>
            </a:r>
            <a:r>
              <a:rPr lang="es-EC" sz="1500" dirty="0">
                <a:latin typeface="Book Antiqua" pitchFamily="18" charset="0"/>
              </a:rPr>
              <a:t>trabajo (27,3</a:t>
            </a:r>
            <a:r>
              <a:rPr lang="es-EC" sz="1500" dirty="0" smtClean="0">
                <a:latin typeface="Book Antiqua" pitchFamily="18" charset="0"/>
              </a:rPr>
              <a:t>% cada aspecto)</a:t>
            </a:r>
          </a:p>
        </p:txBody>
      </p:sp>
      <p:sp>
        <p:nvSpPr>
          <p:cNvPr id="14" name="15 Rectángulo"/>
          <p:cNvSpPr/>
          <p:nvPr/>
        </p:nvSpPr>
        <p:spPr>
          <a:xfrm>
            <a:off x="1443506" y="1243661"/>
            <a:ext cx="1474891" cy="523220"/>
          </a:xfrm>
          <a:prstGeom prst="rect">
            <a:avLst/>
          </a:prstGeom>
        </p:spPr>
        <p:txBody>
          <a:bodyPr wrap="none">
            <a:spAutoFit/>
          </a:bodyPr>
          <a:lstStyle/>
          <a:p>
            <a:r>
              <a:rPr lang="es-EC" sz="2800" b="1" dirty="0" smtClean="0">
                <a:latin typeface="Arial Rounded MT Bold" pitchFamily="34" charset="0"/>
              </a:rPr>
              <a:t>MANTA</a:t>
            </a:r>
          </a:p>
        </p:txBody>
      </p:sp>
      <p:pic>
        <p:nvPicPr>
          <p:cNvPr id="16" name="Picture 6" descr="Bandera de Manta.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18397" y="1382353"/>
            <a:ext cx="504000" cy="237512"/>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7" name="Gráfico 16"/>
          <p:cNvGraphicFramePr>
            <a:graphicFrameLocks/>
          </p:cNvGraphicFramePr>
          <p:nvPr>
            <p:extLst>
              <p:ext uri="{D42A27DB-BD31-4B8C-83A1-F6EECF244321}">
                <p14:modId xmlns:p14="http://schemas.microsoft.com/office/powerpoint/2010/main" val="559636632"/>
              </p:ext>
            </p:extLst>
          </p:nvPr>
        </p:nvGraphicFramePr>
        <p:xfrm>
          <a:off x="2872132" y="2304912"/>
          <a:ext cx="5400000" cy="28800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168989685"/>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descr="http://images.lagazzettadf.com/2013/09/oi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5016" y="5877272"/>
            <a:ext cx="1576744" cy="900000"/>
          </a:xfrm>
          <a:prstGeom prst="rect">
            <a:avLst/>
          </a:prstGeom>
          <a:noFill/>
          <a:extLst>
            <a:ext uri="{909E8E84-426E-40DD-AFC4-6F175D3DCCD1}">
              <a14:hiddenFill xmlns:a14="http://schemas.microsoft.com/office/drawing/2010/main">
                <a:solidFill>
                  <a:srgbClr val="FFFFFF"/>
                </a:solidFill>
              </a14:hiddenFill>
            </a:ext>
          </a:extLst>
        </p:spPr>
      </p:pic>
      <p:sp>
        <p:nvSpPr>
          <p:cNvPr id="15" name="14 Triángulo isósceles"/>
          <p:cNvSpPr/>
          <p:nvPr/>
        </p:nvSpPr>
        <p:spPr>
          <a:xfrm rot="5400000">
            <a:off x="-2259124" y="2259124"/>
            <a:ext cx="6858000" cy="2339752"/>
          </a:xfrm>
          <a:prstGeom prst="triangle">
            <a:avLst>
              <a:gd name="adj" fmla="val 65666"/>
            </a:avLst>
          </a:prstGeom>
          <a:solidFill>
            <a:schemeClr val="accent1">
              <a:lumMod val="75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1" name="13 Rectángulo"/>
          <p:cNvSpPr/>
          <p:nvPr/>
        </p:nvSpPr>
        <p:spPr>
          <a:xfrm>
            <a:off x="1363220" y="406405"/>
            <a:ext cx="2339102" cy="646331"/>
          </a:xfrm>
          <a:prstGeom prst="rect">
            <a:avLst/>
          </a:prstGeom>
        </p:spPr>
        <p:txBody>
          <a:bodyPr wrap="none">
            <a:spAutoFit/>
          </a:bodyPr>
          <a:lstStyle/>
          <a:p>
            <a:r>
              <a:rPr lang="es-EC" sz="3600" b="1" dirty="0" smtClean="0">
                <a:solidFill>
                  <a:srgbClr val="00B0F0"/>
                </a:solidFill>
                <a:latin typeface="Arial Rounded MT Bold" pitchFamily="34" charset="0"/>
              </a:rPr>
              <a:t>ANÁLISIS</a:t>
            </a:r>
          </a:p>
        </p:txBody>
      </p:sp>
      <p:sp>
        <p:nvSpPr>
          <p:cNvPr id="22" name="15 Rectángulo"/>
          <p:cNvSpPr/>
          <p:nvPr/>
        </p:nvSpPr>
        <p:spPr>
          <a:xfrm>
            <a:off x="1413128" y="838453"/>
            <a:ext cx="3202672" cy="523220"/>
          </a:xfrm>
          <a:prstGeom prst="rect">
            <a:avLst/>
          </a:prstGeom>
        </p:spPr>
        <p:txBody>
          <a:bodyPr wrap="none">
            <a:spAutoFit/>
          </a:bodyPr>
          <a:lstStyle/>
          <a:p>
            <a:r>
              <a:rPr lang="es-EC" sz="2800" b="1" dirty="0" smtClean="0">
                <a:latin typeface="Arial Rounded MT Bold" pitchFamily="34" charset="0"/>
              </a:rPr>
              <a:t>DE RESULTADOS</a:t>
            </a:r>
          </a:p>
        </p:txBody>
      </p:sp>
      <p:sp>
        <p:nvSpPr>
          <p:cNvPr id="23" name="16 CuadroTexto"/>
          <p:cNvSpPr txBox="1"/>
          <p:nvPr/>
        </p:nvSpPr>
        <p:spPr>
          <a:xfrm>
            <a:off x="755576" y="118373"/>
            <a:ext cx="720080" cy="1200329"/>
          </a:xfrm>
          <a:prstGeom prst="rect">
            <a:avLst/>
          </a:prstGeom>
          <a:noFill/>
        </p:spPr>
        <p:txBody>
          <a:bodyPr wrap="square" rtlCol="0">
            <a:spAutoFit/>
          </a:bodyPr>
          <a:lstStyle/>
          <a:p>
            <a:r>
              <a:rPr lang="es-EC" sz="7200" dirty="0" smtClean="0">
                <a:solidFill>
                  <a:schemeClr val="bg1">
                    <a:lumMod val="50000"/>
                  </a:schemeClr>
                </a:solidFill>
                <a:latin typeface="Arial Rounded MT Bold" pitchFamily="34" charset="0"/>
              </a:rPr>
              <a:t>4</a:t>
            </a:r>
            <a:endParaRPr lang="es-EC" sz="7200" dirty="0">
              <a:solidFill>
                <a:schemeClr val="bg1">
                  <a:lumMod val="50000"/>
                </a:schemeClr>
              </a:solidFill>
              <a:latin typeface="Arial Rounded MT Bold" pitchFamily="34" charset="0"/>
            </a:endParaRPr>
          </a:p>
        </p:txBody>
      </p:sp>
      <p:sp>
        <p:nvSpPr>
          <p:cNvPr id="2" name="CuadroTexto 1"/>
          <p:cNvSpPr txBox="1"/>
          <p:nvPr/>
        </p:nvSpPr>
        <p:spPr>
          <a:xfrm>
            <a:off x="72007" y="4077072"/>
            <a:ext cx="2195737" cy="707886"/>
          </a:xfrm>
          <a:prstGeom prst="rect">
            <a:avLst/>
          </a:prstGeom>
          <a:noFill/>
        </p:spPr>
        <p:txBody>
          <a:bodyPr wrap="square" rtlCol="0">
            <a:spAutoFit/>
          </a:bodyPr>
          <a:lstStyle/>
          <a:p>
            <a:r>
              <a:rPr lang="es-EC" sz="2000" b="1" dirty="0" smtClean="0">
                <a:solidFill>
                  <a:schemeClr val="bg1"/>
                </a:solidFill>
                <a:latin typeface="Arial Rounded MT Bold"/>
              </a:rPr>
              <a:t>EMPLEO JUVENIL</a:t>
            </a:r>
            <a:endParaRPr lang="es-EC" sz="2000" b="1" dirty="0">
              <a:solidFill>
                <a:schemeClr val="bg1"/>
              </a:solidFill>
              <a:latin typeface="Arial Rounded MT Bold"/>
            </a:endParaRPr>
          </a:p>
        </p:txBody>
      </p:sp>
      <p:sp>
        <p:nvSpPr>
          <p:cNvPr id="10" name="9 CuadroTexto"/>
          <p:cNvSpPr txBox="1"/>
          <p:nvPr/>
        </p:nvSpPr>
        <p:spPr>
          <a:xfrm>
            <a:off x="2428860" y="1857364"/>
            <a:ext cx="6286544" cy="338554"/>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es-EC" sz="1600" dirty="0" smtClean="0">
                <a:latin typeface="Book Antiqua" pitchFamily="18" charset="0"/>
              </a:rPr>
              <a:t>Todas las empresas contratan jóvenes</a:t>
            </a:r>
          </a:p>
        </p:txBody>
      </p:sp>
      <p:sp>
        <p:nvSpPr>
          <p:cNvPr id="11" name="15 Rectángulo"/>
          <p:cNvSpPr/>
          <p:nvPr/>
        </p:nvSpPr>
        <p:spPr>
          <a:xfrm>
            <a:off x="1443506" y="1243661"/>
            <a:ext cx="1474891" cy="523220"/>
          </a:xfrm>
          <a:prstGeom prst="rect">
            <a:avLst/>
          </a:prstGeom>
        </p:spPr>
        <p:txBody>
          <a:bodyPr wrap="none">
            <a:spAutoFit/>
          </a:bodyPr>
          <a:lstStyle/>
          <a:p>
            <a:r>
              <a:rPr lang="es-EC" sz="2800" b="1" dirty="0" smtClean="0">
                <a:latin typeface="Arial Rounded MT Bold" pitchFamily="34" charset="0"/>
              </a:rPr>
              <a:t>MANTA</a:t>
            </a:r>
          </a:p>
        </p:txBody>
      </p:sp>
      <p:pic>
        <p:nvPicPr>
          <p:cNvPr id="14" name="Picture 6" descr="Bandera de Manta.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18397" y="1382353"/>
            <a:ext cx="504000" cy="237512"/>
          </a:xfrm>
          <a:prstGeom prst="rect">
            <a:avLst/>
          </a:prstGeom>
          <a:noFill/>
          <a:extLst>
            <a:ext uri="{909E8E84-426E-40DD-AFC4-6F175D3DCCD1}">
              <a14:hiddenFill xmlns:a14="http://schemas.microsoft.com/office/drawing/2010/main">
                <a:solidFill>
                  <a:srgbClr val="FFFFFF"/>
                </a:solidFill>
              </a14:hiddenFill>
            </a:ext>
          </a:extLst>
        </p:spPr>
      </p:pic>
      <p:sp>
        <p:nvSpPr>
          <p:cNvPr id="16" name="9 CuadroTexto"/>
          <p:cNvSpPr txBox="1"/>
          <p:nvPr/>
        </p:nvSpPr>
        <p:spPr>
          <a:xfrm>
            <a:off x="2428860" y="2586220"/>
            <a:ext cx="6286544" cy="338554"/>
          </a:xfrm>
          <a:prstGeom prst="rect">
            <a:avLst/>
          </a:prstGeom>
          <a:noFill/>
        </p:spPr>
        <p:txBody>
          <a:bodyPr wrap="square" rtlCol="0">
            <a:spAutoFit/>
          </a:bodyPr>
          <a:lstStyle/>
          <a:p>
            <a:pPr algn="ctr"/>
            <a:r>
              <a:rPr lang="es-EC" sz="1600" b="1" dirty="0" smtClean="0">
                <a:latin typeface="Book Antiqua" pitchFamily="18" charset="0"/>
              </a:rPr>
              <a:t>Motivación para contratar jóvenes</a:t>
            </a:r>
          </a:p>
        </p:txBody>
      </p:sp>
      <p:graphicFrame>
        <p:nvGraphicFramePr>
          <p:cNvPr id="19" name="Gráfico 18"/>
          <p:cNvGraphicFramePr>
            <a:graphicFrameLocks/>
          </p:cNvGraphicFramePr>
          <p:nvPr>
            <p:extLst>
              <p:ext uri="{D42A27DB-BD31-4B8C-83A1-F6EECF244321}">
                <p14:modId xmlns:p14="http://schemas.microsoft.com/office/powerpoint/2010/main" val="1712031594"/>
              </p:ext>
            </p:extLst>
          </p:nvPr>
        </p:nvGraphicFramePr>
        <p:xfrm>
          <a:off x="2872132" y="2944121"/>
          <a:ext cx="5400000" cy="3293191"/>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168989685"/>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descr="http://images.lagazzettadf.com/2013/09/oi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5016" y="5877272"/>
            <a:ext cx="1576744" cy="900000"/>
          </a:xfrm>
          <a:prstGeom prst="rect">
            <a:avLst/>
          </a:prstGeom>
          <a:noFill/>
          <a:extLst>
            <a:ext uri="{909E8E84-426E-40DD-AFC4-6F175D3DCCD1}">
              <a14:hiddenFill xmlns:a14="http://schemas.microsoft.com/office/drawing/2010/main">
                <a:solidFill>
                  <a:srgbClr val="FFFFFF"/>
                </a:solidFill>
              </a14:hiddenFill>
            </a:ext>
          </a:extLst>
        </p:spPr>
      </p:pic>
      <p:sp>
        <p:nvSpPr>
          <p:cNvPr id="15" name="14 Triángulo isósceles"/>
          <p:cNvSpPr/>
          <p:nvPr/>
        </p:nvSpPr>
        <p:spPr>
          <a:xfrm rot="5400000">
            <a:off x="-2259124" y="2259124"/>
            <a:ext cx="6858000" cy="2339752"/>
          </a:xfrm>
          <a:prstGeom prst="triangle">
            <a:avLst>
              <a:gd name="adj" fmla="val 65666"/>
            </a:avLst>
          </a:prstGeom>
          <a:solidFill>
            <a:schemeClr val="accent1">
              <a:lumMod val="75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1" name="13 Rectángulo"/>
          <p:cNvSpPr/>
          <p:nvPr/>
        </p:nvSpPr>
        <p:spPr>
          <a:xfrm>
            <a:off x="1363220" y="406405"/>
            <a:ext cx="2339102" cy="646331"/>
          </a:xfrm>
          <a:prstGeom prst="rect">
            <a:avLst/>
          </a:prstGeom>
        </p:spPr>
        <p:txBody>
          <a:bodyPr wrap="none">
            <a:spAutoFit/>
          </a:bodyPr>
          <a:lstStyle/>
          <a:p>
            <a:r>
              <a:rPr lang="es-EC" sz="3600" b="1" dirty="0" smtClean="0">
                <a:solidFill>
                  <a:srgbClr val="00B0F0"/>
                </a:solidFill>
                <a:latin typeface="Arial Rounded MT Bold" pitchFamily="34" charset="0"/>
              </a:rPr>
              <a:t>ANÁLISIS</a:t>
            </a:r>
          </a:p>
        </p:txBody>
      </p:sp>
      <p:sp>
        <p:nvSpPr>
          <p:cNvPr id="22" name="15 Rectángulo"/>
          <p:cNvSpPr/>
          <p:nvPr/>
        </p:nvSpPr>
        <p:spPr>
          <a:xfrm>
            <a:off x="1413128" y="838453"/>
            <a:ext cx="3202672" cy="523220"/>
          </a:xfrm>
          <a:prstGeom prst="rect">
            <a:avLst/>
          </a:prstGeom>
        </p:spPr>
        <p:txBody>
          <a:bodyPr wrap="none">
            <a:spAutoFit/>
          </a:bodyPr>
          <a:lstStyle/>
          <a:p>
            <a:r>
              <a:rPr lang="es-EC" sz="2800" b="1" dirty="0" smtClean="0">
                <a:latin typeface="Arial Rounded MT Bold" pitchFamily="34" charset="0"/>
              </a:rPr>
              <a:t>DE RESULTADOS</a:t>
            </a:r>
          </a:p>
        </p:txBody>
      </p:sp>
      <p:sp>
        <p:nvSpPr>
          <p:cNvPr id="23" name="16 CuadroTexto"/>
          <p:cNvSpPr txBox="1"/>
          <p:nvPr/>
        </p:nvSpPr>
        <p:spPr>
          <a:xfrm>
            <a:off x="755576" y="118373"/>
            <a:ext cx="720080" cy="1200329"/>
          </a:xfrm>
          <a:prstGeom prst="rect">
            <a:avLst/>
          </a:prstGeom>
          <a:noFill/>
        </p:spPr>
        <p:txBody>
          <a:bodyPr wrap="square" rtlCol="0">
            <a:spAutoFit/>
          </a:bodyPr>
          <a:lstStyle/>
          <a:p>
            <a:r>
              <a:rPr lang="es-EC" sz="7200" dirty="0" smtClean="0">
                <a:solidFill>
                  <a:schemeClr val="bg1">
                    <a:lumMod val="50000"/>
                  </a:schemeClr>
                </a:solidFill>
                <a:latin typeface="Arial Rounded MT Bold" pitchFamily="34" charset="0"/>
              </a:rPr>
              <a:t>4</a:t>
            </a:r>
            <a:endParaRPr lang="es-EC" sz="7200" dirty="0">
              <a:solidFill>
                <a:schemeClr val="bg1">
                  <a:lumMod val="50000"/>
                </a:schemeClr>
              </a:solidFill>
              <a:latin typeface="Arial Rounded MT Bold" pitchFamily="34" charset="0"/>
            </a:endParaRPr>
          </a:p>
        </p:txBody>
      </p:sp>
      <p:sp>
        <p:nvSpPr>
          <p:cNvPr id="10" name="9 CuadroTexto"/>
          <p:cNvSpPr txBox="1"/>
          <p:nvPr/>
        </p:nvSpPr>
        <p:spPr>
          <a:xfrm>
            <a:off x="2428860" y="1857364"/>
            <a:ext cx="6286544" cy="338554"/>
          </a:xfrm>
          <a:prstGeom prst="rect">
            <a:avLst/>
          </a:prstGeom>
          <a:noFill/>
        </p:spPr>
        <p:txBody>
          <a:bodyPr wrap="square" rtlCol="0">
            <a:spAutoFit/>
          </a:bodyPr>
          <a:lstStyle/>
          <a:p>
            <a:pPr algn="ctr"/>
            <a:r>
              <a:rPr lang="es-EC" sz="1600" b="1" dirty="0" smtClean="0">
                <a:latin typeface="Book Antiqua" pitchFamily="18" charset="0"/>
              </a:rPr>
              <a:t>Ha tenido inconvenientes al contratar jóvenes</a:t>
            </a:r>
          </a:p>
        </p:txBody>
      </p:sp>
      <p:sp>
        <p:nvSpPr>
          <p:cNvPr id="11" name="10 CuadroTexto"/>
          <p:cNvSpPr txBox="1"/>
          <p:nvPr/>
        </p:nvSpPr>
        <p:spPr>
          <a:xfrm>
            <a:off x="2500298" y="5643578"/>
            <a:ext cx="6215106" cy="553998"/>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es-EC" sz="1500" dirty="0" smtClean="0">
                <a:latin typeface="Book Antiqua" pitchFamily="18" charset="0"/>
              </a:rPr>
              <a:t>Inconvenientes: Falta de compromiso, Falta de madurez y responsabilidad, Inestabilidad laboral</a:t>
            </a:r>
          </a:p>
        </p:txBody>
      </p:sp>
      <p:sp>
        <p:nvSpPr>
          <p:cNvPr id="16" name="CuadroTexto 1"/>
          <p:cNvSpPr txBox="1"/>
          <p:nvPr/>
        </p:nvSpPr>
        <p:spPr>
          <a:xfrm>
            <a:off x="72007" y="4077072"/>
            <a:ext cx="2195737" cy="707886"/>
          </a:xfrm>
          <a:prstGeom prst="rect">
            <a:avLst/>
          </a:prstGeom>
          <a:noFill/>
        </p:spPr>
        <p:txBody>
          <a:bodyPr wrap="square" rtlCol="0">
            <a:spAutoFit/>
          </a:bodyPr>
          <a:lstStyle/>
          <a:p>
            <a:r>
              <a:rPr lang="es-EC" sz="2000" b="1" dirty="0" smtClean="0">
                <a:solidFill>
                  <a:schemeClr val="bg1"/>
                </a:solidFill>
                <a:latin typeface="Arial Rounded MT Bold"/>
              </a:rPr>
              <a:t>EMPLEO JUVENIL</a:t>
            </a:r>
            <a:endParaRPr lang="es-EC" sz="2000" b="1" dirty="0">
              <a:solidFill>
                <a:schemeClr val="bg1"/>
              </a:solidFill>
              <a:latin typeface="Arial Rounded MT Bold"/>
            </a:endParaRPr>
          </a:p>
        </p:txBody>
      </p:sp>
      <p:sp>
        <p:nvSpPr>
          <p:cNvPr id="12" name="15 Rectángulo"/>
          <p:cNvSpPr/>
          <p:nvPr/>
        </p:nvSpPr>
        <p:spPr>
          <a:xfrm>
            <a:off x="1443506" y="1243661"/>
            <a:ext cx="1474891" cy="523220"/>
          </a:xfrm>
          <a:prstGeom prst="rect">
            <a:avLst/>
          </a:prstGeom>
        </p:spPr>
        <p:txBody>
          <a:bodyPr wrap="none">
            <a:spAutoFit/>
          </a:bodyPr>
          <a:lstStyle/>
          <a:p>
            <a:r>
              <a:rPr lang="es-EC" sz="2800" b="1" dirty="0" smtClean="0">
                <a:latin typeface="Arial Rounded MT Bold" pitchFamily="34" charset="0"/>
              </a:rPr>
              <a:t>MANTA</a:t>
            </a:r>
          </a:p>
        </p:txBody>
      </p:sp>
      <p:pic>
        <p:nvPicPr>
          <p:cNvPr id="17" name="Picture 6" descr="Bandera de Manta.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18397" y="1382353"/>
            <a:ext cx="504000" cy="237512"/>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8" name="Gráfico 17"/>
          <p:cNvGraphicFramePr>
            <a:graphicFrameLocks/>
          </p:cNvGraphicFramePr>
          <p:nvPr>
            <p:extLst>
              <p:ext uri="{D42A27DB-BD31-4B8C-83A1-F6EECF244321}">
                <p14:modId xmlns:p14="http://schemas.microsoft.com/office/powerpoint/2010/main" val="2533024172"/>
              </p:ext>
            </p:extLst>
          </p:nvPr>
        </p:nvGraphicFramePr>
        <p:xfrm>
          <a:off x="2872132" y="2420413"/>
          <a:ext cx="5400000" cy="28800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168989685"/>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descr="http://images.lagazzettadf.com/2013/09/oi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5016" y="5877272"/>
            <a:ext cx="1576744" cy="900000"/>
          </a:xfrm>
          <a:prstGeom prst="rect">
            <a:avLst/>
          </a:prstGeom>
          <a:noFill/>
          <a:extLst>
            <a:ext uri="{909E8E84-426E-40DD-AFC4-6F175D3DCCD1}">
              <a14:hiddenFill xmlns:a14="http://schemas.microsoft.com/office/drawing/2010/main">
                <a:solidFill>
                  <a:srgbClr val="FFFFFF"/>
                </a:solidFill>
              </a14:hiddenFill>
            </a:ext>
          </a:extLst>
        </p:spPr>
      </p:pic>
      <p:sp>
        <p:nvSpPr>
          <p:cNvPr id="15" name="14 Triángulo isósceles"/>
          <p:cNvSpPr/>
          <p:nvPr/>
        </p:nvSpPr>
        <p:spPr>
          <a:xfrm rot="5400000">
            <a:off x="-2259124" y="2259124"/>
            <a:ext cx="6858000" cy="2339752"/>
          </a:xfrm>
          <a:prstGeom prst="triangle">
            <a:avLst>
              <a:gd name="adj" fmla="val 65666"/>
            </a:avLst>
          </a:prstGeom>
          <a:solidFill>
            <a:schemeClr val="accent1">
              <a:lumMod val="75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1" name="13 Rectángulo"/>
          <p:cNvSpPr/>
          <p:nvPr/>
        </p:nvSpPr>
        <p:spPr>
          <a:xfrm>
            <a:off x="1363220" y="406405"/>
            <a:ext cx="2339102" cy="646331"/>
          </a:xfrm>
          <a:prstGeom prst="rect">
            <a:avLst/>
          </a:prstGeom>
        </p:spPr>
        <p:txBody>
          <a:bodyPr wrap="none">
            <a:spAutoFit/>
          </a:bodyPr>
          <a:lstStyle/>
          <a:p>
            <a:r>
              <a:rPr lang="es-EC" sz="3600" b="1" dirty="0" smtClean="0">
                <a:solidFill>
                  <a:srgbClr val="00B0F0"/>
                </a:solidFill>
                <a:latin typeface="Arial Rounded MT Bold" pitchFamily="34" charset="0"/>
              </a:rPr>
              <a:t>ANÁLISIS</a:t>
            </a:r>
          </a:p>
        </p:txBody>
      </p:sp>
      <p:sp>
        <p:nvSpPr>
          <p:cNvPr id="22" name="15 Rectángulo"/>
          <p:cNvSpPr/>
          <p:nvPr/>
        </p:nvSpPr>
        <p:spPr>
          <a:xfrm>
            <a:off x="1413128" y="838453"/>
            <a:ext cx="3202672" cy="523220"/>
          </a:xfrm>
          <a:prstGeom prst="rect">
            <a:avLst/>
          </a:prstGeom>
        </p:spPr>
        <p:txBody>
          <a:bodyPr wrap="none">
            <a:spAutoFit/>
          </a:bodyPr>
          <a:lstStyle/>
          <a:p>
            <a:r>
              <a:rPr lang="es-EC" sz="2800" b="1" dirty="0" smtClean="0">
                <a:latin typeface="Arial Rounded MT Bold" pitchFamily="34" charset="0"/>
              </a:rPr>
              <a:t>DE RESULTADOS</a:t>
            </a:r>
          </a:p>
        </p:txBody>
      </p:sp>
      <p:sp>
        <p:nvSpPr>
          <p:cNvPr id="23" name="16 CuadroTexto"/>
          <p:cNvSpPr txBox="1"/>
          <p:nvPr/>
        </p:nvSpPr>
        <p:spPr>
          <a:xfrm>
            <a:off x="755576" y="118373"/>
            <a:ext cx="720080" cy="1200329"/>
          </a:xfrm>
          <a:prstGeom prst="rect">
            <a:avLst/>
          </a:prstGeom>
          <a:noFill/>
        </p:spPr>
        <p:txBody>
          <a:bodyPr wrap="square" rtlCol="0">
            <a:spAutoFit/>
          </a:bodyPr>
          <a:lstStyle/>
          <a:p>
            <a:r>
              <a:rPr lang="es-EC" sz="7200" dirty="0" smtClean="0">
                <a:solidFill>
                  <a:schemeClr val="bg1">
                    <a:lumMod val="50000"/>
                  </a:schemeClr>
                </a:solidFill>
                <a:latin typeface="Arial Rounded MT Bold" pitchFamily="34" charset="0"/>
              </a:rPr>
              <a:t>4</a:t>
            </a:r>
            <a:endParaRPr lang="es-EC" sz="7200" dirty="0">
              <a:solidFill>
                <a:schemeClr val="bg1">
                  <a:lumMod val="50000"/>
                </a:schemeClr>
              </a:solidFill>
              <a:latin typeface="Arial Rounded MT Bold" pitchFamily="34" charset="0"/>
            </a:endParaRPr>
          </a:p>
        </p:txBody>
      </p:sp>
      <p:sp>
        <p:nvSpPr>
          <p:cNvPr id="10" name="9 CuadroTexto"/>
          <p:cNvSpPr txBox="1"/>
          <p:nvPr/>
        </p:nvSpPr>
        <p:spPr>
          <a:xfrm>
            <a:off x="2428860" y="1857364"/>
            <a:ext cx="6286544" cy="338554"/>
          </a:xfrm>
          <a:prstGeom prst="rect">
            <a:avLst/>
          </a:prstGeom>
          <a:noFill/>
        </p:spPr>
        <p:txBody>
          <a:bodyPr wrap="square" rtlCol="0">
            <a:spAutoFit/>
          </a:bodyPr>
          <a:lstStyle/>
          <a:p>
            <a:pPr algn="ctr"/>
            <a:r>
              <a:rPr lang="es-EC" sz="1600" b="1" dirty="0" smtClean="0">
                <a:latin typeface="Book Antiqua" pitchFamily="18" charset="0"/>
              </a:rPr>
              <a:t>Ha considerado incluir jóvenes en su empresa</a:t>
            </a:r>
          </a:p>
        </p:txBody>
      </p:sp>
      <p:sp>
        <p:nvSpPr>
          <p:cNvPr id="11" name="10 CuadroTexto"/>
          <p:cNvSpPr txBox="1"/>
          <p:nvPr/>
        </p:nvSpPr>
        <p:spPr>
          <a:xfrm>
            <a:off x="2500298" y="5643578"/>
            <a:ext cx="6215106" cy="323165"/>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es-EC" sz="1500" dirty="0" smtClean="0">
                <a:latin typeface="Book Antiqua" pitchFamily="18" charset="0"/>
              </a:rPr>
              <a:t>No por inconvenientes y trámites legales</a:t>
            </a:r>
          </a:p>
        </p:txBody>
      </p:sp>
      <p:sp>
        <p:nvSpPr>
          <p:cNvPr id="14" name="CuadroTexto 1"/>
          <p:cNvSpPr txBox="1"/>
          <p:nvPr/>
        </p:nvSpPr>
        <p:spPr>
          <a:xfrm>
            <a:off x="72007" y="4077072"/>
            <a:ext cx="2195737" cy="707886"/>
          </a:xfrm>
          <a:prstGeom prst="rect">
            <a:avLst/>
          </a:prstGeom>
          <a:noFill/>
        </p:spPr>
        <p:txBody>
          <a:bodyPr wrap="square" rtlCol="0">
            <a:spAutoFit/>
          </a:bodyPr>
          <a:lstStyle/>
          <a:p>
            <a:r>
              <a:rPr lang="es-EC" sz="2000" b="1" dirty="0" smtClean="0">
                <a:solidFill>
                  <a:schemeClr val="bg1"/>
                </a:solidFill>
                <a:latin typeface="Arial Rounded MT Bold"/>
              </a:rPr>
              <a:t>EMPLEO JUVENIL</a:t>
            </a:r>
            <a:endParaRPr lang="es-EC" sz="2000" b="1" dirty="0">
              <a:solidFill>
                <a:schemeClr val="bg1"/>
              </a:solidFill>
              <a:latin typeface="Arial Rounded MT Bold"/>
            </a:endParaRPr>
          </a:p>
        </p:txBody>
      </p:sp>
      <p:sp>
        <p:nvSpPr>
          <p:cNvPr id="16" name="15 Rectángulo"/>
          <p:cNvSpPr/>
          <p:nvPr/>
        </p:nvSpPr>
        <p:spPr>
          <a:xfrm>
            <a:off x="1443506" y="1243661"/>
            <a:ext cx="1474891" cy="523220"/>
          </a:xfrm>
          <a:prstGeom prst="rect">
            <a:avLst/>
          </a:prstGeom>
        </p:spPr>
        <p:txBody>
          <a:bodyPr wrap="none">
            <a:spAutoFit/>
          </a:bodyPr>
          <a:lstStyle/>
          <a:p>
            <a:r>
              <a:rPr lang="es-EC" sz="2800" b="1" dirty="0" smtClean="0">
                <a:latin typeface="Arial Rounded MT Bold" pitchFamily="34" charset="0"/>
              </a:rPr>
              <a:t>MANTA</a:t>
            </a:r>
          </a:p>
        </p:txBody>
      </p:sp>
      <p:pic>
        <p:nvPicPr>
          <p:cNvPr id="17" name="Picture 6" descr="Bandera de Manta.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18397" y="1382353"/>
            <a:ext cx="504000" cy="237512"/>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8" name="Gráfico 17"/>
          <p:cNvGraphicFramePr>
            <a:graphicFrameLocks/>
          </p:cNvGraphicFramePr>
          <p:nvPr>
            <p:extLst>
              <p:ext uri="{D42A27DB-BD31-4B8C-83A1-F6EECF244321}">
                <p14:modId xmlns:p14="http://schemas.microsoft.com/office/powerpoint/2010/main" val="4014010223"/>
              </p:ext>
            </p:extLst>
          </p:nvPr>
        </p:nvGraphicFramePr>
        <p:xfrm>
          <a:off x="2918397" y="2262572"/>
          <a:ext cx="5400000" cy="28800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168989685"/>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descr="http://images.lagazzettadf.com/2013/09/oi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5016" y="5877272"/>
            <a:ext cx="1576744" cy="900000"/>
          </a:xfrm>
          <a:prstGeom prst="rect">
            <a:avLst/>
          </a:prstGeom>
          <a:noFill/>
          <a:extLst>
            <a:ext uri="{909E8E84-426E-40DD-AFC4-6F175D3DCCD1}">
              <a14:hiddenFill xmlns:a14="http://schemas.microsoft.com/office/drawing/2010/main">
                <a:solidFill>
                  <a:srgbClr val="FFFFFF"/>
                </a:solidFill>
              </a14:hiddenFill>
            </a:ext>
          </a:extLst>
        </p:spPr>
      </p:pic>
      <p:sp>
        <p:nvSpPr>
          <p:cNvPr id="15" name="14 Triángulo isósceles"/>
          <p:cNvSpPr/>
          <p:nvPr/>
        </p:nvSpPr>
        <p:spPr>
          <a:xfrm rot="5400000">
            <a:off x="-2259124" y="2259124"/>
            <a:ext cx="6858000" cy="2339752"/>
          </a:xfrm>
          <a:prstGeom prst="triangle">
            <a:avLst>
              <a:gd name="adj" fmla="val 65666"/>
            </a:avLst>
          </a:prstGeom>
          <a:solidFill>
            <a:schemeClr val="accent1">
              <a:lumMod val="75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1" name="13 Rectángulo"/>
          <p:cNvSpPr/>
          <p:nvPr/>
        </p:nvSpPr>
        <p:spPr>
          <a:xfrm>
            <a:off x="1363220" y="406405"/>
            <a:ext cx="2339102" cy="646331"/>
          </a:xfrm>
          <a:prstGeom prst="rect">
            <a:avLst/>
          </a:prstGeom>
        </p:spPr>
        <p:txBody>
          <a:bodyPr wrap="none">
            <a:spAutoFit/>
          </a:bodyPr>
          <a:lstStyle/>
          <a:p>
            <a:r>
              <a:rPr lang="es-EC" sz="3600" b="1" dirty="0" smtClean="0">
                <a:solidFill>
                  <a:srgbClr val="00B0F0"/>
                </a:solidFill>
                <a:latin typeface="Arial Rounded MT Bold" pitchFamily="34" charset="0"/>
              </a:rPr>
              <a:t>ANÁLISIS</a:t>
            </a:r>
          </a:p>
        </p:txBody>
      </p:sp>
      <p:sp>
        <p:nvSpPr>
          <p:cNvPr id="22" name="15 Rectángulo"/>
          <p:cNvSpPr/>
          <p:nvPr/>
        </p:nvSpPr>
        <p:spPr>
          <a:xfrm>
            <a:off x="1413128" y="838453"/>
            <a:ext cx="3202672" cy="523220"/>
          </a:xfrm>
          <a:prstGeom prst="rect">
            <a:avLst/>
          </a:prstGeom>
        </p:spPr>
        <p:txBody>
          <a:bodyPr wrap="none">
            <a:spAutoFit/>
          </a:bodyPr>
          <a:lstStyle/>
          <a:p>
            <a:r>
              <a:rPr lang="es-EC" sz="2800" b="1" dirty="0" smtClean="0">
                <a:latin typeface="Arial Rounded MT Bold" pitchFamily="34" charset="0"/>
              </a:rPr>
              <a:t>DE RESULTADOS</a:t>
            </a:r>
          </a:p>
        </p:txBody>
      </p:sp>
      <p:sp>
        <p:nvSpPr>
          <p:cNvPr id="23" name="16 CuadroTexto"/>
          <p:cNvSpPr txBox="1"/>
          <p:nvPr/>
        </p:nvSpPr>
        <p:spPr>
          <a:xfrm>
            <a:off x="755576" y="118373"/>
            <a:ext cx="720080" cy="1200329"/>
          </a:xfrm>
          <a:prstGeom prst="rect">
            <a:avLst/>
          </a:prstGeom>
          <a:noFill/>
        </p:spPr>
        <p:txBody>
          <a:bodyPr wrap="square" rtlCol="0">
            <a:spAutoFit/>
          </a:bodyPr>
          <a:lstStyle/>
          <a:p>
            <a:r>
              <a:rPr lang="es-EC" sz="7200" dirty="0" smtClean="0">
                <a:solidFill>
                  <a:schemeClr val="bg1">
                    <a:lumMod val="50000"/>
                  </a:schemeClr>
                </a:solidFill>
                <a:latin typeface="Arial Rounded MT Bold" pitchFamily="34" charset="0"/>
              </a:rPr>
              <a:t>4</a:t>
            </a:r>
            <a:endParaRPr lang="es-EC" sz="7200" dirty="0">
              <a:solidFill>
                <a:schemeClr val="bg1">
                  <a:lumMod val="50000"/>
                </a:schemeClr>
              </a:solidFill>
              <a:latin typeface="Arial Rounded MT Bold" pitchFamily="34" charset="0"/>
            </a:endParaRPr>
          </a:p>
        </p:txBody>
      </p:sp>
      <p:sp>
        <p:nvSpPr>
          <p:cNvPr id="11" name="CuadroTexto 1"/>
          <p:cNvSpPr txBox="1"/>
          <p:nvPr/>
        </p:nvSpPr>
        <p:spPr>
          <a:xfrm>
            <a:off x="72007" y="4077072"/>
            <a:ext cx="2195737" cy="707886"/>
          </a:xfrm>
          <a:prstGeom prst="rect">
            <a:avLst/>
          </a:prstGeom>
          <a:noFill/>
        </p:spPr>
        <p:txBody>
          <a:bodyPr wrap="square" rtlCol="0">
            <a:spAutoFit/>
          </a:bodyPr>
          <a:lstStyle/>
          <a:p>
            <a:r>
              <a:rPr lang="es-EC" sz="2000" b="1" dirty="0" smtClean="0">
                <a:solidFill>
                  <a:schemeClr val="bg1"/>
                </a:solidFill>
                <a:latin typeface="Arial Rounded MT Bold"/>
              </a:rPr>
              <a:t>EMPLEO JUVENIL</a:t>
            </a:r>
            <a:endParaRPr lang="es-EC" sz="2000" b="1" dirty="0">
              <a:solidFill>
                <a:schemeClr val="bg1"/>
              </a:solidFill>
              <a:latin typeface="Arial Rounded MT Bold"/>
            </a:endParaRPr>
          </a:p>
        </p:txBody>
      </p:sp>
      <p:sp>
        <p:nvSpPr>
          <p:cNvPr id="16" name="15 CuadroTexto"/>
          <p:cNvSpPr txBox="1"/>
          <p:nvPr/>
        </p:nvSpPr>
        <p:spPr>
          <a:xfrm>
            <a:off x="2428860" y="2018876"/>
            <a:ext cx="6286544" cy="338554"/>
          </a:xfrm>
          <a:prstGeom prst="rect">
            <a:avLst/>
          </a:prstGeom>
          <a:noFill/>
        </p:spPr>
        <p:txBody>
          <a:bodyPr wrap="square" rtlCol="0">
            <a:spAutoFit/>
          </a:bodyPr>
          <a:lstStyle/>
          <a:p>
            <a:pPr algn="ctr"/>
            <a:r>
              <a:rPr lang="es-EC" sz="1600" b="1" dirty="0" smtClean="0">
                <a:latin typeface="Book Antiqua" pitchFamily="18" charset="0"/>
              </a:rPr>
              <a:t>Importancia de la experiencia y conocimientos previos</a:t>
            </a:r>
          </a:p>
        </p:txBody>
      </p:sp>
      <p:sp>
        <p:nvSpPr>
          <p:cNvPr id="10" name="15 Rectángulo"/>
          <p:cNvSpPr/>
          <p:nvPr/>
        </p:nvSpPr>
        <p:spPr>
          <a:xfrm>
            <a:off x="1443506" y="1243661"/>
            <a:ext cx="1474891" cy="523220"/>
          </a:xfrm>
          <a:prstGeom prst="rect">
            <a:avLst/>
          </a:prstGeom>
        </p:spPr>
        <p:txBody>
          <a:bodyPr wrap="none">
            <a:spAutoFit/>
          </a:bodyPr>
          <a:lstStyle/>
          <a:p>
            <a:r>
              <a:rPr lang="es-EC" sz="2800" b="1" dirty="0" smtClean="0">
                <a:latin typeface="Arial Rounded MT Bold" pitchFamily="34" charset="0"/>
              </a:rPr>
              <a:t>MANTA</a:t>
            </a:r>
          </a:p>
        </p:txBody>
      </p:sp>
      <p:pic>
        <p:nvPicPr>
          <p:cNvPr id="12" name="Picture 6" descr="Bandera de Manta.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18397" y="1382353"/>
            <a:ext cx="504000" cy="237512"/>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7" name="Gráfico 16"/>
          <p:cNvGraphicFramePr>
            <a:graphicFrameLocks/>
          </p:cNvGraphicFramePr>
          <p:nvPr>
            <p:extLst>
              <p:ext uri="{D42A27DB-BD31-4B8C-83A1-F6EECF244321}">
                <p14:modId xmlns:p14="http://schemas.microsoft.com/office/powerpoint/2010/main" val="3120277498"/>
              </p:ext>
            </p:extLst>
          </p:nvPr>
        </p:nvGraphicFramePr>
        <p:xfrm>
          <a:off x="2872132" y="2455451"/>
          <a:ext cx="5400000" cy="28800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168989685"/>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descr="http://images.lagazzettadf.com/2013/09/oi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5016" y="5877272"/>
            <a:ext cx="1576744" cy="900000"/>
          </a:xfrm>
          <a:prstGeom prst="rect">
            <a:avLst/>
          </a:prstGeom>
          <a:noFill/>
          <a:extLst>
            <a:ext uri="{909E8E84-426E-40DD-AFC4-6F175D3DCCD1}">
              <a14:hiddenFill xmlns:a14="http://schemas.microsoft.com/office/drawing/2010/main">
                <a:solidFill>
                  <a:srgbClr val="FFFFFF"/>
                </a:solidFill>
              </a14:hiddenFill>
            </a:ext>
          </a:extLst>
        </p:spPr>
      </p:pic>
      <p:sp>
        <p:nvSpPr>
          <p:cNvPr id="15" name="14 Triángulo isósceles"/>
          <p:cNvSpPr/>
          <p:nvPr/>
        </p:nvSpPr>
        <p:spPr>
          <a:xfrm rot="5400000">
            <a:off x="-2259124" y="2259124"/>
            <a:ext cx="6858000" cy="2339752"/>
          </a:xfrm>
          <a:prstGeom prst="triangle">
            <a:avLst>
              <a:gd name="adj" fmla="val 65666"/>
            </a:avLst>
          </a:prstGeom>
          <a:solidFill>
            <a:schemeClr val="accent1">
              <a:lumMod val="75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1" name="13 Rectángulo"/>
          <p:cNvSpPr/>
          <p:nvPr/>
        </p:nvSpPr>
        <p:spPr>
          <a:xfrm>
            <a:off x="1363220" y="406405"/>
            <a:ext cx="2339102" cy="646331"/>
          </a:xfrm>
          <a:prstGeom prst="rect">
            <a:avLst/>
          </a:prstGeom>
        </p:spPr>
        <p:txBody>
          <a:bodyPr wrap="none">
            <a:spAutoFit/>
          </a:bodyPr>
          <a:lstStyle/>
          <a:p>
            <a:r>
              <a:rPr lang="es-EC" sz="3600" b="1" dirty="0" smtClean="0">
                <a:solidFill>
                  <a:srgbClr val="00B0F0"/>
                </a:solidFill>
                <a:latin typeface="Arial Rounded MT Bold" pitchFamily="34" charset="0"/>
              </a:rPr>
              <a:t>ANÁLISIS</a:t>
            </a:r>
          </a:p>
        </p:txBody>
      </p:sp>
      <p:sp>
        <p:nvSpPr>
          <p:cNvPr id="22" name="15 Rectángulo"/>
          <p:cNvSpPr/>
          <p:nvPr/>
        </p:nvSpPr>
        <p:spPr>
          <a:xfrm>
            <a:off x="1413128" y="838453"/>
            <a:ext cx="3202672" cy="523220"/>
          </a:xfrm>
          <a:prstGeom prst="rect">
            <a:avLst/>
          </a:prstGeom>
        </p:spPr>
        <p:txBody>
          <a:bodyPr wrap="none">
            <a:spAutoFit/>
          </a:bodyPr>
          <a:lstStyle/>
          <a:p>
            <a:r>
              <a:rPr lang="es-EC" sz="2800" b="1" dirty="0" smtClean="0">
                <a:latin typeface="Arial Rounded MT Bold" pitchFamily="34" charset="0"/>
              </a:rPr>
              <a:t>DE RESULTADOS</a:t>
            </a:r>
          </a:p>
        </p:txBody>
      </p:sp>
      <p:sp>
        <p:nvSpPr>
          <p:cNvPr id="23" name="16 CuadroTexto"/>
          <p:cNvSpPr txBox="1"/>
          <p:nvPr/>
        </p:nvSpPr>
        <p:spPr>
          <a:xfrm>
            <a:off x="755576" y="118373"/>
            <a:ext cx="720080" cy="1200329"/>
          </a:xfrm>
          <a:prstGeom prst="rect">
            <a:avLst/>
          </a:prstGeom>
          <a:noFill/>
        </p:spPr>
        <p:txBody>
          <a:bodyPr wrap="square" rtlCol="0">
            <a:spAutoFit/>
          </a:bodyPr>
          <a:lstStyle/>
          <a:p>
            <a:r>
              <a:rPr lang="es-EC" sz="7200" dirty="0" smtClean="0">
                <a:solidFill>
                  <a:schemeClr val="bg1">
                    <a:lumMod val="50000"/>
                  </a:schemeClr>
                </a:solidFill>
                <a:latin typeface="Arial Rounded MT Bold" pitchFamily="34" charset="0"/>
              </a:rPr>
              <a:t>4</a:t>
            </a:r>
            <a:endParaRPr lang="es-EC" sz="7200" dirty="0">
              <a:solidFill>
                <a:schemeClr val="bg1">
                  <a:lumMod val="50000"/>
                </a:schemeClr>
              </a:solidFill>
              <a:latin typeface="Arial Rounded MT Bold" pitchFamily="34" charset="0"/>
            </a:endParaRPr>
          </a:p>
        </p:txBody>
      </p:sp>
      <p:sp>
        <p:nvSpPr>
          <p:cNvPr id="2" name="CuadroTexto 1"/>
          <p:cNvSpPr txBox="1"/>
          <p:nvPr/>
        </p:nvSpPr>
        <p:spPr>
          <a:xfrm>
            <a:off x="35496" y="4192052"/>
            <a:ext cx="2267746" cy="677108"/>
          </a:xfrm>
          <a:prstGeom prst="rect">
            <a:avLst/>
          </a:prstGeom>
          <a:noFill/>
        </p:spPr>
        <p:txBody>
          <a:bodyPr wrap="square" rtlCol="0">
            <a:spAutoFit/>
          </a:bodyPr>
          <a:lstStyle/>
          <a:p>
            <a:r>
              <a:rPr lang="es-EC" sz="1900" b="1" dirty="0" smtClean="0">
                <a:solidFill>
                  <a:schemeClr val="bg1"/>
                </a:solidFill>
                <a:latin typeface="Arial Rounded MT Bold"/>
              </a:rPr>
              <a:t>PERSONAS CON DISCAPACIDAD</a:t>
            </a:r>
            <a:endParaRPr lang="es-EC" sz="1900" b="1" dirty="0">
              <a:solidFill>
                <a:schemeClr val="bg1"/>
              </a:solidFill>
              <a:latin typeface="Arial Rounded MT Bold"/>
            </a:endParaRPr>
          </a:p>
        </p:txBody>
      </p:sp>
      <p:graphicFrame>
        <p:nvGraphicFramePr>
          <p:cNvPr id="9" name="8 Tabla"/>
          <p:cNvGraphicFramePr>
            <a:graphicFrameLocks noGrp="1"/>
          </p:cNvGraphicFramePr>
          <p:nvPr>
            <p:extLst>
              <p:ext uri="{D42A27DB-BD31-4B8C-83A1-F6EECF244321}">
                <p14:modId xmlns:p14="http://schemas.microsoft.com/office/powerpoint/2010/main" val="2031639952"/>
              </p:ext>
            </p:extLst>
          </p:nvPr>
        </p:nvGraphicFramePr>
        <p:xfrm>
          <a:off x="2602516" y="1857364"/>
          <a:ext cx="5857916" cy="731520"/>
        </p:xfrm>
        <a:graphic>
          <a:graphicData uri="http://schemas.openxmlformats.org/drawingml/2006/table">
            <a:tbl>
              <a:tblPr>
                <a:tableStyleId>{BDBED569-4797-4DF1-A0F4-6AAB3CD982D8}</a:tableStyleId>
              </a:tblPr>
              <a:tblGrid>
                <a:gridCol w="5857916"/>
              </a:tblGrid>
              <a:tr h="209550">
                <a:tc>
                  <a:txBody>
                    <a:bodyPr/>
                    <a:lstStyle/>
                    <a:p>
                      <a:pPr algn="ctr" fontAlgn="ctr"/>
                      <a:r>
                        <a:rPr lang="es-EC" sz="1600" b="1" u="none" strike="noStrike" dirty="0">
                          <a:solidFill>
                            <a:schemeClr val="bg1"/>
                          </a:solidFill>
                          <a:latin typeface="Book Antiqua" pitchFamily="18" charset="0"/>
                        </a:rPr>
                        <a:t>Promedio del porcentaje de su personal posee algún tipo de discapacidad</a:t>
                      </a:r>
                      <a:endParaRPr lang="es-EC" sz="1600" b="1" i="0" u="none" strike="noStrike" dirty="0">
                        <a:solidFill>
                          <a:schemeClr val="bg1"/>
                        </a:solidFill>
                        <a:latin typeface="Book Antiqua" pitchFamily="18" charset="0"/>
                      </a:endParaRPr>
                    </a:p>
                  </a:txBody>
                  <a:tcPr marL="0" marR="0" marT="0" marB="0" anchor="ctr">
                    <a:solidFill>
                      <a:schemeClr val="accent5"/>
                    </a:solidFill>
                  </a:tcPr>
                </a:tc>
              </a:tr>
              <a:tr h="209550">
                <a:tc>
                  <a:txBody>
                    <a:bodyPr/>
                    <a:lstStyle/>
                    <a:p>
                      <a:pPr algn="ctr" fontAlgn="ctr"/>
                      <a:r>
                        <a:rPr lang="es-EC" sz="1600" u="none" strike="noStrike" dirty="0" smtClean="0">
                          <a:latin typeface="Book Antiqua" pitchFamily="18" charset="0"/>
                        </a:rPr>
                        <a:t>3,88%</a:t>
                      </a:r>
                      <a:endParaRPr lang="es-EC" sz="1600" b="0" i="0" u="none" strike="noStrike" dirty="0">
                        <a:solidFill>
                          <a:srgbClr val="000000"/>
                        </a:solidFill>
                        <a:latin typeface="Book Antiqua" pitchFamily="18" charset="0"/>
                      </a:endParaRPr>
                    </a:p>
                  </a:txBody>
                  <a:tcPr marL="0" marR="0" marT="0" marB="0" anchor="ctr"/>
                </a:tc>
              </a:tr>
            </a:tbl>
          </a:graphicData>
        </a:graphic>
      </p:graphicFrame>
      <p:sp>
        <p:nvSpPr>
          <p:cNvPr id="11" name="10 CuadroTexto"/>
          <p:cNvSpPr txBox="1"/>
          <p:nvPr/>
        </p:nvSpPr>
        <p:spPr>
          <a:xfrm>
            <a:off x="2428860" y="2857496"/>
            <a:ext cx="6286544" cy="338554"/>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es-EC" sz="1600" dirty="0" smtClean="0">
                <a:latin typeface="Book Antiqua" pitchFamily="18" charset="0"/>
              </a:rPr>
              <a:t>Todas las empresas contratarían personas con discapacidad</a:t>
            </a:r>
          </a:p>
        </p:txBody>
      </p:sp>
      <p:sp>
        <p:nvSpPr>
          <p:cNvPr id="12" name="15 Rectángulo"/>
          <p:cNvSpPr/>
          <p:nvPr/>
        </p:nvSpPr>
        <p:spPr>
          <a:xfrm>
            <a:off x="1443506" y="1243661"/>
            <a:ext cx="1474891" cy="523220"/>
          </a:xfrm>
          <a:prstGeom prst="rect">
            <a:avLst/>
          </a:prstGeom>
        </p:spPr>
        <p:txBody>
          <a:bodyPr wrap="none">
            <a:spAutoFit/>
          </a:bodyPr>
          <a:lstStyle/>
          <a:p>
            <a:r>
              <a:rPr lang="es-EC" sz="2800" b="1" dirty="0" smtClean="0">
                <a:latin typeface="Arial Rounded MT Bold" pitchFamily="34" charset="0"/>
              </a:rPr>
              <a:t>MANTA</a:t>
            </a:r>
          </a:p>
        </p:txBody>
      </p:sp>
      <p:pic>
        <p:nvPicPr>
          <p:cNvPr id="14" name="Picture 6" descr="Bandera de Manta.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18397" y="1382353"/>
            <a:ext cx="504000" cy="237512"/>
          </a:xfrm>
          <a:prstGeom prst="rect">
            <a:avLst/>
          </a:prstGeom>
          <a:noFill/>
          <a:extLst>
            <a:ext uri="{909E8E84-426E-40DD-AFC4-6F175D3DCCD1}">
              <a14:hiddenFill xmlns:a14="http://schemas.microsoft.com/office/drawing/2010/main">
                <a:solidFill>
                  <a:srgbClr val="FFFFFF"/>
                </a:solidFill>
              </a14:hiddenFill>
            </a:ext>
          </a:extLst>
        </p:spPr>
      </p:pic>
      <p:sp>
        <p:nvSpPr>
          <p:cNvPr id="16" name="10 CuadroTexto"/>
          <p:cNvSpPr txBox="1"/>
          <p:nvPr/>
        </p:nvSpPr>
        <p:spPr>
          <a:xfrm>
            <a:off x="2461920" y="3450806"/>
            <a:ext cx="6286544" cy="338554"/>
          </a:xfrm>
          <a:prstGeom prst="rect">
            <a:avLst/>
          </a:prstGeom>
          <a:noFill/>
        </p:spPr>
        <p:txBody>
          <a:bodyPr wrap="square" rtlCol="0">
            <a:spAutoFit/>
          </a:bodyPr>
          <a:lstStyle/>
          <a:p>
            <a:pPr algn="ctr"/>
            <a:r>
              <a:rPr lang="es-EC" sz="1600" b="1" dirty="0" smtClean="0">
                <a:latin typeface="Book Antiqua" pitchFamily="18" charset="0"/>
              </a:rPr>
              <a:t>Preferiría que estas personas sean jóvenes</a:t>
            </a:r>
          </a:p>
        </p:txBody>
      </p:sp>
      <p:graphicFrame>
        <p:nvGraphicFramePr>
          <p:cNvPr id="18" name="Gráfico 17"/>
          <p:cNvGraphicFramePr>
            <a:graphicFrameLocks/>
          </p:cNvGraphicFramePr>
          <p:nvPr>
            <p:extLst>
              <p:ext uri="{D42A27DB-BD31-4B8C-83A1-F6EECF244321}">
                <p14:modId xmlns:p14="http://schemas.microsoft.com/office/powerpoint/2010/main" val="1476632716"/>
              </p:ext>
            </p:extLst>
          </p:nvPr>
        </p:nvGraphicFramePr>
        <p:xfrm>
          <a:off x="2872132" y="3789360"/>
          <a:ext cx="5400000" cy="28800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213068411"/>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descr="http://images.lagazzettadf.com/2013/09/oi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5016" y="5877272"/>
            <a:ext cx="1576744" cy="900000"/>
          </a:xfrm>
          <a:prstGeom prst="rect">
            <a:avLst/>
          </a:prstGeom>
          <a:noFill/>
          <a:extLst>
            <a:ext uri="{909E8E84-426E-40DD-AFC4-6F175D3DCCD1}">
              <a14:hiddenFill xmlns:a14="http://schemas.microsoft.com/office/drawing/2010/main">
                <a:solidFill>
                  <a:srgbClr val="FFFFFF"/>
                </a:solidFill>
              </a14:hiddenFill>
            </a:ext>
          </a:extLst>
        </p:spPr>
      </p:pic>
      <p:sp>
        <p:nvSpPr>
          <p:cNvPr id="15" name="14 Triángulo isósceles"/>
          <p:cNvSpPr/>
          <p:nvPr/>
        </p:nvSpPr>
        <p:spPr>
          <a:xfrm rot="5400000">
            <a:off x="-2259124" y="2259124"/>
            <a:ext cx="6858000" cy="2339752"/>
          </a:xfrm>
          <a:prstGeom prst="triangle">
            <a:avLst>
              <a:gd name="adj" fmla="val 65666"/>
            </a:avLst>
          </a:prstGeom>
          <a:solidFill>
            <a:schemeClr val="accent1">
              <a:lumMod val="75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1" name="13 Rectángulo"/>
          <p:cNvSpPr/>
          <p:nvPr/>
        </p:nvSpPr>
        <p:spPr>
          <a:xfrm>
            <a:off x="1363220" y="425450"/>
            <a:ext cx="2339102" cy="646331"/>
          </a:xfrm>
          <a:prstGeom prst="rect">
            <a:avLst/>
          </a:prstGeom>
        </p:spPr>
        <p:txBody>
          <a:bodyPr wrap="none">
            <a:spAutoFit/>
          </a:bodyPr>
          <a:lstStyle/>
          <a:p>
            <a:r>
              <a:rPr lang="es-EC" sz="3600" b="1" dirty="0" smtClean="0">
                <a:solidFill>
                  <a:srgbClr val="00B0F0"/>
                </a:solidFill>
                <a:latin typeface="Arial Rounded MT Bold" pitchFamily="34" charset="0"/>
              </a:rPr>
              <a:t>ANÁLISIS</a:t>
            </a:r>
          </a:p>
        </p:txBody>
      </p:sp>
      <p:sp>
        <p:nvSpPr>
          <p:cNvPr id="22" name="15 Rectángulo"/>
          <p:cNvSpPr/>
          <p:nvPr/>
        </p:nvSpPr>
        <p:spPr>
          <a:xfrm>
            <a:off x="1413128" y="857498"/>
            <a:ext cx="3202672" cy="523220"/>
          </a:xfrm>
          <a:prstGeom prst="rect">
            <a:avLst/>
          </a:prstGeom>
        </p:spPr>
        <p:txBody>
          <a:bodyPr wrap="none">
            <a:spAutoFit/>
          </a:bodyPr>
          <a:lstStyle/>
          <a:p>
            <a:r>
              <a:rPr lang="es-EC" sz="2800" b="1" dirty="0" smtClean="0">
                <a:latin typeface="Arial Rounded MT Bold" pitchFamily="34" charset="0"/>
              </a:rPr>
              <a:t>DE RESULTADOS</a:t>
            </a:r>
          </a:p>
        </p:txBody>
      </p:sp>
      <p:sp>
        <p:nvSpPr>
          <p:cNvPr id="23" name="16 CuadroTexto"/>
          <p:cNvSpPr txBox="1"/>
          <p:nvPr/>
        </p:nvSpPr>
        <p:spPr>
          <a:xfrm>
            <a:off x="755576" y="137418"/>
            <a:ext cx="720080" cy="1200329"/>
          </a:xfrm>
          <a:prstGeom prst="rect">
            <a:avLst/>
          </a:prstGeom>
          <a:noFill/>
        </p:spPr>
        <p:txBody>
          <a:bodyPr wrap="square" rtlCol="0">
            <a:spAutoFit/>
          </a:bodyPr>
          <a:lstStyle/>
          <a:p>
            <a:r>
              <a:rPr lang="es-EC" sz="7200" dirty="0" smtClean="0">
                <a:solidFill>
                  <a:schemeClr val="bg1">
                    <a:lumMod val="50000"/>
                  </a:schemeClr>
                </a:solidFill>
                <a:latin typeface="Arial Rounded MT Bold" pitchFamily="34" charset="0"/>
              </a:rPr>
              <a:t>4</a:t>
            </a:r>
            <a:endParaRPr lang="es-EC" sz="7200" dirty="0">
              <a:solidFill>
                <a:schemeClr val="bg1">
                  <a:lumMod val="50000"/>
                </a:schemeClr>
              </a:solidFill>
              <a:latin typeface="Arial Rounded MT Bold" pitchFamily="34" charset="0"/>
            </a:endParaRPr>
          </a:p>
        </p:txBody>
      </p:sp>
      <p:sp>
        <p:nvSpPr>
          <p:cNvPr id="2" name="CuadroTexto 1"/>
          <p:cNvSpPr txBox="1"/>
          <p:nvPr/>
        </p:nvSpPr>
        <p:spPr>
          <a:xfrm>
            <a:off x="35496" y="4192052"/>
            <a:ext cx="2267746" cy="677108"/>
          </a:xfrm>
          <a:prstGeom prst="rect">
            <a:avLst/>
          </a:prstGeom>
          <a:noFill/>
        </p:spPr>
        <p:txBody>
          <a:bodyPr wrap="square" rtlCol="0">
            <a:spAutoFit/>
          </a:bodyPr>
          <a:lstStyle/>
          <a:p>
            <a:r>
              <a:rPr lang="es-EC" sz="1900" b="1" dirty="0" smtClean="0">
                <a:solidFill>
                  <a:schemeClr val="bg1"/>
                </a:solidFill>
                <a:latin typeface="Arial Rounded MT Bold"/>
              </a:rPr>
              <a:t>PERSONAS CON DISCAPACIDAD</a:t>
            </a:r>
            <a:endParaRPr lang="es-EC" sz="1900" b="1" dirty="0">
              <a:solidFill>
                <a:schemeClr val="bg1"/>
              </a:solidFill>
              <a:latin typeface="Arial Rounded MT Bold"/>
            </a:endParaRPr>
          </a:p>
        </p:txBody>
      </p:sp>
      <p:sp>
        <p:nvSpPr>
          <p:cNvPr id="11" name="10 CuadroTexto"/>
          <p:cNvSpPr txBox="1"/>
          <p:nvPr/>
        </p:nvSpPr>
        <p:spPr>
          <a:xfrm>
            <a:off x="2357422" y="1966520"/>
            <a:ext cx="6572296" cy="338554"/>
          </a:xfrm>
          <a:prstGeom prst="rect">
            <a:avLst/>
          </a:prstGeom>
          <a:noFill/>
        </p:spPr>
        <p:txBody>
          <a:bodyPr wrap="square" rtlCol="0">
            <a:spAutoFit/>
          </a:bodyPr>
          <a:lstStyle/>
          <a:p>
            <a:pPr algn="ctr"/>
            <a:r>
              <a:rPr lang="es-EC" sz="1600" b="1" dirty="0" smtClean="0">
                <a:latin typeface="Book Antiqua" pitchFamily="18" charset="0"/>
              </a:rPr>
              <a:t>En qué áreas contrataría personas con discapacidad</a:t>
            </a:r>
          </a:p>
        </p:txBody>
      </p:sp>
      <p:sp>
        <p:nvSpPr>
          <p:cNvPr id="10" name="15 Rectángulo"/>
          <p:cNvSpPr/>
          <p:nvPr/>
        </p:nvSpPr>
        <p:spPr>
          <a:xfrm>
            <a:off x="1443506" y="1243661"/>
            <a:ext cx="1474891" cy="523220"/>
          </a:xfrm>
          <a:prstGeom prst="rect">
            <a:avLst/>
          </a:prstGeom>
        </p:spPr>
        <p:txBody>
          <a:bodyPr wrap="none">
            <a:spAutoFit/>
          </a:bodyPr>
          <a:lstStyle/>
          <a:p>
            <a:r>
              <a:rPr lang="es-EC" sz="2800" b="1" dirty="0" smtClean="0">
                <a:latin typeface="Arial Rounded MT Bold" pitchFamily="34" charset="0"/>
              </a:rPr>
              <a:t>MANTA</a:t>
            </a:r>
          </a:p>
        </p:txBody>
      </p:sp>
      <p:pic>
        <p:nvPicPr>
          <p:cNvPr id="12" name="Picture 6" descr="Bandera de Manta.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18397" y="1382353"/>
            <a:ext cx="504000" cy="237512"/>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6" name="Gráfico 15"/>
          <p:cNvGraphicFramePr>
            <a:graphicFrameLocks/>
          </p:cNvGraphicFramePr>
          <p:nvPr>
            <p:extLst>
              <p:ext uri="{D42A27DB-BD31-4B8C-83A1-F6EECF244321}">
                <p14:modId xmlns:p14="http://schemas.microsoft.com/office/powerpoint/2010/main" val="2214739503"/>
              </p:ext>
            </p:extLst>
          </p:nvPr>
        </p:nvGraphicFramePr>
        <p:xfrm>
          <a:off x="2223570" y="2386625"/>
          <a:ext cx="6840000" cy="390162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213068411"/>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descr="http://images.lagazzettadf.com/2013/09/oi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5016" y="5877272"/>
            <a:ext cx="1576744" cy="900000"/>
          </a:xfrm>
          <a:prstGeom prst="rect">
            <a:avLst/>
          </a:prstGeom>
          <a:noFill/>
          <a:extLst>
            <a:ext uri="{909E8E84-426E-40DD-AFC4-6F175D3DCCD1}">
              <a14:hiddenFill xmlns:a14="http://schemas.microsoft.com/office/drawing/2010/main">
                <a:solidFill>
                  <a:srgbClr val="FFFFFF"/>
                </a:solidFill>
              </a14:hiddenFill>
            </a:ext>
          </a:extLst>
        </p:spPr>
      </p:pic>
      <p:sp>
        <p:nvSpPr>
          <p:cNvPr id="15" name="14 Triángulo isósceles"/>
          <p:cNvSpPr/>
          <p:nvPr/>
        </p:nvSpPr>
        <p:spPr>
          <a:xfrm rot="5400000">
            <a:off x="-2259124" y="2259124"/>
            <a:ext cx="6858000" cy="2339752"/>
          </a:xfrm>
          <a:prstGeom prst="triangle">
            <a:avLst>
              <a:gd name="adj" fmla="val 65666"/>
            </a:avLst>
          </a:prstGeom>
          <a:solidFill>
            <a:schemeClr val="accent1">
              <a:lumMod val="75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1" name="13 Rectángulo"/>
          <p:cNvSpPr/>
          <p:nvPr/>
        </p:nvSpPr>
        <p:spPr>
          <a:xfrm>
            <a:off x="1363220" y="425450"/>
            <a:ext cx="2339102" cy="646331"/>
          </a:xfrm>
          <a:prstGeom prst="rect">
            <a:avLst/>
          </a:prstGeom>
        </p:spPr>
        <p:txBody>
          <a:bodyPr wrap="none">
            <a:spAutoFit/>
          </a:bodyPr>
          <a:lstStyle/>
          <a:p>
            <a:r>
              <a:rPr lang="es-EC" sz="3600" b="1" dirty="0" smtClean="0">
                <a:solidFill>
                  <a:srgbClr val="00B0F0"/>
                </a:solidFill>
                <a:latin typeface="Arial Rounded MT Bold" pitchFamily="34" charset="0"/>
              </a:rPr>
              <a:t>ANÁLISIS</a:t>
            </a:r>
          </a:p>
        </p:txBody>
      </p:sp>
      <p:sp>
        <p:nvSpPr>
          <p:cNvPr id="22" name="15 Rectángulo"/>
          <p:cNvSpPr/>
          <p:nvPr/>
        </p:nvSpPr>
        <p:spPr>
          <a:xfrm>
            <a:off x="1413128" y="857498"/>
            <a:ext cx="3202672" cy="523220"/>
          </a:xfrm>
          <a:prstGeom prst="rect">
            <a:avLst/>
          </a:prstGeom>
        </p:spPr>
        <p:txBody>
          <a:bodyPr wrap="none">
            <a:spAutoFit/>
          </a:bodyPr>
          <a:lstStyle/>
          <a:p>
            <a:r>
              <a:rPr lang="es-EC" sz="2800" b="1" dirty="0" smtClean="0">
                <a:latin typeface="Arial Rounded MT Bold" pitchFamily="34" charset="0"/>
              </a:rPr>
              <a:t>DE RESULTADOS</a:t>
            </a:r>
          </a:p>
        </p:txBody>
      </p:sp>
      <p:sp>
        <p:nvSpPr>
          <p:cNvPr id="23" name="16 CuadroTexto"/>
          <p:cNvSpPr txBox="1"/>
          <p:nvPr/>
        </p:nvSpPr>
        <p:spPr>
          <a:xfrm>
            <a:off x="755576" y="137418"/>
            <a:ext cx="720080" cy="1200329"/>
          </a:xfrm>
          <a:prstGeom prst="rect">
            <a:avLst/>
          </a:prstGeom>
          <a:noFill/>
        </p:spPr>
        <p:txBody>
          <a:bodyPr wrap="square" rtlCol="0">
            <a:spAutoFit/>
          </a:bodyPr>
          <a:lstStyle/>
          <a:p>
            <a:r>
              <a:rPr lang="es-EC" sz="7200" dirty="0" smtClean="0">
                <a:solidFill>
                  <a:schemeClr val="bg1">
                    <a:lumMod val="50000"/>
                  </a:schemeClr>
                </a:solidFill>
                <a:latin typeface="Arial Rounded MT Bold" pitchFamily="34" charset="0"/>
              </a:rPr>
              <a:t>4</a:t>
            </a:r>
            <a:endParaRPr lang="es-EC" sz="7200" dirty="0">
              <a:solidFill>
                <a:schemeClr val="bg1">
                  <a:lumMod val="50000"/>
                </a:schemeClr>
              </a:solidFill>
              <a:latin typeface="Arial Rounded MT Bold" pitchFamily="34" charset="0"/>
            </a:endParaRPr>
          </a:p>
        </p:txBody>
      </p:sp>
      <p:sp>
        <p:nvSpPr>
          <p:cNvPr id="2" name="CuadroTexto 1"/>
          <p:cNvSpPr txBox="1"/>
          <p:nvPr/>
        </p:nvSpPr>
        <p:spPr>
          <a:xfrm>
            <a:off x="35496" y="4192052"/>
            <a:ext cx="2267746" cy="677108"/>
          </a:xfrm>
          <a:prstGeom prst="rect">
            <a:avLst/>
          </a:prstGeom>
          <a:noFill/>
        </p:spPr>
        <p:txBody>
          <a:bodyPr wrap="square" rtlCol="0">
            <a:spAutoFit/>
          </a:bodyPr>
          <a:lstStyle/>
          <a:p>
            <a:r>
              <a:rPr lang="es-EC" sz="1900" b="1" dirty="0" smtClean="0">
                <a:solidFill>
                  <a:schemeClr val="bg1"/>
                </a:solidFill>
                <a:latin typeface="Arial Rounded MT Bold"/>
              </a:rPr>
              <a:t>PERSONAS CON DISCAPACIDAD</a:t>
            </a:r>
            <a:endParaRPr lang="es-EC" sz="1900" b="1" dirty="0">
              <a:solidFill>
                <a:schemeClr val="bg1"/>
              </a:solidFill>
              <a:latin typeface="Arial Rounded MT Bold"/>
            </a:endParaRPr>
          </a:p>
        </p:txBody>
      </p:sp>
      <p:sp>
        <p:nvSpPr>
          <p:cNvPr id="11" name="10 CuadroTexto"/>
          <p:cNvSpPr txBox="1"/>
          <p:nvPr/>
        </p:nvSpPr>
        <p:spPr>
          <a:xfrm>
            <a:off x="2357422" y="1966520"/>
            <a:ext cx="6572296" cy="338554"/>
          </a:xfrm>
          <a:prstGeom prst="rect">
            <a:avLst/>
          </a:prstGeom>
          <a:noFill/>
        </p:spPr>
        <p:txBody>
          <a:bodyPr wrap="square" rtlCol="0">
            <a:spAutoFit/>
          </a:bodyPr>
          <a:lstStyle/>
          <a:p>
            <a:pPr algn="ctr"/>
            <a:r>
              <a:rPr lang="es-EC" sz="1600" b="1" dirty="0" smtClean="0">
                <a:latin typeface="Book Antiqua" pitchFamily="18" charset="0"/>
              </a:rPr>
              <a:t>Con qué tipo de discapacidad</a:t>
            </a:r>
          </a:p>
        </p:txBody>
      </p:sp>
      <p:sp>
        <p:nvSpPr>
          <p:cNvPr id="10" name="15 Rectángulo"/>
          <p:cNvSpPr/>
          <p:nvPr/>
        </p:nvSpPr>
        <p:spPr>
          <a:xfrm>
            <a:off x="1443506" y="1243661"/>
            <a:ext cx="1474891" cy="523220"/>
          </a:xfrm>
          <a:prstGeom prst="rect">
            <a:avLst/>
          </a:prstGeom>
        </p:spPr>
        <p:txBody>
          <a:bodyPr wrap="none">
            <a:spAutoFit/>
          </a:bodyPr>
          <a:lstStyle/>
          <a:p>
            <a:r>
              <a:rPr lang="es-EC" sz="2800" b="1" dirty="0" smtClean="0">
                <a:latin typeface="Arial Rounded MT Bold" pitchFamily="34" charset="0"/>
              </a:rPr>
              <a:t>MANTA</a:t>
            </a:r>
          </a:p>
        </p:txBody>
      </p:sp>
      <p:pic>
        <p:nvPicPr>
          <p:cNvPr id="14" name="Picture 6" descr="Bandera de Manta.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18397" y="1382353"/>
            <a:ext cx="504000" cy="237512"/>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6" name="Gráfico 15"/>
          <p:cNvGraphicFramePr>
            <a:graphicFrameLocks/>
          </p:cNvGraphicFramePr>
          <p:nvPr>
            <p:extLst>
              <p:ext uri="{D42A27DB-BD31-4B8C-83A1-F6EECF244321}">
                <p14:modId xmlns:p14="http://schemas.microsoft.com/office/powerpoint/2010/main" val="1156423329"/>
              </p:ext>
            </p:extLst>
          </p:nvPr>
        </p:nvGraphicFramePr>
        <p:xfrm>
          <a:off x="2449718" y="2504713"/>
          <a:ext cx="6480000" cy="36000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213068411"/>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descr="http://images.lagazzettadf.com/2013/09/oit.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5016" y="5877272"/>
            <a:ext cx="1576744" cy="900000"/>
          </a:xfrm>
          <a:prstGeom prst="rect">
            <a:avLst/>
          </a:prstGeom>
          <a:noFill/>
          <a:extLst>
            <a:ext uri="{909E8E84-426E-40DD-AFC4-6F175D3DCCD1}">
              <a14:hiddenFill xmlns:a14="http://schemas.microsoft.com/office/drawing/2010/main">
                <a:solidFill>
                  <a:srgbClr val="FFFFFF"/>
                </a:solidFill>
              </a14:hiddenFill>
            </a:ext>
          </a:extLst>
        </p:spPr>
      </p:pic>
      <p:sp>
        <p:nvSpPr>
          <p:cNvPr id="15" name="14 Triángulo isósceles"/>
          <p:cNvSpPr/>
          <p:nvPr/>
        </p:nvSpPr>
        <p:spPr>
          <a:xfrm rot="5400000">
            <a:off x="-2259124" y="2259124"/>
            <a:ext cx="6858000" cy="2339752"/>
          </a:xfrm>
          <a:prstGeom prst="triangle">
            <a:avLst>
              <a:gd name="adj" fmla="val 65666"/>
            </a:avLst>
          </a:prstGeom>
          <a:solidFill>
            <a:schemeClr val="accent1">
              <a:lumMod val="75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21" name="13 Rectángulo"/>
          <p:cNvSpPr/>
          <p:nvPr/>
        </p:nvSpPr>
        <p:spPr>
          <a:xfrm>
            <a:off x="1363220" y="406405"/>
            <a:ext cx="2339102" cy="646331"/>
          </a:xfrm>
          <a:prstGeom prst="rect">
            <a:avLst/>
          </a:prstGeom>
        </p:spPr>
        <p:txBody>
          <a:bodyPr wrap="none">
            <a:spAutoFit/>
          </a:bodyPr>
          <a:lstStyle/>
          <a:p>
            <a:r>
              <a:rPr lang="es-EC" sz="3600" b="1" dirty="0" smtClean="0">
                <a:solidFill>
                  <a:srgbClr val="00B0F0"/>
                </a:solidFill>
                <a:latin typeface="Arial Rounded MT Bold" pitchFamily="34" charset="0"/>
              </a:rPr>
              <a:t>ANÁLISIS</a:t>
            </a:r>
          </a:p>
        </p:txBody>
      </p:sp>
      <p:sp>
        <p:nvSpPr>
          <p:cNvPr id="22" name="15 Rectángulo"/>
          <p:cNvSpPr/>
          <p:nvPr/>
        </p:nvSpPr>
        <p:spPr>
          <a:xfrm>
            <a:off x="1413128" y="838453"/>
            <a:ext cx="3202672" cy="523220"/>
          </a:xfrm>
          <a:prstGeom prst="rect">
            <a:avLst/>
          </a:prstGeom>
        </p:spPr>
        <p:txBody>
          <a:bodyPr wrap="none">
            <a:spAutoFit/>
          </a:bodyPr>
          <a:lstStyle/>
          <a:p>
            <a:r>
              <a:rPr lang="es-EC" sz="2800" b="1" dirty="0" smtClean="0">
                <a:latin typeface="Arial Rounded MT Bold" pitchFamily="34" charset="0"/>
              </a:rPr>
              <a:t>DE RESULTADOS</a:t>
            </a:r>
          </a:p>
        </p:txBody>
      </p:sp>
      <p:sp>
        <p:nvSpPr>
          <p:cNvPr id="23" name="16 CuadroTexto"/>
          <p:cNvSpPr txBox="1"/>
          <p:nvPr/>
        </p:nvSpPr>
        <p:spPr>
          <a:xfrm>
            <a:off x="755576" y="118373"/>
            <a:ext cx="720080" cy="1200329"/>
          </a:xfrm>
          <a:prstGeom prst="rect">
            <a:avLst/>
          </a:prstGeom>
          <a:noFill/>
        </p:spPr>
        <p:txBody>
          <a:bodyPr wrap="square" rtlCol="0">
            <a:spAutoFit/>
          </a:bodyPr>
          <a:lstStyle/>
          <a:p>
            <a:r>
              <a:rPr lang="es-EC" sz="7200" dirty="0" smtClean="0">
                <a:solidFill>
                  <a:schemeClr val="bg1">
                    <a:lumMod val="50000"/>
                  </a:schemeClr>
                </a:solidFill>
                <a:latin typeface="Arial Rounded MT Bold" pitchFamily="34" charset="0"/>
              </a:rPr>
              <a:t>4</a:t>
            </a:r>
            <a:endParaRPr lang="es-EC" sz="7200" dirty="0">
              <a:solidFill>
                <a:schemeClr val="bg1">
                  <a:lumMod val="50000"/>
                </a:schemeClr>
              </a:solidFill>
              <a:latin typeface="Arial Rounded MT Bold" pitchFamily="34" charset="0"/>
            </a:endParaRPr>
          </a:p>
        </p:txBody>
      </p:sp>
      <p:sp>
        <p:nvSpPr>
          <p:cNvPr id="2" name="CuadroTexto 1"/>
          <p:cNvSpPr txBox="1"/>
          <p:nvPr/>
        </p:nvSpPr>
        <p:spPr>
          <a:xfrm>
            <a:off x="-1" y="4299193"/>
            <a:ext cx="2267745" cy="353943"/>
          </a:xfrm>
          <a:prstGeom prst="rect">
            <a:avLst/>
          </a:prstGeom>
          <a:noFill/>
        </p:spPr>
        <p:txBody>
          <a:bodyPr wrap="square" rtlCol="0">
            <a:spAutoFit/>
          </a:bodyPr>
          <a:lstStyle/>
          <a:p>
            <a:r>
              <a:rPr lang="es-EC" sz="1700" b="1" dirty="0" smtClean="0">
                <a:solidFill>
                  <a:schemeClr val="bg1"/>
                </a:solidFill>
                <a:latin typeface="Arial Rounded MT Bold"/>
              </a:rPr>
              <a:t>REMUNERACIONES</a:t>
            </a:r>
            <a:endParaRPr lang="es-EC" sz="1700" b="1" dirty="0">
              <a:solidFill>
                <a:schemeClr val="bg1"/>
              </a:solidFill>
              <a:latin typeface="Arial Rounded MT Bold"/>
            </a:endParaRPr>
          </a:p>
        </p:txBody>
      </p:sp>
      <p:graphicFrame>
        <p:nvGraphicFramePr>
          <p:cNvPr id="9" name="8 Tabla"/>
          <p:cNvGraphicFramePr>
            <a:graphicFrameLocks noGrp="1"/>
          </p:cNvGraphicFramePr>
          <p:nvPr>
            <p:extLst>
              <p:ext uri="{D42A27DB-BD31-4B8C-83A1-F6EECF244321}">
                <p14:modId xmlns:p14="http://schemas.microsoft.com/office/powerpoint/2010/main" val="3559240416"/>
              </p:ext>
            </p:extLst>
          </p:nvPr>
        </p:nvGraphicFramePr>
        <p:xfrm>
          <a:off x="2714612" y="1928802"/>
          <a:ext cx="4660900" cy="497205"/>
        </p:xfrm>
        <a:graphic>
          <a:graphicData uri="http://schemas.openxmlformats.org/drawingml/2006/table">
            <a:tbl>
              <a:tblPr>
                <a:tableStyleId>{BDBED569-4797-4DF1-A0F4-6AAB3CD982D8}</a:tableStyleId>
              </a:tblPr>
              <a:tblGrid>
                <a:gridCol w="2273300"/>
                <a:gridCol w="2387600"/>
              </a:tblGrid>
              <a:tr h="209550">
                <a:tc>
                  <a:txBody>
                    <a:bodyPr/>
                    <a:lstStyle/>
                    <a:p>
                      <a:pPr algn="ctr" fontAlgn="ctr"/>
                      <a:r>
                        <a:rPr lang="es-EC" sz="1600" b="1" u="none" strike="noStrike" dirty="0">
                          <a:solidFill>
                            <a:schemeClr val="bg1"/>
                          </a:solidFill>
                          <a:latin typeface="Book Antiqua" pitchFamily="18" charset="0"/>
                        </a:rPr>
                        <a:t>Total salarios 2014</a:t>
                      </a:r>
                      <a:endParaRPr lang="es-EC" sz="1600" b="1" i="0" u="none" strike="noStrike" dirty="0">
                        <a:solidFill>
                          <a:schemeClr val="bg1"/>
                        </a:solidFill>
                        <a:latin typeface="Book Antiqua" pitchFamily="18" charset="0"/>
                      </a:endParaRPr>
                    </a:p>
                  </a:txBody>
                  <a:tcPr marL="0" marR="0" marT="0" marB="0" anchor="ctr">
                    <a:solidFill>
                      <a:schemeClr val="accent5"/>
                    </a:solidFill>
                  </a:tcPr>
                </a:tc>
                <a:tc>
                  <a:txBody>
                    <a:bodyPr/>
                    <a:lstStyle/>
                    <a:p>
                      <a:pPr algn="ctr" fontAlgn="ctr"/>
                      <a:r>
                        <a:rPr lang="es-EC" sz="1600" b="1" u="none" strike="noStrike" dirty="0">
                          <a:solidFill>
                            <a:schemeClr val="bg1"/>
                          </a:solidFill>
                          <a:latin typeface="Book Antiqua" pitchFamily="18" charset="0"/>
                        </a:rPr>
                        <a:t>Promedio salarios 2014</a:t>
                      </a:r>
                      <a:endParaRPr lang="es-EC" sz="1600" b="1" i="0" u="none" strike="noStrike" dirty="0">
                        <a:solidFill>
                          <a:schemeClr val="bg1"/>
                        </a:solidFill>
                        <a:latin typeface="Book Antiqua" pitchFamily="18" charset="0"/>
                      </a:endParaRPr>
                    </a:p>
                  </a:txBody>
                  <a:tcPr marL="0" marR="0" marT="0" marB="0" anchor="ctr">
                    <a:solidFill>
                      <a:schemeClr val="accent5"/>
                    </a:solidFill>
                  </a:tcPr>
                </a:tc>
              </a:tr>
              <a:tr h="209550">
                <a:tc>
                  <a:txBody>
                    <a:bodyPr/>
                    <a:lstStyle/>
                    <a:p>
                      <a:pPr algn="ctr" fontAlgn="ctr"/>
                      <a:r>
                        <a:rPr lang="es-EC" sz="1600" b="0" i="0" u="none" strike="noStrike" dirty="0">
                          <a:solidFill>
                            <a:srgbClr val="000000"/>
                          </a:solidFill>
                          <a:effectLst/>
                          <a:latin typeface="Book Antiqua" panose="02040602050305030304" pitchFamily="18" charset="0"/>
                        </a:rPr>
                        <a:t>573.275.471</a:t>
                      </a:r>
                    </a:p>
                  </a:txBody>
                  <a:tcPr marL="9525" marR="9525" marT="9525" marB="0" anchor="ctr"/>
                </a:tc>
                <a:tc>
                  <a:txBody>
                    <a:bodyPr/>
                    <a:lstStyle/>
                    <a:p>
                      <a:pPr algn="ctr" fontAlgn="ctr"/>
                      <a:r>
                        <a:rPr lang="es-EC" sz="1600" b="0" i="0" u="none" strike="noStrike" dirty="0">
                          <a:solidFill>
                            <a:srgbClr val="000000"/>
                          </a:solidFill>
                          <a:effectLst/>
                          <a:latin typeface="Book Antiqua" panose="02040602050305030304" pitchFamily="18" charset="0"/>
                        </a:rPr>
                        <a:t>52.115.952</a:t>
                      </a:r>
                    </a:p>
                  </a:txBody>
                  <a:tcPr marL="9525" marR="9525" marT="9525" marB="0" anchor="ctr"/>
                </a:tc>
              </a:tr>
            </a:tbl>
          </a:graphicData>
        </a:graphic>
      </p:graphicFrame>
      <p:sp>
        <p:nvSpPr>
          <p:cNvPr id="10" name="9 CuadroTexto"/>
          <p:cNvSpPr txBox="1"/>
          <p:nvPr/>
        </p:nvSpPr>
        <p:spPr>
          <a:xfrm>
            <a:off x="2285984" y="2714620"/>
            <a:ext cx="6572296" cy="338554"/>
          </a:xfrm>
          <a:prstGeom prst="rect">
            <a:avLst/>
          </a:prstGeom>
          <a:noFill/>
        </p:spPr>
        <p:txBody>
          <a:bodyPr wrap="square" rtlCol="0">
            <a:spAutoFit/>
          </a:bodyPr>
          <a:lstStyle/>
          <a:p>
            <a:pPr algn="ctr"/>
            <a:r>
              <a:rPr lang="es-EC" sz="1600" b="1" dirty="0" smtClean="0">
                <a:latin typeface="Book Antiqua" pitchFamily="18" charset="0"/>
              </a:rPr>
              <a:t>Salarios mensuales promedio por cargo</a:t>
            </a:r>
          </a:p>
        </p:txBody>
      </p:sp>
      <p:sp>
        <p:nvSpPr>
          <p:cNvPr id="12" name="15 Rectángulo"/>
          <p:cNvSpPr/>
          <p:nvPr/>
        </p:nvSpPr>
        <p:spPr>
          <a:xfrm>
            <a:off x="1443506" y="1243661"/>
            <a:ext cx="1474891" cy="523220"/>
          </a:xfrm>
          <a:prstGeom prst="rect">
            <a:avLst/>
          </a:prstGeom>
        </p:spPr>
        <p:txBody>
          <a:bodyPr wrap="none">
            <a:spAutoFit/>
          </a:bodyPr>
          <a:lstStyle/>
          <a:p>
            <a:r>
              <a:rPr lang="es-EC" sz="2800" b="1" dirty="0" smtClean="0">
                <a:latin typeface="Arial Rounded MT Bold" pitchFamily="34" charset="0"/>
              </a:rPr>
              <a:t>MANTA</a:t>
            </a:r>
          </a:p>
        </p:txBody>
      </p:sp>
      <p:pic>
        <p:nvPicPr>
          <p:cNvPr id="14" name="Picture 6" descr="Bandera de Manta.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18397" y="1382353"/>
            <a:ext cx="504000" cy="237512"/>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6" name="Gráfico 15"/>
          <p:cNvGraphicFramePr>
            <a:graphicFrameLocks/>
          </p:cNvGraphicFramePr>
          <p:nvPr>
            <p:extLst>
              <p:ext uri="{D42A27DB-BD31-4B8C-83A1-F6EECF244321}">
                <p14:modId xmlns:p14="http://schemas.microsoft.com/office/powerpoint/2010/main" val="947709196"/>
              </p:ext>
            </p:extLst>
          </p:nvPr>
        </p:nvGraphicFramePr>
        <p:xfrm>
          <a:off x="2332132" y="3053174"/>
          <a:ext cx="6480000" cy="36000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591923538"/>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2" descr="http://images.lagazzettadf.com/2013/09/oit.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5016" y="5877272"/>
            <a:ext cx="1576744" cy="900000"/>
          </a:xfrm>
          <a:prstGeom prst="rect">
            <a:avLst/>
          </a:prstGeom>
          <a:noFill/>
          <a:extLst>
            <a:ext uri="{909E8E84-426E-40DD-AFC4-6F175D3DCCD1}">
              <a14:hiddenFill xmlns:a14="http://schemas.microsoft.com/office/drawing/2010/main">
                <a:solidFill>
                  <a:srgbClr val="FFFFFF"/>
                </a:solidFill>
              </a14:hiddenFill>
            </a:ext>
          </a:extLst>
        </p:spPr>
      </p:pic>
      <p:sp>
        <p:nvSpPr>
          <p:cNvPr id="15" name="14 Triángulo isósceles"/>
          <p:cNvSpPr/>
          <p:nvPr/>
        </p:nvSpPr>
        <p:spPr>
          <a:xfrm rot="5400000">
            <a:off x="-2259124" y="2259124"/>
            <a:ext cx="6858000" cy="2339752"/>
          </a:xfrm>
          <a:prstGeom prst="triangle">
            <a:avLst>
              <a:gd name="adj" fmla="val 65666"/>
            </a:avLst>
          </a:prstGeom>
          <a:solidFill>
            <a:schemeClr val="accent1">
              <a:lumMod val="75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4" name="13 Rectángulo"/>
          <p:cNvSpPr/>
          <p:nvPr/>
        </p:nvSpPr>
        <p:spPr>
          <a:xfrm>
            <a:off x="1573085" y="476672"/>
            <a:ext cx="2159566" cy="646331"/>
          </a:xfrm>
          <a:prstGeom prst="rect">
            <a:avLst/>
          </a:prstGeom>
        </p:spPr>
        <p:txBody>
          <a:bodyPr wrap="none">
            <a:spAutoFit/>
          </a:bodyPr>
          <a:lstStyle/>
          <a:p>
            <a:r>
              <a:rPr lang="es-EC" sz="3600" b="1" dirty="0" smtClean="0">
                <a:solidFill>
                  <a:srgbClr val="00B0F0"/>
                </a:solidFill>
                <a:latin typeface="Arial Rounded MT Bold" pitchFamily="34" charset="0"/>
              </a:rPr>
              <a:t>CONCLU</a:t>
            </a:r>
          </a:p>
        </p:txBody>
      </p:sp>
      <p:sp>
        <p:nvSpPr>
          <p:cNvPr id="16" name="15 Rectángulo"/>
          <p:cNvSpPr/>
          <p:nvPr/>
        </p:nvSpPr>
        <p:spPr>
          <a:xfrm>
            <a:off x="1622993" y="908720"/>
            <a:ext cx="1928733" cy="646331"/>
          </a:xfrm>
          <a:prstGeom prst="rect">
            <a:avLst/>
          </a:prstGeom>
        </p:spPr>
        <p:txBody>
          <a:bodyPr wrap="none">
            <a:spAutoFit/>
          </a:bodyPr>
          <a:lstStyle/>
          <a:p>
            <a:r>
              <a:rPr lang="es-EC" sz="3600" b="1" dirty="0" smtClean="0">
                <a:latin typeface="Arial Rounded MT Bold" pitchFamily="34" charset="0"/>
              </a:rPr>
              <a:t>SIONES</a:t>
            </a:r>
          </a:p>
        </p:txBody>
      </p:sp>
      <p:sp>
        <p:nvSpPr>
          <p:cNvPr id="17" name="16 CuadroTexto"/>
          <p:cNvSpPr txBox="1"/>
          <p:nvPr/>
        </p:nvSpPr>
        <p:spPr>
          <a:xfrm>
            <a:off x="971600" y="188640"/>
            <a:ext cx="720080" cy="1200329"/>
          </a:xfrm>
          <a:prstGeom prst="rect">
            <a:avLst/>
          </a:prstGeom>
          <a:noFill/>
        </p:spPr>
        <p:txBody>
          <a:bodyPr wrap="square" rtlCol="0">
            <a:spAutoFit/>
          </a:bodyPr>
          <a:lstStyle/>
          <a:p>
            <a:r>
              <a:rPr lang="es-EC" sz="7200" dirty="0" smtClean="0">
                <a:solidFill>
                  <a:schemeClr val="bg1">
                    <a:lumMod val="50000"/>
                  </a:schemeClr>
                </a:solidFill>
                <a:latin typeface="Arial Rounded MT Bold" pitchFamily="34" charset="0"/>
              </a:rPr>
              <a:t>5</a:t>
            </a:r>
            <a:endParaRPr lang="es-EC" sz="7200" dirty="0">
              <a:solidFill>
                <a:schemeClr val="bg1">
                  <a:lumMod val="50000"/>
                </a:schemeClr>
              </a:solidFill>
              <a:latin typeface="Arial Rounded MT Bold" pitchFamily="34" charset="0"/>
            </a:endParaRPr>
          </a:p>
        </p:txBody>
      </p:sp>
      <p:sp>
        <p:nvSpPr>
          <p:cNvPr id="8" name="15 Rectángulo"/>
          <p:cNvSpPr/>
          <p:nvPr/>
        </p:nvSpPr>
        <p:spPr>
          <a:xfrm>
            <a:off x="1652215" y="1363345"/>
            <a:ext cx="2417650" cy="523220"/>
          </a:xfrm>
          <a:prstGeom prst="rect">
            <a:avLst/>
          </a:prstGeom>
        </p:spPr>
        <p:txBody>
          <a:bodyPr wrap="none">
            <a:spAutoFit/>
          </a:bodyPr>
          <a:lstStyle/>
          <a:p>
            <a:r>
              <a:rPr lang="es-EC" sz="2800" b="1" dirty="0" smtClean="0">
                <a:latin typeface="Arial Rounded MT Bold" pitchFamily="34" charset="0"/>
              </a:rPr>
              <a:t>GENERALES</a:t>
            </a:r>
          </a:p>
        </p:txBody>
      </p:sp>
      <p:sp>
        <p:nvSpPr>
          <p:cNvPr id="3" name="CuadroTexto 2"/>
          <p:cNvSpPr txBox="1"/>
          <p:nvPr/>
        </p:nvSpPr>
        <p:spPr>
          <a:xfrm>
            <a:off x="2339753" y="2145045"/>
            <a:ext cx="6696743" cy="3293209"/>
          </a:xfrm>
          <a:prstGeom prst="rect">
            <a:avLst/>
          </a:prstGeom>
          <a:noFill/>
        </p:spPr>
        <p:txBody>
          <a:bodyPr wrap="square" rtlCol="0">
            <a:spAutoFit/>
          </a:bodyPr>
          <a:lstStyle/>
          <a:p>
            <a:pPr algn="just"/>
            <a:r>
              <a:rPr lang="es-EC" sz="1600" b="1" dirty="0" smtClean="0">
                <a:latin typeface="Book Antiqua" panose="02040602050305030304" pitchFamily="18" charset="0"/>
              </a:rPr>
              <a:t>COMPOSICIÓN DEL RECURSO HUMANO</a:t>
            </a:r>
          </a:p>
          <a:p>
            <a:pPr algn="just"/>
            <a:endParaRPr lang="es-EC" sz="1600" b="1" dirty="0" smtClean="0">
              <a:latin typeface="Book Antiqua" panose="02040602050305030304" pitchFamily="18" charset="0"/>
            </a:endParaRPr>
          </a:p>
          <a:p>
            <a:pPr marL="285750" indent="-285750" algn="just">
              <a:buFont typeface="Wingdings" panose="05000000000000000000" pitchFamily="2" charset="2"/>
              <a:buChar char="v"/>
            </a:pPr>
            <a:r>
              <a:rPr lang="es-EC" sz="1600" dirty="0" smtClean="0">
                <a:latin typeface="Book Antiqua" panose="02040602050305030304" pitchFamily="18" charset="0"/>
              </a:rPr>
              <a:t>Las empresas encuestadas poseen 165.787 empleados permanentes en el 2014.</a:t>
            </a:r>
          </a:p>
          <a:p>
            <a:pPr algn="just"/>
            <a:endParaRPr lang="es-EC" sz="1600" b="1" dirty="0" smtClean="0">
              <a:latin typeface="Book Antiqua" panose="02040602050305030304" pitchFamily="18" charset="0"/>
            </a:endParaRPr>
          </a:p>
          <a:p>
            <a:pPr marL="285750" indent="-285750" algn="just">
              <a:buFont typeface="Wingdings" panose="05000000000000000000" pitchFamily="2" charset="2"/>
              <a:buChar char="v"/>
            </a:pPr>
            <a:r>
              <a:rPr lang="es-EC" sz="1600" dirty="0" smtClean="0">
                <a:latin typeface="Book Antiqua" panose="02040602050305030304" pitchFamily="18" charset="0"/>
              </a:rPr>
              <a:t>Los cargos son ocupados mayormente por personas de 30 a 50 años seguido por las personas de 25 a 29 años. No existe participación de adolescentes (15 a 17 años).</a:t>
            </a:r>
          </a:p>
          <a:p>
            <a:pPr algn="just"/>
            <a:endParaRPr lang="es-EC" sz="1600" dirty="0" smtClean="0">
              <a:latin typeface="Book Antiqua" panose="02040602050305030304" pitchFamily="18" charset="0"/>
            </a:endParaRPr>
          </a:p>
          <a:p>
            <a:pPr marL="285750" indent="-285750" algn="just">
              <a:buFont typeface="Wingdings" panose="05000000000000000000" pitchFamily="2" charset="2"/>
              <a:buChar char="v"/>
            </a:pPr>
            <a:r>
              <a:rPr lang="es-EC" sz="1600" dirty="0" smtClean="0">
                <a:latin typeface="Book Antiqua" panose="02040602050305030304" pitchFamily="18" charset="0"/>
              </a:rPr>
              <a:t>Existe una mayor participación laboral de hombres que de mujeres. A excepción del cargo de asistencia administrativa.</a:t>
            </a:r>
          </a:p>
          <a:p>
            <a:pPr marL="285750" indent="-285750" algn="just">
              <a:buFont typeface="Wingdings" panose="05000000000000000000" pitchFamily="2" charset="2"/>
              <a:buChar char="v"/>
            </a:pPr>
            <a:endParaRPr lang="es-EC" sz="1600" dirty="0" smtClean="0">
              <a:latin typeface="Book Antiqua" panose="02040602050305030304" pitchFamily="18" charset="0"/>
            </a:endParaRPr>
          </a:p>
          <a:p>
            <a:pPr marL="285750" indent="-285750" algn="just">
              <a:buFont typeface="Wingdings" panose="05000000000000000000" pitchFamily="2" charset="2"/>
              <a:buChar char="v"/>
            </a:pPr>
            <a:r>
              <a:rPr lang="es-EC" sz="1600" dirty="0" smtClean="0">
                <a:latin typeface="Book Antiqua" panose="02040602050305030304" pitchFamily="18" charset="0"/>
              </a:rPr>
              <a:t>La mayoría de los empleados pertenecen a la etnia mestiza (90,1%).</a:t>
            </a:r>
          </a:p>
        </p:txBody>
      </p:sp>
    </p:spTree>
    <p:extLst>
      <p:ext uri="{BB962C8B-B14F-4D97-AF65-F5344CB8AC3E}">
        <p14:creationId xmlns:p14="http://schemas.microsoft.com/office/powerpoint/2010/main" val="1493314760"/>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2" descr="http://images.lagazzettadf.com/2013/09/oit.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5016" y="5877272"/>
            <a:ext cx="1576744" cy="900000"/>
          </a:xfrm>
          <a:prstGeom prst="rect">
            <a:avLst/>
          </a:prstGeom>
          <a:noFill/>
          <a:extLst>
            <a:ext uri="{909E8E84-426E-40DD-AFC4-6F175D3DCCD1}">
              <a14:hiddenFill xmlns:a14="http://schemas.microsoft.com/office/drawing/2010/main">
                <a:solidFill>
                  <a:srgbClr val="FFFFFF"/>
                </a:solidFill>
              </a14:hiddenFill>
            </a:ext>
          </a:extLst>
        </p:spPr>
      </p:pic>
      <p:sp>
        <p:nvSpPr>
          <p:cNvPr id="15" name="14 Triángulo isósceles"/>
          <p:cNvSpPr/>
          <p:nvPr/>
        </p:nvSpPr>
        <p:spPr>
          <a:xfrm rot="5400000">
            <a:off x="-2259124" y="2259124"/>
            <a:ext cx="6858000" cy="2339752"/>
          </a:xfrm>
          <a:prstGeom prst="triangle">
            <a:avLst>
              <a:gd name="adj" fmla="val 65666"/>
            </a:avLst>
          </a:prstGeom>
          <a:solidFill>
            <a:schemeClr val="accent1">
              <a:lumMod val="75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4" name="13 Rectángulo"/>
          <p:cNvSpPr/>
          <p:nvPr/>
        </p:nvSpPr>
        <p:spPr>
          <a:xfrm>
            <a:off x="1573085" y="476672"/>
            <a:ext cx="2159566" cy="646331"/>
          </a:xfrm>
          <a:prstGeom prst="rect">
            <a:avLst/>
          </a:prstGeom>
        </p:spPr>
        <p:txBody>
          <a:bodyPr wrap="none">
            <a:spAutoFit/>
          </a:bodyPr>
          <a:lstStyle/>
          <a:p>
            <a:r>
              <a:rPr lang="es-EC" sz="3600" b="1" dirty="0" smtClean="0">
                <a:solidFill>
                  <a:srgbClr val="00B0F0"/>
                </a:solidFill>
                <a:latin typeface="Arial Rounded MT Bold" pitchFamily="34" charset="0"/>
              </a:rPr>
              <a:t>CONCLU</a:t>
            </a:r>
          </a:p>
        </p:txBody>
      </p:sp>
      <p:sp>
        <p:nvSpPr>
          <p:cNvPr id="16" name="15 Rectángulo"/>
          <p:cNvSpPr/>
          <p:nvPr/>
        </p:nvSpPr>
        <p:spPr>
          <a:xfrm>
            <a:off x="1622993" y="908720"/>
            <a:ext cx="1928733" cy="646331"/>
          </a:xfrm>
          <a:prstGeom prst="rect">
            <a:avLst/>
          </a:prstGeom>
        </p:spPr>
        <p:txBody>
          <a:bodyPr wrap="none">
            <a:spAutoFit/>
          </a:bodyPr>
          <a:lstStyle/>
          <a:p>
            <a:r>
              <a:rPr lang="es-EC" sz="3600" b="1" dirty="0" smtClean="0">
                <a:latin typeface="Arial Rounded MT Bold" pitchFamily="34" charset="0"/>
              </a:rPr>
              <a:t>SIONES</a:t>
            </a:r>
          </a:p>
        </p:txBody>
      </p:sp>
      <p:sp>
        <p:nvSpPr>
          <p:cNvPr id="17" name="16 CuadroTexto"/>
          <p:cNvSpPr txBox="1"/>
          <p:nvPr/>
        </p:nvSpPr>
        <p:spPr>
          <a:xfrm>
            <a:off x="971600" y="188640"/>
            <a:ext cx="720080" cy="1200329"/>
          </a:xfrm>
          <a:prstGeom prst="rect">
            <a:avLst/>
          </a:prstGeom>
          <a:noFill/>
        </p:spPr>
        <p:txBody>
          <a:bodyPr wrap="square" rtlCol="0">
            <a:spAutoFit/>
          </a:bodyPr>
          <a:lstStyle/>
          <a:p>
            <a:r>
              <a:rPr lang="es-EC" sz="7200" dirty="0" smtClean="0">
                <a:solidFill>
                  <a:schemeClr val="bg1">
                    <a:lumMod val="50000"/>
                  </a:schemeClr>
                </a:solidFill>
                <a:latin typeface="Arial Rounded MT Bold" pitchFamily="34" charset="0"/>
              </a:rPr>
              <a:t>5</a:t>
            </a:r>
            <a:endParaRPr lang="es-EC" sz="7200" dirty="0">
              <a:solidFill>
                <a:schemeClr val="bg1">
                  <a:lumMod val="50000"/>
                </a:schemeClr>
              </a:solidFill>
              <a:latin typeface="Arial Rounded MT Bold" pitchFamily="34" charset="0"/>
            </a:endParaRPr>
          </a:p>
        </p:txBody>
      </p:sp>
      <p:sp>
        <p:nvSpPr>
          <p:cNvPr id="8" name="15 Rectángulo"/>
          <p:cNvSpPr/>
          <p:nvPr/>
        </p:nvSpPr>
        <p:spPr>
          <a:xfrm>
            <a:off x="1652215" y="1363345"/>
            <a:ext cx="2417650" cy="523220"/>
          </a:xfrm>
          <a:prstGeom prst="rect">
            <a:avLst/>
          </a:prstGeom>
        </p:spPr>
        <p:txBody>
          <a:bodyPr wrap="none">
            <a:spAutoFit/>
          </a:bodyPr>
          <a:lstStyle/>
          <a:p>
            <a:r>
              <a:rPr lang="es-EC" sz="2800" b="1" dirty="0" smtClean="0">
                <a:latin typeface="Arial Rounded MT Bold" pitchFamily="34" charset="0"/>
              </a:rPr>
              <a:t>GENERALES</a:t>
            </a:r>
          </a:p>
        </p:txBody>
      </p:sp>
      <p:sp>
        <p:nvSpPr>
          <p:cNvPr id="3" name="CuadroTexto 2"/>
          <p:cNvSpPr txBox="1"/>
          <p:nvPr/>
        </p:nvSpPr>
        <p:spPr>
          <a:xfrm>
            <a:off x="2339753" y="2060848"/>
            <a:ext cx="6696743" cy="4985980"/>
          </a:xfrm>
          <a:prstGeom prst="rect">
            <a:avLst/>
          </a:prstGeom>
          <a:noFill/>
        </p:spPr>
        <p:txBody>
          <a:bodyPr wrap="square" rtlCol="0">
            <a:spAutoFit/>
          </a:bodyPr>
          <a:lstStyle/>
          <a:p>
            <a:pPr algn="just"/>
            <a:r>
              <a:rPr lang="es-EC" sz="1600" b="1" dirty="0" smtClean="0">
                <a:latin typeface="Book Antiqua" panose="02040602050305030304" pitchFamily="18" charset="0"/>
              </a:rPr>
              <a:t>NIVEL DE REQUERIMIENTO DE RRHH</a:t>
            </a:r>
          </a:p>
          <a:p>
            <a:pPr algn="just"/>
            <a:endParaRPr lang="es-EC" sz="1600" b="1" dirty="0" smtClean="0">
              <a:latin typeface="Book Antiqua" panose="02040602050305030304" pitchFamily="18" charset="0"/>
            </a:endParaRPr>
          </a:p>
          <a:p>
            <a:pPr marL="285750" indent="-285750" algn="just">
              <a:buFont typeface="Wingdings" panose="05000000000000000000" pitchFamily="2" charset="2"/>
              <a:buChar char="v"/>
            </a:pPr>
            <a:r>
              <a:rPr lang="es-EC" sz="1500" dirty="0" smtClean="0">
                <a:latin typeface="Book Antiqua" panose="02040602050305030304" pitchFamily="18" charset="0"/>
              </a:rPr>
              <a:t>Del </a:t>
            </a:r>
            <a:r>
              <a:rPr lang="es-EC" sz="1500" dirty="0">
                <a:latin typeface="Book Antiqua" panose="02040602050305030304" pitchFamily="18" charset="0"/>
              </a:rPr>
              <a:t>personal contratado (2010-2014), el 13,2% corresponde a una nueva posición de trabajo.</a:t>
            </a:r>
          </a:p>
          <a:p>
            <a:pPr algn="just"/>
            <a:endParaRPr lang="es-EC" sz="1500" dirty="0">
              <a:latin typeface="Book Antiqua" panose="02040602050305030304" pitchFamily="18" charset="0"/>
            </a:endParaRPr>
          </a:p>
          <a:p>
            <a:pPr marL="285750" indent="-285750" algn="just">
              <a:buFont typeface="Wingdings" panose="05000000000000000000" pitchFamily="2" charset="2"/>
              <a:buChar char="v"/>
            </a:pPr>
            <a:r>
              <a:rPr lang="es-EC" sz="1500" dirty="0">
                <a:latin typeface="Book Antiqua" panose="02040602050305030304" pitchFamily="18" charset="0"/>
              </a:rPr>
              <a:t>Existe una tendencia positiva en el número de empleados contratados entre el 2010 y 2014 (alcanzando el máximo en este último </a:t>
            </a:r>
            <a:r>
              <a:rPr lang="es-EC" sz="1500" dirty="0" smtClean="0">
                <a:latin typeface="Book Antiqua" panose="02040602050305030304" pitchFamily="18" charset="0"/>
              </a:rPr>
              <a:t>año), </a:t>
            </a:r>
            <a:r>
              <a:rPr lang="es-EC" sz="1500" dirty="0">
                <a:latin typeface="Book Antiqua" panose="02040602050305030304" pitchFamily="18" charset="0"/>
              </a:rPr>
              <a:t>no obstante las proyecciones de contratación muestran una fuerte reducción en los años 2015 y 2016.</a:t>
            </a:r>
          </a:p>
          <a:p>
            <a:pPr algn="just"/>
            <a:endParaRPr lang="es-EC" sz="1500" dirty="0">
              <a:latin typeface="Book Antiqua" panose="02040602050305030304" pitchFamily="18" charset="0"/>
            </a:endParaRPr>
          </a:p>
          <a:p>
            <a:pPr marL="285750" indent="-285750" algn="just">
              <a:buFont typeface="Wingdings" panose="05000000000000000000" pitchFamily="2" charset="2"/>
              <a:buChar char="v"/>
            </a:pPr>
            <a:r>
              <a:rPr lang="es-EC" sz="1500" dirty="0">
                <a:latin typeface="Book Antiqua" panose="02040602050305030304" pitchFamily="18" charset="0"/>
              </a:rPr>
              <a:t>Existe una baja rotación de personal ya que más del 70% de los empleados permanecen en su cargo por más de un año.</a:t>
            </a:r>
          </a:p>
          <a:p>
            <a:pPr marL="285750" indent="-285750" algn="just">
              <a:buFont typeface="Wingdings" panose="05000000000000000000" pitchFamily="2" charset="2"/>
              <a:buChar char="v"/>
            </a:pPr>
            <a:endParaRPr lang="es-EC" sz="1500" dirty="0">
              <a:latin typeface="Book Antiqua" panose="02040602050305030304" pitchFamily="18" charset="0"/>
            </a:endParaRPr>
          </a:p>
          <a:p>
            <a:pPr marL="285750" indent="-285750" algn="just">
              <a:buFont typeface="Wingdings" panose="05000000000000000000" pitchFamily="2" charset="2"/>
              <a:buChar char="v"/>
            </a:pPr>
            <a:r>
              <a:rPr lang="es-EC" sz="1500" dirty="0" smtClean="0">
                <a:latin typeface="Book Antiqua" panose="02040602050305030304" pitchFamily="18" charset="0"/>
              </a:rPr>
              <a:t>El principal medio para buscar personal son los portales de empleo (de preferencia Multitrabajo) debido a su mayor cobertura.</a:t>
            </a:r>
          </a:p>
          <a:p>
            <a:pPr marL="285750" indent="-285750" algn="just">
              <a:buFont typeface="Wingdings" panose="05000000000000000000" pitchFamily="2" charset="2"/>
              <a:buChar char="v"/>
            </a:pPr>
            <a:endParaRPr lang="es-EC" sz="1500" dirty="0">
              <a:latin typeface="Book Antiqua" panose="02040602050305030304" pitchFamily="18" charset="0"/>
            </a:endParaRPr>
          </a:p>
          <a:p>
            <a:pPr marL="285750" indent="-285750" algn="just">
              <a:buFont typeface="Wingdings" panose="05000000000000000000" pitchFamily="2" charset="2"/>
              <a:buChar char="v"/>
            </a:pPr>
            <a:r>
              <a:rPr lang="es-EC" sz="1500" dirty="0" smtClean="0">
                <a:latin typeface="Book Antiqua" panose="02040602050305030304" pitchFamily="18" charset="0"/>
              </a:rPr>
              <a:t>En su mayoría, existe indiferencia en el género para ocupar los distintos cargos. Sin embargo, en cargos como la supervisión técnica y operativa y la operación técnica y básica se observa una leve preferencia por los hombres mientras que en asistencia administrativa por las mujeres.</a:t>
            </a:r>
          </a:p>
          <a:p>
            <a:pPr marL="285750" indent="-285750" algn="just">
              <a:buFont typeface="Wingdings" panose="05000000000000000000" pitchFamily="2" charset="2"/>
              <a:buChar char="v"/>
            </a:pPr>
            <a:endParaRPr lang="es-EC" sz="1600" dirty="0">
              <a:latin typeface="Book Antiqua" panose="02040602050305030304" pitchFamily="18" charset="0"/>
            </a:endParaRPr>
          </a:p>
        </p:txBody>
      </p:sp>
    </p:spTree>
    <p:extLst>
      <p:ext uri="{BB962C8B-B14F-4D97-AF65-F5344CB8AC3E}">
        <p14:creationId xmlns:p14="http://schemas.microsoft.com/office/powerpoint/2010/main" val="2498538495"/>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2" descr="http://images.lagazzettadf.com/2013/09/oit.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5016" y="5877272"/>
            <a:ext cx="1576744" cy="900000"/>
          </a:xfrm>
          <a:prstGeom prst="rect">
            <a:avLst/>
          </a:prstGeom>
          <a:noFill/>
          <a:extLst>
            <a:ext uri="{909E8E84-426E-40DD-AFC4-6F175D3DCCD1}">
              <a14:hiddenFill xmlns:a14="http://schemas.microsoft.com/office/drawing/2010/main">
                <a:solidFill>
                  <a:srgbClr val="FFFFFF"/>
                </a:solidFill>
              </a14:hiddenFill>
            </a:ext>
          </a:extLst>
        </p:spPr>
      </p:pic>
      <p:sp>
        <p:nvSpPr>
          <p:cNvPr id="15" name="14 Triángulo isósceles"/>
          <p:cNvSpPr/>
          <p:nvPr/>
        </p:nvSpPr>
        <p:spPr>
          <a:xfrm rot="5400000">
            <a:off x="-2259124" y="2259124"/>
            <a:ext cx="6858000" cy="2339752"/>
          </a:xfrm>
          <a:prstGeom prst="triangle">
            <a:avLst>
              <a:gd name="adj" fmla="val 65666"/>
            </a:avLst>
          </a:prstGeom>
          <a:solidFill>
            <a:schemeClr val="accent1">
              <a:lumMod val="75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4" name="13 Rectángulo"/>
          <p:cNvSpPr/>
          <p:nvPr/>
        </p:nvSpPr>
        <p:spPr>
          <a:xfrm>
            <a:off x="1573085" y="476672"/>
            <a:ext cx="2159566" cy="646331"/>
          </a:xfrm>
          <a:prstGeom prst="rect">
            <a:avLst/>
          </a:prstGeom>
        </p:spPr>
        <p:txBody>
          <a:bodyPr wrap="none">
            <a:spAutoFit/>
          </a:bodyPr>
          <a:lstStyle/>
          <a:p>
            <a:r>
              <a:rPr lang="es-EC" sz="3600" b="1" dirty="0" smtClean="0">
                <a:solidFill>
                  <a:srgbClr val="00B0F0"/>
                </a:solidFill>
                <a:latin typeface="Arial Rounded MT Bold" pitchFamily="34" charset="0"/>
              </a:rPr>
              <a:t>CONCLU</a:t>
            </a:r>
          </a:p>
        </p:txBody>
      </p:sp>
      <p:sp>
        <p:nvSpPr>
          <p:cNvPr id="16" name="15 Rectángulo"/>
          <p:cNvSpPr/>
          <p:nvPr/>
        </p:nvSpPr>
        <p:spPr>
          <a:xfrm>
            <a:off x="1622993" y="908720"/>
            <a:ext cx="1928733" cy="646331"/>
          </a:xfrm>
          <a:prstGeom prst="rect">
            <a:avLst/>
          </a:prstGeom>
        </p:spPr>
        <p:txBody>
          <a:bodyPr wrap="none">
            <a:spAutoFit/>
          </a:bodyPr>
          <a:lstStyle/>
          <a:p>
            <a:r>
              <a:rPr lang="es-EC" sz="3600" b="1" dirty="0" smtClean="0">
                <a:latin typeface="Arial Rounded MT Bold" pitchFamily="34" charset="0"/>
              </a:rPr>
              <a:t>SIONES</a:t>
            </a:r>
          </a:p>
        </p:txBody>
      </p:sp>
      <p:sp>
        <p:nvSpPr>
          <p:cNvPr id="17" name="16 CuadroTexto"/>
          <p:cNvSpPr txBox="1"/>
          <p:nvPr/>
        </p:nvSpPr>
        <p:spPr>
          <a:xfrm>
            <a:off x="971600" y="188640"/>
            <a:ext cx="720080" cy="1200329"/>
          </a:xfrm>
          <a:prstGeom prst="rect">
            <a:avLst/>
          </a:prstGeom>
          <a:noFill/>
        </p:spPr>
        <p:txBody>
          <a:bodyPr wrap="square" rtlCol="0">
            <a:spAutoFit/>
          </a:bodyPr>
          <a:lstStyle/>
          <a:p>
            <a:r>
              <a:rPr lang="es-EC" sz="7200" dirty="0" smtClean="0">
                <a:solidFill>
                  <a:schemeClr val="bg1">
                    <a:lumMod val="50000"/>
                  </a:schemeClr>
                </a:solidFill>
                <a:latin typeface="Arial Rounded MT Bold" pitchFamily="34" charset="0"/>
              </a:rPr>
              <a:t>5</a:t>
            </a:r>
            <a:endParaRPr lang="es-EC" sz="7200" dirty="0">
              <a:solidFill>
                <a:schemeClr val="bg1">
                  <a:lumMod val="50000"/>
                </a:schemeClr>
              </a:solidFill>
              <a:latin typeface="Arial Rounded MT Bold" pitchFamily="34" charset="0"/>
            </a:endParaRPr>
          </a:p>
        </p:txBody>
      </p:sp>
      <p:sp>
        <p:nvSpPr>
          <p:cNvPr id="8" name="15 Rectángulo"/>
          <p:cNvSpPr/>
          <p:nvPr/>
        </p:nvSpPr>
        <p:spPr>
          <a:xfrm>
            <a:off x="1652215" y="1363345"/>
            <a:ext cx="2417650" cy="523220"/>
          </a:xfrm>
          <a:prstGeom prst="rect">
            <a:avLst/>
          </a:prstGeom>
        </p:spPr>
        <p:txBody>
          <a:bodyPr wrap="none">
            <a:spAutoFit/>
          </a:bodyPr>
          <a:lstStyle/>
          <a:p>
            <a:r>
              <a:rPr lang="es-EC" sz="2800" b="1" dirty="0" smtClean="0">
                <a:latin typeface="Arial Rounded MT Bold" pitchFamily="34" charset="0"/>
              </a:rPr>
              <a:t>GENERALES</a:t>
            </a:r>
          </a:p>
        </p:txBody>
      </p:sp>
      <p:sp>
        <p:nvSpPr>
          <p:cNvPr id="3" name="CuadroTexto 2"/>
          <p:cNvSpPr txBox="1"/>
          <p:nvPr/>
        </p:nvSpPr>
        <p:spPr>
          <a:xfrm>
            <a:off x="2339753" y="3127808"/>
            <a:ext cx="6696743" cy="2308324"/>
          </a:xfrm>
          <a:prstGeom prst="rect">
            <a:avLst/>
          </a:prstGeom>
          <a:noFill/>
        </p:spPr>
        <p:txBody>
          <a:bodyPr wrap="square" rtlCol="0">
            <a:spAutoFit/>
          </a:bodyPr>
          <a:lstStyle/>
          <a:p>
            <a:pPr algn="just"/>
            <a:r>
              <a:rPr lang="es-EC" sz="1600" b="1" dirty="0" smtClean="0">
                <a:latin typeface="Book Antiqua" panose="02040602050305030304" pitchFamily="18" charset="0"/>
              </a:rPr>
              <a:t>CARACTERÍSTICAS DEL NUEVO PERSONAL</a:t>
            </a:r>
          </a:p>
          <a:p>
            <a:pPr marL="285750" indent="-285750" algn="just">
              <a:buFont typeface="Wingdings" panose="05000000000000000000" pitchFamily="2" charset="2"/>
              <a:buChar char="v"/>
            </a:pPr>
            <a:endParaRPr lang="es-EC" sz="1600" dirty="0">
              <a:latin typeface="Book Antiqua" panose="02040602050305030304" pitchFamily="18" charset="0"/>
            </a:endParaRPr>
          </a:p>
          <a:p>
            <a:pPr marL="285750" indent="-285750" algn="just">
              <a:buFont typeface="Wingdings" panose="05000000000000000000" pitchFamily="2" charset="2"/>
              <a:buChar char="v"/>
            </a:pPr>
            <a:r>
              <a:rPr lang="es-EC" sz="1600" dirty="0" smtClean="0">
                <a:latin typeface="Book Antiqua" panose="02040602050305030304" pitchFamily="18" charset="0"/>
              </a:rPr>
              <a:t>El perfil educativo más valorado es la formación superior universitaria (37,5%), seguido de la técnica o tecnológica (19,8%) y la universitaria no terminada (19,4%).</a:t>
            </a:r>
          </a:p>
          <a:p>
            <a:pPr marL="285750" indent="-285750" algn="just">
              <a:buFont typeface="Wingdings" panose="05000000000000000000" pitchFamily="2" charset="2"/>
              <a:buChar char="v"/>
            </a:pPr>
            <a:endParaRPr lang="es-EC" sz="1600" dirty="0">
              <a:latin typeface="Book Antiqua" panose="02040602050305030304" pitchFamily="18" charset="0"/>
            </a:endParaRPr>
          </a:p>
          <a:p>
            <a:pPr marL="285750" indent="-285750" algn="just">
              <a:buFont typeface="Wingdings" panose="05000000000000000000" pitchFamily="2" charset="2"/>
              <a:buChar char="v"/>
            </a:pPr>
            <a:r>
              <a:rPr lang="es-EC" sz="1600" dirty="0" smtClean="0">
                <a:latin typeface="Book Antiqua" panose="02040602050305030304" pitchFamily="18" charset="0"/>
              </a:rPr>
              <a:t>Las principales habilidades requeridas son la relación interpersonal, la comunicación oral y escrita y los años de experiencia.</a:t>
            </a:r>
          </a:p>
          <a:p>
            <a:pPr marL="285750" indent="-285750" algn="just">
              <a:buFont typeface="Wingdings" panose="05000000000000000000" pitchFamily="2" charset="2"/>
              <a:buChar char="v"/>
            </a:pPr>
            <a:endParaRPr lang="es-EC" sz="1600" dirty="0">
              <a:latin typeface="Book Antiqua" panose="02040602050305030304" pitchFamily="18" charset="0"/>
            </a:endParaRPr>
          </a:p>
        </p:txBody>
      </p:sp>
    </p:spTree>
    <p:extLst>
      <p:ext uri="{BB962C8B-B14F-4D97-AF65-F5344CB8AC3E}">
        <p14:creationId xmlns:p14="http://schemas.microsoft.com/office/powerpoint/2010/main" val="3273444513"/>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2" descr="http://images.lagazzettadf.com/2013/09/oit.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5016" y="5877272"/>
            <a:ext cx="1576744" cy="900000"/>
          </a:xfrm>
          <a:prstGeom prst="rect">
            <a:avLst/>
          </a:prstGeom>
          <a:noFill/>
          <a:extLst>
            <a:ext uri="{909E8E84-426E-40DD-AFC4-6F175D3DCCD1}">
              <a14:hiddenFill xmlns:a14="http://schemas.microsoft.com/office/drawing/2010/main">
                <a:solidFill>
                  <a:srgbClr val="FFFFFF"/>
                </a:solidFill>
              </a14:hiddenFill>
            </a:ext>
          </a:extLst>
        </p:spPr>
      </p:pic>
      <p:sp>
        <p:nvSpPr>
          <p:cNvPr id="15" name="14 Triángulo isósceles"/>
          <p:cNvSpPr/>
          <p:nvPr/>
        </p:nvSpPr>
        <p:spPr>
          <a:xfrm rot="5400000">
            <a:off x="-2259124" y="2259124"/>
            <a:ext cx="6858000" cy="2339752"/>
          </a:xfrm>
          <a:prstGeom prst="triangle">
            <a:avLst>
              <a:gd name="adj" fmla="val 65666"/>
            </a:avLst>
          </a:prstGeom>
          <a:solidFill>
            <a:schemeClr val="accent1">
              <a:lumMod val="75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4" name="13 Rectángulo"/>
          <p:cNvSpPr/>
          <p:nvPr/>
        </p:nvSpPr>
        <p:spPr>
          <a:xfrm>
            <a:off x="1573085" y="476672"/>
            <a:ext cx="2159566" cy="646331"/>
          </a:xfrm>
          <a:prstGeom prst="rect">
            <a:avLst/>
          </a:prstGeom>
        </p:spPr>
        <p:txBody>
          <a:bodyPr wrap="none">
            <a:spAutoFit/>
          </a:bodyPr>
          <a:lstStyle/>
          <a:p>
            <a:r>
              <a:rPr lang="es-EC" sz="3600" b="1" dirty="0" smtClean="0">
                <a:solidFill>
                  <a:srgbClr val="00B0F0"/>
                </a:solidFill>
                <a:latin typeface="Arial Rounded MT Bold" pitchFamily="34" charset="0"/>
              </a:rPr>
              <a:t>CONCLU</a:t>
            </a:r>
          </a:p>
        </p:txBody>
      </p:sp>
      <p:sp>
        <p:nvSpPr>
          <p:cNvPr id="16" name="15 Rectángulo"/>
          <p:cNvSpPr/>
          <p:nvPr/>
        </p:nvSpPr>
        <p:spPr>
          <a:xfrm>
            <a:off x="1622993" y="908720"/>
            <a:ext cx="1928733" cy="646331"/>
          </a:xfrm>
          <a:prstGeom prst="rect">
            <a:avLst/>
          </a:prstGeom>
        </p:spPr>
        <p:txBody>
          <a:bodyPr wrap="none">
            <a:spAutoFit/>
          </a:bodyPr>
          <a:lstStyle/>
          <a:p>
            <a:r>
              <a:rPr lang="es-EC" sz="3600" b="1" dirty="0" smtClean="0">
                <a:latin typeface="Arial Rounded MT Bold" pitchFamily="34" charset="0"/>
              </a:rPr>
              <a:t>SIONES</a:t>
            </a:r>
          </a:p>
        </p:txBody>
      </p:sp>
      <p:sp>
        <p:nvSpPr>
          <p:cNvPr id="17" name="16 CuadroTexto"/>
          <p:cNvSpPr txBox="1"/>
          <p:nvPr/>
        </p:nvSpPr>
        <p:spPr>
          <a:xfrm>
            <a:off x="971600" y="188640"/>
            <a:ext cx="720080" cy="1200329"/>
          </a:xfrm>
          <a:prstGeom prst="rect">
            <a:avLst/>
          </a:prstGeom>
          <a:noFill/>
        </p:spPr>
        <p:txBody>
          <a:bodyPr wrap="square" rtlCol="0">
            <a:spAutoFit/>
          </a:bodyPr>
          <a:lstStyle/>
          <a:p>
            <a:r>
              <a:rPr lang="es-EC" sz="7200" dirty="0" smtClean="0">
                <a:solidFill>
                  <a:schemeClr val="bg1">
                    <a:lumMod val="50000"/>
                  </a:schemeClr>
                </a:solidFill>
                <a:latin typeface="Arial Rounded MT Bold" pitchFamily="34" charset="0"/>
              </a:rPr>
              <a:t>5</a:t>
            </a:r>
            <a:endParaRPr lang="es-EC" sz="7200" dirty="0">
              <a:solidFill>
                <a:schemeClr val="bg1">
                  <a:lumMod val="50000"/>
                </a:schemeClr>
              </a:solidFill>
              <a:latin typeface="Arial Rounded MT Bold" pitchFamily="34" charset="0"/>
            </a:endParaRPr>
          </a:p>
        </p:txBody>
      </p:sp>
      <p:sp>
        <p:nvSpPr>
          <p:cNvPr id="8" name="15 Rectángulo"/>
          <p:cNvSpPr/>
          <p:nvPr/>
        </p:nvSpPr>
        <p:spPr>
          <a:xfrm>
            <a:off x="1652215" y="1363345"/>
            <a:ext cx="2417650" cy="523220"/>
          </a:xfrm>
          <a:prstGeom prst="rect">
            <a:avLst/>
          </a:prstGeom>
        </p:spPr>
        <p:txBody>
          <a:bodyPr wrap="none">
            <a:spAutoFit/>
          </a:bodyPr>
          <a:lstStyle/>
          <a:p>
            <a:r>
              <a:rPr lang="es-EC" sz="2800" b="1" dirty="0" smtClean="0">
                <a:latin typeface="Arial Rounded MT Bold" pitchFamily="34" charset="0"/>
              </a:rPr>
              <a:t>GENERALES</a:t>
            </a:r>
          </a:p>
        </p:txBody>
      </p:sp>
      <p:sp>
        <p:nvSpPr>
          <p:cNvPr id="3" name="CuadroTexto 2"/>
          <p:cNvSpPr txBox="1"/>
          <p:nvPr/>
        </p:nvSpPr>
        <p:spPr>
          <a:xfrm>
            <a:off x="2339753" y="2145045"/>
            <a:ext cx="6696743" cy="4031873"/>
          </a:xfrm>
          <a:prstGeom prst="rect">
            <a:avLst/>
          </a:prstGeom>
          <a:noFill/>
        </p:spPr>
        <p:txBody>
          <a:bodyPr wrap="square" rtlCol="0">
            <a:spAutoFit/>
          </a:bodyPr>
          <a:lstStyle/>
          <a:p>
            <a:pPr algn="just"/>
            <a:r>
              <a:rPr lang="es-EC" sz="1600" b="1" dirty="0" smtClean="0">
                <a:latin typeface="Book Antiqua" panose="02040602050305030304" pitchFamily="18" charset="0"/>
              </a:rPr>
              <a:t>EMPLEO ADOLESCENTE</a:t>
            </a:r>
          </a:p>
          <a:p>
            <a:pPr marL="285750" indent="-285750" algn="just">
              <a:buFont typeface="Wingdings" panose="05000000000000000000" pitchFamily="2" charset="2"/>
              <a:buChar char="v"/>
            </a:pPr>
            <a:endParaRPr lang="es-EC" sz="1600" dirty="0" smtClean="0">
              <a:latin typeface="Book Antiqua" panose="02040602050305030304" pitchFamily="18" charset="0"/>
            </a:endParaRPr>
          </a:p>
          <a:p>
            <a:pPr marL="285750" indent="-285750" algn="just">
              <a:buFont typeface="Wingdings" panose="05000000000000000000" pitchFamily="2" charset="2"/>
              <a:buChar char="v"/>
            </a:pPr>
            <a:r>
              <a:rPr lang="es-EC" sz="1600" dirty="0" smtClean="0">
                <a:latin typeface="Book Antiqua" panose="02040602050305030304" pitchFamily="18" charset="0"/>
              </a:rPr>
              <a:t>El 97,1% de las empresas no contrata adolescentes principalmente porque sus políticas internas lo impiden (27,8%) y porque consideran que es prohibido por la ley (23,4%).</a:t>
            </a:r>
          </a:p>
          <a:p>
            <a:pPr marL="285750" indent="-285750" algn="just">
              <a:buFont typeface="Wingdings" panose="05000000000000000000" pitchFamily="2" charset="2"/>
              <a:buChar char="v"/>
            </a:pPr>
            <a:endParaRPr lang="es-EC" sz="1600" dirty="0">
              <a:latin typeface="Book Antiqua" panose="02040602050305030304" pitchFamily="18" charset="0"/>
            </a:endParaRPr>
          </a:p>
          <a:p>
            <a:pPr marL="285750" indent="-285750" algn="just">
              <a:buFont typeface="Wingdings" panose="05000000000000000000" pitchFamily="2" charset="2"/>
              <a:buChar char="v"/>
            </a:pPr>
            <a:r>
              <a:rPr lang="es-EC" sz="1600" dirty="0" smtClean="0">
                <a:latin typeface="Book Antiqua" panose="02040602050305030304" pitchFamily="18" charset="0"/>
              </a:rPr>
              <a:t>El 96,2% no ha tenido inconveniente en contratar adolescentes.</a:t>
            </a:r>
          </a:p>
          <a:p>
            <a:pPr marL="285750" indent="-285750" algn="just">
              <a:buFont typeface="Wingdings" panose="05000000000000000000" pitchFamily="2" charset="2"/>
              <a:buChar char="v"/>
            </a:pPr>
            <a:endParaRPr lang="es-EC" sz="1600" dirty="0" smtClean="0">
              <a:latin typeface="Book Antiqua" panose="02040602050305030304" pitchFamily="18" charset="0"/>
            </a:endParaRPr>
          </a:p>
          <a:p>
            <a:pPr marL="285750" indent="-285750" algn="just">
              <a:buFont typeface="Wingdings" panose="05000000000000000000" pitchFamily="2" charset="2"/>
              <a:buChar char="v"/>
            </a:pPr>
            <a:r>
              <a:rPr lang="es-EC" sz="1600" dirty="0" smtClean="0">
                <a:latin typeface="Book Antiqua" panose="02040602050305030304" pitchFamily="18" charset="0"/>
              </a:rPr>
              <a:t>Únicamente el 7,7% ha considerado incluir adolescentes en su nómina. </a:t>
            </a:r>
          </a:p>
          <a:p>
            <a:pPr marL="285750" indent="-285750" algn="just">
              <a:buFont typeface="Wingdings" panose="05000000000000000000" pitchFamily="2" charset="2"/>
              <a:buChar char="v"/>
            </a:pPr>
            <a:endParaRPr lang="es-EC" sz="1600" dirty="0">
              <a:latin typeface="Book Antiqua" panose="02040602050305030304" pitchFamily="18" charset="0"/>
            </a:endParaRPr>
          </a:p>
          <a:p>
            <a:pPr marL="285750" indent="-285750" algn="just">
              <a:buFont typeface="Wingdings" panose="05000000000000000000" pitchFamily="2" charset="2"/>
              <a:buChar char="v"/>
            </a:pPr>
            <a:r>
              <a:rPr lang="es-EC" sz="1600" dirty="0" smtClean="0">
                <a:latin typeface="Book Antiqua" panose="02040602050305030304" pitchFamily="18" charset="0"/>
              </a:rPr>
              <a:t>El 60,6% indica que no es necesario que los adolescentes cuenten con experiencia o conocimientos previos a su contratación.</a:t>
            </a:r>
          </a:p>
          <a:p>
            <a:pPr marL="285750" indent="-285750" algn="just">
              <a:buFont typeface="Wingdings" panose="05000000000000000000" pitchFamily="2" charset="2"/>
              <a:buChar char="v"/>
            </a:pPr>
            <a:endParaRPr lang="es-EC" sz="1600" dirty="0">
              <a:latin typeface="Book Antiqua" panose="02040602050305030304" pitchFamily="18" charset="0"/>
            </a:endParaRPr>
          </a:p>
          <a:p>
            <a:pPr marL="285750" indent="-285750" algn="just">
              <a:buFont typeface="Wingdings" panose="05000000000000000000" pitchFamily="2" charset="2"/>
              <a:buChar char="v"/>
            </a:pPr>
            <a:r>
              <a:rPr lang="es-EC" sz="1600" dirty="0" smtClean="0">
                <a:latin typeface="Book Antiqua" panose="02040602050305030304" pitchFamily="18" charset="0"/>
              </a:rPr>
              <a:t>El 66% establece que no contrataría adolescentes con discapacidad.</a:t>
            </a:r>
          </a:p>
          <a:p>
            <a:pPr marL="285750" indent="-285750" algn="just">
              <a:buFont typeface="Wingdings" panose="05000000000000000000" pitchFamily="2" charset="2"/>
              <a:buChar char="v"/>
            </a:pPr>
            <a:endParaRPr lang="es-EC" sz="1600" dirty="0">
              <a:latin typeface="Book Antiqua" panose="02040602050305030304" pitchFamily="18" charset="0"/>
            </a:endParaRPr>
          </a:p>
        </p:txBody>
      </p:sp>
    </p:spTree>
    <p:extLst>
      <p:ext uri="{BB962C8B-B14F-4D97-AF65-F5344CB8AC3E}">
        <p14:creationId xmlns:p14="http://schemas.microsoft.com/office/powerpoint/2010/main" val="1644932273"/>
      </p:ext>
    </p:extLst>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2" descr="http://images.lagazzettadf.com/2013/09/oit.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5016" y="5877272"/>
            <a:ext cx="1576744" cy="900000"/>
          </a:xfrm>
          <a:prstGeom prst="rect">
            <a:avLst/>
          </a:prstGeom>
          <a:noFill/>
          <a:extLst>
            <a:ext uri="{909E8E84-426E-40DD-AFC4-6F175D3DCCD1}">
              <a14:hiddenFill xmlns:a14="http://schemas.microsoft.com/office/drawing/2010/main">
                <a:solidFill>
                  <a:srgbClr val="FFFFFF"/>
                </a:solidFill>
              </a14:hiddenFill>
            </a:ext>
          </a:extLst>
        </p:spPr>
      </p:pic>
      <p:sp>
        <p:nvSpPr>
          <p:cNvPr id="15" name="14 Triángulo isósceles"/>
          <p:cNvSpPr/>
          <p:nvPr/>
        </p:nvSpPr>
        <p:spPr>
          <a:xfrm rot="5400000">
            <a:off x="-2259124" y="2259124"/>
            <a:ext cx="6858000" cy="2339752"/>
          </a:xfrm>
          <a:prstGeom prst="triangle">
            <a:avLst>
              <a:gd name="adj" fmla="val 65666"/>
            </a:avLst>
          </a:prstGeom>
          <a:solidFill>
            <a:schemeClr val="accent1">
              <a:lumMod val="75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4" name="13 Rectángulo"/>
          <p:cNvSpPr/>
          <p:nvPr/>
        </p:nvSpPr>
        <p:spPr>
          <a:xfrm>
            <a:off x="1573085" y="476672"/>
            <a:ext cx="2159566" cy="646331"/>
          </a:xfrm>
          <a:prstGeom prst="rect">
            <a:avLst/>
          </a:prstGeom>
        </p:spPr>
        <p:txBody>
          <a:bodyPr wrap="none">
            <a:spAutoFit/>
          </a:bodyPr>
          <a:lstStyle/>
          <a:p>
            <a:r>
              <a:rPr lang="es-EC" sz="3600" b="1" dirty="0" smtClean="0">
                <a:solidFill>
                  <a:srgbClr val="00B0F0"/>
                </a:solidFill>
                <a:latin typeface="Arial Rounded MT Bold" pitchFamily="34" charset="0"/>
              </a:rPr>
              <a:t>CONCLU</a:t>
            </a:r>
          </a:p>
        </p:txBody>
      </p:sp>
      <p:sp>
        <p:nvSpPr>
          <p:cNvPr id="16" name="15 Rectángulo"/>
          <p:cNvSpPr/>
          <p:nvPr/>
        </p:nvSpPr>
        <p:spPr>
          <a:xfrm>
            <a:off x="1622993" y="908720"/>
            <a:ext cx="1928733" cy="646331"/>
          </a:xfrm>
          <a:prstGeom prst="rect">
            <a:avLst/>
          </a:prstGeom>
        </p:spPr>
        <p:txBody>
          <a:bodyPr wrap="none">
            <a:spAutoFit/>
          </a:bodyPr>
          <a:lstStyle/>
          <a:p>
            <a:r>
              <a:rPr lang="es-EC" sz="3600" b="1" dirty="0" smtClean="0">
                <a:latin typeface="Arial Rounded MT Bold" pitchFamily="34" charset="0"/>
              </a:rPr>
              <a:t>SIONES</a:t>
            </a:r>
          </a:p>
        </p:txBody>
      </p:sp>
      <p:sp>
        <p:nvSpPr>
          <p:cNvPr id="17" name="16 CuadroTexto"/>
          <p:cNvSpPr txBox="1"/>
          <p:nvPr/>
        </p:nvSpPr>
        <p:spPr>
          <a:xfrm>
            <a:off x="971600" y="188640"/>
            <a:ext cx="720080" cy="1200329"/>
          </a:xfrm>
          <a:prstGeom prst="rect">
            <a:avLst/>
          </a:prstGeom>
          <a:noFill/>
        </p:spPr>
        <p:txBody>
          <a:bodyPr wrap="square" rtlCol="0">
            <a:spAutoFit/>
          </a:bodyPr>
          <a:lstStyle/>
          <a:p>
            <a:r>
              <a:rPr lang="es-EC" sz="7200" dirty="0" smtClean="0">
                <a:solidFill>
                  <a:schemeClr val="bg1">
                    <a:lumMod val="50000"/>
                  </a:schemeClr>
                </a:solidFill>
                <a:latin typeface="Arial Rounded MT Bold" pitchFamily="34" charset="0"/>
              </a:rPr>
              <a:t>5</a:t>
            </a:r>
            <a:endParaRPr lang="es-EC" sz="7200" dirty="0">
              <a:solidFill>
                <a:schemeClr val="bg1">
                  <a:lumMod val="50000"/>
                </a:schemeClr>
              </a:solidFill>
              <a:latin typeface="Arial Rounded MT Bold" pitchFamily="34" charset="0"/>
            </a:endParaRPr>
          </a:p>
        </p:txBody>
      </p:sp>
      <p:sp>
        <p:nvSpPr>
          <p:cNvPr id="8" name="15 Rectángulo"/>
          <p:cNvSpPr/>
          <p:nvPr/>
        </p:nvSpPr>
        <p:spPr>
          <a:xfrm>
            <a:off x="1652215" y="1363345"/>
            <a:ext cx="2417650" cy="523220"/>
          </a:xfrm>
          <a:prstGeom prst="rect">
            <a:avLst/>
          </a:prstGeom>
        </p:spPr>
        <p:txBody>
          <a:bodyPr wrap="none">
            <a:spAutoFit/>
          </a:bodyPr>
          <a:lstStyle/>
          <a:p>
            <a:r>
              <a:rPr lang="es-EC" sz="2800" b="1" dirty="0" smtClean="0">
                <a:latin typeface="Arial Rounded MT Bold" pitchFamily="34" charset="0"/>
              </a:rPr>
              <a:t>GENERALES</a:t>
            </a:r>
          </a:p>
        </p:txBody>
      </p:sp>
      <p:sp>
        <p:nvSpPr>
          <p:cNvPr id="3" name="CuadroTexto 2"/>
          <p:cNvSpPr txBox="1"/>
          <p:nvPr/>
        </p:nvSpPr>
        <p:spPr>
          <a:xfrm>
            <a:off x="2339753" y="2420888"/>
            <a:ext cx="6696743" cy="3293209"/>
          </a:xfrm>
          <a:prstGeom prst="rect">
            <a:avLst/>
          </a:prstGeom>
          <a:noFill/>
        </p:spPr>
        <p:txBody>
          <a:bodyPr wrap="square" rtlCol="0">
            <a:spAutoFit/>
          </a:bodyPr>
          <a:lstStyle/>
          <a:p>
            <a:pPr algn="just"/>
            <a:r>
              <a:rPr lang="es-EC" sz="1600" b="1" dirty="0" smtClean="0">
                <a:latin typeface="Book Antiqua" panose="02040602050305030304" pitchFamily="18" charset="0"/>
              </a:rPr>
              <a:t>EMPLEO JUVENIL</a:t>
            </a:r>
          </a:p>
          <a:p>
            <a:pPr marL="285750" indent="-285750" algn="just">
              <a:buFont typeface="Wingdings" panose="05000000000000000000" pitchFamily="2" charset="2"/>
              <a:buChar char="v"/>
            </a:pPr>
            <a:endParaRPr lang="es-EC" sz="1600" dirty="0" smtClean="0">
              <a:latin typeface="Book Antiqua" panose="02040602050305030304" pitchFamily="18" charset="0"/>
            </a:endParaRPr>
          </a:p>
          <a:p>
            <a:pPr marL="285750" indent="-285750" algn="just">
              <a:buFont typeface="Wingdings" panose="05000000000000000000" pitchFamily="2" charset="2"/>
              <a:buChar char="v"/>
            </a:pPr>
            <a:r>
              <a:rPr lang="es-EC" sz="1600" dirty="0" smtClean="0">
                <a:latin typeface="Book Antiqua" panose="02040602050305030304" pitchFamily="18" charset="0"/>
              </a:rPr>
              <a:t>El 98,4% de las empresas si contratan jóvenes principalmente por brindar oportunidades (50,3%).</a:t>
            </a:r>
          </a:p>
          <a:p>
            <a:pPr marL="285750" indent="-285750" algn="just">
              <a:buFont typeface="Wingdings" panose="05000000000000000000" pitchFamily="2" charset="2"/>
              <a:buChar char="v"/>
            </a:pPr>
            <a:endParaRPr lang="es-EC" sz="1600" dirty="0">
              <a:latin typeface="Book Antiqua" panose="02040602050305030304" pitchFamily="18" charset="0"/>
            </a:endParaRPr>
          </a:p>
          <a:p>
            <a:pPr marL="285750" indent="-285750" algn="just">
              <a:buFont typeface="Wingdings" panose="05000000000000000000" pitchFamily="2" charset="2"/>
              <a:buChar char="v"/>
            </a:pPr>
            <a:r>
              <a:rPr lang="es-EC" sz="1600" dirty="0" smtClean="0">
                <a:latin typeface="Book Antiqua" panose="02040602050305030304" pitchFamily="18" charset="0"/>
              </a:rPr>
              <a:t>El 86,2% no ha tenido inconveniente en contratar jóvenes. El 13,8% que si lo ha tenido ha sido por su inestabilidad laboral y falta de madurez y responsabilidad.</a:t>
            </a:r>
          </a:p>
          <a:p>
            <a:pPr marL="285750" indent="-285750" algn="just">
              <a:buFont typeface="Wingdings" panose="05000000000000000000" pitchFamily="2" charset="2"/>
              <a:buChar char="v"/>
            </a:pPr>
            <a:endParaRPr lang="es-EC" sz="1600" dirty="0" smtClean="0">
              <a:latin typeface="Book Antiqua" panose="02040602050305030304" pitchFamily="18" charset="0"/>
            </a:endParaRPr>
          </a:p>
          <a:p>
            <a:pPr marL="285750" indent="-285750" algn="just">
              <a:buFont typeface="Wingdings" panose="05000000000000000000" pitchFamily="2" charset="2"/>
              <a:buChar char="v"/>
            </a:pPr>
            <a:r>
              <a:rPr lang="es-EC" sz="1600" dirty="0" smtClean="0">
                <a:latin typeface="Book Antiqua" panose="02040602050305030304" pitchFamily="18" charset="0"/>
              </a:rPr>
              <a:t>El 90,4% ha considerado incluir jóvenes en su nómina. </a:t>
            </a:r>
          </a:p>
          <a:p>
            <a:pPr marL="285750" indent="-285750" algn="just">
              <a:buFont typeface="Wingdings" panose="05000000000000000000" pitchFamily="2" charset="2"/>
              <a:buChar char="v"/>
            </a:pPr>
            <a:endParaRPr lang="es-EC" sz="1600" dirty="0">
              <a:latin typeface="Book Antiqua" panose="02040602050305030304" pitchFamily="18" charset="0"/>
            </a:endParaRPr>
          </a:p>
          <a:p>
            <a:pPr marL="285750" indent="-285750" algn="just">
              <a:buFont typeface="Wingdings" panose="05000000000000000000" pitchFamily="2" charset="2"/>
              <a:buChar char="v"/>
            </a:pPr>
            <a:r>
              <a:rPr lang="es-EC" sz="1600" dirty="0" smtClean="0">
                <a:latin typeface="Book Antiqua" panose="02040602050305030304" pitchFamily="18" charset="0"/>
              </a:rPr>
              <a:t>El 55,4% indica que es necesario que los jóvenes cuenten con experiencia o conocimientos previos a su contratación.</a:t>
            </a:r>
          </a:p>
        </p:txBody>
      </p:sp>
    </p:spTree>
    <p:extLst>
      <p:ext uri="{BB962C8B-B14F-4D97-AF65-F5344CB8AC3E}">
        <p14:creationId xmlns:p14="http://schemas.microsoft.com/office/powerpoint/2010/main" val="3649031139"/>
      </p:ext>
    </p:extLst>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2" descr="http://images.lagazzettadf.com/2013/09/oit.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5016" y="5877272"/>
            <a:ext cx="1576744" cy="900000"/>
          </a:xfrm>
          <a:prstGeom prst="rect">
            <a:avLst/>
          </a:prstGeom>
          <a:noFill/>
          <a:extLst>
            <a:ext uri="{909E8E84-426E-40DD-AFC4-6F175D3DCCD1}">
              <a14:hiddenFill xmlns:a14="http://schemas.microsoft.com/office/drawing/2010/main">
                <a:solidFill>
                  <a:srgbClr val="FFFFFF"/>
                </a:solidFill>
              </a14:hiddenFill>
            </a:ext>
          </a:extLst>
        </p:spPr>
      </p:pic>
      <p:sp>
        <p:nvSpPr>
          <p:cNvPr id="15" name="14 Triángulo isósceles"/>
          <p:cNvSpPr/>
          <p:nvPr/>
        </p:nvSpPr>
        <p:spPr>
          <a:xfrm rot="5400000">
            <a:off x="-2259124" y="2259124"/>
            <a:ext cx="6858000" cy="2339752"/>
          </a:xfrm>
          <a:prstGeom prst="triangle">
            <a:avLst>
              <a:gd name="adj" fmla="val 65666"/>
            </a:avLst>
          </a:prstGeom>
          <a:solidFill>
            <a:schemeClr val="accent1">
              <a:lumMod val="75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4" name="13 Rectángulo"/>
          <p:cNvSpPr/>
          <p:nvPr/>
        </p:nvSpPr>
        <p:spPr>
          <a:xfrm>
            <a:off x="1573085" y="476672"/>
            <a:ext cx="2159566" cy="646331"/>
          </a:xfrm>
          <a:prstGeom prst="rect">
            <a:avLst/>
          </a:prstGeom>
        </p:spPr>
        <p:txBody>
          <a:bodyPr wrap="none">
            <a:spAutoFit/>
          </a:bodyPr>
          <a:lstStyle/>
          <a:p>
            <a:r>
              <a:rPr lang="es-EC" sz="3600" b="1" dirty="0" smtClean="0">
                <a:solidFill>
                  <a:srgbClr val="00B0F0"/>
                </a:solidFill>
                <a:latin typeface="Arial Rounded MT Bold" pitchFamily="34" charset="0"/>
              </a:rPr>
              <a:t>CONCLU</a:t>
            </a:r>
          </a:p>
        </p:txBody>
      </p:sp>
      <p:sp>
        <p:nvSpPr>
          <p:cNvPr id="16" name="15 Rectángulo"/>
          <p:cNvSpPr/>
          <p:nvPr/>
        </p:nvSpPr>
        <p:spPr>
          <a:xfrm>
            <a:off x="1622993" y="908720"/>
            <a:ext cx="1928733" cy="646331"/>
          </a:xfrm>
          <a:prstGeom prst="rect">
            <a:avLst/>
          </a:prstGeom>
        </p:spPr>
        <p:txBody>
          <a:bodyPr wrap="none">
            <a:spAutoFit/>
          </a:bodyPr>
          <a:lstStyle/>
          <a:p>
            <a:r>
              <a:rPr lang="es-EC" sz="3600" b="1" dirty="0" smtClean="0">
                <a:latin typeface="Arial Rounded MT Bold" pitchFamily="34" charset="0"/>
              </a:rPr>
              <a:t>SIONES</a:t>
            </a:r>
          </a:p>
        </p:txBody>
      </p:sp>
      <p:sp>
        <p:nvSpPr>
          <p:cNvPr id="17" name="16 CuadroTexto"/>
          <p:cNvSpPr txBox="1"/>
          <p:nvPr/>
        </p:nvSpPr>
        <p:spPr>
          <a:xfrm>
            <a:off x="971600" y="188640"/>
            <a:ext cx="720080" cy="1200329"/>
          </a:xfrm>
          <a:prstGeom prst="rect">
            <a:avLst/>
          </a:prstGeom>
          <a:noFill/>
        </p:spPr>
        <p:txBody>
          <a:bodyPr wrap="square" rtlCol="0">
            <a:spAutoFit/>
          </a:bodyPr>
          <a:lstStyle/>
          <a:p>
            <a:r>
              <a:rPr lang="es-EC" sz="7200" dirty="0" smtClean="0">
                <a:solidFill>
                  <a:schemeClr val="bg1">
                    <a:lumMod val="50000"/>
                  </a:schemeClr>
                </a:solidFill>
                <a:latin typeface="Arial Rounded MT Bold" pitchFamily="34" charset="0"/>
              </a:rPr>
              <a:t>5</a:t>
            </a:r>
            <a:endParaRPr lang="es-EC" sz="7200" dirty="0">
              <a:solidFill>
                <a:schemeClr val="bg1">
                  <a:lumMod val="50000"/>
                </a:schemeClr>
              </a:solidFill>
              <a:latin typeface="Arial Rounded MT Bold" pitchFamily="34" charset="0"/>
            </a:endParaRPr>
          </a:p>
        </p:txBody>
      </p:sp>
      <p:sp>
        <p:nvSpPr>
          <p:cNvPr id="8" name="15 Rectángulo"/>
          <p:cNvSpPr/>
          <p:nvPr/>
        </p:nvSpPr>
        <p:spPr>
          <a:xfrm>
            <a:off x="1652215" y="1363345"/>
            <a:ext cx="2417650" cy="523220"/>
          </a:xfrm>
          <a:prstGeom prst="rect">
            <a:avLst/>
          </a:prstGeom>
        </p:spPr>
        <p:txBody>
          <a:bodyPr wrap="none">
            <a:spAutoFit/>
          </a:bodyPr>
          <a:lstStyle/>
          <a:p>
            <a:r>
              <a:rPr lang="es-EC" sz="2800" b="1" dirty="0" smtClean="0">
                <a:latin typeface="Arial Rounded MT Bold" pitchFamily="34" charset="0"/>
              </a:rPr>
              <a:t>GENERALES</a:t>
            </a:r>
          </a:p>
        </p:txBody>
      </p:sp>
      <p:sp>
        <p:nvSpPr>
          <p:cNvPr id="3" name="CuadroTexto 2"/>
          <p:cNvSpPr txBox="1"/>
          <p:nvPr/>
        </p:nvSpPr>
        <p:spPr>
          <a:xfrm>
            <a:off x="2339753" y="2420888"/>
            <a:ext cx="6696743" cy="3539430"/>
          </a:xfrm>
          <a:prstGeom prst="rect">
            <a:avLst/>
          </a:prstGeom>
          <a:noFill/>
        </p:spPr>
        <p:txBody>
          <a:bodyPr wrap="square" rtlCol="0">
            <a:spAutoFit/>
          </a:bodyPr>
          <a:lstStyle/>
          <a:p>
            <a:pPr algn="just"/>
            <a:r>
              <a:rPr lang="es-EC" sz="1600" b="1" dirty="0" smtClean="0">
                <a:latin typeface="Book Antiqua" panose="02040602050305030304" pitchFamily="18" charset="0"/>
              </a:rPr>
              <a:t>PERSONAS CON DISCAPACIDAD</a:t>
            </a:r>
          </a:p>
          <a:p>
            <a:pPr marL="285750" indent="-285750" algn="just">
              <a:buFont typeface="Wingdings" panose="05000000000000000000" pitchFamily="2" charset="2"/>
              <a:buChar char="v"/>
            </a:pPr>
            <a:endParaRPr lang="es-EC" sz="1600" dirty="0" smtClean="0">
              <a:latin typeface="Book Antiqua" panose="02040602050305030304" pitchFamily="18" charset="0"/>
            </a:endParaRPr>
          </a:p>
          <a:p>
            <a:pPr marL="285750" indent="-285750" algn="just">
              <a:buFont typeface="Wingdings" panose="05000000000000000000" pitchFamily="2" charset="2"/>
              <a:buChar char="v"/>
            </a:pPr>
            <a:r>
              <a:rPr lang="es-EC" sz="1600" dirty="0" smtClean="0">
                <a:latin typeface="Book Antiqua" panose="02040602050305030304" pitchFamily="18" charset="0"/>
              </a:rPr>
              <a:t>El porcentaje promedio del personal con discapacidad en las empresas es de 3,95%.</a:t>
            </a:r>
          </a:p>
          <a:p>
            <a:pPr marL="285750" indent="-285750" algn="just">
              <a:buFont typeface="Wingdings" panose="05000000000000000000" pitchFamily="2" charset="2"/>
              <a:buChar char="v"/>
            </a:pPr>
            <a:endParaRPr lang="es-EC" sz="1600" dirty="0">
              <a:latin typeface="Book Antiqua" panose="02040602050305030304" pitchFamily="18" charset="0"/>
            </a:endParaRPr>
          </a:p>
          <a:p>
            <a:pPr marL="285750" indent="-285750" algn="just">
              <a:buFont typeface="Wingdings" panose="05000000000000000000" pitchFamily="2" charset="2"/>
              <a:buChar char="v"/>
            </a:pPr>
            <a:r>
              <a:rPr lang="es-EC" sz="1600" dirty="0" smtClean="0">
                <a:latin typeface="Book Antiqua" panose="02040602050305030304" pitchFamily="18" charset="0"/>
              </a:rPr>
              <a:t>El 98,4% establece que sí contrataría a personas con discapacidad principalmente en las áreas de asistencia y soporte administrativo (21,9% y 14,8% respectivamente).</a:t>
            </a:r>
          </a:p>
          <a:p>
            <a:pPr marL="285750" indent="-285750" algn="just">
              <a:buFont typeface="Wingdings" panose="05000000000000000000" pitchFamily="2" charset="2"/>
              <a:buChar char="v"/>
            </a:pPr>
            <a:endParaRPr lang="es-EC" sz="1600" dirty="0">
              <a:latin typeface="Book Antiqua" panose="02040602050305030304" pitchFamily="18" charset="0"/>
            </a:endParaRPr>
          </a:p>
          <a:p>
            <a:pPr marL="285750" indent="-285750" algn="just">
              <a:buFont typeface="Wingdings" panose="05000000000000000000" pitchFamily="2" charset="2"/>
              <a:buChar char="v"/>
            </a:pPr>
            <a:r>
              <a:rPr lang="es-EC" sz="1600" dirty="0" smtClean="0">
                <a:latin typeface="Book Antiqua" panose="02040602050305030304" pitchFamily="18" charset="0"/>
              </a:rPr>
              <a:t>El 59,9% indica que preferiría que las personas con discapacidad que contrate sean jóvenes.</a:t>
            </a:r>
          </a:p>
          <a:p>
            <a:pPr marL="285750" indent="-285750" algn="just">
              <a:buFont typeface="Wingdings" panose="05000000000000000000" pitchFamily="2" charset="2"/>
              <a:buChar char="v"/>
            </a:pPr>
            <a:endParaRPr lang="es-EC" sz="1600" dirty="0">
              <a:latin typeface="Book Antiqua" panose="02040602050305030304" pitchFamily="18" charset="0"/>
            </a:endParaRPr>
          </a:p>
          <a:p>
            <a:pPr marL="285750" indent="-285750" algn="just">
              <a:buFont typeface="Wingdings" panose="05000000000000000000" pitchFamily="2" charset="2"/>
              <a:buChar char="v"/>
            </a:pPr>
            <a:r>
              <a:rPr lang="es-EC" sz="1600" dirty="0" smtClean="0">
                <a:latin typeface="Book Antiqua" panose="02040602050305030304" pitchFamily="18" charset="0"/>
              </a:rPr>
              <a:t>En su mayoría contratarían a personas con discapacidad física (44,5%) y auditiva (29,4%).</a:t>
            </a:r>
          </a:p>
        </p:txBody>
      </p:sp>
    </p:spTree>
    <p:extLst>
      <p:ext uri="{BB962C8B-B14F-4D97-AF65-F5344CB8AC3E}">
        <p14:creationId xmlns:p14="http://schemas.microsoft.com/office/powerpoint/2010/main" val="3673789143"/>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2" descr="http://images.lagazzettadf.com/2013/09/oit.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5016" y="5877272"/>
            <a:ext cx="1576744" cy="900000"/>
          </a:xfrm>
          <a:prstGeom prst="rect">
            <a:avLst/>
          </a:prstGeom>
          <a:noFill/>
          <a:extLst>
            <a:ext uri="{909E8E84-426E-40DD-AFC4-6F175D3DCCD1}">
              <a14:hiddenFill xmlns:a14="http://schemas.microsoft.com/office/drawing/2010/main">
                <a:solidFill>
                  <a:srgbClr val="FFFFFF"/>
                </a:solidFill>
              </a14:hiddenFill>
            </a:ext>
          </a:extLst>
        </p:spPr>
      </p:pic>
      <p:sp>
        <p:nvSpPr>
          <p:cNvPr id="15" name="14 Triángulo isósceles"/>
          <p:cNvSpPr/>
          <p:nvPr/>
        </p:nvSpPr>
        <p:spPr>
          <a:xfrm rot="5400000">
            <a:off x="-2259124" y="2259124"/>
            <a:ext cx="6858000" cy="2339752"/>
          </a:xfrm>
          <a:prstGeom prst="triangle">
            <a:avLst>
              <a:gd name="adj" fmla="val 65666"/>
            </a:avLst>
          </a:prstGeom>
          <a:solidFill>
            <a:schemeClr val="accent1">
              <a:lumMod val="75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4" name="13 Rectángulo"/>
          <p:cNvSpPr/>
          <p:nvPr/>
        </p:nvSpPr>
        <p:spPr>
          <a:xfrm>
            <a:off x="1573085" y="476672"/>
            <a:ext cx="2159566" cy="646331"/>
          </a:xfrm>
          <a:prstGeom prst="rect">
            <a:avLst/>
          </a:prstGeom>
        </p:spPr>
        <p:txBody>
          <a:bodyPr wrap="none">
            <a:spAutoFit/>
          </a:bodyPr>
          <a:lstStyle/>
          <a:p>
            <a:r>
              <a:rPr lang="es-EC" sz="3600" b="1" dirty="0" smtClean="0">
                <a:solidFill>
                  <a:srgbClr val="00B0F0"/>
                </a:solidFill>
                <a:latin typeface="Arial Rounded MT Bold" pitchFamily="34" charset="0"/>
              </a:rPr>
              <a:t>CONCLU</a:t>
            </a:r>
          </a:p>
        </p:txBody>
      </p:sp>
      <p:sp>
        <p:nvSpPr>
          <p:cNvPr id="16" name="15 Rectángulo"/>
          <p:cNvSpPr/>
          <p:nvPr/>
        </p:nvSpPr>
        <p:spPr>
          <a:xfrm>
            <a:off x="1622993" y="908720"/>
            <a:ext cx="1928733" cy="646331"/>
          </a:xfrm>
          <a:prstGeom prst="rect">
            <a:avLst/>
          </a:prstGeom>
        </p:spPr>
        <p:txBody>
          <a:bodyPr wrap="none">
            <a:spAutoFit/>
          </a:bodyPr>
          <a:lstStyle/>
          <a:p>
            <a:r>
              <a:rPr lang="es-EC" sz="3600" b="1" dirty="0" smtClean="0">
                <a:latin typeface="Arial Rounded MT Bold" pitchFamily="34" charset="0"/>
              </a:rPr>
              <a:t>SIONES</a:t>
            </a:r>
          </a:p>
        </p:txBody>
      </p:sp>
      <p:sp>
        <p:nvSpPr>
          <p:cNvPr id="17" name="16 CuadroTexto"/>
          <p:cNvSpPr txBox="1"/>
          <p:nvPr/>
        </p:nvSpPr>
        <p:spPr>
          <a:xfrm>
            <a:off x="971600" y="188640"/>
            <a:ext cx="720080" cy="1200329"/>
          </a:xfrm>
          <a:prstGeom prst="rect">
            <a:avLst/>
          </a:prstGeom>
          <a:noFill/>
        </p:spPr>
        <p:txBody>
          <a:bodyPr wrap="square" rtlCol="0">
            <a:spAutoFit/>
          </a:bodyPr>
          <a:lstStyle/>
          <a:p>
            <a:r>
              <a:rPr lang="es-EC" sz="7200" dirty="0" smtClean="0">
                <a:solidFill>
                  <a:schemeClr val="bg1">
                    <a:lumMod val="50000"/>
                  </a:schemeClr>
                </a:solidFill>
                <a:latin typeface="Arial Rounded MT Bold" pitchFamily="34" charset="0"/>
              </a:rPr>
              <a:t>5</a:t>
            </a:r>
            <a:endParaRPr lang="es-EC" sz="7200" dirty="0">
              <a:solidFill>
                <a:schemeClr val="bg1">
                  <a:lumMod val="50000"/>
                </a:schemeClr>
              </a:solidFill>
              <a:latin typeface="Arial Rounded MT Bold" pitchFamily="34" charset="0"/>
            </a:endParaRPr>
          </a:p>
        </p:txBody>
      </p:sp>
      <p:sp>
        <p:nvSpPr>
          <p:cNvPr id="8" name="15 Rectángulo"/>
          <p:cNvSpPr/>
          <p:nvPr/>
        </p:nvSpPr>
        <p:spPr>
          <a:xfrm>
            <a:off x="1652215" y="1363345"/>
            <a:ext cx="2417650" cy="523220"/>
          </a:xfrm>
          <a:prstGeom prst="rect">
            <a:avLst/>
          </a:prstGeom>
        </p:spPr>
        <p:txBody>
          <a:bodyPr wrap="none">
            <a:spAutoFit/>
          </a:bodyPr>
          <a:lstStyle/>
          <a:p>
            <a:r>
              <a:rPr lang="es-EC" sz="2800" b="1" dirty="0" smtClean="0">
                <a:latin typeface="Arial Rounded MT Bold" pitchFamily="34" charset="0"/>
              </a:rPr>
              <a:t>GENERALES</a:t>
            </a:r>
          </a:p>
        </p:txBody>
      </p:sp>
      <p:sp>
        <p:nvSpPr>
          <p:cNvPr id="3" name="CuadroTexto 2"/>
          <p:cNvSpPr txBox="1"/>
          <p:nvPr/>
        </p:nvSpPr>
        <p:spPr>
          <a:xfrm>
            <a:off x="2339753" y="2420888"/>
            <a:ext cx="6696743" cy="3046988"/>
          </a:xfrm>
          <a:prstGeom prst="rect">
            <a:avLst/>
          </a:prstGeom>
          <a:noFill/>
        </p:spPr>
        <p:txBody>
          <a:bodyPr wrap="square" rtlCol="0">
            <a:spAutoFit/>
          </a:bodyPr>
          <a:lstStyle/>
          <a:p>
            <a:pPr algn="just"/>
            <a:r>
              <a:rPr lang="es-EC" sz="1600" b="1" dirty="0" smtClean="0">
                <a:latin typeface="Book Antiqua" panose="02040602050305030304" pitchFamily="18" charset="0"/>
              </a:rPr>
              <a:t>REMUNERACIONES</a:t>
            </a:r>
          </a:p>
          <a:p>
            <a:pPr marL="285750" indent="-285750" algn="just">
              <a:buFont typeface="Wingdings" panose="05000000000000000000" pitchFamily="2" charset="2"/>
              <a:buChar char="v"/>
            </a:pPr>
            <a:endParaRPr lang="es-EC" sz="1600" dirty="0" smtClean="0">
              <a:latin typeface="Book Antiqua" panose="02040602050305030304" pitchFamily="18" charset="0"/>
            </a:endParaRPr>
          </a:p>
          <a:p>
            <a:pPr marL="285750" indent="-285750" algn="just">
              <a:buFont typeface="Wingdings" panose="05000000000000000000" pitchFamily="2" charset="2"/>
              <a:buChar char="v"/>
            </a:pPr>
            <a:r>
              <a:rPr lang="es-EC" sz="1600" dirty="0" smtClean="0">
                <a:latin typeface="Book Antiqua" panose="02040602050305030304" pitchFamily="18" charset="0"/>
              </a:rPr>
              <a:t>El total del salarios que las empresas pagaron en el 2014 es de 6.397 millones de dólares.</a:t>
            </a:r>
          </a:p>
          <a:p>
            <a:pPr marL="285750" indent="-285750" algn="just">
              <a:buFont typeface="Wingdings" panose="05000000000000000000" pitchFamily="2" charset="2"/>
              <a:buChar char="v"/>
            </a:pPr>
            <a:endParaRPr lang="es-EC" sz="1600" dirty="0">
              <a:latin typeface="Book Antiqua" panose="02040602050305030304" pitchFamily="18" charset="0"/>
            </a:endParaRPr>
          </a:p>
          <a:p>
            <a:pPr marL="285750" indent="-285750" algn="just">
              <a:buFont typeface="Wingdings" panose="05000000000000000000" pitchFamily="2" charset="2"/>
              <a:buChar char="v"/>
            </a:pPr>
            <a:r>
              <a:rPr lang="es-EC" sz="1600" dirty="0" smtClean="0">
                <a:latin typeface="Book Antiqua" panose="02040602050305030304" pitchFamily="18" charset="0"/>
              </a:rPr>
              <a:t>Las salarios promedio más altos corresponden a los cargos de jefatura, supervisión general y supervisión técnica con 3.727, 2.022 y 1.653 dólares al mes.</a:t>
            </a:r>
          </a:p>
          <a:p>
            <a:pPr marL="285750" indent="-285750" algn="just">
              <a:buFont typeface="Wingdings" panose="05000000000000000000" pitchFamily="2" charset="2"/>
              <a:buChar char="v"/>
            </a:pPr>
            <a:endParaRPr lang="es-EC" sz="1600" dirty="0">
              <a:latin typeface="Book Antiqua" panose="02040602050305030304" pitchFamily="18" charset="0"/>
            </a:endParaRPr>
          </a:p>
          <a:p>
            <a:pPr marL="285750" indent="-285750" algn="just">
              <a:buFont typeface="Wingdings" panose="05000000000000000000" pitchFamily="2" charset="2"/>
              <a:buChar char="v"/>
            </a:pPr>
            <a:r>
              <a:rPr lang="es-EC" sz="1600" dirty="0">
                <a:latin typeface="Book Antiqua" panose="02040602050305030304" pitchFamily="18" charset="0"/>
              </a:rPr>
              <a:t>Las salarios promedio más </a:t>
            </a:r>
            <a:r>
              <a:rPr lang="es-EC" sz="1600" dirty="0" smtClean="0">
                <a:latin typeface="Book Antiqua" panose="02040602050305030304" pitchFamily="18" charset="0"/>
              </a:rPr>
              <a:t>bajos corresponden </a:t>
            </a:r>
            <a:r>
              <a:rPr lang="es-EC" sz="1600" dirty="0">
                <a:latin typeface="Book Antiqua" panose="02040602050305030304" pitchFamily="18" charset="0"/>
              </a:rPr>
              <a:t>a los cargos de </a:t>
            </a:r>
            <a:r>
              <a:rPr lang="es-EC" sz="1600" dirty="0" smtClean="0">
                <a:latin typeface="Book Antiqua" panose="02040602050305030304" pitchFamily="18" charset="0"/>
              </a:rPr>
              <a:t>soporte administrativo y operación básica con 710 y 610 dólares </a:t>
            </a:r>
            <a:r>
              <a:rPr lang="es-EC" sz="1600" dirty="0">
                <a:latin typeface="Book Antiqua" panose="02040602050305030304" pitchFamily="18" charset="0"/>
              </a:rPr>
              <a:t>al mes</a:t>
            </a:r>
            <a:r>
              <a:rPr lang="es-EC" sz="1600" dirty="0" smtClean="0">
                <a:latin typeface="Book Antiqua" panose="02040602050305030304" pitchFamily="18" charset="0"/>
              </a:rPr>
              <a:t>.</a:t>
            </a:r>
            <a:endParaRPr lang="es-EC" sz="1600" dirty="0">
              <a:latin typeface="Book Antiqua" panose="02040602050305030304" pitchFamily="18" charset="0"/>
            </a:endParaRPr>
          </a:p>
        </p:txBody>
      </p:sp>
    </p:spTree>
    <p:extLst>
      <p:ext uri="{BB962C8B-B14F-4D97-AF65-F5344CB8AC3E}">
        <p14:creationId xmlns:p14="http://schemas.microsoft.com/office/powerpoint/2010/main" val="2723694362"/>
      </p:ext>
    </p:extLst>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2" descr="http://images.lagazzettadf.com/2013/09/oit.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5016" y="5877272"/>
            <a:ext cx="1576744" cy="900000"/>
          </a:xfrm>
          <a:prstGeom prst="rect">
            <a:avLst/>
          </a:prstGeom>
          <a:noFill/>
          <a:extLst>
            <a:ext uri="{909E8E84-426E-40DD-AFC4-6F175D3DCCD1}">
              <a14:hiddenFill xmlns:a14="http://schemas.microsoft.com/office/drawing/2010/main">
                <a:solidFill>
                  <a:srgbClr val="FFFFFF"/>
                </a:solidFill>
              </a14:hiddenFill>
            </a:ext>
          </a:extLst>
        </p:spPr>
      </p:pic>
      <p:sp>
        <p:nvSpPr>
          <p:cNvPr id="15" name="14 Triángulo isósceles"/>
          <p:cNvSpPr/>
          <p:nvPr/>
        </p:nvSpPr>
        <p:spPr>
          <a:xfrm rot="5400000">
            <a:off x="-2259124" y="2259124"/>
            <a:ext cx="6858000" cy="2339752"/>
          </a:xfrm>
          <a:prstGeom prst="triangle">
            <a:avLst>
              <a:gd name="adj" fmla="val 65666"/>
            </a:avLst>
          </a:prstGeom>
          <a:solidFill>
            <a:schemeClr val="accent1">
              <a:lumMod val="75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4" name="13 Rectángulo"/>
          <p:cNvSpPr/>
          <p:nvPr/>
        </p:nvSpPr>
        <p:spPr>
          <a:xfrm>
            <a:off x="1573085" y="476672"/>
            <a:ext cx="2159566" cy="646331"/>
          </a:xfrm>
          <a:prstGeom prst="rect">
            <a:avLst/>
          </a:prstGeom>
        </p:spPr>
        <p:txBody>
          <a:bodyPr wrap="none">
            <a:spAutoFit/>
          </a:bodyPr>
          <a:lstStyle/>
          <a:p>
            <a:r>
              <a:rPr lang="es-EC" sz="3600" b="1" dirty="0" smtClean="0">
                <a:solidFill>
                  <a:srgbClr val="00B0F0"/>
                </a:solidFill>
                <a:latin typeface="Arial Rounded MT Bold" pitchFamily="34" charset="0"/>
              </a:rPr>
              <a:t>CONCLU</a:t>
            </a:r>
          </a:p>
        </p:txBody>
      </p:sp>
      <p:sp>
        <p:nvSpPr>
          <p:cNvPr id="16" name="15 Rectángulo"/>
          <p:cNvSpPr/>
          <p:nvPr/>
        </p:nvSpPr>
        <p:spPr>
          <a:xfrm>
            <a:off x="1622993" y="908720"/>
            <a:ext cx="1928733" cy="646331"/>
          </a:xfrm>
          <a:prstGeom prst="rect">
            <a:avLst/>
          </a:prstGeom>
        </p:spPr>
        <p:txBody>
          <a:bodyPr wrap="none">
            <a:spAutoFit/>
          </a:bodyPr>
          <a:lstStyle/>
          <a:p>
            <a:r>
              <a:rPr lang="es-EC" sz="3600" b="1" dirty="0" smtClean="0">
                <a:latin typeface="Arial Rounded MT Bold" pitchFamily="34" charset="0"/>
              </a:rPr>
              <a:t>SIONES</a:t>
            </a:r>
          </a:p>
        </p:txBody>
      </p:sp>
      <p:sp>
        <p:nvSpPr>
          <p:cNvPr id="17" name="16 CuadroTexto"/>
          <p:cNvSpPr txBox="1"/>
          <p:nvPr/>
        </p:nvSpPr>
        <p:spPr>
          <a:xfrm>
            <a:off x="971600" y="188640"/>
            <a:ext cx="720080" cy="1200329"/>
          </a:xfrm>
          <a:prstGeom prst="rect">
            <a:avLst/>
          </a:prstGeom>
          <a:noFill/>
        </p:spPr>
        <p:txBody>
          <a:bodyPr wrap="square" rtlCol="0">
            <a:spAutoFit/>
          </a:bodyPr>
          <a:lstStyle/>
          <a:p>
            <a:r>
              <a:rPr lang="es-EC" sz="7200" dirty="0" smtClean="0">
                <a:solidFill>
                  <a:schemeClr val="bg1">
                    <a:lumMod val="50000"/>
                  </a:schemeClr>
                </a:solidFill>
                <a:latin typeface="Arial Rounded MT Bold" pitchFamily="34" charset="0"/>
              </a:rPr>
              <a:t>5</a:t>
            </a:r>
            <a:endParaRPr lang="es-EC" sz="7200" dirty="0">
              <a:solidFill>
                <a:schemeClr val="bg1">
                  <a:lumMod val="50000"/>
                </a:schemeClr>
              </a:solidFill>
              <a:latin typeface="Arial Rounded MT Bold" pitchFamily="34" charset="0"/>
            </a:endParaRPr>
          </a:p>
        </p:txBody>
      </p:sp>
      <p:sp>
        <p:nvSpPr>
          <p:cNvPr id="3" name="CuadroTexto 2"/>
          <p:cNvSpPr txBox="1"/>
          <p:nvPr/>
        </p:nvSpPr>
        <p:spPr>
          <a:xfrm>
            <a:off x="2339753" y="2145045"/>
            <a:ext cx="6696743" cy="3539430"/>
          </a:xfrm>
          <a:prstGeom prst="rect">
            <a:avLst/>
          </a:prstGeom>
          <a:noFill/>
        </p:spPr>
        <p:txBody>
          <a:bodyPr wrap="square" rtlCol="0">
            <a:spAutoFit/>
          </a:bodyPr>
          <a:lstStyle/>
          <a:p>
            <a:pPr algn="just"/>
            <a:r>
              <a:rPr lang="es-EC" sz="1600" b="1" dirty="0" smtClean="0">
                <a:latin typeface="Book Antiqua" panose="02040602050305030304" pitchFamily="18" charset="0"/>
              </a:rPr>
              <a:t>COMPOSICIÓN DEL RECURSO HUMANO</a:t>
            </a:r>
          </a:p>
          <a:p>
            <a:pPr algn="just"/>
            <a:endParaRPr lang="es-EC" sz="1600" b="1" dirty="0" smtClean="0">
              <a:latin typeface="Book Antiqua" panose="02040602050305030304" pitchFamily="18" charset="0"/>
            </a:endParaRPr>
          </a:p>
          <a:p>
            <a:pPr marL="285750" indent="-285750" algn="just">
              <a:buFont typeface="Wingdings" panose="05000000000000000000" pitchFamily="2" charset="2"/>
              <a:buChar char="v"/>
            </a:pPr>
            <a:r>
              <a:rPr lang="es-EC" sz="1600" dirty="0" smtClean="0">
                <a:latin typeface="Book Antiqua" panose="02040602050305030304" pitchFamily="18" charset="0"/>
              </a:rPr>
              <a:t>Las empresas encuestadas poseen 112.090 empleados permanentes en el 2014.</a:t>
            </a:r>
          </a:p>
          <a:p>
            <a:pPr algn="just"/>
            <a:endParaRPr lang="es-EC" sz="1600" b="1" dirty="0" smtClean="0">
              <a:latin typeface="Book Antiqua" panose="02040602050305030304" pitchFamily="18" charset="0"/>
            </a:endParaRPr>
          </a:p>
          <a:p>
            <a:pPr marL="285750" indent="-285750" algn="just">
              <a:buFont typeface="Wingdings" panose="05000000000000000000" pitchFamily="2" charset="2"/>
              <a:buChar char="v"/>
            </a:pPr>
            <a:r>
              <a:rPr lang="es-EC" sz="1600" dirty="0" smtClean="0">
                <a:latin typeface="Book Antiqua" panose="02040602050305030304" pitchFamily="18" charset="0"/>
              </a:rPr>
              <a:t>Los cargos son ocupados mayormente por personas de 30 a 50 años seguido por las personas de 25 a 29 años. No existe participación de adolescentes (15 a 17 años).</a:t>
            </a:r>
          </a:p>
          <a:p>
            <a:pPr algn="just"/>
            <a:endParaRPr lang="es-EC" sz="1600" dirty="0" smtClean="0">
              <a:latin typeface="Book Antiqua" panose="02040602050305030304" pitchFamily="18" charset="0"/>
            </a:endParaRPr>
          </a:p>
          <a:p>
            <a:pPr marL="285750" indent="-285750" algn="just">
              <a:buFont typeface="Wingdings" panose="05000000000000000000" pitchFamily="2" charset="2"/>
              <a:buChar char="v"/>
            </a:pPr>
            <a:r>
              <a:rPr lang="es-EC" sz="1600" dirty="0" smtClean="0">
                <a:latin typeface="Book Antiqua" panose="02040602050305030304" pitchFamily="18" charset="0"/>
              </a:rPr>
              <a:t>Existe una mayor participación laboral de hombres que de mujeres. A excepción de los cargos de asistencia administrativa y soporte administrativo.</a:t>
            </a:r>
          </a:p>
          <a:p>
            <a:pPr marL="285750" indent="-285750" algn="just">
              <a:buFont typeface="Wingdings" panose="05000000000000000000" pitchFamily="2" charset="2"/>
              <a:buChar char="v"/>
            </a:pPr>
            <a:endParaRPr lang="es-EC" sz="1600" dirty="0" smtClean="0">
              <a:latin typeface="Book Antiqua" panose="02040602050305030304" pitchFamily="18" charset="0"/>
            </a:endParaRPr>
          </a:p>
          <a:p>
            <a:pPr marL="285750" indent="-285750" algn="just">
              <a:buFont typeface="Wingdings" panose="05000000000000000000" pitchFamily="2" charset="2"/>
              <a:buChar char="v"/>
            </a:pPr>
            <a:r>
              <a:rPr lang="es-EC" sz="1600" dirty="0" smtClean="0">
                <a:latin typeface="Book Antiqua" panose="02040602050305030304" pitchFamily="18" charset="0"/>
              </a:rPr>
              <a:t>La mayoría de los empleados pertenecen a la etnia mestiza (92,6%).</a:t>
            </a:r>
          </a:p>
        </p:txBody>
      </p:sp>
      <p:sp>
        <p:nvSpPr>
          <p:cNvPr id="9" name="15 Rectángulo"/>
          <p:cNvSpPr/>
          <p:nvPr/>
        </p:nvSpPr>
        <p:spPr>
          <a:xfrm>
            <a:off x="1622993" y="1465620"/>
            <a:ext cx="1359731" cy="523220"/>
          </a:xfrm>
          <a:prstGeom prst="rect">
            <a:avLst/>
          </a:prstGeom>
        </p:spPr>
        <p:txBody>
          <a:bodyPr wrap="none">
            <a:spAutoFit/>
          </a:bodyPr>
          <a:lstStyle/>
          <a:p>
            <a:r>
              <a:rPr lang="es-EC" sz="2800" b="1" dirty="0" smtClean="0">
                <a:latin typeface="Arial Rounded MT Bold" pitchFamily="34" charset="0"/>
              </a:rPr>
              <a:t>QUITO</a:t>
            </a:r>
          </a:p>
        </p:txBody>
      </p:sp>
      <p:pic>
        <p:nvPicPr>
          <p:cNvPr id="10" name="Picture 2" descr="https://upload.wikimedia.org/wikipedia/commons/thumb/d/dc/Flag_of_Quito.svg/200px-Flag_of_Quito.svg.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36975" y="1579257"/>
            <a:ext cx="504000" cy="25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9697002"/>
      </p:ext>
    </p:extLst>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2" descr="http://images.lagazzettadf.com/2013/09/oit.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5016" y="5877272"/>
            <a:ext cx="1576744" cy="900000"/>
          </a:xfrm>
          <a:prstGeom prst="rect">
            <a:avLst/>
          </a:prstGeom>
          <a:noFill/>
          <a:extLst>
            <a:ext uri="{909E8E84-426E-40DD-AFC4-6F175D3DCCD1}">
              <a14:hiddenFill xmlns:a14="http://schemas.microsoft.com/office/drawing/2010/main">
                <a:solidFill>
                  <a:srgbClr val="FFFFFF"/>
                </a:solidFill>
              </a14:hiddenFill>
            </a:ext>
          </a:extLst>
        </p:spPr>
      </p:pic>
      <p:sp>
        <p:nvSpPr>
          <p:cNvPr id="15" name="14 Triángulo isósceles"/>
          <p:cNvSpPr/>
          <p:nvPr/>
        </p:nvSpPr>
        <p:spPr>
          <a:xfrm rot="5400000">
            <a:off x="-2259124" y="2259124"/>
            <a:ext cx="6858000" cy="2339752"/>
          </a:xfrm>
          <a:prstGeom prst="triangle">
            <a:avLst>
              <a:gd name="adj" fmla="val 65666"/>
            </a:avLst>
          </a:prstGeom>
          <a:solidFill>
            <a:schemeClr val="accent1">
              <a:lumMod val="75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4" name="13 Rectángulo"/>
          <p:cNvSpPr/>
          <p:nvPr/>
        </p:nvSpPr>
        <p:spPr>
          <a:xfrm>
            <a:off x="1573085" y="476672"/>
            <a:ext cx="2159566" cy="646331"/>
          </a:xfrm>
          <a:prstGeom prst="rect">
            <a:avLst/>
          </a:prstGeom>
        </p:spPr>
        <p:txBody>
          <a:bodyPr wrap="none">
            <a:spAutoFit/>
          </a:bodyPr>
          <a:lstStyle/>
          <a:p>
            <a:r>
              <a:rPr lang="es-EC" sz="3600" b="1" dirty="0" smtClean="0">
                <a:solidFill>
                  <a:srgbClr val="00B0F0"/>
                </a:solidFill>
                <a:latin typeface="Arial Rounded MT Bold" pitchFamily="34" charset="0"/>
              </a:rPr>
              <a:t>CONCLU</a:t>
            </a:r>
          </a:p>
        </p:txBody>
      </p:sp>
      <p:sp>
        <p:nvSpPr>
          <p:cNvPr id="16" name="15 Rectángulo"/>
          <p:cNvSpPr/>
          <p:nvPr/>
        </p:nvSpPr>
        <p:spPr>
          <a:xfrm>
            <a:off x="1622993" y="908720"/>
            <a:ext cx="1928733" cy="646331"/>
          </a:xfrm>
          <a:prstGeom prst="rect">
            <a:avLst/>
          </a:prstGeom>
        </p:spPr>
        <p:txBody>
          <a:bodyPr wrap="none">
            <a:spAutoFit/>
          </a:bodyPr>
          <a:lstStyle/>
          <a:p>
            <a:r>
              <a:rPr lang="es-EC" sz="3600" b="1" dirty="0" smtClean="0">
                <a:latin typeface="Arial Rounded MT Bold" pitchFamily="34" charset="0"/>
              </a:rPr>
              <a:t>SIONES</a:t>
            </a:r>
          </a:p>
        </p:txBody>
      </p:sp>
      <p:sp>
        <p:nvSpPr>
          <p:cNvPr id="17" name="16 CuadroTexto"/>
          <p:cNvSpPr txBox="1"/>
          <p:nvPr/>
        </p:nvSpPr>
        <p:spPr>
          <a:xfrm>
            <a:off x="971600" y="188640"/>
            <a:ext cx="720080" cy="1200329"/>
          </a:xfrm>
          <a:prstGeom prst="rect">
            <a:avLst/>
          </a:prstGeom>
          <a:noFill/>
        </p:spPr>
        <p:txBody>
          <a:bodyPr wrap="square" rtlCol="0">
            <a:spAutoFit/>
          </a:bodyPr>
          <a:lstStyle/>
          <a:p>
            <a:r>
              <a:rPr lang="es-EC" sz="7200" dirty="0" smtClean="0">
                <a:solidFill>
                  <a:schemeClr val="bg1">
                    <a:lumMod val="50000"/>
                  </a:schemeClr>
                </a:solidFill>
                <a:latin typeface="Arial Rounded MT Bold" pitchFamily="34" charset="0"/>
              </a:rPr>
              <a:t>5</a:t>
            </a:r>
            <a:endParaRPr lang="es-EC" sz="7200" dirty="0">
              <a:solidFill>
                <a:schemeClr val="bg1">
                  <a:lumMod val="50000"/>
                </a:schemeClr>
              </a:solidFill>
              <a:latin typeface="Arial Rounded MT Bold" pitchFamily="34" charset="0"/>
            </a:endParaRPr>
          </a:p>
        </p:txBody>
      </p:sp>
      <p:sp>
        <p:nvSpPr>
          <p:cNvPr id="3" name="CuadroTexto 2"/>
          <p:cNvSpPr txBox="1"/>
          <p:nvPr/>
        </p:nvSpPr>
        <p:spPr>
          <a:xfrm>
            <a:off x="2339753" y="2060848"/>
            <a:ext cx="6696743" cy="4924425"/>
          </a:xfrm>
          <a:prstGeom prst="rect">
            <a:avLst/>
          </a:prstGeom>
          <a:noFill/>
        </p:spPr>
        <p:txBody>
          <a:bodyPr wrap="square" rtlCol="0">
            <a:spAutoFit/>
          </a:bodyPr>
          <a:lstStyle/>
          <a:p>
            <a:pPr algn="just"/>
            <a:r>
              <a:rPr lang="es-EC" sz="1600" b="1" dirty="0" smtClean="0">
                <a:latin typeface="Book Antiqua" panose="02040602050305030304" pitchFamily="18" charset="0"/>
              </a:rPr>
              <a:t>NIVEL DE REQUERIMIENTO DE RRHH</a:t>
            </a:r>
          </a:p>
          <a:p>
            <a:pPr algn="just"/>
            <a:endParaRPr lang="es-EC" sz="1600" b="1" dirty="0" smtClean="0">
              <a:latin typeface="Book Antiqua" panose="02040602050305030304" pitchFamily="18" charset="0"/>
            </a:endParaRPr>
          </a:p>
          <a:p>
            <a:pPr marL="285750" indent="-285750" algn="just">
              <a:buFont typeface="Wingdings" panose="05000000000000000000" pitchFamily="2" charset="2"/>
              <a:buChar char="v"/>
            </a:pPr>
            <a:r>
              <a:rPr lang="es-EC" sz="1400" dirty="0" smtClean="0">
                <a:latin typeface="Book Antiqua" panose="02040602050305030304" pitchFamily="18" charset="0"/>
              </a:rPr>
              <a:t>Del </a:t>
            </a:r>
            <a:r>
              <a:rPr lang="es-EC" sz="1400" dirty="0">
                <a:latin typeface="Book Antiqua" panose="02040602050305030304" pitchFamily="18" charset="0"/>
              </a:rPr>
              <a:t>personal contratado (2010-2014), el </a:t>
            </a:r>
            <a:r>
              <a:rPr lang="es-EC" sz="1400" dirty="0" smtClean="0">
                <a:latin typeface="Book Antiqua" panose="02040602050305030304" pitchFamily="18" charset="0"/>
              </a:rPr>
              <a:t>10,6% </a:t>
            </a:r>
            <a:r>
              <a:rPr lang="es-EC" sz="1400" dirty="0">
                <a:latin typeface="Book Antiqua" panose="02040602050305030304" pitchFamily="18" charset="0"/>
              </a:rPr>
              <a:t>corresponde a una nueva posición de trabajo.</a:t>
            </a:r>
          </a:p>
          <a:p>
            <a:pPr algn="just"/>
            <a:endParaRPr lang="es-EC" sz="1400" dirty="0">
              <a:latin typeface="Book Antiqua" panose="02040602050305030304" pitchFamily="18" charset="0"/>
            </a:endParaRPr>
          </a:p>
          <a:p>
            <a:pPr marL="285750" indent="-285750" algn="just">
              <a:buFont typeface="Wingdings" panose="05000000000000000000" pitchFamily="2" charset="2"/>
              <a:buChar char="v"/>
            </a:pPr>
            <a:r>
              <a:rPr lang="es-EC" sz="1400" dirty="0">
                <a:latin typeface="Book Antiqua" panose="02040602050305030304" pitchFamily="18" charset="0"/>
              </a:rPr>
              <a:t>Existe una tendencia positiva en el número de empleados contratados entre el 2010 y 2014 (alcanzando el máximo en este último </a:t>
            </a:r>
            <a:r>
              <a:rPr lang="es-EC" sz="1400" dirty="0" smtClean="0">
                <a:latin typeface="Book Antiqua" panose="02040602050305030304" pitchFamily="18" charset="0"/>
              </a:rPr>
              <a:t>año), </a:t>
            </a:r>
            <a:r>
              <a:rPr lang="es-EC" sz="1400" dirty="0">
                <a:latin typeface="Book Antiqua" panose="02040602050305030304" pitchFamily="18" charset="0"/>
              </a:rPr>
              <a:t>no obstante las proyecciones de contratación muestran una fuerte reducción en los años 2015 y 2016.</a:t>
            </a:r>
          </a:p>
          <a:p>
            <a:pPr algn="just"/>
            <a:endParaRPr lang="es-EC" sz="1400" dirty="0">
              <a:latin typeface="Book Antiqua" panose="02040602050305030304" pitchFamily="18" charset="0"/>
            </a:endParaRPr>
          </a:p>
          <a:p>
            <a:pPr marL="285750" indent="-285750" algn="just">
              <a:buFont typeface="Wingdings" panose="05000000000000000000" pitchFamily="2" charset="2"/>
              <a:buChar char="v"/>
            </a:pPr>
            <a:r>
              <a:rPr lang="es-EC" sz="1400" dirty="0">
                <a:latin typeface="Book Antiqua" panose="02040602050305030304" pitchFamily="18" charset="0"/>
              </a:rPr>
              <a:t>Existe una baja rotación de personal ya que más del 70% de los empleados permanecen en su cargo por más de un año.</a:t>
            </a:r>
          </a:p>
          <a:p>
            <a:pPr marL="285750" indent="-285750" algn="just">
              <a:buFont typeface="Wingdings" panose="05000000000000000000" pitchFamily="2" charset="2"/>
              <a:buChar char="v"/>
            </a:pPr>
            <a:endParaRPr lang="es-EC" sz="1400" dirty="0">
              <a:latin typeface="Book Antiqua" panose="02040602050305030304" pitchFamily="18" charset="0"/>
            </a:endParaRPr>
          </a:p>
          <a:p>
            <a:pPr marL="285750" indent="-285750" algn="just">
              <a:buFont typeface="Wingdings" panose="05000000000000000000" pitchFamily="2" charset="2"/>
              <a:buChar char="v"/>
            </a:pPr>
            <a:r>
              <a:rPr lang="es-EC" sz="1400" dirty="0" smtClean="0">
                <a:latin typeface="Book Antiqua" panose="02040602050305030304" pitchFamily="18" charset="0"/>
              </a:rPr>
              <a:t>El principal medio para buscar personal son los portales de empleo (de preferencia Multitrabajo) debido a la cantidad y calidad de postulantes y a resultados rápidos y efectivos. </a:t>
            </a:r>
          </a:p>
          <a:p>
            <a:pPr marL="285750" indent="-285750" algn="just">
              <a:buFont typeface="Wingdings" panose="05000000000000000000" pitchFamily="2" charset="2"/>
              <a:buChar char="v"/>
            </a:pPr>
            <a:endParaRPr lang="es-EC" sz="1400" dirty="0">
              <a:latin typeface="Book Antiqua" panose="02040602050305030304" pitchFamily="18" charset="0"/>
            </a:endParaRPr>
          </a:p>
          <a:p>
            <a:pPr marL="285750" indent="-285750" algn="just">
              <a:buFont typeface="Wingdings" panose="05000000000000000000" pitchFamily="2" charset="2"/>
              <a:buChar char="v"/>
            </a:pPr>
            <a:r>
              <a:rPr lang="es-EC" sz="1400" dirty="0" smtClean="0">
                <a:latin typeface="Book Antiqua" panose="02040602050305030304" pitchFamily="18" charset="0"/>
              </a:rPr>
              <a:t>En su mayoría, existe indiferencia en el género para ocupar los distintos cargos. Sin embargo, en cargos como la operación técnica y básica se observa una leve preferencia por los hombres mientras que en asistencia administrativa por las mujeres.</a:t>
            </a:r>
          </a:p>
          <a:p>
            <a:pPr marL="285750" indent="-285750" algn="just">
              <a:buFont typeface="Wingdings" panose="05000000000000000000" pitchFamily="2" charset="2"/>
              <a:buChar char="v"/>
            </a:pPr>
            <a:endParaRPr lang="es-EC" sz="1600" dirty="0">
              <a:latin typeface="Book Antiqua" panose="02040602050305030304" pitchFamily="18" charset="0"/>
            </a:endParaRPr>
          </a:p>
        </p:txBody>
      </p:sp>
      <p:sp>
        <p:nvSpPr>
          <p:cNvPr id="9" name="15 Rectángulo"/>
          <p:cNvSpPr/>
          <p:nvPr/>
        </p:nvSpPr>
        <p:spPr>
          <a:xfrm>
            <a:off x="1622993" y="1465620"/>
            <a:ext cx="1359731" cy="523220"/>
          </a:xfrm>
          <a:prstGeom prst="rect">
            <a:avLst/>
          </a:prstGeom>
        </p:spPr>
        <p:txBody>
          <a:bodyPr wrap="none">
            <a:spAutoFit/>
          </a:bodyPr>
          <a:lstStyle/>
          <a:p>
            <a:r>
              <a:rPr lang="es-EC" sz="2800" b="1" dirty="0" smtClean="0">
                <a:latin typeface="Arial Rounded MT Bold" pitchFamily="34" charset="0"/>
              </a:rPr>
              <a:t>QUITO</a:t>
            </a:r>
          </a:p>
        </p:txBody>
      </p:sp>
      <p:pic>
        <p:nvPicPr>
          <p:cNvPr id="10" name="Picture 2" descr="https://upload.wikimedia.org/wikipedia/commons/thumb/d/dc/Flag_of_Quito.svg/200px-Flag_of_Quito.svg.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36975" y="1579257"/>
            <a:ext cx="504000" cy="25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2159178"/>
      </p:ext>
    </p:extLst>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2" descr="http://images.lagazzettadf.com/2013/09/oit.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5016" y="5877272"/>
            <a:ext cx="1576744" cy="900000"/>
          </a:xfrm>
          <a:prstGeom prst="rect">
            <a:avLst/>
          </a:prstGeom>
          <a:noFill/>
          <a:extLst>
            <a:ext uri="{909E8E84-426E-40DD-AFC4-6F175D3DCCD1}">
              <a14:hiddenFill xmlns:a14="http://schemas.microsoft.com/office/drawing/2010/main">
                <a:solidFill>
                  <a:srgbClr val="FFFFFF"/>
                </a:solidFill>
              </a14:hiddenFill>
            </a:ext>
          </a:extLst>
        </p:spPr>
      </p:pic>
      <p:sp>
        <p:nvSpPr>
          <p:cNvPr id="15" name="14 Triángulo isósceles"/>
          <p:cNvSpPr/>
          <p:nvPr/>
        </p:nvSpPr>
        <p:spPr>
          <a:xfrm rot="5400000">
            <a:off x="-2259124" y="2259124"/>
            <a:ext cx="6858000" cy="2339752"/>
          </a:xfrm>
          <a:prstGeom prst="triangle">
            <a:avLst>
              <a:gd name="adj" fmla="val 65666"/>
            </a:avLst>
          </a:prstGeom>
          <a:solidFill>
            <a:schemeClr val="accent1">
              <a:lumMod val="75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4" name="13 Rectángulo"/>
          <p:cNvSpPr/>
          <p:nvPr/>
        </p:nvSpPr>
        <p:spPr>
          <a:xfrm>
            <a:off x="1573085" y="476672"/>
            <a:ext cx="2159566" cy="646331"/>
          </a:xfrm>
          <a:prstGeom prst="rect">
            <a:avLst/>
          </a:prstGeom>
        </p:spPr>
        <p:txBody>
          <a:bodyPr wrap="none">
            <a:spAutoFit/>
          </a:bodyPr>
          <a:lstStyle/>
          <a:p>
            <a:r>
              <a:rPr lang="es-EC" sz="3600" b="1" dirty="0" smtClean="0">
                <a:solidFill>
                  <a:srgbClr val="00B0F0"/>
                </a:solidFill>
                <a:latin typeface="Arial Rounded MT Bold" pitchFamily="34" charset="0"/>
              </a:rPr>
              <a:t>CONCLU</a:t>
            </a:r>
          </a:p>
        </p:txBody>
      </p:sp>
      <p:sp>
        <p:nvSpPr>
          <p:cNvPr id="16" name="15 Rectángulo"/>
          <p:cNvSpPr/>
          <p:nvPr/>
        </p:nvSpPr>
        <p:spPr>
          <a:xfrm>
            <a:off x="1622993" y="908720"/>
            <a:ext cx="1928733" cy="646331"/>
          </a:xfrm>
          <a:prstGeom prst="rect">
            <a:avLst/>
          </a:prstGeom>
        </p:spPr>
        <p:txBody>
          <a:bodyPr wrap="none">
            <a:spAutoFit/>
          </a:bodyPr>
          <a:lstStyle/>
          <a:p>
            <a:r>
              <a:rPr lang="es-EC" sz="3600" b="1" dirty="0" smtClean="0">
                <a:latin typeface="Arial Rounded MT Bold" pitchFamily="34" charset="0"/>
              </a:rPr>
              <a:t>SIONES</a:t>
            </a:r>
          </a:p>
        </p:txBody>
      </p:sp>
      <p:sp>
        <p:nvSpPr>
          <p:cNvPr id="17" name="16 CuadroTexto"/>
          <p:cNvSpPr txBox="1"/>
          <p:nvPr/>
        </p:nvSpPr>
        <p:spPr>
          <a:xfrm>
            <a:off x="971600" y="188640"/>
            <a:ext cx="720080" cy="1200329"/>
          </a:xfrm>
          <a:prstGeom prst="rect">
            <a:avLst/>
          </a:prstGeom>
          <a:noFill/>
        </p:spPr>
        <p:txBody>
          <a:bodyPr wrap="square" rtlCol="0">
            <a:spAutoFit/>
          </a:bodyPr>
          <a:lstStyle/>
          <a:p>
            <a:r>
              <a:rPr lang="es-EC" sz="7200" dirty="0" smtClean="0">
                <a:solidFill>
                  <a:schemeClr val="bg1">
                    <a:lumMod val="50000"/>
                  </a:schemeClr>
                </a:solidFill>
                <a:latin typeface="Arial Rounded MT Bold" pitchFamily="34" charset="0"/>
              </a:rPr>
              <a:t>5</a:t>
            </a:r>
            <a:endParaRPr lang="es-EC" sz="7200" dirty="0">
              <a:solidFill>
                <a:schemeClr val="bg1">
                  <a:lumMod val="50000"/>
                </a:schemeClr>
              </a:solidFill>
              <a:latin typeface="Arial Rounded MT Bold" pitchFamily="34" charset="0"/>
            </a:endParaRPr>
          </a:p>
        </p:txBody>
      </p:sp>
      <p:sp>
        <p:nvSpPr>
          <p:cNvPr id="3" name="CuadroTexto 2"/>
          <p:cNvSpPr txBox="1"/>
          <p:nvPr/>
        </p:nvSpPr>
        <p:spPr>
          <a:xfrm>
            <a:off x="2339753" y="3127808"/>
            <a:ext cx="6696743" cy="2062103"/>
          </a:xfrm>
          <a:prstGeom prst="rect">
            <a:avLst/>
          </a:prstGeom>
          <a:noFill/>
        </p:spPr>
        <p:txBody>
          <a:bodyPr wrap="square" rtlCol="0">
            <a:spAutoFit/>
          </a:bodyPr>
          <a:lstStyle/>
          <a:p>
            <a:pPr algn="just"/>
            <a:r>
              <a:rPr lang="es-EC" sz="1600" b="1" dirty="0" smtClean="0">
                <a:latin typeface="Book Antiqua" panose="02040602050305030304" pitchFamily="18" charset="0"/>
              </a:rPr>
              <a:t>CARACTERÍSTICAS DEL NUEVO PERSONAL</a:t>
            </a:r>
          </a:p>
          <a:p>
            <a:pPr marL="285750" indent="-285750" algn="just">
              <a:buFont typeface="Wingdings" panose="05000000000000000000" pitchFamily="2" charset="2"/>
              <a:buChar char="v"/>
            </a:pPr>
            <a:endParaRPr lang="es-EC" sz="1600" dirty="0">
              <a:latin typeface="Book Antiqua" panose="02040602050305030304" pitchFamily="18" charset="0"/>
            </a:endParaRPr>
          </a:p>
          <a:p>
            <a:pPr marL="285750" indent="-285750" algn="just">
              <a:buFont typeface="Wingdings" panose="05000000000000000000" pitchFamily="2" charset="2"/>
              <a:buChar char="v"/>
            </a:pPr>
            <a:r>
              <a:rPr lang="es-EC" sz="1600" dirty="0" smtClean="0">
                <a:latin typeface="Book Antiqua" panose="02040602050305030304" pitchFamily="18" charset="0"/>
              </a:rPr>
              <a:t>El perfil educativo más valorado es la formación superior universitaria (35,9%), seguido de la técnica o tecnológica (19,7%) y la universitaria no terminada (19,6%).</a:t>
            </a:r>
          </a:p>
          <a:p>
            <a:pPr marL="285750" indent="-285750" algn="just">
              <a:buFont typeface="Wingdings" panose="05000000000000000000" pitchFamily="2" charset="2"/>
              <a:buChar char="v"/>
            </a:pPr>
            <a:endParaRPr lang="es-EC" sz="1600" dirty="0">
              <a:latin typeface="Book Antiqua" panose="02040602050305030304" pitchFamily="18" charset="0"/>
            </a:endParaRPr>
          </a:p>
          <a:p>
            <a:pPr marL="285750" indent="-285750" algn="just">
              <a:buFont typeface="Wingdings" panose="05000000000000000000" pitchFamily="2" charset="2"/>
              <a:buChar char="v"/>
            </a:pPr>
            <a:r>
              <a:rPr lang="es-EC" sz="1600" dirty="0" smtClean="0">
                <a:latin typeface="Book Antiqua" panose="02040602050305030304" pitchFamily="18" charset="0"/>
              </a:rPr>
              <a:t>Las principales habilidades requeridas son los años de experiencia y la relación interpersonal.</a:t>
            </a:r>
            <a:endParaRPr lang="es-EC" sz="1600" dirty="0">
              <a:latin typeface="Book Antiqua" panose="02040602050305030304" pitchFamily="18" charset="0"/>
            </a:endParaRPr>
          </a:p>
        </p:txBody>
      </p:sp>
      <p:sp>
        <p:nvSpPr>
          <p:cNvPr id="9" name="15 Rectángulo"/>
          <p:cNvSpPr/>
          <p:nvPr/>
        </p:nvSpPr>
        <p:spPr>
          <a:xfrm>
            <a:off x="1622993" y="1465620"/>
            <a:ext cx="1359731" cy="523220"/>
          </a:xfrm>
          <a:prstGeom prst="rect">
            <a:avLst/>
          </a:prstGeom>
        </p:spPr>
        <p:txBody>
          <a:bodyPr wrap="none">
            <a:spAutoFit/>
          </a:bodyPr>
          <a:lstStyle/>
          <a:p>
            <a:r>
              <a:rPr lang="es-EC" sz="2800" b="1" dirty="0" smtClean="0">
                <a:latin typeface="Arial Rounded MT Bold" pitchFamily="34" charset="0"/>
              </a:rPr>
              <a:t>QUITO</a:t>
            </a:r>
          </a:p>
        </p:txBody>
      </p:sp>
      <p:pic>
        <p:nvPicPr>
          <p:cNvPr id="10" name="Picture 2" descr="https://upload.wikimedia.org/wikipedia/commons/thumb/d/dc/Flag_of_Quito.svg/200px-Flag_of_Quito.svg.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36975" y="1579257"/>
            <a:ext cx="504000" cy="25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4800979"/>
      </p:ext>
    </p:extLst>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2" descr="http://images.lagazzettadf.com/2013/09/oit.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5016" y="5877272"/>
            <a:ext cx="1576744" cy="900000"/>
          </a:xfrm>
          <a:prstGeom prst="rect">
            <a:avLst/>
          </a:prstGeom>
          <a:noFill/>
          <a:extLst>
            <a:ext uri="{909E8E84-426E-40DD-AFC4-6F175D3DCCD1}">
              <a14:hiddenFill xmlns:a14="http://schemas.microsoft.com/office/drawing/2010/main">
                <a:solidFill>
                  <a:srgbClr val="FFFFFF"/>
                </a:solidFill>
              </a14:hiddenFill>
            </a:ext>
          </a:extLst>
        </p:spPr>
      </p:pic>
      <p:sp>
        <p:nvSpPr>
          <p:cNvPr id="15" name="14 Triángulo isósceles"/>
          <p:cNvSpPr/>
          <p:nvPr/>
        </p:nvSpPr>
        <p:spPr>
          <a:xfrm rot="5400000">
            <a:off x="-2259124" y="2259124"/>
            <a:ext cx="6858000" cy="2339752"/>
          </a:xfrm>
          <a:prstGeom prst="triangle">
            <a:avLst>
              <a:gd name="adj" fmla="val 65666"/>
            </a:avLst>
          </a:prstGeom>
          <a:solidFill>
            <a:schemeClr val="accent1">
              <a:lumMod val="75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4" name="13 Rectángulo"/>
          <p:cNvSpPr/>
          <p:nvPr/>
        </p:nvSpPr>
        <p:spPr>
          <a:xfrm>
            <a:off x="1573085" y="476672"/>
            <a:ext cx="2159566" cy="646331"/>
          </a:xfrm>
          <a:prstGeom prst="rect">
            <a:avLst/>
          </a:prstGeom>
        </p:spPr>
        <p:txBody>
          <a:bodyPr wrap="none">
            <a:spAutoFit/>
          </a:bodyPr>
          <a:lstStyle/>
          <a:p>
            <a:r>
              <a:rPr lang="es-EC" sz="3600" b="1" dirty="0" smtClean="0">
                <a:solidFill>
                  <a:srgbClr val="00B0F0"/>
                </a:solidFill>
                <a:latin typeface="Arial Rounded MT Bold" pitchFamily="34" charset="0"/>
              </a:rPr>
              <a:t>CONCLU</a:t>
            </a:r>
          </a:p>
        </p:txBody>
      </p:sp>
      <p:sp>
        <p:nvSpPr>
          <p:cNvPr id="16" name="15 Rectángulo"/>
          <p:cNvSpPr/>
          <p:nvPr/>
        </p:nvSpPr>
        <p:spPr>
          <a:xfrm>
            <a:off x="1622993" y="908720"/>
            <a:ext cx="1928733" cy="646331"/>
          </a:xfrm>
          <a:prstGeom prst="rect">
            <a:avLst/>
          </a:prstGeom>
        </p:spPr>
        <p:txBody>
          <a:bodyPr wrap="none">
            <a:spAutoFit/>
          </a:bodyPr>
          <a:lstStyle/>
          <a:p>
            <a:r>
              <a:rPr lang="es-EC" sz="3600" b="1" dirty="0" smtClean="0">
                <a:latin typeface="Arial Rounded MT Bold" pitchFamily="34" charset="0"/>
              </a:rPr>
              <a:t>SIONES</a:t>
            </a:r>
          </a:p>
        </p:txBody>
      </p:sp>
      <p:sp>
        <p:nvSpPr>
          <p:cNvPr id="17" name="16 CuadroTexto"/>
          <p:cNvSpPr txBox="1"/>
          <p:nvPr/>
        </p:nvSpPr>
        <p:spPr>
          <a:xfrm>
            <a:off x="971600" y="188640"/>
            <a:ext cx="720080" cy="1200329"/>
          </a:xfrm>
          <a:prstGeom prst="rect">
            <a:avLst/>
          </a:prstGeom>
          <a:noFill/>
        </p:spPr>
        <p:txBody>
          <a:bodyPr wrap="square" rtlCol="0">
            <a:spAutoFit/>
          </a:bodyPr>
          <a:lstStyle/>
          <a:p>
            <a:r>
              <a:rPr lang="es-EC" sz="7200" dirty="0" smtClean="0">
                <a:solidFill>
                  <a:schemeClr val="bg1">
                    <a:lumMod val="50000"/>
                  </a:schemeClr>
                </a:solidFill>
                <a:latin typeface="Arial Rounded MT Bold" pitchFamily="34" charset="0"/>
              </a:rPr>
              <a:t>5</a:t>
            </a:r>
            <a:endParaRPr lang="es-EC" sz="7200" dirty="0">
              <a:solidFill>
                <a:schemeClr val="bg1">
                  <a:lumMod val="50000"/>
                </a:schemeClr>
              </a:solidFill>
              <a:latin typeface="Arial Rounded MT Bold" pitchFamily="34" charset="0"/>
            </a:endParaRPr>
          </a:p>
        </p:txBody>
      </p:sp>
      <p:sp>
        <p:nvSpPr>
          <p:cNvPr id="3" name="CuadroTexto 2"/>
          <p:cNvSpPr txBox="1"/>
          <p:nvPr/>
        </p:nvSpPr>
        <p:spPr>
          <a:xfrm>
            <a:off x="2339753" y="2145045"/>
            <a:ext cx="6696743" cy="4031873"/>
          </a:xfrm>
          <a:prstGeom prst="rect">
            <a:avLst/>
          </a:prstGeom>
          <a:noFill/>
        </p:spPr>
        <p:txBody>
          <a:bodyPr wrap="square" rtlCol="0">
            <a:spAutoFit/>
          </a:bodyPr>
          <a:lstStyle/>
          <a:p>
            <a:pPr algn="just"/>
            <a:r>
              <a:rPr lang="es-EC" sz="1600" b="1" dirty="0" smtClean="0">
                <a:latin typeface="Book Antiqua" panose="02040602050305030304" pitchFamily="18" charset="0"/>
              </a:rPr>
              <a:t>EMPLEO ADOLESCENTE</a:t>
            </a:r>
          </a:p>
          <a:p>
            <a:pPr marL="285750" indent="-285750" algn="just">
              <a:buFont typeface="Wingdings" panose="05000000000000000000" pitchFamily="2" charset="2"/>
              <a:buChar char="v"/>
            </a:pPr>
            <a:endParaRPr lang="es-EC" sz="1600" dirty="0" smtClean="0">
              <a:latin typeface="Book Antiqua" panose="02040602050305030304" pitchFamily="18" charset="0"/>
            </a:endParaRPr>
          </a:p>
          <a:p>
            <a:pPr marL="285750" indent="-285750" algn="just">
              <a:buFont typeface="Wingdings" panose="05000000000000000000" pitchFamily="2" charset="2"/>
              <a:buChar char="v"/>
            </a:pPr>
            <a:r>
              <a:rPr lang="es-EC" sz="1600" dirty="0" smtClean="0">
                <a:latin typeface="Book Antiqua" panose="02040602050305030304" pitchFamily="18" charset="0"/>
              </a:rPr>
              <a:t>El 98,5% de las empresas no contrata adolescentes principalmente porque sus políticas internas lo impiden (30,1%), por inconvenientes y trámites legales (15,5%) y por el riesgo del trabajo (15,5%)</a:t>
            </a:r>
          </a:p>
          <a:p>
            <a:pPr marL="285750" indent="-285750" algn="just">
              <a:buFont typeface="Wingdings" panose="05000000000000000000" pitchFamily="2" charset="2"/>
              <a:buChar char="v"/>
            </a:pPr>
            <a:endParaRPr lang="es-EC" sz="1600" dirty="0">
              <a:latin typeface="Book Antiqua" panose="02040602050305030304" pitchFamily="18" charset="0"/>
            </a:endParaRPr>
          </a:p>
          <a:p>
            <a:pPr marL="285750" indent="-285750" algn="just">
              <a:buFont typeface="Wingdings" panose="05000000000000000000" pitchFamily="2" charset="2"/>
              <a:buChar char="v"/>
            </a:pPr>
            <a:r>
              <a:rPr lang="es-EC" sz="1600" dirty="0" smtClean="0">
                <a:latin typeface="Book Antiqua" panose="02040602050305030304" pitchFamily="18" charset="0"/>
              </a:rPr>
              <a:t>El 96,5% no ha tenido inconveniente en contratar adolescentes.</a:t>
            </a:r>
          </a:p>
          <a:p>
            <a:pPr marL="285750" indent="-285750" algn="just">
              <a:buFont typeface="Wingdings" panose="05000000000000000000" pitchFamily="2" charset="2"/>
              <a:buChar char="v"/>
            </a:pPr>
            <a:endParaRPr lang="es-EC" sz="1600" dirty="0" smtClean="0">
              <a:latin typeface="Book Antiqua" panose="02040602050305030304" pitchFamily="18" charset="0"/>
            </a:endParaRPr>
          </a:p>
          <a:p>
            <a:pPr marL="285750" indent="-285750" algn="just">
              <a:buFont typeface="Wingdings" panose="05000000000000000000" pitchFamily="2" charset="2"/>
              <a:buChar char="v"/>
            </a:pPr>
            <a:r>
              <a:rPr lang="es-EC" sz="1600" dirty="0" smtClean="0">
                <a:latin typeface="Book Antiqua" panose="02040602050305030304" pitchFamily="18" charset="0"/>
              </a:rPr>
              <a:t>Únicamente el 6,6% ha considerado incluir adolescentes en su nómina. </a:t>
            </a:r>
          </a:p>
          <a:p>
            <a:pPr marL="285750" indent="-285750" algn="just">
              <a:buFont typeface="Wingdings" panose="05000000000000000000" pitchFamily="2" charset="2"/>
              <a:buChar char="v"/>
            </a:pPr>
            <a:endParaRPr lang="es-EC" sz="1600" dirty="0">
              <a:latin typeface="Book Antiqua" panose="02040602050305030304" pitchFamily="18" charset="0"/>
            </a:endParaRPr>
          </a:p>
          <a:p>
            <a:pPr marL="285750" indent="-285750" algn="just">
              <a:buFont typeface="Wingdings" panose="05000000000000000000" pitchFamily="2" charset="2"/>
              <a:buChar char="v"/>
            </a:pPr>
            <a:r>
              <a:rPr lang="es-EC" sz="1600" dirty="0" smtClean="0">
                <a:latin typeface="Book Antiqua" panose="02040602050305030304" pitchFamily="18" charset="0"/>
              </a:rPr>
              <a:t>El 66,7% indica que no es necesario que los adolescentes cuenten con experiencia o conocimientos previos a su contratación.</a:t>
            </a:r>
          </a:p>
          <a:p>
            <a:pPr marL="285750" indent="-285750" algn="just">
              <a:buFont typeface="Wingdings" panose="05000000000000000000" pitchFamily="2" charset="2"/>
              <a:buChar char="v"/>
            </a:pPr>
            <a:endParaRPr lang="es-EC" sz="1600" dirty="0">
              <a:latin typeface="Book Antiqua" panose="02040602050305030304" pitchFamily="18" charset="0"/>
            </a:endParaRPr>
          </a:p>
          <a:p>
            <a:pPr marL="285750" indent="-285750" algn="just">
              <a:buFont typeface="Wingdings" panose="05000000000000000000" pitchFamily="2" charset="2"/>
              <a:buChar char="v"/>
            </a:pPr>
            <a:r>
              <a:rPr lang="es-EC" sz="1600" dirty="0" smtClean="0">
                <a:latin typeface="Book Antiqua" panose="02040602050305030304" pitchFamily="18" charset="0"/>
              </a:rPr>
              <a:t>El 70,2% establece que no contrataría adolescentes con discapacidad.</a:t>
            </a:r>
          </a:p>
          <a:p>
            <a:pPr marL="285750" indent="-285750" algn="just">
              <a:buFont typeface="Wingdings" panose="05000000000000000000" pitchFamily="2" charset="2"/>
              <a:buChar char="v"/>
            </a:pPr>
            <a:endParaRPr lang="es-EC" sz="1600" dirty="0">
              <a:latin typeface="Book Antiqua" panose="02040602050305030304" pitchFamily="18" charset="0"/>
            </a:endParaRPr>
          </a:p>
        </p:txBody>
      </p:sp>
      <p:sp>
        <p:nvSpPr>
          <p:cNvPr id="9" name="15 Rectángulo"/>
          <p:cNvSpPr/>
          <p:nvPr/>
        </p:nvSpPr>
        <p:spPr>
          <a:xfrm>
            <a:off x="1622993" y="1465620"/>
            <a:ext cx="1359731" cy="523220"/>
          </a:xfrm>
          <a:prstGeom prst="rect">
            <a:avLst/>
          </a:prstGeom>
        </p:spPr>
        <p:txBody>
          <a:bodyPr wrap="none">
            <a:spAutoFit/>
          </a:bodyPr>
          <a:lstStyle/>
          <a:p>
            <a:r>
              <a:rPr lang="es-EC" sz="2800" b="1" dirty="0" smtClean="0">
                <a:latin typeface="Arial Rounded MT Bold" pitchFamily="34" charset="0"/>
              </a:rPr>
              <a:t>QUITO</a:t>
            </a:r>
          </a:p>
        </p:txBody>
      </p:sp>
      <p:pic>
        <p:nvPicPr>
          <p:cNvPr id="10" name="Picture 2" descr="https://upload.wikimedia.org/wikipedia/commons/thumb/d/dc/Flag_of_Quito.svg/200px-Flag_of_Quito.svg.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36975" y="1579257"/>
            <a:ext cx="504000" cy="25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7815967"/>
      </p:ext>
    </p:extLst>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2" descr="http://images.lagazzettadf.com/2013/09/oit.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5016" y="5877272"/>
            <a:ext cx="1576744" cy="900000"/>
          </a:xfrm>
          <a:prstGeom prst="rect">
            <a:avLst/>
          </a:prstGeom>
          <a:noFill/>
          <a:extLst>
            <a:ext uri="{909E8E84-426E-40DD-AFC4-6F175D3DCCD1}">
              <a14:hiddenFill xmlns:a14="http://schemas.microsoft.com/office/drawing/2010/main">
                <a:solidFill>
                  <a:srgbClr val="FFFFFF"/>
                </a:solidFill>
              </a14:hiddenFill>
            </a:ext>
          </a:extLst>
        </p:spPr>
      </p:pic>
      <p:sp>
        <p:nvSpPr>
          <p:cNvPr id="15" name="14 Triángulo isósceles"/>
          <p:cNvSpPr/>
          <p:nvPr/>
        </p:nvSpPr>
        <p:spPr>
          <a:xfrm rot="5400000">
            <a:off x="-2259124" y="2259124"/>
            <a:ext cx="6858000" cy="2339752"/>
          </a:xfrm>
          <a:prstGeom prst="triangle">
            <a:avLst>
              <a:gd name="adj" fmla="val 65666"/>
            </a:avLst>
          </a:prstGeom>
          <a:solidFill>
            <a:schemeClr val="accent1">
              <a:lumMod val="75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4" name="13 Rectángulo"/>
          <p:cNvSpPr/>
          <p:nvPr/>
        </p:nvSpPr>
        <p:spPr>
          <a:xfrm>
            <a:off x="1573085" y="476672"/>
            <a:ext cx="2159566" cy="646331"/>
          </a:xfrm>
          <a:prstGeom prst="rect">
            <a:avLst/>
          </a:prstGeom>
        </p:spPr>
        <p:txBody>
          <a:bodyPr wrap="none">
            <a:spAutoFit/>
          </a:bodyPr>
          <a:lstStyle/>
          <a:p>
            <a:r>
              <a:rPr lang="es-EC" sz="3600" b="1" dirty="0" smtClean="0">
                <a:solidFill>
                  <a:srgbClr val="00B0F0"/>
                </a:solidFill>
                <a:latin typeface="Arial Rounded MT Bold" pitchFamily="34" charset="0"/>
              </a:rPr>
              <a:t>CONCLU</a:t>
            </a:r>
          </a:p>
        </p:txBody>
      </p:sp>
      <p:sp>
        <p:nvSpPr>
          <p:cNvPr id="16" name="15 Rectángulo"/>
          <p:cNvSpPr/>
          <p:nvPr/>
        </p:nvSpPr>
        <p:spPr>
          <a:xfrm>
            <a:off x="1622993" y="908720"/>
            <a:ext cx="1928733" cy="646331"/>
          </a:xfrm>
          <a:prstGeom prst="rect">
            <a:avLst/>
          </a:prstGeom>
        </p:spPr>
        <p:txBody>
          <a:bodyPr wrap="none">
            <a:spAutoFit/>
          </a:bodyPr>
          <a:lstStyle/>
          <a:p>
            <a:r>
              <a:rPr lang="es-EC" sz="3600" b="1" dirty="0" smtClean="0">
                <a:latin typeface="Arial Rounded MT Bold" pitchFamily="34" charset="0"/>
              </a:rPr>
              <a:t>SIONES</a:t>
            </a:r>
          </a:p>
        </p:txBody>
      </p:sp>
      <p:sp>
        <p:nvSpPr>
          <p:cNvPr id="17" name="16 CuadroTexto"/>
          <p:cNvSpPr txBox="1"/>
          <p:nvPr/>
        </p:nvSpPr>
        <p:spPr>
          <a:xfrm>
            <a:off x="971600" y="188640"/>
            <a:ext cx="720080" cy="1200329"/>
          </a:xfrm>
          <a:prstGeom prst="rect">
            <a:avLst/>
          </a:prstGeom>
          <a:noFill/>
        </p:spPr>
        <p:txBody>
          <a:bodyPr wrap="square" rtlCol="0">
            <a:spAutoFit/>
          </a:bodyPr>
          <a:lstStyle/>
          <a:p>
            <a:r>
              <a:rPr lang="es-EC" sz="7200" dirty="0" smtClean="0">
                <a:solidFill>
                  <a:schemeClr val="bg1">
                    <a:lumMod val="50000"/>
                  </a:schemeClr>
                </a:solidFill>
                <a:latin typeface="Arial Rounded MT Bold" pitchFamily="34" charset="0"/>
              </a:rPr>
              <a:t>5</a:t>
            </a:r>
            <a:endParaRPr lang="es-EC" sz="7200" dirty="0">
              <a:solidFill>
                <a:schemeClr val="bg1">
                  <a:lumMod val="50000"/>
                </a:schemeClr>
              </a:solidFill>
              <a:latin typeface="Arial Rounded MT Bold" pitchFamily="34" charset="0"/>
            </a:endParaRPr>
          </a:p>
        </p:txBody>
      </p:sp>
      <p:sp>
        <p:nvSpPr>
          <p:cNvPr id="3" name="CuadroTexto 2"/>
          <p:cNvSpPr txBox="1"/>
          <p:nvPr/>
        </p:nvSpPr>
        <p:spPr>
          <a:xfrm>
            <a:off x="2339753" y="2420888"/>
            <a:ext cx="6696743" cy="3293209"/>
          </a:xfrm>
          <a:prstGeom prst="rect">
            <a:avLst/>
          </a:prstGeom>
          <a:noFill/>
        </p:spPr>
        <p:txBody>
          <a:bodyPr wrap="square" rtlCol="0">
            <a:spAutoFit/>
          </a:bodyPr>
          <a:lstStyle/>
          <a:p>
            <a:pPr algn="just"/>
            <a:r>
              <a:rPr lang="es-EC" sz="1600" b="1" dirty="0" smtClean="0">
                <a:latin typeface="Book Antiqua" panose="02040602050305030304" pitchFamily="18" charset="0"/>
              </a:rPr>
              <a:t>EMPLEO JUVENIL</a:t>
            </a:r>
          </a:p>
          <a:p>
            <a:pPr marL="285750" indent="-285750" algn="just">
              <a:buFont typeface="Wingdings" panose="05000000000000000000" pitchFamily="2" charset="2"/>
              <a:buChar char="v"/>
            </a:pPr>
            <a:endParaRPr lang="es-EC" sz="1600" dirty="0" smtClean="0">
              <a:latin typeface="Book Antiqua" panose="02040602050305030304" pitchFamily="18" charset="0"/>
            </a:endParaRPr>
          </a:p>
          <a:p>
            <a:pPr marL="285750" indent="-285750" algn="just">
              <a:buFont typeface="Wingdings" panose="05000000000000000000" pitchFamily="2" charset="2"/>
              <a:buChar char="v"/>
            </a:pPr>
            <a:r>
              <a:rPr lang="es-EC" sz="1600" dirty="0" smtClean="0">
                <a:latin typeface="Book Antiqua" panose="02040602050305030304" pitchFamily="18" charset="0"/>
              </a:rPr>
              <a:t>El 99% de las empresas si contratan jóvenes principalmente por brindar oportunidades (58,7%).</a:t>
            </a:r>
          </a:p>
          <a:p>
            <a:pPr marL="285750" indent="-285750" algn="just">
              <a:buFont typeface="Wingdings" panose="05000000000000000000" pitchFamily="2" charset="2"/>
              <a:buChar char="v"/>
            </a:pPr>
            <a:endParaRPr lang="es-EC" sz="1600" dirty="0">
              <a:latin typeface="Book Antiqua" panose="02040602050305030304" pitchFamily="18" charset="0"/>
            </a:endParaRPr>
          </a:p>
          <a:p>
            <a:pPr marL="285750" indent="-285750" algn="just">
              <a:buFont typeface="Wingdings" panose="05000000000000000000" pitchFamily="2" charset="2"/>
              <a:buChar char="v"/>
            </a:pPr>
            <a:r>
              <a:rPr lang="es-EC" sz="1600" dirty="0" smtClean="0">
                <a:latin typeface="Book Antiqua" panose="02040602050305030304" pitchFamily="18" charset="0"/>
              </a:rPr>
              <a:t>El 84,8% no ha tenido inconveniente en contratar jóvenes. El 15,2% que si lo ha tenido ha sido por su inestabilidad laboral y falta de madurez y responsabilidad.</a:t>
            </a:r>
          </a:p>
          <a:p>
            <a:pPr marL="285750" indent="-285750" algn="just">
              <a:buFont typeface="Wingdings" panose="05000000000000000000" pitchFamily="2" charset="2"/>
              <a:buChar char="v"/>
            </a:pPr>
            <a:endParaRPr lang="es-EC" sz="1600" dirty="0" smtClean="0">
              <a:latin typeface="Book Antiqua" panose="02040602050305030304" pitchFamily="18" charset="0"/>
            </a:endParaRPr>
          </a:p>
          <a:p>
            <a:pPr marL="285750" indent="-285750" algn="just">
              <a:buFont typeface="Wingdings" panose="05000000000000000000" pitchFamily="2" charset="2"/>
              <a:buChar char="v"/>
            </a:pPr>
            <a:r>
              <a:rPr lang="es-EC" sz="1600" dirty="0" smtClean="0">
                <a:latin typeface="Book Antiqua" panose="02040602050305030304" pitchFamily="18" charset="0"/>
              </a:rPr>
              <a:t>El 90,9% ha considerado incluir jóvenes en su nómina. </a:t>
            </a:r>
          </a:p>
          <a:p>
            <a:pPr marL="285750" indent="-285750" algn="just">
              <a:buFont typeface="Wingdings" panose="05000000000000000000" pitchFamily="2" charset="2"/>
              <a:buChar char="v"/>
            </a:pPr>
            <a:endParaRPr lang="es-EC" sz="1600" dirty="0">
              <a:latin typeface="Book Antiqua" panose="02040602050305030304" pitchFamily="18" charset="0"/>
            </a:endParaRPr>
          </a:p>
          <a:p>
            <a:pPr marL="285750" indent="-285750" algn="just">
              <a:buFont typeface="Wingdings" panose="05000000000000000000" pitchFamily="2" charset="2"/>
              <a:buChar char="v"/>
            </a:pPr>
            <a:r>
              <a:rPr lang="es-EC" sz="1600" dirty="0" smtClean="0">
                <a:latin typeface="Book Antiqua" panose="02040602050305030304" pitchFamily="18" charset="0"/>
              </a:rPr>
              <a:t>El 54% indica que es necesario que los jóvenes cuenten con experiencia o conocimientos previos a su contratación.</a:t>
            </a:r>
          </a:p>
        </p:txBody>
      </p:sp>
      <p:sp>
        <p:nvSpPr>
          <p:cNvPr id="9" name="15 Rectángulo"/>
          <p:cNvSpPr/>
          <p:nvPr/>
        </p:nvSpPr>
        <p:spPr>
          <a:xfrm>
            <a:off x="1622993" y="1465620"/>
            <a:ext cx="1359731" cy="523220"/>
          </a:xfrm>
          <a:prstGeom prst="rect">
            <a:avLst/>
          </a:prstGeom>
        </p:spPr>
        <p:txBody>
          <a:bodyPr wrap="none">
            <a:spAutoFit/>
          </a:bodyPr>
          <a:lstStyle/>
          <a:p>
            <a:r>
              <a:rPr lang="es-EC" sz="2800" b="1" dirty="0" smtClean="0">
                <a:latin typeface="Arial Rounded MT Bold" pitchFamily="34" charset="0"/>
              </a:rPr>
              <a:t>QUITO</a:t>
            </a:r>
          </a:p>
        </p:txBody>
      </p:sp>
      <p:pic>
        <p:nvPicPr>
          <p:cNvPr id="10" name="Picture 2" descr="https://upload.wikimedia.org/wikipedia/commons/thumb/d/dc/Flag_of_Quito.svg/200px-Flag_of_Quito.svg.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36975" y="1579257"/>
            <a:ext cx="504000" cy="25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9541900"/>
      </p:ext>
    </p:extLst>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2" descr="http://images.lagazzettadf.com/2013/09/oit.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5016" y="5877272"/>
            <a:ext cx="1576744" cy="900000"/>
          </a:xfrm>
          <a:prstGeom prst="rect">
            <a:avLst/>
          </a:prstGeom>
          <a:noFill/>
          <a:extLst>
            <a:ext uri="{909E8E84-426E-40DD-AFC4-6F175D3DCCD1}">
              <a14:hiddenFill xmlns:a14="http://schemas.microsoft.com/office/drawing/2010/main">
                <a:solidFill>
                  <a:srgbClr val="FFFFFF"/>
                </a:solidFill>
              </a14:hiddenFill>
            </a:ext>
          </a:extLst>
        </p:spPr>
      </p:pic>
      <p:sp>
        <p:nvSpPr>
          <p:cNvPr id="15" name="14 Triángulo isósceles"/>
          <p:cNvSpPr/>
          <p:nvPr/>
        </p:nvSpPr>
        <p:spPr>
          <a:xfrm rot="5400000">
            <a:off x="-2259124" y="2259124"/>
            <a:ext cx="6858000" cy="2339752"/>
          </a:xfrm>
          <a:prstGeom prst="triangle">
            <a:avLst>
              <a:gd name="adj" fmla="val 65666"/>
            </a:avLst>
          </a:prstGeom>
          <a:solidFill>
            <a:schemeClr val="accent1">
              <a:lumMod val="75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4" name="13 Rectángulo"/>
          <p:cNvSpPr/>
          <p:nvPr/>
        </p:nvSpPr>
        <p:spPr>
          <a:xfrm>
            <a:off x="1573085" y="476672"/>
            <a:ext cx="2159566" cy="646331"/>
          </a:xfrm>
          <a:prstGeom prst="rect">
            <a:avLst/>
          </a:prstGeom>
        </p:spPr>
        <p:txBody>
          <a:bodyPr wrap="none">
            <a:spAutoFit/>
          </a:bodyPr>
          <a:lstStyle/>
          <a:p>
            <a:r>
              <a:rPr lang="es-EC" sz="3600" b="1" dirty="0" smtClean="0">
                <a:solidFill>
                  <a:srgbClr val="00B0F0"/>
                </a:solidFill>
                <a:latin typeface="Arial Rounded MT Bold" pitchFamily="34" charset="0"/>
              </a:rPr>
              <a:t>CONCLU</a:t>
            </a:r>
          </a:p>
        </p:txBody>
      </p:sp>
      <p:sp>
        <p:nvSpPr>
          <p:cNvPr id="16" name="15 Rectángulo"/>
          <p:cNvSpPr/>
          <p:nvPr/>
        </p:nvSpPr>
        <p:spPr>
          <a:xfrm>
            <a:off x="1622993" y="908720"/>
            <a:ext cx="1928733" cy="646331"/>
          </a:xfrm>
          <a:prstGeom prst="rect">
            <a:avLst/>
          </a:prstGeom>
        </p:spPr>
        <p:txBody>
          <a:bodyPr wrap="none">
            <a:spAutoFit/>
          </a:bodyPr>
          <a:lstStyle/>
          <a:p>
            <a:r>
              <a:rPr lang="es-EC" sz="3600" b="1" dirty="0" smtClean="0">
                <a:latin typeface="Arial Rounded MT Bold" pitchFamily="34" charset="0"/>
              </a:rPr>
              <a:t>SIONES</a:t>
            </a:r>
          </a:p>
        </p:txBody>
      </p:sp>
      <p:sp>
        <p:nvSpPr>
          <p:cNvPr id="17" name="16 CuadroTexto"/>
          <p:cNvSpPr txBox="1"/>
          <p:nvPr/>
        </p:nvSpPr>
        <p:spPr>
          <a:xfrm>
            <a:off x="971600" y="188640"/>
            <a:ext cx="720080" cy="1200329"/>
          </a:xfrm>
          <a:prstGeom prst="rect">
            <a:avLst/>
          </a:prstGeom>
          <a:noFill/>
        </p:spPr>
        <p:txBody>
          <a:bodyPr wrap="square" rtlCol="0">
            <a:spAutoFit/>
          </a:bodyPr>
          <a:lstStyle/>
          <a:p>
            <a:r>
              <a:rPr lang="es-EC" sz="7200" dirty="0" smtClean="0">
                <a:solidFill>
                  <a:schemeClr val="bg1">
                    <a:lumMod val="50000"/>
                  </a:schemeClr>
                </a:solidFill>
                <a:latin typeface="Arial Rounded MT Bold" pitchFamily="34" charset="0"/>
              </a:rPr>
              <a:t>5</a:t>
            </a:r>
            <a:endParaRPr lang="es-EC" sz="7200" dirty="0">
              <a:solidFill>
                <a:schemeClr val="bg1">
                  <a:lumMod val="50000"/>
                </a:schemeClr>
              </a:solidFill>
              <a:latin typeface="Arial Rounded MT Bold" pitchFamily="34" charset="0"/>
            </a:endParaRPr>
          </a:p>
        </p:txBody>
      </p:sp>
      <p:sp>
        <p:nvSpPr>
          <p:cNvPr id="3" name="CuadroTexto 2"/>
          <p:cNvSpPr txBox="1"/>
          <p:nvPr/>
        </p:nvSpPr>
        <p:spPr>
          <a:xfrm>
            <a:off x="2339753" y="2420888"/>
            <a:ext cx="6696743" cy="3539430"/>
          </a:xfrm>
          <a:prstGeom prst="rect">
            <a:avLst/>
          </a:prstGeom>
          <a:noFill/>
        </p:spPr>
        <p:txBody>
          <a:bodyPr wrap="square" rtlCol="0">
            <a:spAutoFit/>
          </a:bodyPr>
          <a:lstStyle/>
          <a:p>
            <a:pPr algn="just"/>
            <a:r>
              <a:rPr lang="es-EC" sz="1600" b="1" dirty="0" smtClean="0">
                <a:latin typeface="Book Antiqua" panose="02040602050305030304" pitchFamily="18" charset="0"/>
              </a:rPr>
              <a:t>PERSONAS CON DISCAPACIDAD</a:t>
            </a:r>
          </a:p>
          <a:p>
            <a:pPr marL="285750" indent="-285750" algn="just">
              <a:buFont typeface="Wingdings" panose="05000000000000000000" pitchFamily="2" charset="2"/>
              <a:buChar char="v"/>
            </a:pPr>
            <a:endParaRPr lang="es-EC" sz="1600" dirty="0" smtClean="0">
              <a:latin typeface="Book Antiqua" panose="02040602050305030304" pitchFamily="18" charset="0"/>
            </a:endParaRPr>
          </a:p>
          <a:p>
            <a:pPr marL="285750" indent="-285750" algn="just">
              <a:buFont typeface="Wingdings" panose="05000000000000000000" pitchFamily="2" charset="2"/>
              <a:buChar char="v"/>
            </a:pPr>
            <a:r>
              <a:rPr lang="es-EC" sz="1600" dirty="0" smtClean="0">
                <a:latin typeface="Book Antiqua" panose="02040602050305030304" pitchFamily="18" charset="0"/>
              </a:rPr>
              <a:t>El porcentaje promedio del personal con discapacidad en las empresas es de 3,97%.</a:t>
            </a:r>
          </a:p>
          <a:p>
            <a:pPr marL="285750" indent="-285750" algn="just">
              <a:buFont typeface="Wingdings" panose="05000000000000000000" pitchFamily="2" charset="2"/>
              <a:buChar char="v"/>
            </a:pPr>
            <a:endParaRPr lang="es-EC" sz="1600" dirty="0">
              <a:latin typeface="Book Antiqua" panose="02040602050305030304" pitchFamily="18" charset="0"/>
            </a:endParaRPr>
          </a:p>
          <a:p>
            <a:pPr marL="285750" indent="-285750" algn="just">
              <a:buFont typeface="Wingdings" panose="05000000000000000000" pitchFamily="2" charset="2"/>
              <a:buChar char="v"/>
            </a:pPr>
            <a:r>
              <a:rPr lang="es-EC" sz="1600" dirty="0" smtClean="0">
                <a:latin typeface="Book Antiqua" panose="02040602050305030304" pitchFamily="18" charset="0"/>
              </a:rPr>
              <a:t>El 97,5% establece que sí contrataría a personas con discapacidad principalmente en las áreas de asistencia y soporte administrativo (20,7% y 14,1% respectivamente).</a:t>
            </a:r>
          </a:p>
          <a:p>
            <a:pPr marL="285750" indent="-285750" algn="just">
              <a:buFont typeface="Wingdings" panose="05000000000000000000" pitchFamily="2" charset="2"/>
              <a:buChar char="v"/>
            </a:pPr>
            <a:endParaRPr lang="es-EC" sz="1600" dirty="0">
              <a:latin typeface="Book Antiqua" panose="02040602050305030304" pitchFamily="18" charset="0"/>
            </a:endParaRPr>
          </a:p>
          <a:p>
            <a:pPr marL="285750" indent="-285750" algn="just">
              <a:buFont typeface="Wingdings" panose="05000000000000000000" pitchFamily="2" charset="2"/>
              <a:buChar char="v"/>
            </a:pPr>
            <a:r>
              <a:rPr lang="es-EC" sz="1600" dirty="0" smtClean="0">
                <a:latin typeface="Book Antiqua" panose="02040602050305030304" pitchFamily="18" charset="0"/>
              </a:rPr>
              <a:t>El 55,6% indica que preferiría que las personas con discapacidad que contrate sean jóvenes.</a:t>
            </a:r>
          </a:p>
          <a:p>
            <a:pPr marL="285750" indent="-285750" algn="just">
              <a:buFont typeface="Wingdings" panose="05000000000000000000" pitchFamily="2" charset="2"/>
              <a:buChar char="v"/>
            </a:pPr>
            <a:endParaRPr lang="es-EC" sz="1600" dirty="0">
              <a:latin typeface="Book Antiqua" panose="02040602050305030304" pitchFamily="18" charset="0"/>
            </a:endParaRPr>
          </a:p>
          <a:p>
            <a:pPr marL="285750" indent="-285750" algn="just">
              <a:buFont typeface="Wingdings" panose="05000000000000000000" pitchFamily="2" charset="2"/>
              <a:buChar char="v"/>
            </a:pPr>
            <a:r>
              <a:rPr lang="es-EC" sz="1600" dirty="0" smtClean="0">
                <a:latin typeface="Book Antiqua" panose="02040602050305030304" pitchFamily="18" charset="0"/>
              </a:rPr>
              <a:t>En su mayoría contratarían a personas con discapacidad física (42,9%) y auditiva (30%).</a:t>
            </a:r>
          </a:p>
        </p:txBody>
      </p:sp>
      <p:sp>
        <p:nvSpPr>
          <p:cNvPr id="9" name="15 Rectángulo"/>
          <p:cNvSpPr/>
          <p:nvPr/>
        </p:nvSpPr>
        <p:spPr>
          <a:xfrm>
            <a:off x="1622993" y="1465620"/>
            <a:ext cx="1359731" cy="523220"/>
          </a:xfrm>
          <a:prstGeom prst="rect">
            <a:avLst/>
          </a:prstGeom>
        </p:spPr>
        <p:txBody>
          <a:bodyPr wrap="none">
            <a:spAutoFit/>
          </a:bodyPr>
          <a:lstStyle/>
          <a:p>
            <a:r>
              <a:rPr lang="es-EC" sz="2800" b="1" dirty="0" smtClean="0">
                <a:latin typeface="Arial Rounded MT Bold" pitchFamily="34" charset="0"/>
              </a:rPr>
              <a:t>QUITO</a:t>
            </a:r>
          </a:p>
        </p:txBody>
      </p:sp>
      <p:pic>
        <p:nvPicPr>
          <p:cNvPr id="10" name="Picture 2" descr="https://upload.wikimedia.org/wikipedia/commons/thumb/d/dc/Flag_of_Quito.svg/200px-Flag_of_Quito.svg.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36975" y="1579257"/>
            <a:ext cx="504000" cy="25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6257947"/>
      </p:ext>
    </p:extLst>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2" descr="http://images.lagazzettadf.com/2013/09/oit.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5016" y="5877272"/>
            <a:ext cx="1576744" cy="900000"/>
          </a:xfrm>
          <a:prstGeom prst="rect">
            <a:avLst/>
          </a:prstGeom>
          <a:noFill/>
          <a:extLst>
            <a:ext uri="{909E8E84-426E-40DD-AFC4-6F175D3DCCD1}">
              <a14:hiddenFill xmlns:a14="http://schemas.microsoft.com/office/drawing/2010/main">
                <a:solidFill>
                  <a:srgbClr val="FFFFFF"/>
                </a:solidFill>
              </a14:hiddenFill>
            </a:ext>
          </a:extLst>
        </p:spPr>
      </p:pic>
      <p:sp>
        <p:nvSpPr>
          <p:cNvPr id="15" name="14 Triángulo isósceles"/>
          <p:cNvSpPr/>
          <p:nvPr/>
        </p:nvSpPr>
        <p:spPr>
          <a:xfrm rot="5400000">
            <a:off x="-2259124" y="2259124"/>
            <a:ext cx="6858000" cy="2339752"/>
          </a:xfrm>
          <a:prstGeom prst="triangle">
            <a:avLst>
              <a:gd name="adj" fmla="val 65666"/>
            </a:avLst>
          </a:prstGeom>
          <a:solidFill>
            <a:schemeClr val="accent1">
              <a:lumMod val="75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4" name="13 Rectángulo"/>
          <p:cNvSpPr/>
          <p:nvPr/>
        </p:nvSpPr>
        <p:spPr>
          <a:xfrm>
            <a:off x="1573085" y="476672"/>
            <a:ext cx="2159566" cy="646331"/>
          </a:xfrm>
          <a:prstGeom prst="rect">
            <a:avLst/>
          </a:prstGeom>
        </p:spPr>
        <p:txBody>
          <a:bodyPr wrap="none">
            <a:spAutoFit/>
          </a:bodyPr>
          <a:lstStyle/>
          <a:p>
            <a:r>
              <a:rPr lang="es-EC" sz="3600" b="1" dirty="0" smtClean="0">
                <a:solidFill>
                  <a:srgbClr val="00B0F0"/>
                </a:solidFill>
                <a:latin typeface="Arial Rounded MT Bold" pitchFamily="34" charset="0"/>
              </a:rPr>
              <a:t>CONCLU</a:t>
            </a:r>
          </a:p>
        </p:txBody>
      </p:sp>
      <p:sp>
        <p:nvSpPr>
          <p:cNvPr id="16" name="15 Rectángulo"/>
          <p:cNvSpPr/>
          <p:nvPr/>
        </p:nvSpPr>
        <p:spPr>
          <a:xfrm>
            <a:off x="1622993" y="908720"/>
            <a:ext cx="1928733" cy="646331"/>
          </a:xfrm>
          <a:prstGeom prst="rect">
            <a:avLst/>
          </a:prstGeom>
        </p:spPr>
        <p:txBody>
          <a:bodyPr wrap="none">
            <a:spAutoFit/>
          </a:bodyPr>
          <a:lstStyle/>
          <a:p>
            <a:r>
              <a:rPr lang="es-EC" sz="3600" b="1" dirty="0" smtClean="0">
                <a:latin typeface="Arial Rounded MT Bold" pitchFamily="34" charset="0"/>
              </a:rPr>
              <a:t>SIONES</a:t>
            </a:r>
          </a:p>
        </p:txBody>
      </p:sp>
      <p:sp>
        <p:nvSpPr>
          <p:cNvPr id="17" name="16 CuadroTexto"/>
          <p:cNvSpPr txBox="1"/>
          <p:nvPr/>
        </p:nvSpPr>
        <p:spPr>
          <a:xfrm>
            <a:off x="971600" y="188640"/>
            <a:ext cx="720080" cy="1200329"/>
          </a:xfrm>
          <a:prstGeom prst="rect">
            <a:avLst/>
          </a:prstGeom>
          <a:noFill/>
        </p:spPr>
        <p:txBody>
          <a:bodyPr wrap="square" rtlCol="0">
            <a:spAutoFit/>
          </a:bodyPr>
          <a:lstStyle/>
          <a:p>
            <a:r>
              <a:rPr lang="es-EC" sz="7200" dirty="0" smtClean="0">
                <a:solidFill>
                  <a:schemeClr val="bg1">
                    <a:lumMod val="50000"/>
                  </a:schemeClr>
                </a:solidFill>
                <a:latin typeface="Arial Rounded MT Bold" pitchFamily="34" charset="0"/>
              </a:rPr>
              <a:t>5</a:t>
            </a:r>
            <a:endParaRPr lang="es-EC" sz="7200" dirty="0">
              <a:solidFill>
                <a:schemeClr val="bg1">
                  <a:lumMod val="50000"/>
                </a:schemeClr>
              </a:solidFill>
              <a:latin typeface="Arial Rounded MT Bold" pitchFamily="34" charset="0"/>
            </a:endParaRPr>
          </a:p>
        </p:txBody>
      </p:sp>
      <p:sp>
        <p:nvSpPr>
          <p:cNvPr id="3" name="CuadroTexto 2"/>
          <p:cNvSpPr txBox="1"/>
          <p:nvPr/>
        </p:nvSpPr>
        <p:spPr>
          <a:xfrm>
            <a:off x="2339753" y="2420888"/>
            <a:ext cx="6696743" cy="3046988"/>
          </a:xfrm>
          <a:prstGeom prst="rect">
            <a:avLst/>
          </a:prstGeom>
          <a:noFill/>
        </p:spPr>
        <p:txBody>
          <a:bodyPr wrap="square" rtlCol="0">
            <a:spAutoFit/>
          </a:bodyPr>
          <a:lstStyle/>
          <a:p>
            <a:pPr algn="just"/>
            <a:r>
              <a:rPr lang="es-EC" sz="1600" b="1" dirty="0" smtClean="0">
                <a:latin typeface="Book Antiqua" panose="02040602050305030304" pitchFamily="18" charset="0"/>
              </a:rPr>
              <a:t>REMUNERACIONES</a:t>
            </a:r>
          </a:p>
          <a:p>
            <a:pPr marL="285750" indent="-285750" algn="just">
              <a:buFont typeface="Wingdings" panose="05000000000000000000" pitchFamily="2" charset="2"/>
              <a:buChar char="v"/>
            </a:pPr>
            <a:endParaRPr lang="es-EC" sz="1600" dirty="0" smtClean="0">
              <a:latin typeface="Book Antiqua" panose="02040602050305030304" pitchFamily="18" charset="0"/>
            </a:endParaRPr>
          </a:p>
          <a:p>
            <a:pPr marL="285750" indent="-285750" algn="just">
              <a:buFont typeface="Wingdings" panose="05000000000000000000" pitchFamily="2" charset="2"/>
              <a:buChar char="v"/>
            </a:pPr>
            <a:r>
              <a:rPr lang="es-EC" sz="1600" dirty="0" smtClean="0">
                <a:latin typeface="Book Antiqua" panose="02040602050305030304" pitchFamily="18" charset="0"/>
              </a:rPr>
              <a:t>El total del salarios que las empresas pagaron en el 2014 es de 3.312 millones de dólares.</a:t>
            </a:r>
          </a:p>
          <a:p>
            <a:pPr marL="285750" indent="-285750" algn="just">
              <a:buFont typeface="Wingdings" panose="05000000000000000000" pitchFamily="2" charset="2"/>
              <a:buChar char="v"/>
            </a:pPr>
            <a:endParaRPr lang="es-EC" sz="1600" dirty="0">
              <a:latin typeface="Book Antiqua" panose="02040602050305030304" pitchFamily="18" charset="0"/>
            </a:endParaRPr>
          </a:p>
          <a:p>
            <a:pPr marL="285750" indent="-285750" algn="just">
              <a:buFont typeface="Wingdings" panose="05000000000000000000" pitchFamily="2" charset="2"/>
              <a:buChar char="v"/>
            </a:pPr>
            <a:r>
              <a:rPr lang="es-EC" sz="1600" dirty="0" smtClean="0">
                <a:latin typeface="Book Antiqua" panose="02040602050305030304" pitchFamily="18" charset="0"/>
              </a:rPr>
              <a:t>Las salarios promedio más altos corresponden a los cargos de jefatura, supervisión general y supervisión técnica con 4.015, 2.366 y 1.881 dólares al mes.</a:t>
            </a:r>
          </a:p>
          <a:p>
            <a:pPr marL="285750" indent="-285750" algn="just">
              <a:buFont typeface="Wingdings" panose="05000000000000000000" pitchFamily="2" charset="2"/>
              <a:buChar char="v"/>
            </a:pPr>
            <a:endParaRPr lang="es-EC" sz="1600" dirty="0">
              <a:latin typeface="Book Antiqua" panose="02040602050305030304" pitchFamily="18" charset="0"/>
            </a:endParaRPr>
          </a:p>
          <a:p>
            <a:pPr marL="285750" indent="-285750" algn="just">
              <a:buFont typeface="Wingdings" panose="05000000000000000000" pitchFamily="2" charset="2"/>
              <a:buChar char="v"/>
            </a:pPr>
            <a:r>
              <a:rPr lang="es-EC" sz="1600" dirty="0">
                <a:latin typeface="Book Antiqua" panose="02040602050305030304" pitchFamily="18" charset="0"/>
              </a:rPr>
              <a:t>Las salarios promedio más </a:t>
            </a:r>
            <a:r>
              <a:rPr lang="es-EC" sz="1600" dirty="0" smtClean="0">
                <a:latin typeface="Book Antiqua" panose="02040602050305030304" pitchFamily="18" charset="0"/>
              </a:rPr>
              <a:t>bajos corresponden </a:t>
            </a:r>
            <a:r>
              <a:rPr lang="es-EC" sz="1600" dirty="0">
                <a:latin typeface="Book Antiqua" panose="02040602050305030304" pitchFamily="18" charset="0"/>
              </a:rPr>
              <a:t>a los cargos de </a:t>
            </a:r>
            <a:r>
              <a:rPr lang="es-EC" sz="1600" dirty="0" smtClean="0">
                <a:latin typeface="Book Antiqua" panose="02040602050305030304" pitchFamily="18" charset="0"/>
              </a:rPr>
              <a:t>soporte administrativo y operación básica con 773 y 605 dólares </a:t>
            </a:r>
            <a:r>
              <a:rPr lang="es-EC" sz="1600" dirty="0">
                <a:latin typeface="Book Antiqua" panose="02040602050305030304" pitchFamily="18" charset="0"/>
              </a:rPr>
              <a:t>al mes</a:t>
            </a:r>
            <a:r>
              <a:rPr lang="es-EC" sz="1600" dirty="0" smtClean="0">
                <a:latin typeface="Book Antiqua" panose="02040602050305030304" pitchFamily="18" charset="0"/>
              </a:rPr>
              <a:t>.</a:t>
            </a:r>
            <a:endParaRPr lang="es-EC" sz="1600" dirty="0">
              <a:latin typeface="Book Antiqua" panose="02040602050305030304" pitchFamily="18" charset="0"/>
            </a:endParaRPr>
          </a:p>
        </p:txBody>
      </p:sp>
      <p:sp>
        <p:nvSpPr>
          <p:cNvPr id="9" name="15 Rectángulo"/>
          <p:cNvSpPr/>
          <p:nvPr/>
        </p:nvSpPr>
        <p:spPr>
          <a:xfrm>
            <a:off x="1622993" y="1465620"/>
            <a:ext cx="1359731" cy="523220"/>
          </a:xfrm>
          <a:prstGeom prst="rect">
            <a:avLst/>
          </a:prstGeom>
        </p:spPr>
        <p:txBody>
          <a:bodyPr wrap="none">
            <a:spAutoFit/>
          </a:bodyPr>
          <a:lstStyle/>
          <a:p>
            <a:r>
              <a:rPr lang="es-EC" sz="2800" b="1" dirty="0" smtClean="0">
                <a:latin typeface="Arial Rounded MT Bold" pitchFamily="34" charset="0"/>
              </a:rPr>
              <a:t>QUITO</a:t>
            </a:r>
          </a:p>
        </p:txBody>
      </p:sp>
      <p:pic>
        <p:nvPicPr>
          <p:cNvPr id="10" name="Picture 2" descr="https://upload.wikimedia.org/wikipedia/commons/thumb/d/dc/Flag_of_Quito.svg/200px-Flag_of_Quito.svg.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36975" y="1579257"/>
            <a:ext cx="504000" cy="25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3224385"/>
      </p:ext>
    </p:extLst>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2" descr="http://images.lagazzettadf.com/2013/09/oit.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5016" y="5877272"/>
            <a:ext cx="1576744" cy="900000"/>
          </a:xfrm>
          <a:prstGeom prst="rect">
            <a:avLst/>
          </a:prstGeom>
          <a:noFill/>
          <a:extLst>
            <a:ext uri="{909E8E84-426E-40DD-AFC4-6F175D3DCCD1}">
              <a14:hiddenFill xmlns:a14="http://schemas.microsoft.com/office/drawing/2010/main">
                <a:solidFill>
                  <a:srgbClr val="FFFFFF"/>
                </a:solidFill>
              </a14:hiddenFill>
            </a:ext>
          </a:extLst>
        </p:spPr>
      </p:pic>
      <p:sp>
        <p:nvSpPr>
          <p:cNvPr id="15" name="14 Triángulo isósceles"/>
          <p:cNvSpPr/>
          <p:nvPr/>
        </p:nvSpPr>
        <p:spPr>
          <a:xfrm rot="5400000">
            <a:off x="-2259124" y="2259124"/>
            <a:ext cx="6858000" cy="2339752"/>
          </a:xfrm>
          <a:prstGeom prst="triangle">
            <a:avLst>
              <a:gd name="adj" fmla="val 65666"/>
            </a:avLst>
          </a:prstGeom>
          <a:solidFill>
            <a:schemeClr val="accent1">
              <a:lumMod val="75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4" name="13 Rectángulo"/>
          <p:cNvSpPr/>
          <p:nvPr/>
        </p:nvSpPr>
        <p:spPr>
          <a:xfrm>
            <a:off x="1573085" y="476672"/>
            <a:ext cx="2159566" cy="646331"/>
          </a:xfrm>
          <a:prstGeom prst="rect">
            <a:avLst/>
          </a:prstGeom>
        </p:spPr>
        <p:txBody>
          <a:bodyPr wrap="none">
            <a:spAutoFit/>
          </a:bodyPr>
          <a:lstStyle/>
          <a:p>
            <a:r>
              <a:rPr lang="es-EC" sz="3600" b="1" dirty="0" smtClean="0">
                <a:solidFill>
                  <a:srgbClr val="00B0F0"/>
                </a:solidFill>
                <a:latin typeface="Arial Rounded MT Bold" pitchFamily="34" charset="0"/>
              </a:rPr>
              <a:t>CONCLU</a:t>
            </a:r>
          </a:p>
        </p:txBody>
      </p:sp>
      <p:sp>
        <p:nvSpPr>
          <p:cNvPr id="16" name="15 Rectángulo"/>
          <p:cNvSpPr/>
          <p:nvPr/>
        </p:nvSpPr>
        <p:spPr>
          <a:xfrm>
            <a:off x="1622993" y="908720"/>
            <a:ext cx="1928733" cy="646331"/>
          </a:xfrm>
          <a:prstGeom prst="rect">
            <a:avLst/>
          </a:prstGeom>
        </p:spPr>
        <p:txBody>
          <a:bodyPr wrap="none">
            <a:spAutoFit/>
          </a:bodyPr>
          <a:lstStyle/>
          <a:p>
            <a:r>
              <a:rPr lang="es-EC" sz="3600" b="1" dirty="0" smtClean="0">
                <a:latin typeface="Arial Rounded MT Bold" pitchFamily="34" charset="0"/>
              </a:rPr>
              <a:t>SIONES</a:t>
            </a:r>
          </a:p>
        </p:txBody>
      </p:sp>
      <p:sp>
        <p:nvSpPr>
          <p:cNvPr id="17" name="16 CuadroTexto"/>
          <p:cNvSpPr txBox="1"/>
          <p:nvPr/>
        </p:nvSpPr>
        <p:spPr>
          <a:xfrm>
            <a:off x="971600" y="188640"/>
            <a:ext cx="720080" cy="1200329"/>
          </a:xfrm>
          <a:prstGeom prst="rect">
            <a:avLst/>
          </a:prstGeom>
          <a:noFill/>
        </p:spPr>
        <p:txBody>
          <a:bodyPr wrap="square" rtlCol="0">
            <a:spAutoFit/>
          </a:bodyPr>
          <a:lstStyle/>
          <a:p>
            <a:r>
              <a:rPr lang="es-EC" sz="7200" dirty="0" smtClean="0">
                <a:solidFill>
                  <a:schemeClr val="bg1">
                    <a:lumMod val="50000"/>
                  </a:schemeClr>
                </a:solidFill>
                <a:latin typeface="Arial Rounded MT Bold" pitchFamily="34" charset="0"/>
              </a:rPr>
              <a:t>5</a:t>
            </a:r>
            <a:endParaRPr lang="es-EC" sz="7200" dirty="0">
              <a:solidFill>
                <a:schemeClr val="bg1">
                  <a:lumMod val="50000"/>
                </a:schemeClr>
              </a:solidFill>
              <a:latin typeface="Arial Rounded MT Bold" pitchFamily="34" charset="0"/>
            </a:endParaRPr>
          </a:p>
        </p:txBody>
      </p:sp>
      <p:sp>
        <p:nvSpPr>
          <p:cNvPr id="3" name="CuadroTexto 2"/>
          <p:cNvSpPr txBox="1"/>
          <p:nvPr/>
        </p:nvSpPr>
        <p:spPr>
          <a:xfrm>
            <a:off x="2339753" y="2145045"/>
            <a:ext cx="6696743" cy="3539430"/>
          </a:xfrm>
          <a:prstGeom prst="rect">
            <a:avLst/>
          </a:prstGeom>
          <a:noFill/>
        </p:spPr>
        <p:txBody>
          <a:bodyPr wrap="square" rtlCol="0">
            <a:spAutoFit/>
          </a:bodyPr>
          <a:lstStyle/>
          <a:p>
            <a:pPr algn="just"/>
            <a:r>
              <a:rPr lang="es-EC" sz="1600" b="1" dirty="0" smtClean="0">
                <a:latin typeface="Book Antiqua" panose="02040602050305030304" pitchFamily="18" charset="0"/>
              </a:rPr>
              <a:t>COMPOSICIÓN DEL RECURSO HUMANO</a:t>
            </a:r>
          </a:p>
          <a:p>
            <a:pPr algn="just"/>
            <a:endParaRPr lang="es-EC" sz="1600" b="1" dirty="0" smtClean="0">
              <a:latin typeface="Book Antiqua" panose="02040602050305030304" pitchFamily="18" charset="0"/>
            </a:endParaRPr>
          </a:p>
          <a:p>
            <a:pPr marL="285750" indent="-285750" algn="just">
              <a:buFont typeface="Wingdings" panose="05000000000000000000" pitchFamily="2" charset="2"/>
              <a:buChar char="v"/>
            </a:pPr>
            <a:r>
              <a:rPr lang="es-EC" sz="1600" dirty="0" smtClean="0">
                <a:latin typeface="Book Antiqua" panose="02040602050305030304" pitchFamily="18" charset="0"/>
              </a:rPr>
              <a:t>Las empresas encuestadas poseen 45.526 empleados permanentes en el 2014.</a:t>
            </a:r>
          </a:p>
          <a:p>
            <a:pPr algn="just"/>
            <a:endParaRPr lang="es-EC" sz="1600" b="1" dirty="0" smtClean="0">
              <a:latin typeface="Book Antiqua" panose="02040602050305030304" pitchFamily="18" charset="0"/>
            </a:endParaRPr>
          </a:p>
          <a:p>
            <a:pPr marL="285750" indent="-285750" algn="just">
              <a:buFont typeface="Wingdings" panose="05000000000000000000" pitchFamily="2" charset="2"/>
              <a:buChar char="v"/>
            </a:pPr>
            <a:r>
              <a:rPr lang="es-EC" sz="1600" dirty="0" smtClean="0">
                <a:latin typeface="Book Antiqua" panose="02040602050305030304" pitchFamily="18" charset="0"/>
              </a:rPr>
              <a:t>Los cargos son ocupados mayormente por personas de 30 a 50 años seguido por las personas de 25 a 29 años excepto en los cargos de operación y soporte técnico ocupados en su mayoría por personas de 18 a 24 años. No existe participación de adolescentes (15 a 17 años).</a:t>
            </a:r>
          </a:p>
          <a:p>
            <a:pPr algn="just"/>
            <a:endParaRPr lang="es-EC" sz="1600" dirty="0" smtClean="0">
              <a:latin typeface="Book Antiqua" panose="02040602050305030304" pitchFamily="18" charset="0"/>
            </a:endParaRPr>
          </a:p>
          <a:p>
            <a:pPr marL="285750" indent="-285750" algn="just">
              <a:buFont typeface="Wingdings" panose="05000000000000000000" pitchFamily="2" charset="2"/>
              <a:buChar char="v"/>
            </a:pPr>
            <a:r>
              <a:rPr lang="es-EC" sz="1600" dirty="0" smtClean="0">
                <a:latin typeface="Book Antiqua" panose="02040602050305030304" pitchFamily="18" charset="0"/>
              </a:rPr>
              <a:t>Existe una mayor participación laboral de hombres que de mujeres. A excepción del cargo de asistencia administrativa.</a:t>
            </a:r>
          </a:p>
          <a:p>
            <a:pPr marL="285750" indent="-285750" algn="just">
              <a:buFont typeface="Wingdings" panose="05000000000000000000" pitchFamily="2" charset="2"/>
              <a:buChar char="v"/>
            </a:pPr>
            <a:endParaRPr lang="es-EC" sz="1600" dirty="0" smtClean="0">
              <a:latin typeface="Book Antiqua" panose="02040602050305030304" pitchFamily="18" charset="0"/>
            </a:endParaRPr>
          </a:p>
          <a:p>
            <a:pPr marL="285750" indent="-285750" algn="just">
              <a:buFont typeface="Wingdings" panose="05000000000000000000" pitchFamily="2" charset="2"/>
              <a:buChar char="v"/>
            </a:pPr>
            <a:r>
              <a:rPr lang="es-EC" sz="1600" dirty="0" smtClean="0">
                <a:latin typeface="Book Antiqua" panose="02040602050305030304" pitchFamily="18" charset="0"/>
              </a:rPr>
              <a:t>La mayoría de los empleados pertenecen a la etnia mestiza (88,4%).</a:t>
            </a:r>
          </a:p>
        </p:txBody>
      </p:sp>
      <p:sp>
        <p:nvSpPr>
          <p:cNvPr id="11" name="15 Rectángulo"/>
          <p:cNvSpPr/>
          <p:nvPr/>
        </p:nvSpPr>
        <p:spPr>
          <a:xfrm>
            <a:off x="1622993" y="1438380"/>
            <a:ext cx="2301656" cy="523220"/>
          </a:xfrm>
          <a:prstGeom prst="rect">
            <a:avLst/>
          </a:prstGeom>
        </p:spPr>
        <p:txBody>
          <a:bodyPr wrap="none">
            <a:spAutoFit/>
          </a:bodyPr>
          <a:lstStyle/>
          <a:p>
            <a:r>
              <a:rPr lang="es-EC" sz="2800" b="1" dirty="0" smtClean="0">
                <a:latin typeface="Arial Rounded MT Bold" pitchFamily="34" charset="0"/>
              </a:rPr>
              <a:t>GUAYAQUIL</a:t>
            </a:r>
          </a:p>
        </p:txBody>
      </p:sp>
      <p:pic>
        <p:nvPicPr>
          <p:cNvPr id="12" name="Picture 4" descr="https://upload.wikimedia.org/wikipedia/commons/thumb/e/e3/Bandera_de_Guayaquil.svg/300px-Bandera_de_Guayaquil.svg.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91077" y="1587956"/>
            <a:ext cx="509504" cy="25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7921176"/>
      </p:ext>
    </p:extLst>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2" descr="http://images.lagazzettadf.com/2013/09/oit.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5016" y="5877272"/>
            <a:ext cx="1576744" cy="900000"/>
          </a:xfrm>
          <a:prstGeom prst="rect">
            <a:avLst/>
          </a:prstGeom>
          <a:noFill/>
          <a:extLst>
            <a:ext uri="{909E8E84-426E-40DD-AFC4-6F175D3DCCD1}">
              <a14:hiddenFill xmlns:a14="http://schemas.microsoft.com/office/drawing/2010/main">
                <a:solidFill>
                  <a:srgbClr val="FFFFFF"/>
                </a:solidFill>
              </a14:hiddenFill>
            </a:ext>
          </a:extLst>
        </p:spPr>
      </p:pic>
      <p:sp>
        <p:nvSpPr>
          <p:cNvPr id="15" name="14 Triángulo isósceles"/>
          <p:cNvSpPr/>
          <p:nvPr/>
        </p:nvSpPr>
        <p:spPr>
          <a:xfrm rot="5400000">
            <a:off x="-2259124" y="2259124"/>
            <a:ext cx="6858000" cy="2339752"/>
          </a:xfrm>
          <a:prstGeom prst="triangle">
            <a:avLst>
              <a:gd name="adj" fmla="val 65666"/>
            </a:avLst>
          </a:prstGeom>
          <a:solidFill>
            <a:schemeClr val="accent1">
              <a:lumMod val="75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4" name="13 Rectángulo"/>
          <p:cNvSpPr/>
          <p:nvPr/>
        </p:nvSpPr>
        <p:spPr>
          <a:xfrm>
            <a:off x="1573085" y="476672"/>
            <a:ext cx="2159566" cy="646331"/>
          </a:xfrm>
          <a:prstGeom prst="rect">
            <a:avLst/>
          </a:prstGeom>
        </p:spPr>
        <p:txBody>
          <a:bodyPr wrap="none">
            <a:spAutoFit/>
          </a:bodyPr>
          <a:lstStyle/>
          <a:p>
            <a:r>
              <a:rPr lang="es-EC" sz="3600" b="1" dirty="0" smtClean="0">
                <a:solidFill>
                  <a:srgbClr val="00B0F0"/>
                </a:solidFill>
                <a:latin typeface="Arial Rounded MT Bold" pitchFamily="34" charset="0"/>
              </a:rPr>
              <a:t>CONCLU</a:t>
            </a:r>
          </a:p>
        </p:txBody>
      </p:sp>
      <p:sp>
        <p:nvSpPr>
          <p:cNvPr id="16" name="15 Rectángulo"/>
          <p:cNvSpPr/>
          <p:nvPr/>
        </p:nvSpPr>
        <p:spPr>
          <a:xfrm>
            <a:off x="1622993" y="908720"/>
            <a:ext cx="1928733" cy="646331"/>
          </a:xfrm>
          <a:prstGeom prst="rect">
            <a:avLst/>
          </a:prstGeom>
        </p:spPr>
        <p:txBody>
          <a:bodyPr wrap="none">
            <a:spAutoFit/>
          </a:bodyPr>
          <a:lstStyle/>
          <a:p>
            <a:r>
              <a:rPr lang="es-EC" sz="3600" b="1" dirty="0" smtClean="0">
                <a:latin typeface="Arial Rounded MT Bold" pitchFamily="34" charset="0"/>
              </a:rPr>
              <a:t>SIONES</a:t>
            </a:r>
          </a:p>
        </p:txBody>
      </p:sp>
      <p:sp>
        <p:nvSpPr>
          <p:cNvPr id="17" name="16 CuadroTexto"/>
          <p:cNvSpPr txBox="1"/>
          <p:nvPr/>
        </p:nvSpPr>
        <p:spPr>
          <a:xfrm>
            <a:off x="971600" y="188640"/>
            <a:ext cx="720080" cy="1200329"/>
          </a:xfrm>
          <a:prstGeom prst="rect">
            <a:avLst/>
          </a:prstGeom>
          <a:noFill/>
        </p:spPr>
        <p:txBody>
          <a:bodyPr wrap="square" rtlCol="0">
            <a:spAutoFit/>
          </a:bodyPr>
          <a:lstStyle/>
          <a:p>
            <a:r>
              <a:rPr lang="es-EC" sz="7200" dirty="0" smtClean="0">
                <a:solidFill>
                  <a:schemeClr val="bg1">
                    <a:lumMod val="50000"/>
                  </a:schemeClr>
                </a:solidFill>
                <a:latin typeface="Arial Rounded MT Bold" pitchFamily="34" charset="0"/>
              </a:rPr>
              <a:t>5</a:t>
            </a:r>
            <a:endParaRPr lang="es-EC" sz="7200" dirty="0">
              <a:solidFill>
                <a:schemeClr val="bg1">
                  <a:lumMod val="50000"/>
                </a:schemeClr>
              </a:solidFill>
              <a:latin typeface="Arial Rounded MT Bold" pitchFamily="34" charset="0"/>
            </a:endParaRPr>
          </a:p>
        </p:txBody>
      </p:sp>
      <p:sp>
        <p:nvSpPr>
          <p:cNvPr id="3" name="CuadroTexto 2"/>
          <p:cNvSpPr txBox="1"/>
          <p:nvPr/>
        </p:nvSpPr>
        <p:spPr>
          <a:xfrm>
            <a:off x="2339753" y="2060848"/>
            <a:ext cx="6696743" cy="4924425"/>
          </a:xfrm>
          <a:prstGeom prst="rect">
            <a:avLst/>
          </a:prstGeom>
          <a:noFill/>
        </p:spPr>
        <p:txBody>
          <a:bodyPr wrap="square" rtlCol="0">
            <a:spAutoFit/>
          </a:bodyPr>
          <a:lstStyle/>
          <a:p>
            <a:pPr algn="just"/>
            <a:r>
              <a:rPr lang="es-EC" sz="1600" b="1" dirty="0" smtClean="0">
                <a:latin typeface="Book Antiqua" panose="02040602050305030304" pitchFamily="18" charset="0"/>
              </a:rPr>
              <a:t>NIVEL DE REQUERIMIENTO DE RRHH</a:t>
            </a:r>
          </a:p>
          <a:p>
            <a:pPr algn="just"/>
            <a:endParaRPr lang="es-EC" sz="1600" b="1" dirty="0" smtClean="0">
              <a:latin typeface="Book Antiqua" panose="02040602050305030304" pitchFamily="18" charset="0"/>
            </a:endParaRPr>
          </a:p>
          <a:p>
            <a:pPr marL="285750" indent="-285750" algn="just">
              <a:buFont typeface="Wingdings" panose="05000000000000000000" pitchFamily="2" charset="2"/>
              <a:buChar char="v"/>
            </a:pPr>
            <a:r>
              <a:rPr lang="es-EC" sz="1400" dirty="0" smtClean="0">
                <a:latin typeface="Book Antiqua" panose="02040602050305030304" pitchFamily="18" charset="0"/>
              </a:rPr>
              <a:t>Del </a:t>
            </a:r>
            <a:r>
              <a:rPr lang="es-EC" sz="1400" dirty="0">
                <a:latin typeface="Book Antiqua" panose="02040602050305030304" pitchFamily="18" charset="0"/>
              </a:rPr>
              <a:t>personal contratado (2010-2014), el </a:t>
            </a:r>
            <a:r>
              <a:rPr lang="es-EC" sz="1400" dirty="0" smtClean="0">
                <a:latin typeface="Book Antiqua" panose="02040602050305030304" pitchFamily="18" charset="0"/>
              </a:rPr>
              <a:t>16,6% </a:t>
            </a:r>
            <a:r>
              <a:rPr lang="es-EC" sz="1400" dirty="0">
                <a:latin typeface="Book Antiqua" panose="02040602050305030304" pitchFamily="18" charset="0"/>
              </a:rPr>
              <a:t>corresponde a una nueva posición de trabajo.</a:t>
            </a:r>
          </a:p>
          <a:p>
            <a:pPr algn="just"/>
            <a:endParaRPr lang="es-EC" sz="1400" dirty="0">
              <a:latin typeface="Book Antiqua" panose="02040602050305030304" pitchFamily="18" charset="0"/>
            </a:endParaRPr>
          </a:p>
          <a:p>
            <a:pPr marL="285750" indent="-285750" algn="just">
              <a:buFont typeface="Wingdings" panose="05000000000000000000" pitchFamily="2" charset="2"/>
              <a:buChar char="v"/>
            </a:pPr>
            <a:r>
              <a:rPr lang="es-EC" sz="1400" dirty="0">
                <a:latin typeface="Book Antiqua" panose="02040602050305030304" pitchFamily="18" charset="0"/>
              </a:rPr>
              <a:t>Existe una tendencia positiva en el número de empleados contratados entre el 2010 y </a:t>
            </a:r>
            <a:r>
              <a:rPr lang="es-EC" sz="1400" dirty="0" smtClean="0">
                <a:latin typeface="Book Antiqua" panose="02040602050305030304" pitchFamily="18" charset="0"/>
              </a:rPr>
              <a:t>2014 (con una leve desaceleración en el 2013), </a:t>
            </a:r>
            <a:r>
              <a:rPr lang="es-EC" sz="1400" dirty="0">
                <a:latin typeface="Book Antiqua" panose="02040602050305030304" pitchFamily="18" charset="0"/>
              </a:rPr>
              <a:t>no obstante las proyecciones de contratación muestran una fuerte reducción en los años 2015 y 2016.</a:t>
            </a:r>
          </a:p>
          <a:p>
            <a:pPr algn="just"/>
            <a:endParaRPr lang="es-EC" sz="1400" dirty="0">
              <a:latin typeface="Book Antiqua" panose="02040602050305030304" pitchFamily="18" charset="0"/>
            </a:endParaRPr>
          </a:p>
          <a:p>
            <a:pPr marL="285750" indent="-285750" algn="just">
              <a:buFont typeface="Wingdings" panose="05000000000000000000" pitchFamily="2" charset="2"/>
              <a:buChar char="v"/>
            </a:pPr>
            <a:r>
              <a:rPr lang="es-EC" sz="1400" dirty="0">
                <a:latin typeface="Book Antiqua" panose="02040602050305030304" pitchFamily="18" charset="0"/>
              </a:rPr>
              <a:t>Existe una baja rotación de personal ya que más del </a:t>
            </a:r>
            <a:r>
              <a:rPr lang="es-EC" sz="1400" dirty="0" smtClean="0">
                <a:latin typeface="Book Antiqua" panose="02040602050305030304" pitchFamily="18" charset="0"/>
              </a:rPr>
              <a:t>57% </a:t>
            </a:r>
            <a:r>
              <a:rPr lang="es-EC" sz="1400" dirty="0">
                <a:latin typeface="Book Antiqua" panose="02040602050305030304" pitchFamily="18" charset="0"/>
              </a:rPr>
              <a:t>de los empleados permanecen en su cargo por más de un </a:t>
            </a:r>
            <a:r>
              <a:rPr lang="es-EC" sz="1400" dirty="0" smtClean="0">
                <a:latin typeface="Book Antiqua" panose="02040602050305030304" pitchFamily="18" charset="0"/>
              </a:rPr>
              <a:t>año.</a:t>
            </a:r>
            <a:endParaRPr lang="es-EC" sz="1400" dirty="0">
              <a:latin typeface="Book Antiqua" panose="02040602050305030304" pitchFamily="18" charset="0"/>
            </a:endParaRPr>
          </a:p>
          <a:p>
            <a:pPr marL="285750" indent="-285750" algn="just">
              <a:buFont typeface="Wingdings" panose="05000000000000000000" pitchFamily="2" charset="2"/>
              <a:buChar char="v"/>
            </a:pPr>
            <a:endParaRPr lang="es-EC" sz="1400" dirty="0">
              <a:latin typeface="Book Antiqua" panose="02040602050305030304" pitchFamily="18" charset="0"/>
            </a:endParaRPr>
          </a:p>
          <a:p>
            <a:pPr marL="285750" indent="-285750" algn="just">
              <a:buFont typeface="Wingdings" panose="05000000000000000000" pitchFamily="2" charset="2"/>
              <a:buChar char="v"/>
            </a:pPr>
            <a:r>
              <a:rPr lang="es-EC" sz="1400" dirty="0" smtClean="0">
                <a:latin typeface="Book Antiqua" panose="02040602050305030304" pitchFamily="18" charset="0"/>
              </a:rPr>
              <a:t>El principal medio para buscar personal son los portales de empleo (de preferencia Multitrabajo) debido a la compatibilidad con las necesidades y perfiles que requiere la empresa.</a:t>
            </a:r>
          </a:p>
          <a:p>
            <a:pPr marL="285750" indent="-285750" algn="just">
              <a:buFont typeface="Wingdings" panose="05000000000000000000" pitchFamily="2" charset="2"/>
              <a:buChar char="v"/>
            </a:pPr>
            <a:endParaRPr lang="es-EC" sz="1400" dirty="0">
              <a:latin typeface="Book Antiqua" panose="02040602050305030304" pitchFamily="18" charset="0"/>
            </a:endParaRPr>
          </a:p>
          <a:p>
            <a:pPr marL="285750" indent="-285750" algn="just">
              <a:buFont typeface="Wingdings" panose="05000000000000000000" pitchFamily="2" charset="2"/>
              <a:buChar char="v"/>
            </a:pPr>
            <a:r>
              <a:rPr lang="es-EC" sz="1400" dirty="0" smtClean="0">
                <a:latin typeface="Book Antiqua" panose="02040602050305030304" pitchFamily="18" charset="0"/>
              </a:rPr>
              <a:t>En su mayoría, existe indiferencia en el género para ocupar los distintos cargos. Sin embargo, en cargos como la supervisión técnica, la operación técnica y básica y la asistencia técnica se observa una leve preferencia por los hombres mientras que en asistencia administrativa por las mujeres.</a:t>
            </a:r>
          </a:p>
          <a:p>
            <a:pPr marL="285750" indent="-285750" algn="just">
              <a:buFont typeface="Wingdings" panose="05000000000000000000" pitchFamily="2" charset="2"/>
              <a:buChar char="v"/>
            </a:pPr>
            <a:endParaRPr lang="es-EC" sz="1600" dirty="0">
              <a:latin typeface="Book Antiqua" panose="02040602050305030304" pitchFamily="18" charset="0"/>
            </a:endParaRPr>
          </a:p>
        </p:txBody>
      </p:sp>
      <p:sp>
        <p:nvSpPr>
          <p:cNvPr id="8" name="15 Rectángulo"/>
          <p:cNvSpPr/>
          <p:nvPr/>
        </p:nvSpPr>
        <p:spPr>
          <a:xfrm>
            <a:off x="1622993" y="1438380"/>
            <a:ext cx="2301656" cy="523220"/>
          </a:xfrm>
          <a:prstGeom prst="rect">
            <a:avLst/>
          </a:prstGeom>
        </p:spPr>
        <p:txBody>
          <a:bodyPr wrap="none">
            <a:spAutoFit/>
          </a:bodyPr>
          <a:lstStyle/>
          <a:p>
            <a:r>
              <a:rPr lang="es-EC" sz="2800" b="1" dirty="0" smtClean="0">
                <a:latin typeface="Arial Rounded MT Bold" pitchFamily="34" charset="0"/>
              </a:rPr>
              <a:t>GUAYAQUIL</a:t>
            </a:r>
          </a:p>
        </p:txBody>
      </p:sp>
      <p:pic>
        <p:nvPicPr>
          <p:cNvPr id="9" name="Picture 4" descr="https://upload.wikimedia.org/wikipedia/commons/thumb/e/e3/Bandera_de_Guayaquil.svg/300px-Bandera_de_Guayaquil.svg.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91077" y="1587956"/>
            <a:ext cx="509504" cy="25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3699049"/>
      </p:ext>
    </p:extLst>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2" descr="http://images.lagazzettadf.com/2013/09/oit.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5016" y="5877272"/>
            <a:ext cx="1576744" cy="900000"/>
          </a:xfrm>
          <a:prstGeom prst="rect">
            <a:avLst/>
          </a:prstGeom>
          <a:noFill/>
          <a:extLst>
            <a:ext uri="{909E8E84-426E-40DD-AFC4-6F175D3DCCD1}">
              <a14:hiddenFill xmlns:a14="http://schemas.microsoft.com/office/drawing/2010/main">
                <a:solidFill>
                  <a:srgbClr val="FFFFFF"/>
                </a:solidFill>
              </a14:hiddenFill>
            </a:ext>
          </a:extLst>
        </p:spPr>
      </p:pic>
      <p:sp>
        <p:nvSpPr>
          <p:cNvPr id="15" name="14 Triángulo isósceles"/>
          <p:cNvSpPr/>
          <p:nvPr/>
        </p:nvSpPr>
        <p:spPr>
          <a:xfrm rot="5400000">
            <a:off x="-2259124" y="2259124"/>
            <a:ext cx="6858000" cy="2339752"/>
          </a:xfrm>
          <a:prstGeom prst="triangle">
            <a:avLst>
              <a:gd name="adj" fmla="val 65666"/>
            </a:avLst>
          </a:prstGeom>
          <a:solidFill>
            <a:schemeClr val="accent1">
              <a:lumMod val="75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4" name="13 Rectángulo"/>
          <p:cNvSpPr/>
          <p:nvPr/>
        </p:nvSpPr>
        <p:spPr>
          <a:xfrm>
            <a:off x="1573085" y="476672"/>
            <a:ext cx="2159566" cy="646331"/>
          </a:xfrm>
          <a:prstGeom prst="rect">
            <a:avLst/>
          </a:prstGeom>
        </p:spPr>
        <p:txBody>
          <a:bodyPr wrap="none">
            <a:spAutoFit/>
          </a:bodyPr>
          <a:lstStyle/>
          <a:p>
            <a:r>
              <a:rPr lang="es-EC" sz="3600" b="1" dirty="0" smtClean="0">
                <a:solidFill>
                  <a:srgbClr val="00B0F0"/>
                </a:solidFill>
                <a:latin typeface="Arial Rounded MT Bold" pitchFamily="34" charset="0"/>
              </a:rPr>
              <a:t>CONCLU</a:t>
            </a:r>
          </a:p>
        </p:txBody>
      </p:sp>
      <p:sp>
        <p:nvSpPr>
          <p:cNvPr id="16" name="15 Rectángulo"/>
          <p:cNvSpPr/>
          <p:nvPr/>
        </p:nvSpPr>
        <p:spPr>
          <a:xfrm>
            <a:off x="1622993" y="908720"/>
            <a:ext cx="1928733" cy="646331"/>
          </a:xfrm>
          <a:prstGeom prst="rect">
            <a:avLst/>
          </a:prstGeom>
        </p:spPr>
        <p:txBody>
          <a:bodyPr wrap="none">
            <a:spAutoFit/>
          </a:bodyPr>
          <a:lstStyle/>
          <a:p>
            <a:r>
              <a:rPr lang="es-EC" sz="3600" b="1" dirty="0" smtClean="0">
                <a:latin typeface="Arial Rounded MT Bold" pitchFamily="34" charset="0"/>
              </a:rPr>
              <a:t>SIONES</a:t>
            </a:r>
          </a:p>
        </p:txBody>
      </p:sp>
      <p:sp>
        <p:nvSpPr>
          <p:cNvPr id="17" name="16 CuadroTexto"/>
          <p:cNvSpPr txBox="1"/>
          <p:nvPr/>
        </p:nvSpPr>
        <p:spPr>
          <a:xfrm>
            <a:off x="971600" y="188640"/>
            <a:ext cx="720080" cy="1200329"/>
          </a:xfrm>
          <a:prstGeom prst="rect">
            <a:avLst/>
          </a:prstGeom>
          <a:noFill/>
        </p:spPr>
        <p:txBody>
          <a:bodyPr wrap="square" rtlCol="0">
            <a:spAutoFit/>
          </a:bodyPr>
          <a:lstStyle/>
          <a:p>
            <a:r>
              <a:rPr lang="es-EC" sz="7200" dirty="0" smtClean="0">
                <a:solidFill>
                  <a:schemeClr val="bg1">
                    <a:lumMod val="50000"/>
                  </a:schemeClr>
                </a:solidFill>
                <a:latin typeface="Arial Rounded MT Bold" pitchFamily="34" charset="0"/>
              </a:rPr>
              <a:t>5</a:t>
            </a:r>
            <a:endParaRPr lang="es-EC" sz="7200" dirty="0">
              <a:solidFill>
                <a:schemeClr val="bg1">
                  <a:lumMod val="50000"/>
                </a:schemeClr>
              </a:solidFill>
              <a:latin typeface="Arial Rounded MT Bold" pitchFamily="34" charset="0"/>
            </a:endParaRPr>
          </a:p>
        </p:txBody>
      </p:sp>
      <p:sp>
        <p:nvSpPr>
          <p:cNvPr id="3" name="CuadroTexto 2"/>
          <p:cNvSpPr txBox="1"/>
          <p:nvPr/>
        </p:nvSpPr>
        <p:spPr>
          <a:xfrm>
            <a:off x="2339753" y="3127808"/>
            <a:ext cx="6696743" cy="2062103"/>
          </a:xfrm>
          <a:prstGeom prst="rect">
            <a:avLst/>
          </a:prstGeom>
          <a:noFill/>
        </p:spPr>
        <p:txBody>
          <a:bodyPr wrap="square" rtlCol="0">
            <a:spAutoFit/>
          </a:bodyPr>
          <a:lstStyle/>
          <a:p>
            <a:pPr algn="just"/>
            <a:r>
              <a:rPr lang="es-EC" sz="1600" b="1" dirty="0" smtClean="0">
                <a:latin typeface="Book Antiqua" panose="02040602050305030304" pitchFamily="18" charset="0"/>
              </a:rPr>
              <a:t>CARACTERÍSTICAS DEL NUEVO PERSONAL</a:t>
            </a:r>
          </a:p>
          <a:p>
            <a:pPr marL="285750" indent="-285750" algn="just">
              <a:buFont typeface="Wingdings" panose="05000000000000000000" pitchFamily="2" charset="2"/>
              <a:buChar char="v"/>
            </a:pPr>
            <a:endParaRPr lang="es-EC" sz="1600" dirty="0">
              <a:latin typeface="Book Antiqua" panose="02040602050305030304" pitchFamily="18" charset="0"/>
            </a:endParaRPr>
          </a:p>
          <a:p>
            <a:pPr marL="285750" indent="-285750" algn="just">
              <a:buFont typeface="Wingdings" panose="05000000000000000000" pitchFamily="2" charset="2"/>
              <a:buChar char="v"/>
            </a:pPr>
            <a:r>
              <a:rPr lang="es-EC" sz="1600" dirty="0" smtClean="0">
                <a:latin typeface="Book Antiqua" panose="02040602050305030304" pitchFamily="18" charset="0"/>
              </a:rPr>
              <a:t>El perfil educativo más valorado es la formación superior universitaria (40,4%), seguido de la técnica o tecnológica (20,7%) y la universitaria no terminada (18,8%).</a:t>
            </a:r>
          </a:p>
          <a:p>
            <a:pPr marL="285750" indent="-285750" algn="just">
              <a:buFont typeface="Wingdings" panose="05000000000000000000" pitchFamily="2" charset="2"/>
              <a:buChar char="v"/>
            </a:pPr>
            <a:endParaRPr lang="es-EC" sz="1600" dirty="0">
              <a:latin typeface="Book Antiqua" panose="02040602050305030304" pitchFamily="18" charset="0"/>
            </a:endParaRPr>
          </a:p>
          <a:p>
            <a:pPr marL="285750" indent="-285750" algn="just">
              <a:buFont typeface="Wingdings" panose="05000000000000000000" pitchFamily="2" charset="2"/>
              <a:buChar char="v"/>
            </a:pPr>
            <a:r>
              <a:rPr lang="es-EC" sz="1600" dirty="0" smtClean="0">
                <a:latin typeface="Book Antiqua" panose="02040602050305030304" pitchFamily="18" charset="0"/>
              </a:rPr>
              <a:t>Las principales habilidades requeridas son la relación interpersonal y la comunicación oral y escrita.</a:t>
            </a:r>
            <a:endParaRPr lang="es-EC" sz="1600" dirty="0">
              <a:latin typeface="Book Antiqua" panose="02040602050305030304" pitchFamily="18" charset="0"/>
            </a:endParaRPr>
          </a:p>
        </p:txBody>
      </p:sp>
      <p:sp>
        <p:nvSpPr>
          <p:cNvPr id="8" name="15 Rectángulo"/>
          <p:cNvSpPr/>
          <p:nvPr/>
        </p:nvSpPr>
        <p:spPr>
          <a:xfrm>
            <a:off x="1622993" y="1438380"/>
            <a:ext cx="2301656" cy="523220"/>
          </a:xfrm>
          <a:prstGeom prst="rect">
            <a:avLst/>
          </a:prstGeom>
        </p:spPr>
        <p:txBody>
          <a:bodyPr wrap="none">
            <a:spAutoFit/>
          </a:bodyPr>
          <a:lstStyle/>
          <a:p>
            <a:r>
              <a:rPr lang="es-EC" sz="2800" b="1" dirty="0" smtClean="0">
                <a:latin typeface="Arial Rounded MT Bold" pitchFamily="34" charset="0"/>
              </a:rPr>
              <a:t>GUAYAQUIL</a:t>
            </a:r>
          </a:p>
        </p:txBody>
      </p:sp>
      <p:pic>
        <p:nvPicPr>
          <p:cNvPr id="9" name="Picture 4" descr="https://upload.wikimedia.org/wikipedia/commons/thumb/e/e3/Bandera_de_Guayaquil.svg/300px-Bandera_de_Guayaquil.svg.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91077" y="1587956"/>
            <a:ext cx="509504" cy="25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2152105"/>
      </p:ext>
    </p:extLst>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2" descr="http://images.lagazzettadf.com/2013/09/oit.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5016" y="5877272"/>
            <a:ext cx="1576744" cy="900000"/>
          </a:xfrm>
          <a:prstGeom prst="rect">
            <a:avLst/>
          </a:prstGeom>
          <a:noFill/>
          <a:extLst>
            <a:ext uri="{909E8E84-426E-40DD-AFC4-6F175D3DCCD1}">
              <a14:hiddenFill xmlns:a14="http://schemas.microsoft.com/office/drawing/2010/main">
                <a:solidFill>
                  <a:srgbClr val="FFFFFF"/>
                </a:solidFill>
              </a14:hiddenFill>
            </a:ext>
          </a:extLst>
        </p:spPr>
      </p:pic>
      <p:sp>
        <p:nvSpPr>
          <p:cNvPr id="15" name="14 Triángulo isósceles"/>
          <p:cNvSpPr/>
          <p:nvPr/>
        </p:nvSpPr>
        <p:spPr>
          <a:xfrm rot="5400000">
            <a:off x="-2259124" y="2259124"/>
            <a:ext cx="6858000" cy="2339752"/>
          </a:xfrm>
          <a:prstGeom prst="triangle">
            <a:avLst>
              <a:gd name="adj" fmla="val 65666"/>
            </a:avLst>
          </a:prstGeom>
          <a:solidFill>
            <a:schemeClr val="accent1">
              <a:lumMod val="75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4" name="13 Rectángulo"/>
          <p:cNvSpPr/>
          <p:nvPr/>
        </p:nvSpPr>
        <p:spPr>
          <a:xfrm>
            <a:off x="1573085" y="476672"/>
            <a:ext cx="2159566" cy="646331"/>
          </a:xfrm>
          <a:prstGeom prst="rect">
            <a:avLst/>
          </a:prstGeom>
        </p:spPr>
        <p:txBody>
          <a:bodyPr wrap="none">
            <a:spAutoFit/>
          </a:bodyPr>
          <a:lstStyle/>
          <a:p>
            <a:r>
              <a:rPr lang="es-EC" sz="3600" b="1" dirty="0" smtClean="0">
                <a:solidFill>
                  <a:srgbClr val="00B0F0"/>
                </a:solidFill>
                <a:latin typeface="Arial Rounded MT Bold" pitchFamily="34" charset="0"/>
              </a:rPr>
              <a:t>CONCLU</a:t>
            </a:r>
          </a:p>
        </p:txBody>
      </p:sp>
      <p:sp>
        <p:nvSpPr>
          <p:cNvPr id="16" name="15 Rectángulo"/>
          <p:cNvSpPr/>
          <p:nvPr/>
        </p:nvSpPr>
        <p:spPr>
          <a:xfrm>
            <a:off x="1622993" y="908720"/>
            <a:ext cx="1928733" cy="646331"/>
          </a:xfrm>
          <a:prstGeom prst="rect">
            <a:avLst/>
          </a:prstGeom>
        </p:spPr>
        <p:txBody>
          <a:bodyPr wrap="none">
            <a:spAutoFit/>
          </a:bodyPr>
          <a:lstStyle/>
          <a:p>
            <a:r>
              <a:rPr lang="es-EC" sz="3600" b="1" dirty="0" smtClean="0">
                <a:latin typeface="Arial Rounded MT Bold" pitchFamily="34" charset="0"/>
              </a:rPr>
              <a:t>SIONES</a:t>
            </a:r>
          </a:p>
        </p:txBody>
      </p:sp>
      <p:sp>
        <p:nvSpPr>
          <p:cNvPr id="17" name="16 CuadroTexto"/>
          <p:cNvSpPr txBox="1"/>
          <p:nvPr/>
        </p:nvSpPr>
        <p:spPr>
          <a:xfrm>
            <a:off x="971600" y="188640"/>
            <a:ext cx="720080" cy="1200329"/>
          </a:xfrm>
          <a:prstGeom prst="rect">
            <a:avLst/>
          </a:prstGeom>
          <a:noFill/>
        </p:spPr>
        <p:txBody>
          <a:bodyPr wrap="square" rtlCol="0">
            <a:spAutoFit/>
          </a:bodyPr>
          <a:lstStyle/>
          <a:p>
            <a:r>
              <a:rPr lang="es-EC" sz="7200" dirty="0" smtClean="0">
                <a:solidFill>
                  <a:schemeClr val="bg1">
                    <a:lumMod val="50000"/>
                  </a:schemeClr>
                </a:solidFill>
                <a:latin typeface="Arial Rounded MT Bold" pitchFamily="34" charset="0"/>
              </a:rPr>
              <a:t>5</a:t>
            </a:r>
            <a:endParaRPr lang="es-EC" sz="7200" dirty="0">
              <a:solidFill>
                <a:schemeClr val="bg1">
                  <a:lumMod val="50000"/>
                </a:schemeClr>
              </a:solidFill>
              <a:latin typeface="Arial Rounded MT Bold" pitchFamily="34" charset="0"/>
            </a:endParaRPr>
          </a:p>
        </p:txBody>
      </p:sp>
      <p:sp>
        <p:nvSpPr>
          <p:cNvPr id="3" name="CuadroTexto 2"/>
          <p:cNvSpPr txBox="1"/>
          <p:nvPr/>
        </p:nvSpPr>
        <p:spPr>
          <a:xfrm>
            <a:off x="2339753" y="2145045"/>
            <a:ext cx="6696743" cy="4031873"/>
          </a:xfrm>
          <a:prstGeom prst="rect">
            <a:avLst/>
          </a:prstGeom>
          <a:noFill/>
        </p:spPr>
        <p:txBody>
          <a:bodyPr wrap="square" rtlCol="0">
            <a:spAutoFit/>
          </a:bodyPr>
          <a:lstStyle/>
          <a:p>
            <a:pPr algn="just"/>
            <a:r>
              <a:rPr lang="es-EC" sz="1600" b="1" dirty="0" smtClean="0">
                <a:latin typeface="Book Antiqua" panose="02040602050305030304" pitchFamily="18" charset="0"/>
              </a:rPr>
              <a:t>EMPLEO ADOLESCENTE</a:t>
            </a:r>
          </a:p>
          <a:p>
            <a:pPr marL="285750" indent="-285750" algn="just">
              <a:buFont typeface="Wingdings" panose="05000000000000000000" pitchFamily="2" charset="2"/>
              <a:buChar char="v"/>
            </a:pPr>
            <a:endParaRPr lang="es-EC" sz="1600" dirty="0" smtClean="0">
              <a:latin typeface="Book Antiqua" panose="02040602050305030304" pitchFamily="18" charset="0"/>
            </a:endParaRPr>
          </a:p>
          <a:p>
            <a:pPr marL="285750" indent="-285750" algn="just">
              <a:buFont typeface="Wingdings" panose="05000000000000000000" pitchFamily="2" charset="2"/>
              <a:buChar char="v"/>
            </a:pPr>
            <a:r>
              <a:rPr lang="es-EC" sz="1600" dirty="0" smtClean="0">
                <a:latin typeface="Book Antiqua" panose="02040602050305030304" pitchFamily="18" charset="0"/>
              </a:rPr>
              <a:t>El 94,9% de las empresas no contrata adolescentes principalmente porque consideran que es prohibido por la ley (40,9%) y porque sus políticas internas lo impiden (20,4%).</a:t>
            </a:r>
          </a:p>
          <a:p>
            <a:pPr marL="285750" indent="-285750" algn="just">
              <a:buFont typeface="Wingdings" panose="05000000000000000000" pitchFamily="2" charset="2"/>
              <a:buChar char="v"/>
            </a:pPr>
            <a:endParaRPr lang="es-EC" sz="1600" dirty="0">
              <a:latin typeface="Book Antiqua" panose="02040602050305030304" pitchFamily="18" charset="0"/>
            </a:endParaRPr>
          </a:p>
          <a:p>
            <a:pPr marL="285750" indent="-285750" algn="just">
              <a:buFont typeface="Wingdings" panose="05000000000000000000" pitchFamily="2" charset="2"/>
              <a:buChar char="v"/>
            </a:pPr>
            <a:r>
              <a:rPr lang="es-EC" sz="1600" dirty="0" smtClean="0">
                <a:latin typeface="Book Antiqua" panose="02040602050305030304" pitchFamily="18" charset="0"/>
              </a:rPr>
              <a:t>El 96% no ha tenido inconveniente en contratar adolescentes.</a:t>
            </a:r>
          </a:p>
          <a:p>
            <a:pPr marL="285750" indent="-285750" algn="just">
              <a:buFont typeface="Wingdings" panose="05000000000000000000" pitchFamily="2" charset="2"/>
              <a:buChar char="v"/>
            </a:pPr>
            <a:endParaRPr lang="es-EC" sz="1600" dirty="0" smtClean="0">
              <a:latin typeface="Book Antiqua" panose="02040602050305030304" pitchFamily="18" charset="0"/>
            </a:endParaRPr>
          </a:p>
          <a:p>
            <a:pPr marL="285750" indent="-285750" algn="just">
              <a:buFont typeface="Wingdings" panose="05000000000000000000" pitchFamily="2" charset="2"/>
              <a:buChar char="v"/>
            </a:pPr>
            <a:r>
              <a:rPr lang="es-EC" sz="1600" dirty="0" smtClean="0">
                <a:latin typeface="Book Antiqua" panose="02040602050305030304" pitchFamily="18" charset="0"/>
              </a:rPr>
              <a:t>Únicamente el 8,1% ha considerado incluir adolescentes en su nómina. </a:t>
            </a:r>
          </a:p>
          <a:p>
            <a:pPr marL="285750" indent="-285750" algn="just">
              <a:buFont typeface="Wingdings" panose="05000000000000000000" pitchFamily="2" charset="2"/>
              <a:buChar char="v"/>
            </a:pPr>
            <a:endParaRPr lang="es-EC" sz="1600" dirty="0">
              <a:latin typeface="Book Antiqua" panose="02040602050305030304" pitchFamily="18" charset="0"/>
            </a:endParaRPr>
          </a:p>
          <a:p>
            <a:pPr marL="285750" indent="-285750" algn="just">
              <a:buFont typeface="Wingdings" panose="05000000000000000000" pitchFamily="2" charset="2"/>
              <a:buChar char="v"/>
            </a:pPr>
            <a:r>
              <a:rPr lang="es-EC" sz="1600" dirty="0" smtClean="0">
                <a:latin typeface="Book Antiqua" panose="02040602050305030304" pitchFamily="18" charset="0"/>
              </a:rPr>
              <a:t>El 52,5% indica que si es necesario que los adolescentes cuenten con experiencia o conocimientos previos a su contratación.</a:t>
            </a:r>
          </a:p>
          <a:p>
            <a:pPr marL="285750" indent="-285750" algn="just">
              <a:buFont typeface="Wingdings" panose="05000000000000000000" pitchFamily="2" charset="2"/>
              <a:buChar char="v"/>
            </a:pPr>
            <a:endParaRPr lang="es-EC" sz="1600" dirty="0">
              <a:latin typeface="Book Antiqua" panose="02040602050305030304" pitchFamily="18" charset="0"/>
            </a:endParaRPr>
          </a:p>
          <a:p>
            <a:pPr marL="285750" indent="-285750" algn="just">
              <a:buFont typeface="Wingdings" panose="05000000000000000000" pitchFamily="2" charset="2"/>
              <a:buChar char="v"/>
            </a:pPr>
            <a:r>
              <a:rPr lang="es-EC" sz="1600" dirty="0" smtClean="0">
                <a:latin typeface="Book Antiqua" panose="02040602050305030304" pitchFamily="18" charset="0"/>
              </a:rPr>
              <a:t>El 55,6% establece que no contrataría adolescentes con discapacidad.</a:t>
            </a:r>
          </a:p>
          <a:p>
            <a:pPr marL="285750" indent="-285750" algn="just">
              <a:buFont typeface="Wingdings" panose="05000000000000000000" pitchFamily="2" charset="2"/>
              <a:buChar char="v"/>
            </a:pPr>
            <a:endParaRPr lang="es-EC" sz="1600" dirty="0">
              <a:latin typeface="Book Antiqua" panose="02040602050305030304" pitchFamily="18" charset="0"/>
            </a:endParaRPr>
          </a:p>
        </p:txBody>
      </p:sp>
      <p:sp>
        <p:nvSpPr>
          <p:cNvPr id="8" name="15 Rectángulo"/>
          <p:cNvSpPr/>
          <p:nvPr/>
        </p:nvSpPr>
        <p:spPr>
          <a:xfrm>
            <a:off x="1622993" y="1438380"/>
            <a:ext cx="2301656" cy="523220"/>
          </a:xfrm>
          <a:prstGeom prst="rect">
            <a:avLst/>
          </a:prstGeom>
        </p:spPr>
        <p:txBody>
          <a:bodyPr wrap="none">
            <a:spAutoFit/>
          </a:bodyPr>
          <a:lstStyle/>
          <a:p>
            <a:r>
              <a:rPr lang="es-EC" sz="2800" b="1" dirty="0" smtClean="0">
                <a:latin typeface="Arial Rounded MT Bold" pitchFamily="34" charset="0"/>
              </a:rPr>
              <a:t>GUAYAQUIL</a:t>
            </a:r>
          </a:p>
        </p:txBody>
      </p:sp>
      <p:pic>
        <p:nvPicPr>
          <p:cNvPr id="9" name="Picture 4" descr="https://upload.wikimedia.org/wikipedia/commons/thumb/e/e3/Bandera_de_Guayaquil.svg/300px-Bandera_de_Guayaquil.svg.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91077" y="1587956"/>
            <a:ext cx="509504" cy="25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78242422"/>
      </p:ext>
    </p:extLst>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2" descr="http://images.lagazzettadf.com/2013/09/oit.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5016" y="5877272"/>
            <a:ext cx="1576744" cy="900000"/>
          </a:xfrm>
          <a:prstGeom prst="rect">
            <a:avLst/>
          </a:prstGeom>
          <a:noFill/>
          <a:extLst>
            <a:ext uri="{909E8E84-426E-40DD-AFC4-6F175D3DCCD1}">
              <a14:hiddenFill xmlns:a14="http://schemas.microsoft.com/office/drawing/2010/main">
                <a:solidFill>
                  <a:srgbClr val="FFFFFF"/>
                </a:solidFill>
              </a14:hiddenFill>
            </a:ext>
          </a:extLst>
        </p:spPr>
      </p:pic>
      <p:sp>
        <p:nvSpPr>
          <p:cNvPr id="15" name="14 Triángulo isósceles"/>
          <p:cNvSpPr/>
          <p:nvPr/>
        </p:nvSpPr>
        <p:spPr>
          <a:xfrm rot="5400000">
            <a:off x="-2259124" y="2259124"/>
            <a:ext cx="6858000" cy="2339752"/>
          </a:xfrm>
          <a:prstGeom prst="triangle">
            <a:avLst>
              <a:gd name="adj" fmla="val 65666"/>
            </a:avLst>
          </a:prstGeom>
          <a:solidFill>
            <a:schemeClr val="accent1">
              <a:lumMod val="75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4" name="13 Rectángulo"/>
          <p:cNvSpPr/>
          <p:nvPr/>
        </p:nvSpPr>
        <p:spPr>
          <a:xfrm>
            <a:off x="1573085" y="476672"/>
            <a:ext cx="2159566" cy="646331"/>
          </a:xfrm>
          <a:prstGeom prst="rect">
            <a:avLst/>
          </a:prstGeom>
        </p:spPr>
        <p:txBody>
          <a:bodyPr wrap="none">
            <a:spAutoFit/>
          </a:bodyPr>
          <a:lstStyle/>
          <a:p>
            <a:r>
              <a:rPr lang="es-EC" sz="3600" b="1" dirty="0" smtClean="0">
                <a:solidFill>
                  <a:srgbClr val="00B0F0"/>
                </a:solidFill>
                <a:latin typeface="Arial Rounded MT Bold" pitchFamily="34" charset="0"/>
              </a:rPr>
              <a:t>CONCLU</a:t>
            </a:r>
          </a:p>
        </p:txBody>
      </p:sp>
      <p:sp>
        <p:nvSpPr>
          <p:cNvPr id="16" name="15 Rectángulo"/>
          <p:cNvSpPr/>
          <p:nvPr/>
        </p:nvSpPr>
        <p:spPr>
          <a:xfrm>
            <a:off x="1622993" y="908720"/>
            <a:ext cx="1928733" cy="646331"/>
          </a:xfrm>
          <a:prstGeom prst="rect">
            <a:avLst/>
          </a:prstGeom>
        </p:spPr>
        <p:txBody>
          <a:bodyPr wrap="none">
            <a:spAutoFit/>
          </a:bodyPr>
          <a:lstStyle/>
          <a:p>
            <a:r>
              <a:rPr lang="es-EC" sz="3600" b="1" dirty="0" smtClean="0">
                <a:latin typeface="Arial Rounded MT Bold" pitchFamily="34" charset="0"/>
              </a:rPr>
              <a:t>SIONES</a:t>
            </a:r>
          </a:p>
        </p:txBody>
      </p:sp>
      <p:sp>
        <p:nvSpPr>
          <p:cNvPr id="17" name="16 CuadroTexto"/>
          <p:cNvSpPr txBox="1"/>
          <p:nvPr/>
        </p:nvSpPr>
        <p:spPr>
          <a:xfrm>
            <a:off x="971600" y="188640"/>
            <a:ext cx="720080" cy="1200329"/>
          </a:xfrm>
          <a:prstGeom prst="rect">
            <a:avLst/>
          </a:prstGeom>
          <a:noFill/>
        </p:spPr>
        <p:txBody>
          <a:bodyPr wrap="square" rtlCol="0">
            <a:spAutoFit/>
          </a:bodyPr>
          <a:lstStyle/>
          <a:p>
            <a:r>
              <a:rPr lang="es-EC" sz="7200" dirty="0" smtClean="0">
                <a:solidFill>
                  <a:schemeClr val="bg1">
                    <a:lumMod val="50000"/>
                  </a:schemeClr>
                </a:solidFill>
                <a:latin typeface="Arial Rounded MT Bold" pitchFamily="34" charset="0"/>
              </a:rPr>
              <a:t>5</a:t>
            </a:r>
            <a:endParaRPr lang="es-EC" sz="7200" dirty="0">
              <a:solidFill>
                <a:schemeClr val="bg1">
                  <a:lumMod val="50000"/>
                </a:schemeClr>
              </a:solidFill>
              <a:latin typeface="Arial Rounded MT Bold" pitchFamily="34" charset="0"/>
            </a:endParaRPr>
          </a:p>
        </p:txBody>
      </p:sp>
      <p:sp>
        <p:nvSpPr>
          <p:cNvPr id="3" name="CuadroTexto 2"/>
          <p:cNvSpPr txBox="1"/>
          <p:nvPr/>
        </p:nvSpPr>
        <p:spPr>
          <a:xfrm>
            <a:off x="2339753" y="2420888"/>
            <a:ext cx="6696743" cy="3293209"/>
          </a:xfrm>
          <a:prstGeom prst="rect">
            <a:avLst/>
          </a:prstGeom>
          <a:noFill/>
        </p:spPr>
        <p:txBody>
          <a:bodyPr wrap="square" rtlCol="0">
            <a:spAutoFit/>
          </a:bodyPr>
          <a:lstStyle/>
          <a:p>
            <a:pPr algn="just"/>
            <a:r>
              <a:rPr lang="es-EC" sz="1600" b="1" dirty="0" smtClean="0">
                <a:latin typeface="Book Antiqua" panose="02040602050305030304" pitchFamily="18" charset="0"/>
              </a:rPr>
              <a:t>EMPLEO JUVENIL</a:t>
            </a:r>
          </a:p>
          <a:p>
            <a:pPr marL="285750" indent="-285750" algn="just">
              <a:buFont typeface="Wingdings" panose="05000000000000000000" pitchFamily="2" charset="2"/>
              <a:buChar char="v"/>
            </a:pPr>
            <a:endParaRPr lang="es-EC" sz="1600" dirty="0" smtClean="0">
              <a:latin typeface="Book Antiqua" panose="02040602050305030304" pitchFamily="18" charset="0"/>
            </a:endParaRPr>
          </a:p>
          <a:p>
            <a:pPr marL="285750" indent="-285750" algn="just">
              <a:buFont typeface="Wingdings" panose="05000000000000000000" pitchFamily="2" charset="2"/>
              <a:buChar char="v"/>
            </a:pPr>
            <a:r>
              <a:rPr lang="es-EC" sz="1600" dirty="0" smtClean="0">
                <a:latin typeface="Book Antiqua" panose="02040602050305030304" pitchFamily="18" charset="0"/>
              </a:rPr>
              <a:t>El 97% de las empresas si contratan jóvenes principalmente por su actitud (48,5%).</a:t>
            </a:r>
          </a:p>
          <a:p>
            <a:pPr marL="285750" indent="-285750" algn="just">
              <a:buFont typeface="Wingdings" panose="05000000000000000000" pitchFamily="2" charset="2"/>
              <a:buChar char="v"/>
            </a:pPr>
            <a:endParaRPr lang="es-EC" sz="1600" dirty="0">
              <a:latin typeface="Book Antiqua" panose="02040602050305030304" pitchFamily="18" charset="0"/>
            </a:endParaRPr>
          </a:p>
          <a:p>
            <a:pPr marL="285750" indent="-285750" algn="just">
              <a:buFont typeface="Wingdings" panose="05000000000000000000" pitchFamily="2" charset="2"/>
              <a:buChar char="v"/>
            </a:pPr>
            <a:r>
              <a:rPr lang="es-EC" sz="1600" dirty="0" smtClean="0">
                <a:latin typeface="Book Antiqua" panose="02040602050305030304" pitchFamily="18" charset="0"/>
              </a:rPr>
              <a:t>El 89,9% no ha tenido inconveniente en contratar jóvenes. El 10,1% que si lo ha tenido ha sido por su falta de madurez y responsabilidad.</a:t>
            </a:r>
          </a:p>
          <a:p>
            <a:pPr marL="285750" indent="-285750" algn="just">
              <a:buFont typeface="Wingdings" panose="05000000000000000000" pitchFamily="2" charset="2"/>
              <a:buChar char="v"/>
            </a:pPr>
            <a:endParaRPr lang="es-EC" sz="1600" dirty="0" smtClean="0">
              <a:latin typeface="Book Antiqua" panose="02040602050305030304" pitchFamily="18" charset="0"/>
            </a:endParaRPr>
          </a:p>
          <a:p>
            <a:pPr marL="285750" indent="-285750" algn="just">
              <a:buFont typeface="Wingdings" panose="05000000000000000000" pitchFamily="2" charset="2"/>
              <a:buChar char="v"/>
            </a:pPr>
            <a:r>
              <a:rPr lang="es-EC" sz="1600" dirty="0" smtClean="0">
                <a:latin typeface="Book Antiqua" panose="02040602050305030304" pitchFamily="18" charset="0"/>
              </a:rPr>
              <a:t>El 89,9% ha considerado incluir jóvenes en su nómina. </a:t>
            </a:r>
          </a:p>
          <a:p>
            <a:pPr marL="285750" indent="-285750" algn="just">
              <a:buFont typeface="Wingdings" panose="05000000000000000000" pitchFamily="2" charset="2"/>
              <a:buChar char="v"/>
            </a:pPr>
            <a:endParaRPr lang="es-EC" sz="1600" dirty="0">
              <a:latin typeface="Book Antiqua" panose="02040602050305030304" pitchFamily="18" charset="0"/>
            </a:endParaRPr>
          </a:p>
          <a:p>
            <a:pPr marL="285750" indent="-285750" algn="just">
              <a:buFont typeface="Wingdings" panose="05000000000000000000" pitchFamily="2" charset="2"/>
              <a:buChar char="v"/>
            </a:pPr>
            <a:r>
              <a:rPr lang="es-EC" sz="1600" dirty="0" smtClean="0">
                <a:latin typeface="Book Antiqua" panose="02040602050305030304" pitchFamily="18" charset="0"/>
              </a:rPr>
              <a:t>El 57,6% indica que es necesario que los jóvenes cuenten con experiencia o conocimientos previos a su contratación.</a:t>
            </a:r>
          </a:p>
        </p:txBody>
      </p:sp>
      <p:sp>
        <p:nvSpPr>
          <p:cNvPr id="8" name="15 Rectángulo"/>
          <p:cNvSpPr/>
          <p:nvPr/>
        </p:nvSpPr>
        <p:spPr>
          <a:xfrm>
            <a:off x="1622993" y="1438380"/>
            <a:ext cx="2301656" cy="523220"/>
          </a:xfrm>
          <a:prstGeom prst="rect">
            <a:avLst/>
          </a:prstGeom>
        </p:spPr>
        <p:txBody>
          <a:bodyPr wrap="none">
            <a:spAutoFit/>
          </a:bodyPr>
          <a:lstStyle/>
          <a:p>
            <a:r>
              <a:rPr lang="es-EC" sz="2800" b="1" dirty="0" smtClean="0">
                <a:latin typeface="Arial Rounded MT Bold" pitchFamily="34" charset="0"/>
              </a:rPr>
              <a:t>GUAYAQUIL</a:t>
            </a:r>
          </a:p>
        </p:txBody>
      </p:sp>
      <p:pic>
        <p:nvPicPr>
          <p:cNvPr id="9" name="Picture 4" descr="https://upload.wikimedia.org/wikipedia/commons/thumb/e/e3/Bandera_de_Guayaquil.svg/300px-Bandera_de_Guayaquil.svg.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91077" y="1587956"/>
            <a:ext cx="509504" cy="25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66085349"/>
      </p:ext>
    </p:extLst>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2" descr="http://images.lagazzettadf.com/2013/09/oit.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5016" y="5877272"/>
            <a:ext cx="1576744" cy="900000"/>
          </a:xfrm>
          <a:prstGeom prst="rect">
            <a:avLst/>
          </a:prstGeom>
          <a:noFill/>
          <a:extLst>
            <a:ext uri="{909E8E84-426E-40DD-AFC4-6F175D3DCCD1}">
              <a14:hiddenFill xmlns:a14="http://schemas.microsoft.com/office/drawing/2010/main">
                <a:solidFill>
                  <a:srgbClr val="FFFFFF"/>
                </a:solidFill>
              </a14:hiddenFill>
            </a:ext>
          </a:extLst>
        </p:spPr>
      </p:pic>
      <p:sp>
        <p:nvSpPr>
          <p:cNvPr id="15" name="14 Triángulo isósceles"/>
          <p:cNvSpPr/>
          <p:nvPr/>
        </p:nvSpPr>
        <p:spPr>
          <a:xfrm rot="5400000">
            <a:off x="-2259124" y="2259124"/>
            <a:ext cx="6858000" cy="2339752"/>
          </a:xfrm>
          <a:prstGeom prst="triangle">
            <a:avLst>
              <a:gd name="adj" fmla="val 65666"/>
            </a:avLst>
          </a:prstGeom>
          <a:solidFill>
            <a:schemeClr val="accent1">
              <a:lumMod val="75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4" name="13 Rectángulo"/>
          <p:cNvSpPr/>
          <p:nvPr/>
        </p:nvSpPr>
        <p:spPr>
          <a:xfrm>
            <a:off x="1573085" y="476672"/>
            <a:ext cx="2159566" cy="646331"/>
          </a:xfrm>
          <a:prstGeom prst="rect">
            <a:avLst/>
          </a:prstGeom>
        </p:spPr>
        <p:txBody>
          <a:bodyPr wrap="none">
            <a:spAutoFit/>
          </a:bodyPr>
          <a:lstStyle/>
          <a:p>
            <a:r>
              <a:rPr lang="es-EC" sz="3600" b="1" dirty="0" smtClean="0">
                <a:solidFill>
                  <a:srgbClr val="00B0F0"/>
                </a:solidFill>
                <a:latin typeface="Arial Rounded MT Bold" pitchFamily="34" charset="0"/>
              </a:rPr>
              <a:t>CONCLU</a:t>
            </a:r>
          </a:p>
        </p:txBody>
      </p:sp>
      <p:sp>
        <p:nvSpPr>
          <p:cNvPr id="16" name="15 Rectángulo"/>
          <p:cNvSpPr/>
          <p:nvPr/>
        </p:nvSpPr>
        <p:spPr>
          <a:xfrm>
            <a:off x="1622993" y="908720"/>
            <a:ext cx="1928733" cy="646331"/>
          </a:xfrm>
          <a:prstGeom prst="rect">
            <a:avLst/>
          </a:prstGeom>
        </p:spPr>
        <p:txBody>
          <a:bodyPr wrap="none">
            <a:spAutoFit/>
          </a:bodyPr>
          <a:lstStyle/>
          <a:p>
            <a:r>
              <a:rPr lang="es-EC" sz="3600" b="1" dirty="0" smtClean="0">
                <a:latin typeface="Arial Rounded MT Bold" pitchFamily="34" charset="0"/>
              </a:rPr>
              <a:t>SIONES</a:t>
            </a:r>
          </a:p>
        </p:txBody>
      </p:sp>
      <p:sp>
        <p:nvSpPr>
          <p:cNvPr id="17" name="16 CuadroTexto"/>
          <p:cNvSpPr txBox="1"/>
          <p:nvPr/>
        </p:nvSpPr>
        <p:spPr>
          <a:xfrm>
            <a:off x="971600" y="188640"/>
            <a:ext cx="720080" cy="1200329"/>
          </a:xfrm>
          <a:prstGeom prst="rect">
            <a:avLst/>
          </a:prstGeom>
          <a:noFill/>
        </p:spPr>
        <p:txBody>
          <a:bodyPr wrap="square" rtlCol="0">
            <a:spAutoFit/>
          </a:bodyPr>
          <a:lstStyle/>
          <a:p>
            <a:r>
              <a:rPr lang="es-EC" sz="7200" dirty="0" smtClean="0">
                <a:solidFill>
                  <a:schemeClr val="bg1">
                    <a:lumMod val="50000"/>
                  </a:schemeClr>
                </a:solidFill>
                <a:latin typeface="Arial Rounded MT Bold" pitchFamily="34" charset="0"/>
              </a:rPr>
              <a:t>5</a:t>
            </a:r>
            <a:endParaRPr lang="es-EC" sz="7200" dirty="0">
              <a:solidFill>
                <a:schemeClr val="bg1">
                  <a:lumMod val="50000"/>
                </a:schemeClr>
              </a:solidFill>
              <a:latin typeface="Arial Rounded MT Bold" pitchFamily="34" charset="0"/>
            </a:endParaRPr>
          </a:p>
        </p:txBody>
      </p:sp>
      <p:sp>
        <p:nvSpPr>
          <p:cNvPr id="3" name="CuadroTexto 2"/>
          <p:cNvSpPr txBox="1"/>
          <p:nvPr/>
        </p:nvSpPr>
        <p:spPr>
          <a:xfrm>
            <a:off x="2339753" y="2420888"/>
            <a:ext cx="6696743" cy="3539430"/>
          </a:xfrm>
          <a:prstGeom prst="rect">
            <a:avLst/>
          </a:prstGeom>
          <a:noFill/>
        </p:spPr>
        <p:txBody>
          <a:bodyPr wrap="square" rtlCol="0">
            <a:spAutoFit/>
          </a:bodyPr>
          <a:lstStyle/>
          <a:p>
            <a:pPr algn="just"/>
            <a:r>
              <a:rPr lang="es-EC" sz="1600" b="1" dirty="0" smtClean="0">
                <a:latin typeface="Book Antiqua" panose="02040602050305030304" pitchFamily="18" charset="0"/>
              </a:rPr>
              <a:t>PERSONAS CON DISCAPACIDAD</a:t>
            </a:r>
          </a:p>
          <a:p>
            <a:pPr marL="285750" indent="-285750" algn="just">
              <a:buFont typeface="Wingdings" panose="05000000000000000000" pitchFamily="2" charset="2"/>
              <a:buChar char="v"/>
            </a:pPr>
            <a:endParaRPr lang="es-EC" sz="1600" dirty="0" smtClean="0">
              <a:latin typeface="Book Antiqua" panose="02040602050305030304" pitchFamily="18" charset="0"/>
            </a:endParaRPr>
          </a:p>
          <a:p>
            <a:pPr marL="285750" indent="-285750" algn="just">
              <a:buFont typeface="Wingdings" panose="05000000000000000000" pitchFamily="2" charset="2"/>
              <a:buChar char="v"/>
            </a:pPr>
            <a:r>
              <a:rPr lang="es-EC" sz="1600" dirty="0" smtClean="0">
                <a:latin typeface="Book Antiqua" panose="02040602050305030304" pitchFamily="18" charset="0"/>
              </a:rPr>
              <a:t>El porcentaje promedio del personal con discapacidad en las empresas es de 3,94%.</a:t>
            </a:r>
          </a:p>
          <a:p>
            <a:pPr marL="285750" indent="-285750" algn="just">
              <a:buFont typeface="Wingdings" panose="05000000000000000000" pitchFamily="2" charset="2"/>
              <a:buChar char="v"/>
            </a:pPr>
            <a:endParaRPr lang="es-EC" sz="1600" dirty="0">
              <a:latin typeface="Book Antiqua" panose="02040602050305030304" pitchFamily="18" charset="0"/>
            </a:endParaRPr>
          </a:p>
          <a:p>
            <a:pPr marL="285750" indent="-285750" algn="just">
              <a:buFont typeface="Wingdings" panose="05000000000000000000" pitchFamily="2" charset="2"/>
              <a:buChar char="v"/>
            </a:pPr>
            <a:r>
              <a:rPr lang="es-EC" sz="1600" dirty="0" smtClean="0">
                <a:latin typeface="Book Antiqua" panose="02040602050305030304" pitchFamily="18" charset="0"/>
              </a:rPr>
              <a:t>Todas las empresas establecen que sí contratarían a personas con discapacidad principalmente en las áreas de asistencia administrativa y operación básica (25,7% y 17,9% respectivamente).</a:t>
            </a:r>
          </a:p>
          <a:p>
            <a:pPr marL="285750" indent="-285750" algn="just">
              <a:buFont typeface="Wingdings" panose="05000000000000000000" pitchFamily="2" charset="2"/>
              <a:buChar char="v"/>
            </a:pPr>
            <a:endParaRPr lang="es-EC" sz="1600" dirty="0">
              <a:latin typeface="Book Antiqua" panose="02040602050305030304" pitchFamily="18" charset="0"/>
            </a:endParaRPr>
          </a:p>
          <a:p>
            <a:pPr marL="285750" indent="-285750" algn="just">
              <a:buFont typeface="Wingdings" panose="05000000000000000000" pitchFamily="2" charset="2"/>
              <a:buChar char="v"/>
            </a:pPr>
            <a:r>
              <a:rPr lang="es-EC" sz="1600" dirty="0" smtClean="0">
                <a:latin typeface="Book Antiqua" panose="02040602050305030304" pitchFamily="18" charset="0"/>
              </a:rPr>
              <a:t>El 66,7% indica que preferiría que las personas con discapacidad que contrate sean jóvenes.</a:t>
            </a:r>
          </a:p>
          <a:p>
            <a:pPr marL="285750" indent="-285750" algn="just">
              <a:buFont typeface="Wingdings" panose="05000000000000000000" pitchFamily="2" charset="2"/>
              <a:buChar char="v"/>
            </a:pPr>
            <a:endParaRPr lang="es-EC" sz="1600" dirty="0">
              <a:latin typeface="Book Antiqua" panose="02040602050305030304" pitchFamily="18" charset="0"/>
            </a:endParaRPr>
          </a:p>
          <a:p>
            <a:pPr marL="285750" indent="-285750" algn="just">
              <a:buFont typeface="Wingdings" panose="05000000000000000000" pitchFamily="2" charset="2"/>
              <a:buChar char="v"/>
            </a:pPr>
            <a:r>
              <a:rPr lang="es-EC" sz="1600" dirty="0" smtClean="0">
                <a:latin typeface="Book Antiqua" panose="02040602050305030304" pitchFamily="18" charset="0"/>
              </a:rPr>
              <a:t>En su mayoría contratarían a personas con discapacidad física (47,8%) y auditiva (28%).</a:t>
            </a:r>
          </a:p>
        </p:txBody>
      </p:sp>
      <p:sp>
        <p:nvSpPr>
          <p:cNvPr id="8" name="15 Rectángulo"/>
          <p:cNvSpPr/>
          <p:nvPr/>
        </p:nvSpPr>
        <p:spPr>
          <a:xfrm>
            <a:off x="1622993" y="1438380"/>
            <a:ext cx="2301656" cy="523220"/>
          </a:xfrm>
          <a:prstGeom prst="rect">
            <a:avLst/>
          </a:prstGeom>
        </p:spPr>
        <p:txBody>
          <a:bodyPr wrap="none">
            <a:spAutoFit/>
          </a:bodyPr>
          <a:lstStyle/>
          <a:p>
            <a:r>
              <a:rPr lang="es-EC" sz="2800" b="1" dirty="0" smtClean="0">
                <a:latin typeface="Arial Rounded MT Bold" pitchFamily="34" charset="0"/>
              </a:rPr>
              <a:t>GUAYAQUIL</a:t>
            </a:r>
          </a:p>
        </p:txBody>
      </p:sp>
      <p:pic>
        <p:nvPicPr>
          <p:cNvPr id="9" name="Picture 4" descr="https://upload.wikimedia.org/wikipedia/commons/thumb/e/e3/Bandera_de_Guayaquil.svg/300px-Bandera_de_Guayaquil.svg.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91077" y="1587956"/>
            <a:ext cx="509504" cy="25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77685504"/>
      </p:ext>
    </p:extLst>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2" descr="http://images.lagazzettadf.com/2013/09/oit.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5016" y="5877272"/>
            <a:ext cx="1576744" cy="900000"/>
          </a:xfrm>
          <a:prstGeom prst="rect">
            <a:avLst/>
          </a:prstGeom>
          <a:noFill/>
          <a:extLst>
            <a:ext uri="{909E8E84-426E-40DD-AFC4-6F175D3DCCD1}">
              <a14:hiddenFill xmlns:a14="http://schemas.microsoft.com/office/drawing/2010/main">
                <a:solidFill>
                  <a:srgbClr val="FFFFFF"/>
                </a:solidFill>
              </a14:hiddenFill>
            </a:ext>
          </a:extLst>
        </p:spPr>
      </p:pic>
      <p:sp>
        <p:nvSpPr>
          <p:cNvPr id="15" name="14 Triángulo isósceles"/>
          <p:cNvSpPr/>
          <p:nvPr/>
        </p:nvSpPr>
        <p:spPr>
          <a:xfrm rot="5400000">
            <a:off x="-2259124" y="2259124"/>
            <a:ext cx="6858000" cy="2339752"/>
          </a:xfrm>
          <a:prstGeom prst="triangle">
            <a:avLst>
              <a:gd name="adj" fmla="val 65666"/>
            </a:avLst>
          </a:prstGeom>
          <a:solidFill>
            <a:schemeClr val="accent1">
              <a:lumMod val="75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4" name="13 Rectángulo"/>
          <p:cNvSpPr/>
          <p:nvPr/>
        </p:nvSpPr>
        <p:spPr>
          <a:xfrm>
            <a:off x="1573085" y="476672"/>
            <a:ext cx="2159566" cy="646331"/>
          </a:xfrm>
          <a:prstGeom prst="rect">
            <a:avLst/>
          </a:prstGeom>
        </p:spPr>
        <p:txBody>
          <a:bodyPr wrap="none">
            <a:spAutoFit/>
          </a:bodyPr>
          <a:lstStyle/>
          <a:p>
            <a:r>
              <a:rPr lang="es-EC" sz="3600" b="1" dirty="0" smtClean="0">
                <a:solidFill>
                  <a:srgbClr val="00B0F0"/>
                </a:solidFill>
                <a:latin typeface="Arial Rounded MT Bold" pitchFamily="34" charset="0"/>
              </a:rPr>
              <a:t>CONCLU</a:t>
            </a:r>
          </a:p>
        </p:txBody>
      </p:sp>
      <p:sp>
        <p:nvSpPr>
          <p:cNvPr id="16" name="15 Rectángulo"/>
          <p:cNvSpPr/>
          <p:nvPr/>
        </p:nvSpPr>
        <p:spPr>
          <a:xfrm>
            <a:off x="1622993" y="908720"/>
            <a:ext cx="1928733" cy="646331"/>
          </a:xfrm>
          <a:prstGeom prst="rect">
            <a:avLst/>
          </a:prstGeom>
        </p:spPr>
        <p:txBody>
          <a:bodyPr wrap="none">
            <a:spAutoFit/>
          </a:bodyPr>
          <a:lstStyle/>
          <a:p>
            <a:r>
              <a:rPr lang="es-EC" sz="3600" b="1" dirty="0" smtClean="0">
                <a:latin typeface="Arial Rounded MT Bold" pitchFamily="34" charset="0"/>
              </a:rPr>
              <a:t>SIONES</a:t>
            </a:r>
          </a:p>
        </p:txBody>
      </p:sp>
      <p:sp>
        <p:nvSpPr>
          <p:cNvPr id="17" name="16 CuadroTexto"/>
          <p:cNvSpPr txBox="1"/>
          <p:nvPr/>
        </p:nvSpPr>
        <p:spPr>
          <a:xfrm>
            <a:off x="971600" y="188640"/>
            <a:ext cx="720080" cy="1200329"/>
          </a:xfrm>
          <a:prstGeom prst="rect">
            <a:avLst/>
          </a:prstGeom>
          <a:noFill/>
        </p:spPr>
        <p:txBody>
          <a:bodyPr wrap="square" rtlCol="0">
            <a:spAutoFit/>
          </a:bodyPr>
          <a:lstStyle/>
          <a:p>
            <a:r>
              <a:rPr lang="es-EC" sz="7200" dirty="0" smtClean="0">
                <a:solidFill>
                  <a:schemeClr val="bg1">
                    <a:lumMod val="50000"/>
                  </a:schemeClr>
                </a:solidFill>
                <a:latin typeface="Arial Rounded MT Bold" pitchFamily="34" charset="0"/>
              </a:rPr>
              <a:t>5</a:t>
            </a:r>
            <a:endParaRPr lang="es-EC" sz="7200" dirty="0">
              <a:solidFill>
                <a:schemeClr val="bg1">
                  <a:lumMod val="50000"/>
                </a:schemeClr>
              </a:solidFill>
              <a:latin typeface="Arial Rounded MT Bold" pitchFamily="34" charset="0"/>
            </a:endParaRPr>
          </a:p>
        </p:txBody>
      </p:sp>
      <p:sp>
        <p:nvSpPr>
          <p:cNvPr id="3" name="CuadroTexto 2"/>
          <p:cNvSpPr txBox="1"/>
          <p:nvPr/>
        </p:nvSpPr>
        <p:spPr>
          <a:xfrm>
            <a:off x="2339753" y="2420888"/>
            <a:ext cx="6696743" cy="2800767"/>
          </a:xfrm>
          <a:prstGeom prst="rect">
            <a:avLst/>
          </a:prstGeom>
          <a:noFill/>
        </p:spPr>
        <p:txBody>
          <a:bodyPr wrap="square" rtlCol="0">
            <a:spAutoFit/>
          </a:bodyPr>
          <a:lstStyle/>
          <a:p>
            <a:pPr algn="just"/>
            <a:r>
              <a:rPr lang="es-EC" sz="1600" b="1" dirty="0" smtClean="0">
                <a:latin typeface="Book Antiqua" panose="02040602050305030304" pitchFamily="18" charset="0"/>
              </a:rPr>
              <a:t>REMUNERACIONES</a:t>
            </a:r>
          </a:p>
          <a:p>
            <a:pPr marL="285750" indent="-285750" algn="just">
              <a:buFont typeface="Wingdings" panose="05000000000000000000" pitchFamily="2" charset="2"/>
              <a:buChar char="v"/>
            </a:pPr>
            <a:endParaRPr lang="es-EC" sz="1600" dirty="0" smtClean="0">
              <a:latin typeface="Book Antiqua" panose="02040602050305030304" pitchFamily="18" charset="0"/>
            </a:endParaRPr>
          </a:p>
          <a:p>
            <a:pPr marL="285750" indent="-285750" algn="just">
              <a:buFont typeface="Wingdings" panose="05000000000000000000" pitchFamily="2" charset="2"/>
              <a:buChar char="v"/>
            </a:pPr>
            <a:r>
              <a:rPr lang="es-EC" sz="1600" dirty="0" smtClean="0">
                <a:latin typeface="Book Antiqua" panose="02040602050305030304" pitchFamily="18" charset="0"/>
              </a:rPr>
              <a:t>El total del salarios que las empresas pagaron en el 2014 es de 2.512 millones de dólares.</a:t>
            </a:r>
          </a:p>
          <a:p>
            <a:pPr marL="285750" indent="-285750" algn="just">
              <a:buFont typeface="Wingdings" panose="05000000000000000000" pitchFamily="2" charset="2"/>
              <a:buChar char="v"/>
            </a:pPr>
            <a:endParaRPr lang="es-EC" sz="1600" dirty="0">
              <a:latin typeface="Book Antiqua" panose="02040602050305030304" pitchFamily="18" charset="0"/>
            </a:endParaRPr>
          </a:p>
          <a:p>
            <a:pPr marL="285750" indent="-285750" algn="just">
              <a:buFont typeface="Wingdings" panose="05000000000000000000" pitchFamily="2" charset="2"/>
              <a:buChar char="v"/>
            </a:pPr>
            <a:r>
              <a:rPr lang="es-EC" sz="1600" dirty="0" smtClean="0">
                <a:latin typeface="Book Antiqua" panose="02040602050305030304" pitchFamily="18" charset="0"/>
              </a:rPr>
              <a:t>Las salarios promedio más altos corresponden a los cargos de jefatura, supervisión general y supervisión técnica con 3.396, 1.520 y 1.332 dólares al mes.</a:t>
            </a:r>
          </a:p>
          <a:p>
            <a:pPr marL="285750" indent="-285750" algn="just">
              <a:buFont typeface="Wingdings" panose="05000000000000000000" pitchFamily="2" charset="2"/>
              <a:buChar char="v"/>
            </a:pPr>
            <a:endParaRPr lang="es-EC" sz="1600" dirty="0">
              <a:latin typeface="Book Antiqua" panose="02040602050305030304" pitchFamily="18" charset="0"/>
            </a:endParaRPr>
          </a:p>
          <a:p>
            <a:pPr marL="285750" indent="-285750" algn="just">
              <a:buFont typeface="Wingdings" panose="05000000000000000000" pitchFamily="2" charset="2"/>
              <a:buChar char="v"/>
            </a:pPr>
            <a:r>
              <a:rPr lang="es-EC" sz="1600" dirty="0">
                <a:latin typeface="Book Antiqua" panose="02040602050305030304" pitchFamily="18" charset="0"/>
              </a:rPr>
              <a:t>Las salarios promedio más </a:t>
            </a:r>
            <a:r>
              <a:rPr lang="es-EC" sz="1600" dirty="0" smtClean="0">
                <a:latin typeface="Book Antiqua" panose="02040602050305030304" pitchFamily="18" charset="0"/>
              </a:rPr>
              <a:t>bajos corresponden </a:t>
            </a:r>
            <a:r>
              <a:rPr lang="es-EC" sz="1600" dirty="0">
                <a:latin typeface="Book Antiqua" panose="02040602050305030304" pitchFamily="18" charset="0"/>
              </a:rPr>
              <a:t>a los cargos de </a:t>
            </a:r>
            <a:r>
              <a:rPr lang="es-EC" sz="1600" dirty="0" smtClean="0">
                <a:latin typeface="Book Antiqua" panose="02040602050305030304" pitchFamily="18" charset="0"/>
              </a:rPr>
              <a:t>soporte técnico y otros 594 y 564 dólares </a:t>
            </a:r>
            <a:r>
              <a:rPr lang="es-EC" sz="1600" dirty="0">
                <a:latin typeface="Book Antiqua" panose="02040602050305030304" pitchFamily="18" charset="0"/>
              </a:rPr>
              <a:t>al mes</a:t>
            </a:r>
            <a:r>
              <a:rPr lang="es-EC" sz="1600" dirty="0" smtClean="0">
                <a:latin typeface="Book Antiqua" panose="02040602050305030304" pitchFamily="18" charset="0"/>
              </a:rPr>
              <a:t>.</a:t>
            </a:r>
            <a:endParaRPr lang="es-EC" sz="1600" dirty="0">
              <a:latin typeface="Book Antiqua" panose="02040602050305030304" pitchFamily="18" charset="0"/>
            </a:endParaRPr>
          </a:p>
        </p:txBody>
      </p:sp>
      <p:sp>
        <p:nvSpPr>
          <p:cNvPr id="8" name="15 Rectángulo"/>
          <p:cNvSpPr/>
          <p:nvPr/>
        </p:nvSpPr>
        <p:spPr>
          <a:xfrm>
            <a:off x="1622993" y="1438380"/>
            <a:ext cx="2301656" cy="523220"/>
          </a:xfrm>
          <a:prstGeom prst="rect">
            <a:avLst/>
          </a:prstGeom>
        </p:spPr>
        <p:txBody>
          <a:bodyPr wrap="none">
            <a:spAutoFit/>
          </a:bodyPr>
          <a:lstStyle/>
          <a:p>
            <a:r>
              <a:rPr lang="es-EC" sz="2800" b="1" dirty="0" smtClean="0">
                <a:latin typeface="Arial Rounded MT Bold" pitchFamily="34" charset="0"/>
              </a:rPr>
              <a:t>GUAYAQUIL</a:t>
            </a:r>
          </a:p>
        </p:txBody>
      </p:sp>
      <p:pic>
        <p:nvPicPr>
          <p:cNvPr id="9" name="Picture 4" descr="https://upload.wikimedia.org/wikipedia/commons/thumb/e/e3/Bandera_de_Guayaquil.svg/300px-Bandera_de_Guayaquil.svg.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91077" y="1587956"/>
            <a:ext cx="509504" cy="25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2927867"/>
      </p:ext>
    </p:extLst>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2" descr="http://images.lagazzettadf.com/2013/09/oit.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5016" y="5877272"/>
            <a:ext cx="1576744" cy="900000"/>
          </a:xfrm>
          <a:prstGeom prst="rect">
            <a:avLst/>
          </a:prstGeom>
          <a:noFill/>
          <a:extLst>
            <a:ext uri="{909E8E84-426E-40DD-AFC4-6F175D3DCCD1}">
              <a14:hiddenFill xmlns:a14="http://schemas.microsoft.com/office/drawing/2010/main">
                <a:solidFill>
                  <a:srgbClr val="FFFFFF"/>
                </a:solidFill>
              </a14:hiddenFill>
            </a:ext>
          </a:extLst>
        </p:spPr>
      </p:pic>
      <p:sp>
        <p:nvSpPr>
          <p:cNvPr id="15" name="14 Triángulo isósceles"/>
          <p:cNvSpPr/>
          <p:nvPr/>
        </p:nvSpPr>
        <p:spPr>
          <a:xfrm rot="5400000">
            <a:off x="-2259124" y="2259124"/>
            <a:ext cx="6858000" cy="2339752"/>
          </a:xfrm>
          <a:prstGeom prst="triangle">
            <a:avLst>
              <a:gd name="adj" fmla="val 65666"/>
            </a:avLst>
          </a:prstGeom>
          <a:solidFill>
            <a:schemeClr val="accent1">
              <a:lumMod val="75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4" name="13 Rectángulo"/>
          <p:cNvSpPr/>
          <p:nvPr/>
        </p:nvSpPr>
        <p:spPr>
          <a:xfrm>
            <a:off x="1573085" y="476672"/>
            <a:ext cx="2159566" cy="646331"/>
          </a:xfrm>
          <a:prstGeom prst="rect">
            <a:avLst/>
          </a:prstGeom>
        </p:spPr>
        <p:txBody>
          <a:bodyPr wrap="none">
            <a:spAutoFit/>
          </a:bodyPr>
          <a:lstStyle/>
          <a:p>
            <a:r>
              <a:rPr lang="es-EC" sz="3600" b="1" dirty="0" smtClean="0">
                <a:solidFill>
                  <a:srgbClr val="00B0F0"/>
                </a:solidFill>
                <a:latin typeface="Arial Rounded MT Bold" pitchFamily="34" charset="0"/>
              </a:rPr>
              <a:t>CONCLU</a:t>
            </a:r>
          </a:p>
        </p:txBody>
      </p:sp>
      <p:sp>
        <p:nvSpPr>
          <p:cNvPr id="16" name="15 Rectángulo"/>
          <p:cNvSpPr/>
          <p:nvPr/>
        </p:nvSpPr>
        <p:spPr>
          <a:xfrm>
            <a:off x="1622993" y="908720"/>
            <a:ext cx="1928733" cy="646331"/>
          </a:xfrm>
          <a:prstGeom prst="rect">
            <a:avLst/>
          </a:prstGeom>
        </p:spPr>
        <p:txBody>
          <a:bodyPr wrap="none">
            <a:spAutoFit/>
          </a:bodyPr>
          <a:lstStyle/>
          <a:p>
            <a:r>
              <a:rPr lang="es-EC" sz="3600" b="1" dirty="0" smtClean="0">
                <a:latin typeface="Arial Rounded MT Bold" pitchFamily="34" charset="0"/>
              </a:rPr>
              <a:t>SIONES</a:t>
            </a:r>
          </a:p>
        </p:txBody>
      </p:sp>
      <p:sp>
        <p:nvSpPr>
          <p:cNvPr id="17" name="16 CuadroTexto"/>
          <p:cNvSpPr txBox="1"/>
          <p:nvPr/>
        </p:nvSpPr>
        <p:spPr>
          <a:xfrm>
            <a:off x="971600" y="188640"/>
            <a:ext cx="720080" cy="1200329"/>
          </a:xfrm>
          <a:prstGeom prst="rect">
            <a:avLst/>
          </a:prstGeom>
          <a:noFill/>
        </p:spPr>
        <p:txBody>
          <a:bodyPr wrap="square" rtlCol="0">
            <a:spAutoFit/>
          </a:bodyPr>
          <a:lstStyle/>
          <a:p>
            <a:r>
              <a:rPr lang="es-EC" sz="7200" dirty="0" smtClean="0">
                <a:solidFill>
                  <a:schemeClr val="bg1">
                    <a:lumMod val="50000"/>
                  </a:schemeClr>
                </a:solidFill>
                <a:latin typeface="Arial Rounded MT Bold" pitchFamily="34" charset="0"/>
              </a:rPr>
              <a:t>5</a:t>
            </a:r>
            <a:endParaRPr lang="es-EC" sz="7200" dirty="0">
              <a:solidFill>
                <a:schemeClr val="bg1">
                  <a:lumMod val="50000"/>
                </a:schemeClr>
              </a:solidFill>
              <a:latin typeface="Arial Rounded MT Bold" pitchFamily="34" charset="0"/>
            </a:endParaRPr>
          </a:p>
        </p:txBody>
      </p:sp>
      <p:sp>
        <p:nvSpPr>
          <p:cNvPr id="3" name="CuadroTexto 2"/>
          <p:cNvSpPr txBox="1"/>
          <p:nvPr/>
        </p:nvSpPr>
        <p:spPr>
          <a:xfrm>
            <a:off x="2339753" y="2145045"/>
            <a:ext cx="6696743" cy="3785652"/>
          </a:xfrm>
          <a:prstGeom prst="rect">
            <a:avLst/>
          </a:prstGeom>
          <a:noFill/>
        </p:spPr>
        <p:txBody>
          <a:bodyPr wrap="square" rtlCol="0">
            <a:spAutoFit/>
          </a:bodyPr>
          <a:lstStyle/>
          <a:p>
            <a:pPr algn="just"/>
            <a:r>
              <a:rPr lang="es-EC" sz="1600" b="1" dirty="0" smtClean="0">
                <a:latin typeface="Book Antiqua" panose="02040602050305030304" pitchFamily="18" charset="0"/>
              </a:rPr>
              <a:t>COMPOSICIÓN DEL RECURSO HUMANO</a:t>
            </a:r>
          </a:p>
          <a:p>
            <a:pPr algn="just"/>
            <a:endParaRPr lang="es-EC" sz="1600" b="1" dirty="0" smtClean="0">
              <a:latin typeface="Book Antiqua" panose="02040602050305030304" pitchFamily="18" charset="0"/>
            </a:endParaRPr>
          </a:p>
          <a:p>
            <a:pPr marL="285750" indent="-285750" algn="just">
              <a:buFont typeface="Wingdings" panose="05000000000000000000" pitchFamily="2" charset="2"/>
              <a:buChar char="v"/>
            </a:pPr>
            <a:r>
              <a:rPr lang="es-EC" sz="1600" dirty="0" smtClean="0">
                <a:latin typeface="Book Antiqua" panose="02040602050305030304" pitchFamily="18" charset="0"/>
              </a:rPr>
              <a:t>Las empresas encuestadas poseen 8.171 empleados permanentes en el 2014.</a:t>
            </a:r>
          </a:p>
          <a:p>
            <a:pPr algn="just"/>
            <a:endParaRPr lang="es-EC" sz="1600" b="1" dirty="0" smtClean="0">
              <a:latin typeface="Book Antiqua" panose="02040602050305030304" pitchFamily="18" charset="0"/>
            </a:endParaRPr>
          </a:p>
          <a:p>
            <a:pPr marL="285750" indent="-285750" algn="just">
              <a:buFont typeface="Wingdings" panose="05000000000000000000" pitchFamily="2" charset="2"/>
              <a:buChar char="v"/>
            </a:pPr>
            <a:r>
              <a:rPr lang="es-EC" sz="1600" dirty="0" smtClean="0">
                <a:latin typeface="Book Antiqua" panose="02040602050305030304" pitchFamily="18" charset="0"/>
              </a:rPr>
              <a:t>Los cargos son ocupados mayormente por personas de 30 a 50 años seguido por las personas de 25 a 29 años. No existe participación de adolescentes (15 a 17 años).</a:t>
            </a:r>
          </a:p>
          <a:p>
            <a:pPr algn="just"/>
            <a:endParaRPr lang="es-EC" sz="1600" dirty="0" smtClean="0">
              <a:latin typeface="Book Antiqua" panose="02040602050305030304" pitchFamily="18" charset="0"/>
            </a:endParaRPr>
          </a:p>
          <a:p>
            <a:pPr marL="285750" indent="-285750" algn="just">
              <a:buFont typeface="Wingdings" panose="05000000000000000000" pitchFamily="2" charset="2"/>
              <a:buChar char="v"/>
            </a:pPr>
            <a:r>
              <a:rPr lang="es-EC" sz="1600" dirty="0" smtClean="0">
                <a:latin typeface="Book Antiqua" panose="02040602050305030304" pitchFamily="18" charset="0"/>
              </a:rPr>
              <a:t>Existe una mayor participación laboral de hombres que de mujeres. A excepción de los cargos de asistencia administrativa, asistencia técnica y soporte administrativo.</a:t>
            </a:r>
          </a:p>
          <a:p>
            <a:pPr marL="285750" indent="-285750" algn="just">
              <a:buFont typeface="Wingdings" panose="05000000000000000000" pitchFamily="2" charset="2"/>
              <a:buChar char="v"/>
            </a:pPr>
            <a:endParaRPr lang="es-EC" sz="1600" dirty="0" smtClean="0">
              <a:latin typeface="Book Antiqua" panose="02040602050305030304" pitchFamily="18" charset="0"/>
            </a:endParaRPr>
          </a:p>
          <a:p>
            <a:pPr marL="285750" indent="-285750" algn="just">
              <a:buFont typeface="Wingdings" panose="05000000000000000000" pitchFamily="2" charset="2"/>
              <a:buChar char="v"/>
            </a:pPr>
            <a:r>
              <a:rPr lang="es-EC" sz="1600" dirty="0" smtClean="0">
                <a:latin typeface="Book Antiqua" panose="02040602050305030304" pitchFamily="18" charset="0"/>
              </a:rPr>
              <a:t>La mayoría de los empleados pertenecen a la etnia mestiza (69,4%), seguidos del 26,1% que pertenecen a la etnia montubia.</a:t>
            </a:r>
          </a:p>
        </p:txBody>
      </p:sp>
      <p:sp>
        <p:nvSpPr>
          <p:cNvPr id="11" name="15 Rectángulo"/>
          <p:cNvSpPr/>
          <p:nvPr/>
        </p:nvSpPr>
        <p:spPr>
          <a:xfrm>
            <a:off x="1622993" y="1461683"/>
            <a:ext cx="1474891" cy="523220"/>
          </a:xfrm>
          <a:prstGeom prst="rect">
            <a:avLst/>
          </a:prstGeom>
        </p:spPr>
        <p:txBody>
          <a:bodyPr wrap="none">
            <a:spAutoFit/>
          </a:bodyPr>
          <a:lstStyle/>
          <a:p>
            <a:r>
              <a:rPr lang="es-EC" sz="2800" b="1" dirty="0" smtClean="0">
                <a:latin typeface="Arial Rounded MT Bold" pitchFamily="34" charset="0"/>
              </a:rPr>
              <a:t>MANTA</a:t>
            </a:r>
          </a:p>
        </p:txBody>
      </p:sp>
      <p:pic>
        <p:nvPicPr>
          <p:cNvPr id="12" name="Picture 6" descr="Bandera de Manta.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97884" y="1600375"/>
            <a:ext cx="504000" cy="237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5647168"/>
      </p:ext>
    </p:extLst>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2" descr="http://images.lagazzettadf.com/2013/09/oit.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5016" y="5877272"/>
            <a:ext cx="1576744" cy="900000"/>
          </a:xfrm>
          <a:prstGeom prst="rect">
            <a:avLst/>
          </a:prstGeom>
          <a:noFill/>
          <a:extLst>
            <a:ext uri="{909E8E84-426E-40DD-AFC4-6F175D3DCCD1}">
              <a14:hiddenFill xmlns:a14="http://schemas.microsoft.com/office/drawing/2010/main">
                <a:solidFill>
                  <a:srgbClr val="FFFFFF"/>
                </a:solidFill>
              </a14:hiddenFill>
            </a:ext>
          </a:extLst>
        </p:spPr>
      </p:pic>
      <p:sp>
        <p:nvSpPr>
          <p:cNvPr id="15" name="14 Triángulo isósceles"/>
          <p:cNvSpPr/>
          <p:nvPr/>
        </p:nvSpPr>
        <p:spPr>
          <a:xfrm rot="5400000">
            <a:off x="-2259124" y="2259124"/>
            <a:ext cx="6858000" cy="2339752"/>
          </a:xfrm>
          <a:prstGeom prst="triangle">
            <a:avLst>
              <a:gd name="adj" fmla="val 65666"/>
            </a:avLst>
          </a:prstGeom>
          <a:solidFill>
            <a:schemeClr val="accent1">
              <a:lumMod val="75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4" name="13 Rectángulo"/>
          <p:cNvSpPr/>
          <p:nvPr/>
        </p:nvSpPr>
        <p:spPr>
          <a:xfrm>
            <a:off x="1573085" y="476672"/>
            <a:ext cx="2159566" cy="646331"/>
          </a:xfrm>
          <a:prstGeom prst="rect">
            <a:avLst/>
          </a:prstGeom>
        </p:spPr>
        <p:txBody>
          <a:bodyPr wrap="none">
            <a:spAutoFit/>
          </a:bodyPr>
          <a:lstStyle/>
          <a:p>
            <a:r>
              <a:rPr lang="es-EC" sz="3600" b="1" dirty="0" smtClean="0">
                <a:solidFill>
                  <a:srgbClr val="00B0F0"/>
                </a:solidFill>
                <a:latin typeface="Arial Rounded MT Bold" pitchFamily="34" charset="0"/>
              </a:rPr>
              <a:t>CONCLU</a:t>
            </a:r>
          </a:p>
        </p:txBody>
      </p:sp>
      <p:sp>
        <p:nvSpPr>
          <p:cNvPr id="16" name="15 Rectángulo"/>
          <p:cNvSpPr/>
          <p:nvPr/>
        </p:nvSpPr>
        <p:spPr>
          <a:xfrm>
            <a:off x="1622993" y="908720"/>
            <a:ext cx="1928733" cy="646331"/>
          </a:xfrm>
          <a:prstGeom prst="rect">
            <a:avLst/>
          </a:prstGeom>
        </p:spPr>
        <p:txBody>
          <a:bodyPr wrap="none">
            <a:spAutoFit/>
          </a:bodyPr>
          <a:lstStyle/>
          <a:p>
            <a:r>
              <a:rPr lang="es-EC" sz="3600" b="1" dirty="0" smtClean="0">
                <a:latin typeface="Arial Rounded MT Bold" pitchFamily="34" charset="0"/>
              </a:rPr>
              <a:t>SIONES</a:t>
            </a:r>
          </a:p>
        </p:txBody>
      </p:sp>
      <p:sp>
        <p:nvSpPr>
          <p:cNvPr id="17" name="16 CuadroTexto"/>
          <p:cNvSpPr txBox="1"/>
          <p:nvPr/>
        </p:nvSpPr>
        <p:spPr>
          <a:xfrm>
            <a:off x="971600" y="188640"/>
            <a:ext cx="720080" cy="1200329"/>
          </a:xfrm>
          <a:prstGeom prst="rect">
            <a:avLst/>
          </a:prstGeom>
          <a:noFill/>
        </p:spPr>
        <p:txBody>
          <a:bodyPr wrap="square" rtlCol="0">
            <a:spAutoFit/>
          </a:bodyPr>
          <a:lstStyle/>
          <a:p>
            <a:r>
              <a:rPr lang="es-EC" sz="7200" dirty="0" smtClean="0">
                <a:solidFill>
                  <a:schemeClr val="bg1">
                    <a:lumMod val="50000"/>
                  </a:schemeClr>
                </a:solidFill>
                <a:latin typeface="Arial Rounded MT Bold" pitchFamily="34" charset="0"/>
              </a:rPr>
              <a:t>5</a:t>
            </a:r>
            <a:endParaRPr lang="es-EC" sz="7200" dirty="0">
              <a:solidFill>
                <a:schemeClr val="bg1">
                  <a:lumMod val="50000"/>
                </a:schemeClr>
              </a:solidFill>
              <a:latin typeface="Arial Rounded MT Bold" pitchFamily="34" charset="0"/>
            </a:endParaRPr>
          </a:p>
        </p:txBody>
      </p:sp>
      <p:sp>
        <p:nvSpPr>
          <p:cNvPr id="3" name="CuadroTexto 2"/>
          <p:cNvSpPr txBox="1"/>
          <p:nvPr/>
        </p:nvSpPr>
        <p:spPr>
          <a:xfrm>
            <a:off x="2339753" y="2060848"/>
            <a:ext cx="6696743" cy="4893647"/>
          </a:xfrm>
          <a:prstGeom prst="rect">
            <a:avLst/>
          </a:prstGeom>
          <a:noFill/>
        </p:spPr>
        <p:txBody>
          <a:bodyPr wrap="square" rtlCol="0">
            <a:spAutoFit/>
          </a:bodyPr>
          <a:lstStyle/>
          <a:p>
            <a:pPr algn="just"/>
            <a:r>
              <a:rPr lang="es-EC" sz="1600" b="1" dirty="0" smtClean="0">
                <a:latin typeface="Book Antiqua" panose="02040602050305030304" pitchFamily="18" charset="0"/>
              </a:rPr>
              <a:t>NIVEL DE REQUERIMIENTO DE RRHH</a:t>
            </a:r>
          </a:p>
          <a:p>
            <a:pPr algn="just"/>
            <a:endParaRPr lang="es-EC" sz="1600" b="1" dirty="0" smtClean="0">
              <a:latin typeface="Book Antiqua" panose="02040602050305030304" pitchFamily="18" charset="0"/>
            </a:endParaRPr>
          </a:p>
          <a:p>
            <a:pPr marL="285750" indent="-285750" algn="just">
              <a:buFont typeface="Wingdings" panose="05000000000000000000" pitchFamily="2" charset="2"/>
              <a:buChar char="v"/>
            </a:pPr>
            <a:r>
              <a:rPr lang="es-EC" sz="1400" dirty="0" smtClean="0">
                <a:latin typeface="Book Antiqua" panose="02040602050305030304" pitchFamily="18" charset="0"/>
              </a:rPr>
              <a:t>Del </a:t>
            </a:r>
            <a:r>
              <a:rPr lang="es-EC" sz="1400" dirty="0">
                <a:latin typeface="Book Antiqua" panose="02040602050305030304" pitchFamily="18" charset="0"/>
              </a:rPr>
              <a:t>personal contratado (2010-2014), el </a:t>
            </a:r>
            <a:r>
              <a:rPr lang="es-EC" sz="1400" dirty="0" smtClean="0">
                <a:latin typeface="Book Antiqua" panose="02040602050305030304" pitchFamily="18" charset="0"/>
              </a:rPr>
              <a:t>25,4% </a:t>
            </a:r>
            <a:r>
              <a:rPr lang="es-EC" sz="1400" dirty="0">
                <a:latin typeface="Book Antiqua" panose="02040602050305030304" pitchFamily="18" charset="0"/>
              </a:rPr>
              <a:t>corresponde a una nueva posición de trabajo.</a:t>
            </a:r>
          </a:p>
          <a:p>
            <a:pPr algn="just"/>
            <a:endParaRPr lang="es-EC" sz="1400" dirty="0">
              <a:latin typeface="Book Antiqua" panose="02040602050305030304" pitchFamily="18" charset="0"/>
            </a:endParaRPr>
          </a:p>
          <a:p>
            <a:pPr marL="285750" indent="-285750" algn="just">
              <a:buFont typeface="Wingdings" panose="05000000000000000000" pitchFamily="2" charset="2"/>
              <a:buChar char="v"/>
            </a:pPr>
            <a:r>
              <a:rPr lang="es-EC" sz="1400" dirty="0">
                <a:latin typeface="Book Antiqua" panose="02040602050305030304" pitchFamily="18" charset="0"/>
              </a:rPr>
              <a:t>Existe una tendencia positiva en el número de empleados contratados entre el 2010 y 2014 (alcanzando el máximo en este último </a:t>
            </a:r>
            <a:r>
              <a:rPr lang="es-EC" sz="1400" dirty="0" smtClean="0">
                <a:latin typeface="Book Antiqua" panose="02040602050305030304" pitchFamily="18" charset="0"/>
              </a:rPr>
              <a:t>año), </a:t>
            </a:r>
            <a:r>
              <a:rPr lang="es-EC" sz="1400" dirty="0">
                <a:latin typeface="Book Antiqua" panose="02040602050305030304" pitchFamily="18" charset="0"/>
              </a:rPr>
              <a:t>no obstante las proyecciones de contratación muestran una fuerte reducción en los años 2015 y 2016.</a:t>
            </a:r>
          </a:p>
          <a:p>
            <a:pPr algn="just"/>
            <a:endParaRPr lang="es-EC" sz="1400" dirty="0">
              <a:latin typeface="Book Antiqua" panose="02040602050305030304" pitchFamily="18" charset="0"/>
            </a:endParaRPr>
          </a:p>
          <a:p>
            <a:pPr marL="285750" indent="-285750" algn="just">
              <a:buFont typeface="Wingdings" panose="05000000000000000000" pitchFamily="2" charset="2"/>
              <a:buChar char="v"/>
            </a:pPr>
            <a:r>
              <a:rPr lang="es-EC" sz="1400" dirty="0">
                <a:latin typeface="Book Antiqua" panose="02040602050305030304" pitchFamily="18" charset="0"/>
              </a:rPr>
              <a:t>Existe una baja rotación de personal </a:t>
            </a:r>
            <a:r>
              <a:rPr lang="es-EC" sz="1400" dirty="0" smtClean="0">
                <a:latin typeface="Book Antiqua" panose="02040602050305030304" pitchFamily="18" charset="0"/>
              </a:rPr>
              <a:t>en los cargos de otros, operación básica y especializada, asistencia administrativa, supervisión general y jefatura ya </a:t>
            </a:r>
            <a:r>
              <a:rPr lang="es-EC" sz="1400" dirty="0">
                <a:latin typeface="Book Antiqua" panose="02040602050305030304" pitchFamily="18" charset="0"/>
              </a:rPr>
              <a:t>que más del </a:t>
            </a:r>
            <a:r>
              <a:rPr lang="es-EC" sz="1400" dirty="0" smtClean="0">
                <a:latin typeface="Book Antiqua" panose="02040602050305030304" pitchFamily="18" charset="0"/>
              </a:rPr>
              <a:t>60</a:t>
            </a:r>
            <a:r>
              <a:rPr lang="es-EC" sz="1400" dirty="0">
                <a:latin typeface="Book Antiqua" panose="02040602050305030304" pitchFamily="18" charset="0"/>
              </a:rPr>
              <a:t>% de los empleados permanecen en su cargo por más de un año.</a:t>
            </a:r>
          </a:p>
          <a:p>
            <a:pPr marL="285750" indent="-285750" algn="just">
              <a:buFont typeface="Wingdings" panose="05000000000000000000" pitchFamily="2" charset="2"/>
              <a:buChar char="v"/>
            </a:pPr>
            <a:endParaRPr lang="es-EC" sz="1400" dirty="0">
              <a:latin typeface="Book Antiqua" panose="02040602050305030304" pitchFamily="18" charset="0"/>
            </a:endParaRPr>
          </a:p>
          <a:p>
            <a:pPr marL="285750" indent="-285750" algn="just">
              <a:buFont typeface="Wingdings" panose="05000000000000000000" pitchFamily="2" charset="2"/>
              <a:buChar char="v"/>
            </a:pPr>
            <a:r>
              <a:rPr lang="es-EC" sz="1400" dirty="0" smtClean="0">
                <a:latin typeface="Book Antiqua" panose="02040602050305030304" pitchFamily="18" charset="0"/>
              </a:rPr>
              <a:t>El principal medio para buscar personal son los portales propios debido al buen servicio y comodidad, la confidencialidad y la facilidad de uso.</a:t>
            </a:r>
          </a:p>
          <a:p>
            <a:pPr marL="285750" indent="-285750" algn="just">
              <a:buFont typeface="Wingdings" panose="05000000000000000000" pitchFamily="2" charset="2"/>
              <a:buChar char="v"/>
            </a:pPr>
            <a:endParaRPr lang="es-EC" sz="1400" dirty="0">
              <a:latin typeface="Book Antiqua" panose="02040602050305030304" pitchFamily="18" charset="0"/>
            </a:endParaRPr>
          </a:p>
          <a:p>
            <a:pPr marL="285750" indent="-285750" algn="just">
              <a:buFont typeface="Wingdings" panose="05000000000000000000" pitchFamily="2" charset="2"/>
              <a:buChar char="v"/>
            </a:pPr>
            <a:r>
              <a:rPr lang="es-EC" sz="1400" dirty="0" smtClean="0">
                <a:latin typeface="Book Antiqua" panose="02040602050305030304" pitchFamily="18" charset="0"/>
              </a:rPr>
              <a:t>En su mayoría, existe indiferencia en el género para ocupar los distintos cargos. Sin embargo, en el cargo de operación técnica se observa una leve preferencia por los hombres mientras que en asistencia administrativa por las mujeres.</a:t>
            </a:r>
          </a:p>
          <a:p>
            <a:pPr marL="285750" indent="-285750" algn="just">
              <a:buFont typeface="Wingdings" panose="05000000000000000000" pitchFamily="2" charset="2"/>
              <a:buChar char="v"/>
            </a:pPr>
            <a:endParaRPr lang="es-EC" sz="1400" dirty="0">
              <a:latin typeface="Book Antiqua" panose="02040602050305030304" pitchFamily="18" charset="0"/>
            </a:endParaRPr>
          </a:p>
        </p:txBody>
      </p:sp>
      <p:sp>
        <p:nvSpPr>
          <p:cNvPr id="8" name="15 Rectángulo"/>
          <p:cNvSpPr/>
          <p:nvPr/>
        </p:nvSpPr>
        <p:spPr>
          <a:xfrm>
            <a:off x="1622993" y="1461683"/>
            <a:ext cx="1474891" cy="523220"/>
          </a:xfrm>
          <a:prstGeom prst="rect">
            <a:avLst/>
          </a:prstGeom>
        </p:spPr>
        <p:txBody>
          <a:bodyPr wrap="none">
            <a:spAutoFit/>
          </a:bodyPr>
          <a:lstStyle/>
          <a:p>
            <a:r>
              <a:rPr lang="es-EC" sz="2800" b="1" dirty="0" smtClean="0">
                <a:latin typeface="Arial Rounded MT Bold" pitchFamily="34" charset="0"/>
              </a:rPr>
              <a:t>MANTA</a:t>
            </a:r>
          </a:p>
        </p:txBody>
      </p:sp>
      <p:pic>
        <p:nvPicPr>
          <p:cNvPr id="9" name="Picture 6" descr="Bandera de Manta.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97884" y="1600375"/>
            <a:ext cx="504000" cy="237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569889"/>
      </p:ext>
    </p:extLst>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2" descr="http://images.lagazzettadf.com/2013/09/oit.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5016" y="5877272"/>
            <a:ext cx="1576744" cy="900000"/>
          </a:xfrm>
          <a:prstGeom prst="rect">
            <a:avLst/>
          </a:prstGeom>
          <a:noFill/>
          <a:extLst>
            <a:ext uri="{909E8E84-426E-40DD-AFC4-6F175D3DCCD1}">
              <a14:hiddenFill xmlns:a14="http://schemas.microsoft.com/office/drawing/2010/main">
                <a:solidFill>
                  <a:srgbClr val="FFFFFF"/>
                </a:solidFill>
              </a14:hiddenFill>
            </a:ext>
          </a:extLst>
        </p:spPr>
      </p:pic>
      <p:sp>
        <p:nvSpPr>
          <p:cNvPr id="15" name="14 Triángulo isósceles"/>
          <p:cNvSpPr/>
          <p:nvPr/>
        </p:nvSpPr>
        <p:spPr>
          <a:xfrm rot="5400000">
            <a:off x="-2259124" y="2259124"/>
            <a:ext cx="6858000" cy="2339752"/>
          </a:xfrm>
          <a:prstGeom prst="triangle">
            <a:avLst>
              <a:gd name="adj" fmla="val 65666"/>
            </a:avLst>
          </a:prstGeom>
          <a:solidFill>
            <a:schemeClr val="accent1">
              <a:lumMod val="75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4" name="13 Rectángulo"/>
          <p:cNvSpPr/>
          <p:nvPr/>
        </p:nvSpPr>
        <p:spPr>
          <a:xfrm>
            <a:off x="1573085" y="476672"/>
            <a:ext cx="2159566" cy="646331"/>
          </a:xfrm>
          <a:prstGeom prst="rect">
            <a:avLst/>
          </a:prstGeom>
        </p:spPr>
        <p:txBody>
          <a:bodyPr wrap="none">
            <a:spAutoFit/>
          </a:bodyPr>
          <a:lstStyle/>
          <a:p>
            <a:r>
              <a:rPr lang="es-EC" sz="3600" b="1" dirty="0" smtClean="0">
                <a:solidFill>
                  <a:srgbClr val="00B0F0"/>
                </a:solidFill>
                <a:latin typeface="Arial Rounded MT Bold" pitchFamily="34" charset="0"/>
              </a:rPr>
              <a:t>CONCLU</a:t>
            </a:r>
          </a:p>
        </p:txBody>
      </p:sp>
      <p:sp>
        <p:nvSpPr>
          <p:cNvPr id="16" name="15 Rectángulo"/>
          <p:cNvSpPr/>
          <p:nvPr/>
        </p:nvSpPr>
        <p:spPr>
          <a:xfrm>
            <a:off x="1622993" y="908720"/>
            <a:ext cx="1928733" cy="646331"/>
          </a:xfrm>
          <a:prstGeom prst="rect">
            <a:avLst/>
          </a:prstGeom>
        </p:spPr>
        <p:txBody>
          <a:bodyPr wrap="none">
            <a:spAutoFit/>
          </a:bodyPr>
          <a:lstStyle/>
          <a:p>
            <a:r>
              <a:rPr lang="es-EC" sz="3600" b="1" dirty="0" smtClean="0">
                <a:latin typeface="Arial Rounded MT Bold" pitchFamily="34" charset="0"/>
              </a:rPr>
              <a:t>SIONES</a:t>
            </a:r>
          </a:p>
        </p:txBody>
      </p:sp>
      <p:sp>
        <p:nvSpPr>
          <p:cNvPr id="17" name="16 CuadroTexto"/>
          <p:cNvSpPr txBox="1"/>
          <p:nvPr/>
        </p:nvSpPr>
        <p:spPr>
          <a:xfrm>
            <a:off x="971600" y="188640"/>
            <a:ext cx="720080" cy="1200329"/>
          </a:xfrm>
          <a:prstGeom prst="rect">
            <a:avLst/>
          </a:prstGeom>
          <a:noFill/>
        </p:spPr>
        <p:txBody>
          <a:bodyPr wrap="square" rtlCol="0">
            <a:spAutoFit/>
          </a:bodyPr>
          <a:lstStyle/>
          <a:p>
            <a:r>
              <a:rPr lang="es-EC" sz="7200" dirty="0" smtClean="0">
                <a:solidFill>
                  <a:schemeClr val="bg1">
                    <a:lumMod val="50000"/>
                  </a:schemeClr>
                </a:solidFill>
                <a:latin typeface="Arial Rounded MT Bold" pitchFamily="34" charset="0"/>
              </a:rPr>
              <a:t>5</a:t>
            </a:r>
            <a:endParaRPr lang="es-EC" sz="7200" dirty="0">
              <a:solidFill>
                <a:schemeClr val="bg1">
                  <a:lumMod val="50000"/>
                </a:schemeClr>
              </a:solidFill>
              <a:latin typeface="Arial Rounded MT Bold" pitchFamily="34" charset="0"/>
            </a:endParaRPr>
          </a:p>
        </p:txBody>
      </p:sp>
      <p:sp>
        <p:nvSpPr>
          <p:cNvPr id="3" name="CuadroTexto 2"/>
          <p:cNvSpPr txBox="1"/>
          <p:nvPr/>
        </p:nvSpPr>
        <p:spPr>
          <a:xfrm>
            <a:off x="2339753" y="3127808"/>
            <a:ext cx="6696743" cy="2308324"/>
          </a:xfrm>
          <a:prstGeom prst="rect">
            <a:avLst/>
          </a:prstGeom>
          <a:noFill/>
        </p:spPr>
        <p:txBody>
          <a:bodyPr wrap="square" rtlCol="0">
            <a:spAutoFit/>
          </a:bodyPr>
          <a:lstStyle/>
          <a:p>
            <a:pPr algn="just"/>
            <a:r>
              <a:rPr lang="es-EC" sz="1600" b="1" dirty="0" smtClean="0">
                <a:latin typeface="Book Antiqua" panose="02040602050305030304" pitchFamily="18" charset="0"/>
              </a:rPr>
              <a:t>CARACTERÍSTICAS DEL NUEVO PERSONAL</a:t>
            </a:r>
          </a:p>
          <a:p>
            <a:pPr marL="285750" indent="-285750" algn="just">
              <a:buFont typeface="Wingdings" panose="05000000000000000000" pitchFamily="2" charset="2"/>
              <a:buChar char="v"/>
            </a:pPr>
            <a:endParaRPr lang="es-EC" sz="1600" dirty="0">
              <a:latin typeface="Book Antiqua" panose="02040602050305030304" pitchFamily="18" charset="0"/>
            </a:endParaRPr>
          </a:p>
          <a:p>
            <a:pPr marL="285750" indent="-285750" algn="just">
              <a:buFont typeface="Wingdings" panose="05000000000000000000" pitchFamily="2" charset="2"/>
              <a:buChar char="v"/>
            </a:pPr>
            <a:r>
              <a:rPr lang="es-EC" sz="1600" dirty="0" smtClean="0">
                <a:latin typeface="Book Antiqua" panose="02040602050305030304" pitchFamily="18" charset="0"/>
              </a:rPr>
              <a:t>El perfil educativo más valorado es la formación superior universitaria (39,2%), seguido de la universitaria no terminada (20,8%) y la secundaria terminada (17,5%).</a:t>
            </a:r>
          </a:p>
          <a:p>
            <a:pPr marL="285750" indent="-285750" algn="just">
              <a:buFont typeface="Wingdings" panose="05000000000000000000" pitchFamily="2" charset="2"/>
              <a:buChar char="v"/>
            </a:pPr>
            <a:endParaRPr lang="es-EC" sz="1600" dirty="0">
              <a:latin typeface="Book Antiqua" panose="02040602050305030304" pitchFamily="18" charset="0"/>
            </a:endParaRPr>
          </a:p>
          <a:p>
            <a:pPr marL="285750" indent="-285750" algn="just">
              <a:buFont typeface="Wingdings" panose="05000000000000000000" pitchFamily="2" charset="2"/>
              <a:buChar char="v"/>
            </a:pPr>
            <a:r>
              <a:rPr lang="es-EC" sz="1600" dirty="0" smtClean="0">
                <a:latin typeface="Book Antiqua" panose="02040602050305030304" pitchFamily="18" charset="0"/>
              </a:rPr>
              <a:t>Las principales habilidades requeridas son la relación interpersonal, la comunicación oral y escrita y la computación</a:t>
            </a:r>
          </a:p>
          <a:p>
            <a:pPr marL="285750" indent="-285750" algn="just">
              <a:buFont typeface="Wingdings" panose="05000000000000000000" pitchFamily="2" charset="2"/>
              <a:buChar char="v"/>
            </a:pPr>
            <a:endParaRPr lang="es-EC" sz="1600" dirty="0">
              <a:latin typeface="Book Antiqua" panose="02040602050305030304" pitchFamily="18" charset="0"/>
            </a:endParaRPr>
          </a:p>
        </p:txBody>
      </p:sp>
      <p:sp>
        <p:nvSpPr>
          <p:cNvPr id="8" name="15 Rectángulo"/>
          <p:cNvSpPr/>
          <p:nvPr/>
        </p:nvSpPr>
        <p:spPr>
          <a:xfrm>
            <a:off x="1622993" y="1461683"/>
            <a:ext cx="1474891" cy="523220"/>
          </a:xfrm>
          <a:prstGeom prst="rect">
            <a:avLst/>
          </a:prstGeom>
        </p:spPr>
        <p:txBody>
          <a:bodyPr wrap="none">
            <a:spAutoFit/>
          </a:bodyPr>
          <a:lstStyle/>
          <a:p>
            <a:r>
              <a:rPr lang="es-EC" sz="2800" b="1" dirty="0" smtClean="0">
                <a:latin typeface="Arial Rounded MT Bold" pitchFamily="34" charset="0"/>
              </a:rPr>
              <a:t>MANTA</a:t>
            </a:r>
          </a:p>
        </p:txBody>
      </p:sp>
      <p:pic>
        <p:nvPicPr>
          <p:cNvPr id="9" name="Picture 6" descr="Bandera de Manta.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97884" y="1600375"/>
            <a:ext cx="504000" cy="237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5466429"/>
      </p:ext>
    </p:extLst>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2" descr="http://images.lagazzettadf.com/2013/09/oit.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5016" y="5877272"/>
            <a:ext cx="1576744" cy="900000"/>
          </a:xfrm>
          <a:prstGeom prst="rect">
            <a:avLst/>
          </a:prstGeom>
          <a:noFill/>
          <a:extLst>
            <a:ext uri="{909E8E84-426E-40DD-AFC4-6F175D3DCCD1}">
              <a14:hiddenFill xmlns:a14="http://schemas.microsoft.com/office/drawing/2010/main">
                <a:solidFill>
                  <a:srgbClr val="FFFFFF"/>
                </a:solidFill>
              </a14:hiddenFill>
            </a:ext>
          </a:extLst>
        </p:spPr>
      </p:pic>
      <p:sp>
        <p:nvSpPr>
          <p:cNvPr id="15" name="14 Triángulo isósceles"/>
          <p:cNvSpPr/>
          <p:nvPr/>
        </p:nvSpPr>
        <p:spPr>
          <a:xfrm rot="5400000">
            <a:off x="-2259124" y="2259124"/>
            <a:ext cx="6858000" cy="2339752"/>
          </a:xfrm>
          <a:prstGeom prst="triangle">
            <a:avLst>
              <a:gd name="adj" fmla="val 65666"/>
            </a:avLst>
          </a:prstGeom>
          <a:solidFill>
            <a:schemeClr val="accent1">
              <a:lumMod val="75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4" name="13 Rectángulo"/>
          <p:cNvSpPr/>
          <p:nvPr/>
        </p:nvSpPr>
        <p:spPr>
          <a:xfrm>
            <a:off x="1573085" y="476672"/>
            <a:ext cx="2159566" cy="646331"/>
          </a:xfrm>
          <a:prstGeom prst="rect">
            <a:avLst/>
          </a:prstGeom>
        </p:spPr>
        <p:txBody>
          <a:bodyPr wrap="none">
            <a:spAutoFit/>
          </a:bodyPr>
          <a:lstStyle/>
          <a:p>
            <a:r>
              <a:rPr lang="es-EC" sz="3600" b="1" dirty="0" smtClean="0">
                <a:solidFill>
                  <a:srgbClr val="00B0F0"/>
                </a:solidFill>
                <a:latin typeface="Arial Rounded MT Bold" pitchFamily="34" charset="0"/>
              </a:rPr>
              <a:t>CONCLU</a:t>
            </a:r>
          </a:p>
        </p:txBody>
      </p:sp>
      <p:sp>
        <p:nvSpPr>
          <p:cNvPr id="16" name="15 Rectángulo"/>
          <p:cNvSpPr/>
          <p:nvPr/>
        </p:nvSpPr>
        <p:spPr>
          <a:xfrm>
            <a:off x="1622993" y="908720"/>
            <a:ext cx="1928733" cy="646331"/>
          </a:xfrm>
          <a:prstGeom prst="rect">
            <a:avLst/>
          </a:prstGeom>
        </p:spPr>
        <p:txBody>
          <a:bodyPr wrap="none">
            <a:spAutoFit/>
          </a:bodyPr>
          <a:lstStyle/>
          <a:p>
            <a:r>
              <a:rPr lang="es-EC" sz="3600" b="1" dirty="0" smtClean="0">
                <a:latin typeface="Arial Rounded MT Bold" pitchFamily="34" charset="0"/>
              </a:rPr>
              <a:t>SIONES</a:t>
            </a:r>
          </a:p>
        </p:txBody>
      </p:sp>
      <p:sp>
        <p:nvSpPr>
          <p:cNvPr id="17" name="16 CuadroTexto"/>
          <p:cNvSpPr txBox="1"/>
          <p:nvPr/>
        </p:nvSpPr>
        <p:spPr>
          <a:xfrm>
            <a:off x="971600" y="188640"/>
            <a:ext cx="720080" cy="1200329"/>
          </a:xfrm>
          <a:prstGeom prst="rect">
            <a:avLst/>
          </a:prstGeom>
          <a:noFill/>
        </p:spPr>
        <p:txBody>
          <a:bodyPr wrap="square" rtlCol="0">
            <a:spAutoFit/>
          </a:bodyPr>
          <a:lstStyle/>
          <a:p>
            <a:r>
              <a:rPr lang="es-EC" sz="7200" dirty="0" smtClean="0">
                <a:solidFill>
                  <a:schemeClr val="bg1">
                    <a:lumMod val="50000"/>
                  </a:schemeClr>
                </a:solidFill>
                <a:latin typeface="Arial Rounded MT Bold" pitchFamily="34" charset="0"/>
              </a:rPr>
              <a:t>5</a:t>
            </a:r>
            <a:endParaRPr lang="es-EC" sz="7200" dirty="0">
              <a:solidFill>
                <a:schemeClr val="bg1">
                  <a:lumMod val="50000"/>
                </a:schemeClr>
              </a:solidFill>
              <a:latin typeface="Arial Rounded MT Bold" pitchFamily="34" charset="0"/>
            </a:endParaRPr>
          </a:p>
        </p:txBody>
      </p:sp>
      <p:sp>
        <p:nvSpPr>
          <p:cNvPr id="3" name="CuadroTexto 2"/>
          <p:cNvSpPr txBox="1"/>
          <p:nvPr/>
        </p:nvSpPr>
        <p:spPr>
          <a:xfrm>
            <a:off x="2339753" y="2145045"/>
            <a:ext cx="6696743" cy="3785652"/>
          </a:xfrm>
          <a:prstGeom prst="rect">
            <a:avLst/>
          </a:prstGeom>
          <a:noFill/>
        </p:spPr>
        <p:txBody>
          <a:bodyPr wrap="square" rtlCol="0">
            <a:spAutoFit/>
          </a:bodyPr>
          <a:lstStyle/>
          <a:p>
            <a:pPr algn="just"/>
            <a:r>
              <a:rPr lang="es-EC" sz="1600" b="1" dirty="0" smtClean="0">
                <a:latin typeface="Book Antiqua" panose="02040602050305030304" pitchFamily="18" charset="0"/>
              </a:rPr>
              <a:t>EMPLEO ADOLESCENTE</a:t>
            </a:r>
          </a:p>
          <a:p>
            <a:pPr marL="285750" indent="-285750" algn="just">
              <a:buFont typeface="Wingdings" panose="05000000000000000000" pitchFamily="2" charset="2"/>
              <a:buChar char="v"/>
            </a:pPr>
            <a:endParaRPr lang="es-EC" sz="1600" dirty="0" smtClean="0">
              <a:latin typeface="Book Antiqua" panose="02040602050305030304" pitchFamily="18" charset="0"/>
            </a:endParaRPr>
          </a:p>
          <a:p>
            <a:pPr marL="285750" indent="-285750" algn="just">
              <a:buFont typeface="Wingdings" panose="05000000000000000000" pitchFamily="2" charset="2"/>
              <a:buChar char="v"/>
            </a:pPr>
            <a:r>
              <a:rPr lang="es-EC" sz="1600" dirty="0" smtClean="0">
                <a:latin typeface="Book Antiqua" panose="02040602050305030304" pitchFamily="18" charset="0"/>
              </a:rPr>
              <a:t>El 93,3% de las empresas no contrata adolescentes principalmente porque sus políticas internas lo impiden (46,2%) y porque consideran que es prohibido por la ley (23,1%).</a:t>
            </a:r>
          </a:p>
          <a:p>
            <a:pPr marL="285750" indent="-285750" algn="just">
              <a:buFont typeface="Wingdings" panose="05000000000000000000" pitchFamily="2" charset="2"/>
              <a:buChar char="v"/>
            </a:pPr>
            <a:endParaRPr lang="es-EC" sz="1600" dirty="0">
              <a:latin typeface="Book Antiqua" panose="02040602050305030304" pitchFamily="18" charset="0"/>
            </a:endParaRPr>
          </a:p>
          <a:p>
            <a:pPr marL="285750" indent="-285750" algn="just">
              <a:buFont typeface="Wingdings" panose="05000000000000000000" pitchFamily="2" charset="2"/>
              <a:buChar char="v"/>
            </a:pPr>
            <a:r>
              <a:rPr lang="es-EC" sz="1600" dirty="0" smtClean="0">
                <a:latin typeface="Book Antiqua" panose="02040602050305030304" pitchFamily="18" charset="0"/>
              </a:rPr>
              <a:t>El 93,3% no ha tenido inconveniente en contratar adolescentes.</a:t>
            </a:r>
          </a:p>
          <a:p>
            <a:pPr marL="285750" indent="-285750" algn="just">
              <a:buFont typeface="Wingdings" panose="05000000000000000000" pitchFamily="2" charset="2"/>
              <a:buChar char="v"/>
            </a:pPr>
            <a:endParaRPr lang="es-EC" sz="1600" dirty="0" smtClean="0">
              <a:latin typeface="Book Antiqua" panose="02040602050305030304" pitchFamily="18" charset="0"/>
            </a:endParaRPr>
          </a:p>
          <a:p>
            <a:pPr marL="285750" indent="-285750" algn="just">
              <a:buFont typeface="Wingdings" panose="05000000000000000000" pitchFamily="2" charset="2"/>
              <a:buChar char="v"/>
            </a:pPr>
            <a:r>
              <a:rPr lang="es-EC" sz="1600" dirty="0">
                <a:latin typeface="Book Antiqua" panose="02040602050305030304" pitchFamily="18" charset="0"/>
              </a:rPr>
              <a:t>E</a:t>
            </a:r>
            <a:r>
              <a:rPr lang="es-EC" sz="1600" dirty="0" smtClean="0">
                <a:latin typeface="Book Antiqua" panose="02040602050305030304" pitchFamily="18" charset="0"/>
              </a:rPr>
              <a:t>l 20% ha considerado incluir adolescentes en su nómina. </a:t>
            </a:r>
          </a:p>
          <a:p>
            <a:pPr marL="285750" indent="-285750" algn="just">
              <a:buFont typeface="Wingdings" panose="05000000000000000000" pitchFamily="2" charset="2"/>
              <a:buChar char="v"/>
            </a:pPr>
            <a:endParaRPr lang="es-EC" sz="1600" dirty="0">
              <a:latin typeface="Book Antiqua" panose="02040602050305030304" pitchFamily="18" charset="0"/>
            </a:endParaRPr>
          </a:p>
          <a:p>
            <a:pPr marL="285750" indent="-285750" algn="just">
              <a:buFont typeface="Wingdings" panose="05000000000000000000" pitchFamily="2" charset="2"/>
              <a:buChar char="v"/>
            </a:pPr>
            <a:r>
              <a:rPr lang="es-EC" sz="1600" dirty="0" smtClean="0">
                <a:latin typeface="Book Antiqua" panose="02040602050305030304" pitchFamily="18" charset="0"/>
              </a:rPr>
              <a:t>El 66,7% indica que no es necesario que los adolescentes cuenten con experiencia o conocimientos previos a su contratación.</a:t>
            </a:r>
          </a:p>
          <a:p>
            <a:pPr marL="285750" indent="-285750" algn="just">
              <a:buFont typeface="Wingdings" panose="05000000000000000000" pitchFamily="2" charset="2"/>
              <a:buChar char="v"/>
            </a:pPr>
            <a:endParaRPr lang="es-EC" sz="1600" dirty="0">
              <a:latin typeface="Book Antiqua" panose="02040602050305030304" pitchFamily="18" charset="0"/>
            </a:endParaRPr>
          </a:p>
          <a:p>
            <a:pPr marL="285750" indent="-285750" algn="just">
              <a:buFont typeface="Wingdings" panose="05000000000000000000" pitchFamily="2" charset="2"/>
              <a:buChar char="v"/>
            </a:pPr>
            <a:r>
              <a:rPr lang="es-EC" sz="1600" dirty="0" smtClean="0">
                <a:latin typeface="Book Antiqua" panose="02040602050305030304" pitchFamily="18" charset="0"/>
              </a:rPr>
              <a:t>El 80% establece que no contrataría adolescentes con discapacidad.</a:t>
            </a:r>
          </a:p>
          <a:p>
            <a:pPr marL="285750" indent="-285750" algn="just">
              <a:buFont typeface="Wingdings" panose="05000000000000000000" pitchFamily="2" charset="2"/>
              <a:buChar char="v"/>
            </a:pPr>
            <a:endParaRPr lang="es-EC" sz="1600" dirty="0">
              <a:latin typeface="Book Antiqua" panose="02040602050305030304" pitchFamily="18" charset="0"/>
            </a:endParaRPr>
          </a:p>
        </p:txBody>
      </p:sp>
      <p:sp>
        <p:nvSpPr>
          <p:cNvPr id="8" name="15 Rectángulo"/>
          <p:cNvSpPr/>
          <p:nvPr/>
        </p:nvSpPr>
        <p:spPr>
          <a:xfrm>
            <a:off x="1622993" y="1461683"/>
            <a:ext cx="1474891" cy="523220"/>
          </a:xfrm>
          <a:prstGeom prst="rect">
            <a:avLst/>
          </a:prstGeom>
        </p:spPr>
        <p:txBody>
          <a:bodyPr wrap="none">
            <a:spAutoFit/>
          </a:bodyPr>
          <a:lstStyle/>
          <a:p>
            <a:r>
              <a:rPr lang="es-EC" sz="2800" b="1" dirty="0" smtClean="0">
                <a:latin typeface="Arial Rounded MT Bold" pitchFamily="34" charset="0"/>
              </a:rPr>
              <a:t>MANTA</a:t>
            </a:r>
          </a:p>
        </p:txBody>
      </p:sp>
      <p:pic>
        <p:nvPicPr>
          <p:cNvPr id="9" name="Picture 6" descr="Bandera de Manta.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97884" y="1600375"/>
            <a:ext cx="504000" cy="237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86890253"/>
      </p:ext>
    </p:extLst>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2" descr="http://images.lagazzettadf.com/2013/09/oit.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5016" y="5877272"/>
            <a:ext cx="1576744" cy="900000"/>
          </a:xfrm>
          <a:prstGeom prst="rect">
            <a:avLst/>
          </a:prstGeom>
          <a:noFill/>
          <a:extLst>
            <a:ext uri="{909E8E84-426E-40DD-AFC4-6F175D3DCCD1}">
              <a14:hiddenFill xmlns:a14="http://schemas.microsoft.com/office/drawing/2010/main">
                <a:solidFill>
                  <a:srgbClr val="FFFFFF"/>
                </a:solidFill>
              </a14:hiddenFill>
            </a:ext>
          </a:extLst>
        </p:spPr>
      </p:pic>
      <p:sp>
        <p:nvSpPr>
          <p:cNvPr id="15" name="14 Triángulo isósceles"/>
          <p:cNvSpPr/>
          <p:nvPr/>
        </p:nvSpPr>
        <p:spPr>
          <a:xfrm rot="5400000">
            <a:off x="-2259124" y="2259124"/>
            <a:ext cx="6858000" cy="2339752"/>
          </a:xfrm>
          <a:prstGeom prst="triangle">
            <a:avLst>
              <a:gd name="adj" fmla="val 65666"/>
            </a:avLst>
          </a:prstGeom>
          <a:solidFill>
            <a:schemeClr val="accent1">
              <a:lumMod val="75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4" name="13 Rectángulo"/>
          <p:cNvSpPr/>
          <p:nvPr/>
        </p:nvSpPr>
        <p:spPr>
          <a:xfrm>
            <a:off x="1573085" y="476672"/>
            <a:ext cx="2159566" cy="646331"/>
          </a:xfrm>
          <a:prstGeom prst="rect">
            <a:avLst/>
          </a:prstGeom>
        </p:spPr>
        <p:txBody>
          <a:bodyPr wrap="none">
            <a:spAutoFit/>
          </a:bodyPr>
          <a:lstStyle/>
          <a:p>
            <a:r>
              <a:rPr lang="es-EC" sz="3600" b="1" dirty="0" smtClean="0">
                <a:solidFill>
                  <a:srgbClr val="00B0F0"/>
                </a:solidFill>
                <a:latin typeface="Arial Rounded MT Bold" pitchFamily="34" charset="0"/>
              </a:rPr>
              <a:t>CONCLU</a:t>
            </a:r>
          </a:p>
        </p:txBody>
      </p:sp>
      <p:sp>
        <p:nvSpPr>
          <p:cNvPr id="16" name="15 Rectángulo"/>
          <p:cNvSpPr/>
          <p:nvPr/>
        </p:nvSpPr>
        <p:spPr>
          <a:xfrm>
            <a:off x="1622993" y="908720"/>
            <a:ext cx="1928733" cy="646331"/>
          </a:xfrm>
          <a:prstGeom prst="rect">
            <a:avLst/>
          </a:prstGeom>
        </p:spPr>
        <p:txBody>
          <a:bodyPr wrap="none">
            <a:spAutoFit/>
          </a:bodyPr>
          <a:lstStyle/>
          <a:p>
            <a:r>
              <a:rPr lang="es-EC" sz="3600" b="1" dirty="0" smtClean="0">
                <a:latin typeface="Arial Rounded MT Bold" pitchFamily="34" charset="0"/>
              </a:rPr>
              <a:t>SIONES</a:t>
            </a:r>
          </a:p>
        </p:txBody>
      </p:sp>
      <p:sp>
        <p:nvSpPr>
          <p:cNvPr id="17" name="16 CuadroTexto"/>
          <p:cNvSpPr txBox="1"/>
          <p:nvPr/>
        </p:nvSpPr>
        <p:spPr>
          <a:xfrm>
            <a:off x="971600" y="188640"/>
            <a:ext cx="720080" cy="1200329"/>
          </a:xfrm>
          <a:prstGeom prst="rect">
            <a:avLst/>
          </a:prstGeom>
          <a:noFill/>
        </p:spPr>
        <p:txBody>
          <a:bodyPr wrap="square" rtlCol="0">
            <a:spAutoFit/>
          </a:bodyPr>
          <a:lstStyle/>
          <a:p>
            <a:r>
              <a:rPr lang="es-EC" sz="7200" dirty="0" smtClean="0">
                <a:solidFill>
                  <a:schemeClr val="bg1">
                    <a:lumMod val="50000"/>
                  </a:schemeClr>
                </a:solidFill>
                <a:latin typeface="Arial Rounded MT Bold" pitchFamily="34" charset="0"/>
              </a:rPr>
              <a:t>5</a:t>
            </a:r>
            <a:endParaRPr lang="es-EC" sz="7200" dirty="0">
              <a:solidFill>
                <a:schemeClr val="bg1">
                  <a:lumMod val="50000"/>
                </a:schemeClr>
              </a:solidFill>
              <a:latin typeface="Arial Rounded MT Bold" pitchFamily="34" charset="0"/>
            </a:endParaRPr>
          </a:p>
        </p:txBody>
      </p:sp>
      <p:sp>
        <p:nvSpPr>
          <p:cNvPr id="3" name="CuadroTexto 2"/>
          <p:cNvSpPr txBox="1"/>
          <p:nvPr/>
        </p:nvSpPr>
        <p:spPr>
          <a:xfrm>
            <a:off x="2339753" y="2420888"/>
            <a:ext cx="6696743" cy="3293209"/>
          </a:xfrm>
          <a:prstGeom prst="rect">
            <a:avLst/>
          </a:prstGeom>
          <a:noFill/>
        </p:spPr>
        <p:txBody>
          <a:bodyPr wrap="square" rtlCol="0">
            <a:spAutoFit/>
          </a:bodyPr>
          <a:lstStyle/>
          <a:p>
            <a:pPr algn="just"/>
            <a:r>
              <a:rPr lang="es-EC" sz="1600" b="1" dirty="0" smtClean="0">
                <a:latin typeface="Book Antiqua" panose="02040602050305030304" pitchFamily="18" charset="0"/>
              </a:rPr>
              <a:t>EMPLEO JUVENIL</a:t>
            </a:r>
          </a:p>
          <a:p>
            <a:pPr marL="285750" indent="-285750" algn="just">
              <a:buFont typeface="Wingdings" panose="05000000000000000000" pitchFamily="2" charset="2"/>
              <a:buChar char="v"/>
            </a:pPr>
            <a:endParaRPr lang="es-EC" sz="1600" dirty="0" smtClean="0">
              <a:latin typeface="Book Antiqua" panose="02040602050305030304" pitchFamily="18" charset="0"/>
            </a:endParaRPr>
          </a:p>
          <a:p>
            <a:pPr marL="285750" indent="-285750" algn="just">
              <a:buFont typeface="Wingdings" panose="05000000000000000000" pitchFamily="2" charset="2"/>
              <a:buChar char="v"/>
            </a:pPr>
            <a:r>
              <a:rPr lang="es-EC" sz="1600" dirty="0" smtClean="0">
                <a:latin typeface="Book Antiqua" panose="02040602050305030304" pitchFamily="18" charset="0"/>
              </a:rPr>
              <a:t>Todas las empresas indican que si contratan jóvenes principalmente por brindar oportunidades (35%) y por su actitud (30%).</a:t>
            </a:r>
          </a:p>
          <a:p>
            <a:pPr marL="285750" indent="-285750" algn="just">
              <a:buFont typeface="Wingdings" panose="05000000000000000000" pitchFamily="2" charset="2"/>
              <a:buChar char="v"/>
            </a:pPr>
            <a:endParaRPr lang="es-EC" sz="1600" dirty="0">
              <a:latin typeface="Book Antiqua" panose="02040602050305030304" pitchFamily="18" charset="0"/>
            </a:endParaRPr>
          </a:p>
          <a:p>
            <a:pPr marL="285750" indent="-285750" algn="just">
              <a:buFont typeface="Wingdings" panose="05000000000000000000" pitchFamily="2" charset="2"/>
              <a:buChar char="v"/>
            </a:pPr>
            <a:r>
              <a:rPr lang="es-EC" sz="1600" dirty="0" smtClean="0">
                <a:latin typeface="Book Antiqua" panose="02040602050305030304" pitchFamily="18" charset="0"/>
              </a:rPr>
              <a:t>El 80% no ha tenido inconveniente en contratar jóvenes. El 20% que si lo ha tenido ha sido por su falta de compromiso, inestabilidad laboral y falta de madurez y responsabilidad.</a:t>
            </a:r>
          </a:p>
          <a:p>
            <a:pPr marL="285750" indent="-285750" algn="just">
              <a:buFont typeface="Wingdings" panose="05000000000000000000" pitchFamily="2" charset="2"/>
              <a:buChar char="v"/>
            </a:pPr>
            <a:endParaRPr lang="es-EC" sz="1600" dirty="0" smtClean="0">
              <a:latin typeface="Book Antiqua" panose="02040602050305030304" pitchFamily="18" charset="0"/>
            </a:endParaRPr>
          </a:p>
          <a:p>
            <a:pPr marL="285750" indent="-285750" algn="just">
              <a:buFont typeface="Wingdings" panose="05000000000000000000" pitchFamily="2" charset="2"/>
              <a:buChar char="v"/>
            </a:pPr>
            <a:r>
              <a:rPr lang="es-EC" sz="1600" dirty="0" smtClean="0">
                <a:latin typeface="Book Antiqua" panose="02040602050305030304" pitchFamily="18" charset="0"/>
              </a:rPr>
              <a:t>El 86,7% ha considerado incluir jóvenes en su nómina. </a:t>
            </a:r>
          </a:p>
          <a:p>
            <a:pPr marL="285750" indent="-285750" algn="just">
              <a:buFont typeface="Wingdings" panose="05000000000000000000" pitchFamily="2" charset="2"/>
              <a:buChar char="v"/>
            </a:pPr>
            <a:endParaRPr lang="es-EC" sz="1600" dirty="0">
              <a:latin typeface="Book Antiqua" panose="02040602050305030304" pitchFamily="18" charset="0"/>
            </a:endParaRPr>
          </a:p>
          <a:p>
            <a:pPr marL="285750" indent="-285750" algn="just">
              <a:buFont typeface="Wingdings" panose="05000000000000000000" pitchFamily="2" charset="2"/>
              <a:buChar char="v"/>
            </a:pPr>
            <a:r>
              <a:rPr lang="es-EC" sz="1600" dirty="0" smtClean="0">
                <a:latin typeface="Book Antiqua" panose="02040602050305030304" pitchFamily="18" charset="0"/>
              </a:rPr>
              <a:t>El 60% indica que es necesario que los jóvenes cuenten con experiencia o conocimientos previos a su contratación.</a:t>
            </a:r>
          </a:p>
        </p:txBody>
      </p:sp>
      <p:sp>
        <p:nvSpPr>
          <p:cNvPr id="8" name="15 Rectángulo"/>
          <p:cNvSpPr/>
          <p:nvPr/>
        </p:nvSpPr>
        <p:spPr>
          <a:xfrm>
            <a:off x="1622993" y="1461683"/>
            <a:ext cx="1474891" cy="523220"/>
          </a:xfrm>
          <a:prstGeom prst="rect">
            <a:avLst/>
          </a:prstGeom>
        </p:spPr>
        <p:txBody>
          <a:bodyPr wrap="none">
            <a:spAutoFit/>
          </a:bodyPr>
          <a:lstStyle/>
          <a:p>
            <a:r>
              <a:rPr lang="es-EC" sz="2800" b="1" dirty="0" smtClean="0">
                <a:latin typeface="Arial Rounded MT Bold" pitchFamily="34" charset="0"/>
              </a:rPr>
              <a:t>MANTA</a:t>
            </a:r>
          </a:p>
        </p:txBody>
      </p:sp>
      <p:pic>
        <p:nvPicPr>
          <p:cNvPr id="9" name="Picture 6" descr="Bandera de Manta.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97884" y="1600375"/>
            <a:ext cx="504000" cy="237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3353456"/>
      </p:ext>
    </p:extLst>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2" descr="http://images.lagazzettadf.com/2013/09/oit.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5016" y="5877272"/>
            <a:ext cx="1576744" cy="900000"/>
          </a:xfrm>
          <a:prstGeom prst="rect">
            <a:avLst/>
          </a:prstGeom>
          <a:noFill/>
          <a:extLst>
            <a:ext uri="{909E8E84-426E-40DD-AFC4-6F175D3DCCD1}">
              <a14:hiddenFill xmlns:a14="http://schemas.microsoft.com/office/drawing/2010/main">
                <a:solidFill>
                  <a:srgbClr val="FFFFFF"/>
                </a:solidFill>
              </a14:hiddenFill>
            </a:ext>
          </a:extLst>
        </p:spPr>
      </p:pic>
      <p:sp>
        <p:nvSpPr>
          <p:cNvPr id="15" name="14 Triángulo isósceles"/>
          <p:cNvSpPr/>
          <p:nvPr/>
        </p:nvSpPr>
        <p:spPr>
          <a:xfrm rot="5400000">
            <a:off x="-2259124" y="2259124"/>
            <a:ext cx="6858000" cy="2339752"/>
          </a:xfrm>
          <a:prstGeom prst="triangle">
            <a:avLst>
              <a:gd name="adj" fmla="val 65666"/>
            </a:avLst>
          </a:prstGeom>
          <a:solidFill>
            <a:schemeClr val="accent1">
              <a:lumMod val="75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4" name="13 Rectángulo"/>
          <p:cNvSpPr/>
          <p:nvPr/>
        </p:nvSpPr>
        <p:spPr>
          <a:xfrm>
            <a:off x="1573085" y="476672"/>
            <a:ext cx="2159566" cy="646331"/>
          </a:xfrm>
          <a:prstGeom prst="rect">
            <a:avLst/>
          </a:prstGeom>
        </p:spPr>
        <p:txBody>
          <a:bodyPr wrap="none">
            <a:spAutoFit/>
          </a:bodyPr>
          <a:lstStyle/>
          <a:p>
            <a:r>
              <a:rPr lang="es-EC" sz="3600" b="1" dirty="0" smtClean="0">
                <a:solidFill>
                  <a:srgbClr val="00B0F0"/>
                </a:solidFill>
                <a:latin typeface="Arial Rounded MT Bold" pitchFamily="34" charset="0"/>
              </a:rPr>
              <a:t>CONCLU</a:t>
            </a:r>
          </a:p>
        </p:txBody>
      </p:sp>
      <p:sp>
        <p:nvSpPr>
          <p:cNvPr id="16" name="15 Rectángulo"/>
          <p:cNvSpPr/>
          <p:nvPr/>
        </p:nvSpPr>
        <p:spPr>
          <a:xfrm>
            <a:off x="1622993" y="908720"/>
            <a:ext cx="1928733" cy="646331"/>
          </a:xfrm>
          <a:prstGeom prst="rect">
            <a:avLst/>
          </a:prstGeom>
        </p:spPr>
        <p:txBody>
          <a:bodyPr wrap="none">
            <a:spAutoFit/>
          </a:bodyPr>
          <a:lstStyle/>
          <a:p>
            <a:r>
              <a:rPr lang="es-EC" sz="3600" b="1" dirty="0" smtClean="0">
                <a:latin typeface="Arial Rounded MT Bold" pitchFamily="34" charset="0"/>
              </a:rPr>
              <a:t>SIONES</a:t>
            </a:r>
          </a:p>
        </p:txBody>
      </p:sp>
      <p:sp>
        <p:nvSpPr>
          <p:cNvPr id="17" name="16 CuadroTexto"/>
          <p:cNvSpPr txBox="1"/>
          <p:nvPr/>
        </p:nvSpPr>
        <p:spPr>
          <a:xfrm>
            <a:off x="971600" y="188640"/>
            <a:ext cx="720080" cy="1200329"/>
          </a:xfrm>
          <a:prstGeom prst="rect">
            <a:avLst/>
          </a:prstGeom>
          <a:noFill/>
        </p:spPr>
        <p:txBody>
          <a:bodyPr wrap="square" rtlCol="0">
            <a:spAutoFit/>
          </a:bodyPr>
          <a:lstStyle/>
          <a:p>
            <a:r>
              <a:rPr lang="es-EC" sz="7200" dirty="0" smtClean="0">
                <a:solidFill>
                  <a:schemeClr val="bg1">
                    <a:lumMod val="50000"/>
                  </a:schemeClr>
                </a:solidFill>
                <a:latin typeface="Arial Rounded MT Bold" pitchFamily="34" charset="0"/>
              </a:rPr>
              <a:t>5</a:t>
            </a:r>
            <a:endParaRPr lang="es-EC" sz="7200" dirty="0">
              <a:solidFill>
                <a:schemeClr val="bg1">
                  <a:lumMod val="50000"/>
                </a:schemeClr>
              </a:solidFill>
              <a:latin typeface="Arial Rounded MT Bold" pitchFamily="34" charset="0"/>
            </a:endParaRPr>
          </a:p>
        </p:txBody>
      </p:sp>
      <p:sp>
        <p:nvSpPr>
          <p:cNvPr id="3" name="CuadroTexto 2"/>
          <p:cNvSpPr txBox="1"/>
          <p:nvPr/>
        </p:nvSpPr>
        <p:spPr>
          <a:xfrm>
            <a:off x="2339753" y="2420888"/>
            <a:ext cx="6696743" cy="3785652"/>
          </a:xfrm>
          <a:prstGeom prst="rect">
            <a:avLst/>
          </a:prstGeom>
          <a:noFill/>
        </p:spPr>
        <p:txBody>
          <a:bodyPr wrap="square" rtlCol="0">
            <a:spAutoFit/>
          </a:bodyPr>
          <a:lstStyle/>
          <a:p>
            <a:pPr algn="just"/>
            <a:r>
              <a:rPr lang="es-EC" sz="1600" b="1" dirty="0" smtClean="0">
                <a:latin typeface="Book Antiqua" panose="02040602050305030304" pitchFamily="18" charset="0"/>
              </a:rPr>
              <a:t>PERSONAS CON DISCAPACIDAD</a:t>
            </a:r>
          </a:p>
          <a:p>
            <a:pPr marL="285750" indent="-285750" algn="just">
              <a:buFont typeface="Wingdings" panose="05000000000000000000" pitchFamily="2" charset="2"/>
              <a:buChar char="v"/>
            </a:pPr>
            <a:endParaRPr lang="es-EC" sz="1600" dirty="0" smtClean="0">
              <a:latin typeface="Book Antiqua" panose="02040602050305030304" pitchFamily="18" charset="0"/>
            </a:endParaRPr>
          </a:p>
          <a:p>
            <a:pPr marL="285750" indent="-285750" algn="just">
              <a:buFont typeface="Wingdings" panose="05000000000000000000" pitchFamily="2" charset="2"/>
              <a:buChar char="v"/>
            </a:pPr>
            <a:r>
              <a:rPr lang="es-EC" sz="1600" dirty="0" smtClean="0">
                <a:latin typeface="Book Antiqua" panose="02040602050305030304" pitchFamily="18" charset="0"/>
              </a:rPr>
              <a:t>El porcentaje promedio del personal con discapacidad en las empresas es de 3,88%.</a:t>
            </a:r>
          </a:p>
          <a:p>
            <a:pPr marL="285750" indent="-285750" algn="just">
              <a:buFont typeface="Wingdings" panose="05000000000000000000" pitchFamily="2" charset="2"/>
              <a:buChar char="v"/>
            </a:pPr>
            <a:endParaRPr lang="es-EC" sz="1600" dirty="0">
              <a:latin typeface="Book Antiqua" panose="02040602050305030304" pitchFamily="18" charset="0"/>
            </a:endParaRPr>
          </a:p>
          <a:p>
            <a:pPr marL="285750" indent="-285750" algn="just">
              <a:buFont typeface="Wingdings" panose="05000000000000000000" pitchFamily="2" charset="2"/>
              <a:buChar char="v"/>
            </a:pPr>
            <a:r>
              <a:rPr lang="es-EC" sz="1600" dirty="0" smtClean="0">
                <a:latin typeface="Book Antiqua" panose="02040602050305030304" pitchFamily="18" charset="0"/>
              </a:rPr>
              <a:t>Todas las empresas establecen que sí contratarían a personas con discapacidad principalmente en las áreas de asistencia administrativa, operación básica y soporte administrativo (20%, 13,8% y 13,8% respectivamente).</a:t>
            </a:r>
          </a:p>
          <a:p>
            <a:pPr marL="285750" indent="-285750" algn="just">
              <a:buFont typeface="Wingdings" panose="05000000000000000000" pitchFamily="2" charset="2"/>
              <a:buChar char="v"/>
            </a:pPr>
            <a:endParaRPr lang="es-EC" sz="1600" dirty="0">
              <a:latin typeface="Book Antiqua" panose="02040602050305030304" pitchFamily="18" charset="0"/>
            </a:endParaRPr>
          </a:p>
          <a:p>
            <a:pPr marL="285750" indent="-285750" algn="just">
              <a:buFont typeface="Wingdings" panose="05000000000000000000" pitchFamily="2" charset="2"/>
              <a:buChar char="v"/>
            </a:pPr>
            <a:r>
              <a:rPr lang="es-EC" sz="1600" dirty="0" smtClean="0">
                <a:latin typeface="Book Antiqua" panose="02040602050305030304" pitchFamily="18" charset="0"/>
              </a:rPr>
              <a:t>El 73,3% indica que preferiría que las personas con discapacidad que contrate sean jóvenes.</a:t>
            </a:r>
          </a:p>
          <a:p>
            <a:pPr marL="285750" indent="-285750" algn="just">
              <a:buFont typeface="Wingdings" panose="05000000000000000000" pitchFamily="2" charset="2"/>
              <a:buChar char="v"/>
            </a:pPr>
            <a:endParaRPr lang="es-EC" sz="1600" dirty="0">
              <a:latin typeface="Book Antiqua" panose="02040602050305030304" pitchFamily="18" charset="0"/>
            </a:endParaRPr>
          </a:p>
          <a:p>
            <a:pPr marL="285750" indent="-285750" algn="just">
              <a:buFont typeface="Wingdings" panose="05000000000000000000" pitchFamily="2" charset="2"/>
              <a:buChar char="v"/>
            </a:pPr>
            <a:r>
              <a:rPr lang="es-EC" sz="1600" dirty="0" smtClean="0">
                <a:latin typeface="Book Antiqua" panose="02040602050305030304" pitchFamily="18" charset="0"/>
              </a:rPr>
              <a:t>En su mayoría contratarían a personas con discapacidad física (46,7%) y auditiva (30%).</a:t>
            </a:r>
          </a:p>
        </p:txBody>
      </p:sp>
      <p:sp>
        <p:nvSpPr>
          <p:cNvPr id="8" name="15 Rectángulo"/>
          <p:cNvSpPr/>
          <p:nvPr/>
        </p:nvSpPr>
        <p:spPr>
          <a:xfrm>
            <a:off x="1622993" y="1461683"/>
            <a:ext cx="1474891" cy="523220"/>
          </a:xfrm>
          <a:prstGeom prst="rect">
            <a:avLst/>
          </a:prstGeom>
        </p:spPr>
        <p:txBody>
          <a:bodyPr wrap="none">
            <a:spAutoFit/>
          </a:bodyPr>
          <a:lstStyle/>
          <a:p>
            <a:r>
              <a:rPr lang="es-EC" sz="2800" b="1" dirty="0" smtClean="0">
                <a:latin typeface="Arial Rounded MT Bold" pitchFamily="34" charset="0"/>
              </a:rPr>
              <a:t>MANTA</a:t>
            </a:r>
          </a:p>
        </p:txBody>
      </p:sp>
      <p:pic>
        <p:nvPicPr>
          <p:cNvPr id="9" name="Picture 6" descr="Bandera de Manta.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97884" y="1600375"/>
            <a:ext cx="504000" cy="237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2018468"/>
      </p:ext>
    </p:extLst>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2" descr="http://images.lagazzettadf.com/2013/09/oit.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5016" y="5877272"/>
            <a:ext cx="1576744" cy="900000"/>
          </a:xfrm>
          <a:prstGeom prst="rect">
            <a:avLst/>
          </a:prstGeom>
          <a:noFill/>
          <a:extLst>
            <a:ext uri="{909E8E84-426E-40DD-AFC4-6F175D3DCCD1}">
              <a14:hiddenFill xmlns:a14="http://schemas.microsoft.com/office/drawing/2010/main">
                <a:solidFill>
                  <a:srgbClr val="FFFFFF"/>
                </a:solidFill>
              </a14:hiddenFill>
            </a:ext>
          </a:extLst>
        </p:spPr>
      </p:pic>
      <p:sp>
        <p:nvSpPr>
          <p:cNvPr id="15" name="14 Triángulo isósceles"/>
          <p:cNvSpPr/>
          <p:nvPr/>
        </p:nvSpPr>
        <p:spPr>
          <a:xfrm rot="5400000">
            <a:off x="-2259124" y="2259124"/>
            <a:ext cx="6858000" cy="2339752"/>
          </a:xfrm>
          <a:prstGeom prst="triangle">
            <a:avLst>
              <a:gd name="adj" fmla="val 65666"/>
            </a:avLst>
          </a:prstGeom>
          <a:solidFill>
            <a:schemeClr val="accent1">
              <a:lumMod val="75000"/>
            </a:schemeClr>
          </a:solidFill>
          <a:ln w="31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dirty="0"/>
          </a:p>
        </p:txBody>
      </p:sp>
      <p:sp>
        <p:nvSpPr>
          <p:cNvPr id="14" name="13 Rectángulo"/>
          <p:cNvSpPr/>
          <p:nvPr/>
        </p:nvSpPr>
        <p:spPr>
          <a:xfrm>
            <a:off x="1573085" y="476672"/>
            <a:ext cx="2159566" cy="646331"/>
          </a:xfrm>
          <a:prstGeom prst="rect">
            <a:avLst/>
          </a:prstGeom>
        </p:spPr>
        <p:txBody>
          <a:bodyPr wrap="none">
            <a:spAutoFit/>
          </a:bodyPr>
          <a:lstStyle/>
          <a:p>
            <a:r>
              <a:rPr lang="es-EC" sz="3600" b="1" dirty="0" smtClean="0">
                <a:solidFill>
                  <a:srgbClr val="00B0F0"/>
                </a:solidFill>
                <a:latin typeface="Arial Rounded MT Bold" pitchFamily="34" charset="0"/>
              </a:rPr>
              <a:t>CONCLU</a:t>
            </a:r>
          </a:p>
        </p:txBody>
      </p:sp>
      <p:sp>
        <p:nvSpPr>
          <p:cNvPr id="16" name="15 Rectángulo"/>
          <p:cNvSpPr/>
          <p:nvPr/>
        </p:nvSpPr>
        <p:spPr>
          <a:xfrm>
            <a:off x="1622993" y="908720"/>
            <a:ext cx="1928733" cy="646331"/>
          </a:xfrm>
          <a:prstGeom prst="rect">
            <a:avLst/>
          </a:prstGeom>
        </p:spPr>
        <p:txBody>
          <a:bodyPr wrap="none">
            <a:spAutoFit/>
          </a:bodyPr>
          <a:lstStyle/>
          <a:p>
            <a:r>
              <a:rPr lang="es-EC" sz="3600" b="1" dirty="0" smtClean="0">
                <a:latin typeface="Arial Rounded MT Bold" pitchFamily="34" charset="0"/>
              </a:rPr>
              <a:t>SIONES</a:t>
            </a:r>
          </a:p>
        </p:txBody>
      </p:sp>
      <p:sp>
        <p:nvSpPr>
          <p:cNvPr id="17" name="16 CuadroTexto"/>
          <p:cNvSpPr txBox="1"/>
          <p:nvPr/>
        </p:nvSpPr>
        <p:spPr>
          <a:xfrm>
            <a:off x="971600" y="188640"/>
            <a:ext cx="720080" cy="1200329"/>
          </a:xfrm>
          <a:prstGeom prst="rect">
            <a:avLst/>
          </a:prstGeom>
          <a:noFill/>
        </p:spPr>
        <p:txBody>
          <a:bodyPr wrap="square" rtlCol="0">
            <a:spAutoFit/>
          </a:bodyPr>
          <a:lstStyle/>
          <a:p>
            <a:r>
              <a:rPr lang="es-EC" sz="7200" dirty="0" smtClean="0">
                <a:solidFill>
                  <a:schemeClr val="bg1">
                    <a:lumMod val="50000"/>
                  </a:schemeClr>
                </a:solidFill>
                <a:latin typeface="Arial Rounded MT Bold" pitchFamily="34" charset="0"/>
              </a:rPr>
              <a:t>5</a:t>
            </a:r>
            <a:endParaRPr lang="es-EC" sz="7200" dirty="0">
              <a:solidFill>
                <a:schemeClr val="bg1">
                  <a:lumMod val="50000"/>
                </a:schemeClr>
              </a:solidFill>
              <a:latin typeface="Arial Rounded MT Bold" pitchFamily="34" charset="0"/>
            </a:endParaRPr>
          </a:p>
        </p:txBody>
      </p:sp>
      <p:sp>
        <p:nvSpPr>
          <p:cNvPr id="3" name="CuadroTexto 2"/>
          <p:cNvSpPr txBox="1"/>
          <p:nvPr/>
        </p:nvSpPr>
        <p:spPr>
          <a:xfrm>
            <a:off x="2339753" y="2420888"/>
            <a:ext cx="6696743" cy="2800767"/>
          </a:xfrm>
          <a:prstGeom prst="rect">
            <a:avLst/>
          </a:prstGeom>
          <a:noFill/>
        </p:spPr>
        <p:txBody>
          <a:bodyPr wrap="square" rtlCol="0">
            <a:spAutoFit/>
          </a:bodyPr>
          <a:lstStyle/>
          <a:p>
            <a:pPr algn="just"/>
            <a:r>
              <a:rPr lang="es-EC" sz="1600" b="1" dirty="0" smtClean="0">
                <a:latin typeface="Book Antiqua" panose="02040602050305030304" pitchFamily="18" charset="0"/>
              </a:rPr>
              <a:t>REMUNERACIONES</a:t>
            </a:r>
          </a:p>
          <a:p>
            <a:pPr marL="285750" indent="-285750" algn="just">
              <a:buFont typeface="Wingdings" panose="05000000000000000000" pitchFamily="2" charset="2"/>
              <a:buChar char="v"/>
            </a:pPr>
            <a:endParaRPr lang="es-EC" sz="1600" dirty="0" smtClean="0">
              <a:latin typeface="Book Antiqua" panose="02040602050305030304" pitchFamily="18" charset="0"/>
            </a:endParaRPr>
          </a:p>
          <a:p>
            <a:pPr marL="285750" indent="-285750" algn="just">
              <a:buFont typeface="Wingdings" panose="05000000000000000000" pitchFamily="2" charset="2"/>
              <a:buChar char="v"/>
            </a:pPr>
            <a:r>
              <a:rPr lang="es-EC" sz="1600" dirty="0" smtClean="0">
                <a:latin typeface="Book Antiqua" panose="02040602050305030304" pitchFamily="18" charset="0"/>
              </a:rPr>
              <a:t>El total del salarios que las empresas pagaron en el 2014 es de 573 millones de dólares.</a:t>
            </a:r>
          </a:p>
          <a:p>
            <a:pPr marL="285750" indent="-285750" algn="just">
              <a:buFont typeface="Wingdings" panose="05000000000000000000" pitchFamily="2" charset="2"/>
              <a:buChar char="v"/>
            </a:pPr>
            <a:endParaRPr lang="es-EC" sz="1600" dirty="0">
              <a:latin typeface="Book Antiqua" panose="02040602050305030304" pitchFamily="18" charset="0"/>
            </a:endParaRPr>
          </a:p>
          <a:p>
            <a:pPr marL="285750" indent="-285750" algn="just">
              <a:buFont typeface="Wingdings" panose="05000000000000000000" pitchFamily="2" charset="2"/>
              <a:buChar char="v"/>
            </a:pPr>
            <a:r>
              <a:rPr lang="es-EC" sz="1600" dirty="0" smtClean="0">
                <a:latin typeface="Book Antiqua" panose="02040602050305030304" pitchFamily="18" charset="0"/>
              </a:rPr>
              <a:t>Las salarios promedio más altos corresponden a los cargos de jefatura, supervisión general y operación especializada con 2.715, 1.283 y 1.162 dólares al mes.</a:t>
            </a:r>
          </a:p>
          <a:p>
            <a:pPr marL="285750" indent="-285750" algn="just">
              <a:buFont typeface="Wingdings" panose="05000000000000000000" pitchFamily="2" charset="2"/>
              <a:buChar char="v"/>
            </a:pPr>
            <a:endParaRPr lang="es-EC" sz="1600" dirty="0">
              <a:latin typeface="Book Antiqua" panose="02040602050305030304" pitchFamily="18" charset="0"/>
            </a:endParaRPr>
          </a:p>
          <a:p>
            <a:pPr marL="285750" indent="-285750" algn="just">
              <a:buFont typeface="Wingdings" panose="05000000000000000000" pitchFamily="2" charset="2"/>
              <a:buChar char="v"/>
            </a:pPr>
            <a:r>
              <a:rPr lang="es-EC" sz="1600" dirty="0">
                <a:latin typeface="Book Antiqua" panose="02040602050305030304" pitchFamily="18" charset="0"/>
              </a:rPr>
              <a:t>Las salarios promedio más </a:t>
            </a:r>
            <a:r>
              <a:rPr lang="es-EC" sz="1600" dirty="0" smtClean="0">
                <a:latin typeface="Book Antiqua" panose="02040602050305030304" pitchFamily="18" charset="0"/>
              </a:rPr>
              <a:t>bajos corresponden </a:t>
            </a:r>
            <a:r>
              <a:rPr lang="es-EC" sz="1600" dirty="0">
                <a:latin typeface="Book Antiqua" panose="02040602050305030304" pitchFamily="18" charset="0"/>
              </a:rPr>
              <a:t>a los cargos de </a:t>
            </a:r>
            <a:r>
              <a:rPr lang="es-EC" sz="1600" dirty="0" smtClean="0">
                <a:latin typeface="Book Antiqua" panose="02040602050305030304" pitchFamily="18" charset="0"/>
              </a:rPr>
              <a:t>operación básica y otros con 455 y 376 dólares </a:t>
            </a:r>
            <a:r>
              <a:rPr lang="es-EC" sz="1600" dirty="0">
                <a:latin typeface="Book Antiqua" panose="02040602050305030304" pitchFamily="18" charset="0"/>
              </a:rPr>
              <a:t>al mes</a:t>
            </a:r>
            <a:r>
              <a:rPr lang="es-EC" sz="1600" dirty="0" smtClean="0">
                <a:latin typeface="Book Antiqua" panose="02040602050305030304" pitchFamily="18" charset="0"/>
              </a:rPr>
              <a:t>.</a:t>
            </a:r>
            <a:endParaRPr lang="es-EC" sz="1600" dirty="0">
              <a:latin typeface="Book Antiqua" panose="02040602050305030304" pitchFamily="18" charset="0"/>
            </a:endParaRPr>
          </a:p>
        </p:txBody>
      </p:sp>
      <p:sp>
        <p:nvSpPr>
          <p:cNvPr id="8" name="15 Rectángulo"/>
          <p:cNvSpPr/>
          <p:nvPr/>
        </p:nvSpPr>
        <p:spPr>
          <a:xfrm>
            <a:off x="1622993" y="1461683"/>
            <a:ext cx="1474891" cy="523220"/>
          </a:xfrm>
          <a:prstGeom prst="rect">
            <a:avLst/>
          </a:prstGeom>
        </p:spPr>
        <p:txBody>
          <a:bodyPr wrap="none">
            <a:spAutoFit/>
          </a:bodyPr>
          <a:lstStyle/>
          <a:p>
            <a:r>
              <a:rPr lang="es-EC" sz="2800" b="1" dirty="0" smtClean="0">
                <a:latin typeface="Arial Rounded MT Bold" pitchFamily="34" charset="0"/>
              </a:rPr>
              <a:t>MANTA</a:t>
            </a:r>
          </a:p>
        </p:txBody>
      </p:sp>
      <p:pic>
        <p:nvPicPr>
          <p:cNvPr id="9" name="Picture 6" descr="Bandera de Manta.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97884" y="1600375"/>
            <a:ext cx="504000" cy="237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8006611"/>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3960</TotalTime>
  <Words>5327</Words>
  <Application>Microsoft Office PowerPoint</Application>
  <PresentationFormat>On-screen Show (4:3)</PresentationFormat>
  <Paragraphs>1169</Paragraphs>
  <Slides>138</Slides>
  <Notes>33</Notes>
  <HiddenSlides>0</HiddenSlides>
  <MMClips>0</MMClips>
  <ScaleCrop>false</ScaleCrop>
  <HeadingPairs>
    <vt:vector size="4" baseType="variant">
      <vt:variant>
        <vt:lpstr>Theme</vt:lpstr>
      </vt:variant>
      <vt:variant>
        <vt:i4>1</vt:i4>
      </vt:variant>
      <vt:variant>
        <vt:lpstr>Slide Titles</vt:lpstr>
      </vt:variant>
      <vt:variant>
        <vt:i4>138</vt:i4>
      </vt:variant>
    </vt:vector>
  </HeadingPairs>
  <TitlesOfParts>
    <vt:vector size="139" baseType="lpstr">
      <vt:lpstr>Tema de Office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Marco Aguas</dc:creator>
  <cp:lastModifiedBy>Lazo Castro, Milagros</cp:lastModifiedBy>
  <cp:revision>875</cp:revision>
  <cp:lastPrinted>2015-11-12T16:39:17Z</cp:lastPrinted>
  <dcterms:created xsi:type="dcterms:W3CDTF">2015-07-08T17:38:36Z</dcterms:created>
  <dcterms:modified xsi:type="dcterms:W3CDTF">2016-01-29T13:31:12Z</dcterms:modified>
</cp:coreProperties>
</file>