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60" r:id="rId4"/>
    <p:sldId id="261" r:id="rId5"/>
    <p:sldId id="269" r:id="rId6"/>
    <p:sldId id="262" r:id="rId7"/>
    <p:sldId id="263" r:id="rId8"/>
    <p:sldId id="264" r:id="rId9"/>
    <p:sldId id="265" r:id="rId10"/>
    <p:sldId id="266" r:id="rId11"/>
    <p:sldId id="268" r:id="rId12"/>
    <p:sldId id="271" r:id="rId13"/>
    <p:sldId id="274" r:id="rId14"/>
    <p:sldId id="275" r:id="rId15"/>
    <p:sldId id="276" r:id="rId16"/>
    <p:sldId id="277" r:id="rId17"/>
    <p:sldId id="278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89255" autoAdjust="0"/>
  </p:normalViewPr>
  <p:slideViewPr>
    <p:cSldViewPr>
      <p:cViewPr varScale="1">
        <p:scale>
          <a:sx n="93" d="100"/>
          <a:sy n="93" d="100"/>
        </p:scale>
        <p:origin x="-45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0BC12-10F5-4F73-9EB5-D154492B20C5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B45CF1-C2C8-4D57-9FAB-26BC2470D7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5354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3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7245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055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8343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661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297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281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449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414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343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2076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409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579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3587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3587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3587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6218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3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02283-02DD-4791-8C7A-6C34F31AB534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133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02283-02DD-4791-8C7A-6C34F31AB534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565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02283-02DD-4791-8C7A-6C34F31AB534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249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02283-02DD-4791-8C7A-6C34F31AB534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226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02283-02DD-4791-8C7A-6C34F31AB534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716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02283-02DD-4791-8C7A-6C34F31AB534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676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02283-02DD-4791-8C7A-6C34F31AB534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569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02283-02DD-4791-8C7A-6C34F31AB534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746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02283-02DD-4791-8C7A-6C34F31AB534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632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02283-02DD-4791-8C7A-6C34F31AB534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696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02283-02DD-4791-8C7A-6C34F31AB534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756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02283-02DD-4791-8C7A-6C34F31AB534}" type="datetimeFigureOut">
              <a:rPr lang="en-GB" smtClean="0"/>
              <a:t>17/12/2015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042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0.jpeg"/><Relationship Id="rId18" Type="http://schemas.microsoft.com/office/2007/relationships/hdphoto" Target="../media/hdphoto9.wdp"/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12" Type="http://schemas.microsoft.com/office/2007/relationships/hdphoto" Target="../media/hdphoto6.wdp"/><Relationship Id="rId17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6" Type="http://schemas.microsoft.com/office/2007/relationships/hdphoto" Target="../media/hdphoto8.wdp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19.jpeg"/><Relationship Id="rId5" Type="http://schemas.openxmlformats.org/officeDocument/2006/relationships/image" Target="../media/image16.jpeg"/><Relationship Id="rId15" Type="http://schemas.openxmlformats.org/officeDocument/2006/relationships/image" Target="../media/image21.jpe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8.jpeg"/><Relationship Id="rId14" Type="http://schemas.microsoft.com/office/2007/relationships/hdphoto" Target="../media/hdphoto7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lo.org/americas/publicaciones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hyperlink" Target="http://www.nazcaperu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46" y="-10388"/>
            <a:ext cx="4076190" cy="293533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140968"/>
            <a:ext cx="3726954" cy="36952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813556"/>
            <a:ext cx="3707904" cy="204444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406885" y="2132856"/>
            <a:ext cx="4176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Panorama</a:t>
            </a:r>
            <a:endParaRPr lang="es-ES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838933" y="2852936"/>
            <a:ext cx="39604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80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Laboral</a:t>
            </a:r>
            <a:endParaRPr lang="es-ES" sz="8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574196" y="2558514"/>
            <a:ext cx="27422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S UI Gothic" panose="020B0600070205080204" pitchFamily="34" charset="-128"/>
                <a:ea typeface="MS UI Gothic" panose="020B0600070205080204" pitchFamily="34" charset="-128"/>
                <a:cs typeface="Arial" panose="020B0604020202020204" pitchFamily="34" charset="0"/>
              </a:rPr>
              <a:t>2015</a:t>
            </a:r>
            <a:endParaRPr lang="es-ES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S UI Gothic" panose="020B0600070205080204" pitchFamily="34" charset="-128"/>
              <a:ea typeface="MS UI 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298873" y="3933056"/>
            <a:ext cx="6372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América Latina y el Caribe</a:t>
            </a:r>
            <a:endParaRPr lang="es-E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92915"/>
            <a:ext cx="1081861" cy="165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207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0889"/>
            <a:ext cx="7772400" cy="1986012"/>
          </a:xfrm>
        </p:spPr>
        <p:txBody>
          <a:bodyPr>
            <a:noAutofit/>
          </a:bodyPr>
          <a:lstStyle/>
          <a:p>
            <a:pPr algn="ctr"/>
            <a:r>
              <a:rPr lang="es-PE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Contexto económico regional</a:t>
            </a:r>
            <a:endParaRPr lang="en-GB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381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95536" y="260648"/>
            <a:ext cx="8280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 smtClean="0">
                <a:solidFill>
                  <a:srgbClr val="002060"/>
                </a:solidFill>
              </a:rPr>
              <a:t>Se acentúa la desaceleración económica</a:t>
            </a:r>
          </a:p>
          <a:p>
            <a:pPr algn="ctr"/>
            <a:r>
              <a:rPr lang="es-PE" sz="3200" b="1" dirty="0" smtClean="0">
                <a:solidFill>
                  <a:srgbClr val="002060"/>
                </a:solidFill>
              </a:rPr>
              <a:t>en la región</a:t>
            </a:r>
            <a:endParaRPr lang="en-GB" sz="3200" b="1" dirty="0">
              <a:solidFill>
                <a:srgbClr val="00206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55" y="1829991"/>
            <a:ext cx="7481847" cy="332720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75563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5670" y="1340768"/>
            <a:ext cx="7238738" cy="51017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116632"/>
            <a:ext cx="8568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800" b="1" dirty="0" smtClean="0">
                <a:solidFill>
                  <a:srgbClr val="002060"/>
                </a:solidFill>
              </a:rPr>
              <a:t>Entre las causas externas de la desaceleración destaca la evolución del precio de los </a:t>
            </a:r>
            <a:r>
              <a:rPr lang="es-PE" sz="2800" b="1" i="1" dirty="0" err="1" smtClean="0">
                <a:solidFill>
                  <a:srgbClr val="002060"/>
                </a:solidFill>
              </a:rPr>
              <a:t>commodities</a:t>
            </a:r>
            <a:endParaRPr lang="en-GB" sz="28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203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2276872"/>
            <a:ext cx="7772400" cy="1440159"/>
          </a:xfrm>
        </p:spPr>
        <p:txBody>
          <a:bodyPr>
            <a:noAutofit/>
          </a:bodyPr>
          <a:lstStyle/>
          <a:p>
            <a:pPr algn="ctr"/>
            <a:r>
              <a:rPr lang="es-PE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Desempeño laboral</a:t>
            </a:r>
            <a:endParaRPr lang="en-GB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6977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0356" y="116632"/>
            <a:ext cx="88561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 smtClean="0">
                <a:solidFill>
                  <a:srgbClr val="002060"/>
                </a:solidFill>
              </a:rPr>
              <a:t>La tasa de desempleo a nivel nacional se incrementará de 6,2% en 2014 a 6,7% en 2015</a:t>
            </a:r>
            <a:endParaRPr lang="en-GB" sz="3200" b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1193850"/>
            <a:ext cx="7357634" cy="5416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315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2439" y="1340768"/>
            <a:ext cx="6652137" cy="5256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0356" y="116632"/>
            <a:ext cx="8568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 smtClean="0">
                <a:solidFill>
                  <a:srgbClr val="002060"/>
                </a:solidFill>
              </a:rPr>
              <a:t>Existen diferencias subregionales en los principales indicadores laborales</a:t>
            </a:r>
            <a:endParaRPr lang="en-GB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16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1340768"/>
            <a:ext cx="8307923" cy="5081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404664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3600" b="1" dirty="0" smtClean="0">
                <a:solidFill>
                  <a:srgbClr val="002060"/>
                </a:solidFill>
              </a:rPr>
              <a:t>Las mujeres vuelven al mercado de trabajo</a:t>
            </a:r>
            <a:endParaRPr lang="en-GB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90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1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12447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600" b="1" dirty="0" smtClean="0">
                <a:solidFill>
                  <a:srgbClr val="002060"/>
                </a:solidFill>
              </a:rPr>
              <a:t>Los jóvenes son afectados en mayor medida que los adultos por la desaceleración</a:t>
            </a:r>
            <a:endParaRPr lang="en-GB" sz="3600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1628800"/>
            <a:ext cx="7628435" cy="4560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462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809792"/>
            <a:ext cx="7848872" cy="4702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44624"/>
            <a:ext cx="9144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80"/>
              </a:lnSpc>
            </a:pPr>
            <a:r>
              <a:rPr lang="es-PE" sz="3200" b="1" dirty="0" smtClean="0">
                <a:solidFill>
                  <a:srgbClr val="002060"/>
                </a:solidFill>
              </a:rPr>
              <a:t>El porcentaje de empleo asalariado</a:t>
            </a:r>
          </a:p>
          <a:p>
            <a:pPr algn="ctr">
              <a:lnSpc>
                <a:spcPts val="4080"/>
              </a:lnSpc>
            </a:pPr>
            <a:r>
              <a:rPr lang="es-PE" sz="3200" b="1" dirty="0" smtClean="0">
                <a:solidFill>
                  <a:srgbClr val="002060"/>
                </a:solidFill>
              </a:rPr>
              <a:t>se ha reducido y ha crecido el trabajo</a:t>
            </a:r>
          </a:p>
          <a:p>
            <a:pPr algn="ctr">
              <a:lnSpc>
                <a:spcPts val="4080"/>
              </a:lnSpc>
            </a:pPr>
            <a:r>
              <a:rPr lang="es-PE" sz="3200" b="1" dirty="0" smtClean="0">
                <a:solidFill>
                  <a:srgbClr val="002060"/>
                </a:solidFill>
              </a:rPr>
              <a:t>por cuenta propia</a:t>
            </a:r>
            <a:endParaRPr lang="en-GB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975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5258" y="1460977"/>
            <a:ext cx="7869190" cy="4841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188640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600" b="1" dirty="0" smtClean="0">
                <a:solidFill>
                  <a:srgbClr val="002060"/>
                </a:solidFill>
              </a:rPr>
              <a:t>Menor crecimiento de los</a:t>
            </a:r>
          </a:p>
          <a:p>
            <a:pPr algn="ctr"/>
            <a:r>
              <a:rPr lang="es-PE" sz="3600" b="1" dirty="0" smtClean="0">
                <a:solidFill>
                  <a:srgbClr val="002060"/>
                </a:solidFill>
              </a:rPr>
              <a:t>salarios medios reales</a:t>
            </a:r>
            <a:endParaRPr lang="en-GB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07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1200324"/>
            <a:ext cx="7827525" cy="5252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0356" y="116632"/>
            <a:ext cx="8568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 smtClean="0">
                <a:solidFill>
                  <a:srgbClr val="002060"/>
                </a:solidFill>
              </a:rPr>
              <a:t>El impacto de la desaceleración 2011-2015 es mayor al de la crisis internacional 2008-2009</a:t>
            </a:r>
            <a:endParaRPr lang="en-GB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14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Conclusi</a:t>
            </a:r>
            <a:r>
              <a:rPr lang="es-ES" sz="3600" b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ón</a:t>
            </a:r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de política</a:t>
            </a:r>
            <a:b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</a:br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Respuestas de corto y largo plazo</a:t>
            </a:r>
            <a:endParaRPr lang="en-US" sz="36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err="1" smtClean="0"/>
              <a:t>Corto</a:t>
            </a:r>
            <a:r>
              <a:rPr lang="en-US" b="1" dirty="0" smtClean="0"/>
              <a:t> </a:t>
            </a:r>
            <a:r>
              <a:rPr lang="en-US" b="1" dirty="0" err="1" smtClean="0"/>
              <a:t>plazo</a:t>
            </a:r>
            <a:r>
              <a:rPr lang="en-US" b="1" dirty="0" smtClean="0"/>
              <a:t>:</a:t>
            </a:r>
          </a:p>
          <a:p>
            <a:pPr lvl="1">
              <a:buClr>
                <a:schemeClr val="tx2"/>
              </a:buClr>
              <a:buFont typeface="Wingdings 3" panose="05040102010807070707" pitchFamily="18" charset="2"/>
              <a:buChar char=""/>
            </a:pPr>
            <a:r>
              <a:rPr lang="en-US" dirty="0" err="1" smtClean="0"/>
              <a:t>Medidas</a:t>
            </a:r>
            <a:r>
              <a:rPr lang="en-US" dirty="0" smtClean="0"/>
              <a:t> para </a:t>
            </a:r>
            <a:r>
              <a:rPr lang="en-US" dirty="0" err="1" smtClean="0"/>
              <a:t>mitigar</a:t>
            </a:r>
            <a:r>
              <a:rPr lang="en-US" dirty="0" smtClean="0"/>
              <a:t> </a:t>
            </a:r>
            <a:r>
              <a:rPr lang="en-US" dirty="0" err="1" smtClean="0"/>
              <a:t>impactos</a:t>
            </a:r>
            <a:r>
              <a:rPr lang="en-US" dirty="0" smtClean="0"/>
              <a:t> </a:t>
            </a:r>
            <a:r>
              <a:rPr lang="en-US" dirty="0" err="1" smtClean="0"/>
              <a:t>negativos</a:t>
            </a:r>
            <a:r>
              <a:rPr lang="en-US" dirty="0" smtClean="0"/>
              <a:t> y </a:t>
            </a:r>
            <a:r>
              <a:rPr lang="en-US" dirty="0" err="1" smtClean="0"/>
              <a:t>retornar</a:t>
            </a:r>
            <a:r>
              <a:rPr lang="en-US" dirty="0" smtClean="0"/>
              <a:t> a la </a:t>
            </a:r>
            <a:r>
              <a:rPr lang="en-US" dirty="0" err="1" smtClean="0"/>
              <a:t>senda</a:t>
            </a:r>
            <a:r>
              <a:rPr lang="en-US" dirty="0" smtClean="0"/>
              <a:t> de </a:t>
            </a:r>
            <a:r>
              <a:rPr lang="en-US" dirty="0" err="1" smtClean="0"/>
              <a:t>crecimiento</a:t>
            </a:r>
            <a:endParaRPr lang="en-US" dirty="0" smtClean="0"/>
          </a:p>
          <a:p>
            <a:pPr lvl="1">
              <a:buClr>
                <a:schemeClr val="tx2"/>
              </a:buClr>
              <a:buFont typeface="Wingdings 3" panose="05040102010807070707" pitchFamily="18" charset="2"/>
              <a:buChar char=""/>
            </a:pPr>
            <a:r>
              <a:rPr lang="en-US" dirty="0" err="1" smtClean="0"/>
              <a:t>Cuidar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los </a:t>
            </a:r>
            <a:r>
              <a:rPr lang="en-US" dirty="0" err="1" smtClean="0"/>
              <a:t>espacios</a:t>
            </a:r>
            <a:r>
              <a:rPr lang="en-US" dirty="0" smtClean="0"/>
              <a:t> </a:t>
            </a:r>
            <a:r>
              <a:rPr lang="en-US" dirty="0" err="1" smtClean="0"/>
              <a:t>fiscales</a:t>
            </a:r>
            <a:r>
              <a:rPr lang="en-US" dirty="0" smtClean="0"/>
              <a:t> </a:t>
            </a:r>
            <a:r>
              <a:rPr lang="en-US" dirty="0" err="1" smtClean="0"/>
              <a:t>restringidos</a:t>
            </a:r>
            <a:r>
              <a:rPr lang="en-US" dirty="0" smtClean="0"/>
              <a:t> no </a:t>
            </a:r>
            <a:r>
              <a:rPr lang="en-US" dirty="0" err="1" smtClean="0"/>
              <a:t>lleven</a:t>
            </a:r>
            <a:r>
              <a:rPr lang="en-US" dirty="0" smtClean="0"/>
              <a:t> a </a:t>
            </a:r>
            <a:r>
              <a:rPr lang="en-US" dirty="0" err="1" smtClean="0"/>
              <a:t>sacrificar</a:t>
            </a:r>
            <a:r>
              <a:rPr lang="en-US" dirty="0" smtClean="0"/>
              <a:t> los </a:t>
            </a:r>
            <a:r>
              <a:rPr lang="en-US" dirty="0" err="1" smtClean="0"/>
              <a:t>logros</a:t>
            </a:r>
            <a:r>
              <a:rPr lang="en-US" dirty="0" smtClean="0"/>
              <a:t> </a:t>
            </a:r>
            <a:r>
              <a:rPr lang="en-US" dirty="0" err="1" smtClean="0"/>
              <a:t>recientes</a:t>
            </a:r>
            <a:r>
              <a:rPr lang="en-US" dirty="0" smtClean="0"/>
              <a:t> en </a:t>
            </a:r>
            <a:r>
              <a:rPr lang="en-US" dirty="0" err="1" smtClean="0"/>
              <a:t>materia</a:t>
            </a:r>
            <a:r>
              <a:rPr lang="en-US" dirty="0" smtClean="0"/>
              <a:t> de social y de </a:t>
            </a:r>
            <a:r>
              <a:rPr lang="en-US" dirty="0" err="1" smtClean="0"/>
              <a:t>empleo</a:t>
            </a:r>
            <a:r>
              <a:rPr lang="en-US" dirty="0" smtClean="0"/>
              <a:t>.</a:t>
            </a:r>
          </a:p>
          <a:p>
            <a:pPr marL="457200" lvl="1" indent="0">
              <a:buNone/>
            </a:pPr>
            <a:endParaRPr lang="en-US" sz="1300" dirty="0" smtClean="0"/>
          </a:p>
          <a:p>
            <a:r>
              <a:rPr lang="en-US" b="1" dirty="0" err="1" smtClean="0"/>
              <a:t>Mediano</a:t>
            </a:r>
            <a:r>
              <a:rPr lang="en-US" b="1" dirty="0" smtClean="0"/>
              <a:t> y largo </a:t>
            </a:r>
            <a:r>
              <a:rPr lang="en-US" b="1" dirty="0" err="1" smtClean="0"/>
              <a:t>plazo</a:t>
            </a:r>
            <a:endParaRPr lang="en-US" b="1" dirty="0" smtClean="0"/>
          </a:p>
          <a:p>
            <a:pPr lvl="1">
              <a:buClr>
                <a:schemeClr val="tx2"/>
              </a:buClr>
              <a:buFont typeface="Wingdings 3" panose="05040102010807070707" pitchFamily="18" charset="2"/>
              <a:buChar char=""/>
            </a:pPr>
            <a:r>
              <a:rPr lang="en-US" dirty="0" smtClean="0"/>
              <a:t>Los pa</a:t>
            </a:r>
            <a:r>
              <a:rPr lang="es-ES" dirty="0" err="1" smtClean="0"/>
              <a:t>íses</a:t>
            </a:r>
            <a:r>
              <a:rPr lang="es-ES" dirty="0" smtClean="0"/>
              <a:t> siguen dependiendo en exceso de las dinámicas de la economía mundial</a:t>
            </a:r>
          </a:p>
          <a:p>
            <a:pPr lvl="1">
              <a:buClr>
                <a:schemeClr val="tx2"/>
              </a:buClr>
              <a:buFont typeface="Wingdings 3" panose="05040102010807070707" pitchFamily="18" charset="2"/>
              <a:buChar char=""/>
            </a:pPr>
            <a:r>
              <a:rPr lang="es-ES" dirty="0" smtClean="0"/>
              <a:t>Siguen haciendo falta motores endógenos</a:t>
            </a:r>
          </a:p>
          <a:p>
            <a:pPr lvl="1">
              <a:buClr>
                <a:schemeClr val="tx2"/>
              </a:buClr>
              <a:buFont typeface="Wingdings 3" panose="05040102010807070707" pitchFamily="18" charset="2"/>
              <a:buChar char=""/>
            </a:pPr>
            <a:r>
              <a:rPr lang="es-ES" dirty="0" smtClean="0"/>
              <a:t>Persisten problemas de larga data: baja productividad, poca diversificación, baja innovación, poco valor agregado, predominancia de micro y pequeñas empresas, deficiencias en calidad y pertinencia de la educación.</a:t>
            </a:r>
          </a:p>
          <a:p>
            <a:r>
              <a:rPr lang="es-ES" b="1" dirty="0" smtClean="0"/>
              <a:t>Es tiempo de actuar con más ambición en estos temas.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7413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95536" y="26460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_tradn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Tema especial: formalización del trabajo doméstico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021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4000" b="1" dirty="0" smtClean="0">
                <a:solidFill>
                  <a:srgbClr val="002060"/>
                </a:solidFill>
              </a:rPr>
              <a:t>El trabajo doméstico en cifras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0506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es-ES_tradnl" sz="900" b="1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_tradnl" sz="2700" b="1" dirty="0" smtClean="0"/>
              <a:t>18 </a:t>
            </a:r>
            <a:r>
              <a:rPr lang="es-ES_tradnl" sz="2700" b="1" dirty="0"/>
              <a:t>millones de personas se dedican al trabajo </a:t>
            </a:r>
            <a:r>
              <a:rPr lang="es-ES_tradnl" sz="2700" b="1" dirty="0" smtClean="0"/>
              <a:t>doméstico en América Latina (7</a:t>
            </a:r>
            <a:r>
              <a:rPr lang="es-ES_tradnl" sz="2700" b="1" dirty="0"/>
              <a:t>% de todos los ocupados en la </a:t>
            </a:r>
            <a:r>
              <a:rPr lang="es-ES_tradnl" sz="2700" b="1" dirty="0" smtClean="0"/>
              <a:t>región). </a:t>
            </a:r>
            <a:endParaRPr lang="en-GB" sz="2700" b="1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_tradnl" sz="2700" b="1" dirty="0" smtClean="0"/>
              <a:t>El </a:t>
            </a:r>
            <a:r>
              <a:rPr lang="es-ES_tradnl" sz="2700" b="1" dirty="0"/>
              <a:t>93% de las trabajadoras domésticas en América Latina son mujeres. </a:t>
            </a:r>
            <a:endParaRPr lang="en-GB" sz="2700" b="1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_tradnl" sz="2700" b="1" dirty="0" smtClean="0"/>
              <a:t>Supone el 14,3</a:t>
            </a:r>
            <a:r>
              <a:rPr lang="es-ES_tradnl" sz="2700" b="1" dirty="0"/>
              <a:t>% de la ocupación femenina en </a:t>
            </a:r>
            <a:r>
              <a:rPr lang="es-ES_tradnl" sz="2700" b="1" dirty="0" smtClean="0"/>
              <a:t>2013.</a:t>
            </a:r>
            <a:endParaRPr lang="en-GB" sz="2700" b="1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_tradnl" sz="2700" b="1" dirty="0"/>
              <a:t>Tasa de informalidad para las trabajadoras domésticas: 77,5% (2013). </a:t>
            </a:r>
            <a:endParaRPr lang="en-GB" sz="2700" b="1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_tradnl" sz="2700" b="1" dirty="0"/>
              <a:t>Esta tasa se ha reducido en 2,6 puntos porcentuales entre 2009 y 2013</a:t>
            </a:r>
            <a:r>
              <a:rPr lang="es-ES_tradnl" sz="2700" b="1" dirty="0" smtClean="0"/>
              <a:t>.</a:t>
            </a:r>
            <a:endParaRPr lang="en-US" sz="2700" b="1" dirty="0"/>
          </a:p>
        </p:txBody>
      </p:sp>
    </p:spTree>
    <p:extLst>
      <p:ext uri="{BB962C8B-B14F-4D97-AF65-F5344CB8AC3E}">
        <p14:creationId xmlns:p14="http://schemas.microsoft.com/office/powerpoint/2010/main" val="1196318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34082"/>
          </a:xfrm>
        </p:spPr>
        <p:txBody>
          <a:bodyPr>
            <a:noAutofit/>
          </a:bodyPr>
          <a:lstStyle/>
          <a:p>
            <a:r>
              <a:rPr lang="es-ES_tradnl" sz="3600" b="1" dirty="0" smtClean="0">
                <a:solidFill>
                  <a:srgbClr val="002060"/>
                </a:solidFill>
              </a:rPr>
              <a:t>Formalización del trabajo doméstico</a:t>
            </a:r>
            <a:endParaRPr lang="en-US" sz="3600" b="1" dirty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764704"/>
            <a:ext cx="6912000" cy="136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110" y="2060847"/>
            <a:ext cx="1114642" cy="23920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708" y="2076591"/>
            <a:ext cx="1116000" cy="37067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128" y="2092526"/>
            <a:ext cx="1116000" cy="25565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076591"/>
            <a:ext cx="1116000" cy="25644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076591"/>
            <a:ext cx="1116000" cy="29236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376" y="2076591"/>
            <a:ext cx="1116000" cy="209648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53" y="5805263"/>
            <a:ext cx="6876000" cy="978875"/>
          </a:xfrm>
          <a:prstGeom prst="rect">
            <a:avLst/>
          </a:prstGeom>
        </p:spPr>
      </p:pic>
      <p:cxnSp>
        <p:nvCxnSpPr>
          <p:cNvPr id="1029" name="Elbow Connector 1028"/>
          <p:cNvCxnSpPr/>
          <p:nvPr/>
        </p:nvCxnSpPr>
        <p:spPr>
          <a:xfrm rot="5400000">
            <a:off x="4659043" y="3833031"/>
            <a:ext cx="445030" cy="2779356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7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5"/>
            <a:ext cx="8229600" cy="216024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PE" b="1" dirty="0" smtClean="0">
                <a:solidFill>
                  <a:srgbClr val="002060"/>
                </a:solidFill>
              </a:rPr>
              <a:t>Para mayor información sobre</a:t>
            </a:r>
          </a:p>
          <a:p>
            <a:pPr marL="0" indent="0" algn="ctr">
              <a:buNone/>
            </a:pPr>
            <a:r>
              <a:rPr lang="es-PE" b="1" dirty="0" smtClean="0">
                <a:solidFill>
                  <a:srgbClr val="002060"/>
                </a:solidFill>
              </a:rPr>
              <a:t> </a:t>
            </a:r>
            <a:r>
              <a:rPr lang="es-PE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Panorama Laboral </a:t>
            </a:r>
            <a:r>
              <a:rPr lang="es-PE" b="1" dirty="0" smtClean="0">
                <a:solidFill>
                  <a:srgbClr val="002060"/>
                </a:solidFill>
              </a:rPr>
              <a:t>y otras</a:t>
            </a:r>
          </a:p>
          <a:p>
            <a:pPr marL="0" indent="0" algn="ctr">
              <a:buNone/>
            </a:pPr>
            <a:r>
              <a:rPr lang="es-PE" b="1" dirty="0" smtClean="0">
                <a:solidFill>
                  <a:srgbClr val="002060"/>
                </a:solidFill>
              </a:rPr>
              <a:t>Publicaciones de la OIT,</a:t>
            </a:r>
          </a:p>
          <a:p>
            <a:pPr marL="0" indent="0" algn="ctr">
              <a:buNone/>
            </a:pPr>
            <a:r>
              <a:rPr lang="es-PE" b="1" dirty="0" smtClean="0">
                <a:solidFill>
                  <a:srgbClr val="002060"/>
                </a:solidFill>
              </a:rPr>
              <a:t>visite:</a:t>
            </a:r>
          </a:p>
          <a:p>
            <a:pPr marL="0" indent="0" algn="ctr">
              <a:buNone/>
            </a:pPr>
            <a:r>
              <a:rPr lang="es-PE" sz="2800" b="1" dirty="0">
                <a:solidFill>
                  <a:srgbClr val="002060"/>
                </a:solidFill>
                <a:hlinkClick r:id="rId3"/>
              </a:rPr>
              <a:t>http://www.ilo.org/americas/publicaciones</a:t>
            </a:r>
            <a:r>
              <a:rPr lang="es-PE" sz="2800" b="1" dirty="0" smtClean="0">
                <a:solidFill>
                  <a:srgbClr val="002060"/>
                </a:solidFill>
                <a:hlinkClick r:id="rId3"/>
              </a:rPr>
              <a:t>/</a:t>
            </a:r>
            <a:endParaRPr lang="es-PE" sz="2800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es-PE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67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46" y="-10388"/>
            <a:ext cx="4076190" cy="293533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140968"/>
            <a:ext cx="3726954" cy="36952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813556"/>
            <a:ext cx="3707904" cy="2044444"/>
          </a:xfrm>
          <a:prstGeom prst="rect">
            <a:avLst/>
          </a:prstGeom>
        </p:spPr>
      </p:pic>
      <p:pic>
        <p:nvPicPr>
          <p:cNvPr id="10" name="Imagen 2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123922"/>
            <a:ext cx="3168352" cy="2665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ángulo redondeado 7"/>
          <p:cNvSpPr/>
          <p:nvPr/>
        </p:nvSpPr>
        <p:spPr>
          <a:xfrm>
            <a:off x="1475656" y="4293096"/>
            <a:ext cx="6336704" cy="432048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PE" sz="20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Compartiendo el conocimiento y los Recursos de Información </a:t>
            </a:r>
            <a:endParaRPr lang="es-E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CuadroTexto 9"/>
          <p:cNvSpPr txBox="1"/>
          <p:nvPr/>
        </p:nvSpPr>
        <p:spPr>
          <a:xfrm>
            <a:off x="107504" y="6165304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000" b="1" dirty="0" smtClean="0">
                <a:solidFill>
                  <a:schemeClr val="bg1"/>
                </a:solidFill>
              </a:rPr>
              <a:t>Edición: Oficina </a:t>
            </a:r>
            <a:r>
              <a:rPr lang="es-PE" sz="1000" dirty="0" smtClean="0">
                <a:solidFill>
                  <a:schemeClr val="bg1"/>
                </a:solidFill>
              </a:rPr>
              <a:t>Regional de la OIT para América Latina y el Caribe.</a:t>
            </a:r>
          </a:p>
          <a:p>
            <a:r>
              <a:rPr lang="es-PE" sz="1000" dirty="0" smtClean="0">
                <a:solidFill>
                  <a:schemeClr val="bg1"/>
                </a:solidFill>
              </a:rPr>
              <a:t>Lima: OIT, diciembre 2015. </a:t>
            </a:r>
            <a:r>
              <a:rPr lang="es-PE" sz="1000" dirty="0" smtClean="0">
                <a:hlinkClick r:id="rId9"/>
              </a:rPr>
              <a:t>www.ilo.org/americas</a:t>
            </a:r>
            <a:endParaRPr lang="es-PE" sz="1000" dirty="0" smtClean="0"/>
          </a:p>
        </p:txBody>
      </p:sp>
      <p:sp>
        <p:nvSpPr>
          <p:cNvPr id="13" name="CuadroTexto 10"/>
          <p:cNvSpPr txBox="1"/>
          <p:nvPr/>
        </p:nvSpPr>
        <p:spPr>
          <a:xfrm>
            <a:off x="4716016" y="6453336"/>
            <a:ext cx="42484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000" dirty="0">
                <a:solidFill>
                  <a:schemeClr val="bg1"/>
                </a:solidFill>
              </a:rPr>
              <a:t>Copyright © Organización Internacional del Trabajo (OIT), </a:t>
            </a:r>
            <a:r>
              <a:rPr lang="es-PE" sz="1000" dirty="0" smtClean="0">
                <a:solidFill>
                  <a:schemeClr val="bg1"/>
                </a:solidFill>
              </a:rPr>
              <a:t>diciembre </a:t>
            </a:r>
            <a:r>
              <a:rPr lang="es-PE" sz="1000" dirty="0">
                <a:solidFill>
                  <a:schemeClr val="bg1"/>
                </a:solidFill>
              </a:rPr>
              <a:t>de </a:t>
            </a:r>
            <a:r>
              <a:rPr lang="es-PE" sz="1000" dirty="0" smtClean="0">
                <a:solidFill>
                  <a:schemeClr val="bg1"/>
                </a:solidFill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val="390158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0"/>
                            </p:stCondLst>
                            <p:childTnLst>
                              <p:par>
                                <p:cTn id="3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3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850</TotalTime>
  <Words>399</Words>
  <Application>Microsoft Office PowerPoint</Application>
  <PresentationFormat>On-screen Show (4:3)</PresentationFormat>
  <Paragraphs>65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Conclusión de política Respuestas de corto y largo plazo</vt:lpstr>
      <vt:lpstr>Tema especial: formalización del trabajo doméstico</vt:lpstr>
      <vt:lpstr>El trabajo doméstico en cifras</vt:lpstr>
      <vt:lpstr>Formalización del trabajo doméstico</vt:lpstr>
      <vt:lpstr>PowerPoint Presentation</vt:lpstr>
      <vt:lpstr>PowerPoint Presentation</vt:lpstr>
    </vt:vector>
  </TitlesOfParts>
  <Company>ILO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Claudia Ruiz</dc:creator>
  <cp:lastModifiedBy>Coronado, Jorge</cp:lastModifiedBy>
  <cp:revision>53</cp:revision>
  <dcterms:created xsi:type="dcterms:W3CDTF">2015-12-08T16:45:06Z</dcterms:created>
  <dcterms:modified xsi:type="dcterms:W3CDTF">2015-12-17T20:30:59Z</dcterms:modified>
</cp:coreProperties>
</file>