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85" r:id="rId2"/>
    <p:sldId id="258" r:id="rId3"/>
    <p:sldId id="335" r:id="rId4"/>
    <p:sldId id="290" r:id="rId5"/>
    <p:sldId id="289" r:id="rId6"/>
    <p:sldId id="286" r:id="rId7"/>
    <p:sldId id="338" r:id="rId8"/>
    <p:sldId id="279" r:id="rId9"/>
    <p:sldId id="288" r:id="rId10"/>
    <p:sldId id="292" r:id="rId11"/>
    <p:sldId id="339" r:id="rId12"/>
    <p:sldId id="333" r:id="rId13"/>
    <p:sldId id="341" r:id="rId14"/>
    <p:sldId id="342" r:id="rId15"/>
    <p:sldId id="320" r:id="rId16"/>
    <p:sldId id="295" r:id="rId17"/>
    <p:sldId id="300" r:id="rId18"/>
    <p:sldId id="296" r:id="rId19"/>
    <p:sldId id="344" r:id="rId20"/>
    <p:sldId id="345" r:id="rId21"/>
    <p:sldId id="281" r:id="rId22"/>
    <p:sldId id="306" r:id="rId23"/>
    <p:sldId id="346" r:id="rId24"/>
    <p:sldId id="347" r:id="rId25"/>
    <p:sldId id="283" r:id="rId26"/>
    <p:sldId id="308" r:id="rId27"/>
    <p:sldId id="309" r:id="rId28"/>
    <p:sldId id="310" r:id="rId29"/>
  </p:sldIdLst>
  <p:sldSz cx="9144000" cy="6858000" type="screen4x3"/>
  <p:notesSz cx="6881813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743" autoAdjust="0"/>
    <p:restoredTop sz="72248" autoAdjust="0"/>
  </p:normalViewPr>
  <p:slideViewPr>
    <p:cSldViewPr>
      <p:cViewPr varScale="1">
        <p:scale>
          <a:sx n="78" d="100"/>
          <a:sy n="78" d="100"/>
        </p:scale>
        <p:origin x="762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70BC12-10F5-4F73-9EB5-D154492B20C5}" type="datetimeFigureOut">
              <a:rPr lang="en-GB" smtClean="0"/>
              <a:t>29/08/2016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16013" y="696913"/>
            <a:ext cx="4649787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15790"/>
            <a:ext cx="5505450" cy="418338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6"/>
            <a:ext cx="2982119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966"/>
            <a:ext cx="2982119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B45CF1-C2C8-4D57-9FAB-26BC2470D7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53546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B45CF1-C2C8-4D57-9FAB-26BC2470D71C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88552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B45CF1-C2C8-4D57-9FAB-26BC2470D71C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72457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B45CF1-C2C8-4D57-9FAB-26BC2470D71C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48731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B45CF1-C2C8-4D57-9FAB-26BC2470D71C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87210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B45CF1-C2C8-4D57-9FAB-26BC2470D71C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53382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B45CF1-C2C8-4D57-9FAB-26BC2470D71C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89991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B45CF1-C2C8-4D57-9FAB-26BC2470D71C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17301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B45CF1-C2C8-4D57-9FAB-26BC2470D71C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20422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B45CF1-C2C8-4D57-9FAB-26BC2470D71C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3523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B45CF1-C2C8-4D57-9FAB-26BC2470D71C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83098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B45CF1-C2C8-4D57-9FAB-26BC2470D71C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23052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B45CF1-C2C8-4D57-9FAB-26BC2470D71C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06620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B45CF1-C2C8-4D57-9FAB-26BC2470D71C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74987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B45CF1-C2C8-4D57-9FAB-26BC2470D71C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198246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B45CF1-C2C8-4D57-9FAB-26BC2470D71C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54528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09930-DA68-486F-A7DA-14B17E0D19DA}" type="datetime1">
              <a:rPr lang="en-GB" smtClean="0"/>
              <a:t>29/08/2016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0C257-EA95-43F2-A0FE-94E5A97A68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11334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40ED18-6474-4F19-A41A-5FE257230E85}" type="datetime1">
              <a:rPr lang="en-GB" smtClean="0"/>
              <a:t>29/08/2016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0C257-EA95-43F2-A0FE-94E5A97A68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35656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D087F-A127-4C52-883A-91661A6DFB05}" type="datetime1">
              <a:rPr lang="en-GB" smtClean="0"/>
              <a:t>29/08/2016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0C257-EA95-43F2-A0FE-94E5A97A68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52499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369D2-FC0F-417A-A1FE-6BDFD7514420}" type="datetime1">
              <a:rPr lang="en-GB" smtClean="0"/>
              <a:t>29/08/2016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0C257-EA95-43F2-A0FE-94E5A97A68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02263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3D4BA-3B9F-496A-AF3B-F374CE3F335E}" type="datetime1">
              <a:rPr lang="en-GB" smtClean="0"/>
              <a:t>29/08/2016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0C257-EA95-43F2-A0FE-94E5A97A68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87160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08A8A-63EF-4107-AD8E-4D757E23316F}" type="datetime1">
              <a:rPr lang="en-GB" smtClean="0"/>
              <a:t>29/08/2016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0C257-EA95-43F2-A0FE-94E5A97A68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16764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25A77-9B0D-4ED7-9E50-091A765D6805}" type="datetime1">
              <a:rPr lang="en-GB" smtClean="0"/>
              <a:t>29/08/2016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0C257-EA95-43F2-A0FE-94E5A97A68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45699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190ED-ADC7-4C7B-B764-E5B6F413A8F4}" type="datetime1">
              <a:rPr lang="en-GB" smtClean="0"/>
              <a:t>29/08/2016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0C257-EA95-43F2-A0FE-94E5A97A68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47468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08FB8-F600-40A7-A843-2F29568D9C2C}" type="datetime1">
              <a:rPr lang="en-GB" smtClean="0"/>
              <a:t>29/08/2016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0C257-EA95-43F2-A0FE-94E5A97A68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16329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7A183-0D0D-4905-9597-F4300DD8386F}" type="datetime1">
              <a:rPr lang="en-GB" smtClean="0"/>
              <a:t>29/08/2016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0C257-EA95-43F2-A0FE-94E5A97A68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9696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A9AC5-70B6-46EB-86FB-ABEFE5A8696B}" type="datetime1">
              <a:rPr lang="en-GB" smtClean="0"/>
              <a:t>29/08/2016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0C257-EA95-43F2-A0FE-94E5A97A68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57569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CBC3F1-7B49-4CCA-80B0-D04C5B1FE487}" type="datetime1">
              <a:rPr lang="en-GB" smtClean="0"/>
              <a:t>29/08/2016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30C257-EA95-43F2-A0FE-94E5A97A68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20426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3728" y="28809"/>
            <a:ext cx="4881951" cy="6859179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0C257-EA95-43F2-A0FE-94E5A97A688C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5225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420889"/>
            <a:ext cx="7772400" cy="1986012"/>
          </a:xfrm>
        </p:spPr>
        <p:txBody>
          <a:bodyPr>
            <a:noAutofit/>
          </a:bodyPr>
          <a:lstStyle/>
          <a:p>
            <a:pPr algn="ctr"/>
            <a:r>
              <a:rPr lang="es-PE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Contexto, Objetivos y contenidos del Informe</a:t>
            </a:r>
            <a:endParaRPr lang="en-GB" sz="6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0C257-EA95-43F2-A0FE-94E5A97A688C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3811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Contexto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7"/>
            <a:ext cx="8229600" cy="5303837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El fen</a:t>
            </a:r>
            <a:r>
              <a:rPr lang="es-ES" dirty="0" err="1" smtClean="0"/>
              <a:t>ó</a:t>
            </a:r>
            <a:r>
              <a:rPr lang="en-US" dirty="0" err="1" smtClean="0"/>
              <a:t>meno</a:t>
            </a:r>
            <a:r>
              <a:rPr lang="en-US" dirty="0" smtClean="0"/>
              <a:t> </a:t>
            </a:r>
            <a:r>
              <a:rPr lang="en-US" dirty="0" err="1" smtClean="0"/>
              <a:t>migratorio</a:t>
            </a:r>
            <a:r>
              <a:rPr lang="en-US" dirty="0" smtClean="0"/>
              <a:t> se ha </a:t>
            </a:r>
            <a:r>
              <a:rPr lang="en-US" dirty="0" err="1" smtClean="0"/>
              <a:t>ido</a:t>
            </a:r>
            <a:r>
              <a:rPr lang="en-US" dirty="0" smtClean="0"/>
              <a:t> </a:t>
            </a:r>
            <a:r>
              <a:rPr lang="en-US" dirty="0" err="1" smtClean="0"/>
              <a:t>expandiendo</a:t>
            </a:r>
            <a:r>
              <a:rPr lang="en-US" dirty="0" smtClean="0"/>
              <a:t> </a:t>
            </a:r>
            <a:r>
              <a:rPr lang="en-US" dirty="0" err="1" smtClean="0"/>
              <a:t>en</a:t>
            </a:r>
            <a:r>
              <a:rPr lang="en-US" dirty="0" smtClean="0"/>
              <a:t> </a:t>
            </a:r>
            <a:r>
              <a:rPr lang="en-US" dirty="0" err="1" smtClean="0"/>
              <a:t>volumen</a:t>
            </a:r>
            <a:r>
              <a:rPr lang="en-US" dirty="0" smtClean="0"/>
              <a:t>, </a:t>
            </a:r>
            <a:r>
              <a:rPr lang="en-US" dirty="0" err="1" smtClean="0"/>
              <a:t>dinamismo</a:t>
            </a:r>
            <a:r>
              <a:rPr lang="en-US" dirty="0" smtClean="0"/>
              <a:t> y </a:t>
            </a:r>
            <a:r>
              <a:rPr lang="en-US" dirty="0" err="1" smtClean="0"/>
              <a:t>complejidad</a:t>
            </a:r>
            <a:endParaRPr lang="en-US" dirty="0" smtClean="0"/>
          </a:p>
          <a:p>
            <a:r>
              <a:rPr lang="en-US" dirty="0" smtClean="0"/>
              <a:t>Hoy d</a:t>
            </a:r>
            <a:r>
              <a:rPr lang="es-ES" dirty="0" err="1" smtClean="0"/>
              <a:t>ía</a:t>
            </a:r>
            <a:r>
              <a:rPr lang="es-ES" dirty="0" smtClean="0"/>
              <a:t> son pocos los países de la región que no forman parte de movimientos migratorios, ya sea como países de origen, tránsito o destino</a:t>
            </a:r>
          </a:p>
          <a:p>
            <a:r>
              <a:rPr lang="es-ES" dirty="0" smtClean="0"/>
              <a:t>Si la migración laboral es bien manejada permite mantener y aumentar el crecimiento económico de los países de destino y reducir la pobreza en los países de origen.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0C257-EA95-43F2-A0FE-94E5A97A688C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6443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55576" y="251937"/>
            <a:ext cx="172746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PE" sz="3200" b="1" dirty="0" smtClean="0">
                <a:solidFill>
                  <a:srgbClr val="002060"/>
                </a:solidFill>
              </a:rPr>
              <a:t>Contexto</a:t>
            </a:r>
            <a:endParaRPr lang="en-GB" sz="3200" b="1" dirty="0">
              <a:solidFill>
                <a:srgbClr val="00206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544" y="836712"/>
            <a:ext cx="8219256" cy="3854413"/>
          </a:xfrm>
          <a:prstGeom prst="rect">
            <a:avLst/>
          </a:prstGeom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0C257-EA95-43F2-A0FE-94E5A97A688C}" type="slidenum">
              <a:rPr lang="en-GB" smtClean="0"/>
              <a:t>4</a:t>
            </a:fld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215517" y="4691125"/>
            <a:ext cx="8640960" cy="2166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07000"/>
              </a:lnSpc>
              <a:spcAft>
                <a:spcPts val="0"/>
              </a:spcAft>
              <a:buFont typeface="Arial" charset="0"/>
              <a:buChar char="•"/>
            </a:pPr>
            <a:r>
              <a:rPr lang="es-ES_tradnl" dirty="0" smtClean="0">
                <a:solidFill>
                  <a:srgbClr val="002060"/>
                </a:solidFill>
              </a:rPr>
              <a:t>Se estima un total de migrantes en el mundo de 232 millones en 2015, de los cuales 150m (65%) son trabajadores migrantes</a:t>
            </a:r>
          </a:p>
          <a:p>
            <a:pPr marL="342900" indent="-342900" algn="just">
              <a:lnSpc>
                <a:spcPct val="107000"/>
              </a:lnSpc>
              <a:spcAft>
                <a:spcPts val="0"/>
              </a:spcAft>
              <a:buFont typeface="Arial" charset="0"/>
              <a:buChar char="•"/>
            </a:pPr>
            <a:r>
              <a:rPr lang="es-ES_tradnl" dirty="0" smtClean="0">
                <a:solidFill>
                  <a:srgbClr val="002060"/>
                </a:solidFill>
              </a:rPr>
              <a:t>En el continente americano se concentra el 27% del total de los trabajadores migrantes del mundo</a:t>
            </a:r>
          </a:p>
          <a:p>
            <a:pPr marL="342900" indent="-342900" algn="just">
              <a:lnSpc>
                <a:spcPct val="107000"/>
              </a:lnSpc>
              <a:spcAft>
                <a:spcPts val="0"/>
              </a:spcAft>
              <a:buFont typeface="Arial" charset="0"/>
              <a:buChar char="•"/>
            </a:pPr>
            <a:r>
              <a:rPr lang="es-ES_tradnl" dirty="0" smtClean="0">
                <a:solidFill>
                  <a:srgbClr val="002060"/>
                </a:solidFill>
              </a:rPr>
              <a:t>En </a:t>
            </a:r>
            <a:r>
              <a:rPr lang="es-ES" dirty="0" smtClean="0">
                <a:solidFill>
                  <a:srgbClr val="002060"/>
                </a:solidFill>
              </a:rPr>
              <a:t>números absolutos </a:t>
            </a:r>
            <a:r>
              <a:rPr lang="es-ES_tradnl" dirty="0">
                <a:solidFill>
                  <a:srgbClr val="002060"/>
                </a:solidFill>
              </a:rPr>
              <a:t>a</a:t>
            </a:r>
            <a:r>
              <a:rPr lang="es-ES_tradnl" dirty="0" smtClean="0">
                <a:solidFill>
                  <a:srgbClr val="002060"/>
                </a:solidFill>
              </a:rPr>
              <a:t>umentaron de 25 millones en Am</a:t>
            </a:r>
            <a:r>
              <a:rPr lang="es-ES" dirty="0" err="1" smtClean="0">
                <a:solidFill>
                  <a:srgbClr val="002060"/>
                </a:solidFill>
              </a:rPr>
              <a:t>érica</a:t>
            </a:r>
            <a:r>
              <a:rPr lang="es-ES_tradnl" dirty="0">
                <a:solidFill>
                  <a:srgbClr val="002060"/>
                </a:solidFill>
              </a:rPr>
              <a:t> </a:t>
            </a:r>
            <a:r>
              <a:rPr lang="es-ES_tradnl" dirty="0" smtClean="0">
                <a:solidFill>
                  <a:srgbClr val="002060"/>
                </a:solidFill>
              </a:rPr>
              <a:t>del Norte y 3m en Am</a:t>
            </a:r>
            <a:r>
              <a:rPr lang="es-ES" dirty="0" err="1" smtClean="0">
                <a:solidFill>
                  <a:srgbClr val="002060"/>
                </a:solidFill>
              </a:rPr>
              <a:t>érica</a:t>
            </a:r>
            <a:r>
              <a:rPr lang="es-ES" dirty="0" smtClean="0">
                <a:solidFill>
                  <a:srgbClr val="002060"/>
                </a:solidFill>
              </a:rPr>
              <a:t> Latina y el Caribe </a:t>
            </a:r>
            <a:r>
              <a:rPr lang="es-ES_tradnl" dirty="0" smtClean="0">
                <a:solidFill>
                  <a:srgbClr val="002060"/>
                </a:solidFill>
              </a:rPr>
              <a:t>en 2010, a 37m y 4.3m respectivamente en 2015, un incremento de 13 millones en 5 años para un total de 41.3 millones</a:t>
            </a:r>
            <a:endParaRPr lang="es-ES_tradnl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4651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55576" y="4442213"/>
            <a:ext cx="12906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es-ES_tradnl" b="1" dirty="0" smtClean="0">
                <a:solidFill>
                  <a:schemeClr val="tx2"/>
                </a:solidFill>
              </a:rPr>
              <a:t>Fuente: OIT</a:t>
            </a:r>
            <a:endParaRPr lang="es-ES_tradnl" b="1" dirty="0">
              <a:solidFill>
                <a:schemeClr val="tx2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67544" y="4935046"/>
            <a:ext cx="7776864" cy="1738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07000"/>
              </a:lnSpc>
              <a:spcAft>
                <a:spcPts val="0"/>
              </a:spcAft>
              <a:buFont typeface="Arial" charset="0"/>
              <a:buChar char="•"/>
            </a:pPr>
            <a:r>
              <a:rPr lang="es-ES_tradnl" sz="2000" dirty="0">
                <a:solidFill>
                  <a:srgbClr val="002060"/>
                </a:solidFill>
              </a:rPr>
              <a:t>Un incremento total de 13,1 millones de personas en tan sólo cinco </a:t>
            </a:r>
            <a:r>
              <a:rPr lang="es-ES_tradnl" sz="2000" dirty="0" smtClean="0">
                <a:solidFill>
                  <a:srgbClr val="002060"/>
                </a:solidFill>
              </a:rPr>
              <a:t>años para un total de 41.3 millones de trabajadores migrantes.</a:t>
            </a:r>
          </a:p>
          <a:p>
            <a:pPr marL="342900" indent="-342900" algn="just">
              <a:lnSpc>
                <a:spcPct val="107000"/>
              </a:lnSpc>
              <a:spcAft>
                <a:spcPts val="0"/>
              </a:spcAft>
              <a:buFont typeface="Arial" charset="0"/>
              <a:buChar char="•"/>
            </a:pPr>
            <a:endParaRPr lang="es-ES_tradnl" sz="2000" dirty="0" smtClean="0">
              <a:solidFill>
                <a:srgbClr val="002060"/>
              </a:solidFill>
            </a:endParaRPr>
          </a:p>
          <a:p>
            <a:pPr marL="342900" indent="-342900" algn="just">
              <a:lnSpc>
                <a:spcPct val="107000"/>
              </a:lnSpc>
              <a:spcAft>
                <a:spcPts val="0"/>
              </a:spcAft>
              <a:buFont typeface="Arial" charset="0"/>
              <a:buChar char="•"/>
            </a:pPr>
            <a:r>
              <a:rPr lang="es-ES_tradnl" sz="2000" dirty="0" smtClean="0">
                <a:solidFill>
                  <a:srgbClr val="002060"/>
                </a:solidFill>
              </a:rPr>
              <a:t>Y esto se da en un complejo y cambiante sistema de corredores de </a:t>
            </a:r>
            <a:r>
              <a:rPr lang="es-ES_tradnl" sz="2000" dirty="0" err="1" smtClean="0">
                <a:solidFill>
                  <a:srgbClr val="002060"/>
                </a:solidFill>
              </a:rPr>
              <a:t>migraci</a:t>
            </a:r>
            <a:r>
              <a:rPr lang="es-ES" sz="2000" dirty="0" err="1" smtClean="0">
                <a:solidFill>
                  <a:srgbClr val="002060"/>
                </a:solidFill>
              </a:rPr>
              <a:t>ón</a:t>
            </a:r>
            <a:r>
              <a:rPr lang="es-ES" sz="2000" dirty="0" smtClean="0">
                <a:solidFill>
                  <a:srgbClr val="002060"/>
                </a:solidFill>
              </a:rPr>
              <a:t> laboral</a:t>
            </a:r>
            <a:endParaRPr lang="es-ES_tradnl" sz="2000" dirty="0">
              <a:solidFill>
                <a:srgbClr val="00206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98364" y="226683"/>
            <a:ext cx="15327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PE" sz="2800" b="1" dirty="0">
                <a:solidFill>
                  <a:srgbClr val="002060"/>
                </a:solidFill>
              </a:rPr>
              <a:t>Contexto</a:t>
            </a:r>
            <a:endParaRPr lang="en-GB" sz="2800" b="1" dirty="0">
              <a:solidFill>
                <a:srgbClr val="002060"/>
              </a:solidFill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9965677"/>
              </p:ext>
            </p:extLst>
          </p:nvPr>
        </p:nvGraphicFramePr>
        <p:xfrm>
          <a:off x="467544" y="1050305"/>
          <a:ext cx="8219256" cy="339190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54814"/>
                <a:gridCol w="2054814"/>
                <a:gridCol w="2476899"/>
                <a:gridCol w="1632729"/>
              </a:tblGrid>
              <a:tr h="917520"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_tradnl" sz="2000" dirty="0">
                          <a:effectLst/>
                        </a:rPr>
                        <a:t>TRABAJADORES MIGRANTES EN EL CONTINENTE AMERICANO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787650" algn="ctr"/>
                          <a:tab pos="5575300" algn="r"/>
                        </a:tabLst>
                      </a:pPr>
                      <a:r>
                        <a:rPr lang="es-ES_tradnl" sz="2000" b="1" dirty="0" smtClean="0">
                          <a:effectLst/>
                        </a:rPr>
                        <a:t>     (</a:t>
                      </a:r>
                      <a:r>
                        <a:rPr lang="es-ES_tradnl" sz="2000" b="1" dirty="0">
                          <a:effectLst/>
                        </a:rPr>
                        <a:t>27 % del total de trabajadores migrantes del mundo)</a:t>
                      </a:r>
                      <a:r>
                        <a:rPr lang="es-ES_tradnl" sz="1600" b="1" dirty="0">
                          <a:effectLst/>
                        </a:rPr>
                        <a:t>	</a:t>
                      </a:r>
                      <a:endParaRPr lang="es-ES_tradnl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s-ES_trad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_trad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_tradnl"/>
                    </a:p>
                  </a:txBody>
                  <a:tcPr/>
                </a:tc>
              </a:tr>
              <a:tr h="125144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_tradnl" sz="1600">
                          <a:effectLst/>
                        </a:rPr>
                        <a:t> </a:t>
                      </a:r>
                      <a:endParaRPr lang="es-ES_trad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_tradnl" sz="1600" dirty="0">
                          <a:effectLst/>
                        </a:rPr>
                        <a:t>AMERICA DEL NORTE</a:t>
                      </a:r>
                      <a:endParaRPr lang="es-ES_trad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_tradnl" sz="1600" dirty="0">
                          <a:effectLst/>
                        </a:rPr>
                        <a:t>AMERICA LATINA &amp; CARIBE</a:t>
                      </a:r>
                      <a:endParaRPr lang="es-ES_trad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_tradnl" sz="1600">
                          <a:effectLst/>
                        </a:rPr>
                        <a:t>TOTAL</a:t>
                      </a:r>
                      <a:endParaRPr lang="es-ES_trad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61147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_tradnl" sz="1600">
                          <a:effectLst/>
                        </a:rPr>
                        <a:t>Año 2010</a:t>
                      </a:r>
                      <a:endParaRPr lang="es-ES_trad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_tradnl" sz="1600" dirty="0">
                          <a:effectLst/>
                        </a:rPr>
                        <a:t>25,1 Millones</a:t>
                      </a:r>
                      <a:endParaRPr lang="es-ES_trad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_tradnl" sz="1600">
                          <a:effectLst/>
                        </a:rPr>
                        <a:t>3,2 Millones</a:t>
                      </a:r>
                      <a:endParaRPr lang="es-ES_trad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_tradnl" sz="1600">
                          <a:effectLst/>
                        </a:rPr>
                        <a:t>28,3 M</a:t>
                      </a:r>
                      <a:endParaRPr lang="es-ES_trad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61147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_tradnl" sz="1600">
                          <a:effectLst/>
                        </a:rPr>
                        <a:t>Año 2015</a:t>
                      </a:r>
                      <a:endParaRPr lang="es-ES_trad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_tradnl" sz="1600">
                          <a:effectLst/>
                        </a:rPr>
                        <a:t>37,0 Millones</a:t>
                      </a:r>
                      <a:endParaRPr lang="es-ES_trad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_tradnl" sz="1600">
                          <a:effectLst/>
                        </a:rPr>
                        <a:t>4,3 Millones</a:t>
                      </a:r>
                      <a:endParaRPr lang="es-ES_trad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_tradnl" sz="1600" dirty="0">
                          <a:effectLst/>
                        </a:rPr>
                        <a:t>41,3 M</a:t>
                      </a:r>
                      <a:endParaRPr lang="es-ES_trad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0C257-EA95-43F2-A0FE-94E5A97A688C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3969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55576" y="999915"/>
            <a:ext cx="763284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+mj-lt"/>
              <a:buAutoNum type="arabicPeriod"/>
            </a:pPr>
            <a:r>
              <a:rPr lang="es-ES_tradnl" sz="2400" dirty="0">
                <a:solidFill>
                  <a:srgbClr val="002060"/>
                </a:solidFill>
              </a:rPr>
              <a:t>Presentar un diagnóstico, tan actualizado como la información disponible lo permite, de los principales corredores migratorios en el continente americano, tanto </a:t>
            </a:r>
            <a:r>
              <a:rPr lang="es-ES_tradnl" sz="2400" dirty="0" err="1">
                <a:solidFill>
                  <a:srgbClr val="002060"/>
                </a:solidFill>
              </a:rPr>
              <a:t>intra</a:t>
            </a:r>
            <a:r>
              <a:rPr lang="es-ES_tradnl" sz="2400" dirty="0">
                <a:solidFill>
                  <a:srgbClr val="002060"/>
                </a:solidFill>
              </a:rPr>
              <a:t>-regionales como extra-regionales</a:t>
            </a:r>
          </a:p>
        </p:txBody>
      </p:sp>
      <p:sp>
        <p:nvSpPr>
          <p:cNvPr id="3" name="Rectangle 2"/>
          <p:cNvSpPr/>
          <p:nvPr/>
        </p:nvSpPr>
        <p:spPr>
          <a:xfrm>
            <a:off x="683568" y="2754240"/>
            <a:ext cx="763284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+mj-lt"/>
              <a:buAutoNum type="arabicPeriod" startAt="2"/>
            </a:pPr>
            <a:r>
              <a:rPr lang="es-ES_tradnl" sz="2400" dirty="0">
                <a:solidFill>
                  <a:srgbClr val="002060"/>
                </a:solidFill>
              </a:rPr>
              <a:t>Analizar las debilidades y desafíos de las políticas públicas y de gobernanza en los principales corredores migratorios en ALC</a:t>
            </a:r>
          </a:p>
        </p:txBody>
      </p:sp>
      <p:sp>
        <p:nvSpPr>
          <p:cNvPr id="5" name="Rectangle 4"/>
          <p:cNvSpPr/>
          <p:nvPr/>
        </p:nvSpPr>
        <p:spPr>
          <a:xfrm>
            <a:off x="684385" y="4184089"/>
            <a:ext cx="79208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+mj-lt"/>
              <a:buAutoNum type="arabicPeriod" startAt="3"/>
            </a:pPr>
            <a:r>
              <a:rPr lang="es-ES_tradnl" sz="2400" dirty="0">
                <a:solidFill>
                  <a:srgbClr val="002060"/>
                </a:solidFill>
              </a:rPr>
              <a:t>Describir los avances y buenas prácticas, así como las oportunidades de mejora, en materia de migración laboral en la región.</a:t>
            </a:r>
          </a:p>
        </p:txBody>
      </p:sp>
      <p:sp>
        <p:nvSpPr>
          <p:cNvPr id="6" name="Rectangle 5"/>
          <p:cNvSpPr/>
          <p:nvPr/>
        </p:nvSpPr>
        <p:spPr>
          <a:xfrm>
            <a:off x="725429" y="5569083"/>
            <a:ext cx="78798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+mj-lt"/>
              <a:buAutoNum type="arabicPeriod" startAt="4"/>
            </a:pPr>
            <a:r>
              <a:rPr lang="es-ES_tradnl" sz="2400" dirty="0">
                <a:solidFill>
                  <a:srgbClr val="002060"/>
                </a:solidFill>
              </a:rPr>
              <a:t>Presentar la estrategia y líneas de trabajo de la OIT en la región </a:t>
            </a:r>
            <a:r>
              <a:rPr lang="es-ES_tradnl" sz="2400" dirty="0" smtClean="0">
                <a:solidFill>
                  <a:srgbClr val="002060"/>
                </a:solidFill>
              </a:rPr>
              <a:t>en materia </a:t>
            </a:r>
            <a:r>
              <a:rPr lang="es-ES_tradnl" sz="2400" dirty="0">
                <a:solidFill>
                  <a:srgbClr val="002060"/>
                </a:solidFill>
              </a:rPr>
              <a:t>de migraciones laborales para el período 2016-2019.</a:t>
            </a:r>
          </a:p>
        </p:txBody>
      </p:sp>
      <p:sp>
        <p:nvSpPr>
          <p:cNvPr id="7" name="Rectangle 6"/>
          <p:cNvSpPr/>
          <p:nvPr/>
        </p:nvSpPr>
        <p:spPr>
          <a:xfrm>
            <a:off x="636711" y="107364"/>
            <a:ext cx="481074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PE" sz="4000" b="1" smtClean="0">
                <a:solidFill>
                  <a:srgbClr val="002060"/>
                </a:solidFill>
              </a:rPr>
              <a:t>Objetivos del Reporte</a:t>
            </a:r>
            <a:endParaRPr lang="en-GB" sz="4000" b="1" dirty="0">
              <a:solidFill>
                <a:srgbClr val="002060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0C257-EA95-43F2-A0FE-94E5A97A688C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7156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Contenido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21275"/>
          </a:xfrm>
        </p:spPr>
        <p:txBody>
          <a:bodyPr/>
          <a:lstStyle/>
          <a:p>
            <a:pPr marL="514350" indent="-514350">
              <a:buFont typeface="+mj-lt"/>
              <a:buAutoNum type="arabicParenR"/>
            </a:pPr>
            <a:r>
              <a:rPr lang="en-US" dirty="0" err="1" smtClean="0"/>
              <a:t>Principales</a:t>
            </a:r>
            <a:r>
              <a:rPr lang="en-US" dirty="0" smtClean="0"/>
              <a:t> </a:t>
            </a:r>
            <a:r>
              <a:rPr lang="en-US" dirty="0" err="1" smtClean="0"/>
              <a:t>corredores</a:t>
            </a:r>
            <a:r>
              <a:rPr lang="en-US" dirty="0" smtClean="0"/>
              <a:t> </a:t>
            </a:r>
            <a:r>
              <a:rPr lang="en-US" dirty="0" err="1" smtClean="0"/>
              <a:t>migratorios</a:t>
            </a:r>
            <a:r>
              <a:rPr lang="en-US" dirty="0" smtClean="0"/>
              <a:t> </a:t>
            </a:r>
            <a:r>
              <a:rPr lang="en-US" dirty="0" err="1" smtClean="0"/>
              <a:t>en</a:t>
            </a:r>
            <a:r>
              <a:rPr lang="en-US" dirty="0" smtClean="0"/>
              <a:t> el </a:t>
            </a:r>
            <a:r>
              <a:rPr lang="en-US" dirty="0" err="1" smtClean="0"/>
              <a:t>continente</a:t>
            </a:r>
            <a:r>
              <a:rPr lang="en-US" dirty="0" smtClean="0"/>
              <a:t> </a:t>
            </a:r>
            <a:r>
              <a:rPr lang="en-US" dirty="0" err="1" smtClean="0"/>
              <a:t>americano</a:t>
            </a:r>
            <a:r>
              <a:rPr lang="en-US" dirty="0"/>
              <a:t> </a:t>
            </a:r>
            <a:r>
              <a:rPr lang="en-US" dirty="0" smtClean="0"/>
              <a:t>y </a:t>
            </a:r>
            <a:r>
              <a:rPr lang="en-US" dirty="0" err="1" smtClean="0"/>
              <a:t>sus</a:t>
            </a:r>
            <a:r>
              <a:rPr lang="en-US" dirty="0" smtClean="0"/>
              <a:t> </a:t>
            </a:r>
            <a:r>
              <a:rPr lang="en-US" smtClean="0"/>
              <a:t>caracter</a:t>
            </a:r>
            <a:r>
              <a:rPr lang="es-ES" dirty="0" err="1" smtClean="0"/>
              <a:t>ísticas</a:t>
            </a:r>
            <a:endParaRPr lang="es-ES" dirty="0" smtClean="0"/>
          </a:p>
          <a:p>
            <a:pPr marL="514350" indent="-514350">
              <a:buFont typeface="+mj-lt"/>
              <a:buAutoNum type="arabicParenR"/>
            </a:pPr>
            <a:r>
              <a:rPr lang="es-ES" dirty="0" smtClean="0"/>
              <a:t>Algunas tendencias comunes de los corredores migratorios</a:t>
            </a:r>
          </a:p>
          <a:p>
            <a:pPr marL="514350" indent="-514350">
              <a:buFont typeface="+mj-lt"/>
              <a:buAutoNum type="arabicParenR"/>
            </a:pPr>
            <a:r>
              <a:rPr lang="es-ES" dirty="0" smtClean="0"/>
              <a:t>Debilidades y desafíos de las políticas públicas y de gobernanza</a:t>
            </a:r>
          </a:p>
          <a:p>
            <a:pPr marL="514350" indent="-514350">
              <a:buFont typeface="+mj-lt"/>
              <a:buAutoNum type="arabicParenR"/>
            </a:pPr>
            <a:r>
              <a:rPr lang="es-ES" dirty="0" smtClean="0"/>
              <a:t>Avances, oportunidades y buenas prácticas</a:t>
            </a:r>
          </a:p>
          <a:p>
            <a:pPr marL="514350" indent="-514350">
              <a:buFont typeface="+mj-lt"/>
              <a:buAutoNum type="arabicParenR"/>
            </a:pPr>
            <a:r>
              <a:rPr lang="es-ES" dirty="0" smtClean="0"/>
              <a:t>Estrategia y líneas de trabajo de la OIT</a:t>
            </a:r>
            <a:endParaRPr lang="es-E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0C257-EA95-43F2-A0FE-94E5A97A688C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3350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420889"/>
            <a:ext cx="7772400" cy="1986012"/>
          </a:xfrm>
        </p:spPr>
        <p:txBody>
          <a:bodyPr>
            <a:noAutofit/>
          </a:bodyPr>
          <a:lstStyle/>
          <a:p>
            <a:pPr algn="ctr"/>
            <a:r>
              <a:rPr lang="es-PE" sz="5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es-PE" sz="5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es-PE" sz="5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Principales corredores migratorios en América Latina y El Caribe</a:t>
            </a:r>
            <a:endParaRPr lang="en-GB" sz="5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0C257-EA95-43F2-A0FE-94E5A97A688C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3394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9067" y="692696"/>
            <a:ext cx="3000150" cy="242405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92080" y="4996204"/>
            <a:ext cx="3305250" cy="1484895"/>
          </a:xfrm>
          <a:prstGeom prst="rect">
            <a:avLst/>
          </a:prstGeom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0C257-EA95-43F2-A0FE-94E5A97A688C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3605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28650" y="787504"/>
            <a:ext cx="86078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514350" indent="-514350">
              <a:buFont typeface="+mj-lt"/>
              <a:buAutoNum type="romanUcPeriod"/>
              <a:defRPr sz="2400" b="1"/>
            </a:lvl1pPr>
          </a:lstStyle>
          <a:p>
            <a:r>
              <a:rPr lang="es-ES_tradnl" dirty="0">
                <a:solidFill>
                  <a:schemeClr val="tx2"/>
                </a:solidFill>
              </a:rPr>
              <a:t>Marco Legal e institucional: </a:t>
            </a:r>
            <a:r>
              <a:rPr lang="es-ES_tradnl" b="0" dirty="0">
                <a:solidFill>
                  <a:schemeClr val="tx2"/>
                </a:solidFill>
              </a:rPr>
              <a:t>Leyes de Migración y Extranjería, Convenios Internacionales suscritos; Acuerdos </a:t>
            </a:r>
            <a:r>
              <a:rPr lang="es-ES_tradnl" b="0" dirty="0" smtClean="0">
                <a:solidFill>
                  <a:schemeClr val="tx2"/>
                </a:solidFill>
              </a:rPr>
              <a:t>bilaterales… </a:t>
            </a:r>
            <a:endParaRPr lang="es-ES_tradnl" b="0" dirty="0">
              <a:solidFill>
                <a:schemeClr val="tx2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8650" y="1713538"/>
            <a:ext cx="8280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514350" indent="-514350">
              <a:buFont typeface="+mj-lt"/>
              <a:buAutoNum type="romanUcPeriod"/>
              <a:defRPr sz="2400" b="1"/>
            </a:lvl1pPr>
          </a:lstStyle>
          <a:p>
            <a:pPr>
              <a:buFont typeface="+mj-lt"/>
              <a:buAutoNum type="romanUcPeriod" startAt="2"/>
            </a:pPr>
            <a:r>
              <a:rPr lang="es-ES_tradnl" dirty="0">
                <a:solidFill>
                  <a:schemeClr val="tx2"/>
                </a:solidFill>
              </a:rPr>
              <a:t>Perfil  de los Migrantes: </a:t>
            </a:r>
            <a:r>
              <a:rPr lang="es-ES_tradnl" b="0" dirty="0">
                <a:solidFill>
                  <a:schemeClr val="tx2"/>
                </a:solidFill>
              </a:rPr>
              <a:t>Características </a:t>
            </a:r>
            <a:r>
              <a:rPr lang="es-ES_tradnl" b="0" dirty="0" smtClean="0">
                <a:solidFill>
                  <a:schemeClr val="tx2"/>
                </a:solidFill>
              </a:rPr>
              <a:t>socio geográficas….</a:t>
            </a:r>
            <a:endParaRPr lang="es-ES_tradnl" b="0" dirty="0">
              <a:solidFill>
                <a:schemeClr val="tx2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2079" y="2240898"/>
            <a:ext cx="82809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514350" indent="-514350">
              <a:buFont typeface="+mj-lt"/>
              <a:buAutoNum type="romanUcPeriod"/>
              <a:defRPr sz="2400" b="1"/>
            </a:lvl1pPr>
          </a:lstStyle>
          <a:p>
            <a:pPr>
              <a:buFont typeface="+mj-lt"/>
              <a:buAutoNum type="romanUcPeriod" startAt="3"/>
            </a:pPr>
            <a:r>
              <a:rPr lang="es-ES_tradnl" dirty="0">
                <a:solidFill>
                  <a:schemeClr val="tx2"/>
                </a:solidFill>
              </a:rPr>
              <a:t>Mercado </a:t>
            </a:r>
            <a:r>
              <a:rPr lang="es-ES_tradnl" dirty="0" smtClean="0">
                <a:solidFill>
                  <a:schemeClr val="tx2"/>
                </a:solidFill>
              </a:rPr>
              <a:t>Laboral: </a:t>
            </a:r>
            <a:r>
              <a:rPr lang="es-ES_tradnl" b="0" dirty="0">
                <a:solidFill>
                  <a:schemeClr val="tx2"/>
                </a:solidFill>
              </a:rPr>
              <a:t>Sectores </a:t>
            </a:r>
            <a:r>
              <a:rPr lang="es-ES_tradnl" b="0" dirty="0" smtClean="0">
                <a:solidFill>
                  <a:schemeClr val="tx2"/>
                </a:solidFill>
              </a:rPr>
              <a:t>y ocupaciones de </a:t>
            </a:r>
            <a:r>
              <a:rPr lang="es-ES_tradnl" b="0" dirty="0">
                <a:solidFill>
                  <a:schemeClr val="tx2"/>
                </a:solidFill>
              </a:rPr>
              <a:t>actividad; Niveles de formalización; tasas de ocupación…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3310" y="3115287"/>
            <a:ext cx="86044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514350" indent="-514350">
              <a:buFont typeface="+mj-lt"/>
              <a:buAutoNum type="romanUcPeriod"/>
              <a:defRPr sz="2400" b="1"/>
            </a:lvl1pPr>
          </a:lstStyle>
          <a:p>
            <a:pPr>
              <a:buFont typeface="+mj-lt"/>
              <a:buAutoNum type="romanUcPeriod" startAt="4"/>
            </a:pPr>
            <a:r>
              <a:rPr lang="es-ES_tradnl" dirty="0">
                <a:solidFill>
                  <a:schemeClr val="tx2"/>
                </a:solidFill>
              </a:rPr>
              <a:t>Condiciones laborales: </a:t>
            </a:r>
            <a:r>
              <a:rPr lang="es-ES_tradnl" b="0" dirty="0">
                <a:solidFill>
                  <a:schemeClr val="tx2"/>
                </a:solidFill>
              </a:rPr>
              <a:t>Salario, Salud y Seguridad en el trabajo, sindicalización…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3310" y="3925124"/>
            <a:ext cx="85003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514350" indent="-514350">
              <a:buFont typeface="+mj-lt"/>
              <a:buAutoNum type="romanUcPeriod"/>
              <a:defRPr sz="2400" b="1"/>
            </a:lvl1pPr>
          </a:lstStyle>
          <a:p>
            <a:pPr>
              <a:buFont typeface="+mj-lt"/>
              <a:buAutoNum type="romanUcPeriod" startAt="5"/>
            </a:pPr>
            <a:r>
              <a:rPr lang="es-ES_tradnl" dirty="0">
                <a:solidFill>
                  <a:schemeClr val="tx2"/>
                </a:solidFill>
              </a:rPr>
              <a:t>Seguridad Social: </a:t>
            </a:r>
            <a:r>
              <a:rPr lang="es-ES_tradnl" b="0" dirty="0">
                <a:solidFill>
                  <a:schemeClr val="tx2"/>
                </a:solidFill>
              </a:rPr>
              <a:t>Acceso a la seguridad social y programas de protección social, aportes y portabilidad del sistema de pensiones…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83310" y="5125453"/>
            <a:ext cx="82809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romanUcPeriod" startAt="6"/>
            </a:pPr>
            <a:r>
              <a:rPr lang="es-ES_tradnl" sz="2400" b="1" dirty="0" smtClean="0">
                <a:solidFill>
                  <a:schemeClr val="tx2"/>
                </a:solidFill>
              </a:rPr>
              <a:t>Buenas prácticas migratorias: </a:t>
            </a:r>
            <a:r>
              <a:rPr lang="es-ES_tradnl" sz="2400" dirty="0" smtClean="0">
                <a:solidFill>
                  <a:schemeClr val="tx2"/>
                </a:solidFill>
              </a:rPr>
              <a:t>Leyes de Migración y Extranjería, Convenios Internacionales suscritos; Acuerdos </a:t>
            </a:r>
            <a:r>
              <a:rPr lang="es-ES_tradnl" sz="2400" smtClean="0">
                <a:solidFill>
                  <a:schemeClr val="tx2"/>
                </a:solidFill>
              </a:rPr>
              <a:t>bilaterales vigentes</a:t>
            </a:r>
            <a:endParaRPr lang="es-ES_tradnl" sz="2400" dirty="0" smtClean="0">
              <a:solidFill>
                <a:schemeClr val="tx2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02441" y="242540"/>
            <a:ext cx="791793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PE" sz="2400" b="1" dirty="0" smtClean="0">
                <a:solidFill>
                  <a:srgbClr val="002060"/>
                </a:solidFill>
              </a:rPr>
              <a:t>Categor</a:t>
            </a:r>
            <a:r>
              <a:rPr lang="es-ES" sz="2400" b="1" dirty="0" err="1" smtClean="0">
                <a:solidFill>
                  <a:srgbClr val="002060"/>
                </a:solidFill>
              </a:rPr>
              <a:t>ías</a:t>
            </a:r>
            <a:r>
              <a:rPr lang="es-ES" sz="2400" b="1" dirty="0" smtClean="0">
                <a:solidFill>
                  <a:srgbClr val="002060"/>
                </a:solidFill>
              </a:rPr>
              <a:t> usadas para </a:t>
            </a:r>
            <a:r>
              <a:rPr lang="es-PE" sz="2400" b="1" dirty="0" smtClean="0">
                <a:solidFill>
                  <a:srgbClr val="002060"/>
                </a:solidFill>
              </a:rPr>
              <a:t>caracterizar cada corredor migratorio</a:t>
            </a:r>
            <a:endParaRPr lang="en-GB" sz="2400" b="1" dirty="0">
              <a:solidFill>
                <a:srgbClr val="002060"/>
              </a:solidFill>
            </a:endParaRP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0C257-EA95-43F2-A0FE-94E5A97A688C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0767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0" y="6492875"/>
            <a:ext cx="3888432" cy="365125"/>
          </a:xfrm>
        </p:spPr>
        <p:txBody>
          <a:bodyPr/>
          <a:lstStyle/>
          <a:p>
            <a:pPr lvl="1" algn="r"/>
            <a:r>
              <a:rPr lang="es-ES_tradnl" sz="1600" dirty="0"/>
              <a:t>Fuente: (U.S. </a:t>
            </a:r>
            <a:r>
              <a:rPr lang="es-ES_tradnl" sz="1600" dirty="0" err="1"/>
              <a:t>Census</a:t>
            </a:r>
            <a:r>
              <a:rPr lang="es-ES_tradnl" sz="1600" dirty="0"/>
              <a:t> Bureau, 2011).</a:t>
            </a:r>
            <a:endParaRPr lang="es-ES_tradnl" sz="1600" dirty="0">
              <a:solidFill>
                <a:schemeClr val="tx2"/>
              </a:solidFill>
              <a:latin typeface="TradeGothicLTStd-Ligh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691680" y="147564"/>
            <a:ext cx="538505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PE" sz="2800" b="1" dirty="0" smtClean="0">
                <a:solidFill>
                  <a:srgbClr val="002060"/>
                </a:solidFill>
              </a:rPr>
              <a:t>Corredor hacia Estados Unidos</a:t>
            </a:r>
            <a:endParaRPr lang="en-GB" sz="2800" b="1" dirty="0">
              <a:solidFill>
                <a:srgbClr val="00206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49514" y="866573"/>
            <a:ext cx="8237286" cy="1908215"/>
          </a:xfrm>
          <a:prstGeom prst="rect">
            <a:avLst/>
          </a:prstGeom>
          <a:ln w="3175"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s-ES_tradnl" sz="2000" b="1" u="sng" dirty="0" smtClean="0">
                <a:solidFill>
                  <a:schemeClr val="tx2"/>
                </a:solidFill>
                <a:latin typeface="TradeGothicLTStd-Light"/>
              </a:rPr>
              <a:t>Perfil General</a:t>
            </a:r>
            <a:r>
              <a:rPr lang="es-ES_tradnl" sz="2000" dirty="0" smtClean="0">
                <a:solidFill>
                  <a:schemeClr val="tx2"/>
                </a:solidFill>
                <a:latin typeface="TradeGothicLTStd-Light"/>
              </a:rPr>
              <a:t>:</a:t>
            </a:r>
            <a:endParaRPr lang="es-ES_tradnl" dirty="0" smtClean="0">
              <a:solidFill>
                <a:schemeClr val="tx2"/>
              </a:solidFill>
              <a:latin typeface="TradeGothicLTStd-Light"/>
            </a:endParaRPr>
          </a:p>
          <a:p>
            <a:pPr marL="285750" indent="-285750" algn="just">
              <a:buFont typeface="Arial" charset="0"/>
              <a:buChar char="•"/>
            </a:pPr>
            <a:r>
              <a:rPr lang="es-ES_tradnl" sz="2000" dirty="0" smtClean="0">
                <a:solidFill>
                  <a:schemeClr val="tx2"/>
                </a:solidFill>
                <a:latin typeface="TradeGothicLTStd-Light"/>
              </a:rPr>
              <a:t>Estados </a:t>
            </a:r>
            <a:r>
              <a:rPr lang="es-ES_tradnl" sz="2000" dirty="0">
                <a:solidFill>
                  <a:schemeClr val="tx2"/>
                </a:solidFill>
                <a:latin typeface="TradeGothicLTStd-Light"/>
              </a:rPr>
              <a:t>Unidos es el principal destino para los migrantes de la </a:t>
            </a:r>
            <a:r>
              <a:rPr lang="es-ES_tradnl" sz="2000" dirty="0" smtClean="0">
                <a:solidFill>
                  <a:schemeClr val="tx2"/>
                </a:solidFill>
                <a:latin typeface="TradeGothicLTStd-Light"/>
              </a:rPr>
              <a:t>región. </a:t>
            </a:r>
          </a:p>
          <a:p>
            <a:pPr marL="285750" indent="-285750" algn="just">
              <a:buFont typeface="Arial" charset="0"/>
              <a:buChar char="•"/>
            </a:pPr>
            <a:r>
              <a:rPr lang="es-ES_tradnl" sz="2000" dirty="0" smtClean="0">
                <a:solidFill>
                  <a:schemeClr val="tx2"/>
                </a:solidFill>
                <a:latin typeface="TradeGothicLTStd-Light"/>
              </a:rPr>
              <a:t>La </a:t>
            </a:r>
            <a:r>
              <a:rPr lang="es-ES_tradnl" sz="2000" dirty="0">
                <a:solidFill>
                  <a:schemeClr val="tx2"/>
                </a:solidFill>
                <a:latin typeface="TradeGothicLTStd-Light"/>
              </a:rPr>
              <a:t>población inmigrante </a:t>
            </a:r>
            <a:r>
              <a:rPr lang="es-ES_tradnl" sz="2000" dirty="0" smtClean="0">
                <a:solidFill>
                  <a:schemeClr val="tx2"/>
                </a:solidFill>
                <a:latin typeface="TradeGothicLTStd-Light"/>
              </a:rPr>
              <a:t>en EUA </a:t>
            </a:r>
            <a:r>
              <a:rPr lang="es-ES_tradnl" sz="2000" dirty="0">
                <a:solidFill>
                  <a:schemeClr val="tx2"/>
                </a:solidFill>
                <a:latin typeface="TradeGothicLTStd-Light"/>
              </a:rPr>
              <a:t>era de </a:t>
            </a:r>
            <a:r>
              <a:rPr lang="es-ES_tradnl" sz="2000" b="1" dirty="0">
                <a:solidFill>
                  <a:schemeClr val="tx2"/>
                </a:solidFill>
                <a:latin typeface="TradeGothicLTStd-Light"/>
              </a:rPr>
              <a:t>45 millones </a:t>
            </a:r>
            <a:r>
              <a:rPr lang="es-ES_tradnl" sz="2000" b="1" dirty="0" smtClean="0">
                <a:solidFill>
                  <a:schemeClr val="tx2"/>
                </a:solidFill>
                <a:latin typeface="TradeGothicLTStd-Light"/>
              </a:rPr>
              <a:t>de personas </a:t>
            </a:r>
            <a:r>
              <a:rPr lang="es-ES_tradnl" sz="2000" b="1" dirty="0">
                <a:solidFill>
                  <a:schemeClr val="tx2"/>
                </a:solidFill>
                <a:latin typeface="TradeGothicLTStd-Light"/>
              </a:rPr>
              <a:t>en 2015, </a:t>
            </a:r>
            <a:r>
              <a:rPr lang="es-ES_tradnl" sz="2000" dirty="0" smtClean="0">
                <a:solidFill>
                  <a:schemeClr val="tx2"/>
                </a:solidFill>
                <a:latin typeface="TradeGothicLTStd-Light"/>
              </a:rPr>
              <a:t>aproximadamente </a:t>
            </a:r>
            <a:r>
              <a:rPr lang="es-ES_tradnl" sz="2000" dirty="0">
                <a:solidFill>
                  <a:schemeClr val="tx2"/>
                </a:solidFill>
                <a:latin typeface="TradeGothicLTStd-Light"/>
              </a:rPr>
              <a:t>el </a:t>
            </a:r>
            <a:r>
              <a:rPr lang="es-ES_tradnl" sz="2000" b="1" dirty="0">
                <a:solidFill>
                  <a:schemeClr val="tx2"/>
                </a:solidFill>
                <a:latin typeface="TradeGothicLTStd-Light"/>
              </a:rPr>
              <a:t>13,9 por ciento de la </a:t>
            </a:r>
            <a:r>
              <a:rPr lang="es-ES_tradnl" sz="2000" b="1" dirty="0" smtClean="0">
                <a:solidFill>
                  <a:schemeClr val="tx2"/>
                </a:solidFill>
                <a:latin typeface="TradeGothicLTStd-Light"/>
              </a:rPr>
              <a:t>población del </a:t>
            </a:r>
            <a:r>
              <a:rPr lang="es-ES_tradnl" sz="2000" b="1" dirty="0">
                <a:solidFill>
                  <a:schemeClr val="tx2"/>
                </a:solidFill>
                <a:latin typeface="TradeGothicLTStd-Light"/>
              </a:rPr>
              <a:t>país </a:t>
            </a:r>
            <a:r>
              <a:rPr lang="es-ES_tradnl" sz="2000" dirty="0">
                <a:solidFill>
                  <a:schemeClr val="tx2"/>
                </a:solidFill>
                <a:latin typeface="TradeGothicLTStd-Light"/>
              </a:rPr>
              <a:t>(</a:t>
            </a:r>
            <a:r>
              <a:rPr lang="es-ES_tradnl" sz="2000" dirty="0" err="1">
                <a:solidFill>
                  <a:schemeClr val="tx2"/>
                </a:solidFill>
                <a:latin typeface="TradeGothicLTStd-Light"/>
              </a:rPr>
              <a:t>Pew</a:t>
            </a:r>
            <a:r>
              <a:rPr lang="es-ES_tradnl" sz="2000" dirty="0">
                <a:solidFill>
                  <a:schemeClr val="tx2"/>
                </a:solidFill>
                <a:latin typeface="TradeGothicLTStd-Light"/>
              </a:rPr>
              <a:t> </a:t>
            </a:r>
            <a:r>
              <a:rPr lang="es-ES_tradnl" sz="2000" dirty="0" err="1">
                <a:solidFill>
                  <a:schemeClr val="tx2"/>
                </a:solidFill>
                <a:latin typeface="TradeGothicLTStd-Light"/>
              </a:rPr>
              <a:t>Research</a:t>
            </a:r>
            <a:r>
              <a:rPr lang="es-ES_tradnl" sz="2000" dirty="0">
                <a:solidFill>
                  <a:schemeClr val="tx2"/>
                </a:solidFill>
                <a:latin typeface="TradeGothicLTStd-Light"/>
              </a:rPr>
              <a:t> Center 2015a, 2015b</a:t>
            </a:r>
            <a:r>
              <a:rPr lang="es-ES_tradnl" sz="2000" dirty="0" smtClean="0">
                <a:solidFill>
                  <a:schemeClr val="tx2"/>
                </a:solidFill>
                <a:latin typeface="TradeGothicLTStd-Light"/>
              </a:rPr>
              <a:t>).</a:t>
            </a:r>
          </a:p>
          <a:p>
            <a:pPr marL="285750" indent="-285750" algn="just">
              <a:buFont typeface="Arial" charset="0"/>
              <a:buChar char="•"/>
            </a:pPr>
            <a:endParaRPr lang="es-ES_tradnl" dirty="0">
              <a:solidFill>
                <a:schemeClr val="tx2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49514" y="3018830"/>
            <a:ext cx="8237286" cy="3477875"/>
          </a:xfrm>
          <a:prstGeom prst="rect">
            <a:avLst/>
          </a:prstGeom>
          <a:ln w="3175"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s-ES_tradnl" sz="2000" dirty="0" smtClean="0">
                <a:solidFill>
                  <a:schemeClr val="tx2"/>
                </a:solidFill>
                <a:latin typeface="TradeGothicLTStd-Light"/>
              </a:rPr>
              <a:t>21,2 M de Migrantes Latinoamericanos en EUA en 2011, de los cuales: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s-ES_tradnl" sz="2000" dirty="0" smtClean="0">
                <a:solidFill>
                  <a:schemeClr val="tx2"/>
                </a:solidFill>
                <a:latin typeface="TradeGothicLTStd-Light"/>
              </a:rPr>
              <a:t>63%    Nacidos en México.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s-ES_tradnl" sz="2000" dirty="0" smtClean="0">
                <a:solidFill>
                  <a:schemeClr val="tx2"/>
                </a:solidFill>
                <a:latin typeface="TradeGothicLTStd-Light"/>
              </a:rPr>
              <a:t>15,5% Nacidos en el Caribe (Puertorriqueños, cubanos y dominicanos)</a:t>
            </a:r>
            <a:endParaRPr lang="es-ES_tradnl" sz="2000" dirty="0">
              <a:solidFill>
                <a:schemeClr val="tx2"/>
              </a:solidFill>
              <a:latin typeface="TradeGothicLTStd-Light"/>
            </a:endParaRP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s-ES_tradnl" sz="2000" dirty="0" smtClean="0">
                <a:solidFill>
                  <a:schemeClr val="tx2"/>
                </a:solidFill>
                <a:latin typeface="TradeGothicLTStd-Light"/>
              </a:rPr>
              <a:t>13%    Nacidos en Sudamérica.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s-ES_tradnl" sz="2000" dirty="0" smtClean="0">
                <a:solidFill>
                  <a:schemeClr val="tx2"/>
                </a:solidFill>
                <a:latin typeface="TradeGothicLTStd-Light"/>
              </a:rPr>
              <a:t>7,9 %  Nacidos en Centroamérica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endParaRPr lang="es-ES_tradnl" sz="2000" dirty="0">
              <a:solidFill>
                <a:schemeClr val="tx2"/>
              </a:solidFill>
              <a:latin typeface="TradeGothicLTStd-Light"/>
            </a:endParaRPr>
          </a:p>
          <a:p>
            <a:pPr marL="742950" lvl="1" indent="-285750">
              <a:buFont typeface="Wingdings" panose="05000000000000000000" pitchFamily="2" charset="2"/>
              <a:buChar char="§"/>
            </a:pPr>
            <a:endParaRPr lang="es-ES_tradnl" sz="2000" dirty="0" smtClean="0">
              <a:solidFill>
                <a:schemeClr val="tx2"/>
              </a:solidFill>
              <a:latin typeface="TradeGothicLTStd-Light"/>
            </a:endParaRPr>
          </a:p>
          <a:p>
            <a:pPr marL="742950" lvl="1" indent="-285750">
              <a:buFont typeface="Wingdings" panose="05000000000000000000" pitchFamily="2" charset="2"/>
              <a:buChar char="§"/>
            </a:pPr>
            <a:endParaRPr lang="es-ES_tradnl" sz="2000" dirty="0">
              <a:solidFill>
                <a:schemeClr val="tx2"/>
              </a:solidFill>
              <a:latin typeface="TradeGothicLTStd-Light"/>
            </a:endParaRPr>
          </a:p>
          <a:p>
            <a:pPr marL="742950" lvl="1" indent="-285750">
              <a:buFont typeface="Wingdings" panose="05000000000000000000" pitchFamily="2" charset="2"/>
              <a:buChar char="§"/>
            </a:pPr>
            <a:endParaRPr lang="es-ES_tradnl" sz="2000" dirty="0" smtClean="0">
              <a:solidFill>
                <a:schemeClr val="tx2"/>
              </a:solidFill>
              <a:latin typeface="TradeGothicLTStd-Ligh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49514" y="5215473"/>
            <a:ext cx="8237286" cy="1323439"/>
          </a:xfrm>
          <a:prstGeom prst="rect">
            <a:avLst/>
          </a:prstGeom>
          <a:ln w="3175"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285750" indent="-285750" algn="just">
              <a:buFont typeface="Arial" charset="0"/>
              <a:buChar char="•"/>
            </a:pPr>
            <a:r>
              <a:rPr lang="es-ES_tradnl" sz="2000" dirty="0" smtClean="0">
                <a:solidFill>
                  <a:schemeClr val="tx2"/>
                </a:solidFill>
                <a:latin typeface="TradeGothicLTStd-Light"/>
              </a:rPr>
              <a:t>La </a:t>
            </a:r>
            <a:r>
              <a:rPr lang="es-ES_tradnl" sz="2000" dirty="0" err="1" smtClean="0">
                <a:solidFill>
                  <a:schemeClr val="tx2"/>
                </a:solidFill>
                <a:latin typeface="TradeGothicLTStd-Light"/>
              </a:rPr>
              <a:t>poblaci</a:t>
            </a:r>
            <a:r>
              <a:rPr lang="es-ES" sz="2000" dirty="0" err="1" smtClean="0">
                <a:solidFill>
                  <a:schemeClr val="tx2"/>
                </a:solidFill>
                <a:latin typeface="TradeGothicLTStd-Light"/>
              </a:rPr>
              <a:t>ón</a:t>
            </a:r>
            <a:r>
              <a:rPr lang="es-ES" sz="2000" dirty="0" smtClean="0">
                <a:solidFill>
                  <a:schemeClr val="tx2"/>
                </a:solidFill>
                <a:latin typeface="TradeGothicLTStd-Light"/>
              </a:rPr>
              <a:t> mexicana y centroamericana disponía de menores niveles de instrucción respecto a las personas nacidas en EUA y del resto de inmigrantes. El 82% de los mexicanos solo cuentan con secundaria o menos.</a:t>
            </a:r>
            <a:endParaRPr lang="es-ES_tradnl" sz="2000" dirty="0" smtClean="0">
              <a:solidFill>
                <a:schemeClr val="tx2"/>
              </a:solidFill>
              <a:latin typeface="TradeGothicLTStd-Light"/>
            </a:endParaRPr>
          </a:p>
        </p:txBody>
      </p:sp>
    </p:spTree>
    <p:extLst>
      <p:ext uri="{BB962C8B-B14F-4D97-AF65-F5344CB8AC3E}">
        <p14:creationId xmlns:p14="http://schemas.microsoft.com/office/powerpoint/2010/main" val="901386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584769" y="6265392"/>
            <a:ext cx="2161189" cy="365125"/>
          </a:xfrm>
        </p:spPr>
        <p:txBody>
          <a:bodyPr/>
          <a:lstStyle/>
          <a:p>
            <a:fld id="{CA30C257-EA95-43F2-A0FE-94E5A97A688C}" type="slidenum">
              <a:rPr lang="en-GB" smtClean="0"/>
              <a:t>12</a:t>
            </a:fld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1691680" y="44624"/>
            <a:ext cx="538505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PE" sz="2800" b="1" dirty="0" smtClean="0">
                <a:solidFill>
                  <a:srgbClr val="002060"/>
                </a:solidFill>
              </a:rPr>
              <a:t>Corredor hacia Estados Unidos</a:t>
            </a:r>
            <a:endParaRPr lang="en-GB" sz="2800" b="1" dirty="0">
              <a:solidFill>
                <a:srgbClr val="00206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23528" y="4591006"/>
            <a:ext cx="8712968" cy="2308324"/>
          </a:xfrm>
          <a:prstGeom prst="rect">
            <a:avLst/>
          </a:prstGeom>
          <a:ln w="3175"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s-ES_tradnl" b="1" u="sng" dirty="0" smtClean="0">
                <a:solidFill>
                  <a:schemeClr val="tx2"/>
                </a:solidFill>
                <a:latin typeface="TradeGothicLTStd-Light"/>
              </a:rPr>
              <a:t>Marco legal e institucional</a:t>
            </a:r>
            <a:r>
              <a:rPr lang="es-ES_tradnl" dirty="0" smtClean="0">
                <a:solidFill>
                  <a:schemeClr val="tx2"/>
                </a:solidFill>
                <a:latin typeface="TradeGothicLTStd-Light"/>
              </a:rPr>
              <a:t>:</a:t>
            </a:r>
          </a:p>
          <a:p>
            <a:pPr marL="285750" indent="-285750">
              <a:buFont typeface="Arial" charset="0"/>
              <a:buChar char="•"/>
            </a:pPr>
            <a:r>
              <a:rPr lang="es-ES_tradnl" dirty="0" smtClean="0">
                <a:solidFill>
                  <a:schemeClr val="tx2"/>
                </a:solidFill>
                <a:latin typeface="TradeGothicLTStd-Light"/>
              </a:rPr>
              <a:t>Algunos estados tienen leyes duras para la </a:t>
            </a:r>
            <a:r>
              <a:rPr lang="es-ES_tradnl" dirty="0" err="1" smtClean="0">
                <a:solidFill>
                  <a:schemeClr val="tx2"/>
                </a:solidFill>
                <a:latin typeface="TradeGothicLTStd-Light"/>
              </a:rPr>
              <a:t>identificaci</a:t>
            </a:r>
            <a:r>
              <a:rPr lang="es-ES" dirty="0" err="1" smtClean="0">
                <a:solidFill>
                  <a:schemeClr val="tx2"/>
                </a:solidFill>
                <a:latin typeface="TradeGothicLTStd-Light"/>
              </a:rPr>
              <a:t>ón</a:t>
            </a:r>
            <a:r>
              <a:rPr lang="es-ES" dirty="0" smtClean="0">
                <a:solidFill>
                  <a:schemeClr val="tx2"/>
                </a:solidFill>
                <a:latin typeface="TradeGothicLTStd-Light"/>
              </a:rPr>
              <a:t>, persecución y deportación de migrantes en situación irregular</a:t>
            </a:r>
          </a:p>
          <a:p>
            <a:pPr marL="285750" indent="-285750">
              <a:buFont typeface="Arial" charset="0"/>
              <a:buChar char="•"/>
            </a:pPr>
            <a:r>
              <a:rPr lang="es-ES" dirty="0" smtClean="0">
                <a:solidFill>
                  <a:schemeClr val="tx2"/>
                </a:solidFill>
                <a:latin typeface="TradeGothicLTStd-Light"/>
              </a:rPr>
              <a:t>En Marzo, 2013 el Servicio de Ciudadanía e Inmigración cambió política para observar mejor el principio de reunificación familiar.</a:t>
            </a:r>
          </a:p>
          <a:p>
            <a:pPr marL="285750" indent="-285750">
              <a:buFont typeface="Arial" charset="0"/>
              <a:buChar char="•"/>
            </a:pPr>
            <a:r>
              <a:rPr lang="es-ES" dirty="0" smtClean="0">
                <a:solidFill>
                  <a:schemeClr val="tx2"/>
                </a:solidFill>
                <a:latin typeface="TradeGothicLTStd-Light"/>
              </a:rPr>
              <a:t>En Agosto, 2013 Gobierno emitió directriz para que autoridades de inmigración ejerza discreción procesal cuando detengan a padres de inmigrantes indocumentados. </a:t>
            </a:r>
            <a:endParaRPr lang="es-ES_tradnl" dirty="0" smtClean="0">
              <a:solidFill>
                <a:schemeClr val="tx2"/>
              </a:solidFill>
              <a:latin typeface="TradeGothicLTStd-Light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23528" y="620688"/>
            <a:ext cx="8712968" cy="4247317"/>
          </a:xfrm>
          <a:prstGeom prst="rect">
            <a:avLst/>
          </a:prstGeom>
          <a:ln w="3175" cmpd="thickThin"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s-ES_tradnl" b="1" u="sng" dirty="0" smtClean="0">
                <a:solidFill>
                  <a:schemeClr val="tx2"/>
                </a:solidFill>
                <a:latin typeface="TradeGothicLTStd-Light"/>
              </a:rPr>
              <a:t>Mercado laboral</a:t>
            </a:r>
            <a:endParaRPr lang="es-ES_tradnl" sz="1050" dirty="0" smtClean="0">
              <a:solidFill>
                <a:schemeClr val="tx2"/>
              </a:solidFill>
              <a:latin typeface="TradeGothicLTStd-Light"/>
            </a:endParaRPr>
          </a:p>
          <a:p>
            <a:pPr marL="285750" indent="-285750">
              <a:buFont typeface="Arial" charset="0"/>
              <a:buChar char="•"/>
            </a:pPr>
            <a:r>
              <a:rPr lang="es-ES_tradnl" dirty="0" smtClean="0">
                <a:solidFill>
                  <a:schemeClr val="tx2"/>
                </a:solidFill>
                <a:latin typeface="TradeGothicLTStd-Light"/>
              </a:rPr>
              <a:t>Unos </a:t>
            </a:r>
            <a:r>
              <a:rPr lang="es-ES_tradnl" dirty="0">
                <a:solidFill>
                  <a:schemeClr val="tx2"/>
                </a:solidFill>
                <a:latin typeface="TradeGothicLTStd-Light"/>
              </a:rPr>
              <a:t>11,3 millones de </a:t>
            </a:r>
            <a:r>
              <a:rPr lang="es-ES_tradnl" dirty="0" smtClean="0">
                <a:solidFill>
                  <a:schemeClr val="tx2"/>
                </a:solidFill>
                <a:latin typeface="TradeGothicLTStd-Light"/>
              </a:rPr>
              <a:t>migrantes se encontraban en </a:t>
            </a:r>
            <a:r>
              <a:rPr lang="es-ES_tradnl" dirty="0">
                <a:solidFill>
                  <a:schemeClr val="tx2"/>
                </a:solidFill>
                <a:latin typeface="TradeGothicLTStd-Light"/>
              </a:rPr>
              <a:t>situación migratoria irregular en Estados Unidos en </a:t>
            </a:r>
            <a:r>
              <a:rPr lang="es-ES_tradnl" dirty="0" smtClean="0">
                <a:solidFill>
                  <a:schemeClr val="tx2"/>
                </a:solidFill>
                <a:latin typeface="TradeGothicLTStd-Light"/>
              </a:rPr>
              <a:t>2014</a:t>
            </a:r>
            <a:endParaRPr lang="es-ES_tradnl" dirty="0">
              <a:solidFill>
                <a:schemeClr val="tx2"/>
              </a:solidFill>
              <a:latin typeface="TradeGothicLTStd-Light"/>
            </a:endParaRPr>
          </a:p>
          <a:p>
            <a:pPr marL="285750" indent="-285750">
              <a:buFont typeface="Arial" charset="0"/>
              <a:buChar char="•"/>
            </a:pPr>
            <a:r>
              <a:rPr lang="es-ES_tradnl" dirty="0" smtClean="0">
                <a:solidFill>
                  <a:schemeClr val="tx2"/>
                </a:solidFill>
                <a:latin typeface="TradeGothicLTStd-Light"/>
              </a:rPr>
              <a:t>México</a:t>
            </a:r>
            <a:r>
              <a:rPr lang="es-ES_tradnl" dirty="0">
                <a:solidFill>
                  <a:schemeClr val="tx2"/>
                </a:solidFill>
                <a:latin typeface="TradeGothicLTStd-Light"/>
              </a:rPr>
              <a:t>, con 6,6 </a:t>
            </a:r>
            <a:r>
              <a:rPr lang="es-ES_tradnl" dirty="0" smtClean="0">
                <a:solidFill>
                  <a:schemeClr val="tx2"/>
                </a:solidFill>
                <a:latin typeface="TradeGothicLTStd-Light"/>
              </a:rPr>
              <a:t>M; </a:t>
            </a:r>
            <a:r>
              <a:rPr lang="es-ES_tradnl" dirty="0">
                <a:solidFill>
                  <a:schemeClr val="tx2"/>
                </a:solidFill>
                <a:latin typeface="TradeGothicLTStd-Light"/>
              </a:rPr>
              <a:t>El </a:t>
            </a:r>
            <a:r>
              <a:rPr lang="es-ES_tradnl" dirty="0" smtClean="0">
                <a:solidFill>
                  <a:schemeClr val="tx2"/>
                </a:solidFill>
                <a:latin typeface="TradeGothicLTStd-Light"/>
              </a:rPr>
              <a:t>Salvador</a:t>
            </a:r>
            <a:r>
              <a:rPr lang="es-ES_tradnl" dirty="0">
                <a:solidFill>
                  <a:schemeClr val="tx2"/>
                </a:solidFill>
                <a:latin typeface="TradeGothicLTStd-Light"/>
              </a:rPr>
              <a:t> </a:t>
            </a:r>
            <a:r>
              <a:rPr lang="es-ES_tradnl" dirty="0" smtClean="0">
                <a:solidFill>
                  <a:schemeClr val="tx2"/>
                </a:solidFill>
                <a:latin typeface="TradeGothicLTStd-Light"/>
              </a:rPr>
              <a:t>con 620.000; Guatemala con 520.000 </a:t>
            </a:r>
            <a:r>
              <a:rPr lang="es-ES_tradnl" dirty="0">
                <a:solidFill>
                  <a:schemeClr val="tx2"/>
                </a:solidFill>
                <a:latin typeface="TradeGothicLTStd-Light"/>
              </a:rPr>
              <a:t>y </a:t>
            </a:r>
            <a:r>
              <a:rPr lang="es-ES_tradnl" dirty="0" smtClean="0">
                <a:solidFill>
                  <a:schemeClr val="tx2"/>
                </a:solidFill>
                <a:latin typeface="TradeGothicLTStd-Light"/>
              </a:rPr>
              <a:t>Honduras con 30.000</a:t>
            </a:r>
            <a:r>
              <a:rPr lang="es-ES_tradnl" dirty="0">
                <a:solidFill>
                  <a:schemeClr val="tx2"/>
                </a:solidFill>
                <a:latin typeface="TradeGothicLTStd-Light"/>
              </a:rPr>
              <a:t>, constituyeron los cuatro grupos </a:t>
            </a:r>
            <a:r>
              <a:rPr lang="es-ES_tradnl" dirty="0" smtClean="0">
                <a:solidFill>
                  <a:schemeClr val="tx2"/>
                </a:solidFill>
                <a:latin typeface="TradeGothicLTStd-Light"/>
              </a:rPr>
              <a:t>con más </a:t>
            </a:r>
            <a:r>
              <a:rPr lang="es-ES_tradnl" dirty="0">
                <a:solidFill>
                  <a:schemeClr val="tx2"/>
                </a:solidFill>
                <a:latin typeface="TradeGothicLTStd-Light"/>
              </a:rPr>
              <a:t>migrantes en situación irregular en Estados </a:t>
            </a:r>
            <a:r>
              <a:rPr lang="es-ES_tradnl" dirty="0" smtClean="0">
                <a:solidFill>
                  <a:schemeClr val="tx2"/>
                </a:solidFill>
                <a:latin typeface="TradeGothicLTStd-Light"/>
              </a:rPr>
              <a:t>Unidos = 75% de la población </a:t>
            </a:r>
            <a:r>
              <a:rPr lang="es-ES_tradnl" dirty="0">
                <a:solidFill>
                  <a:schemeClr val="tx2"/>
                </a:solidFill>
                <a:latin typeface="TradeGothicLTStd-Light"/>
              </a:rPr>
              <a:t>migrante en situación </a:t>
            </a:r>
            <a:r>
              <a:rPr lang="es-ES_tradnl" dirty="0" smtClean="0">
                <a:solidFill>
                  <a:schemeClr val="tx2"/>
                </a:solidFill>
                <a:latin typeface="TradeGothicLTStd-Light"/>
              </a:rPr>
              <a:t>irregular</a:t>
            </a:r>
          </a:p>
          <a:p>
            <a:pPr marL="285750" indent="-285750">
              <a:buFont typeface="Arial" charset="0"/>
              <a:buChar char="•"/>
            </a:pPr>
            <a:r>
              <a:rPr lang="es-ES_tradnl" dirty="0" smtClean="0">
                <a:solidFill>
                  <a:schemeClr val="tx2"/>
                </a:solidFill>
                <a:latin typeface="TradeGothicLTStd-Light"/>
              </a:rPr>
              <a:t>Actividades donde inmigrantes en </a:t>
            </a:r>
            <a:r>
              <a:rPr lang="es-ES_tradnl" dirty="0" err="1" smtClean="0">
                <a:solidFill>
                  <a:schemeClr val="tx2"/>
                </a:solidFill>
                <a:latin typeface="TradeGothicLTStd-Light"/>
              </a:rPr>
              <a:t>situaci</a:t>
            </a:r>
            <a:r>
              <a:rPr lang="es-ES" dirty="0" err="1" smtClean="0">
                <a:solidFill>
                  <a:schemeClr val="tx2"/>
                </a:solidFill>
                <a:latin typeface="TradeGothicLTStd-Light"/>
              </a:rPr>
              <a:t>ón</a:t>
            </a:r>
            <a:r>
              <a:rPr lang="es-ES" dirty="0" smtClean="0">
                <a:solidFill>
                  <a:schemeClr val="tx2"/>
                </a:solidFill>
                <a:latin typeface="TradeGothicLTStd-Light"/>
              </a:rPr>
              <a:t> irregular encuentran trabajo son: agricultura, construcción, jardinería, servicios de limpieza, procesamiento de alimentos y manufactura.</a:t>
            </a:r>
            <a:endParaRPr lang="es-ES_tradnl" dirty="0" smtClean="0">
              <a:solidFill>
                <a:schemeClr val="tx2"/>
              </a:solidFill>
              <a:latin typeface="TradeGothicLTStd-Light"/>
            </a:endParaRPr>
          </a:p>
          <a:p>
            <a:pPr marL="285750" indent="-285750">
              <a:buFont typeface="Arial" charset="0"/>
              <a:buChar char="•"/>
            </a:pPr>
            <a:r>
              <a:rPr lang="es-ES_tradnl" dirty="0" smtClean="0">
                <a:solidFill>
                  <a:schemeClr val="tx2"/>
                </a:solidFill>
                <a:latin typeface="TradeGothicLTStd-Light"/>
              </a:rPr>
              <a:t>Las detenciones de migrantes del “</a:t>
            </a:r>
            <a:r>
              <a:rPr lang="es-ES_tradnl" dirty="0" err="1" smtClean="0">
                <a:solidFill>
                  <a:schemeClr val="tx2"/>
                </a:solidFill>
                <a:latin typeface="TradeGothicLTStd-Light"/>
              </a:rPr>
              <a:t>Tri</a:t>
            </a:r>
            <a:r>
              <a:rPr lang="es-ES" dirty="0" smtClean="0">
                <a:solidFill>
                  <a:schemeClr val="tx2"/>
                </a:solidFill>
                <a:latin typeface="TradeGothicLTStd-Light"/>
              </a:rPr>
              <a:t>ángulo Norte” pasaron de 100.000 en 2010 a 340.000 en 2014. </a:t>
            </a:r>
          </a:p>
          <a:p>
            <a:pPr marL="285750" indent="-285750">
              <a:buFont typeface="Arial" charset="0"/>
              <a:buChar char="•"/>
            </a:pPr>
            <a:r>
              <a:rPr lang="es-ES" dirty="0" smtClean="0">
                <a:solidFill>
                  <a:schemeClr val="tx2"/>
                </a:solidFill>
                <a:latin typeface="TradeGothicLTStd-Light"/>
              </a:rPr>
              <a:t>Las detenciones de niños no acompañados en México y EUA crecieron exponencialmente de 8000 en 2010 a 72.000 en 2014.</a:t>
            </a:r>
          </a:p>
          <a:p>
            <a:r>
              <a:rPr lang="es-ES" dirty="0" smtClean="0">
                <a:solidFill>
                  <a:schemeClr val="tx2"/>
                </a:solidFill>
                <a:latin typeface="TradeGothicLTStd-Light"/>
              </a:rPr>
              <a:t>. </a:t>
            </a:r>
            <a:endParaRPr lang="es-ES_tradnl" dirty="0">
              <a:solidFill>
                <a:schemeClr val="tx2"/>
              </a:solidFill>
              <a:latin typeface="TradeGothicLTStd-Light"/>
            </a:endParaRPr>
          </a:p>
        </p:txBody>
      </p:sp>
    </p:spTree>
    <p:extLst>
      <p:ext uri="{BB962C8B-B14F-4D97-AF65-F5344CB8AC3E}">
        <p14:creationId xmlns:p14="http://schemas.microsoft.com/office/powerpoint/2010/main" val="3242952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Bolivianos, </a:t>
            </a:r>
            <a:r>
              <a:rPr lang="en-US" sz="3200" dirty="0" err="1" smtClean="0"/>
              <a:t>paraguayos</a:t>
            </a:r>
            <a:r>
              <a:rPr lang="en-US" sz="3200" dirty="0" smtClean="0"/>
              <a:t>, </a:t>
            </a:r>
            <a:r>
              <a:rPr lang="en-US" sz="3200" dirty="0" err="1" smtClean="0"/>
              <a:t>peruanos</a:t>
            </a:r>
            <a:r>
              <a:rPr lang="en-US" sz="3200" dirty="0" smtClean="0"/>
              <a:t> y </a:t>
            </a:r>
            <a:r>
              <a:rPr lang="en-US" sz="3200" dirty="0" err="1" smtClean="0"/>
              <a:t>ecuatorianos</a:t>
            </a:r>
            <a:r>
              <a:rPr lang="en-US" sz="3200" dirty="0" smtClean="0"/>
              <a:t> a Argentina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0C257-EA95-43F2-A0FE-94E5A97A688C}" type="slidenum">
              <a:rPr lang="en-GB" smtClean="0"/>
              <a:t>13</a:t>
            </a:fld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79152" y="1417638"/>
            <a:ext cx="8229600" cy="1877437"/>
          </a:xfrm>
          <a:prstGeom prst="rect">
            <a:avLst/>
          </a:prstGeom>
          <a:ln w="3175"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0" indent="0" algn="just">
              <a:buNone/>
            </a:pPr>
            <a:r>
              <a:rPr lang="es-ES_tradnl" sz="2000" b="1" u="sng" dirty="0" smtClean="0">
                <a:solidFill>
                  <a:schemeClr val="tx2"/>
                </a:solidFill>
                <a:latin typeface="TradeGothicLTStd-Light"/>
              </a:rPr>
              <a:t>Perfil General</a:t>
            </a:r>
            <a:r>
              <a:rPr lang="es-ES_tradnl" sz="2000" dirty="0" smtClean="0">
                <a:solidFill>
                  <a:schemeClr val="tx2"/>
                </a:solidFill>
                <a:latin typeface="TradeGothicLTStd-Light"/>
              </a:rPr>
              <a:t>:</a:t>
            </a:r>
            <a:endParaRPr lang="es-ES_tradnl" dirty="0" smtClean="0">
              <a:solidFill>
                <a:schemeClr val="tx2"/>
              </a:solidFill>
              <a:latin typeface="TradeGothicLTStd-Light"/>
            </a:endParaRPr>
          </a:p>
          <a:p>
            <a:pPr marL="285750" indent="-285750" algn="just">
              <a:buFont typeface="Arial" charset="0"/>
              <a:buChar char="•"/>
            </a:pPr>
            <a:r>
              <a:rPr lang="es-ES_tradnl" sz="2000" dirty="0" smtClean="0">
                <a:solidFill>
                  <a:schemeClr val="tx2"/>
                </a:solidFill>
                <a:latin typeface="TradeGothicLTStd-Light"/>
              </a:rPr>
              <a:t>Uno de los principales corredores de Am</a:t>
            </a:r>
            <a:r>
              <a:rPr lang="es-ES" sz="2000" dirty="0" err="1" smtClean="0">
                <a:solidFill>
                  <a:schemeClr val="tx2"/>
                </a:solidFill>
                <a:latin typeface="TradeGothicLTStd-Light"/>
              </a:rPr>
              <a:t>érica</a:t>
            </a:r>
            <a:r>
              <a:rPr lang="es-ES" sz="2000" dirty="0" smtClean="0">
                <a:solidFill>
                  <a:schemeClr val="tx2"/>
                </a:solidFill>
                <a:latin typeface="TradeGothicLTStd-Light"/>
              </a:rPr>
              <a:t> del Sur</a:t>
            </a:r>
          </a:p>
          <a:p>
            <a:pPr marL="285750" indent="-285750" algn="just">
              <a:buFont typeface="Arial" charset="0"/>
              <a:buChar char="•"/>
            </a:pPr>
            <a:r>
              <a:rPr lang="es-ES" sz="2000" dirty="0" smtClean="0">
                <a:solidFill>
                  <a:schemeClr val="tx2"/>
                </a:solidFill>
                <a:latin typeface="TradeGothicLTStd-Light"/>
              </a:rPr>
              <a:t>Cerca de 3% de la población total del país</a:t>
            </a:r>
          </a:p>
          <a:p>
            <a:pPr marL="285750" indent="-285750" algn="just">
              <a:buFont typeface="Arial" charset="0"/>
              <a:buChar char="•"/>
            </a:pPr>
            <a:r>
              <a:rPr lang="es-ES" sz="2000" dirty="0" smtClean="0">
                <a:solidFill>
                  <a:schemeClr val="tx2"/>
                </a:solidFill>
                <a:latin typeface="TradeGothicLTStd-Light"/>
              </a:rPr>
              <a:t>Predominio femenino</a:t>
            </a:r>
          </a:p>
          <a:p>
            <a:pPr marL="285750" indent="-285750" algn="just">
              <a:buFont typeface="Arial" charset="0"/>
              <a:buChar char="•"/>
            </a:pPr>
            <a:r>
              <a:rPr lang="es-ES" sz="2000" dirty="0" smtClean="0">
                <a:solidFill>
                  <a:schemeClr val="tx2"/>
                </a:solidFill>
                <a:latin typeface="TradeGothicLTStd-Light"/>
              </a:rPr>
              <a:t>Nivel educativo inferior a los de la población de Argentina</a:t>
            </a:r>
            <a:endParaRPr lang="es-ES_tradnl" sz="2000" dirty="0">
              <a:solidFill>
                <a:schemeClr val="tx2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71131" y="3757119"/>
            <a:ext cx="8601738" cy="2192908"/>
          </a:xfrm>
          <a:prstGeom prst="rect">
            <a:avLst/>
          </a:prstGeom>
          <a:ln w="3175" cmpd="thickThin"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s-ES_tradnl" b="1" u="sng" dirty="0" smtClean="0">
                <a:solidFill>
                  <a:schemeClr val="tx2"/>
                </a:solidFill>
                <a:latin typeface="TradeGothicLTStd-Light"/>
              </a:rPr>
              <a:t>Mercado laboral</a:t>
            </a:r>
          </a:p>
          <a:p>
            <a:endParaRPr lang="es-ES_tradnl" sz="1050" dirty="0" smtClean="0">
              <a:solidFill>
                <a:schemeClr val="tx2"/>
              </a:solidFill>
              <a:latin typeface="TradeGothicLTStd-Light"/>
            </a:endParaRPr>
          </a:p>
          <a:p>
            <a:pPr marL="285750" indent="-285750">
              <a:buFont typeface="Arial" charset="0"/>
              <a:buChar char="•"/>
            </a:pPr>
            <a:r>
              <a:rPr lang="es-ES_tradnl" dirty="0" smtClean="0">
                <a:solidFill>
                  <a:schemeClr val="tx2"/>
                </a:solidFill>
                <a:latin typeface="TradeGothicLTStd-Light"/>
              </a:rPr>
              <a:t>En 2011 el 67% de los trabajadores migrantes de origen sudamericano en Argentina se encontraban en </a:t>
            </a:r>
            <a:r>
              <a:rPr lang="es-ES_tradnl" dirty="0" err="1" smtClean="0">
                <a:solidFill>
                  <a:schemeClr val="tx2"/>
                </a:solidFill>
                <a:latin typeface="TradeGothicLTStd-Light"/>
              </a:rPr>
              <a:t>situaci</a:t>
            </a:r>
            <a:r>
              <a:rPr lang="es-ES" dirty="0" err="1" smtClean="0">
                <a:solidFill>
                  <a:schemeClr val="tx2"/>
                </a:solidFill>
                <a:latin typeface="TradeGothicLTStd-Light"/>
              </a:rPr>
              <a:t>ón</a:t>
            </a:r>
            <a:r>
              <a:rPr lang="es-ES" dirty="0" smtClean="0">
                <a:solidFill>
                  <a:schemeClr val="tx2"/>
                </a:solidFill>
                <a:latin typeface="TradeGothicLTStd-Light"/>
              </a:rPr>
              <a:t> de informalidad laboral, en comparación con 41% de los trabajadores no migrantes.</a:t>
            </a:r>
          </a:p>
          <a:p>
            <a:pPr marL="285750" indent="-285750">
              <a:buFont typeface="Arial" charset="0"/>
              <a:buChar char="•"/>
            </a:pPr>
            <a:r>
              <a:rPr lang="es-ES" dirty="0" smtClean="0">
                <a:solidFill>
                  <a:schemeClr val="tx2"/>
                </a:solidFill>
                <a:latin typeface="TradeGothicLTStd-Light"/>
              </a:rPr>
              <a:t>Ocupaciones: 70% en trabajo doméstico, construcción, industria textil, y comercio, en comparación con solo un 40% de trabajadores Argentinos en estas ocupaciones.</a:t>
            </a:r>
          </a:p>
          <a:p>
            <a:pPr marL="285750" indent="-285750">
              <a:buFont typeface="Arial" charset="0"/>
              <a:buChar char="•"/>
            </a:pPr>
            <a:endParaRPr lang="es-ES_tradnl" dirty="0">
              <a:solidFill>
                <a:schemeClr val="tx2"/>
              </a:solidFill>
              <a:latin typeface="TradeGothicLTStd-Light"/>
            </a:endParaRPr>
          </a:p>
        </p:txBody>
      </p:sp>
    </p:spTree>
    <p:extLst>
      <p:ext uri="{BB962C8B-B14F-4D97-AF65-F5344CB8AC3E}">
        <p14:creationId xmlns:p14="http://schemas.microsoft.com/office/powerpoint/2010/main" val="1864148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Bolivianos, </a:t>
            </a:r>
            <a:r>
              <a:rPr lang="en-US" sz="3200" dirty="0" err="1" smtClean="0"/>
              <a:t>paraguayos</a:t>
            </a:r>
            <a:r>
              <a:rPr lang="en-US" sz="3200" dirty="0" smtClean="0"/>
              <a:t>, </a:t>
            </a:r>
            <a:r>
              <a:rPr lang="en-US" sz="3200" dirty="0" err="1" smtClean="0"/>
              <a:t>peruanos</a:t>
            </a:r>
            <a:r>
              <a:rPr lang="en-US" sz="3200" dirty="0" smtClean="0"/>
              <a:t> y </a:t>
            </a:r>
            <a:r>
              <a:rPr lang="en-US" sz="3200" dirty="0" err="1" smtClean="0"/>
              <a:t>ecuatorianos</a:t>
            </a:r>
            <a:r>
              <a:rPr lang="en-US" sz="3200" dirty="0" smtClean="0"/>
              <a:t> a Argentina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0C257-EA95-43F2-A0FE-94E5A97A688C}" type="slidenum">
              <a:rPr lang="en-GB" smtClean="0"/>
              <a:t>14</a:t>
            </a:fld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79151" y="1556792"/>
            <a:ext cx="8613329" cy="2228302"/>
          </a:xfrm>
          <a:prstGeom prst="rect">
            <a:avLst/>
          </a:prstGeom>
          <a:ln w="3175"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0" indent="0" algn="just">
              <a:buNone/>
            </a:pPr>
            <a:r>
              <a:rPr lang="es-ES_tradnl" sz="2000" b="1" u="sng" dirty="0" smtClean="0">
                <a:solidFill>
                  <a:schemeClr val="tx2"/>
                </a:solidFill>
                <a:latin typeface="TradeGothicLTStd-Light"/>
              </a:rPr>
              <a:t>Marco Legal e Institucional</a:t>
            </a:r>
            <a:r>
              <a:rPr lang="es-ES_tradnl" sz="2000" dirty="0" smtClean="0">
                <a:solidFill>
                  <a:schemeClr val="tx2"/>
                </a:solidFill>
                <a:latin typeface="TradeGothicLTStd-Light"/>
              </a:rPr>
              <a:t>:</a:t>
            </a:r>
          </a:p>
          <a:p>
            <a:pPr algn="just"/>
            <a:r>
              <a:rPr lang="es-ES_tradnl" sz="1800" dirty="0" smtClean="0">
                <a:solidFill>
                  <a:schemeClr val="tx2"/>
                </a:solidFill>
                <a:latin typeface="TradeGothicLTStd-Light"/>
              </a:rPr>
              <a:t>Ley de migraciones determina que los inmigrantes sudamericanos que lleguen disponen de un procedimiento migratorio simplificado para acceder a residencia</a:t>
            </a:r>
          </a:p>
          <a:p>
            <a:pPr algn="just"/>
            <a:r>
              <a:rPr lang="es-ES_tradnl" sz="1800" dirty="0" smtClean="0">
                <a:solidFill>
                  <a:schemeClr val="tx2"/>
                </a:solidFill>
                <a:latin typeface="TradeGothicLTStd-Light"/>
              </a:rPr>
              <a:t>Ley establece competencias ministeriales y los grados y niveles de </a:t>
            </a:r>
            <a:r>
              <a:rPr lang="es-ES_tradnl" sz="1800" dirty="0" err="1" smtClean="0">
                <a:solidFill>
                  <a:schemeClr val="tx2"/>
                </a:solidFill>
                <a:latin typeface="TradeGothicLTStd-Light"/>
              </a:rPr>
              <a:t>intervenci</a:t>
            </a:r>
            <a:r>
              <a:rPr lang="es-ES" sz="1800" dirty="0" err="1" smtClean="0">
                <a:solidFill>
                  <a:schemeClr val="tx2"/>
                </a:solidFill>
                <a:latin typeface="TradeGothicLTStd-Light"/>
              </a:rPr>
              <a:t>ón</a:t>
            </a:r>
            <a:r>
              <a:rPr lang="es-ES" sz="1800" dirty="0" smtClean="0">
                <a:solidFill>
                  <a:schemeClr val="tx2"/>
                </a:solidFill>
                <a:latin typeface="TradeGothicLTStd-Light"/>
              </a:rPr>
              <a:t>. </a:t>
            </a:r>
          </a:p>
          <a:p>
            <a:pPr algn="just"/>
            <a:r>
              <a:rPr lang="es-ES" sz="1800" dirty="0">
                <a:solidFill>
                  <a:schemeClr val="tx2"/>
                </a:solidFill>
                <a:latin typeface="TradeGothicLTStd-Light"/>
              </a:rPr>
              <a:t>D</a:t>
            </a:r>
            <a:r>
              <a:rPr lang="es-ES" sz="1800" dirty="0" smtClean="0">
                <a:solidFill>
                  <a:schemeClr val="tx2"/>
                </a:solidFill>
                <a:latin typeface="TradeGothicLTStd-Light"/>
              </a:rPr>
              <a:t>os ministerios intervienen: Interior y Transporte y Trabajo.</a:t>
            </a:r>
          </a:p>
        </p:txBody>
      </p:sp>
      <p:sp>
        <p:nvSpPr>
          <p:cNvPr id="6" name="Rectangle 5"/>
          <p:cNvSpPr/>
          <p:nvPr/>
        </p:nvSpPr>
        <p:spPr>
          <a:xfrm>
            <a:off x="251520" y="3933056"/>
            <a:ext cx="8601738" cy="2192908"/>
          </a:xfrm>
          <a:prstGeom prst="rect">
            <a:avLst/>
          </a:prstGeom>
          <a:ln w="3175" cmpd="thickThin"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s-ES_tradnl" b="1" u="sng" dirty="0" smtClean="0">
                <a:solidFill>
                  <a:schemeClr val="tx2"/>
                </a:solidFill>
                <a:latin typeface="TradeGothicLTStd-Light"/>
              </a:rPr>
              <a:t>Seguridad Social:</a:t>
            </a:r>
          </a:p>
          <a:p>
            <a:endParaRPr lang="es-ES_tradnl" sz="1050" dirty="0" smtClean="0">
              <a:solidFill>
                <a:schemeClr val="tx2"/>
              </a:solidFill>
              <a:latin typeface="TradeGothicLTStd-Light"/>
            </a:endParaRPr>
          </a:p>
          <a:p>
            <a:pPr marL="285750" indent="-285750">
              <a:buFont typeface="Arial" charset="0"/>
              <a:buChar char="•"/>
            </a:pPr>
            <a:r>
              <a:rPr lang="es-ES" dirty="0">
                <a:solidFill>
                  <a:schemeClr val="tx2"/>
                </a:solidFill>
                <a:latin typeface="TradeGothicLTStd-Light"/>
              </a:rPr>
              <a:t>Existe nuevo conjunto de medidas para promover empleo registrado y prevenir fraude </a:t>
            </a:r>
            <a:r>
              <a:rPr lang="es-ES" dirty="0" smtClean="0">
                <a:solidFill>
                  <a:schemeClr val="tx2"/>
                </a:solidFill>
                <a:latin typeface="TradeGothicLTStd-Light"/>
              </a:rPr>
              <a:t>laboral</a:t>
            </a:r>
          </a:p>
          <a:p>
            <a:pPr marL="285750" indent="-285750">
              <a:buFont typeface="Arial" charset="0"/>
              <a:buChar char="•"/>
            </a:pPr>
            <a:r>
              <a:rPr lang="es-ES" dirty="0" smtClean="0">
                <a:solidFill>
                  <a:schemeClr val="tx2"/>
                </a:solidFill>
                <a:latin typeface="TradeGothicLTStd-Light"/>
              </a:rPr>
              <a:t>Programa Nacional de Regularización del Trabajo (PNRT) </a:t>
            </a:r>
          </a:p>
          <a:p>
            <a:pPr marL="285750" indent="-285750">
              <a:buFont typeface="Arial" charset="0"/>
              <a:buChar char="•"/>
            </a:pPr>
            <a:r>
              <a:rPr lang="es-ES" dirty="0" smtClean="0">
                <a:solidFill>
                  <a:schemeClr val="tx2"/>
                </a:solidFill>
                <a:latin typeface="TradeGothicLTStd-Light"/>
              </a:rPr>
              <a:t>Buenas prácticas son el Convenio de Seguridad Social con Chile, los convenios migratorios con el EP de Bolivia y Perú, y un acuerdo con Brasil. </a:t>
            </a:r>
            <a:endParaRPr lang="es-ES_tradnl" dirty="0">
              <a:solidFill>
                <a:schemeClr val="tx2"/>
              </a:solidFill>
              <a:latin typeface="TradeGothicLTStd-Light"/>
            </a:endParaRPr>
          </a:p>
          <a:p>
            <a:pPr marL="285750" indent="-285750">
              <a:buFont typeface="Arial" charset="0"/>
              <a:buChar char="•"/>
            </a:pPr>
            <a:endParaRPr lang="es-ES_tradnl" dirty="0">
              <a:solidFill>
                <a:schemeClr val="tx2"/>
              </a:solidFill>
              <a:latin typeface="TradeGothicLTStd-Light"/>
            </a:endParaRPr>
          </a:p>
        </p:txBody>
      </p:sp>
    </p:spTree>
    <p:extLst>
      <p:ext uri="{BB962C8B-B14F-4D97-AF65-F5344CB8AC3E}">
        <p14:creationId xmlns:p14="http://schemas.microsoft.com/office/powerpoint/2010/main" val="1346978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420889"/>
            <a:ext cx="7772400" cy="1986012"/>
          </a:xfrm>
        </p:spPr>
        <p:txBody>
          <a:bodyPr>
            <a:noAutofit/>
          </a:bodyPr>
          <a:lstStyle/>
          <a:p>
            <a:pPr algn="ctr"/>
            <a:r>
              <a:rPr lang="es-PE" sz="5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II. Tendencias comunes de los corredores migratorios</a:t>
            </a:r>
            <a:endParaRPr lang="en-GB" sz="5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0C257-EA95-43F2-A0FE-94E5A97A688C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0504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55576" y="1412776"/>
            <a:ext cx="76328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+mj-lt"/>
              <a:buAutoNum type="arabicPeriod"/>
            </a:pPr>
            <a:r>
              <a:rPr lang="es-ES_tradnl" sz="2400" dirty="0" smtClean="0">
                <a:solidFill>
                  <a:srgbClr val="002060"/>
                </a:solidFill>
              </a:rPr>
              <a:t>Feminización de la migración laboral</a:t>
            </a:r>
            <a:endParaRPr lang="es-ES_tradnl" sz="2400" dirty="0">
              <a:solidFill>
                <a:srgbClr val="00206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79512" y="422133"/>
            <a:ext cx="66180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PE" sz="2400" b="1" dirty="0" smtClean="0">
                <a:solidFill>
                  <a:srgbClr val="002060"/>
                </a:solidFill>
              </a:rPr>
              <a:t>Tendencias comunes de los corredores migratorios</a:t>
            </a:r>
            <a:endParaRPr lang="en-GB" sz="2400" b="1" dirty="0">
              <a:solidFill>
                <a:srgbClr val="00206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55576" y="2116033"/>
            <a:ext cx="76328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+mj-lt"/>
              <a:buAutoNum type="arabicPeriod" startAt="2"/>
            </a:pPr>
            <a:r>
              <a:rPr lang="es-ES_tradnl" sz="2400" dirty="0" smtClean="0">
                <a:solidFill>
                  <a:srgbClr val="002060"/>
                </a:solidFill>
              </a:rPr>
              <a:t>Alta </a:t>
            </a:r>
            <a:r>
              <a:rPr lang="es-ES_tradnl" sz="2400" dirty="0" err="1" smtClean="0">
                <a:solidFill>
                  <a:srgbClr val="002060"/>
                </a:solidFill>
              </a:rPr>
              <a:t>proporci</a:t>
            </a:r>
            <a:r>
              <a:rPr lang="es-ES" sz="2400" dirty="0" err="1" smtClean="0">
                <a:solidFill>
                  <a:srgbClr val="002060"/>
                </a:solidFill>
              </a:rPr>
              <a:t>ón</a:t>
            </a:r>
            <a:r>
              <a:rPr lang="es-ES" sz="2400" dirty="0" smtClean="0">
                <a:solidFill>
                  <a:srgbClr val="002060"/>
                </a:solidFill>
              </a:rPr>
              <a:t> de </a:t>
            </a:r>
            <a:r>
              <a:rPr lang="es-ES_tradnl" sz="2400" dirty="0">
                <a:solidFill>
                  <a:srgbClr val="002060"/>
                </a:solidFill>
              </a:rPr>
              <a:t>t</a:t>
            </a:r>
            <a:r>
              <a:rPr lang="es-ES_tradnl" sz="2400" dirty="0" smtClean="0">
                <a:solidFill>
                  <a:srgbClr val="002060"/>
                </a:solidFill>
              </a:rPr>
              <a:t>rabajadores migrantes en situación irregular</a:t>
            </a:r>
            <a:endParaRPr lang="es-ES_tradnl" sz="2400" dirty="0">
              <a:solidFill>
                <a:srgbClr val="00206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55576" y="3066459"/>
            <a:ext cx="76328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+mj-lt"/>
              <a:buAutoNum type="arabicPeriod" startAt="3"/>
            </a:pPr>
            <a:r>
              <a:rPr lang="es-ES_tradnl" sz="2400" dirty="0" smtClean="0">
                <a:solidFill>
                  <a:srgbClr val="002060"/>
                </a:solidFill>
              </a:rPr>
              <a:t>Alta </a:t>
            </a:r>
            <a:r>
              <a:rPr lang="es-ES_tradnl" sz="2400" dirty="0" err="1" smtClean="0">
                <a:solidFill>
                  <a:srgbClr val="002060"/>
                </a:solidFill>
              </a:rPr>
              <a:t>proporci</a:t>
            </a:r>
            <a:r>
              <a:rPr lang="es-ES" sz="2400" dirty="0" err="1" smtClean="0">
                <a:solidFill>
                  <a:srgbClr val="002060"/>
                </a:solidFill>
              </a:rPr>
              <a:t>ón</a:t>
            </a:r>
            <a:r>
              <a:rPr lang="es-ES" sz="2400" dirty="0" smtClean="0">
                <a:solidFill>
                  <a:srgbClr val="002060"/>
                </a:solidFill>
              </a:rPr>
              <a:t> de </a:t>
            </a:r>
            <a:r>
              <a:rPr lang="es-ES_tradnl" sz="2400" dirty="0" smtClean="0">
                <a:solidFill>
                  <a:srgbClr val="002060"/>
                </a:solidFill>
              </a:rPr>
              <a:t>Trabajadores migrantes en la economía informal</a:t>
            </a:r>
            <a:endParaRPr lang="es-ES_tradnl" sz="2400" dirty="0">
              <a:solidFill>
                <a:srgbClr val="00206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755576" y="4062285"/>
            <a:ext cx="763284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+mj-lt"/>
              <a:buAutoNum type="arabicPeriod" startAt="4"/>
            </a:pPr>
            <a:r>
              <a:rPr lang="es-ES_tradnl" sz="2400" dirty="0" smtClean="0">
                <a:solidFill>
                  <a:srgbClr val="002060"/>
                </a:solidFill>
              </a:rPr>
              <a:t>Condiciones de empleo: muchos no disfrutan de un trabajo decente, y un n</a:t>
            </a:r>
            <a:r>
              <a:rPr lang="es-ES" sz="2400" dirty="0" err="1" smtClean="0">
                <a:solidFill>
                  <a:srgbClr val="002060"/>
                </a:solidFill>
              </a:rPr>
              <a:t>úmero</a:t>
            </a:r>
            <a:r>
              <a:rPr lang="es-ES" sz="2400" dirty="0" smtClean="0">
                <a:solidFill>
                  <a:srgbClr val="002060"/>
                </a:solidFill>
              </a:rPr>
              <a:t> importante sufre abuso, explotación y discriminación.</a:t>
            </a:r>
            <a:endParaRPr lang="es-ES_tradnl" sz="2400" dirty="0">
              <a:solidFill>
                <a:srgbClr val="002060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55576" y="5393983"/>
            <a:ext cx="76328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+mj-lt"/>
              <a:buAutoNum type="arabicPeriod" startAt="5"/>
            </a:pPr>
            <a:r>
              <a:rPr lang="es-ES_tradnl" sz="2400" dirty="0" smtClean="0">
                <a:solidFill>
                  <a:srgbClr val="002060"/>
                </a:solidFill>
              </a:rPr>
              <a:t>Bajo acceso a la protección social de los trabajadores migrantes</a:t>
            </a:r>
            <a:endParaRPr lang="es-ES_tradnl" sz="2400" dirty="0">
              <a:solidFill>
                <a:srgbClr val="002060"/>
              </a:solidFill>
            </a:endParaRPr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0C257-EA95-43F2-A0FE-94E5A97A688C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6705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4186" y="294409"/>
            <a:ext cx="76328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+mj-lt"/>
              <a:buAutoNum type="arabicPeriod"/>
            </a:pPr>
            <a:r>
              <a:rPr lang="es-ES_tradnl" sz="2800" dirty="0" smtClean="0">
                <a:solidFill>
                  <a:srgbClr val="002060"/>
                </a:solidFill>
              </a:rPr>
              <a:t>Feminización de la migración laboral</a:t>
            </a:r>
            <a:endParaRPr lang="es-ES_tradnl" sz="2800" dirty="0">
              <a:solidFill>
                <a:srgbClr val="00206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99475" y="1020750"/>
            <a:ext cx="828092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Arial" charset="0"/>
              <a:buChar char="•"/>
            </a:pPr>
            <a:r>
              <a:rPr lang="es-ES_tradnl" sz="2000" dirty="0" smtClean="0">
                <a:solidFill>
                  <a:srgbClr val="002060"/>
                </a:solidFill>
              </a:rPr>
              <a:t>En ALC, las mujeres constituyen mas de la mitad del total de las personas migrantes identificadas en los países de destino.</a:t>
            </a:r>
          </a:p>
          <a:p>
            <a:pPr marL="342900" indent="-342900" algn="just">
              <a:buFont typeface="Arial" charset="0"/>
              <a:buChar char="•"/>
            </a:pPr>
            <a:r>
              <a:rPr lang="es-ES_tradnl" sz="2000" dirty="0" smtClean="0">
                <a:solidFill>
                  <a:srgbClr val="002060"/>
                </a:solidFill>
              </a:rPr>
              <a:t>Las mujeres no son solo familiares acompañantes de sus pares varones sino que forman contingentes de </a:t>
            </a:r>
            <a:r>
              <a:rPr lang="es-ES_tradnl" sz="2000" dirty="0" err="1" smtClean="0">
                <a:solidFill>
                  <a:srgbClr val="002060"/>
                </a:solidFill>
              </a:rPr>
              <a:t>migraci</a:t>
            </a:r>
            <a:r>
              <a:rPr lang="es-ES" sz="2000" dirty="0" err="1" smtClean="0">
                <a:solidFill>
                  <a:srgbClr val="002060"/>
                </a:solidFill>
              </a:rPr>
              <a:t>ón</a:t>
            </a:r>
            <a:r>
              <a:rPr lang="es-ES" sz="2000" dirty="0" smtClean="0">
                <a:solidFill>
                  <a:srgbClr val="002060"/>
                </a:solidFill>
              </a:rPr>
              <a:t> autónoma</a:t>
            </a:r>
            <a:endParaRPr lang="es-ES_tradnl" sz="2000" dirty="0">
              <a:solidFill>
                <a:srgbClr val="002060"/>
              </a:solidFill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9655350"/>
              </p:ext>
            </p:extLst>
          </p:nvPr>
        </p:nvGraphicFramePr>
        <p:xfrm>
          <a:off x="539553" y="2697758"/>
          <a:ext cx="7922114" cy="319790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33464"/>
                <a:gridCol w="2870842"/>
                <a:gridCol w="2317808"/>
              </a:tblGrid>
              <a:tr h="315814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_tradnl" sz="2000" dirty="0">
                          <a:effectLst/>
                        </a:rPr>
                        <a:t>Porcentaje de mujeres migrantes y edad promedio </a:t>
                      </a:r>
                      <a:endParaRPr lang="es-ES_tradnl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s-ES_trad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_tradnl"/>
                    </a:p>
                  </a:txBody>
                  <a:tcPr/>
                </a:tc>
              </a:tr>
              <a:tr h="6463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_tradnl" sz="1600">
                          <a:effectLst/>
                        </a:rPr>
                        <a:t> </a:t>
                      </a:r>
                      <a:endParaRPr lang="es-ES_trad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_tradnl" sz="1600" dirty="0">
                          <a:effectLst/>
                        </a:rPr>
                        <a:t>Porcentaje de mujeres migrantes</a:t>
                      </a:r>
                      <a:endParaRPr lang="es-ES_trad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_tradnl" sz="1600">
                          <a:effectLst/>
                        </a:rPr>
                        <a:t>Edad promedio</a:t>
                      </a:r>
                      <a:endParaRPr lang="es-ES_trad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1581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_tradnl" sz="1600">
                          <a:effectLst/>
                        </a:rPr>
                        <a:t>Total América</a:t>
                      </a:r>
                      <a:endParaRPr lang="es-ES_trad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_tradnl" sz="1600">
                          <a:effectLst/>
                        </a:rPr>
                        <a:t>51,4</a:t>
                      </a:r>
                      <a:endParaRPr lang="es-ES_trad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_tradnl" sz="1600">
                          <a:effectLst/>
                        </a:rPr>
                        <a:t>39,4</a:t>
                      </a:r>
                      <a:endParaRPr lang="es-ES_trad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6463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_tradnl" sz="1600">
                          <a:effectLst/>
                        </a:rPr>
                        <a:t>América Latina y el Caribe</a:t>
                      </a:r>
                      <a:endParaRPr lang="es-ES_trad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_tradnl" sz="1600">
                          <a:effectLst/>
                        </a:rPr>
                        <a:t>51,6</a:t>
                      </a:r>
                      <a:endParaRPr lang="es-ES_trad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_tradnl" sz="1600">
                          <a:effectLst/>
                        </a:rPr>
                        <a:t>36,7</a:t>
                      </a:r>
                      <a:endParaRPr lang="es-ES_trad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1581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_tradnl" sz="1600">
                          <a:effectLst/>
                        </a:rPr>
                        <a:t>Caribe</a:t>
                      </a:r>
                      <a:endParaRPr lang="es-ES_trad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_tradnl" sz="1600">
                          <a:effectLst/>
                        </a:rPr>
                        <a:t>49</a:t>
                      </a:r>
                      <a:endParaRPr lang="es-ES_trad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_tradnl" sz="1600">
                          <a:effectLst/>
                        </a:rPr>
                        <a:t>34,4</a:t>
                      </a:r>
                      <a:endParaRPr lang="es-ES_trad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1581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_tradnl" sz="1600">
                          <a:effectLst/>
                        </a:rPr>
                        <a:t>América Central*</a:t>
                      </a:r>
                      <a:endParaRPr lang="es-ES_trad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_tradnl" sz="1600">
                          <a:effectLst/>
                        </a:rPr>
                        <a:t>50</a:t>
                      </a:r>
                      <a:endParaRPr lang="es-ES_trad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_tradnl" sz="1600">
                          <a:effectLst/>
                        </a:rPr>
                        <a:t>23,8</a:t>
                      </a:r>
                      <a:endParaRPr lang="es-ES_trad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1581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_tradnl" sz="1600">
                          <a:effectLst/>
                        </a:rPr>
                        <a:t>América del Sur</a:t>
                      </a:r>
                      <a:endParaRPr lang="es-ES_trad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_tradnl" sz="1600">
                          <a:effectLst/>
                        </a:rPr>
                        <a:t>52,8</a:t>
                      </a:r>
                      <a:endParaRPr lang="es-ES_trad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_tradnl" sz="1600">
                          <a:effectLst/>
                        </a:rPr>
                        <a:t>41,6</a:t>
                      </a:r>
                      <a:endParaRPr lang="es-ES_trad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1581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_tradnl" sz="1600">
                          <a:effectLst/>
                        </a:rPr>
                        <a:t>América del Norte**</a:t>
                      </a:r>
                      <a:endParaRPr lang="es-ES_trad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_tradnl" sz="1600">
                          <a:effectLst/>
                        </a:rPr>
                        <a:t>51,2</a:t>
                      </a:r>
                      <a:endParaRPr lang="es-ES_trad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_tradnl" sz="1600" dirty="0">
                          <a:effectLst/>
                        </a:rPr>
                        <a:t>42,2</a:t>
                      </a:r>
                      <a:endParaRPr lang="es-ES_trad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971600" y="6018924"/>
            <a:ext cx="24920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1400" dirty="0" smtClean="0"/>
              <a:t>* Incluye México  ** Sin México</a:t>
            </a:r>
            <a:endParaRPr lang="es-ES_tradnl" sz="1400" dirty="0"/>
          </a:p>
        </p:txBody>
      </p:sp>
      <p:sp>
        <p:nvSpPr>
          <p:cNvPr id="12" name="TextBox 11"/>
          <p:cNvSpPr txBox="1"/>
          <p:nvPr/>
        </p:nvSpPr>
        <p:spPr>
          <a:xfrm>
            <a:off x="971600" y="6331835"/>
            <a:ext cx="86078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1400" dirty="0" smtClean="0"/>
              <a:t>Fuente: Naciones Unidas, Departamento de Asuntos Económicos y Sociales (UNDESA), División de Población (2013).</a:t>
            </a:r>
          </a:p>
          <a:p>
            <a:r>
              <a:rPr lang="es-ES_tradnl" sz="1400" dirty="0" smtClean="0"/>
              <a:t>International </a:t>
            </a:r>
            <a:r>
              <a:rPr lang="es-ES_tradnl" sz="1400" dirty="0" err="1" smtClean="0"/>
              <a:t>Migration</a:t>
            </a:r>
            <a:r>
              <a:rPr lang="es-ES_tradnl" sz="1400" dirty="0" smtClean="0"/>
              <a:t> 2013 </a:t>
            </a:r>
            <a:r>
              <a:rPr lang="es-ES_tradnl" sz="1400" dirty="0" err="1" smtClean="0"/>
              <a:t>Wallchart</a:t>
            </a:r>
            <a:r>
              <a:rPr lang="es-ES_tradnl" sz="1400" dirty="0" smtClean="0"/>
              <a:t> (</a:t>
            </a:r>
            <a:r>
              <a:rPr lang="es-ES_tradnl" sz="1400" dirty="0" err="1" smtClean="0"/>
              <a:t>United</a:t>
            </a:r>
            <a:r>
              <a:rPr lang="es-ES_tradnl" sz="1400" dirty="0" smtClean="0"/>
              <a:t> </a:t>
            </a:r>
            <a:r>
              <a:rPr lang="es-ES_tradnl" sz="1400" dirty="0" err="1" smtClean="0"/>
              <a:t>Nations</a:t>
            </a:r>
            <a:r>
              <a:rPr lang="es-ES_tradnl" sz="1400" dirty="0" smtClean="0"/>
              <a:t> </a:t>
            </a:r>
            <a:r>
              <a:rPr lang="es-ES_tradnl" sz="1400" dirty="0" err="1" smtClean="0"/>
              <a:t>publication</a:t>
            </a:r>
            <a:r>
              <a:rPr lang="es-ES_tradnl" sz="1400" dirty="0" smtClean="0"/>
              <a:t>, Sales No. E. 13.XIII.8</a:t>
            </a:r>
            <a:endParaRPr lang="es-ES_tradnl" sz="1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0C257-EA95-43F2-A0FE-94E5A97A688C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5818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00463" y="268177"/>
            <a:ext cx="76328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+mj-lt"/>
              <a:buAutoNum type="arabicPeriod"/>
            </a:pPr>
            <a:r>
              <a:rPr lang="es-ES_tradnl" sz="2400" dirty="0" smtClean="0">
                <a:solidFill>
                  <a:srgbClr val="002060"/>
                </a:solidFill>
              </a:rPr>
              <a:t>Feminización de la migración laboral</a:t>
            </a:r>
            <a:endParaRPr lang="es-ES_tradnl" sz="2400" dirty="0">
              <a:solidFill>
                <a:srgbClr val="002060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6758914"/>
              </p:ext>
            </p:extLst>
          </p:nvPr>
        </p:nvGraphicFramePr>
        <p:xfrm>
          <a:off x="900463" y="1162293"/>
          <a:ext cx="6912768" cy="275711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36227"/>
                <a:gridCol w="1665181"/>
                <a:gridCol w="1735876"/>
                <a:gridCol w="1375484"/>
              </a:tblGrid>
              <a:tr h="386192"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_tradnl" sz="1800">
                          <a:effectLst/>
                        </a:rPr>
                        <a:t>Tasas de participación de las y los trabajadores migrantes.</a:t>
                      </a:r>
                      <a:endParaRPr lang="es-ES_trad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s-ES_trad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_trad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_tradnl"/>
                    </a:p>
                  </a:txBody>
                  <a:tcPr/>
                </a:tc>
              </a:tr>
              <a:tr h="79030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_tradnl" sz="1800">
                          <a:effectLst/>
                        </a:rPr>
                        <a:t> </a:t>
                      </a:r>
                      <a:endParaRPr lang="es-ES_trad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_tradnl" sz="1800">
                          <a:effectLst/>
                        </a:rPr>
                        <a:t>Mujeres migrantes</a:t>
                      </a:r>
                      <a:endParaRPr lang="es-ES_trad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_tradnl" sz="1800">
                          <a:effectLst/>
                        </a:rPr>
                        <a:t>Hombres Migrantes</a:t>
                      </a:r>
                      <a:endParaRPr lang="es-ES_trad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_tradnl" sz="1800">
                          <a:effectLst/>
                        </a:rPr>
                        <a:t>Población Nacional</a:t>
                      </a:r>
                      <a:endParaRPr lang="es-ES_trad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79030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_tradnl" sz="1800">
                          <a:effectLst/>
                        </a:rPr>
                        <a:t>América Latina y Caribe</a:t>
                      </a:r>
                      <a:endParaRPr lang="es-ES_trad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_tradnl" sz="1800" dirty="0">
                          <a:effectLst/>
                        </a:rPr>
                        <a:t>55,7</a:t>
                      </a:r>
                      <a:endParaRPr lang="es-ES_trad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_tradnl" sz="1800">
                          <a:effectLst/>
                        </a:rPr>
                        <a:t>50</a:t>
                      </a:r>
                      <a:endParaRPr lang="es-ES_trad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_tradnl" sz="1800">
                          <a:effectLst/>
                        </a:rPr>
                        <a:t>54</a:t>
                      </a:r>
                      <a:endParaRPr lang="es-ES_trad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79030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_tradnl" sz="1800">
                          <a:effectLst/>
                        </a:rPr>
                        <a:t>América del Norte</a:t>
                      </a:r>
                      <a:endParaRPr lang="es-ES_trad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_tradnl" sz="1800" dirty="0">
                          <a:effectLst/>
                        </a:rPr>
                        <a:t>67,8</a:t>
                      </a:r>
                      <a:endParaRPr lang="es-ES_trad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_tradnl" sz="1800">
                          <a:effectLst/>
                        </a:rPr>
                        <a:t>55,8</a:t>
                      </a:r>
                      <a:endParaRPr lang="es-ES_trad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_tradnl" sz="1800" dirty="0">
                          <a:effectLst/>
                        </a:rPr>
                        <a:t>77.3</a:t>
                      </a:r>
                      <a:endParaRPr lang="es-ES_trad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900463" y="4122479"/>
            <a:ext cx="143783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1400" dirty="0" smtClean="0"/>
              <a:t>Fuente: OIT 2015</a:t>
            </a:r>
            <a:endParaRPr lang="es-ES_tradnl" sz="14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0C257-EA95-43F2-A0FE-94E5A97A688C}" type="slidenum">
              <a:rPr lang="en-GB" smtClean="0"/>
              <a:t>18</a:t>
            </a:fld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432448" y="4633326"/>
            <a:ext cx="828092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Arial" charset="0"/>
              <a:buChar char="•"/>
            </a:pPr>
            <a:r>
              <a:rPr lang="es-ES_tradnl" sz="2000" dirty="0" smtClean="0">
                <a:solidFill>
                  <a:srgbClr val="002060"/>
                </a:solidFill>
              </a:rPr>
              <a:t>El 35% del total de trabajadoras migrantes en ALC </a:t>
            </a:r>
            <a:r>
              <a:rPr lang="es-ES_tradnl" sz="2000" dirty="0" err="1" smtClean="0">
                <a:solidFill>
                  <a:srgbClr val="002060"/>
                </a:solidFill>
              </a:rPr>
              <a:t>est</a:t>
            </a:r>
            <a:r>
              <a:rPr lang="es-ES" sz="2000" dirty="0" err="1" smtClean="0">
                <a:solidFill>
                  <a:srgbClr val="002060"/>
                </a:solidFill>
              </a:rPr>
              <a:t>án</a:t>
            </a:r>
            <a:r>
              <a:rPr lang="es-ES" sz="2000" dirty="0" smtClean="0">
                <a:solidFill>
                  <a:srgbClr val="002060"/>
                </a:solidFill>
              </a:rPr>
              <a:t> en servicio doméstico; el 3.3% en América del Norte. </a:t>
            </a:r>
          </a:p>
          <a:p>
            <a:pPr marL="342900" indent="-342900" algn="just">
              <a:buFont typeface="Arial" charset="0"/>
              <a:buChar char="•"/>
            </a:pPr>
            <a:r>
              <a:rPr lang="es-ES" sz="2000" dirty="0" smtClean="0">
                <a:solidFill>
                  <a:srgbClr val="002060"/>
                </a:solidFill>
              </a:rPr>
              <a:t>Las trabajadoras migrantes son un alto porcentaje del total de trabajadoras en servicio doméstico: 4.4 en ALC, 71% en América del Norte. </a:t>
            </a:r>
            <a:endParaRPr lang="es-ES_tradnl" sz="2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203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2. Alta </a:t>
            </a:r>
            <a:r>
              <a:rPr lang="en-US" sz="2800" dirty="0" err="1" smtClean="0"/>
              <a:t>proporci</a:t>
            </a:r>
            <a:r>
              <a:rPr lang="es-ES" sz="2800" dirty="0" err="1" smtClean="0"/>
              <a:t>ón</a:t>
            </a:r>
            <a:r>
              <a:rPr lang="es-ES" sz="2800" dirty="0" smtClean="0"/>
              <a:t> de </a:t>
            </a:r>
            <a:r>
              <a:rPr lang="en-US" sz="2800" dirty="0" err="1" smtClean="0"/>
              <a:t>Trabajadores</a:t>
            </a:r>
            <a:r>
              <a:rPr lang="en-US" sz="2800" dirty="0" smtClean="0"/>
              <a:t> </a:t>
            </a:r>
            <a:r>
              <a:rPr lang="en-US" sz="2800" dirty="0" err="1" smtClean="0"/>
              <a:t>migrantes</a:t>
            </a:r>
            <a:r>
              <a:rPr lang="en-US" sz="2800" dirty="0" smtClean="0"/>
              <a:t> </a:t>
            </a:r>
            <a:r>
              <a:rPr lang="en-US" sz="2800" dirty="0" err="1" smtClean="0"/>
              <a:t>en</a:t>
            </a:r>
            <a:r>
              <a:rPr lang="en-US" sz="2800" dirty="0" smtClean="0"/>
              <a:t> </a:t>
            </a:r>
            <a:r>
              <a:rPr lang="en-US" sz="2800" dirty="0" err="1" smtClean="0"/>
              <a:t>situaci</a:t>
            </a:r>
            <a:r>
              <a:rPr lang="es-ES" sz="2800" dirty="0" err="1" smtClean="0"/>
              <a:t>ón</a:t>
            </a:r>
            <a:r>
              <a:rPr lang="es-ES" sz="2800" dirty="0" smtClean="0"/>
              <a:t> irregular (TMSI)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5303837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 err="1" smtClean="0"/>
              <a:t>En</a:t>
            </a:r>
            <a:r>
              <a:rPr lang="en-US" sz="2400" dirty="0" smtClean="0"/>
              <a:t> EUA </a:t>
            </a:r>
            <a:r>
              <a:rPr lang="en-US" sz="2400" dirty="0" err="1" smtClean="0"/>
              <a:t>en</a:t>
            </a:r>
            <a:r>
              <a:rPr lang="en-US" sz="2400" dirty="0" smtClean="0"/>
              <a:t> 2014: 11,3 </a:t>
            </a:r>
            <a:r>
              <a:rPr lang="en-US" sz="2400" dirty="0" err="1" smtClean="0"/>
              <a:t>millones</a:t>
            </a:r>
            <a:r>
              <a:rPr lang="en-US" sz="2400" dirty="0" smtClean="0"/>
              <a:t> de </a:t>
            </a:r>
            <a:r>
              <a:rPr lang="en-US" sz="2400" dirty="0" err="1" smtClean="0"/>
              <a:t>inmigrantes</a:t>
            </a:r>
            <a:r>
              <a:rPr lang="en-US" sz="2400" dirty="0" smtClean="0"/>
              <a:t> </a:t>
            </a:r>
            <a:r>
              <a:rPr lang="en-US" sz="2400" dirty="0" err="1" smtClean="0"/>
              <a:t>estaban</a:t>
            </a:r>
            <a:r>
              <a:rPr lang="en-US" sz="2400" dirty="0" smtClean="0"/>
              <a:t> </a:t>
            </a:r>
            <a:r>
              <a:rPr lang="en-US" sz="2400" dirty="0" err="1" smtClean="0"/>
              <a:t>en</a:t>
            </a:r>
            <a:r>
              <a:rPr lang="en-US" sz="2400" dirty="0" smtClean="0"/>
              <a:t> </a:t>
            </a:r>
            <a:r>
              <a:rPr lang="en-US" sz="2400" dirty="0" err="1" smtClean="0"/>
              <a:t>situaci</a:t>
            </a:r>
            <a:r>
              <a:rPr lang="es-ES" sz="2400" dirty="0" err="1" smtClean="0"/>
              <a:t>ón</a:t>
            </a:r>
            <a:r>
              <a:rPr lang="es-ES" sz="2400" dirty="0" smtClean="0"/>
              <a:t> inmigratoria irregular, 25% del total de inmigrantes registrados.</a:t>
            </a:r>
            <a:endParaRPr lang="en-US" sz="2400" dirty="0" smtClean="0"/>
          </a:p>
          <a:p>
            <a:r>
              <a:rPr lang="en-US" sz="2400" dirty="0" err="1" smtClean="0"/>
              <a:t>Esta</a:t>
            </a:r>
            <a:r>
              <a:rPr lang="en-US" sz="2400" dirty="0" smtClean="0"/>
              <a:t> </a:t>
            </a:r>
            <a:r>
              <a:rPr lang="en-US" sz="2400" dirty="0" err="1" smtClean="0"/>
              <a:t>situaci</a:t>
            </a:r>
            <a:r>
              <a:rPr lang="es-ES" sz="2400" dirty="0" err="1" smtClean="0"/>
              <a:t>ón</a:t>
            </a:r>
            <a:r>
              <a:rPr lang="es-ES" sz="2400" dirty="0" smtClean="0"/>
              <a:t> no se da solo en EUA: </a:t>
            </a:r>
          </a:p>
          <a:p>
            <a:pPr lvl="1"/>
            <a:r>
              <a:rPr lang="es-ES" sz="2000" dirty="0"/>
              <a:t>E</a:t>
            </a:r>
            <a:r>
              <a:rPr lang="es-ES" sz="2000" dirty="0" smtClean="0"/>
              <a:t>n 2008 mayoría de trabajadores inmigrantes en Costa Rica, estaban también en situación irregular</a:t>
            </a:r>
            <a:r>
              <a:rPr lang="is-IS" sz="2000" dirty="0" smtClean="0"/>
              <a:t>…</a:t>
            </a:r>
            <a:endParaRPr lang="es-ES" sz="2000" dirty="0" smtClean="0"/>
          </a:p>
          <a:p>
            <a:pPr lvl="1"/>
            <a:r>
              <a:rPr lang="es-ES" sz="2200" dirty="0" smtClean="0"/>
              <a:t>Y 95% de los haitianos en República Dominicana (unos 665.000).</a:t>
            </a:r>
          </a:p>
          <a:p>
            <a:endParaRPr lang="es-ES" sz="2400" dirty="0" smtClean="0"/>
          </a:p>
          <a:p>
            <a:r>
              <a:rPr lang="es-ES" sz="2400" dirty="0" smtClean="0"/>
              <a:t>TMSI consiguen trabajo con facilidad pero a menudo deben pagar tarifas excesivas a reclutadores y traficantes, sufren abusos y sufren de violaciones a sus derechos humanos y laborales.</a:t>
            </a:r>
          </a:p>
          <a:p>
            <a:r>
              <a:rPr lang="es-ES" sz="2400" dirty="0" smtClean="0"/>
              <a:t>Hay ejemplos de procesos de regularización importantes, pero con frecuencia solo le permiten al trabajador trabajar por períodos cortos. Muchos no permiten la reunificación familiar. </a:t>
            </a:r>
          </a:p>
          <a:p>
            <a:r>
              <a:rPr lang="es-ES" sz="2400" dirty="0" smtClean="0"/>
              <a:t>Los esquemas de integración regional regulan movilidad de trabajadores con altas calificaciones, pero no aquellos con bajas calificaciones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0C257-EA95-43F2-A0FE-94E5A97A688C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015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3) Alta </a:t>
            </a:r>
            <a:r>
              <a:rPr lang="en-US" sz="3200" dirty="0" err="1" smtClean="0"/>
              <a:t>proporci</a:t>
            </a:r>
            <a:r>
              <a:rPr lang="es-ES" sz="3200" dirty="0" err="1" smtClean="0"/>
              <a:t>ón</a:t>
            </a:r>
            <a:r>
              <a:rPr lang="es-ES" sz="3200" dirty="0" smtClean="0"/>
              <a:t> de </a:t>
            </a:r>
            <a:r>
              <a:rPr lang="en-US" sz="3200" dirty="0" err="1"/>
              <a:t>t</a:t>
            </a:r>
            <a:r>
              <a:rPr lang="en-US" sz="3200" dirty="0" err="1" smtClean="0"/>
              <a:t>rabajadores</a:t>
            </a:r>
            <a:r>
              <a:rPr lang="en-US" sz="3200" dirty="0" smtClean="0"/>
              <a:t> </a:t>
            </a:r>
            <a:r>
              <a:rPr lang="en-US" sz="3200" dirty="0" err="1" smtClean="0"/>
              <a:t>migrantes</a:t>
            </a:r>
            <a:r>
              <a:rPr lang="en-US" sz="3200" dirty="0" smtClean="0"/>
              <a:t> </a:t>
            </a:r>
            <a:r>
              <a:rPr lang="en-US" sz="3200" dirty="0" err="1" smtClean="0"/>
              <a:t>en</a:t>
            </a:r>
            <a:r>
              <a:rPr lang="en-US" sz="3200" dirty="0" smtClean="0"/>
              <a:t> </a:t>
            </a:r>
            <a:r>
              <a:rPr lang="en-US" sz="3200" dirty="0" err="1" smtClean="0"/>
              <a:t>econom</a:t>
            </a:r>
            <a:r>
              <a:rPr lang="es-ES" sz="3200" dirty="0" err="1" smtClean="0"/>
              <a:t>ía</a:t>
            </a:r>
            <a:r>
              <a:rPr lang="es-ES" sz="3200" dirty="0" smtClean="0"/>
              <a:t> informal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>
            <a:normAutofit lnSpcReduction="10000"/>
          </a:bodyPr>
          <a:lstStyle/>
          <a:p>
            <a:r>
              <a:rPr lang="en-US" sz="2800" dirty="0" err="1" smtClean="0"/>
              <a:t>Ejemplos</a:t>
            </a:r>
            <a:r>
              <a:rPr lang="en-US" sz="2800" dirty="0" smtClean="0"/>
              <a:t>:</a:t>
            </a:r>
          </a:p>
          <a:p>
            <a:pPr lvl="1"/>
            <a:r>
              <a:rPr lang="en-US" sz="2400" dirty="0" err="1" smtClean="0"/>
              <a:t>En</a:t>
            </a:r>
            <a:r>
              <a:rPr lang="en-US" sz="2400" dirty="0" smtClean="0"/>
              <a:t> Argentina. 76,4% de </a:t>
            </a:r>
            <a:r>
              <a:rPr lang="en-US" sz="2400" dirty="0" err="1" smtClean="0"/>
              <a:t>todos</a:t>
            </a:r>
            <a:r>
              <a:rPr lang="en-US" sz="2400" dirty="0" smtClean="0"/>
              <a:t> </a:t>
            </a:r>
            <a:r>
              <a:rPr lang="en-US" sz="2400" dirty="0" err="1" smtClean="0"/>
              <a:t>los</a:t>
            </a:r>
            <a:r>
              <a:rPr lang="en-US" sz="2400" dirty="0" smtClean="0"/>
              <a:t> </a:t>
            </a:r>
            <a:r>
              <a:rPr lang="en-US" sz="2400" dirty="0" err="1" smtClean="0"/>
              <a:t>migrantes</a:t>
            </a:r>
            <a:r>
              <a:rPr lang="en-US" sz="2400" dirty="0" smtClean="0"/>
              <a:t> </a:t>
            </a:r>
            <a:r>
              <a:rPr lang="en-US" sz="2400" dirty="0" err="1" smtClean="0"/>
              <a:t>sudamericanos</a:t>
            </a:r>
            <a:endParaRPr lang="en-US" sz="2400" dirty="0" smtClean="0"/>
          </a:p>
          <a:p>
            <a:pPr lvl="1"/>
            <a:r>
              <a:rPr lang="en-US" sz="2400" dirty="0" err="1" smtClean="0"/>
              <a:t>En</a:t>
            </a:r>
            <a:r>
              <a:rPr lang="en-US" sz="2400" dirty="0" smtClean="0"/>
              <a:t> Costa Rica: 29%</a:t>
            </a:r>
          </a:p>
          <a:p>
            <a:pPr lvl="1"/>
            <a:r>
              <a:rPr lang="en-US" sz="2400" dirty="0" err="1" smtClean="0"/>
              <a:t>En</a:t>
            </a:r>
            <a:r>
              <a:rPr lang="en-US" sz="2400" dirty="0" smtClean="0"/>
              <a:t> Rep</a:t>
            </a:r>
            <a:r>
              <a:rPr lang="es-ES" sz="2400" dirty="0" err="1" smtClean="0"/>
              <a:t>ública</a:t>
            </a:r>
            <a:r>
              <a:rPr lang="es-ES" sz="2400" dirty="0" smtClean="0"/>
              <a:t> Dominicana: 84% de los haitianos</a:t>
            </a:r>
          </a:p>
          <a:p>
            <a:r>
              <a:rPr lang="es-ES" sz="2800" dirty="0"/>
              <a:t>No están cubiertos por las leyes laborales ni tienen acceso a la seguridad </a:t>
            </a:r>
            <a:r>
              <a:rPr lang="es-ES" sz="2800" dirty="0" smtClean="0"/>
              <a:t>social</a:t>
            </a:r>
          </a:p>
          <a:p>
            <a:r>
              <a:rPr lang="es-ES" sz="2800" dirty="0" smtClean="0"/>
              <a:t>Los trabajadores migrantes presentan niveles de informalidad mayores a los que tienen los trabajadores nacionales</a:t>
            </a:r>
          </a:p>
          <a:p>
            <a:r>
              <a:rPr lang="es-ES" sz="2800" dirty="0" smtClean="0"/>
              <a:t>Con frecuencia desarrollan en los países de destino tareas para las cuales se encuentran </a:t>
            </a:r>
            <a:r>
              <a:rPr lang="es-ES" sz="2800" dirty="0" err="1" smtClean="0"/>
              <a:t>sobrecalificados</a:t>
            </a:r>
            <a:endParaRPr lang="es-ES" sz="2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0C257-EA95-43F2-A0FE-94E5A97A688C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5288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420889"/>
            <a:ext cx="7772400" cy="1986012"/>
          </a:xfrm>
        </p:spPr>
        <p:txBody>
          <a:bodyPr>
            <a:noAutofit/>
          </a:bodyPr>
          <a:lstStyle/>
          <a:p>
            <a:pPr algn="ctr"/>
            <a:r>
              <a:rPr lang="es-PE" sz="4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III. Debilidades y desafíos de las políticas públicas y de gobernanza.</a:t>
            </a:r>
            <a:endParaRPr lang="en-GB" sz="4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0C257-EA95-43F2-A0FE-94E5A97A688C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0624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467544" y="1270475"/>
            <a:ext cx="821925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+mj-lt"/>
              <a:buAutoNum type="arabicPeriod" startAt="2"/>
            </a:pPr>
            <a:r>
              <a:rPr lang="es-ES_tradnl" sz="2000" dirty="0" smtClean="0">
                <a:solidFill>
                  <a:srgbClr val="002060"/>
                </a:solidFill>
              </a:rPr>
              <a:t>Débil enfoque laboral y de derechos en la institucionalidad y la gobernabilidad migratoria.</a:t>
            </a:r>
            <a:r>
              <a:rPr lang="es-ES" sz="2000" dirty="0" smtClean="0">
                <a:solidFill>
                  <a:srgbClr val="002060"/>
                </a:solidFill>
              </a:rPr>
              <a:t> </a:t>
            </a:r>
          </a:p>
          <a:p>
            <a:pPr marL="914400" lvl="1" indent="-457200" algn="just">
              <a:buFont typeface="Arial" charset="0"/>
              <a:buChar char="•"/>
            </a:pPr>
            <a:r>
              <a:rPr lang="es-ES" sz="1600" dirty="0" smtClean="0">
                <a:solidFill>
                  <a:srgbClr val="002060"/>
                </a:solidFill>
              </a:rPr>
              <a:t>Interior, Gobernación, Justicia o Relaciones Exteriores lideran, papel limitado de los Ministerios de Trabajo. </a:t>
            </a:r>
          </a:p>
          <a:p>
            <a:pPr marL="914400" lvl="1" indent="-457200" algn="just">
              <a:buFont typeface="Arial" charset="0"/>
              <a:buChar char="•"/>
            </a:pPr>
            <a:r>
              <a:rPr lang="es-ES" sz="1600" dirty="0" smtClean="0">
                <a:solidFill>
                  <a:srgbClr val="002060"/>
                </a:solidFill>
              </a:rPr>
              <a:t>Enfoque dominado por paradigma de control de fronteras y seguridad nacional.</a:t>
            </a:r>
            <a:endParaRPr lang="es-ES_tradnl" sz="1600" dirty="0">
              <a:solidFill>
                <a:srgbClr val="00206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99592" y="180612"/>
            <a:ext cx="61483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PE" b="1" dirty="0" smtClean="0">
                <a:solidFill>
                  <a:srgbClr val="002060"/>
                </a:solidFill>
              </a:rPr>
              <a:t>Debilidades y desafíos de las políticas públicas y la gobernanza</a:t>
            </a:r>
            <a:endParaRPr lang="en-GB" b="1" dirty="0">
              <a:solidFill>
                <a:srgbClr val="00206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58760" y="2677579"/>
            <a:ext cx="821925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+mj-lt"/>
              <a:buAutoNum type="arabicPeriod" startAt="3"/>
            </a:pPr>
            <a:r>
              <a:rPr lang="es-ES_tradnl" sz="2000" dirty="0" smtClean="0">
                <a:solidFill>
                  <a:srgbClr val="002060"/>
                </a:solidFill>
              </a:rPr>
              <a:t>Falta de participación de los actores del mundo del trabajo en los procesos de consulta sobre migración en la región. (CSM, CRM).</a:t>
            </a:r>
            <a:endParaRPr lang="es-ES_tradnl" sz="2000" dirty="0">
              <a:solidFill>
                <a:srgbClr val="00206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48530" y="583400"/>
            <a:ext cx="821925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+mj-lt"/>
              <a:buAutoNum type="arabicPeriod"/>
            </a:pPr>
            <a:r>
              <a:rPr lang="es-ES_tradnl" sz="2000" dirty="0" smtClean="0">
                <a:solidFill>
                  <a:srgbClr val="002060"/>
                </a:solidFill>
              </a:rPr>
              <a:t>Vacíos y fragmentación en los acuerdos regionales de integración, carencia de marcos normativos aplicados de forma conjunta.</a:t>
            </a:r>
            <a:endParaRPr lang="es-ES_tradnl" sz="2000" dirty="0">
              <a:solidFill>
                <a:srgbClr val="00206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58760" y="3378425"/>
            <a:ext cx="821925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+mj-lt"/>
              <a:buAutoNum type="arabicPeriod" startAt="4"/>
            </a:pPr>
            <a:r>
              <a:rPr lang="es-ES_tradnl" sz="2000" dirty="0" smtClean="0">
                <a:solidFill>
                  <a:srgbClr val="002060"/>
                </a:solidFill>
              </a:rPr>
              <a:t>Falta de instancias de diálogo social sobre migración laboral en los procesos de integración regional.</a:t>
            </a:r>
            <a:endParaRPr lang="es-ES_tradnl" sz="2000" dirty="0">
              <a:solidFill>
                <a:srgbClr val="00206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67544" y="4039825"/>
            <a:ext cx="821925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+mj-lt"/>
              <a:buAutoNum type="arabicPeriod" startAt="5"/>
            </a:pPr>
            <a:r>
              <a:rPr lang="es-ES_tradnl" sz="2000" dirty="0" smtClean="0">
                <a:solidFill>
                  <a:srgbClr val="002060"/>
                </a:solidFill>
              </a:rPr>
              <a:t>Ausencia de comisiones inter-gubernamentales con la participación de los Ministerios de Trabajo</a:t>
            </a:r>
            <a:endParaRPr lang="es-ES_tradnl" sz="2000" dirty="0">
              <a:solidFill>
                <a:srgbClr val="00206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42864" y="4725172"/>
            <a:ext cx="80259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+mj-lt"/>
              <a:buAutoNum type="arabicPeriod" startAt="6"/>
            </a:pPr>
            <a:r>
              <a:rPr lang="es-ES_tradnl" sz="2000" dirty="0" smtClean="0">
                <a:solidFill>
                  <a:srgbClr val="002060"/>
                </a:solidFill>
              </a:rPr>
              <a:t>Falta de coherencia y </a:t>
            </a:r>
            <a:r>
              <a:rPr lang="es-ES_tradnl" sz="2000" dirty="0" err="1" smtClean="0">
                <a:solidFill>
                  <a:srgbClr val="002060"/>
                </a:solidFill>
              </a:rPr>
              <a:t>articulaci</a:t>
            </a:r>
            <a:r>
              <a:rPr lang="es-ES" sz="2000" dirty="0" err="1" smtClean="0">
                <a:solidFill>
                  <a:srgbClr val="002060"/>
                </a:solidFill>
              </a:rPr>
              <a:t>ón</a:t>
            </a:r>
            <a:r>
              <a:rPr lang="es-ES" sz="2000" dirty="0" smtClean="0">
                <a:solidFill>
                  <a:srgbClr val="002060"/>
                </a:solidFill>
              </a:rPr>
              <a:t> </a:t>
            </a:r>
            <a:r>
              <a:rPr lang="es-ES_tradnl" sz="2000" dirty="0" smtClean="0">
                <a:solidFill>
                  <a:srgbClr val="002060"/>
                </a:solidFill>
              </a:rPr>
              <a:t>entre políticas migratorias y políticas de empleo.</a:t>
            </a:r>
            <a:endParaRPr lang="es-ES_tradnl" sz="2000" dirty="0">
              <a:solidFill>
                <a:srgbClr val="002060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61819" y="5394562"/>
            <a:ext cx="819267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+mj-lt"/>
              <a:buAutoNum type="arabicPeriod" startAt="7"/>
            </a:pPr>
            <a:r>
              <a:rPr lang="es-ES_tradnl" sz="2000" dirty="0" smtClean="0">
                <a:solidFill>
                  <a:srgbClr val="002060"/>
                </a:solidFill>
              </a:rPr>
              <a:t>Débiles competencias de las instituciones del mercado laboral en temas migratorios (</a:t>
            </a:r>
            <a:r>
              <a:rPr lang="es-ES_tradnl" sz="2000" dirty="0" err="1" smtClean="0">
                <a:solidFill>
                  <a:srgbClr val="002060"/>
                </a:solidFill>
              </a:rPr>
              <a:t>Serv</a:t>
            </a:r>
            <a:r>
              <a:rPr lang="es-ES_tradnl" sz="2000" dirty="0" smtClean="0">
                <a:solidFill>
                  <a:srgbClr val="002060"/>
                </a:solidFill>
              </a:rPr>
              <a:t> de Empleo, de </a:t>
            </a:r>
            <a:r>
              <a:rPr lang="es-ES_tradnl" sz="2000" dirty="0" err="1" smtClean="0">
                <a:solidFill>
                  <a:srgbClr val="002060"/>
                </a:solidFill>
              </a:rPr>
              <a:t>Inspecci</a:t>
            </a:r>
            <a:r>
              <a:rPr lang="es-ES" sz="2000" dirty="0" err="1" smtClean="0">
                <a:solidFill>
                  <a:srgbClr val="002060"/>
                </a:solidFill>
              </a:rPr>
              <a:t>ón</a:t>
            </a:r>
            <a:r>
              <a:rPr lang="es-ES" sz="2000" dirty="0" smtClean="0">
                <a:solidFill>
                  <a:srgbClr val="002060"/>
                </a:solidFill>
              </a:rPr>
              <a:t>, Comisión Salarios, SS, IFP)</a:t>
            </a:r>
            <a:endParaRPr lang="es-ES_tradnl" sz="2000" dirty="0">
              <a:solidFill>
                <a:srgbClr val="002060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42863" y="6063951"/>
            <a:ext cx="819267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+mj-lt"/>
              <a:buAutoNum type="arabicPeriod" startAt="8"/>
            </a:pPr>
            <a:r>
              <a:rPr lang="es-ES_tradnl" sz="2000" dirty="0" smtClean="0">
                <a:solidFill>
                  <a:srgbClr val="002060"/>
                </a:solidFill>
              </a:rPr>
              <a:t>Insuficiente participación de los trabajadores migrantes en los procesos de sindicalización y de negociación colectiva.</a:t>
            </a:r>
            <a:endParaRPr lang="es-ES_tradnl" sz="2000" dirty="0">
              <a:solidFill>
                <a:srgbClr val="00206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0C257-EA95-43F2-A0FE-94E5A97A688C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5156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584" y="1124744"/>
            <a:ext cx="7772400" cy="2880320"/>
          </a:xfrm>
        </p:spPr>
        <p:txBody>
          <a:bodyPr>
            <a:noAutofit/>
          </a:bodyPr>
          <a:lstStyle/>
          <a:p>
            <a:pPr algn="ctr"/>
            <a:r>
              <a:rPr lang="es-PE" sz="5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IV. Avances y buenas pr</a:t>
            </a:r>
            <a:r>
              <a:rPr lang="es-ES" sz="54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ácticas</a:t>
            </a:r>
            <a:endParaRPr lang="en-GB" sz="5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0C257-EA95-43F2-A0FE-94E5A97A688C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049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761800"/>
          </a:xfrm>
        </p:spPr>
        <p:txBody>
          <a:bodyPr>
            <a:normAutofit/>
          </a:bodyPr>
          <a:lstStyle/>
          <a:p>
            <a:r>
              <a:rPr lang="en-US" sz="3600" dirty="0" err="1" smtClean="0"/>
              <a:t>Avances</a:t>
            </a:r>
            <a:r>
              <a:rPr lang="en-US" sz="3600" dirty="0" smtClean="0"/>
              <a:t> y </a:t>
            </a:r>
            <a:r>
              <a:rPr lang="en-US" sz="3600" dirty="0" err="1" smtClean="0"/>
              <a:t>buenas</a:t>
            </a:r>
            <a:r>
              <a:rPr lang="en-US" sz="3600" dirty="0" smtClean="0"/>
              <a:t> </a:t>
            </a:r>
            <a:r>
              <a:rPr lang="en-US" sz="3600" dirty="0" err="1" smtClean="0"/>
              <a:t>pr</a:t>
            </a:r>
            <a:r>
              <a:rPr lang="es-ES" sz="3600" dirty="0" err="1" smtClean="0"/>
              <a:t>ácticas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52736"/>
            <a:ext cx="9144000" cy="5668739"/>
          </a:xfrm>
        </p:spPr>
        <p:txBody>
          <a:bodyPr>
            <a:noAutofit/>
          </a:bodyPr>
          <a:lstStyle/>
          <a:p>
            <a:r>
              <a:rPr lang="en-US" sz="1600" dirty="0" smtClean="0"/>
              <a:t>Un </a:t>
            </a:r>
            <a:r>
              <a:rPr lang="en-US" sz="1600" dirty="0" err="1" smtClean="0"/>
              <a:t>progresivo</a:t>
            </a:r>
            <a:r>
              <a:rPr lang="en-US" sz="1600" dirty="0" smtClean="0"/>
              <a:t> </a:t>
            </a:r>
            <a:r>
              <a:rPr lang="en-US" sz="1600" dirty="0" err="1" smtClean="0"/>
              <a:t>avance</a:t>
            </a:r>
            <a:r>
              <a:rPr lang="en-US" sz="1600" dirty="0" smtClean="0"/>
              <a:t> </a:t>
            </a:r>
            <a:r>
              <a:rPr lang="en-US" sz="1600" dirty="0" err="1" smtClean="0"/>
              <a:t>en</a:t>
            </a:r>
            <a:r>
              <a:rPr lang="en-US" sz="1600" dirty="0" smtClean="0"/>
              <a:t> </a:t>
            </a:r>
            <a:r>
              <a:rPr lang="en-US" sz="1600" dirty="0" err="1" smtClean="0"/>
              <a:t>considerar</a:t>
            </a:r>
            <a:r>
              <a:rPr lang="en-US" sz="1600" dirty="0" smtClean="0"/>
              <a:t> el </a:t>
            </a:r>
            <a:r>
              <a:rPr lang="en-US" sz="1600" dirty="0" err="1" smtClean="0"/>
              <a:t>enfoque</a:t>
            </a:r>
            <a:r>
              <a:rPr lang="en-US" sz="1600" dirty="0" smtClean="0"/>
              <a:t> </a:t>
            </a:r>
            <a:r>
              <a:rPr lang="en-US" sz="1600" dirty="0" err="1" smtClean="0"/>
              <a:t>laboral</a:t>
            </a:r>
            <a:r>
              <a:rPr lang="en-US" sz="1600" dirty="0" smtClean="0"/>
              <a:t> y de derechos</a:t>
            </a:r>
          </a:p>
          <a:p>
            <a:endParaRPr lang="en-US" sz="1600" dirty="0" smtClean="0"/>
          </a:p>
          <a:p>
            <a:r>
              <a:rPr lang="en-US" sz="1600" dirty="0"/>
              <a:t>R</a:t>
            </a:r>
            <a:r>
              <a:rPr lang="es-ES" sz="1600" dirty="0" err="1" smtClean="0"/>
              <a:t>eformulación</a:t>
            </a:r>
            <a:r>
              <a:rPr lang="es-ES" sz="1600" dirty="0" smtClean="0"/>
              <a:t> de leyes migratorias, laborales y conexas en diversos países</a:t>
            </a:r>
          </a:p>
          <a:p>
            <a:endParaRPr lang="es-ES" sz="1600" dirty="0" smtClean="0"/>
          </a:p>
          <a:p>
            <a:r>
              <a:rPr lang="es-ES" sz="1600" dirty="0" smtClean="0"/>
              <a:t>Declaraciones sobre tema en ámbito de OEA, CELAC.</a:t>
            </a:r>
          </a:p>
          <a:p>
            <a:r>
              <a:rPr lang="es-ES" sz="1600" dirty="0" smtClean="0"/>
              <a:t>Algunos avances en construcción de política migratoria en MERCOSUR, Comunidad Andina, SICA y Comunidad del Caribe</a:t>
            </a:r>
          </a:p>
          <a:p>
            <a:endParaRPr lang="es-ES" sz="1600" dirty="0" smtClean="0"/>
          </a:p>
          <a:p>
            <a:r>
              <a:rPr lang="es-ES" sz="1600" dirty="0" smtClean="0"/>
              <a:t>Algunos países han establecido espacios/instancias en el ámbito nacional (</a:t>
            </a:r>
            <a:r>
              <a:rPr lang="es-ES" sz="1600" dirty="0" err="1" smtClean="0"/>
              <a:t>eg</a:t>
            </a:r>
            <a:r>
              <a:rPr lang="es-ES" sz="1600" dirty="0" smtClean="0"/>
              <a:t> Brasil: Consejo Nacional de Migración; Chile: Consejo de Política Migratoria; Perú: Mesa Intersectorial de Política Migratoria)</a:t>
            </a:r>
          </a:p>
          <a:p>
            <a:endParaRPr lang="es-ES" sz="1600" dirty="0" smtClean="0"/>
          </a:p>
          <a:p>
            <a:r>
              <a:rPr lang="es-ES" sz="1600" dirty="0" smtClean="0"/>
              <a:t>Algunos ministerios de trabajo han fortalecido funciones en materia migratoria</a:t>
            </a:r>
          </a:p>
          <a:p>
            <a:endParaRPr lang="es-ES" sz="1600" dirty="0" smtClean="0"/>
          </a:p>
          <a:p>
            <a:r>
              <a:rPr lang="es-ES" sz="1600" dirty="0" smtClean="0"/>
              <a:t>Agendas sindicales y empresariales han dado pasos para involucrar más a las organizaciones sindicales y empresariales en los temas migratorios</a:t>
            </a:r>
          </a:p>
          <a:p>
            <a:endParaRPr lang="es-ES" sz="1600" dirty="0" smtClean="0"/>
          </a:p>
          <a:p>
            <a:r>
              <a:rPr lang="es-ES" sz="1600" dirty="0" smtClean="0"/>
              <a:t>Algunos programas de regularización</a:t>
            </a:r>
          </a:p>
          <a:p>
            <a:endParaRPr lang="es-ES" sz="1600" dirty="0" smtClean="0"/>
          </a:p>
          <a:p>
            <a:r>
              <a:rPr lang="es-ES" sz="1600" dirty="0" smtClean="0"/>
              <a:t>Algunos países han tomado medidas para garantizar mejor acceso a la justicia a trabajadores migrantes</a:t>
            </a:r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0C257-EA95-43F2-A0FE-94E5A97A688C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2788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584" y="1124744"/>
            <a:ext cx="7772400" cy="4290268"/>
          </a:xfrm>
        </p:spPr>
        <p:txBody>
          <a:bodyPr>
            <a:noAutofit/>
          </a:bodyPr>
          <a:lstStyle/>
          <a:p>
            <a:pPr algn="ctr"/>
            <a:r>
              <a:rPr lang="es-PE" sz="5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V. </a:t>
            </a:r>
            <a:r>
              <a:rPr lang="es-PE" sz="5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es-PE" sz="5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strategia y líneas de trabajo de la OIT sobre migraciones laborales en América Latina y el Caribe (2016-2019)</a:t>
            </a:r>
            <a:endParaRPr lang="en-GB" sz="5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0C257-EA95-43F2-A0FE-94E5A97A688C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6401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803250"/>
            <a:ext cx="8663433" cy="5735662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0C257-EA95-43F2-A0FE-94E5A97A688C}" type="slidenum">
              <a:rPr lang="en-GB" smtClean="0"/>
              <a:t>26</a:t>
            </a:fld>
            <a:endParaRPr lang="en-GB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69093" y="125304"/>
            <a:ext cx="8229600" cy="528612"/>
          </a:xfrm>
        </p:spPr>
        <p:txBody>
          <a:bodyPr>
            <a:noAutofit/>
          </a:bodyPr>
          <a:lstStyle/>
          <a:p>
            <a:r>
              <a:rPr lang="en-US" sz="2400" dirty="0" err="1" smtClean="0"/>
              <a:t>Tres</a:t>
            </a:r>
            <a:r>
              <a:rPr lang="en-US" sz="2400" dirty="0" smtClean="0"/>
              <a:t> </a:t>
            </a:r>
            <a:r>
              <a:rPr lang="en-US" sz="2400" dirty="0" err="1" smtClean="0"/>
              <a:t>dimensiones</a:t>
            </a:r>
            <a:r>
              <a:rPr lang="en-US" sz="2400" dirty="0" smtClean="0"/>
              <a:t> </a:t>
            </a:r>
            <a:r>
              <a:rPr lang="en-US" sz="2400" dirty="0" err="1" smtClean="0"/>
              <a:t>identificadas</a:t>
            </a:r>
            <a:r>
              <a:rPr lang="en-US" sz="2400" dirty="0" smtClean="0"/>
              <a:t> </a:t>
            </a:r>
            <a:r>
              <a:rPr lang="en-US" sz="2400" dirty="0" err="1" smtClean="0"/>
              <a:t>como</a:t>
            </a:r>
            <a:r>
              <a:rPr lang="en-US" sz="2400" dirty="0" smtClean="0"/>
              <a:t> </a:t>
            </a:r>
            <a:r>
              <a:rPr lang="en-US" sz="2400" dirty="0" err="1" smtClean="0"/>
              <a:t>prioritarias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258864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758327"/>
            <a:ext cx="8496944" cy="610147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0C257-EA95-43F2-A0FE-94E5A97A688C}" type="slidenum">
              <a:rPr lang="en-GB" smtClean="0"/>
              <a:t>27</a:t>
            </a:fld>
            <a:endParaRPr lang="en-GB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60770"/>
            <a:ext cx="8229600" cy="497557"/>
          </a:xfrm>
        </p:spPr>
        <p:txBody>
          <a:bodyPr>
            <a:normAutofit fontScale="90000"/>
          </a:bodyPr>
          <a:lstStyle/>
          <a:p>
            <a:r>
              <a:rPr lang="en-US" sz="3200" dirty="0" err="1" smtClean="0"/>
              <a:t>Doce</a:t>
            </a:r>
            <a:r>
              <a:rPr lang="en-US" sz="3200" dirty="0" smtClean="0"/>
              <a:t> l</a:t>
            </a:r>
            <a:r>
              <a:rPr lang="es-ES" sz="3200" dirty="0" err="1" smtClean="0"/>
              <a:t>íneas</a:t>
            </a:r>
            <a:r>
              <a:rPr lang="es-ES" sz="3200" dirty="0" smtClean="0"/>
              <a:t> de acción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417122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0C257-EA95-43F2-A0FE-94E5A97A688C}" type="slidenum">
              <a:rPr lang="en-GB" smtClean="0"/>
              <a:t>28</a:t>
            </a:fld>
            <a:endParaRPr lang="en-GB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1525" y="1290498"/>
            <a:ext cx="5440950" cy="427700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771800" y="5945962"/>
            <a:ext cx="390600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3200" dirty="0" smtClean="0">
                <a:solidFill>
                  <a:schemeClr val="tx2"/>
                </a:solidFill>
              </a:rPr>
              <a:t>www.oit.org/americas</a:t>
            </a:r>
            <a:endParaRPr lang="es-ES_tradnl" sz="32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7957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10784</TotalTime>
  <Words>2019</Words>
  <Application>Microsoft Office PowerPoint</Application>
  <PresentationFormat>On-screen Show (4:3)</PresentationFormat>
  <Paragraphs>237</Paragraphs>
  <Slides>28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4" baseType="lpstr">
      <vt:lpstr>Arial</vt:lpstr>
      <vt:lpstr>Calibri</vt:lpstr>
      <vt:lpstr>Times New Roman</vt:lpstr>
      <vt:lpstr>TradeGothicLTStd-Light</vt:lpstr>
      <vt:lpstr>Wingdings</vt:lpstr>
      <vt:lpstr>Office Theme</vt:lpstr>
      <vt:lpstr>PowerPoint Presentation</vt:lpstr>
      <vt:lpstr>PowerPoint Presentation</vt:lpstr>
      <vt:lpstr>Contexto</vt:lpstr>
      <vt:lpstr>PowerPoint Presentation</vt:lpstr>
      <vt:lpstr>PowerPoint Presentation</vt:lpstr>
      <vt:lpstr>PowerPoint Presentation</vt:lpstr>
      <vt:lpstr>Contenido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Bolivianos, paraguayos, peruanos y ecuatorianos a Argentina</vt:lpstr>
      <vt:lpstr>Bolivianos, paraguayos, peruanos y ecuatorianos a Argentina</vt:lpstr>
      <vt:lpstr>PowerPoint Presentation</vt:lpstr>
      <vt:lpstr>PowerPoint Presentation</vt:lpstr>
      <vt:lpstr>PowerPoint Presentation</vt:lpstr>
      <vt:lpstr>PowerPoint Presentation</vt:lpstr>
      <vt:lpstr>2. Alta proporción de Trabajadores migrantes en situación irregular (TMSI)</vt:lpstr>
      <vt:lpstr>3) Alta proporción de trabajadores migrantes en economía informal</vt:lpstr>
      <vt:lpstr>PowerPoint Presentation</vt:lpstr>
      <vt:lpstr>PowerPoint Presentation</vt:lpstr>
      <vt:lpstr>PowerPoint Presentation</vt:lpstr>
      <vt:lpstr>Avances y buenas prácticas</vt:lpstr>
      <vt:lpstr>PowerPoint Presentation</vt:lpstr>
      <vt:lpstr>Tres dimensiones identificadas como prioritarias</vt:lpstr>
      <vt:lpstr>Doce líneas de acción</vt:lpstr>
      <vt:lpstr>PowerPoint Presentation</vt:lpstr>
    </vt:vector>
  </TitlesOfParts>
  <Company>ILO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Claudia Ruiz</dc:creator>
  <cp:lastModifiedBy>Roman, Teresa</cp:lastModifiedBy>
  <cp:revision>154</cp:revision>
  <cp:lastPrinted>2016-08-29T18:15:42Z</cp:lastPrinted>
  <dcterms:created xsi:type="dcterms:W3CDTF">2015-12-08T16:45:06Z</dcterms:created>
  <dcterms:modified xsi:type="dcterms:W3CDTF">2016-08-29T22:04:37Z</dcterms:modified>
</cp:coreProperties>
</file>