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0" r:id="rId3"/>
    <p:sldId id="261" r:id="rId4"/>
    <p:sldId id="257" r:id="rId5"/>
    <p:sldId id="274" r:id="rId6"/>
    <p:sldId id="259" r:id="rId7"/>
    <p:sldId id="262" r:id="rId8"/>
    <p:sldId id="264" r:id="rId9"/>
    <p:sldId id="278" r:id="rId10"/>
    <p:sldId id="265" r:id="rId11"/>
    <p:sldId id="279" r:id="rId12"/>
    <p:sldId id="266" r:id="rId13"/>
    <p:sldId id="267" r:id="rId14"/>
    <p:sldId id="268" r:id="rId15"/>
    <p:sldId id="269" r:id="rId16"/>
    <p:sldId id="270" r:id="rId17"/>
    <p:sldId id="280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lva, Elisa" initials="SE" lastIdx="0" clrIdx="0">
    <p:extLst>
      <p:ext uri="{19B8F6BF-5375-455C-9EA6-DF929625EA0E}">
        <p15:presenceInfo xmlns:p15="http://schemas.microsoft.com/office/powerpoint/2012/main" userId="S-1-5-21-525788414-1921020387-24915789-16516" providerId="AD"/>
      </p:ext>
    </p:extLst>
  </p:cmAuthor>
  <p:cmAuthor id="2" name="Blanco Sanchez, Sara" initials="BSS" lastIdx="19" clrIdx="1">
    <p:extLst>
      <p:ext uri="{19B8F6BF-5375-455C-9EA6-DF929625EA0E}">
        <p15:presenceInfo xmlns:p15="http://schemas.microsoft.com/office/powerpoint/2012/main" userId="S-1-5-21-525788414-1921020387-24915789-210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2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pPr algn="l"/>
          <a:endParaRPr lang="en-US" sz="220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NeighborX="-49" custLinFactNeighborY="-18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244532A6-ADD8-4E34-AC9E-D97FA02DA1C0}" type="presOf" srcId="{CB27CD1B-3F59-49CB-B1DE-FA8A1114C839}" destId="{F600F8F0-9AD6-4860-AC33-07AA344465B4}" srcOrd="0" destOrd="0" presId="urn:microsoft.com/office/officeart/2005/8/layout/process1"/>
    <dgm:cxn modelId="{BE7AA083-FA76-4B93-8E8F-CFCC9772D8A8}" type="presOf" srcId="{4F62BAEA-B21E-4193-B16B-4EA7C5E444CF}" destId="{7E87F447-C65B-4898-9456-53510E2E9E21}" srcOrd="0" destOrd="0" presId="urn:microsoft.com/office/officeart/2005/8/layout/process1"/>
    <dgm:cxn modelId="{97FB011F-0C12-475C-9BBB-3EE42618653B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r>
            <a:rPr lang="es-ES_tradnl" sz="2200" noProof="0" dirty="0" smtClean="0">
              <a:solidFill>
                <a:schemeClr val="bg1"/>
              </a:solidFill>
            </a:rPr>
            <a:t> la prevención, la preparación y la resiliencia, además de la recuperación y la reconstrucción</a:t>
          </a:r>
          <a:endParaRPr lang="es-ES_tradnl" sz="2200" noProof="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LinFactNeighborX="-49" custLinFactNeighborY="6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C190EBAA-AFC7-440C-B97D-8B9E1E9CF00A}" type="presOf" srcId="{CB27CD1B-3F59-49CB-B1DE-FA8A1114C839}" destId="{F600F8F0-9AD6-4860-AC33-07AA344465B4}" srcOrd="0" destOrd="0" presId="urn:microsoft.com/office/officeart/2005/8/layout/process1"/>
    <dgm:cxn modelId="{F0BA962E-BBDE-4707-85B5-100129E7629C}" type="presOf" srcId="{4F62BAEA-B21E-4193-B16B-4EA7C5E444CF}" destId="{7E87F447-C65B-4898-9456-53510E2E9E21}" srcOrd="0" destOrd="0" presId="urn:microsoft.com/office/officeart/2005/8/layout/process1"/>
    <dgm:cxn modelId="{293D58D1-A3AD-41D0-921E-134F6CCFD435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GB" sz="2600" dirty="0" smtClean="0">
            <a:solidFill>
              <a:schemeClr val="bg1"/>
            </a:solidFill>
          </a:endParaRPr>
        </a:p>
        <a:p>
          <a:r>
            <a:rPr lang="es-ES_tradnl" sz="2400" dirty="0" smtClean="0">
              <a:solidFill>
                <a:schemeClr val="bg1"/>
              </a:solidFill>
            </a:rPr>
            <a:t>Conflictos internacionales</a:t>
          </a:r>
          <a:endParaRPr lang="en-GB" sz="2400" dirty="0" smtClean="0">
            <a:solidFill>
              <a:schemeClr val="bg1"/>
            </a:solidFill>
          </a:endParaRPr>
        </a:p>
        <a:p>
          <a:endParaRPr lang="en-US" sz="260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NeighborY="-86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0CE4817E-768B-4CE1-87DB-95587B6C59E5}" type="presOf" srcId="{4F62BAEA-B21E-4193-B16B-4EA7C5E444CF}" destId="{7E87F447-C65B-4898-9456-53510E2E9E21}" srcOrd="0" destOrd="0" presId="urn:microsoft.com/office/officeart/2005/8/layout/process1"/>
    <dgm:cxn modelId="{BFC1CA83-555C-45AC-8B54-670D75681CC9}" type="presOf" srcId="{43CA8072-C360-4807-9095-0174FEBAC67C}" destId="{A46D855E-FE0A-49F3-8075-31D79B9F272A}" srcOrd="0" destOrd="0" presId="urn:microsoft.com/office/officeart/2005/8/layout/process1"/>
    <dgm:cxn modelId="{A543556B-2F3D-488F-A46A-4BC2935AC423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endParaRPr lang="en-GB" sz="2200" dirty="0" smtClean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Y="100000" custLinFactNeighborX="4993" custLinFactNeighborY="120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750C01D5-33C6-4B73-89C4-91796BB6F855}" type="presOf" srcId="{CB27CD1B-3F59-49CB-B1DE-FA8A1114C839}" destId="{F600F8F0-9AD6-4860-AC33-07AA344465B4}" srcOrd="0" destOrd="0" presId="urn:microsoft.com/office/officeart/2005/8/layout/process1"/>
    <dgm:cxn modelId="{67E85487-2E82-4907-B43A-4FE49ED09337}" type="presOf" srcId="{4F62BAEA-B21E-4193-B16B-4EA7C5E444CF}" destId="{7E87F447-C65B-4898-9456-53510E2E9E21}" srcOrd="0" destOrd="0" presId="urn:microsoft.com/office/officeart/2005/8/layout/process1"/>
    <dgm:cxn modelId="{9095B29C-828A-42F6-B004-A87583B79C77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es-ES_tradnl" sz="2400" noProof="0" dirty="0" smtClean="0"/>
            <a:t>Orientaciones en materia de empleo y competencias laborales</a:t>
          </a:r>
          <a:endParaRPr lang="es-ES_tradnl" sz="2400" noProof="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AADBFFED-3FA4-4085-9F25-B466D9E18E55}" type="presOf" srcId="{4F62BAEA-B21E-4193-B16B-4EA7C5E444CF}" destId="{7E87F447-C65B-4898-9456-53510E2E9E21}" srcOrd="0" destOrd="0" presId="urn:microsoft.com/office/officeart/2005/8/layout/process1"/>
    <dgm:cxn modelId="{3B42AC4E-DB85-47E4-AD27-BF641D66619F}" type="presOf" srcId="{43CA8072-C360-4807-9095-0174FEBAC67C}" destId="{A46D855E-FE0A-49F3-8075-31D79B9F272A}" srcOrd="0" destOrd="0" presId="urn:microsoft.com/office/officeart/2005/8/layout/process1"/>
    <dgm:cxn modelId="{0AE85FF1-AB33-48F4-B791-D86C8CE15A87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es-ES_tradnl" sz="2400" noProof="0" dirty="0" smtClean="0"/>
            <a:t>Planteamiento centrado en la recuperación y la reconstrucción</a:t>
          </a:r>
          <a:endParaRPr lang="es-ES_tradnl" sz="2400" noProof="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FA38D9E3-FF0A-4B09-A5F3-3592B6F09486}" type="presOf" srcId="{4F62BAEA-B21E-4193-B16B-4EA7C5E444CF}" destId="{7E87F447-C65B-4898-9456-53510E2E9E21}" srcOrd="0" destOrd="0" presId="urn:microsoft.com/office/officeart/2005/8/layout/process1"/>
    <dgm:cxn modelId="{2FC4D53A-E58F-4E8C-ACC8-4DF8C0B4ADF7}" type="presOf" srcId="{43CA8072-C360-4807-9095-0174FEBAC67C}" destId="{A46D855E-FE0A-49F3-8075-31D79B9F272A}" srcOrd="0" destOrd="0" presId="urn:microsoft.com/office/officeart/2005/8/layout/process1"/>
    <dgm:cxn modelId="{5096EA03-795B-4CD5-8295-2983890DA80D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1551A-D3E8-4468-9759-319CE5CE8DD6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4D4B6-DB39-4AA9-A05D-224C2F0EE07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0970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08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461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862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522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46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647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283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407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42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96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38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CA966-DA94-48E3-96FD-925184F876AB}" type="datetimeFigureOut">
              <a:rPr lang="en-GB" smtClean="0"/>
              <a:t>05/06/2017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2081-945D-46FC-97DD-D16E5DA6F57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15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2632" y="1662067"/>
            <a:ext cx="10074442" cy="2387600"/>
          </a:xfrm>
        </p:spPr>
        <p:txBody>
          <a:bodyPr>
            <a:normAutofit/>
          </a:bodyPr>
          <a:lstStyle/>
          <a:p>
            <a:r>
              <a:rPr lang="es-ES" sz="5400" b="1" dirty="0">
                <a:solidFill>
                  <a:srgbClr val="0070C0"/>
                </a:solidFill>
                <a:latin typeface="+mn-lt"/>
              </a:rPr>
              <a:t>Empleo y trabajo </a:t>
            </a:r>
            <a:r>
              <a:rPr lang="es-ES" sz="5400" b="1" dirty="0" smtClean="0">
                <a:solidFill>
                  <a:srgbClr val="0070C0"/>
                </a:solidFill>
                <a:latin typeface="+mn-lt"/>
              </a:rPr>
              <a:t>decente para </a:t>
            </a:r>
            <a:r>
              <a:rPr lang="es-ES" sz="5400" b="1" dirty="0">
                <a:solidFill>
                  <a:srgbClr val="0070C0"/>
                </a:solidFill>
                <a:latin typeface="+mn-lt"/>
              </a:rPr>
              <a:t>la paz y la resiliencia</a:t>
            </a:r>
            <a:endParaRPr lang="en-GB" sz="5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0333" y="4015336"/>
            <a:ext cx="10519038" cy="944562"/>
          </a:xfrm>
        </p:spPr>
        <p:txBody>
          <a:bodyPr>
            <a:noAutofit/>
          </a:bodyPr>
          <a:lstStyle/>
          <a:p>
            <a:r>
              <a:rPr lang="es-ES" sz="3200" b="1" dirty="0"/>
              <a:t>Revisión de la Recomendación sobre la organización </a:t>
            </a:r>
            <a:r>
              <a:rPr lang="es-ES" sz="3200" b="1" dirty="0" smtClean="0"/>
              <a:t>del empleo (transición </a:t>
            </a:r>
            <a:r>
              <a:rPr lang="es-ES" sz="3200" b="1" dirty="0"/>
              <a:t>de la guerra a la paz), 1944 (núm. 71)</a:t>
            </a:r>
            <a:r>
              <a:rPr lang="en-GB" sz="3200" b="1" dirty="0" smtClean="0"/>
              <a:t> </a:t>
            </a:r>
            <a:endParaRPr lang="en-GB" sz="3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2990"/>
            <a:ext cx="1285312" cy="10838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155" y="271022"/>
            <a:ext cx="1500731" cy="14877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058038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400" dirty="0" smtClean="0"/>
              <a:t>Conferencia Internacional del Trabajo, 106.ª reunión – 5-16 de junio de 2017</a:t>
            </a:r>
            <a:endParaRPr lang="es-ES_tradnl" sz="2400" dirty="0"/>
          </a:p>
        </p:txBody>
      </p:sp>
    </p:spTree>
    <p:extLst>
      <p:ext uri="{BB962C8B-B14F-4D97-AF65-F5344CB8AC3E}">
        <p14:creationId xmlns:p14="http://schemas.microsoft.com/office/powerpoint/2010/main" val="42272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49388"/>
          </a:xfrm>
        </p:spPr>
        <p:txBody>
          <a:bodyPr>
            <a:normAutofit/>
          </a:bodyPr>
          <a:lstStyle/>
          <a:p>
            <a:pPr algn="ctr"/>
            <a:r>
              <a:rPr lang="es-ES_tradnl" sz="4200" b="1" dirty="0" smtClean="0">
                <a:latin typeface="+mn-lt"/>
              </a:rPr>
              <a:t>Revisión de la R.71: Procedimiento normativo de doble discusión</a:t>
            </a:r>
            <a:endParaRPr lang="es-ES_tradnl" sz="4200" b="1" dirty="0"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4882466"/>
            <a:ext cx="1168715" cy="1679649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ctr" rotWithShape="0">
              <a:schemeClr val="tx1">
                <a:alpha val="43000"/>
              </a:scheme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701" y="4889192"/>
            <a:ext cx="1184753" cy="167292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45" y="4888892"/>
            <a:ext cx="1202055" cy="1678905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408" y="3163256"/>
            <a:ext cx="1058874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972" y="3177391"/>
            <a:ext cx="1066125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1232313"/>
            <a:ext cx="1207048" cy="1708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73" y="1232312"/>
            <a:ext cx="1203168" cy="17080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4" name="Group 23"/>
          <p:cNvGrpSpPr/>
          <p:nvPr/>
        </p:nvGrpSpPr>
        <p:grpSpPr>
          <a:xfrm>
            <a:off x="7845975" y="1580937"/>
            <a:ext cx="3306437" cy="1359466"/>
            <a:chOff x="6032501" y="165104"/>
            <a:chExt cx="1463913" cy="1359466"/>
          </a:xfrm>
          <a:solidFill>
            <a:schemeClr val="bg1"/>
          </a:solidFill>
        </p:grpSpPr>
        <p:sp>
          <p:nvSpPr>
            <p:cNvPr id="31" name="Round Same Side Corner Rectangle 30"/>
            <p:cNvSpPr/>
            <p:nvPr/>
          </p:nvSpPr>
          <p:spPr>
            <a:xfrm>
              <a:off x="6032501" y="165104"/>
              <a:ext cx="1463913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 Same Side Corner Rectangle 4"/>
            <p:cNvSpPr/>
            <p:nvPr/>
          </p:nvSpPr>
          <p:spPr>
            <a:xfrm>
              <a:off x="6098877" y="231480"/>
              <a:ext cx="1331161" cy="129309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400" b="1" kern="1200" dirty="0" smtClean="0">
                  <a:solidFill>
                    <a:srgbClr val="0070C0"/>
                  </a:solidFill>
                </a:rPr>
                <a:t>CIT 2016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400" b="1" kern="1200" dirty="0" smtClean="0">
                  <a:solidFill>
                    <a:srgbClr val="0070C0"/>
                  </a:solidFill>
                </a:rPr>
                <a:t>Informes para la primera discusión</a:t>
              </a:r>
              <a:endParaRPr lang="es-ES_tradnl" sz="2400" b="1" kern="1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845974" y="3326019"/>
            <a:ext cx="3306437" cy="1359466"/>
            <a:chOff x="6032481" y="1923093"/>
            <a:chExt cx="1463913" cy="1359466"/>
          </a:xfrm>
          <a:solidFill>
            <a:schemeClr val="bg1"/>
          </a:solidFill>
        </p:grpSpPr>
        <p:sp>
          <p:nvSpPr>
            <p:cNvPr id="29" name="Round Same Side Corner Rectangle 28"/>
            <p:cNvSpPr/>
            <p:nvPr/>
          </p:nvSpPr>
          <p:spPr>
            <a:xfrm>
              <a:off x="6032481" y="1923093"/>
              <a:ext cx="1463913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ound Same Side Corner Rectangle 6"/>
            <p:cNvSpPr/>
            <p:nvPr/>
          </p:nvSpPr>
          <p:spPr>
            <a:xfrm>
              <a:off x="6098857" y="1989469"/>
              <a:ext cx="1331161" cy="129309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400" b="1" kern="1200" dirty="0" smtClean="0">
                  <a:solidFill>
                    <a:srgbClr val="0070C0"/>
                  </a:solidFill>
                </a:rPr>
                <a:t>Informes de la primera discusión</a:t>
              </a:r>
              <a:endParaRPr lang="es-ES_tradnl" sz="2400" b="1" kern="1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845974" y="5202649"/>
            <a:ext cx="3306436" cy="1359466"/>
            <a:chOff x="6032479" y="3888092"/>
            <a:chExt cx="2343459" cy="1359466"/>
          </a:xfrm>
          <a:solidFill>
            <a:schemeClr val="bg1"/>
          </a:solidFill>
        </p:grpSpPr>
        <p:sp>
          <p:nvSpPr>
            <p:cNvPr id="27" name="Round Same Side Corner Rectangle 26"/>
            <p:cNvSpPr/>
            <p:nvPr/>
          </p:nvSpPr>
          <p:spPr>
            <a:xfrm>
              <a:off x="6032479" y="3888092"/>
              <a:ext cx="2343459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 Same Side Corner Rectangle 8"/>
            <p:cNvSpPr/>
            <p:nvPr/>
          </p:nvSpPr>
          <p:spPr>
            <a:xfrm>
              <a:off x="6133575" y="4020862"/>
              <a:ext cx="2159253" cy="115952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400" b="1" kern="1200" dirty="0" smtClean="0">
                  <a:solidFill>
                    <a:srgbClr val="0070C0"/>
                  </a:solidFill>
                </a:rPr>
                <a:t>CIT 2017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_tradnl" sz="2400" b="1" dirty="0" smtClean="0">
                  <a:solidFill>
                    <a:srgbClr val="0070C0"/>
                  </a:solidFill>
                </a:rPr>
                <a:t>Informes para la segunda discusión</a:t>
              </a:r>
              <a:endParaRPr lang="es-ES_tradnl" sz="2400" b="1" dirty="0">
                <a:solidFill>
                  <a:srgbClr val="0070C0"/>
                </a:solidFill>
              </a:endParaRPr>
            </a:p>
          </p:txBody>
        </p:sp>
      </p:grpSp>
      <p:sp>
        <p:nvSpPr>
          <p:cNvPr id="8" name="Right Arrow 7"/>
          <p:cNvSpPr/>
          <p:nvPr/>
        </p:nvSpPr>
        <p:spPr>
          <a:xfrm>
            <a:off x="6130339" y="198635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ight Arrow 32"/>
          <p:cNvSpPr/>
          <p:nvPr/>
        </p:nvSpPr>
        <p:spPr>
          <a:xfrm>
            <a:off x="6130339" y="376462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Right Arrow 33"/>
          <p:cNvSpPr/>
          <p:nvPr/>
        </p:nvSpPr>
        <p:spPr>
          <a:xfrm>
            <a:off x="6130339" y="5608062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8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9245" y="2188435"/>
            <a:ext cx="1869208" cy="2610718"/>
          </a:xfrm>
          <a:prstGeom prst="rect">
            <a:avLst/>
          </a:prstGeom>
          <a:ln w="412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92846" y="2048735"/>
            <a:ext cx="7408154" cy="172354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s-ES_tradnl" sz="2400" dirty="0" smtClean="0"/>
              <a:t>2 rondas a las que fueron invitados todos los Estados Miembros y 2 discusiones de la CIT: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sz="2400" dirty="0" smtClean="0"/>
              <a:t>respuestas al cuestionario del informe blanco (2015)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sz="2400" dirty="0" smtClean="0"/>
              <a:t>comentarios relativos al informe marrón (2016)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01001" y="4933219"/>
            <a:ext cx="35449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800" b="1" dirty="0" smtClean="0"/>
              <a:t>	Cuarto proyecto</a:t>
            </a:r>
          </a:p>
          <a:p>
            <a:pPr algn="r"/>
            <a:r>
              <a:rPr lang="es-ES_tradnl" sz="2800" b="1" dirty="0" smtClean="0"/>
              <a:t>de instrumento</a:t>
            </a:r>
            <a:endParaRPr lang="es-ES_tradnl" sz="2800" b="1" dirty="0"/>
          </a:p>
        </p:txBody>
      </p:sp>
      <p:sp>
        <p:nvSpPr>
          <p:cNvPr id="10" name="Right Arrow 9"/>
          <p:cNvSpPr/>
          <p:nvPr/>
        </p:nvSpPr>
        <p:spPr>
          <a:xfrm>
            <a:off x="7881114" y="3402952"/>
            <a:ext cx="1132114" cy="907336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0" y="104715"/>
            <a:ext cx="12192000" cy="1449388"/>
          </a:xfrm>
        </p:spPr>
        <p:txBody>
          <a:bodyPr>
            <a:noAutofit/>
          </a:bodyPr>
          <a:lstStyle/>
          <a:p>
            <a:pPr algn="ctr"/>
            <a:r>
              <a:rPr lang="es-ES_tradnl" sz="4200" b="1" dirty="0" smtClean="0">
                <a:latin typeface="+mn-lt"/>
              </a:rPr>
              <a:t>Revisión de la R.71: </a:t>
            </a:r>
            <a:br>
              <a:rPr lang="es-ES_tradnl" sz="4200" b="1" dirty="0" smtClean="0">
                <a:latin typeface="+mn-lt"/>
              </a:rPr>
            </a:br>
            <a:r>
              <a:rPr lang="es-ES_tradnl" sz="4200" b="1" dirty="0" smtClean="0">
                <a:latin typeface="+mn-lt"/>
              </a:rPr>
              <a:t>4 rondas de consultas oficiales y 4 proyectos </a:t>
            </a:r>
            <a:endParaRPr lang="es-ES_tradnl" sz="42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845" y="4024077"/>
            <a:ext cx="7408155" cy="2092881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s-ES_tradnl" sz="2400" dirty="0" smtClean="0"/>
              <a:t>4 proyectos sucesivos: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sz="2400" dirty="0" smtClean="0"/>
              <a:t>informe amarillo (primer proyecto)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sz="2400" dirty="0" smtClean="0"/>
              <a:t>conclusiones adoptadas por la CIT en 2016 (segundo proyecto)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sz="2400" dirty="0" smtClean="0"/>
              <a:t>informe marrón (tercer proyecto)</a:t>
            </a:r>
          </a:p>
        </p:txBody>
      </p:sp>
    </p:spTree>
    <p:extLst>
      <p:ext uri="{BB962C8B-B14F-4D97-AF65-F5344CB8AC3E}">
        <p14:creationId xmlns:p14="http://schemas.microsoft.com/office/powerpoint/2010/main" val="146612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53894"/>
          </a:xfrm>
        </p:spPr>
        <p:txBody>
          <a:bodyPr>
            <a:normAutofit/>
          </a:bodyPr>
          <a:lstStyle/>
          <a:p>
            <a:pPr algn="ctr"/>
            <a:r>
              <a:rPr lang="es-ES_tradnl" sz="4200" b="1" dirty="0" smtClean="0">
                <a:latin typeface="+mn-lt"/>
              </a:rPr>
              <a:t>Estructura del proyecto de Recomendación</a:t>
            </a:r>
            <a:endParaRPr lang="es-ES_tradnl" sz="4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71" y="1127936"/>
            <a:ext cx="4536989" cy="2120414"/>
          </a:xfrm>
        </p:spPr>
        <p:txBody>
          <a:bodyPr>
            <a:normAutofit fontScale="92500" lnSpcReduction="20000"/>
          </a:bodyPr>
          <a:lstStyle/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	</a:t>
            </a:r>
            <a:r>
              <a:rPr lang="es-ES_tradnl" sz="2200" b="1" dirty="0" smtClean="0">
                <a:solidFill>
                  <a:srgbClr val="0070C0"/>
                </a:solidFill>
              </a:rPr>
              <a:t>Preámbulo</a:t>
            </a:r>
          </a:p>
          <a:p>
            <a:pPr marL="514350" indent="-514350" defTabSz="540000">
              <a:buAutoNum type="romanUcPeriod"/>
            </a:pPr>
            <a:r>
              <a:rPr lang="es-ES_tradnl" sz="2200" b="1" dirty="0" smtClean="0">
                <a:solidFill>
                  <a:srgbClr val="0070C0"/>
                </a:solidFill>
              </a:rPr>
              <a:t>Objetivos y ámbito de </a:t>
            </a:r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rgbClr val="0070C0"/>
                </a:solidFill>
              </a:rPr>
              <a:t>         aplicación</a:t>
            </a:r>
            <a:endParaRPr lang="en-GB" sz="2200" b="1" dirty="0" smtClean="0">
              <a:solidFill>
                <a:srgbClr val="0070C0"/>
              </a:solidFill>
            </a:endParaRPr>
          </a:p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II.	</a:t>
            </a:r>
            <a:r>
              <a:rPr lang="es-ES_tradnl" sz="2200" b="1" dirty="0" smtClean="0">
                <a:solidFill>
                  <a:srgbClr val="0070C0"/>
                </a:solidFill>
              </a:rPr>
              <a:t>Principios rectores</a:t>
            </a:r>
          </a:p>
          <a:p>
            <a:pPr marL="514350" indent="-514350" defTabSz="540000">
              <a:buAutoNum type="romanUcPeriod" startAt="3"/>
            </a:pPr>
            <a:r>
              <a:rPr lang="es-ES_tradnl" sz="2200" b="1" dirty="0" smtClean="0">
                <a:solidFill>
                  <a:srgbClr val="0070C0"/>
                </a:solidFill>
              </a:rPr>
              <a:t>Planteamientos</a:t>
            </a:r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rgbClr val="0070C0"/>
                </a:solidFill>
              </a:rPr>
              <a:t>         estratégicos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550507" y="1285658"/>
            <a:ext cx="8777417" cy="3414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r>
              <a:rPr lang="es-ES_tradnl" sz="2200" b="1" dirty="0" smtClean="0">
                <a:solidFill>
                  <a:schemeClr val="accent2"/>
                </a:solidFill>
              </a:rPr>
              <a:t>IV.	Generación de empleo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s-ES_tradnl" sz="2200" b="1" dirty="0" smtClean="0">
                <a:solidFill>
                  <a:schemeClr val="accent2"/>
                </a:solidFill>
              </a:rPr>
              <a:t>V. 	Derechos, igualdad y no discriminación</a:t>
            </a:r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chemeClr val="accent2"/>
                </a:solidFill>
              </a:rPr>
              <a:t>VI.	Educación y formación y orientación profesionales</a:t>
            </a:r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chemeClr val="accent2"/>
                </a:solidFill>
              </a:rPr>
              <a:t>VII.	Protección social</a:t>
            </a:r>
          </a:p>
          <a:p>
            <a:pPr marL="514350" indent="-514350" defTabSz="540000">
              <a:buFont typeface="Arial" panose="020B0604020202020204" pitchFamily="34" charset="0"/>
              <a:buAutoNum type="romanUcPeriod" startAt="8"/>
            </a:pPr>
            <a:r>
              <a:rPr lang="es-ES_tradnl" sz="2200" b="1" dirty="0" smtClean="0">
                <a:solidFill>
                  <a:schemeClr val="accent2"/>
                </a:solidFill>
              </a:rPr>
              <a:t>Legislación laboral, administración del trabajo e información sobre el mercado de trabajo </a:t>
            </a:r>
          </a:p>
          <a:p>
            <a:pPr marL="514350" indent="-514350" defTabSz="540000">
              <a:buFont typeface="Arial" panose="020B0604020202020204" pitchFamily="34" charset="0"/>
              <a:buAutoNum type="romanUcPeriod" startAt="8"/>
            </a:pPr>
            <a:r>
              <a:rPr lang="es-ES_tradnl" sz="2200" b="1" dirty="0" smtClean="0">
                <a:solidFill>
                  <a:schemeClr val="accent2"/>
                </a:solidFill>
              </a:rPr>
              <a:t>Diálogo social y función de las organizaciones de empleadores y de trabajadores</a:t>
            </a:r>
          </a:p>
          <a:p>
            <a:pPr marL="514350" indent="-514350" defTabSz="540000">
              <a:buFont typeface="Arial" panose="020B0604020202020204" pitchFamily="34" charset="0"/>
              <a:buAutoNum type="romanUcPeriod" startAt="8"/>
            </a:pPr>
            <a:r>
              <a:rPr lang="es-ES_tradnl" sz="2200" b="1" dirty="0" smtClean="0">
                <a:solidFill>
                  <a:schemeClr val="accent2"/>
                </a:solidFill>
              </a:rPr>
              <a:t>	Refugiados y repatriados</a:t>
            </a:r>
            <a:endParaRPr lang="es-ES_tradnl" sz="2200" b="1" dirty="0" smtClean="0"/>
          </a:p>
          <a:p>
            <a:pPr defTabSz="540000"/>
            <a:endParaRPr lang="es-ES_tradnl" sz="22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68172" y="4531652"/>
            <a:ext cx="8079259" cy="18428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endParaRPr lang="es-ES_tradnl" sz="2200" b="1" dirty="0" smtClean="0"/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rgbClr val="00B050"/>
                </a:solidFill>
              </a:rPr>
              <a:t>XI.	Prevención, mitigación y preparación</a:t>
            </a:r>
          </a:p>
          <a:p>
            <a:pPr marL="0" indent="0" defTabSz="540000">
              <a:buNone/>
            </a:pPr>
            <a:r>
              <a:rPr lang="es-ES_tradnl" sz="2200" b="1" dirty="0" smtClean="0">
                <a:solidFill>
                  <a:srgbClr val="00B050"/>
                </a:solidFill>
              </a:rPr>
              <a:t>XII. 	Cooperación internacional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s-ES_tradnl" sz="2200" b="1" dirty="0" smtClean="0">
                <a:solidFill>
                  <a:srgbClr val="00B050"/>
                </a:solidFill>
              </a:rPr>
              <a:t>XIII. 	Otras disposiciones</a:t>
            </a:r>
          </a:p>
          <a:p>
            <a:pPr defTabSz="540000"/>
            <a:endParaRPr lang="es-ES_tradnl" sz="22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8171" y="6326107"/>
            <a:ext cx="8079259" cy="36860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r>
              <a:rPr lang="es-ES_tradnl" sz="2200" b="1" dirty="0" smtClean="0">
                <a:solidFill>
                  <a:srgbClr val="7030A0"/>
                </a:solidFill>
              </a:rPr>
              <a:t>	Anexo</a:t>
            </a:r>
          </a:p>
          <a:p>
            <a:pPr defTabSz="540000"/>
            <a:endParaRPr lang="es-ES_tradnl" sz="2200" b="1" dirty="0"/>
          </a:p>
        </p:txBody>
      </p:sp>
    </p:spTree>
    <p:extLst>
      <p:ext uri="{BB962C8B-B14F-4D97-AF65-F5344CB8AC3E}">
        <p14:creationId xmlns:p14="http://schemas.microsoft.com/office/powerpoint/2010/main" val="242382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28362216"/>
              </p:ext>
            </p:extLst>
          </p:nvPr>
        </p:nvGraphicFramePr>
        <p:xfrm>
          <a:off x="6620681" y="2066058"/>
          <a:ext cx="4862595" cy="133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088509969"/>
              </p:ext>
            </p:extLst>
          </p:nvPr>
        </p:nvGraphicFramePr>
        <p:xfrm>
          <a:off x="6617277" y="5110843"/>
          <a:ext cx="4880539" cy="1289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5646470" y="384166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3" name="Right Arrow 12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069994451"/>
              </p:ext>
            </p:extLst>
          </p:nvPr>
        </p:nvGraphicFramePr>
        <p:xfrm>
          <a:off x="733912" y="2039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5646470" y="235943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7" name="Right Arrow 16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38200" y="1476263"/>
            <a:ext cx="437862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400" b="1" dirty="0" smtClean="0">
                <a:solidFill>
                  <a:schemeClr val="accent1">
                    <a:lumMod val="50000"/>
                  </a:schemeClr>
                </a:solidFill>
              </a:rPr>
              <a:t>R.71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18652" y="1476262"/>
            <a:ext cx="467779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rgbClr val="0070C0"/>
                </a:solidFill>
              </a:rPr>
              <a:t>Proyecto de Recomendación</a:t>
            </a:r>
            <a:endParaRPr lang="es-ES_tradnl" sz="2400" b="1" dirty="0">
              <a:solidFill>
                <a:srgbClr val="0070C0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46470" y="532389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Right Arrow 21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552283964"/>
              </p:ext>
            </p:extLst>
          </p:nvPr>
        </p:nvGraphicFramePr>
        <p:xfrm>
          <a:off x="6626249" y="3526972"/>
          <a:ext cx="4862595" cy="143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877124144"/>
              </p:ext>
            </p:extLst>
          </p:nvPr>
        </p:nvGraphicFramePr>
        <p:xfrm>
          <a:off x="713652" y="3563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2561099568"/>
              </p:ext>
            </p:extLst>
          </p:nvPr>
        </p:nvGraphicFramePr>
        <p:xfrm>
          <a:off x="705640" y="5105338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718652" y="2146300"/>
            <a:ext cx="46777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_tradnl" sz="2200" dirty="0" smtClean="0">
                <a:solidFill>
                  <a:schemeClr val="bg1"/>
                </a:solidFill>
              </a:rPr>
              <a:t>conflictos armados internacionales y no internacionales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_tradnl" sz="2200" dirty="0" smtClean="0">
                <a:solidFill>
                  <a:schemeClr val="bg1"/>
                </a:solidFill>
              </a:rPr>
              <a:t>desastres</a:t>
            </a:r>
          </a:p>
          <a:p>
            <a:endParaRPr lang="es-ES_tradnl" dirty="0"/>
          </a:p>
        </p:txBody>
      </p:sp>
      <p:sp>
        <p:nvSpPr>
          <p:cNvPr id="28" name="TextBox 27"/>
          <p:cNvSpPr txBox="1"/>
          <p:nvPr/>
        </p:nvSpPr>
        <p:spPr>
          <a:xfrm>
            <a:off x="6718652" y="3540971"/>
            <a:ext cx="51364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_tradnl" sz="2200" dirty="0" smtClean="0">
                <a:solidFill>
                  <a:schemeClr val="bg1"/>
                </a:solidFill>
              </a:rPr>
              <a:t>orientaciones actualizadas en materia de empleo y competencias laborales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_tradnl" sz="2200" dirty="0" smtClean="0">
                <a:solidFill>
                  <a:schemeClr val="bg1"/>
                </a:solidFill>
              </a:rPr>
              <a:t>otros elementos del  Programa de Trabajo Decente</a:t>
            </a:r>
            <a:endParaRPr lang="es-ES_tradnl" sz="2200" dirty="0">
              <a:solidFill>
                <a:schemeClr val="bg1"/>
              </a:solidFill>
            </a:endParaRP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6262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I. </a:t>
            </a:r>
            <a:r>
              <a:rPr lang="es-ES" sz="4000" b="1" dirty="0" smtClean="0">
                <a:solidFill>
                  <a:srgbClr val="0070C0"/>
                </a:solidFill>
                <a:latin typeface="+mn-lt"/>
              </a:rPr>
              <a:t>Objetivos y ámbito de aplicación 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(</a:t>
            </a:r>
            <a:r>
              <a:rPr lang="es-ES_tradnl" sz="3200" b="1" dirty="0">
                <a:solidFill>
                  <a:srgbClr val="0070C0"/>
                </a:solidFill>
                <a:latin typeface="+mn-lt"/>
              </a:rPr>
              <a:t>p</a:t>
            </a:r>
            <a:r>
              <a:rPr lang="es-ES_tradnl" sz="3200" b="1" dirty="0" smtClean="0">
                <a:solidFill>
                  <a:srgbClr val="0070C0"/>
                </a:solidFill>
                <a:latin typeface="+mn-lt"/>
              </a:rPr>
              <a:t>árrafos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 1 a 5: 7 </a:t>
            </a:r>
            <a:r>
              <a:rPr lang="es-ES_tradnl" sz="3200" b="1" dirty="0" smtClean="0">
                <a:solidFill>
                  <a:srgbClr val="0070C0"/>
                </a:solidFill>
                <a:latin typeface="+mn-lt"/>
              </a:rPr>
              <a:t>disposiciones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4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81000" y="1767461"/>
            <a:ext cx="11117893" cy="4219980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691628" y="2079321"/>
            <a:ext cx="10995155" cy="3908120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Nueva </a:t>
            </a:r>
            <a:r>
              <a:rPr lang="es-ES_tradnl" dirty="0" smtClean="0"/>
              <a:t>terminología:</a:t>
            </a:r>
            <a:r>
              <a:rPr lang="es-ES" dirty="0" smtClean="0"/>
              <a:t> 	</a:t>
            </a:r>
            <a:r>
              <a:rPr lang="es-ES" sz="1600" dirty="0" smtClean="0"/>
              <a:t>(Resolución </a:t>
            </a:r>
            <a:r>
              <a:rPr lang="es-ES" sz="1600" dirty="0"/>
              <a:t>de la Asamblea </a:t>
            </a:r>
            <a:r>
              <a:rPr lang="es-ES" sz="1600" dirty="0" smtClean="0"/>
              <a:t>General de </a:t>
            </a:r>
            <a:r>
              <a:rPr lang="es-ES" sz="1600" dirty="0"/>
              <a:t>la ONU</a:t>
            </a:r>
            <a:r>
              <a:rPr lang="es-ES_tradnl" sz="1600" dirty="0"/>
              <a:t> </a:t>
            </a:r>
            <a:r>
              <a:rPr lang="es-ES_tradnl" sz="1600" dirty="0" smtClean="0"/>
              <a:t>A/RES/71/276) </a:t>
            </a:r>
            <a:endParaRPr lang="es-ES_tradnl" sz="1600" dirty="0" smtClean="0"/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s-ES_tradnl" sz="2800" dirty="0" smtClean="0"/>
              <a:t> desastre (biológico, ambiental, geológico, tecnológico, etc.) - 2(a)</a:t>
            </a:r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s-ES_tradnl" sz="2800" dirty="0" smtClean="0"/>
              <a:t> resiliencia - 2(b)</a:t>
            </a:r>
          </a:p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</a:t>
            </a:r>
            <a:r>
              <a:rPr lang="es-ES_tradnl" dirty="0"/>
              <a:t>Planteamiento centrado en las dimensiones del empleo y el trabajo decente en las respuestas a las crisis - 2(c)</a:t>
            </a:r>
          </a:p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Orientaciones actualizadas y no vinculantes que revisten interés para todos los Estados Miembros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0" y="1"/>
            <a:ext cx="12192000" cy="14762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I. </a:t>
            </a:r>
            <a:r>
              <a:rPr lang="es-ES" sz="4000" b="1" dirty="0">
                <a:solidFill>
                  <a:srgbClr val="0070C0"/>
                </a:solidFill>
                <a:latin typeface="+mn-lt"/>
              </a:rPr>
              <a:t>Objetivos y ámbito de aplicación </a:t>
            </a:r>
            <a:r>
              <a:rPr lang="es-ES" sz="3200" b="1" dirty="0" smtClean="0">
                <a:solidFill>
                  <a:srgbClr val="0070C0"/>
                </a:solidFill>
                <a:latin typeface="+mn-lt"/>
              </a:rPr>
              <a:t>(párrafos </a:t>
            </a:r>
            <a:r>
              <a:rPr lang="es-ES" sz="3200" b="1" dirty="0">
                <a:solidFill>
                  <a:srgbClr val="0070C0"/>
                </a:solidFill>
                <a:latin typeface="+mn-lt"/>
              </a:rPr>
              <a:t>1 a 5: 7 </a:t>
            </a:r>
            <a:r>
              <a:rPr lang="es-ES" sz="3200" b="1" dirty="0" smtClean="0">
                <a:solidFill>
                  <a:srgbClr val="0070C0"/>
                </a:solidFill>
                <a:latin typeface="+mn-lt"/>
              </a:rPr>
              <a:t>disposiciones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86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08000" y="3891151"/>
            <a:ext cx="10985500" cy="2689262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508000" y="1266503"/>
            <a:ext cx="10985500" cy="1117468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8108"/>
          </a:xfrm>
        </p:spPr>
        <p:txBody>
          <a:bodyPr>
            <a:normAutofit/>
          </a:bodyPr>
          <a:lstStyle/>
          <a:p>
            <a:r>
              <a:rPr lang="es-ES_tradnl" sz="4000" b="1" dirty="0" smtClean="0">
                <a:solidFill>
                  <a:srgbClr val="0070C0"/>
                </a:solidFill>
                <a:latin typeface="+mn-lt"/>
              </a:rPr>
              <a:t>II. Principios rectores </a:t>
            </a:r>
            <a:r>
              <a:rPr lang="es-ES_tradnl" sz="3200" b="1" dirty="0" smtClean="0">
                <a:solidFill>
                  <a:srgbClr val="0070C0"/>
                </a:solidFill>
                <a:latin typeface="+mn-lt"/>
              </a:rPr>
              <a:t>(párrafo 6: 13 disposiciones)</a:t>
            </a:r>
            <a:endParaRPr lang="es-ES_tradnl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2" name="Content Placeholder 8"/>
          <p:cNvSpPr txBox="1">
            <a:spLocks/>
          </p:cNvSpPr>
          <p:nvPr/>
        </p:nvSpPr>
        <p:spPr>
          <a:xfrm>
            <a:off x="660400" y="1407787"/>
            <a:ext cx="10871200" cy="11280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Disposiciones aplicables a las </a:t>
            </a:r>
            <a:r>
              <a:rPr lang="es-ES" dirty="0" smtClean="0"/>
              <a:t>medidas </a:t>
            </a:r>
            <a:r>
              <a:rPr lang="es-ES" dirty="0"/>
              <a:t>relativas al empleo y al trabajo decente para responder a </a:t>
            </a:r>
            <a:r>
              <a:rPr lang="es-ES" dirty="0" smtClean="0"/>
              <a:t>situaciones </a:t>
            </a:r>
            <a:r>
              <a:rPr lang="es-ES" dirty="0"/>
              <a:t>de crisis provocadas por </a:t>
            </a:r>
            <a:r>
              <a:rPr lang="es-ES" dirty="0" smtClean="0"/>
              <a:t>conflictos </a:t>
            </a:r>
            <a:r>
              <a:rPr lang="es-ES" dirty="0"/>
              <a:t>y </a:t>
            </a:r>
            <a:r>
              <a:rPr lang="es-ES" dirty="0" smtClean="0"/>
              <a:t>desastres</a:t>
            </a: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687686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4000" b="1" dirty="0" smtClean="0">
                <a:solidFill>
                  <a:srgbClr val="0070C0"/>
                </a:solidFill>
                <a:latin typeface="+mn-lt"/>
              </a:rPr>
              <a:t>III. Planteamientos estratégicos </a:t>
            </a:r>
            <a:r>
              <a:rPr lang="es-ES_tradnl" sz="3200" b="1" dirty="0" smtClean="0">
                <a:solidFill>
                  <a:srgbClr val="0070C0"/>
                </a:solidFill>
                <a:latin typeface="+mn-lt"/>
              </a:rPr>
              <a:t>(párrafos 7 </a:t>
            </a:r>
            <a:r>
              <a:rPr lang="es-ES_tradnl" sz="3200" b="1" dirty="0">
                <a:solidFill>
                  <a:srgbClr val="0070C0"/>
                </a:solidFill>
                <a:latin typeface="+mn-lt"/>
              </a:rPr>
              <a:t>y</a:t>
            </a:r>
            <a:r>
              <a:rPr lang="es-ES_tradnl" sz="3200" b="1" dirty="0" smtClean="0">
                <a:solidFill>
                  <a:srgbClr val="0070C0"/>
                </a:solidFill>
                <a:latin typeface="+mn-lt"/>
              </a:rPr>
              <a:t> 8: 17 disposiciones)</a:t>
            </a:r>
            <a:endParaRPr lang="es-ES_tradnl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660400" y="3891151"/>
            <a:ext cx="10871200" cy="25671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Planteamiento multidimensional, articulado en torno a cuestiones tales como </a:t>
            </a:r>
            <a:r>
              <a:rPr lang="en-GB" dirty="0" smtClean="0"/>
              <a:t>l</a:t>
            </a:r>
            <a:r>
              <a:rPr lang="es-ES" dirty="0" smtClean="0"/>
              <a:t>a </a:t>
            </a:r>
            <a:r>
              <a:rPr lang="es-ES" dirty="0"/>
              <a:t>estabilización, la recuperación económica local, el empleo sostenible y el trabajo </a:t>
            </a:r>
            <a:r>
              <a:rPr lang="es-ES" dirty="0" smtClean="0"/>
              <a:t>decente</a:t>
            </a:r>
          </a:p>
          <a:p>
            <a:pPr>
              <a:spcBef>
                <a:spcPts val="30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Participación</a:t>
            </a:r>
            <a:r>
              <a:rPr lang="en-GB" dirty="0" smtClean="0"/>
              <a:t> de </a:t>
            </a:r>
            <a:r>
              <a:rPr lang="es-ES" dirty="0" smtClean="0"/>
              <a:t>gobiernos</a:t>
            </a:r>
            <a:r>
              <a:rPr lang="es-ES" dirty="0"/>
              <a:t>, </a:t>
            </a:r>
            <a:r>
              <a:rPr lang="es-ES" dirty="0" smtClean="0"/>
              <a:t>empleadores </a:t>
            </a:r>
            <a:r>
              <a:rPr lang="es-ES" dirty="0"/>
              <a:t>y </a:t>
            </a:r>
            <a:r>
              <a:rPr lang="es-ES" dirty="0" smtClean="0"/>
              <a:t>trabajadores </a:t>
            </a:r>
            <a:r>
              <a:rPr lang="es-ES" dirty="0"/>
              <a:t>en </a:t>
            </a:r>
            <a:r>
              <a:rPr lang="es-ES" dirty="0" smtClean="0"/>
              <a:t>la evaluación </a:t>
            </a:r>
            <a:r>
              <a:rPr lang="es-ES" dirty="0"/>
              <a:t>de las </a:t>
            </a:r>
            <a:r>
              <a:rPr lang="es-ES" dirty="0" smtClean="0"/>
              <a:t>necesidades y del </a:t>
            </a:r>
            <a:r>
              <a:rPr lang="es-ES" dirty="0"/>
              <a:t>impacto en el </a:t>
            </a:r>
            <a:r>
              <a:rPr lang="es-ES" dirty="0" smtClean="0"/>
              <a:t>empleo, y en </a:t>
            </a:r>
            <a:r>
              <a:rPr lang="es-ES" dirty="0"/>
              <a:t>los procesos de planificación </a:t>
            </a:r>
            <a:r>
              <a:rPr lang="es-ES" dirty="0" smtClean="0"/>
              <a:t>de la prevención y la </a:t>
            </a:r>
            <a:r>
              <a:rPr lang="es-ES" dirty="0"/>
              <a:t>gestión </a:t>
            </a:r>
            <a:r>
              <a:rPr lang="es-ES" dirty="0" smtClean="0"/>
              <a:t>de los riesgos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11628" y="1462083"/>
            <a:ext cx="11195957" cy="482441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62082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IV. </a:t>
            </a:r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Generación de empleo 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9 a 13: 16 disposiciones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44764" y="1571962"/>
            <a:ext cx="10702471" cy="46046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 smtClean="0"/>
              <a:t>Estrategia </a:t>
            </a:r>
            <a:r>
              <a:rPr lang="es-ES" dirty="0"/>
              <a:t>global </a:t>
            </a:r>
            <a:r>
              <a:rPr lang="es-ES" dirty="0" smtClean="0"/>
              <a:t>de </a:t>
            </a:r>
            <a:r>
              <a:rPr lang="es-ES" dirty="0"/>
              <a:t>empleo </a:t>
            </a:r>
            <a:r>
              <a:rPr lang="es-ES" dirty="0" smtClean="0"/>
              <a:t>que impulse </a:t>
            </a:r>
            <a:r>
              <a:rPr lang="es-ES" dirty="0"/>
              <a:t>el empleo pleno, productivo, libremente elegido y decente para las mujeres y los </a:t>
            </a:r>
            <a:r>
              <a:rPr lang="es-ES" dirty="0" smtClean="0"/>
              <a:t>hombres</a:t>
            </a:r>
            <a:endParaRPr lang="en-GB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 smtClean="0"/>
              <a:t>Inversión </a:t>
            </a:r>
            <a:r>
              <a:rPr lang="es-ES" dirty="0"/>
              <a:t>con alto coeficiente de empleo</a:t>
            </a:r>
            <a:endParaRPr lang="en-GB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 smtClean="0"/>
              <a:t>Recuperación de </a:t>
            </a:r>
            <a:r>
              <a:rPr lang="es-ES" dirty="0"/>
              <a:t>la economía local</a:t>
            </a:r>
            <a:endParaRPr lang="en-GB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Empresas sostenibles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 smtClean="0"/>
              <a:t>Transición </a:t>
            </a:r>
            <a:r>
              <a:rPr lang="es-ES" dirty="0"/>
              <a:t>justa hacia una economía ambientalmente </a:t>
            </a:r>
            <a:r>
              <a:rPr lang="es-ES" dirty="0" smtClean="0"/>
              <a:t>sostenible</a:t>
            </a:r>
            <a:endParaRPr lang="en-GB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 smtClean="0"/>
              <a:t>Transición </a:t>
            </a:r>
            <a:r>
              <a:rPr lang="es-ES" dirty="0"/>
              <a:t>a la economía formal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4146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1462083"/>
            <a:ext cx="11195957" cy="430190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35477" y="1632856"/>
            <a:ext cx="10515600" cy="4131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Sector público / alianzas público-privadas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Empresas multinacionales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Políticas</a:t>
            </a:r>
            <a:r>
              <a:rPr lang="es-ES" dirty="0" smtClean="0"/>
              <a:t> activas </a:t>
            </a:r>
            <a:r>
              <a:rPr lang="es-ES" dirty="0"/>
              <a:t>de mercado de trabajo</a:t>
            </a:r>
            <a:endParaRPr lang="en-GB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Oportunidades de empleo para los jóvenes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Integración socioeconómica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_tradnl" dirty="0" smtClean="0"/>
              <a:t>Desplazados </a:t>
            </a:r>
            <a:r>
              <a:rPr lang="es-ES_tradnl" dirty="0"/>
              <a:t>internos</a:t>
            </a: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"/>
            <a:ext cx="12192000" cy="1462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IV. </a:t>
            </a:r>
            <a:r>
              <a:rPr lang="es-ES" sz="4000" b="1" dirty="0">
                <a:solidFill>
                  <a:schemeClr val="accent2"/>
                </a:solidFill>
                <a:latin typeface="+mn-lt"/>
              </a:rPr>
              <a:t>Generación de empleo </a:t>
            </a:r>
            <a:r>
              <a:rPr lang="es-ES" sz="3200" b="1" dirty="0" smtClean="0">
                <a:solidFill>
                  <a:schemeClr val="accent2"/>
                </a:solidFill>
                <a:latin typeface="+mn-lt"/>
              </a:rPr>
              <a:t>(párrafos </a:t>
            </a:r>
            <a:r>
              <a:rPr lang="es-ES" sz="3200" b="1" dirty="0">
                <a:solidFill>
                  <a:schemeClr val="accent2"/>
                </a:solidFill>
                <a:latin typeface="+mn-lt"/>
              </a:rPr>
              <a:t>9 a 13: 16 disposiciones)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198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2023606"/>
            <a:ext cx="11057164" cy="2061028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V. Derechos, igualdad y no discriminación  </a:t>
            </a:r>
            <a:br>
              <a:rPr lang="es-ES_tradnl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14 a 16: 13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662666" y="2235199"/>
            <a:ext cx="10866665" cy="19685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Igualdad de oportunidades y de trato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Lucha contra el trabajo infantil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Lucha contra el trabajo forzoso u obligatorio </a:t>
            </a:r>
          </a:p>
        </p:txBody>
      </p:sp>
    </p:spTree>
    <p:extLst>
      <p:ext uri="{BB962C8B-B14F-4D97-AF65-F5344CB8AC3E}">
        <p14:creationId xmlns:p14="http://schemas.microsoft.com/office/powerpoint/2010/main" val="100465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31799" y="1875971"/>
            <a:ext cx="11057164" cy="4474029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38072" y="1875971"/>
            <a:ext cx="10444618" cy="403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/>
              <a:t> </a:t>
            </a:r>
            <a:r>
              <a:rPr lang="en-GB" dirty="0" smtClean="0"/>
              <a:t>Se </a:t>
            </a:r>
            <a:r>
              <a:rPr lang="es-ES_tradnl" dirty="0" smtClean="0"/>
              <a:t>presta una atención especial a: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s-ES_tradnl" sz="2800" dirty="0" smtClean="0"/>
              <a:t> los grupos de población a los que la crisis ha hecho particularmente vulnerables</a:t>
            </a:r>
            <a:r>
              <a:rPr lang="en-GB" sz="2800" dirty="0" smtClean="0"/>
              <a:t> (</a:t>
            </a:r>
            <a:r>
              <a:rPr lang="es-ES_tradnl" sz="2800" dirty="0" smtClean="0"/>
              <a:t>véanse también las Partes </a:t>
            </a:r>
            <a:r>
              <a:rPr lang="en-GB" sz="2800" dirty="0" smtClean="0"/>
              <a:t>II, III, IV y VII)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los </a:t>
            </a:r>
            <a:r>
              <a:rPr lang="es-ES_tradnl" sz="2800" dirty="0"/>
              <a:t>hogares encabezados por una sola persona</a:t>
            </a:r>
            <a:endParaRPr lang="es-ES_tradnl" sz="2800" dirty="0" smtClean="0"/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</a:t>
            </a:r>
            <a:r>
              <a:rPr lang="es-ES_tradnl" sz="2800" dirty="0" smtClean="0"/>
              <a:t>las mujeres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</a:t>
            </a:r>
            <a:r>
              <a:rPr lang="es-ES_tradnl" sz="2800" dirty="0" smtClean="0"/>
              <a:t>las</a:t>
            </a:r>
            <a:r>
              <a:rPr lang="en-GB" sz="2800" dirty="0" smtClean="0"/>
              <a:t> </a:t>
            </a:r>
            <a:r>
              <a:rPr lang="es-ES_tradnl" sz="2800" dirty="0"/>
              <a:t>personas pertenecientes a minorías</a:t>
            </a:r>
            <a:endParaRPr lang="en-GB" sz="2800" dirty="0" smtClean="0"/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</a:t>
            </a:r>
            <a:r>
              <a:rPr lang="es-ES" sz="2800" dirty="0"/>
              <a:t>los pueblos indígenas y tribales </a:t>
            </a:r>
            <a:endParaRPr lang="en-GB" sz="2800" dirty="0" smtClean="0"/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los </a:t>
            </a:r>
            <a:r>
              <a:rPr lang="es-ES_tradnl" sz="2800" dirty="0" smtClean="0"/>
              <a:t>trabajadores migrantes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endParaRPr lang="en-GB" sz="2600" dirty="0" smtClean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V. </a:t>
            </a:r>
            <a:r>
              <a:rPr lang="es-ES" sz="4000" b="1" dirty="0">
                <a:solidFill>
                  <a:schemeClr val="accent2"/>
                </a:solidFill>
                <a:latin typeface="+mn-lt"/>
              </a:rPr>
              <a:t>Derechos, igualdad y no discriminación  </a:t>
            </a:r>
            <a:br>
              <a:rPr lang="es-ES" sz="4000" b="1" dirty="0">
                <a:solidFill>
                  <a:schemeClr val="accent2"/>
                </a:solidFill>
                <a:latin typeface="+mn-lt"/>
              </a:rPr>
            </a:br>
            <a:r>
              <a:rPr lang="es-ES" sz="3200" b="1" dirty="0" smtClean="0">
                <a:solidFill>
                  <a:schemeClr val="accent2"/>
                </a:solidFill>
                <a:latin typeface="+mn-lt"/>
              </a:rPr>
              <a:t>(párrafos </a:t>
            </a:r>
            <a:r>
              <a:rPr lang="es-ES" sz="3200" b="1" dirty="0">
                <a:solidFill>
                  <a:schemeClr val="accent2"/>
                </a:solidFill>
                <a:latin typeface="+mn-lt"/>
              </a:rPr>
              <a:t>14 a 16: 13 disposiciones)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295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20700" y="1821313"/>
            <a:ext cx="11095264" cy="471918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7621"/>
            <a:ext cx="12192000" cy="1478413"/>
          </a:xfrm>
        </p:spPr>
        <p:txBody>
          <a:bodyPr>
            <a:normAutofit/>
          </a:bodyPr>
          <a:lstStyle/>
          <a:p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VI. Educación y formación y orientación profesionales</a:t>
            </a:r>
            <a:br>
              <a:rPr lang="es-ES_tradnl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17 a 19: 8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63600" y="2041071"/>
            <a:ext cx="10866664" cy="449942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Servicios de educación para todos los niños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Programas de segunda oportunidad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Adaptación de los programas a </a:t>
            </a:r>
            <a:r>
              <a:rPr lang="es-ES_tradnl" dirty="0"/>
              <a:t>las nuevas necesidades de </a:t>
            </a:r>
            <a:r>
              <a:rPr lang="es-ES_tradnl" dirty="0" smtClean="0"/>
              <a:t>competencias laborales </a:t>
            </a:r>
            <a:r>
              <a:rPr lang="es-ES_tradnl" dirty="0"/>
              <a:t>generadas por la recuperación y la reconstrucción</a:t>
            </a:r>
            <a:endParaRPr lang="es-ES_tradnl" dirty="0" smtClean="0"/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Adaptación de los programas de estudio con el fin de promover la paz y la resiliencia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Formación, readaptación y empoderamiento económico en las zonas rurales y en la economía informal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Igualdad de oportunidades para las mujeres y las niñas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97399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438149" y="1229023"/>
            <a:ext cx="11195957" cy="2023080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478109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VII. </a:t>
            </a:r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Protección social 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20 </a:t>
            </a:r>
            <a:r>
              <a:rPr lang="es-ES_tradnl" sz="3200" b="1" dirty="0">
                <a:solidFill>
                  <a:schemeClr val="accent2"/>
                </a:solidFill>
                <a:latin typeface="+mn-lt"/>
              </a:rPr>
              <a:t>y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 21: 4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704850" y="1355271"/>
            <a:ext cx="10782300" cy="1896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spcBef>
                <a:spcPts val="1200"/>
              </a:spcBef>
            </a:pPr>
            <a:r>
              <a:rPr lang="es-ES_tradnl" sz="2200" dirty="0" smtClean="0"/>
              <a:t> Seguridad básica del ingreso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Regímenes de seguridad social y mecanismos de protección social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Servicios sociales básicos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Pisos de protección social</a:t>
            </a:r>
          </a:p>
          <a:p>
            <a:pPr>
              <a:spcBef>
                <a:spcPts val="1200"/>
              </a:spcBef>
            </a:pPr>
            <a:endParaRPr lang="en-GB" sz="2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3349550"/>
            <a:ext cx="12192000" cy="14781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VIII. Legislación laboral, administración del trabajo e información sobre el mercado de trabajo 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 22 (a-g): 7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98021" y="4827659"/>
            <a:ext cx="11195957" cy="1796144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04850" y="4925106"/>
            <a:ext cx="10782301" cy="16655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spcBef>
                <a:spcPts val="1200"/>
              </a:spcBef>
            </a:pPr>
            <a:r>
              <a:rPr lang="es-ES_tradnl" sz="2200" dirty="0" smtClean="0"/>
              <a:t> Legislación laboral que favorezca la generación de oportunidades de empleo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Administración del trabajo, incluida la inspección del trabajo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Información sobre el mercado de trabajo</a:t>
            </a:r>
          </a:p>
          <a:p>
            <a:pPr>
              <a:spcBef>
                <a:spcPts val="1200"/>
              </a:spcBef>
            </a:pPr>
            <a:r>
              <a:rPr lang="es-ES_tradnl" sz="2200" dirty="0" smtClean="0"/>
              <a:t> Servicios públicos de empleo</a:t>
            </a:r>
            <a:endParaRPr lang="es-ES_tradnl" sz="2200" dirty="0"/>
          </a:p>
        </p:txBody>
      </p:sp>
    </p:spTree>
    <p:extLst>
      <p:ext uri="{BB962C8B-B14F-4D97-AF65-F5344CB8AC3E}">
        <p14:creationId xmlns:p14="http://schemas.microsoft.com/office/powerpoint/2010/main" val="211565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13151" y="2102513"/>
            <a:ext cx="11545742" cy="3960084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171"/>
            <a:ext cx="12192000" cy="1478414"/>
          </a:xfrm>
        </p:spPr>
        <p:txBody>
          <a:bodyPr>
            <a:normAutofit fontScale="90000"/>
          </a:bodyPr>
          <a:lstStyle/>
          <a:p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IX. Diálogo social y función de las organizaciones de empleadores y de trabajadores 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23 </a:t>
            </a:r>
            <a:r>
              <a:rPr lang="es-ES_tradnl" sz="3200" b="1" dirty="0">
                <a:solidFill>
                  <a:schemeClr val="accent2"/>
                </a:solidFill>
                <a:latin typeface="+mn-lt"/>
              </a:rPr>
              <a:t>y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 24: 6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404537" y="2444521"/>
            <a:ext cx="11454356" cy="3517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sz="2800" dirty="0" smtClean="0"/>
              <a:t> Diálogo social que incluya a las </a:t>
            </a:r>
            <a:r>
              <a:rPr lang="es-ES_tradnl" sz="2800" dirty="0"/>
              <a:t>mujeres para la </a:t>
            </a:r>
            <a:r>
              <a:rPr lang="es-ES_tradnl" sz="2800" dirty="0" smtClean="0"/>
              <a:t>reconciliación, la recuperación y la resiliencia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Entorno propicio para las</a:t>
            </a:r>
            <a:r>
              <a:rPr lang="es-ES" dirty="0" smtClean="0"/>
              <a:t> </a:t>
            </a:r>
            <a:r>
              <a:rPr lang="es-ES" dirty="0"/>
              <a:t>organizaciones de empleadores y de trabajadores</a:t>
            </a:r>
            <a:endParaRPr lang="es-ES_tradnl" dirty="0" smtClean="0"/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Cooperación con las organizaciones de la sociedad civil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Planificación de la continuidad de las actividades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Asistencia a trabajadores y empresas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s-ES_tradnl" dirty="0" smtClean="0"/>
              <a:t> Negociación colectiva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245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498020" y="2256839"/>
            <a:ext cx="11195957" cy="1484066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498021" y="4946785"/>
            <a:ext cx="11195957" cy="87183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" y="2365"/>
            <a:ext cx="12192000" cy="1478411"/>
          </a:xfrm>
        </p:spPr>
        <p:txBody>
          <a:bodyPr>
            <a:normAutofit/>
          </a:bodyPr>
          <a:lstStyle/>
          <a:p>
            <a:r>
              <a:rPr lang="es-ES_tradnl" sz="4000" b="1" dirty="0" smtClean="0">
                <a:solidFill>
                  <a:schemeClr val="accent2"/>
                </a:solidFill>
                <a:latin typeface="+mn-lt"/>
              </a:rPr>
              <a:t>X. Refugiados y repatriados </a:t>
            </a:r>
            <a:r>
              <a:rPr lang="es-ES_tradnl" sz="3200" b="1" dirty="0" smtClean="0">
                <a:solidFill>
                  <a:schemeClr val="accent2"/>
                </a:solidFill>
                <a:latin typeface="+mn-lt"/>
              </a:rPr>
              <a:t>(párrafos 25 a 33: 16 disposiciones)</a:t>
            </a:r>
            <a:endParaRPr lang="es-ES_tradnl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498020" y="1537427"/>
            <a:ext cx="10515600" cy="6792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3600" b="1" dirty="0">
                <a:solidFill>
                  <a:schemeClr val="accent2"/>
                </a:solidFill>
              </a:rPr>
              <a:t>Acceso de los refugiados a los mercados de trabajo </a:t>
            </a:r>
            <a:endParaRPr lang="en-GB" sz="3600" b="1" dirty="0" smtClean="0">
              <a:solidFill>
                <a:schemeClr val="accent2"/>
              </a:solidFill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380999" y="4270355"/>
            <a:ext cx="11312977" cy="885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3600" b="1" dirty="0">
                <a:solidFill>
                  <a:schemeClr val="accent2"/>
                </a:solidFill>
              </a:rPr>
              <a:t>Repatriación voluntaria y reintegración de los repatriados </a:t>
            </a:r>
            <a:endParaRPr lang="en-GB" sz="3600" b="1" dirty="0" smtClean="0">
              <a:solidFill>
                <a:schemeClr val="accent2"/>
              </a:solidFill>
            </a:endParaRPr>
          </a:p>
        </p:txBody>
      </p:sp>
      <p:sp>
        <p:nvSpPr>
          <p:cNvPr id="6" name="Content Placeholder 8"/>
          <p:cNvSpPr txBox="1">
            <a:spLocks/>
          </p:cNvSpPr>
          <p:nvPr/>
        </p:nvSpPr>
        <p:spPr>
          <a:xfrm>
            <a:off x="707570" y="5155450"/>
            <a:ext cx="10845521" cy="8741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/>
              <a:t>Pertinencia de todas las </a:t>
            </a:r>
            <a:r>
              <a:rPr lang="es-ES" dirty="0" smtClean="0"/>
              <a:t>orientaciones contenidas </a:t>
            </a:r>
            <a:r>
              <a:rPr lang="es-ES" dirty="0"/>
              <a:t>en las Partes </a:t>
            </a:r>
            <a:r>
              <a:rPr lang="es-ES" dirty="0" smtClean="0"/>
              <a:t>IV a IX</a:t>
            </a:r>
            <a:endParaRPr lang="en-GB" dirty="0"/>
          </a:p>
        </p:txBody>
      </p:sp>
      <p:sp>
        <p:nvSpPr>
          <p:cNvPr id="7" name="Content Placeholder 8"/>
          <p:cNvSpPr txBox="1">
            <a:spLocks/>
          </p:cNvSpPr>
          <p:nvPr/>
        </p:nvSpPr>
        <p:spPr>
          <a:xfrm>
            <a:off x="707571" y="2400067"/>
            <a:ext cx="10515600" cy="13408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/>
              <a:t>Nuevo texto </a:t>
            </a:r>
            <a:r>
              <a:rPr lang="es-ES" dirty="0" smtClean="0"/>
              <a:t>que toma en consideración los debates </a:t>
            </a:r>
            <a:r>
              <a:rPr lang="es-ES" dirty="0"/>
              <a:t>internacionales y de la </a:t>
            </a:r>
            <a:r>
              <a:rPr lang="es-ES" dirty="0" smtClean="0"/>
              <a:t>OIT mantenidos al respecto después de la reunión de </a:t>
            </a:r>
            <a:r>
              <a:rPr lang="es-ES" dirty="0"/>
              <a:t>2016 </a:t>
            </a:r>
            <a:r>
              <a:rPr lang="es-ES" dirty="0" smtClean="0"/>
              <a:t>de la CIT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2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88041" y="2850129"/>
            <a:ext cx="11195958" cy="1417071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2343"/>
            <a:ext cx="12192000" cy="1462086"/>
          </a:xfrm>
        </p:spPr>
        <p:txBody>
          <a:bodyPr>
            <a:normAutofit/>
          </a:bodyPr>
          <a:lstStyle/>
          <a:p>
            <a:r>
              <a:rPr lang="es-ES_tradnl" sz="4000" b="1" dirty="0" smtClean="0">
                <a:solidFill>
                  <a:srgbClr val="00B050"/>
                </a:solidFill>
                <a:latin typeface="+mn-lt"/>
              </a:rPr>
              <a:t>XI. Prevención, mitigación y preparación </a:t>
            </a:r>
            <a:r>
              <a:rPr lang="es-ES_tradnl" sz="3200" b="1" dirty="0" smtClean="0">
                <a:solidFill>
                  <a:srgbClr val="00B050"/>
                </a:solidFill>
                <a:latin typeface="+mn-lt"/>
              </a:rPr>
              <a:t>(párrafo 34 (a-c): 3 disposiciones)</a:t>
            </a:r>
            <a:endParaRPr lang="es-ES_tradnl" sz="32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23900" y="3101464"/>
            <a:ext cx="11074400" cy="91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es-ES" dirty="0"/>
              <a:t>Participación de los mandantes tripartitos de la OIT en </a:t>
            </a:r>
            <a:r>
              <a:rPr lang="es-ES" dirty="0" smtClean="0"/>
              <a:t>la planificación y la </a:t>
            </a:r>
            <a:r>
              <a:rPr lang="es-ES" dirty="0"/>
              <a:t>gestión de </a:t>
            </a:r>
            <a:r>
              <a:rPr lang="es-ES" dirty="0" smtClean="0"/>
              <a:t>los riesgos </a:t>
            </a:r>
            <a:r>
              <a:rPr lang="es-ES" dirty="0"/>
              <a:t>a </a:t>
            </a:r>
            <a:r>
              <a:rPr lang="es-ES" dirty="0" smtClean="0"/>
              <a:t>escala nacional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07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63256" y="1231900"/>
            <a:ext cx="11411210" cy="5422899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866"/>
            <a:ext cx="12192000" cy="1478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4000" b="1" dirty="0" smtClean="0">
                <a:solidFill>
                  <a:srgbClr val="00B050"/>
                </a:solidFill>
                <a:latin typeface="+mn-lt"/>
              </a:rPr>
              <a:t>XII. Cooperación internacional </a:t>
            </a:r>
            <a:r>
              <a:rPr lang="es-ES_tradnl" sz="3200" b="1" dirty="0" smtClean="0">
                <a:solidFill>
                  <a:srgbClr val="00B050"/>
                </a:solidFill>
                <a:latin typeface="+mn-lt"/>
              </a:rPr>
              <a:t>(párrafos 35 a 41: 7 disposiciones)</a:t>
            </a:r>
            <a:endParaRPr lang="es-ES_tradnl" sz="32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610165" y="1471102"/>
            <a:ext cx="10971669" cy="53317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Refuerzo de la cooperación entre los Miembros mediante acuerdos bilaterales o multilaterales, intercambios de información, buenas prácticas…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Necesidad de focalizarse en el empleo, el trabajo decente y las empresas sostenibles en las respuestas a las crisis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Promoción de  la asistencia para el desarrollo y la inversión del sector privado 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Cooperación y coherencia entre organizaciones internacionales con arreglo a sus mandatos respectivos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Función destacada de la OIT con respecto al empleo y el trabajo decente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s-ES_tradnl" sz="2600" dirty="0" smtClean="0"/>
              <a:t> Estrecha coordinación y complementariedad entre las respuestas a las crisis, en particular entre la asistencia humanitaria y la asistencia para el desarrollo</a:t>
            </a:r>
          </a:p>
        </p:txBody>
      </p:sp>
    </p:spTree>
    <p:extLst>
      <p:ext uri="{BB962C8B-B14F-4D97-AF65-F5344CB8AC3E}">
        <p14:creationId xmlns:p14="http://schemas.microsoft.com/office/powerpoint/2010/main" val="31536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1050</Words>
  <Application>Microsoft Office PowerPoint</Application>
  <PresentationFormat>Widescreen</PresentationFormat>
  <Paragraphs>125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Empleo y trabajo decente para la paz y la resiliencia</vt:lpstr>
      <vt:lpstr>Revisión de la R.71: Procedimiento normativo de doble discusión</vt:lpstr>
      <vt:lpstr>Revisión de la R.71:  4 rondas de consultas oficiales y 4 proyectos </vt:lpstr>
      <vt:lpstr>Estructura del proyecto de Recomendación</vt:lpstr>
      <vt:lpstr>I. Objetivos y ámbito de aplicación (párrafos 1 a 5: 7 disposiciones)</vt:lpstr>
      <vt:lpstr>PowerPoint Presentation</vt:lpstr>
      <vt:lpstr>II. Principios rectores (párrafo 6: 13 disposiciones)</vt:lpstr>
      <vt:lpstr>IV. Generación de empleo (párrafos 9 a 13: 16 disposiciones)</vt:lpstr>
      <vt:lpstr>PowerPoint Presentation</vt:lpstr>
      <vt:lpstr>V. Derechos, igualdad y no discriminación   (párrafos 14 a 16: 13 disposiciones)</vt:lpstr>
      <vt:lpstr>V. Derechos, igualdad y no discriminación   (párrafos 14 a 16: 13 disposiciones)</vt:lpstr>
      <vt:lpstr>VI. Educación y formación y orientación profesionales (párrafos 17 a 19: 8 disposiciones)</vt:lpstr>
      <vt:lpstr>VII. Protección social (párrafos 20 y 21: 4 disposiciones)</vt:lpstr>
      <vt:lpstr>IX. Diálogo social y función de las organizaciones de empleadores y de trabajadores (párrafos 23 y 24: 6 disposiciones)</vt:lpstr>
      <vt:lpstr>X. Refugiados y repatriados (párrafos 25 a 33: 16 disposiciones)</vt:lpstr>
      <vt:lpstr>XI. Prevención, mitigación y preparación (párrafo 34 (a-c): 3 disposiciones)</vt:lpstr>
      <vt:lpstr>PowerPoint Presentation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Selva, Elisa</dc:creator>
  <cp:lastModifiedBy>Selva, Elisa</cp:lastModifiedBy>
  <cp:revision>145</cp:revision>
  <cp:lastPrinted>2017-06-01T15:49:07Z</cp:lastPrinted>
  <dcterms:created xsi:type="dcterms:W3CDTF">2017-05-31T12:48:31Z</dcterms:created>
  <dcterms:modified xsi:type="dcterms:W3CDTF">2017-06-05T10:47:39Z</dcterms:modified>
</cp:coreProperties>
</file>