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28"/>
  </p:notesMasterIdLst>
  <p:sldIdLst>
    <p:sldId id="256" r:id="rId3"/>
    <p:sldId id="257" r:id="rId4"/>
    <p:sldId id="258" r:id="rId5"/>
    <p:sldId id="260" r:id="rId6"/>
    <p:sldId id="261" r:id="rId7"/>
    <p:sldId id="262" r:id="rId8"/>
    <p:sldId id="265" r:id="rId9"/>
    <p:sldId id="263" r:id="rId10"/>
    <p:sldId id="266" r:id="rId11"/>
    <p:sldId id="264" r:id="rId12"/>
    <p:sldId id="282" r:id="rId13"/>
    <p:sldId id="267" r:id="rId14"/>
    <p:sldId id="269" r:id="rId15"/>
    <p:sldId id="270" r:id="rId16"/>
    <p:sldId id="273" r:id="rId17"/>
    <p:sldId id="271" r:id="rId18"/>
    <p:sldId id="277" r:id="rId19"/>
    <p:sldId id="272" r:id="rId20"/>
    <p:sldId id="274" r:id="rId21"/>
    <p:sldId id="275" r:id="rId22"/>
    <p:sldId id="276" r:id="rId23"/>
    <p:sldId id="280" r:id="rId24"/>
    <p:sldId id="278" r:id="rId25"/>
    <p:sldId id="279" r:id="rId26"/>
    <p:sldId id="281"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2880" userDrawn="1">
          <p15:clr>
            <a:srgbClr val="A4A3A4"/>
          </p15:clr>
        </p15:guide>
        <p15:guide id="3" orient="horz">
          <p15:clr>
            <a:srgbClr val="A4A3A4"/>
          </p15:clr>
        </p15:guide>
        <p15:guide id="4">
          <p15:clr>
            <a:srgbClr val="A4A3A4"/>
          </p15:clr>
        </p15:guide>
        <p15:guide id="5" orient="horz" pos="1318">
          <p15:clr>
            <a:srgbClr val="A4A3A4"/>
          </p15:clr>
        </p15:guide>
        <p15:guide id="6" orient="horz" pos="673">
          <p15:clr>
            <a:srgbClr val="A4A3A4"/>
          </p15:clr>
        </p15:guide>
        <p15:guide id="7" pos="2892">
          <p15:clr>
            <a:srgbClr val="A4A3A4"/>
          </p15:clr>
        </p15:guide>
        <p15:guide id="8" pos="273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4E1A"/>
    <a:srgbClr val="502923"/>
    <a:srgbClr val="813B35"/>
    <a:srgbClr val="E94E1B"/>
    <a:srgbClr val="E94E31"/>
    <a:srgbClr val="A81E2D"/>
    <a:srgbClr val="47241F"/>
    <a:srgbClr val="482420"/>
    <a:srgbClr val="C31E31"/>
    <a:srgbClr val="AB14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0063" autoAdjust="0"/>
    <p:restoredTop sz="50000" autoAdjust="0"/>
  </p:normalViewPr>
  <p:slideViewPr>
    <p:cSldViewPr snapToGrid="0" snapToObjects="1">
      <p:cViewPr varScale="1">
        <p:scale>
          <a:sx n="108" d="100"/>
          <a:sy n="108" d="100"/>
        </p:scale>
        <p:origin x="928" y="200"/>
      </p:cViewPr>
      <p:guideLst>
        <p:guide orient="horz" pos="4320"/>
        <p:guide pos="2880"/>
        <p:guide orient="horz"/>
        <p:guide/>
        <p:guide orient="horz" pos="1318"/>
        <p:guide orient="horz" pos="673"/>
        <p:guide pos="2892"/>
        <p:guide pos="2732"/>
      </p:guideLst>
    </p:cSldViewPr>
  </p:slideViewPr>
  <p:outlineViewPr>
    <p:cViewPr>
      <p:scale>
        <a:sx n="33" d="100"/>
        <a:sy n="33" d="100"/>
      </p:scale>
      <p:origin x="0" y="3624"/>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p:scale>
          <a:sx n="110" d="100"/>
          <a:sy n="110" d="100"/>
        </p:scale>
        <p:origin x="2184"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egnaposto immagine diapositiva 3"/>
          <p:cNvSpPr>
            <a:spLocks noGrp="1" noRot="1" noChangeAspect="1"/>
          </p:cNvSpPr>
          <p:nvPr>
            <p:ph type="sldImg" idx="2"/>
          </p:nvPr>
        </p:nvSpPr>
        <p:spPr>
          <a:xfrm>
            <a:off x="1743076" y="233956"/>
            <a:ext cx="3369599" cy="25272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409575" y="2867187"/>
            <a:ext cx="6010275" cy="5950461"/>
          </a:xfrm>
          <a:prstGeom prst="rect">
            <a:avLst/>
          </a:prstGeom>
        </p:spPr>
        <p:txBody>
          <a:bodyPr vert="horz" lIns="91440" tIns="45720" rIns="91440" bIns="45720" rtlCol="0"/>
          <a:lstStyle/>
          <a:p>
            <a:pPr lvl="0"/>
            <a:r>
              <a:rPr lang="es-ES_tradnl" noProof="0" dirty="0"/>
              <a:t>Modifica </a:t>
            </a:r>
            <a:r>
              <a:rPr lang="es-ES_tradnl" noProof="0" dirty="0" err="1"/>
              <a:t>gli</a:t>
            </a:r>
            <a:r>
              <a:rPr lang="es-ES_tradnl" noProof="0" dirty="0"/>
              <a:t> </a:t>
            </a:r>
            <a:r>
              <a:rPr lang="es-ES_tradnl" noProof="0" dirty="0" err="1"/>
              <a:t>stili</a:t>
            </a:r>
            <a:r>
              <a:rPr lang="es-ES_tradnl" noProof="0" dirty="0"/>
              <a:t> del testo </a:t>
            </a:r>
            <a:r>
              <a:rPr lang="es-ES_tradnl" noProof="0" dirty="0" err="1"/>
              <a:t>dello</a:t>
            </a:r>
            <a:r>
              <a:rPr lang="es-ES_tradnl" noProof="0" dirty="0"/>
              <a:t> </a:t>
            </a:r>
            <a:r>
              <a:rPr lang="es-ES_tradnl" noProof="0" dirty="0" err="1"/>
              <a:t>schema</a:t>
            </a:r>
            <a:endParaRPr lang="es-ES_tradnl" noProof="0" dirty="0"/>
          </a:p>
          <a:p>
            <a:pPr lvl="1"/>
            <a:r>
              <a:rPr lang="es-ES_tradnl" noProof="0" dirty="0" err="1"/>
              <a:t>Secondo</a:t>
            </a:r>
            <a:r>
              <a:rPr lang="es-ES_tradnl" noProof="0" dirty="0"/>
              <a:t> </a:t>
            </a:r>
            <a:r>
              <a:rPr lang="es-ES_tradnl" noProof="0" dirty="0" err="1"/>
              <a:t>livello</a:t>
            </a:r>
            <a:endParaRPr lang="es-ES_tradnl" noProof="0" dirty="0"/>
          </a:p>
          <a:p>
            <a:pPr lvl="2"/>
            <a:r>
              <a:rPr lang="es-ES_tradnl" noProof="0" dirty="0" err="1"/>
              <a:t>Terzo</a:t>
            </a:r>
            <a:r>
              <a:rPr lang="es-ES_tradnl" noProof="0" dirty="0"/>
              <a:t> </a:t>
            </a:r>
            <a:r>
              <a:rPr lang="es-ES_tradnl" noProof="0" dirty="0" err="1"/>
              <a:t>livello</a:t>
            </a:r>
            <a:endParaRPr lang="es-ES_tradnl" noProof="0" dirty="0"/>
          </a:p>
          <a:p>
            <a:pPr lvl="3"/>
            <a:r>
              <a:rPr lang="es-ES_tradnl" noProof="0" dirty="0" err="1"/>
              <a:t>Quarto</a:t>
            </a:r>
            <a:r>
              <a:rPr lang="es-ES_tradnl" noProof="0" dirty="0"/>
              <a:t> </a:t>
            </a:r>
            <a:r>
              <a:rPr lang="es-ES_tradnl" noProof="0" dirty="0" err="1"/>
              <a:t>livello</a:t>
            </a:r>
            <a:endParaRPr lang="es-ES_tradnl" noProof="0" dirty="0"/>
          </a:p>
          <a:p>
            <a:pPr lvl="4"/>
            <a:r>
              <a:rPr lang="es-ES_tradnl" noProof="0" dirty="0"/>
              <a:t>Quinto </a:t>
            </a:r>
            <a:r>
              <a:rPr lang="es-ES_tradnl" noProof="0" dirty="0" err="1"/>
              <a:t>livello</a:t>
            </a:r>
            <a:endParaRPr lang="es-ES_tradnl" noProof="0" dirty="0"/>
          </a:p>
        </p:txBody>
      </p:sp>
      <p:sp>
        <p:nvSpPr>
          <p:cNvPr id="6" name="Segnaposto piè di pagina 5"/>
          <p:cNvSpPr>
            <a:spLocks noGrp="1"/>
          </p:cNvSpPr>
          <p:nvPr>
            <p:ph type="ftr" sz="quarter" idx="4"/>
          </p:nvPr>
        </p:nvSpPr>
        <p:spPr>
          <a:xfrm>
            <a:off x="0" y="8848644"/>
            <a:ext cx="2971800" cy="295356"/>
          </a:xfrm>
          <a:prstGeom prst="rect">
            <a:avLst/>
          </a:prstGeom>
        </p:spPr>
        <p:txBody>
          <a:bodyPr vert="horz" lIns="91440" tIns="45720" rIns="91440" bIns="45720" rtlCol="0" anchor="b"/>
          <a:lstStyle>
            <a:lvl1pPr algn="l">
              <a:defRPr sz="1200"/>
            </a:lvl1pPr>
          </a:lstStyle>
          <a:p>
            <a:endParaRPr lang="en-GB" dirty="0"/>
          </a:p>
        </p:txBody>
      </p:sp>
      <p:sp>
        <p:nvSpPr>
          <p:cNvPr id="7" name="Segnaposto numero diapositiva 6"/>
          <p:cNvSpPr>
            <a:spLocks noGrp="1"/>
          </p:cNvSpPr>
          <p:nvPr>
            <p:ph type="sldNum" sz="quarter" idx="5"/>
          </p:nvPr>
        </p:nvSpPr>
        <p:spPr>
          <a:xfrm>
            <a:off x="3884613" y="8848644"/>
            <a:ext cx="2971800" cy="295356"/>
          </a:xfrm>
          <a:prstGeom prst="rect">
            <a:avLst/>
          </a:prstGeom>
        </p:spPr>
        <p:txBody>
          <a:bodyPr vert="horz" lIns="91440" tIns="45720" rIns="91440" bIns="45720" rtlCol="0" anchor="b"/>
          <a:lstStyle>
            <a:lvl1pPr algn="r">
              <a:defRPr sz="1200"/>
            </a:lvl1pPr>
          </a:lstStyle>
          <a:p>
            <a:fld id="{C43191AE-C867-884B-9EB5-3C8BE308C3A5}" type="slidenum">
              <a:rPr lang="en-GB" smtClean="0"/>
              <a:t>‹N›</a:t>
            </a:fld>
            <a:endParaRPr lang="en-GB" dirty="0"/>
          </a:p>
        </p:txBody>
      </p:sp>
    </p:spTree>
    <p:extLst>
      <p:ext uri="{BB962C8B-B14F-4D97-AF65-F5344CB8AC3E}">
        <p14:creationId xmlns:p14="http://schemas.microsoft.com/office/powerpoint/2010/main" val="2297674029"/>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1pPr>
    <a:lvl2pPr marL="18000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2pPr>
    <a:lvl3pPr marL="36000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3pPr>
    <a:lvl4pPr marL="54000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4pPr>
    <a:lvl5pPr marL="720000" algn="l" defTabSz="914400" rtl="0" eaLnBrk="1" latinLnBrk="0" hangingPunct="1">
      <a:spcBef>
        <a:spcPts val="200"/>
      </a:spcBef>
      <a:spcAft>
        <a:spcPts val="200"/>
      </a:spcAft>
      <a:defRPr sz="1000" b="0" i="0" kern="1200">
        <a:solidFill>
          <a:schemeClr val="tx1"/>
        </a:solidFill>
        <a:latin typeface="Avenir Roman" panose="02000503020000020003"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ilo.org/safework/events/safeday/lang--es/index.ht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Este año, el Día Mundial de la Seguridad y Salud en el Trabajo se centra en la mejora de la seguridad y la salud de los trabajadores jóvenes y se integra en una campaña conjunta, vinculada al Día Mundial contra el Trabajo Infantil de 2018 (12 de junio), que este año aborda el trabajo infantil peligroso. </a:t>
            </a:r>
          </a:p>
          <a:p>
            <a:pPr lvl="0">
              <a:defRPr/>
            </a:pPr>
            <a:r>
              <a:rPr lang="es-ES_tradnl"/>
              <a:t>Tras el Congreso Mundial para la Seguridad y Salud en el Trabajo, celebrado en Singapur, y su Congreso SafeYouth@Work, y la IV Conferencia Mundial sobre la Erradicación Sostenida del Trabajo Infantil, la campaña se basará en los esfuerzos desplegados durante un año para centrarse en la creación de una generación futura de trabajadores segura y saludable, la disminución de la incidencia de los accidentes de trabajo y las enfermedades profesionales entre los trabajadores jóvenes y la reducción del número de niños que participan en trabajos peligrosos.</a:t>
            </a:r>
            <a:endParaRPr lang="es-ES_tradnl" baseline="30000"/>
          </a:p>
          <a:p>
            <a:r>
              <a:rPr lang="es-ES_tradnl"/>
              <a:t>La campaña conjunta se centra en lo que es preciso emprender para acelerar el logro de la meta 8.8 de los Objetivos de Desarrollo Sostenible (ODS) relativa a los entornos de trabajo seguros y sin riesgos para todos los trabajadores para 2030 y de la meta 8.7. de los ODS sobre la eliminación del trabajo infantil en todas sus formas de aquí a 2025. Para lograr estos objetivos en beneficio de la nueva generación de la fuerza de trabajo mundial es preciso un enfoque concertado e integrado dirigido a eliminar el trabajo infantil y a promover una cultura de la prevención en materia de seguridad y salud en el trabajo (SST). </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a:t>
            </a:fld>
            <a:endParaRPr lang="en-GB" dirty="0"/>
          </a:p>
        </p:txBody>
      </p:sp>
    </p:spTree>
    <p:extLst>
      <p:ext uri="{BB962C8B-B14F-4D97-AF65-F5344CB8AC3E}">
        <p14:creationId xmlns:p14="http://schemas.microsoft.com/office/powerpoint/2010/main" val="246182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Los trabajadores jóvenes representan más del 15 por ciento de la fuerza de trabajo en el mundo, aproximadamente unos 541 millones de personas.</a:t>
            </a:r>
          </a:p>
          <a:p>
            <a:r>
              <a:rPr lang="es-ES_tradnl" b="1"/>
              <a:t>Pero ¿a quiénes nos referimos cuando hablamos de "trabajadores jóvenes"?</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2</a:t>
            </a:fld>
            <a:endParaRPr lang="en-GB" dirty="0"/>
          </a:p>
        </p:txBody>
      </p:sp>
    </p:spTree>
    <p:extLst>
      <p:ext uri="{BB962C8B-B14F-4D97-AF65-F5344CB8AC3E}">
        <p14:creationId xmlns:p14="http://schemas.microsoft.com/office/powerpoint/2010/main" val="1263260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El término "jóvenes" se refiere por lo general a las personas en edad de </a:t>
            </a:r>
            <a:r>
              <a:rPr lang="es-ES_tradnl" b="1"/>
              <a:t>estar finalizando su educación obligatoria e iniciando su primera experiencia laboral.</a:t>
            </a:r>
            <a:r>
              <a:rPr lang="es-ES_tradnl"/>
              <a:t> A efectos estadísticos, las Naciones Unidas sitúa esta categoría </a:t>
            </a:r>
            <a:r>
              <a:rPr lang="es-ES_tradnl" b="1"/>
              <a:t>entre los 15 y los 24 años de edad.</a:t>
            </a:r>
            <a:r>
              <a:rPr lang="es-ES_tradnl"/>
              <a:t> </a:t>
            </a:r>
          </a:p>
          <a:p>
            <a:r>
              <a:rPr lang="es-ES_tradnl"/>
              <a:t>Según las normas internacionales, </a:t>
            </a:r>
            <a:r>
              <a:rPr lang="es-ES_tradnl" b="1"/>
              <a:t>la línea divisoria entre la infancia y la edad adulta la marcan los 18 años.</a:t>
            </a:r>
            <a:r>
              <a:rPr lang="es-ES_tradnl"/>
              <a:t> Así pues, los trabajadores jóvenes están incluidos en dos grandes grupos:</a:t>
            </a:r>
          </a:p>
          <a:p>
            <a:r>
              <a:rPr lang="es-ES_tradnl"/>
              <a:t>1. El primero incluye a los</a:t>
            </a:r>
            <a:r>
              <a:rPr lang="es-ES_tradnl" b="1"/>
              <a:t> trabajadores jóvenes cuya edad está por encima de la edad mínima de admisión al empleo pero por debajo de los 18 años.</a:t>
            </a:r>
            <a:r>
              <a:rPr lang="es-ES_tradnl" b="1">
                <a:latin typeface="Avenir Next Condensed Demi Bold" panose="020B0503020202020204" pitchFamily="34" charset="0"/>
              </a:rPr>
              <a:t> </a:t>
            </a:r>
            <a:r>
              <a:rPr lang="es-ES_tradnl"/>
              <a:t>Están considerados "niños" y a menudo están protegidos por restricciones específicas relacionadas con el tipo de trabajo que pueden desempeñar, los peligros a que pueden estar expuestos y las horas que pueden dedicar al trabajo. Estas restricciones tienen por objeto proteger la salud y la seguridad de los niños y reducir el riesgo que corren de sufrir lesiones y enfermedades.</a:t>
            </a:r>
          </a:p>
          <a:p>
            <a:r>
              <a:rPr lang="es-ES_tradnl"/>
              <a:t>2. El segundo grupo está integrado por los </a:t>
            </a:r>
            <a:r>
              <a:rPr lang="es-ES_tradnl" b="1"/>
              <a:t>trabajadores jóvenes de entre 18 y 24 años de edad.</a:t>
            </a:r>
            <a:r>
              <a:rPr lang="es-ES_tradnl" b="1">
                <a:latin typeface="Avenir Next Condensed Demi Bold" panose="020B0503020202020204" pitchFamily="34" charset="0"/>
              </a:rPr>
              <a:t> </a:t>
            </a:r>
            <a:r>
              <a:rPr lang="es-ES_tradnl"/>
              <a:t>Son considerados adultos y están cubiertos por las leyes y reglamentos generales sobre empleo y condiciones de trabajo aplicables a todos los trabajadores adultos. A pesar de tener relativamente poca experiencia laboral, de estar desarrollándose a nivel mental y físico y de su vulnerabilidad a los peligros en el lugar de trabajo, pueden estar empleados legalmente en prácticamente cualquier puesto sin las restricciones relativas a las tareas que pueden desempeñar y las horas que pueden trabajar aplicables a los trabajadores jóvenes por encima de la edad mínima para el empleo pero por debajo de los 18 años.</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3</a:t>
            </a:fld>
            <a:endParaRPr lang="en-GB" dirty="0"/>
          </a:p>
        </p:txBody>
      </p:sp>
    </p:spTree>
    <p:extLst>
      <p:ext uri="{BB962C8B-B14F-4D97-AF65-F5344CB8AC3E}">
        <p14:creationId xmlns:p14="http://schemas.microsoft.com/office/powerpoint/2010/main" val="2441691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4</a:t>
            </a:fld>
            <a:endParaRPr lang="en-GB" dirty="0"/>
          </a:p>
        </p:txBody>
      </p:sp>
    </p:spTree>
    <p:extLst>
      <p:ext uri="{BB962C8B-B14F-4D97-AF65-F5344CB8AC3E}">
        <p14:creationId xmlns:p14="http://schemas.microsoft.com/office/powerpoint/2010/main" val="3153940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b="1"/>
              <a:t>La respuesta es ¡sí!</a:t>
            </a:r>
          </a:p>
          <a:p>
            <a:r>
              <a:rPr lang="es-ES_tradnl"/>
              <a:t>Los trabajadores jóvenes experimentan</a:t>
            </a:r>
            <a:r>
              <a:rPr lang="es-ES_tradnl" b="1"/>
              <a:t> índices de lesiones profesionales notablemente mayores</a:t>
            </a:r>
            <a:r>
              <a:rPr lang="es-ES_tradnl"/>
              <a:t> que los trabajadores adultos. </a:t>
            </a:r>
          </a:p>
          <a:p>
            <a:r>
              <a:rPr lang="es-ES_tradnl"/>
              <a:t>Según datos recientes sobre la situación en Europa, la incidencia de las lesiones profesionales no mortales es más de un 40 por ciento superior entre los trabajadores jóvenes de 18 a 24 años que entre los trabajadores de más edad. </a:t>
            </a:r>
          </a:p>
          <a:p>
            <a:r>
              <a:rPr lang="es-ES_tradnl"/>
              <a:t>En los Estados Unidos, el riesgo de que los trabajadores jóvenes de entre 15 y 24 años sufran una lesión de trabajo no mortal es aproximadamente el doble que para los trabajadores de 25 años o más.</a:t>
            </a:r>
          </a:p>
          <a:p>
            <a:r>
              <a:rPr lang="es-ES_tradnl"/>
              <a:t>Además del incalculable sufrimiento humano que traen consigo, </a:t>
            </a:r>
            <a:r>
              <a:rPr lang="es-ES_tradnl" b="1"/>
              <a:t>el costo para la sociedad</a:t>
            </a:r>
            <a:r>
              <a:rPr lang="es-ES_tradnl"/>
              <a:t> que comportan los trabajadores jóvenes que sufren lesiones profesionales graves y secuelas a largo plazo puede ser mucho mayor que el de los trabajadores adultos que sufren lesiones similares. Las consecuencias de las lesiones profesionales son más graves cuando se producen al principio de la vida profesional de una persona joven. Un trabajador joven con una deficiencia a largo plazo puede, a consecuencia de la misma, dejar de ser un miembro activo de la sociedad y no poder aprovechar la educación y formación que ha recibido.</a:t>
            </a:r>
          </a:p>
          <a:p>
            <a:endParaRPr lang="es-ES_tradnl"/>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5</a:t>
            </a:fld>
            <a:endParaRPr lang="en-GB" dirty="0"/>
          </a:p>
        </p:txBody>
      </p:sp>
    </p:spTree>
    <p:extLst>
      <p:ext uri="{BB962C8B-B14F-4D97-AF65-F5344CB8AC3E}">
        <p14:creationId xmlns:p14="http://schemas.microsoft.com/office/powerpoint/2010/main" val="984931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b="1"/>
              <a:t>Las estadísticas indican que la incidencia de las enfermedades profesionales es menor entre los trabajadores jóvenes </a:t>
            </a:r>
            <a:r>
              <a:rPr lang="es-ES_tradnl"/>
              <a:t>que entre los de más edad.</a:t>
            </a:r>
          </a:p>
          <a:p>
            <a:r>
              <a:rPr lang="es-ES_tradnl"/>
              <a:t>Sin embargo, ello no se debe a que los trabajadores jóvenes presenten una mayor resistencia de las enfermedades profesionales. </a:t>
            </a:r>
          </a:p>
          <a:p>
            <a:r>
              <a:rPr lang="es-ES_tradnl" b="1"/>
              <a:t>Los trabajadores jóvenes son de hecho más vulnerables a las enfermedades profesionales </a:t>
            </a:r>
            <a:r>
              <a:rPr lang="es-ES_tradnl"/>
              <a:t>porque a su edad siguen desarrollándose, tanto física como mentalmente, lo que los hace más vulnerables a las sustancias químicas peligrosas y otros agentes nocivos. </a:t>
            </a:r>
          </a:p>
          <a:p>
            <a:r>
              <a:rPr lang="es-ES_tradnl"/>
              <a:t>La menor incidencia de las enfermedades profesionales entre los trabajadores jóvenes se debe probablemente a que</a:t>
            </a:r>
            <a:r>
              <a:rPr lang="es-ES_tradnl" b="1"/>
              <a:t> para que una enfermedad profesional se manifieste suele ser necesario un período prolongado de exposición y/o latencia.</a:t>
            </a:r>
            <a:r>
              <a:rPr lang="es-ES_tradnl"/>
              <a:t> Además, es </a:t>
            </a:r>
            <a:r>
              <a:rPr lang="es-ES_tradnl" b="1"/>
              <a:t>difícil obtener datos precisos sobre las enfermedades profesionales</a:t>
            </a:r>
            <a:r>
              <a:rPr lang="es-ES_tradnl"/>
              <a:t>, en particular cuando se trata de datos sobre enfermedades profesionales provocadas por la exposición a peligros en el lugar de trabajo durante la juventud. </a:t>
            </a:r>
          </a:p>
          <a:p>
            <a:endParaRPr lang="es-ES_tradnl"/>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6</a:t>
            </a:fld>
            <a:endParaRPr lang="en-GB" dirty="0"/>
          </a:p>
        </p:txBody>
      </p:sp>
    </p:spTree>
    <p:extLst>
      <p:ext uri="{BB962C8B-B14F-4D97-AF65-F5344CB8AC3E}">
        <p14:creationId xmlns:p14="http://schemas.microsoft.com/office/powerpoint/2010/main" val="2754162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Muchos factores distintos contribuyen a aumentar el riesgo que corren los trabajadores jóvenes de sufrir lesiones y enfermedades profesionales. </a:t>
            </a:r>
          </a:p>
          <a:p>
            <a:r>
              <a:rPr lang="es-ES_tradnl" b="1"/>
              <a:t>¿Cuáles son algunos de estos factores que amenazan la seguridad y la salud de los trabajadores jóvenes?</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7</a:t>
            </a:fld>
            <a:endParaRPr lang="en-GB" dirty="0"/>
          </a:p>
        </p:txBody>
      </p:sp>
    </p:spTree>
    <p:extLst>
      <p:ext uri="{BB962C8B-B14F-4D97-AF65-F5344CB8AC3E}">
        <p14:creationId xmlns:p14="http://schemas.microsoft.com/office/powerpoint/2010/main" val="2982075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Varios </a:t>
            </a:r>
            <a:r>
              <a:rPr lang="es-ES_tradnl" b="1"/>
              <a:t>factores de riesgo que son característicos de los trabajadores jóvenes</a:t>
            </a:r>
            <a:r>
              <a:rPr lang="es-ES_tradnl"/>
              <a:t> incrementan sus posibilidades de sufrir daños derivados de los peligros en el lugar de trabajo. </a:t>
            </a:r>
          </a:p>
          <a:p>
            <a:r>
              <a:rPr lang="es-ES_tradnl"/>
              <a:t>Estos factores de riesgo pueden ser </a:t>
            </a:r>
            <a:r>
              <a:rPr lang="es-ES_tradnl" b="1"/>
              <a:t>inherentes a su edad</a:t>
            </a:r>
            <a:r>
              <a:rPr lang="es-ES_tradnl"/>
              <a:t>, como la etapa de desarrollo físico, psicosocial y emocional. El </a:t>
            </a:r>
            <a:r>
              <a:rPr lang="es-ES_tradnl" b="1"/>
              <a:t>cuerpo de los trabajadores jóvenes</a:t>
            </a:r>
            <a:r>
              <a:rPr lang="es-ES_tradnl"/>
              <a:t> (en particular de los adolescentes) aún está desarrollándose. Sus </a:t>
            </a:r>
            <a:r>
              <a:rPr lang="es-ES_tradnl" b="1"/>
              <a:t>sistemas reproductivos </a:t>
            </a:r>
            <a:r>
              <a:rPr lang="es-ES_tradnl"/>
              <a:t>y sus</a:t>
            </a:r>
            <a:r>
              <a:rPr lang="es-ES_tradnl" b="1"/>
              <a:t> funciones cerebrales </a:t>
            </a:r>
            <a:r>
              <a:rPr lang="es-ES_tradnl"/>
              <a:t>son particularmente sensibles a cualquier peligro que interfiera en los órganos implicados. Los trabajadores jóvenes tienden a ser </a:t>
            </a:r>
            <a:r>
              <a:rPr lang="es-ES_tradnl" b="1"/>
              <a:t>menos capaces de percibir las consecuencias de sus acciones o de evaluar los riesgos</a:t>
            </a:r>
            <a:r>
              <a:rPr lang="es-ES_tradnl"/>
              <a:t> asociados a las distintas situaciones, y son más susceptibles a las </a:t>
            </a:r>
            <a:r>
              <a:rPr lang="es-ES_tradnl" b="1"/>
              <a:t>presiones sociales y motivacionales</a:t>
            </a:r>
            <a:r>
              <a:rPr lang="es-ES_tradnl"/>
              <a:t>, incluido el deseo de pertenecer, de ser considerado atractivo y de lograr ser independiente. Estas características afectan a la capacidad de tomar decisiones de los jóvenes y pueden provocar la </a:t>
            </a:r>
            <a:r>
              <a:rPr lang="es-ES_tradnl" b="1"/>
              <a:t>asunción de riesgos.</a:t>
            </a:r>
            <a:r>
              <a:rPr lang="es-ES_tradnl"/>
              <a:t> También pueden hacerlos </a:t>
            </a:r>
            <a:r>
              <a:rPr lang="es-ES_tradnl" b="1"/>
              <a:t>reacios a hablar</a:t>
            </a:r>
            <a:r>
              <a:rPr lang="es-ES_tradnl"/>
              <a:t> sobre las dificultades con que se topan en relación con su trabajo o sobre condiciones físicas y psicosociales peligrosas.</a:t>
            </a:r>
          </a:p>
          <a:p>
            <a:r>
              <a:rPr lang="es-ES_tradnl"/>
              <a:t>Otros factores específicos pueden estar </a:t>
            </a:r>
            <a:r>
              <a:rPr lang="es-ES_tradnl" b="1"/>
              <a:t>condicionados por su edad.</a:t>
            </a:r>
            <a:r>
              <a:rPr lang="es-ES_tradnl"/>
              <a:t> Los trabajadores jóvenes a menudo </a:t>
            </a:r>
            <a:r>
              <a:rPr lang="es-ES_tradnl" b="1"/>
              <a:t>carecen de las competencias y la experiencia </a:t>
            </a:r>
            <a:r>
              <a:rPr lang="es-ES_tradnl"/>
              <a:t>necesarias para desempeñar las tareas que se les asignan, incluida la capacidad para comprender los peligros y los riesgos en materia de seguridad y salud asociados a su trabajo. La sensibilización acerca de la seguridad en el lugar de trabajo también parece estar influida positivamente por la </a:t>
            </a:r>
            <a:r>
              <a:rPr lang="es-ES_tradnl" b="1"/>
              <a:t>educación.</a:t>
            </a:r>
            <a:r>
              <a:rPr lang="es-ES_tradnl"/>
              <a:t> Los trabajadores con niveles mayores de educación tienen una mejor percepción de la seguridad, cumplen con más rigor los procedimientos relacionados y registran una tasa de accidentes de trabajo menor que los trabajadores con un nivel de educación menor.</a:t>
            </a:r>
          </a:p>
          <a:p>
            <a:r>
              <a:rPr lang="es-ES_tradnl"/>
              <a:t>También hay </a:t>
            </a:r>
            <a:r>
              <a:rPr lang="es-ES_tradnl" b="1"/>
              <a:t>otros factores transversales que, combinados con la edad, aumentan el riesgo</a:t>
            </a:r>
            <a:r>
              <a:rPr lang="es-ES_tradnl"/>
              <a:t> que corren los trabajadores jóvenes de sufrir accidentes de trabajo y enfermedades profesionales, Entre ellos se encuentra el </a:t>
            </a:r>
            <a:r>
              <a:rPr lang="es-ES_tradnl" b="1"/>
              <a:t>sexo, la discapacidad y la situación migratoria.</a:t>
            </a:r>
            <a:r>
              <a:rPr lang="es-ES_tradnl"/>
              <a:t> Por ejemplo,</a:t>
            </a:r>
            <a:r>
              <a:rPr lang="es-ES_tradnl" b="1"/>
              <a:t> los trabajadores jóvenes con discapacidad</a:t>
            </a:r>
            <a:r>
              <a:rPr lang="es-ES_tradnl"/>
              <a:t> a menudo corren más riesgo de exclusión, aislamiento, intimidación y abuso, y suelen tener menos oportunidades educativas y económicas. </a:t>
            </a:r>
            <a:r>
              <a:rPr lang="es-ES_tradnl" b="1"/>
              <a:t>Los chicos jóvenes</a:t>
            </a:r>
            <a:r>
              <a:rPr lang="es-ES_tradnl"/>
              <a:t> suelen participar más a menudo en trabajos peligrosos y sufren más accidentes de trabajo que las chicas jóvenes, pero los datos que reflejan esta tendencia pueden estar sesgados porque</a:t>
            </a:r>
            <a:r>
              <a:rPr lang="es-ES_tradnl" b="1"/>
              <a:t> las chicas jóvenes</a:t>
            </a:r>
            <a:r>
              <a:rPr lang="es-ES_tradnl"/>
              <a:t> tienen más posibilidades de que su actividad laboral se desarrolle en el empleo informal, a menudo en trabajos familiares no remunerados, lo que contribuye a su "invisibilidad" y, por ende, a que no figuren en las estadísticas oficiales . Por último, </a:t>
            </a:r>
            <a:r>
              <a:rPr lang="es-ES_tradnl" b="1"/>
              <a:t>los trabajadores migrantes</a:t>
            </a:r>
            <a:r>
              <a:rPr lang="es-ES_tradnl"/>
              <a:t> registran índices de accidentes de trabajo que se encuentran entre los más altos registrados por cualquier colectivo de trabajadores. Las barreras lingüísticas, las actitudes y los comportamientos culturales, su situación en el empleo (la mayoría de los migrantes trabaja en condiciones precarias y con contratos temporales) y su necesidad de priorizar los ingresos por encima de cualquier otra consideración pueden frenar a los trabajadores migrantes a la hora de plantear sus inquietudes en relación con la seguridad y la salud.</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8</a:t>
            </a:fld>
            <a:endParaRPr lang="en-GB" dirty="0"/>
          </a:p>
        </p:txBody>
      </p:sp>
    </p:spTree>
    <p:extLst>
      <p:ext uri="{BB962C8B-B14F-4D97-AF65-F5344CB8AC3E}">
        <p14:creationId xmlns:p14="http://schemas.microsoft.com/office/powerpoint/2010/main" val="108232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Cada lugar de trabajo puede entrañar distintos tipos de peligro, con consecuencias específicas para la seguridad y la salud de los trabajadores jóvenes. </a:t>
            </a:r>
          </a:p>
          <a:p>
            <a:r>
              <a:rPr lang="es-ES_tradnl"/>
              <a:t>Los peligros en el trabajo incluyen </a:t>
            </a:r>
            <a:r>
              <a:rPr lang="es-ES_tradnl" b="1"/>
              <a:t>peligros para la seguridad</a:t>
            </a:r>
            <a:r>
              <a:rPr lang="es-ES_tradnl"/>
              <a:t> (por ejemplo, el trabajo en altura; la utilización de maquinaria o herramientas peligrosas; la conducción de vehículos o el trabajo cerca de vehículos; las tareas que conlleven caminar por superficies resbaladizas, y el trabajo con materiales o sustancias inflamables o explosivos o cerca de ellos, ...); </a:t>
            </a:r>
            <a:r>
              <a:rPr lang="es-ES_tradnl" b="1"/>
              <a:t>peligros físicos</a:t>
            </a:r>
            <a:r>
              <a:rPr lang="es-ES_tradnl"/>
              <a:t> (por ejemplo, el ruido, las vibraciones, las temperaturas extremas, la radiación, ...); </a:t>
            </a:r>
            <a:r>
              <a:rPr lang="es-ES_tradnl" b="1"/>
              <a:t>peligros biológicos</a:t>
            </a:r>
            <a:r>
              <a:rPr lang="es-ES_tradnl"/>
              <a:t> (por ejemplo, la exposición a bacterias, parásitos, virus, animales peligrosos, insectos y plantas, que pueden provocar distintos tipos de enfermedades); </a:t>
            </a:r>
            <a:r>
              <a:rPr lang="es-ES_tradnl" b="1"/>
              <a:t>peligros químicos</a:t>
            </a:r>
            <a:r>
              <a:rPr lang="es-ES_tradnl"/>
              <a:t> (incluyen gases, polvos, humos, vapores y líquidos); </a:t>
            </a:r>
            <a:r>
              <a:rPr lang="es-ES_tradnl" b="1"/>
              <a:t>peligros ergonómicos</a:t>
            </a:r>
            <a:r>
              <a:rPr lang="es-ES_tradnl"/>
              <a:t> (por ejemplo, el acarreo de cargas pesadas, los movimientos rápidos o repetitivos y las máquinas, los equipos y los procesos de trabajo mal diseñados que obligan a los trabajadores a adoptar posiciones forzadas) y</a:t>
            </a:r>
            <a:r>
              <a:rPr lang="es-ES_tradnl" b="1"/>
              <a:t> peligros psicosociales</a:t>
            </a:r>
            <a:r>
              <a:rPr lang="es-ES_tradnl"/>
              <a:t> (por ejemplo, el diseño de las tareas, la carga y el ritmo de trabajo, los horarios de trabajo, el poder de toma de decisiones y el control, la cultura organizativa, el equilibrio entre la vida personal y la vida profesional, las relaciones interpersonales en el trabajo, incluida la violencia y el acoso, ...). </a:t>
            </a:r>
          </a:p>
          <a:p>
            <a:r>
              <a:rPr lang="es-ES_tradnl" b="1"/>
              <a:t>Los trabajadores jóvenes pueden ser especialmente vulnerables a estos peligros</a:t>
            </a:r>
          </a:p>
          <a:p>
            <a:r>
              <a:rPr lang="es-ES_tradnl"/>
              <a:t>Por ejemplo, la exposición a </a:t>
            </a:r>
            <a:r>
              <a:rPr lang="es-ES_tradnl" b="1"/>
              <a:t>sustancias químicas tóxicas</a:t>
            </a:r>
            <a:r>
              <a:rPr lang="es-ES_tradnl"/>
              <a:t> durante la juventud puede perjudicar gravemente los sistemas reproductivos de los trabajadores, así como su equilibrio hormonal. </a:t>
            </a:r>
          </a:p>
          <a:p>
            <a:r>
              <a:rPr lang="es-ES_tradnl"/>
              <a:t>Los adolescentes que acarrean</a:t>
            </a:r>
            <a:r>
              <a:rPr lang="es-ES_tradnl" b="1"/>
              <a:t> cargas pesadas</a:t>
            </a:r>
            <a:r>
              <a:rPr lang="es-ES_tradnl"/>
              <a:t> se enfrentan a un mayor riesgo de contraer trastornos musculo esqueléticos y problemas de crecimiento.</a:t>
            </a:r>
          </a:p>
          <a:p>
            <a:r>
              <a:rPr lang="es-ES_tradnl"/>
              <a:t>Los trabajadores jóvenes parecen ser más vulnerables a la </a:t>
            </a:r>
            <a:r>
              <a:rPr lang="es-ES_tradnl" b="1"/>
              <a:t>violencia y el acoso</a:t>
            </a:r>
            <a:r>
              <a:rPr lang="es-ES_tradnl"/>
              <a:t> en el lugar de trabajo, incluida la atención sexual no deseada, debido a la combinación de distintos factores, como el tipo de trabajo, la modalidad de empleo y el escaso poder de negociación. La</a:t>
            </a:r>
            <a:r>
              <a:rPr lang="es-ES_tradnl" b="1"/>
              <a:t> conciliación deficiente entre la vida laboral y la vida personal</a:t>
            </a:r>
            <a:r>
              <a:rPr lang="es-ES_tradnl"/>
              <a:t> también se da con frecuencia entre los trabajadores jóvenes, en parte debido a que tienden a aceptar trabajo por turnos, trabajo estacional, trabajo los fines de semana y horas extraordinarias.</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9</a:t>
            </a:fld>
            <a:endParaRPr lang="en-GB" dirty="0"/>
          </a:p>
        </p:txBody>
      </p:sp>
    </p:spTree>
    <p:extLst>
      <p:ext uri="{BB962C8B-B14F-4D97-AF65-F5344CB8AC3E}">
        <p14:creationId xmlns:p14="http://schemas.microsoft.com/office/powerpoint/2010/main" val="1727126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Al contar con competencias limitadas, poca experiencia laboral y escaso poder de negociación, los trabajadores jóvenes ven su acceso al mercado de trabajo limitado a empleos básicos y puestos de trabajo poco deseables por estar mal remunerados, exigir largas jornadas de trabajo y ser precarios y peligrosos. La situación se ve agravada por un índice de desempleo juvenil que en la actualidad triplica el de los adultos. </a:t>
            </a:r>
          </a:p>
          <a:p>
            <a:r>
              <a:rPr lang="es-ES_tradnl"/>
              <a:t>Además, gran número de jóvenes trabaja en la </a:t>
            </a:r>
            <a:r>
              <a:rPr lang="es-ES_tradnl" b="1"/>
              <a:t>economía informal</a:t>
            </a:r>
            <a:r>
              <a:rPr lang="es-ES_tradnl"/>
              <a:t> (un 78,7 por ciento de los trabajadores de edades comprendidas entre los 15 y los 29 años), donde son más vulnerables a los accidentes de trabajo y las enfermedades profesionales porque los empleos en la economía informal tienden a exponer en mucho mayor grado a los trabajadores a peligros laborales y cuentan con una cobertura de protección social limitada. </a:t>
            </a:r>
          </a:p>
          <a:p>
            <a:r>
              <a:rPr lang="es-ES_tradnl"/>
              <a:t>Los trabajadores jóvenes tienen muchas más posibilidades de encontrarse en </a:t>
            </a:r>
            <a:r>
              <a:rPr lang="es-ES_tradnl" b="1"/>
              <a:t>modalidades atípicas de empleo</a:t>
            </a:r>
            <a:r>
              <a:rPr lang="es-ES_tradnl"/>
              <a:t>,</a:t>
            </a:r>
            <a:r>
              <a:rPr lang="es-ES_tradnl" b="1">
                <a:latin typeface="Avenir Next Condensed Demi Bold" panose="020B0503020202020204" pitchFamily="34" charset="0"/>
              </a:rPr>
              <a:t> </a:t>
            </a:r>
            <a:r>
              <a:rPr lang="es-ES_tradnl"/>
              <a:t>en las que los trabajos son menos estables y están menos protegidos. Los trabajadores con contratos temporales suelen tener oportunidades limitadas de formación y de desarrollo de las competencias porque sus contratos de trabajo son de corta duración y porque están peor informados sobre los peligros y los riesgos en el lugar de trabajo. Suelen necesitar cambiar de trabajo con frecuencia, por lo que raramente tienen el tiempo o la oportunidad de familiarizarse con las reglas sobre SST antes de volver a cambiar de empleo y adaptarse al mismo.</a:t>
            </a:r>
          </a:p>
          <a:p>
            <a:r>
              <a:rPr lang="es-ES_tradnl"/>
              <a:t>Los trabajadores jóvenes están empleados con frecuencia en </a:t>
            </a:r>
            <a:r>
              <a:rPr lang="es-ES_tradnl" b="1"/>
              <a:t>sectores muy peligrosos</a:t>
            </a:r>
            <a:r>
              <a:rPr lang="es-ES_tradnl"/>
              <a:t>, como la agricultura y la construcción.</a:t>
            </a:r>
          </a:p>
          <a:p>
            <a:r>
              <a:rPr lang="es-ES_tradnl"/>
              <a:t>La</a:t>
            </a:r>
            <a:r>
              <a:rPr lang="es-ES_tradnl" b="1"/>
              <a:t> agricultura</a:t>
            </a:r>
            <a:r>
              <a:rPr lang="es-ES_tradnl"/>
              <a:t> está considerada uno de los sectores más peligrosos para los trabajadores de todas las edades. Los trabajadores agrícolas registran elevados índices de accidentes de trabajo y enfermedades profesionales habida cuenta de su exposición a diversos peligros. Aunque en general el empleo en este sector está disminuyendo tanto para los trabajadores jóvenes como para los de más edad, la agricultura sigue siendo un empleador destacado de mano de obra joven en las regiones en desarrollo y emergentes en todo el mundo. </a:t>
            </a:r>
          </a:p>
          <a:p>
            <a:r>
              <a:rPr lang="es-ES_tradnl"/>
              <a:t>La </a:t>
            </a:r>
            <a:r>
              <a:rPr lang="es-ES_tradnl" b="1"/>
              <a:t>construcción</a:t>
            </a:r>
            <a:r>
              <a:rPr lang="es-ES_tradnl"/>
              <a:t> atrae a un número cada vez mayor de trabajadores jóvenes en las regiones en desarrollo y emergentes (África, Asia y el Pacífico, América Latina y el Caribe). La construcción es una de las industrias que registra índices de accidentes de trabajo y de enfermedades profesionales más elevados, principalmente por la naturaleza muy peligrosa de muchas tareas de construcción (por ejemplo, la utilización de maquinaria y materiales peligrosos, el trabajo en altura, entre otros) pero también debido a las características propias del sector (por ejemplo, la elevada proporción de pequeñas empresas y de extensas cadenas de contratación; los lugares de trabajo donde intervienen múltiples empleadores; la elevada rotación de trabajadores y el recurso habitual a trabajadores con poca experiencia, temporales y migrantes).</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10</a:t>
            </a:fld>
            <a:endParaRPr lang="en-GB" dirty="0"/>
          </a:p>
        </p:txBody>
      </p:sp>
    </p:spTree>
    <p:extLst>
      <p:ext uri="{BB962C8B-B14F-4D97-AF65-F5344CB8AC3E}">
        <p14:creationId xmlns:p14="http://schemas.microsoft.com/office/powerpoint/2010/main" val="1506124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11</a:t>
            </a:fld>
            <a:endParaRPr lang="en-GB" dirty="0"/>
          </a:p>
        </p:txBody>
      </p:sp>
    </p:spTree>
    <p:extLst>
      <p:ext uri="{BB962C8B-B14F-4D97-AF65-F5344CB8AC3E}">
        <p14:creationId xmlns:p14="http://schemas.microsoft.com/office/powerpoint/2010/main" val="642120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La OIT promueve el trabajo decente para todas las mujeres y los hombres a través de la adopción de las normas internacionales del trabajo.</a:t>
            </a:r>
          </a:p>
          <a:p>
            <a:r>
              <a:rPr lang="es-ES_tradnl"/>
              <a:t>Así pues, </a:t>
            </a:r>
            <a:r>
              <a:rPr lang="es-ES_tradnl" b="1"/>
              <a:t>¿cuáles son los convenios y las recomendaciones de la OIT que protegen la seguridad y la salud de los trabajadores jóvenes?</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12</a:t>
            </a:fld>
            <a:endParaRPr lang="en-GB" dirty="0"/>
          </a:p>
        </p:txBody>
      </p:sp>
    </p:spTree>
    <p:extLst>
      <p:ext uri="{BB962C8B-B14F-4D97-AF65-F5344CB8AC3E}">
        <p14:creationId xmlns:p14="http://schemas.microsoft.com/office/powerpoint/2010/main" val="3343703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pPr lvl="0"/>
            <a:r>
              <a:rPr lang="es-ES_tradnl"/>
              <a:t>El derecho a un trabajo seguro y saludable para </a:t>
            </a:r>
            <a:r>
              <a:rPr lang="es-ES_tradnl" b="1"/>
              <a:t>todos los trabajadores</a:t>
            </a:r>
            <a:r>
              <a:rPr lang="es-ES_tradnl"/>
              <a:t>, tanto los jóvenes como los adultos, está consagrado en la Constitución de la OIT (1919), la Declaración de Filadelfia (1944) y en más de 40 </a:t>
            </a:r>
            <a:r>
              <a:rPr lang="es-ES_tradnl" b="1"/>
              <a:t>normas internacionales del trabajo sobre SST. </a:t>
            </a:r>
          </a:p>
          <a:p>
            <a:pPr lvl="0"/>
            <a:r>
              <a:rPr lang="es-ES_tradnl"/>
              <a:t>Las normas clave de la OIT sobre SST establecen los principios esenciales sobre la materia. </a:t>
            </a:r>
          </a:p>
          <a:p>
            <a:r>
              <a:rPr lang="es-ES_tradnl"/>
              <a:t>El</a:t>
            </a:r>
            <a:r>
              <a:rPr lang="es-ES_tradnl" b="1"/>
              <a:t> Convenio sobre seguridad y salud de los trabajadores, 1981 (núm. 155)</a:t>
            </a:r>
            <a:r>
              <a:rPr lang="es-ES_tradnl"/>
              <a:t> consagra los principios básicos de las políticas y estrategias a nivel nacional y empresarial que tienen por objeto promover la SST. El Convenio define las responsabilidades de los empleadores, los derechos de los trabajadores y sus representantes y los requisitos relativos a la información, la educación y la formación. </a:t>
            </a:r>
          </a:p>
          <a:p>
            <a:r>
              <a:rPr lang="es-ES_tradnl"/>
              <a:t>El </a:t>
            </a:r>
            <a:r>
              <a:rPr lang="es-ES_tradnl" b="1"/>
              <a:t>Convenio sobre los servicios de salud en el trabajo, 1985 (núm. 161)</a:t>
            </a:r>
            <a:r>
              <a:rPr lang="es-ES_tradnl"/>
              <a:t> estipula el establecimiento de servicios de salud en el trabajo a nivel de empresa. </a:t>
            </a:r>
          </a:p>
          <a:p>
            <a:r>
              <a:rPr lang="es-ES_tradnl" b="1"/>
              <a:t>El Convenio sobre el marco promocional para la seguridad y salud en el trabajo, 2006 (núm. 187)</a:t>
            </a:r>
            <a:r>
              <a:rPr lang="es-ES_tradnl"/>
              <a:t> promueve una cultura de prevención a través del desarrollo y la aplicación de políticas, sistemas y programas nacionales en materia de SST. La </a:t>
            </a:r>
            <a:r>
              <a:rPr lang="es-ES_tradnl" b="1"/>
              <a:t>Recomendación núm. 197</a:t>
            </a:r>
            <a:r>
              <a:rPr lang="es-ES_tradnl"/>
              <a:t> que lo acompaña establece que el sistema nacional debería aplicar medidas adecuadas para la protección de todos los trabajadores, en particular los trabajadores de los sectores de alto riesgo y los trabajadores vulnerables, entre ellos los trabajadores de la economía informal, los trabajadores migrantes y los trabajadores jóvenes. </a:t>
            </a:r>
          </a:p>
          <a:p>
            <a:r>
              <a:rPr lang="es-ES_tradnl"/>
              <a:t>Si bien la mayoría de los convenios de la OIT sobre SST prevén la protección de todos los trabajadores frente a los accidentes de trabajo y las enfermedades profesionales, algunos establecen medidas específicas para la protección de los trabajadores jóvenes. </a:t>
            </a:r>
          </a:p>
          <a:p>
            <a:pPr>
              <a:defRPr/>
            </a:pPr>
            <a:r>
              <a:rPr lang="es-ES_tradnl"/>
              <a:t>La </a:t>
            </a:r>
            <a:r>
              <a:rPr lang="es-ES_tradnl" b="1"/>
              <a:t>Recomendación sobre seguridad y salud en la construcción, 1988 (núm. 175)</a:t>
            </a:r>
            <a:r>
              <a:rPr lang="es-ES_tradnl"/>
              <a:t> establece una edad mínima necesaria (a tenor de los dispuesto en la legislación o los reglamentos nacionales) para los conductores y los operadores de aparatos elevadores (párrafo 29). </a:t>
            </a:r>
          </a:p>
          <a:p>
            <a:pPr>
              <a:defRPr/>
            </a:pPr>
            <a:r>
              <a:rPr lang="es-ES_tradnl"/>
              <a:t>La </a:t>
            </a:r>
            <a:r>
              <a:rPr lang="es-ES_tradnl" b="1"/>
              <a:t>Recomendación sobre el asbesto, 1986 (núm. 172)</a:t>
            </a:r>
            <a:r>
              <a:rPr lang="es-ES_tradnl"/>
              <a:t> dispone que el empleo de personas menores de dieciocho años de edad en actividades que entrañen un riesgo de exposición profesional al asbesto debería ser objeto de atención especial.</a:t>
            </a:r>
          </a:p>
          <a:p>
            <a:pPr>
              <a:defRPr/>
            </a:pPr>
            <a:r>
              <a:rPr lang="es-ES_tradnl"/>
              <a:t>La </a:t>
            </a:r>
            <a:r>
              <a:rPr lang="es-ES_tradnl" b="1"/>
              <a:t>Recomendación sobre las condiciones de empleo de los menores (trabajo subterráneo), 1965 (núm.125)</a:t>
            </a:r>
            <a:r>
              <a:rPr lang="es-ES_tradnl"/>
              <a:t> insta a la adopción de medidas destinadas a proteger la vida y la salud de los trabajadores jóvenes en la parte subterránea de las minas.</a:t>
            </a:r>
          </a:p>
          <a:p>
            <a:pPr>
              <a:defRPr/>
            </a:pPr>
            <a:r>
              <a:rPr lang="es-ES_tradnl"/>
              <a:t>La </a:t>
            </a:r>
            <a:r>
              <a:rPr lang="es-ES_tradnl" b="1"/>
              <a:t>Recomendación sobre los servicios sociales, 1956 (núm. 102)</a:t>
            </a:r>
            <a:r>
              <a:rPr lang="es-ES_tradnl"/>
              <a:t> en su párrafo 16, 1) establece que en las empresas en que los trabajadores, especialmente las mujeres y los jóvenes, puedan sentarse de cuando en cuando durante su trabajo, sin detrimento de éste, deberían ponerse asientos a su disposición.</a:t>
            </a:r>
          </a:p>
          <a:p>
            <a:r>
              <a:rPr lang="es-ES_tradnl"/>
              <a:t>Por ejemplo, el </a:t>
            </a:r>
            <a:r>
              <a:rPr lang="es-ES_tradnl" b="1"/>
              <a:t>Convenio sobre el examen médico de los menores (industria), 1946 (núm. 77),</a:t>
            </a:r>
            <a:r>
              <a:rPr lang="es-ES_tradnl"/>
              <a:t> el </a:t>
            </a:r>
            <a:r>
              <a:rPr lang="es-ES_tradnl" b="1"/>
              <a:t>Convenio sobre el examen médico de los menores (trabajos no industriales), 1946 (núm. 78)</a:t>
            </a:r>
            <a:r>
              <a:rPr lang="es-ES_tradnl"/>
              <a:t> y el </a:t>
            </a:r>
            <a:r>
              <a:rPr lang="es-ES_tradnl" b="1"/>
              <a:t>Convenio sobre el examen médico de los menores (trabajo subterráneo), 1965 (núm. 124)</a:t>
            </a:r>
            <a:r>
              <a:rPr lang="es-ES_tradnl"/>
              <a:t> establecen que las personas menores de dieciocho años no podrán ser admitidas al trabajo o al empleo a menos que después de un minucioso examen médico se las haya declarado aptas para el trabajo en cuestión, y la aptitud de los menores para el empleo que estén ejerciendo deberá estar sujeta a la inspección médica hasta que hayan alcanzado la edad de dieciocho años. Estos requisitos se amplían hasta la edad de 21 años en el caso de las ocupaciones que conllevan riesgos importantes para la salud. De hecho, la </a:t>
            </a:r>
            <a:r>
              <a:rPr lang="es-ES_tradnl" b="1"/>
              <a:t>Recomendación sobre el examen médico de aptitud para el empleo de los menores, 1946 (núm. 79)</a:t>
            </a:r>
            <a:r>
              <a:rPr lang="es-ES_tradnl"/>
              <a:t>, reconoce que, para la mayoría de los individuos, el período de desarrollo adolescente no termina a los dieciocho años. Por consiguiente, subsiste la necesidad de una protección especial después de dicha edad, y sería conveniente prolongar la obligación del examen médico hasta los veintiún años, por lo menos, para todos los jóvenes trabajadores ocupados en trabajos industriales y no industriales. Esta extensión debería aplicarse principalmente a todos los trabajos mineros y a todos los empleos en hospitales y en espectáculos tales como la danza y la acrobacia.</a:t>
            </a:r>
          </a:p>
          <a:p>
            <a:r>
              <a:rPr lang="es-ES_tradnl"/>
              <a:t>El </a:t>
            </a:r>
            <a:r>
              <a:rPr lang="es-ES_tradnl" b="1"/>
              <a:t>Convenio sobre la seguridad y la salud en la agricultura, 2001 (núm. 184)</a:t>
            </a:r>
            <a:r>
              <a:rPr lang="es-ES_tradnl"/>
              <a:t> cuenta con una sección sobre trabajadores jóvenes y trabajo peligroso. La </a:t>
            </a:r>
            <a:r>
              <a:rPr lang="es-ES_tradnl" b="1"/>
              <a:t>Recomendación (núm. 192) </a:t>
            </a:r>
            <a:r>
              <a:rPr lang="es-ES_tradnl"/>
              <a:t>que lo acompaña establece la adopción de  medidas de vigilancia de la salud de los trabajadores jóvenes </a:t>
            </a:r>
          </a:p>
          <a:p>
            <a:endParaRPr lang="es-ES_tradnl"/>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13</a:t>
            </a:fld>
            <a:endParaRPr lang="en-GB" dirty="0"/>
          </a:p>
        </p:txBody>
      </p:sp>
    </p:spTree>
    <p:extLst>
      <p:ext uri="{BB962C8B-B14F-4D97-AF65-F5344CB8AC3E}">
        <p14:creationId xmlns:p14="http://schemas.microsoft.com/office/powerpoint/2010/main" val="764757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Un trabajador joven de menos de 18 años sigue considerándose un niño y está protegido por las </a:t>
            </a:r>
            <a:r>
              <a:rPr lang="es-ES_tradnl" b="1"/>
              <a:t>normas sobre el trabajo infantil</a:t>
            </a:r>
            <a:r>
              <a:rPr lang="es-ES_tradnl"/>
              <a:t>. </a:t>
            </a:r>
          </a:p>
          <a:p>
            <a:r>
              <a:rPr lang="es-ES_tradnl"/>
              <a:t>El </a:t>
            </a:r>
            <a:r>
              <a:rPr lang="es-ES_tradnl" b="1"/>
              <a:t>Convenio sobre la edad mínima (núm. 138)</a:t>
            </a:r>
            <a:r>
              <a:rPr lang="es-ES_tradnl"/>
              <a:t> determina la edad mínima de admisión al empleo en distintos tipos de trabajo y en países con niveles distintos de desarrollo. El artículo 3 dispone que la edad mínima de admisión a todo tipo de empleo o trabajo que por su naturaleza o las condiciones en que se realice pueda resultar peligroso para la salud, la seguridad o la moralidad de los menores no deberá ser inferior a dieciocho años, salvo algunas excepciones.</a:t>
            </a:r>
          </a:p>
          <a:p>
            <a:r>
              <a:rPr lang="es-ES_tradnl"/>
              <a:t>El </a:t>
            </a:r>
            <a:r>
              <a:rPr lang="es-ES_tradnl" b="1"/>
              <a:t> Convenio sobre las peores formas de trabajo infantil (núm. 182)</a:t>
            </a:r>
            <a:r>
              <a:rPr lang="es-ES_tradnl"/>
              <a:t> incluye el trabajo peligroso como una de las peores formas de trabajo infantil, y su eliminación se considera una prioridad urgente para las acciones a nivel nacional e internacional. El Convenio dispone que la autoridad nacional competente, previa consulta con las organizaciones de empleadores y de trabajadores, elaborará una lista de trabajos peligrosos. La lista debería tomar en consideración los tipos de trabajo peligroso a los que se hace referencia en la </a:t>
            </a:r>
            <a:r>
              <a:rPr lang="es-ES_tradnl" b="1"/>
              <a:t>Recomendación sobre las peores formas de trabajo infantil (núm. 190). </a:t>
            </a:r>
            <a:r>
              <a:rPr lang="es-ES_tradnl"/>
              <a:t>Éstos incluyen:</a:t>
            </a:r>
          </a:p>
          <a:p>
            <a:pPr marL="171450" indent="-171450">
              <a:buFont typeface="Wingdings" pitchFamily="2" charset="2"/>
              <a:buChar char="ü"/>
            </a:pPr>
            <a:r>
              <a:rPr lang="es-ES_tradnl"/>
              <a:t>los trabajos en que el niño queda expuesto a abusos de orden físico, psicológico o sexual</a:t>
            </a:r>
          </a:p>
          <a:p>
            <a:pPr marL="171450" indent="-171450">
              <a:buFont typeface="Wingdings" pitchFamily="2" charset="2"/>
              <a:buChar char="ü"/>
            </a:pPr>
            <a:r>
              <a:rPr lang="es-ES_tradnl"/>
              <a:t>los trabajos que se realizan bajo tierra, bajo el agua, en alturas peligrosas o en espacios cerrados</a:t>
            </a:r>
          </a:p>
          <a:p>
            <a:pPr marL="171450" indent="-171450">
              <a:buFont typeface="Wingdings" pitchFamily="2" charset="2"/>
              <a:buChar char="ü"/>
            </a:pPr>
            <a:r>
              <a:rPr lang="es-ES_tradnl"/>
              <a:t>los trabajos que se realizan con maquinaria, equipos y herramientas peligrosos, o que conllevan la manipulación o el transporte manual de cargas pesadas</a:t>
            </a:r>
          </a:p>
          <a:p>
            <a:pPr marL="171450" indent="-171450">
              <a:buFont typeface="Wingdings" pitchFamily="2" charset="2"/>
              <a:buChar char="ü"/>
            </a:pPr>
            <a:r>
              <a:rPr lang="es-ES_tradnl"/>
              <a:t>los trabajos realizados en un medio insalubre en el que los niños estén expuestos, por ejemplo, a sustancias, agentes o procesos peligrosos, o bien a temperaturas o niveles de ruido o de vibraciones que sean perjudiciales para la salud, y</a:t>
            </a:r>
          </a:p>
          <a:p>
            <a:pPr marL="171450" indent="-171450">
              <a:buFont typeface="Wingdings" pitchFamily="2" charset="2"/>
              <a:buChar char="ü"/>
            </a:pPr>
            <a:r>
              <a:rPr lang="es-ES_tradnl"/>
              <a:t>los trabajos que implican condiciones especialmente difíciles, como los horarios prolongados o nocturnos, o los trabajos que retienen injustificadamente al niño en los locales del empleador.</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14</a:t>
            </a:fld>
            <a:endParaRPr lang="en-GB" dirty="0"/>
          </a:p>
        </p:txBody>
      </p:sp>
    </p:spTree>
    <p:extLst>
      <p:ext uri="{BB962C8B-B14F-4D97-AF65-F5344CB8AC3E}">
        <p14:creationId xmlns:p14="http://schemas.microsoft.com/office/powerpoint/2010/main" val="4088329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Así pues, </a:t>
            </a:r>
            <a:r>
              <a:rPr lang="es-ES_tradnl" b="1"/>
              <a:t>¿qué puede hacerse a nivel regional, nacional y local con objeto de mejorar la SST para los trabajadores jóvenes?</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15</a:t>
            </a:fld>
            <a:endParaRPr lang="en-GB" dirty="0"/>
          </a:p>
        </p:txBody>
      </p:sp>
    </p:spTree>
    <p:extLst>
      <p:ext uri="{BB962C8B-B14F-4D97-AF65-F5344CB8AC3E}">
        <p14:creationId xmlns:p14="http://schemas.microsoft.com/office/powerpoint/2010/main" val="4174669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Se han determinado cinco áreas de acción principales.</a:t>
            </a:r>
          </a:p>
          <a:p>
            <a:endParaRPr lang="es-ES_tradnl"/>
          </a:p>
          <a:p>
            <a:r>
              <a:rPr lang="es-ES_tradnl" i="1">
                <a:solidFill>
                  <a:srgbClr val="FF0000"/>
                </a:solidFill>
              </a:rPr>
              <a:t>Las diapositivas que siguen presentan estas cinco áreas de acción. Se incluyen buenos ejemplos. Se alienta a los participantes a consultar la Nota Informativa de la OIT "Mejorar la seguridad y la salud de los trabajadores jóvenes" para consultar información y ejemplos más detallados.</a:t>
            </a:r>
          </a:p>
        </p:txBody>
      </p:sp>
      <p:sp>
        <p:nvSpPr>
          <p:cNvPr id="4" name="Segnaposto numero diapositiva 3"/>
          <p:cNvSpPr>
            <a:spLocks noGrp="1"/>
          </p:cNvSpPr>
          <p:nvPr>
            <p:ph type="sldNum" sz="quarter" idx="10"/>
          </p:nvPr>
        </p:nvSpPr>
        <p:spPr/>
        <p:txBody>
          <a:bodyPr/>
          <a:lstStyle/>
          <a:p>
            <a:fld id="{C43191AE-C867-884B-9EB5-3C8BE308C3A5}" type="slidenum">
              <a:rPr lang="en-GB" smtClean="0"/>
              <a:t>16</a:t>
            </a:fld>
            <a:endParaRPr lang="en-GB" dirty="0"/>
          </a:p>
        </p:txBody>
      </p:sp>
    </p:spTree>
    <p:extLst>
      <p:ext uri="{BB962C8B-B14F-4D97-AF65-F5344CB8AC3E}">
        <p14:creationId xmlns:p14="http://schemas.microsoft.com/office/powerpoint/2010/main" val="2516201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b="1"/>
              <a:t>1. Mejorar la compilación y el análisis de datos e información sobre la SST y los trabajadores jóvenes</a:t>
            </a:r>
          </a:p>
          <a:p>
            <a:r>
              <a:rPr lang="es-ES_tradnl"/>
              <a:t>El desarrollo de un sistema de SST eficaz a nivel nacional y empresarial precisa de </a:t>
            </a:r>
            <a:r>
              <a:rPr lang="es-ES_tradnl" b="1"/>
              <a:t>datos fiables sobre SST</a:t>
            </a:r>
            <a:r>
              <a:rPr lang="es-ES_tradnl"/>
              <a:t>, como datos sobre los accidentes de trabajo y las enfermedades profesionales.  La compilación de datos precisos es decisiva para identificar los peligros en el lugar de trabajo, los sectores peligrosos y los grupos vulnerables de trabajadores, así como para establecer prioridades y medir los avances. También revisten una importancia esencial para la formulación de medidas de prevención adaptadas a estos trabajadores. </a:t>
            </a:r>
          </a:p>
          <a:p>
            <a:pPr marL="171450" indent="-171450">
              <a:buFont typeface="Wingdings" pitchFamily="2" charset="2"/>
              <a:buChar char="ü"/>
            </a:pPr>
            <a:r>
              <a:rPr lang="es-ES_tradnl"/>
              <a:t>Un </a:t>
            </a:r>
            <a:r>
              <a:rPr lang="es-ES_tradnl" b="1"/>
              <a:t>buen ejemplo</a:t>
            </a:r>
            <a:r>
              <a:rPr lang="es-ES_tradnl"/>
              <a:t> de mejora del sistema de registro y notificación es el </a:t>
            </a:r>
            <a:r>
              <a:rPr lang="es-ES_tradnl" b="1"/>
              <a:t>Ec-ulat: Un sistema de notificación de los accidentes de trabajo en Filipinas</a:t>
            </a:r>
            <a:r>
              <a:rPr lang="es-ES_tradnl"/>
              <a:t>, que alienta, no sólo a los empleadores, sino también a los trabajadores y a la población, a informar de los accidentes que presencien. </a:t>
            </a:r>
            <a:endParaRPr lang="es-ES_tradnl" u="sng"/>
          </a:p>
          <a:p>
            <a:r>
              <a:rPr lang="es-ES_tradnl" b="1"/>
              <a:t>Debería alentarse a los trabajadores jóvenes a participar en la notificación de los accidentes de trabajo</a:t>
            </a:r>
            <a:r>
              <a:rPr lang="es-ES_tradnl"/>
              <a:t>. Sin estímulo o apoyo, los trabajadores jóvenes a menudo temen que si  informan de que han sufrido una lesión en el lugar de trabajo el empleador actuará de modo que les resulte perjudicial. Esta percepción hace peligrar las importantes aportaciones que pueden hacer a las medidas en materia de SST. Todos los trabajadores deberían entender la importancia que reviste informar de los accidentes de trabajo y las enfermedades profesionales al empleador, y deberían poderlo hacer sin sufrir medidas disciplinarias. </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17</a:t>
            </a:fld>
            <a:endParaRPr lang="en-GB" dirty="0"/>
          </a:p>
        </p:txBody>
      </p:sp>
    </p:spTree>
    <p:extLst>
      <p:ext uri="{BB962C8B-B14F-4D97-AF65-F5344CB8AC3E}">
        <p14:creationId xmlns:p14="http://schemas.microsoft.com/office/powerpoint/2010/main" val="582817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b="1"/>
              <a:t>2. Desarrollar, actualizar y aplicar leyes, reglamentos, políticas y directrices para proteger mejor la seguridad y la salud de los trabajadores jóvenes</a:t>
            </a:r>
          </a:p>
          <a:p>
            <a:r>
              <a:rPr lang="es-ES_tradnl"/>
              <a:t>Una </a:t>
            </a:r>
            <a:r>
              <a:rPr lang="es-ES_tradnl" b="1"/>
              <a:t>política nacional de SST</a:t>
            </a:r>
            <a:r>
              <a:rPr lang="es-ES_tradnl"/>
              <a:t> debería tener por objeto el desarrollo de una cultura nacional de prevención en materia de seguridad y salud. Las áreas de acción prioritarias deberían determinarse y abordarse durante la formulación de dichas políticas, al igual que deberían identificarse qué trabajadores corren más riesgos corren.</a:t>
            </a:r>
          </a:p>
          <a:p>
            <a:pPr marL="171450" indent="-171450">
              <a:buFont typeface="Wingdings" pitchFamily="2" charset="2"/>
              <a:buChar char="ü"/>
            </a:pPr>
            <a:r>
              <a:rPr lang="es-ES_tradnl"/>
              <a:t>En España, </a:t>
            </a:r>
            <a:r>
              <a:rPr lang="es-ES_tradnl" b="1"/>
              <a:t>por ejemplo</a:t>
            </a:r>
            <a:r>
              <a:rPr lang="es-ES_tradnl"/>
              <a:t>, la </a:t>
            </a:r>
            <a:r>
              <a:rPr lang="es-ES_tradnl" b="1"/>
              <a:t>Estrategia Española de Seguridad y Salud en el Trabajo 2015-2020</a:t>
            </a:r>
            <a:r>
              <a:rPr lang="es-ES_tradnl"/>
              <a:t> prioriza la promoción de la SST para los trabajadores jóvenes.</a:t>
            </a:r>
          </a:p>
          <a:p>
            <a:r>
              <a:rPr lang="es-ES_tradnl"/>
              <a:t>La </a:t>
            </a:r>
            <a:r>
              <a:rPr lang="es-ES_tradnl" b="1"/>
              <a:t>legislación y los reglamentos</a:t>
            </a:r>
            <a:r>
              <a:rPr lang="es-ES_tradnl"/>
              <a:t> deberían reflejar las normas internacionales relativas a la mejora de la SST y la eliminación del trabajo infantil. La inquietud que plantea la seguridad y la salud de los trabajadores jóvenes no debería limitarse a los jóvenes de menos de 18 años, debería ampliarse a todos los trabajadores jóvenes. Es una cuestión que debería reflejarse en la legislación, los reglamentos y las políticas que abordan los factores de riesgo que provocan que los trabajadores jóvenes sufran daños ocasionados por peligros en el lugar de trabajo. </a:t>
            </a:r>
          </a:p>
          <a:p>
            <a:pPr marL="171450" indent="-171450">
              <a:buFont typeface="Wingdings" pitchFamily="2" charset="2"/>
              <a:buChar char="ü"/>
            </a:pPr>
            <a:r>
              <a:rPr lang="es-ES_tradnl"/>
              <a:t>Un</a:t>
            </a:r>
            <a:r>
              <a:rPr lang="es-ES_tradnl" b="1"/>
              <a:t> buen ejemplo</a:t>
            </a:r>
            <a:r>
              <a:rPr lang="es-ES_tradnl"/>
              <a:t> es el instrumento de SST de la Comunidad Andina, que incluye requisitos específicos para el empleo de trabajadores jóvenes.</a:t>
            </a:r>
          </a:p>
          <a:p>
            <a:r>
              <a:rPr lang="es-ES_tradnl"/>
              <a:t>La </a:t>
            </a:r>
            <a:r>
              <a:rPr lang="es-ES_tradnl" b="1"/>
              <a:t>inspección del trabajo</a:t>
            </a:r>
            <a:r>
              <a:rPr lang="es-ES_tradnl"/>
              <a:t> desempeña un papel decisivo en la protección de la seguridad y la salud de los trabajadores jóvenes. Las iniciativas de los servicios de inspección del trabajo sobre trabajo infantil y seguridad y salud de los trabajadores jóvenes en trabajos y sectores muy peligrosos pueden resultar muy efectivas para mejorar su seguridad y salud. </a:t>
            </a:r>
          </a:p>
          <a:p>
            <a:pPr marL="171450" indent="-171450">
              <a:buFont typeface="Wingdings" pitchFamily="2" charset="2"/>
              <a:buChar char="ü"/>
            </a:pPr>
            <a:r>
              <a:rPr lang="es-ES_tradnl"/>
              <a:t>Otro</a:t>
            </a:r>
            <a:r>
              <a:rPr lang="es-ES_tradnl" b="1"/>
              <a:t> buen ejemplo</a:t>
            </a:r>
            <a:r>
              <a:rPr lang="es-ES_tradnl"/>
              <a:t> es la </a:t>
            </a:r>
            <a:r>
              <a:rPr lang="es-ES_tradnl" b="1"/>
              <a:t>Campaña de la Inspección del Trabajo en Ontario</a:t>
            </a:r>
            <a:r>
              <a:rPr lang="es-ES_tradnl"/>
              <a:t> </a:t>
            </a:r>
            <a:r>
              <a:rPr lang="es-ES_tradnl" b="1"/>
              <a:t>(Canadá)</a:t>
            </a:r>
            <a:r>
              <a:rPr lang="es-ES_tradnl"/>
              <a:t> que se llevó a cabo en el sector industrial y se centró en los trabajadores jóvenes y en los nuevos trabajadores que llevaban empleados menos de seis meses.</a:t>
            </a:r>
          </a:p>
          <a:p>
            <a:r>
              <a:rPr lang="es-ES_tradnl"/>
              <a:t>La responsabilidad última del </a:t>
            </a:r>
            <a:r>
              <a:rPr lang="es-ES_tradnl" b="1"/>
              <a:t>cumplimiento de la legislación y los reglamentos sobre SST radica en los empleadores.</a:t>
            </a:r>
            <a:r>
              <a:rPr lang="es-ES_tradnl"/>
              <a:t> Muchos marcos jurídicos de SST exigen que los empleadores adopten sistemas y prácticas de gestión de la SST que incluyan actividades dirigidas a la prevención, como la evaluación y el control de los riesgos, la formación y la información a los trabajadores, la vigilancia de la salud de los trabajadores, la planificación de las emergencias, la investigación de los accidentes, y el registro y la notificación de los accidentes de trabajo y las enfermedades profesionales. Muchos países también han introducido leyes que disponen el establecimiento de comités de SST y el nombramiento de representantes de los trabajadores en SST. Los empleadores deberían velar por que dichos sistemas y prácticas de gestión reconozcan y aborden los factores de riesgo que afectan específicamente a los trabajadores jóvenes. Los trabajadores jóvenes también deberían incluirse específicamente en los mecanismos de consulta y colaboración de los trabajadores en cuestiones de SST.  </a:t>
            </a:r>
          </a:p>
          <a:p>
            <a:r>
              <a:rPr lang="es-ES_tradnl"/>
              <a:t>Los gobiernos y otras instituciones nacionales, como las organizaciones de empleadores y de trabajadores, deberían elaborar </a:t>
            </a:r>
            <a:r>
              <a:rPr lang="es-ES_tradnl" b="1"/>
              <a:t>directrices y herramientas para promover el cumplimiento de los requisitos en materia de SST</a:t>
            </a:r>
            <a:r>
              <a:rPr lang="es-ES_tradnl"/>
              <a:t>, mejorar las condiciones de trabajo y prevenir los riesgos en el lugar de trabajo. Estas herramientas deberían incluir un enfoque específico en las necesidades de los trabajadores jóvenes.</a:t>
            </a:r>
          </a:p>
          <a:p>
            <a:pPr marL="171450" indent="-171450">
              <a:buFont typeface="Wingdings" pitchFamily="2" charset="2"/>
              <a:buChar char="ü"/>
            </a:pPr>
            <a:r>
              <a:rPr lang="es-ES_tradnl"/>
              <a:t>Un </a:t>
            </a:r>
            <a:r>
              <a:rPr lang="es-ES_tradnl" b="1"/>
              <a:t>ejemplo</a:t>
            </a:r>
            <a:r>
              <a:rPr lang="es-ES_tradnl"/>
              <a:t> son las dos guías elaboradas por el </a:t>
            </a:r>
            <a:r>
              <a:rPr lang="es-ES_tradnl" b="1"/>
              <a:t>defensor del pueblo para un trabajo justo de Australia</a:t>
            </a:r>
            <a:r>
              <a:rPr lang="es-ES_tradnl"/>
              <a:t> que describen prácticas óptimas relacionadas con los trabajadores jóvenes: una para los empleadores y otra para los trabajadores jóvenes.</a:t>
            </a:r>
            <a:endParaRPr lang="es-ES_tradnl" u="sng"/>
          </a:p>
          <a:p>
            <a:pPr marL="171450" indent="-171450">
              <a:buFont typeface="Wingdings" pitchFamily="2" charset="2"/>
              <a:buChar char="ü"/>
            </a:pPr>
            <a:endParaRPr lang="es-ES_tradnl" u="sng"/>
          </a:p>
        </p:txBody>
      </p:sp>
      <p:sp>
        <p:nvSpPr>
          <p:cNvPr id="4" name="Segnaposto numero diapositiva 3"/>
          <p:cNvSpPr>
            <a:spLocks noGrp="1"/>
          </p:cNvSpPr>
          <p:nvPr>
            <p:ph type="sldNum" sz="quarter" idx="10"/>
          </p:nvPr>
        </p:nvSpPr>
        <p:spPr/>
        <p:txBody>
          <a:bodyPr/>
          <a:lstStyle/>
          <a:p>
            <a:fld id="{C43191AE-C867-884B-9EB5-3C8BE308C3A5}" type="slidenum">
              <a:rPr lang="en-GB" smtClean="0"/>
              <a:t>18</a:t>
            </a:fld>
            <a:endParaRPr lang="en-GB" dirty="0"/>
          </a:p>
        </p:txBody>
      </p:sp>
    </p:spTree>
    <p:extLst>
      <p:ext uri="{BB962C8B-B14F-4D97-AF65-F5344CB8AC3E}">
        <p14:creationId xmlns:p14="http://schemas.microsoft.com/office/powerpoint/2010/main" val="1554636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b="1"/>
              <a:t>3. Crear capacidad destinada a ayudar a los gobiernos, los empleadores, los trabajadores y sus organizaciones respectivas a abordar las necesidades de los trabajadores jóvenes en materia de SST. </a:t>
            </a:r>
          </a:p>
          <a:p>
            <a:r>
              <a:rPr lang="es-ES_tradnl"/>
              <a:t>Para cumplir su deber de proteger la seguridad y la salud,</a:t>
            </a:r>
            <a:r>
              <a:rPr lang="es-ES_tradnl" b="1"/>
              <a:t> los empleadores deberían estar familiarizados con el proceso de gestión de los riesgos</a:t>
            </a:r>
            <a:r>
              <a:rPr lang="es-ES_tradnl"/>
              <a:t>, que incluye la identificación de los peligros en el trabajo, la evaluación de los riesgos asociados, tomando en consideración las vulnerabilidades específicas de los trabajadores y la adopción de medidas efectivas de prevención y de control de los riesgos. Las organizaciones de empleadores tienen un papel decisivo que desempeñar para ayudar a sus miembros a adquirir las competencias necesarias y a entender la importancia que reviste la gestión de los riesgos.</a:t>
            </a:r>
          </a:p>
          <a:p>
            <a:r>
              <a:rPr lang="es-ES_tradnl"/>
              <a:t>La </a:t>
            </a:r>
            <a:r>
              <a:rPr lang="es-ES_tradnl" b="1"/>
              <a:t>colaboración con los trabajadores</a:t>
            </a:r>
            <a:r>
              <a:rPr lang="es-ES_tradnl"/>
              <a:t> es necesaria para mejorar las condiciones de trabajo. Con objeto de representar adecuadamente a los trabajadores jóvenes, los representantes en materia de SST deben conocer los factores de riesgo a que se enfrentan estos trabajadores y deberían contar con información y orientaciones sobre cómo abordar sus vulnerabilidades respecto a la SST. </a:t>
            </a:r>
          </a:p>
          <a:p>
            <a:pPr marL="171450" indent="-171450">
              <a:buFont typeface="Wingdings" pitchFamily="2" charset="2"/>
              <a:buChar char="ü"/>
            </a:pPr>
            <a:r>
              <a:rPr lang="es-ES_tradnl"/>
              <a:t>Un buen </a:t>
            </a:r>
            <a:r>
              <a:rPr lang="es-ES_tradnl" b="1"/>
              <a:t>ejemplo</a:t>
            </a:r>
            <a:r>
              <a:rPr lang="es-ES_tradnl"/>
              <a:t> es la guía </a:t>
            </a:r>
            <a:r>
              <a:rPr lang="es-ES_tradnl" b="1"/>
              <a:t>Apprenticeships</a:t>
            </a:r>
            <a:r>
              <a:rPr lang="es-ES_tradnl"/>
              <a:t>:</a:t>
            </a:r>
            <a:r>
              <a:rPr lang="es-ES_tradnl" b="1"/>
              <a:t> A short guide for union safety representatives </a:t>
            </a:r>
            <a:r>
              <a:rPr lang="es-ES_tradnl"/>
              <a:t>elaborada por el Congreso de Sindicatos (TUC) y el Consejo para el Aprendizaje y las Competencias (LSC). Esta guía recomienda una serie de enfoques posibles, como alentar a los trabajadores jóvenes y a los aprendices a unirse al sindicato; incluir a los trabajadores jóvenes como punto destacado del programa del comité de SST; comprobar que los trabajadores jóvenes han recibido la educación necesaria en materia de SST, etc.</a:t>
            </a:r>
          </a:p>
          <a:p>
            <a:r>
              <a:rPr lang="es-ES_tradnl"/>
              <a:t>Los gobiernos, las organizaciones de empleadores y los sindicatos deben desempeñar un papel importante en la integración de la SST en las </a:t>
            </a:r>
            <a:r>
              <a:rPr lang="es-ES_tradnl" b="1"/>
              <a:t>economías informales y rurales</a:t>
            </a:r>
            <a:r>
              <a:rPr lang="es-ES_tradnl"/>
              <a:t>, ya que ambas emplean a gran número de trabajadores jóvenes y niños trabajadores y a menudo se caracterizan por condiciones de trabajo peligrosas. </a:t>
            </a:r>
          </a:p>
          <a:p>
            <a:pPr marL="171450" indent="-171450">
              <a:buFont typeface="Wingdings" pitchFamily="2" charset="2"/>
              <a:buChar char="ü"/>
            </a:pPr>
            <a:r>
              <a:rPr lang="es-ES_tradnl"/>
              <a:t>Por </a:t>
            </a:r>
            <a:r>
              <a:rPr lang="es-ES_tradnl" b="1"/>
              <a:t>ejemplo</a:t>
            </a:r>
            <a:r>
              <a:rPr lang="es-ES_tradnl"/>
              <a:t>, el </a:t>
            </a:r>
            <a:r>
              <a:rPr lang="es-ES_tradnl" b="1"/>
              <a:t>Sindicato General de Trabajadores Agrícolas</a:t>
            </a:r>
            <a:r>
              <a:rPr lang="es-ES_tradnl"/>
              <a:t> (GAWU) ha elaborado, junto al Programa Internacional de la OIT para la Erradicación del Trabajo Infantil (IPEC), un </a:t>
            </a:r>
            <a:r>
              <a:rPr lang="es-ES_tradnl" b="1"/>
              <a:t>manual para las comunidades productoras de cacao</a:t>
            </a:r>
            <a:r>
              <a:rPr lang="es-ES_tradnl"/>
              <a:t> titulado “Eliminating hazardous child labour and Occupational Safety, Health and Environmental risks - A Manual for agents of change in cocoa communities in Ghana”, que aborda la vulnerabilidad de los niños y los adolescentes a los efectos del trabajo peligroso en el cultivo del cacao.</a:t>
            </a:r>
          </a:p>
          <a:p>
            <a:endParaRPr lang="es-ES_tradnl"/>
          </a:p>
          <a:p>
            <a:endParaRPr lang="es-ES_tradnl"/>
          </a:p>
          <a:p>
            <a:endParaRPr lang="es-ES_tradnl"/>
          </a:p>
          <a:p>
            <a:endParaRPr lang="es-ES_tradnl"/>
          </a:p>
          <a:p>
            <a:endParaRPr lang="es-ES_tradnl"/>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19</a:t>
            </a:fld>
            <a:endParaRPr lang="en-GB" dirty="0"/>
          </a:p>
        </p:txBody>
      </p:sp>
    </p:spTree>
    <p:extLst>
      <p:ext uri="{BB962C8B-B14F-4D97-AF65-F5344CB8AC3E}">
        <p14:creationId xmlns:p14="http://schemas.microsoft.com/office/powerpoint/2010/main" val="4138809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b="1"/>
              <a:t>4. Integrar la SST en la educación general y en los programas de formación profesional </a:t>
            </a:r>
          </a:p>
          <a:p>
            <a:r>
              <a:rPr lang="es-ES_tradnl"/>
              <a:t>Es un modo muy efectivo de sensibilizar y aportar conocimientos y competencias sobre SST a los trabajadores jóvenes y a los empleadores jóvenes. Como los jóvenes son el futuro de toda sociedad y actúan como impulsores importantes del cambio cultural, debería integrarse información básica sobre SST en los </a:t>
            </a:r>
            <a:r>
              <a:rPr lang="es-ES_tradnl" b="1"/>
              <a:t>programas escolares, la formación técnica y los programas educativos.</a:t>
            </a:r>
            <a:r>
              <a:rPr lang="es-ES_tradnl"/>
              <a:t> Ello ayudaría a asegurar que los jóvenes son conscientes de la necesidad de proteger su salud y seguridad y de que tienen derecho a hacerlo. </a:t>
            </a:r>
          </a:p>
          <a:p>
            <a:r>
              <a:rPr lang="es-ES_tradnl"/>
              <a:t>En algunos países, los programas de enseñanza primaria incluyen educación básica sobre prevención de riesgos. En otros, expertos están desarrollando un enfoque centrado no sólo en el contenido de los programas de educación, sino también en las instalaciones en donde se imparte. Se invita a los alumnos y a los estudiantes jóvenes a participar activamente en los aspectos relacionados con la salud y la seguridad en su entorno escolar como parte de su aprendizaje. </a:t>
            </a:r>
          </a:p>
          <a:p>
            <a:pPr marL="171450" indent="-171450">
              <a:buFont typeface="Wingdings" pitchFamily="2" charset="2"/>
              <a:buChar char="ü"/>
            </a:pPr>
            <a:r>
              <a:rPr lang="es-ES_tradnl"/>
              <a:t>Un</a:t>
            </a:r>
            <a:r>
              <a:rPr lang="es-ES_tradnl" b="1"/>
              <a:t> buen ejemplo</a:t>
            </a:r>
            <a:r>
              <a:rPr lang="es-ES_tradnl"/>
              <a:t> es el</a:t>
            </a:r>
            <a:r>
              <a:rPr lang="es-ES_tradnl" b="1"/>
              <a:t> Enfoque de "escuela integral" de la OSH de la Unión Europea,</a:t>
            </a:r>
            <a:r>
              <a:rPr lang="es-ES_tradnl"/>
              <a:t> que integra la educación sobre riesgos y la seguridad y salud escolar en todas las actividades y sistemas de la escuela e implica activamente a los alumnos en la detección de peligros y en la propuesta de soluciones, desarrollando sus competencias y confiriéndoles un sentido de pertenencia en relación con las reglas de seguridad de su escuela.</a:t>
            </a:r>
          </a:p>
          <a:p>
            <a:r>
              <a:rPr lang="es-ES_tradnl"/>
              <a:t>Un estudio reciente realizado en Francia por el Instituto  Nacional de Investigación y de Seguridad (INRS) concluyó que los trabajadores jóvenes que reciben educación en materia de SST en la escuela registran un índice de accidentes de trabajo un 50 por ciento menor que los trabajadores que no han recibido dicha educación . </a:t>
            </a:r>
          </a:p>
          <a:p>
            <a:r>
              <a:rPr lang="es-ES_tradnl"/>
              <a:t>Una educación efectiva en materia de SST permite a los jóvenes adoptar actitudes y comportamientos orientados a la prevención; desarrollar las competencias y las habilidades necesarias para la detección de los peligros y los riesgos, y formular soluciones eficaces en materia de SST, ya sea desde la escuela, el trabajo o cualquier otro lugar desde donde contribuyan a la sociedad.</a:t>
            </a:r>
          </a:p>
          <a:p>
            <a:pPr marL="171450" indent="-171450">
              <a:buFont typeface="Wingdings" pitchFamily="2" charset="2"/>
              <a:buChar char="ü"/>
            </a:pPr>
            <a:r>
              <a:rPr lang="es-ES_tradnl"/>
              <a:t>Por </a:t>
            </a:r>
            <a:r>
              <a:rPr lang="es-ES_tradnl" b="1"/>
              <a:t>ejemplo</a:t>
            </a:r>
            <a:r>
              <a:rPr lang="es-ES_tradnl"/>
              <a:t>, el </a:t>
            </a:r>
            <a:r>
              <a:rPr lang="es-ES_tradnl" b="1"/>
              <a:t>Centro Canadiense de Seguridad y Salud en el Trabajo (CCOHS)</a:t>
            </a:r>
            <a:r>
              <a:rPr lang="es-ES_tradnl"/>
              <a:t> ha preparado unas herramientas, las </a:t>
            </a:r>
            <a:r>
              <a:rPr lang="es-ES_tradnl" b="1"/>
              <a:t>Health + Safety Teaching Tools</a:t>
            </a:r>
            <a:r>
              <a:rPr lang="es-ES_tradnl"/>
              <a:t> de ayuda a los profesores que instruyen a sus alumnos sobre cómo mantenerse en condiciones saludables y seguras cuando acceden a la fuerza de trabajo. </a:t>
            </a:r>
          </a:p>
          <a:p>
            <a:pPr marL="171450" indent="-171450">
              <a:buFont typeface="Wingdings" pitchFamily="2" charset="2"/>
              <a:buChar char="ü"/>
            </a:pPr>
            <a:r>
              <a:rPr lang="es-ES_tradnl"/>
              <a:t>El  </a:t>
            </a:r>
            <a:r>
              <a:rPr lang="es-ES_tradnl" b="1"/>
              <a:t>Instituto Nacional de Seguridad y Salud en el Trabajo (NIOSH) de los Estados Unidos</a:t>
            </a:r>
            <a:r>
              <a:rPr lang="es-ES_tradnl"/>
              <a:t> ha diseñado el programa de estudios</a:t>
            </a:r>
            <a:r>
              <a:rPr lang="es-ES_tradnl" b="1"/>
              <a:t>  Youth@Work—Talking Safety</a:t>
            </a:r>
            <a:r>
              <a:rPr lang="es-ES_tradnl"/>
              <a:t> para enseñar a los jóvenes los conceptos básicos de la SST. Este programa de formato libre se ha adaptado a cada estado del país para hacerlo compatible con sus legislaciones y reglamentos relativos al trabajo infantil. </a:t>
            </a:r>
          </a:p>
          <a:p>
            <a:pPr marL="171450" indent="-171450">
              <a:buFont typeface="Wingdings" pitchFamily="2" charset="2"/>
              <a:buChar char="ü"/>
            </a:pPr>
            <a:r>
              <a:rPr lang="es-ES_tradnl"/>
              <a:t>La </a:t>
            </a:r>
            <a:r>
              <a:rPr lang="es-ES_tradnl" b="1"/>
              <a:t>California Partnership for Young Worker Health and Safety</a:t>
            </a:r>
            <a:r>
              <a:rPr lang="es-ES_tradnl"/>
              <a:t> ha creado los</a:t>
            </a:r>
            <a:r>
              <a:rPr lang="es-ES_tradnl" b="1"/>
              <a:t> Young Worker Resource Centers</a:t>
            </a:r>
            <a:r>
              <a:rPr lang="es-ES_tradnl"/>
              <a:t> en California, que proporcionan información, formación, material docente, asistencia técnica y referencias para ayudar en la educación de los jóvenes, los empleadores y la comunidad en cuestiones de SST y protección de los trabajadores jóvenes.</a:t>
            </a:r>
          </a:p>
          <a:p>
            <a:pPr marL="171450" indent="-171450">
              <a:buFont typeface="Wingdings" pitchFamily="2" charset="2"/>
              <a:buChar char="ü"/>
            </a:pPr>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20</a:t>
            </a:fld>
            <a:endParaRPr lang="en-GB" dirty="0"/>
          </a:p>
        </p:txBody>
      </p:sp>
    </p:spTree>
    <p:extLst>
      <p:ext uri="{BB962C8B-B14F-4D97-AF65-F5344CB8AC3E}">
        <p14:creationId xmlns:p14="http://schemas.microsoft.com/office/powerpoint/2010/main" val="1729996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b="1"/>
              <a:t>5. Fortalecer la promoción, la sensibilización y la investigación de la vulnerabilidad de los trabajadores jóvenes a los peligros y los riesgos de SST.</a:t>
            </a:r>
          </a:p>
          <a:p>
            <a:r>
              <a:rPr lang="es-ES_tradnl"/>
              <a:t>El apoyo continuado para llevar a cabo estudios sobre los trabajadores jóvenes y divulgar sus resultados reviste una importancia decisiva.  Afortunadamente, un número cada vez mayor de organismos e instituciones de SST está realizando estudios sobre los trabajadores jóvenes. </a:t>
            </a:r>
          </a:p>
          <a:p>
            <a:r>
              <a:rPr lang="es-ES_tradnl"/>
              <a:t>Hay algunas cuestiones importantes que los </a:t>
            </a:r>
            <a:r>
              <a:rPr lang="es-ES_tradnl" b="1"/>
              <a:t>estudios que se emprendan en el futuro deben tomar en consideración</a:t>
            </a:r>
            <a:r>
              <a:rPr lang="es-ES_tradnl"/>
              <a:t>:</a:t>
            </a:r>
          </a:p>
          <a:p>
            <a:pPr marL="171450" indent="-171450">
              <a:buFont typeface="Wingdings" pitchFamily="2" charset="2"/>
              <a:buChar char="ü"/>
            </a:pPr>
            <a:r>
              <a:rPr lang="es-ES_tradnl"/>
              <a:t>La relación entre los riesgos de SST y las transiciones por las que están pasando los trabajadores jóvenes, como la transición de la escuela al trabajo y de la juventud a la edad adulta.</a:t>
            </a:r>
          </a:p>
          <a:p>
            <a:pPr marL="171450" indent="-171450">
              <a:buFont typeface="Wingdings" pitchFamily="2" charset="2"/>
              <a:buChar char="ü"/>
            </a:pPr>
            <a:r>
              <a:rPr lang="es-ES_tradnl"/>
              <a:t>Un enfoque multidimensional e integral que examine los modos en que los distintos factores interactúan para incidir en la mayor vulnerabilidad de los trabajadores jóvenes a los riesgos de SST. Por ejemplo, analizando las características específicas de los jóvenes, así como las condiciones de trabajo, la organización del trabajo y las características del lugar de trabajo. </a:t>
            </a:r>
          </a:p>
          <a:p>
            <a:pPr marL="171450" indent="-171450">
              <a:buFont typeface="Wingdings" pitchFamily="2" charset="2"/>
              <a:buChar char="ü"/>
            </a:pPr>
            <a:r>
              <a:rPr lang="es-ES_tradnl"/>
              <a:t>Las cuestiones de orden social, emocional y motivacional, como la presión y el apoyo por parte de compañeros, las normas y los valores en el lugar de trabajo, la cultura de la SST y el estilo de gestión. Estos factores pueden tener una influencia significativa en el comportamiento de los trabajadores jóvenes y en su disposición a notificar cuestiones relacionadas con la SST. </a:t>
            </a:r>
          </a:p>
          <a:p>
            <a:pPr marL="171450" indent="-171450">
              <a:buFont typeface="Wingdings" pitchFamily="2" charset="2"/>
              <a:buChar char="ü"/>
            </a:pPr>
            <a:r>
              <a:rPr lang="es-ES_tradnl"/>
              <a:t>La formación sobre SST y la supervisión relacionada y el estudio del efecto que tienen las siguientes actuaciones cuando se llevan a cabo de manera óptima y eficaz: a) la introducción de la SST en la educación y la formación por distintos medios, b) la formación y supervisión a los trabajadores jóvenes en materia de SST, y c) la aplicación de estrategias para asegurar que la formación y la supervisión en materia de SST se llevan a cabo, especialmente en el marco de las modalidades atípicas de empleo.</a:t>
            </a:r>
          </a:p>
          <a:p>
            <a:pPr marL="171450" indent="-171450">
              <a:buFont typeface="Wingdings" pitchFamily="2" charset="2"/>
              <a:buChar char="ü"/>
            </a:pPr>
            <a:r>
              <a:rPr lang="es-ES_tradnl"/>
              <a:t>La adaptación de los sistemas de gestión de la SST a los trabajadores jóvenes, el análisis de los modos en que los sistemas de gestión de la SST y las evaluaciones de los riesgos pueden mejorarse para incluir los factores de riesgo específicos a que se enfrentan los trabajadores jóvenes.</a:t>
            </a:r>
          </a:p>
          <a:p>
            <a:r>
              <a:rPr lang="es-ES_tradnl"/>
              <a:t>Las campañas de sensibilización sobre SST y la utilización de experiencias reales son modos efectivos de divulgar información fundamental y de sensibilizar a los trabajadores, padres, empleadores, escuelas y comunidades acerca de los derechos y las vulnerabilidades de los trabajadores jóvenes. Estas campañas pueden organizarlas los gobiernos, las instituciones nacionales, las organizaciones de empleadores, los sindicatos, las asociaciones de jóvenes, las ONG o las organizaciones de la sociedad civil.</a:t>
            </a:r>
          </a:p>
          <a:p>
            <a:pPr marL="171450" indent="-171450">
              <a:buFont typeface="Wingdings" pitchFamily="2" charset="2"/>
              <a:buChar char="ü"/>
            </a:pPr>
            <a:r>
              <a:rPr lang="es-ES_tradnl" b="1"/>
              <a:t>Por ejemplo</a:t>
            </a:r>
            <a:r>
              <a:rPr lang="es-ES_tradnl"/>
              <a:t>, el </a:t>
            </a:r>
            <a:r>
              <a:rPr lang="es-ES_tradnl" b="1"/>
              <a:t>Consejo de SST de Hong Kong</a:t>
            </a:r>
            <a:r>
              <a:rPr lang="es-ES_tradnl"/>
              <a:t> puso en marcha la </a:t>
            </a:r>
            <a:r>
              <a:rPr lang="es-ES_tradnl" b="1"/>
              <a:t>Campaña de promoción de la seguridad y salud en el trabajo de los jóvenes</a:t>
            </a:r>
            <a:r>
              <a:rPr lang="es-ES_tradnl"/>
              <a:t>, que incluye la distribución de carpetas con información sobre SST, la organización de seminarios y la emisión de programas de radio que destacan la importancia que reviste la SST para los trabajadores jóvenes. </a:t>
            </a:r>
          </a:p>
          <a:p>
            <a:r>
              <a:rPr lang="es-ES_tradnl"/>
              <a:t>Los sindicatos reconocen cada vez más la importancia de contar con trabajadores jóvenes entre sus filas, así como de implicarlos directamente en la organización de campañas y acciones para promover sus derechos en el trabajo.  </a:t>
            </a:r>
          </a:p>
          <a:p>
            <a:pPr marL="171450" indent="-171450">
              <a:buFont typeface="Wingdings" pitchFamily="2" charset="2"/>
              <a:buChar char="ü"/>
            </a:pPr>
            <a:r>
              <a:rPr lang="es-ES_tradnl" b="1"/>
              <a:t>Por ejemplo</a:t>
            </a:r>
            <a:r>
              <a:rPr lang="es-ES_tradnl"/>
              <a:t>, la </a:t>
            </a:r>
            <a:r>
              <a:rPr lang="es-ES_tradnl" b="1"/>
              <a:t>Confederación Sindical Internacional (CSI)</a:t>
            </a:r>
            <a:r>
              <a:rPr lang="es-ES_tradnl"/>
              <a:t>  adoptó en 2017 </a:t>
            </a:r>
            <a:r>
              <a:rPr lang="es-ES_tradnl" b="1"/>
              <a:t>la Agenda Política y Económica para los Trabajadores y las Trabajadoras Jóvenes.</a:t>
            </a:r>
            <a:r>
              <a:rPr lang="es-ES_tradnl"/>
              <a:t> </a:t>
            </a:r>
          </a:p>
          <a:p>
            <a:pPr marL="171450" indent="-171450">
              <a:buFont typeface="Wingdings" pitchFamily="2" charset="2"/>
              <a:buChar char="ü"/>
            </a:pPr>
            <a:r>
              <a:rPr lang="es-ES_tradnl"/>
              <a:t>El </a:t>
            </a:r>
            <a:r>
              <a:rPr lang="es-ES_tradnl" b="1"/>
              <a:t>Victorian Trades Hall Council </a:t>
            </a:r>
            <a:r>
              <a:rPr lang="es-ES_tradnl"/>
              <a:t>(Australia) ha fundado el </a:t>
            </a:r>
            <a:r>
              <a:rPr lang="es-ES_tradnl" b="1"/>
              <a:t>Centro de Trabajadores Jóvenes</a:t>
            </a:r>
            <a:r>
              <a:rPr lang="es-ES_tradnl"/>
              <a:t> con objeto de organizar a los trabajadores jóvenes y capacitarlos con los conocimientos y las competencias necesarios para poder luchar por puestos de trabajo seguros y sin riesgos. </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21</a:t>
            </a:fld>
            <a:endParaRPr lang="en-GB" dirty="0"/>
          </a:p>
        </p:txBody>
      </p:sp>
    </p:spTree>
    <p:extLst>
      <p:ext uri="{BB962C8B-B14F-4D97-AF65-F5344CB8AC3E}">
        <p14:creationId xmlns:p14="http://schemas.microsoft.com/office/powerpoint/2010/main" val="2364244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Los trabajadores jóvenes necesitan defender sus derechos del trabajo, incluido el derecho a un entorno de trabajo seguro y saludable adaptado a sus necesidades. </a:t>
            </a:r>
          </a:p>
          <a:p>
            <a:r>
              <a:rPr lang="es-ES_tradnl"/>
              <a:t>Pero</a:t>
            </a:r>
            <a:r>
              <a:rPr lang="es-ES_tradnl" b="1"/>
              <a:t> ¿cómo pueden expresar sus inquietudes al respecto?</a:t>
            </a:r>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22</a:t>
            </a:fld>
            <a:endParaRPr lang="en-GB" dirty="0"/>
          </a:p>
        </p:txBody>
      </p:sp>
    </p:spTree>
    <p:extLst>
      <p:ext uri="{BB962C8B-B14F-4D97-AF65-F5344CB8AC3E}">
        <p14:creationId xmlns:p14="http://schemas.microsoft.com/office/powerpoint/2010/main" val="869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a:t>Una </a:t>
            </a:r>
            <a:r>
              <a:rPr lang="es-ES_tradnl" b="1"/>
              <a:t>cultura de la prevención en materia de SST</a:t>
            </a:r>
            <a:r>
              <a:rPr lang="es-ES_tradnl"/>
              <a:t> conlleva el respeto por el derecho a entornos de trabajo seguros y saludables a todos los niveles, y el que los gobiernos, empleadores y trabajadores colaboren activamente para asegurarlos a través de un sistema de derechos, responsabilidades y deberes definidos. En el mismo orden de cosas, al principio de prevención se le concede alta prioridad. </a:t>
            </a:r>
          </a:p>
          <a:p>
            <a:r>
              <a:rPr lang="es-ES_tradnl"/>
              <a:t>Cuando se construye una cultura de la prevención sostenible en relación con la SST, debe prestarse especial atención a los sectores e industrias peligrosos, así como a los trabajadores vulnerables, como los trabajadores jóvenes empleados en lugares de trabajo donde los riesgos de sufrir daños son elevados. </a:t>
            </a:r>
          </a:p>
          <a:p>
            <a:r>
              <a:rPr lang="es-ES_tradnl"/>
              <a:t>El </a:t>
            </a:r>
            <a:r>
              <a:rPr lang="es-ES_tradnl" b="1"/>
              <a:t>implicar directamente a los trabajadores jóvenes</a:t>
            </a:r>
            <a:r>
              <a:rPr lang="es-ES_tradnl"/>
              <a:t> y a sus organizaciones en la formulación y la aplicación de una cultura de la prevención tal es muy importante, ya que permite abordar sus preocupaciones durante los debates sobre cómo construir una generación segura y saludable de trabajadores. </a:t>
            </a:r>
          </a:p>
          <a:p>
            <a:r>
              <a:rPr lang="es-ES_tradnl"/>
              <a:t>La sociedad civil y las instituciones tradicionales de SST y sus interlocutores sociales carecen a menudo de los conocimientos y los medios necesarios para actuar en defensa de los trabajadores jóvenes. </a:t>
            </a:r>
          </a:p>
          <a:p>
            <a:r>
              <a:rPr lang="es-ES_tradnl"/>
              <a:t>Además, como gran número de trabajadores jóvenes participa en modalidades atípicas de empleo y en el empleo informal, son "invisibles" y carecen de poder de negociación y de representación efectiva. Su relativa falta de poder y de voz incide en que los trabajadores jóvenes como grupo no sean tenidos en cuenta en el marco jurídico y de políticas en materia de SST, en el diseño de actividades de formación y campañas de sensibilización sobre SST, o en la determinación de las prioridades de investigación. </a:t>
            </a:r>
          </a:p>
          <a:p>
            <a:r>
              <a:rPr lang="es-ES_tradnl"/>
              <a:t>Las instituciones públicas deben estar preparadas para apoyar a los jóvenes en sus esfuerzos por determinar su futuro, proporcionándoles recursos y brindándoles oportunidades para participar activamente.</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23</a:t>
            </a:fld>
            <a:endParaRPr lang="en-GB" dirty="0"/>
          </a:p>
        </p:txBody>
      </p:sp>
    </p:spTree>
    <p:extLst>
      <p:ext uri="{BB962C8B-B14F-4D97-AF65-F5344CB8AC3E}">
        <p14:creationId xmlns:p14="http://schemas.microsoft.com/office/powerpoint/2010/main" val="1403991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a:xfrm>
            <a:off x="409575" y="2867187"/>
            <a:ext cx="6010275" cy="5950461"/>
          </a:xfrm>
        </p:spPr>
        <p:txBody>
          <a:bodyPr/>
          <a:lstStyle/>
          <a:p>
            <a:r>
              <a:rPr lang="es-ES_tradnl"/>
              <a:t>La participación de los trabajadores jóvenes ha sido clave en la formulación del </a:t>
            </a:r>
            <a:r>
              <a:rPr lang="es-ES_tradnl" b="1"/>
              <a:t>Plan de Acción </a:t>
            </a:r>
            <a:r>
              <a:rPr lang="es-ES_tradnl" b="1" i="1"/>
              <a:t>SafeYouth@Work.</a:t>
            </a:r>
            <a:r>
              <a:rPr lang="es-ES_tradnl" i="1"/>
              <a:t> </a:t>
            </a:r>
            <a:endParaRPr lang="es-ES_tradnl"/>
          </a:p>
          <a:p>
            <a:r>
              <a:rPr lang="es-ES_tradnl"/>
              <a:t>En septiembre de 2017, la OIT organizó el </a:t>
            </a:r>
            <a:r>
              <a:rPr lang="es-ES_tradnl" b="1"/>
              <a:t>Congreso SafeYouth@Work</a:t>
            </a:r>
            <a:r>
              <a:rPr lang="es-ES_tradnl"/>
              <a:t> en colaboración con el Ministerio de Trabajo de Singapur. Formaba parte del proyecto de la OIT SafeYouth@Work y tuvo lugar durante el XXI Congreso Mundial para la Seguridad y Salud en el Trabajo, celebrado en Singapur. El Congreso SafeYouth@Work reunió a 125 trabajadores jóvenes, empleadores, sindicalistas y estudiantes con objeto de crear una red global de jóvenes campeones de SST. Los jóvenes fueron invitados a compartir sus opiniones sobre los obstáculos para la seguridad y la salud a que se enfrentan los trabajadores jóvenes y a proponer soluciones para promover la seguridad y salud en el lugar de trabajo. Tuvieron la oportunidad de debatir estas cuestiones e interactuar con expertos internacionales en SST, representantes gubernamentales, organizaciones de empleadores y de trabajadores, organizaciones no gubernamentales y otras organizaciones de la sociedad civil. El intercambio condujo al desarrollo de un marco de acción para los próximos años y sentó las bases el </a:t>
            </a:r>
            <a:r>
              <a:rPr lang="es-ES_tradnl" b="1"/>
              <a:t>Plan de acción</a:t>
            </a:r>
            <a:r>
              <a:rPr lang="es-ES_tradnl" i="1"/>
              <a:t> </a:t>
            </a:r>
            <a:r>
              <a:rPr lang="es-ES_tradnl" b="1" i="1"/>
              <a:t>SafeYouth@Work</a:t>
            </a:r>
            <a:r>
              <a:rPr lang="es-ES_tradnl"/>
              <a:t>. </a:t>
            </a:r>
          </a:p>
          <a:p>
            <a:r>
              <a:rPr lang="es-ES_tradnl"/>
              <a:t>Tras el Congreso Mundial, se organizó una </a:t>
            </a:r>
            <a:r>
              <a:rPr lang="es-ES_tradnl" b="1"/>
              <a:t>serie de foros de consulta</a:t>
            </a:r>
            <a:r>
              <a:rPr lang="es-ES_tradnl"/>
              <a:t> con el fin de debatir y validar el Plan de Acción. Estos foros se celebraron durante la Conferencia Internacional A+A de la OIT (Dusseldorf, octubre de 2017); durante la  IV Conferencia Mundial sobre la Erradicación Sostenida del Trabajo Infantil (Buenos Aires, noviembre de 2017), y durante la Consulta subregional: Plan de acción</a:t>
            </a:r>
            <a:r>
              <a:rPr lang="es-ES_tradnl" i="1"/>
              <a:t>SafeYouth@Work </a:t>
            </a:r>
            <a:r>
              <a:rPr lang="es-ES_tradnl"/>
              <a:t>(Yakarta, enero de 2018).</a:t>
            </a:r>
          </a:p>
          <a:p>
            <a:r>
              <a:rPr lang="es-ES_tradnl"/>
              <a:t>También se recogieron </a:t>
            </a:r>
            <a:r>
              <a:rPr lang="es-ES_tradnl" b="1"/>
              <a:t>aportaciones de expertos en SST.</a:t>
            </a:r>
          </a:p>
          <a:p>
            <a:r>
              <a:rPr lang="es-ES_tradnl"/>
              <a:t>En febrero de 2018 se reunió en la OIT un</a:t>
            </a:r>
            <a:r>
              <a:rPr lang="es-ES_tradnl" b="1"/>
              <a:t> comité de redacción</a:t>
            </a:r>
            <a:r>
              <a:rPr lang="es-ES_tradnl"/>
              <a:t> integrado por expertos en SST, representantes de los empleadores y de los trabajadores y cinco campeones de la juventud. </a:t>
            </a:r>
          </a:p>
          <a:p>
            <a:r>
              <a:rPr lang="es-ES_tradnl"/>
              <a:t>En el marco del proyecto SafeYouth@Work de la OIT se está poniendo en marcha el</a:t>
            </a:r>
            <a:r>
              <a:rPr lang="es-ES_tradnl" b="1"/>
              <a:t> </a:t>
            </a:r>
            <a:r>
              <a:rPr lang="es-ES_tradnl"/>
              <a:t>Plan de Acción como parte de la campaña del Día Mundial de la Seguridad y Salud en el Trabajo de 2018. El objetivo del </a:t>
            </a:r>
            <a:r>
              <a:rPr lang="es-ES_tradnl" i="1"/>
              <a:t>Plan de Acción</a:t>
            </a:r>
            <a:r>
              <a:rPr lang="es-ES_tradnl"/>
              <a:t> es orientar a los Estados Miembros y a los mandantes de la OIT en sus esfuerzos por mejorar la seguridad y la salud de los trabajadores jóvenes. El Plan de Acción determina los actores y las medidas clave necesarios para mejorar la SST para los trabajadores jóvenes en cinco áreas decisivas: la investigación, la educación, el cumplimiento, la promoción y las redes.</a:t>
            </a:r>
          </a:p>
          <a:p>
            <a:endParaRPr lang="es-ES_tradnl"/>
          </a:p>
        </p:txBody>
      </p:sp>
      <p:sp>
        <p:nvSpPr>
          <p:cNvPr id="4" name="Segnaposto numero diapositiva 3"/>
          <p:cNvSpPr>
            <a:spLocks noGrp="1"/>
          </p:cNvSpPr>
          <p:nvPr>
            <p:ph type="sldNum" sz="quarter" idx="10"/>
          </p:nvPr>
        </p:nvSpPr>
        <p:spPr/>
        <p:txBody>
          <a:bodyPr/>
          <a:lstStyle/>
          <a:p>
            <a:fld id="{C43191AE-C867-884B-9EB5-3C8BE308C3A5}" type="slidenum">
              <a:rPr lang="en-GB" smtClean="0"/>
              <a:t>24</a:t>
            </a:fld>
            <a:endParaRPr lang="en-GB" dirty="0"/>
          </a:p>
        </p:txBody>
      </p:sp>
    </p:spTree>
    <p:extLst>
      <p:ext uri="{BB962C8B-B14F-4D97-AF65-F5344CB8AC3E}">
        <p14:creationId xmlns:p14="http://schemas.microsoft.com/office/powerpoint/2010/main" val="27644109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743075" y="233363"/>
            <a:ext cx="3370263" cy="2527300"/>
          </a:xfrm>
        </p:spPr>
      </p:sp>
      <p:sp>
        <p:nvSpPr>
          <p:cNvPr id="3" name="Segnaposto note 2"/>
          <p:cNvSpPr>
            <a:spLocks noGrp="1"/>
          </p:cNvSpPr>
          <p:nvPr>
            <p:ph type="body" idx="1"/>
          </p:nvPr>
        </p:nvSpPr>
        <p:spPr/>
        <p:txBody>
          <a:bodyPr/>
          <a:lstStyle/>
          <a:p>
            <a:r>
              <a:rPr lang="es-ES_tradnl" dirty="0"/>
              <a:t>Gracias a todos por su atención</a:t>
            </a:r>
          </a:p>
          <a:p>
            <a:endParaRPr lang="es-ES_tradnl" dirty="0"/>
          </a:p>
          <a:p>
            <a:r>
              <a:rPr lang="es-ES_tradnl" dirty="0"/>
              <a:t>Para más información sobre la campaña y los materiales sobre el Día Mundial de la Seguridad y Salud en el Trabajo, pueden visitar: </a:t>
            </a:r>
            <a:r>
              <a:rPr lang="es-ES_tradnl" dirty="0">
                <a:hlinkClick r:id="rId3"/>
              </a:rPr>
              <a:t>http://www.ilo.org/safework/events/safeday/lang--es/index.htm</a:t>
            </a:r>
            <a:r>
              <a:rPr lang="es-ES_tradnl" dirty="0"/>
              <a:t>.</a:t>
            </a:r>
          </a:p>
          <a:p>
            <a:endParaRPr lang="es-ES_tradnl" dirty="0"/>
          </a:p>
        </p:txBody>
      </p:sp>
      <p:sp>
        <p:nvSpPr>
          <p:cNvPr id="4" name="Segnaposto numero diapositiva 3"/>
          <p:cNvSpPr>
            <a:spLocks noGrp="1"/>
          </p:cNvSpPr>
          <p:nvPr>
            <p:ph type="sldNum" sz="quarter" idx="10"/>
          </p:nvPr>
        </p:nvSpPr>
        <p:spPr/>
        <p:txBody>
          <a:bodyPr/>
          <a:lstStyle/>
          <a:p>
            <a:fld id="{C43191AE-C867-884B-9EB5-3C8BE308C3A5}" type="slidenum">
              <a:rPr lang="en-GB" smtClean="0"/>
              <a:t>25</a:t>
            </a:fld>
            <a:endParaRPr lang="en-GB" dirty="0"/>
          </a:p>
        </p:txBody>
      </p:sp>
    </p:spTree>
    <p:extLst>
      <p:ext uri="{BB962C8B-B14F-4D97-AF65-F5344CB8AC3E}">
        <p14:creationId xmlns:p14="http://schemas.microsoft.com/office/powerpoint/2010/main" val="2832702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827B0C58-CB2E-4B45-AB74-552786532CB5}"/>
              </a:ext>
            </a:extLst>
          </p:cNvPr>
          <p:cNvSpPr txBox="1">
            <a:spLocks/>
          </p:cNvSpPr>
          <p:nvPr userDrawn="1"/>
        </p:nvSpPr>
        <p:spPr>
          <a:xfrm>
            <a:off x="4572000" y="6356351"/>
            <a:ext cx="3943350" cy="365125"/>
          </a:xfrm>
          <a:prstGeom prst="rect">
            <a:avLst/>
          </a:prstGeom>
        </p:spPr>
        <p:txBody>
          <a:bodyPr vert="horz" lIns="91440" tIns="45720" rIns="91440" bIns="45720" rtlCol="0" anchor="ctr"/>
          <a:lstStyle>
            <a:defPPr>
              <a:defRPr lang="it-IT"/>
            </a:defPPr>
            <a:lvl1pPr marL="0" algn="l" defTabSz="914400" rtl="0" eaLnBrk="1" latinLnBrk="0" hangingPunct="1">
              <a:defRPr sz="1200" b="0" i="0" kern="1200">
                <a:solidFill>
                  <a:schemeClr val="bg2">
                    <a:lumMod val="25000"/>
                  </a:schemeClr>
                </a:solidFill>
                <a:latin typeface="Avenir Next Condensed Medium" panose="020B05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8" name="Subtitle 2">
            <a:extLst>
              <a:ext uri="{FF2B5EF4-FFF2-40B4-BE49-F238E27FC236}">
                <a16:creationId xmlns:a16="http://schemas.microsoft.com/office/drawing/2014/main" id="{400A60D9-A150-5346-8E96-F0DF118A834B}"/>
              </a:ext>
            </a:extLst>
          </p:cNvPr>
          <p:cNvSpPr txBox="1">
            <a:spLocks/>
          </p:cNvSpPr>
          <p:nvPr userDrawn="1"/>
        </p:nvSpPr>
        <p:spPr>
          <a:xfrm>
            <a:off x="276783" y="6276917"/>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r>
              <a:rPr lang="en-GB" sz="1000" b="0" i="0" dirty="0" err="1">
                <a:solidFill>
                  <a:srgbClr val="502923"/>
                </a:solidFill>
                <a:latin typeface="Avenir Roman" panose="02000503020000020003" pitchFamily="2" charset="0"/>
              </a:rPr>
              <a:t>Día</a:t>
            </a:r>
            <a:r>
              <a:rPr lang="en-GB" sz="1000" b="0" i="0" dirty="0">
                <a:solidFill>
                  <a:srgbClr val="502923"/>
                </a:solidFill>
                <a:latin typeface="Avenir Roman" panose="02000503020000020003" pitchFamily="2" charset="0"/>
              </a:rPr>
              <a:t> Mundial de la </a:t>
            </a:r>
            <a:r>
              <a:rPr lang="en-GB" sz="1000" b="0" i="0" dirty="0" err="1">
                <a:solidFill>
                  <a:srgbClr val="502923"/>
                </a:solidFill>
                <a:latin typeface="Avenir Roman" panose="02000503020000020003" pitchFamily="2" charset="0"/>
              </a:rPr>
              <a:t>Seguridad</a:t>
            </a:r>
            <a:r>
              <a:rPr lang="en-GB" sz="1000" b="0" i="0" dirty="0">
                <a:solidFill>
                  <a:srgbClr val="502923"/>
                </a:solidFill>
                <a:latin typeface="Avenir Roman" panose="02000503020000020003" pitchFamily="2" charset="0"/>
              </a:rPr>
              <a:t> y </a:t>
            </a:r>
            <a:r>
              <a:rPr lang="en-GB" sz="1000" b="0" i="0" dirty="0" err="1">
                <a:solidFill>
                  <a:srgbClr val="502923"/>
                </a:solidFill>
                <a:latin typeface="Avenir Roman" panose="02000503020000020003" pitchFamily="2" charset="0"/>
              </a:rPr>
              <a:t>Salud</a:t>
            </a:r>
            <a:r>
              <a:rPr lang="en-GB" sz="1000" b="0" i="0" dirty="0">
                <a:solidFill>
                  <a:srgbClr val="502923"/>
                </a:solidFill>
                <a:latin typeface="Avenir Roman" panose="02000503020000020003" pitchFamily="2" charset="0"/>
              </a:rPr>
              <a:t> </a:t>
            </a:r>
            <a:r>
              <a:rPr lang="en-GB" sz="1000" b="0" i="0" dirty="0" err="1">
                <a:solidFill>
                  <a:srgbClr val="502923"/>
                </a:solidFill>
                <a:latin typeface="Avenir Roman" panose="02000503020000020003" pitchFamily="2" charset="0"/>
              </a:rPr>
              <a:t>en</a:t>
            </a:r>
            <a:r>
              <a:rPr lang="en-GB" sz="1000" b="0" i="0" dirty="0">
                <a:solidFill>
                  <a:srgbClr val="502923"/>
                </a:solidFill>
                <a:latin typeface="Avenir Roman" panose="02000503020000020003" pitchFamily="2" charset="0"/>
              </a:rPr>
              <a:t> el </a:t>
            </a:r>
            <a:r>
              <a:rPr lang="en-GB" sz="1000" b="0" i="0" dirty="0" err="1">
                <a:solidFill>
                  <a:srgbClr val="502923"/>
                </a:solidFill>
                <a:latin typeface="Avenir Roman" panose="02000503020000020003" pitchFamily="2" charset="0"/>
              </a:rPr>
              <a:t>Trabajo</a:t>
            </a:r>
            <a:r>
              <a:rPr lang="en-GB" sz="1000" b="0" i="0" dirty="0">
                <a:solidFill>
                  <a:srgbClr val="502923"/>
                </a:solidFill>
                <a:latin typeface="Avenir Roman" panose="02000503020000020003" pitchFamily="2" charset="0"/>
              </a:rPr>
              <a:t> 2018</a:t>
            </a:r>
          </a:p>
          <a:p>
            <a:pPr algn="l">
              <a:lnSpc>
                <a:spcPct val="110000"/>
              </a:lnSpc>
              <a:spcAft>
                <a:spcPts val="0"/>
              </a:spcAft>
            </a:pPr>
            <a:r>
              <a:rPr lang="en-GB" sz="1000" b="1" i="0" dirty="0" err="1">
                <a:solidFill>
                  <a:srgbClr val="502923"/>
                </a:solidFill>
                <a:latin typeface="Avenir Next Demi Bold" panose="020B0503020202020204" pitchFamily="34" charset="0"/>
              </a:rPr>
              <a:t>Mejorar</a:t>
            </a:r>
            <a:r>
              <a:rPr lang="en-GB" sz="1000" b="1" i="0" dirty="0">
                <a:solidFill>
                  <a:srgbClr val="502923"/>
                </a:solidFill>
                <a:latin typeface="Avenir Next Demi Bold" panose="020B0503020202020204" pitchFamily="34" charset="0"/>
              </a:rPr>
              <a:t> la </a:t>
            </a:r>
            <a:r>
              <a:rPr lang="en-GB" sz="1000" b="1" i="0" dirty="0" err="1">
                <a:solidFill>
                  <a:srgbClr val="502923"/>
                </a:solidFill>
                <a:latin typeface="Avenir Next Demi Bold" panose="020B0503020202020204" pitchFamily="34" charset="0"/>
              </a:rPr>
              <a:t>seguridad</a:t>
            </a:r>
            <a:r>
              <a:rPr lang="en-GB" sz="1000" b="1" i="0" dirty="0">
                <a:solidFill>
                  <a:srgbClr val="502923"/>
                </a:solidFill>
                <a:latin typeface="Avenir Next Demi Bold" panose="020B0503020202020204" pitchFamily="34" charset="0"/>
              </a:rPr>
              <a:t> y la </a:t>
            </a:r>
            <a:r>
              <a:rPr lang="en-GB" sz="1000" b="1" i="0" dirty="0" err="1">
                <a:solidFill>
                  <a:srgbClr val="502923"/>
                </a:solidFill>
                <a:latin typeface="Avenir Next Demi Bold" panose="020B0503020202020204" pitchFamily="34" charset="0"/>
              </a:rPr>
              <a:t>salud</a:t>
            </a:r>
            <a:r>
              <a:rPr lang="en-GB" sz="1000" b="1" i="0" dirty="0">
                <a:solidFill>
                  <a:srgbClr val="502923"/>
                </a:solidFill>
                <a:latin typeface="Avenir Next Demi Bold" panose="020B0503020202020204" pitchFamily="34" charset="0"/>
              </a:rPr>
              <a:t> de </a:t>
            </a:r>
            <a:r>
              <a:rPr lang="en-GB" sz="1000" b="1" i="0" dirty="0" err="1">
                <a:solidFill>
                  <a:srgbClr val="502923"/>
                </a:solidFill>
                <a:latin typeface="Avenir Next Demi Bold" panose="020B0503020202020204" pitchFamily="34" charset="0"/>
              </a:rPr>
              <a:t>los</a:t>
            </a:r>
            <a:r>
              <a:rPr lang="en-GB" sz="1000" b="1" i="0" dirty="0">
                <a:solidFill>
                  <a:srgbClr val="502923"/>
                </a:solidFill>
                <a:latin typeface="Avenir Next Demi Bold" panose="020B0503020202020204" pitchFamily="34" charset="0"/>
              </a:rPr>
              <a:t> </a:t>
            </a:r>
            <a:r>
              <a:rPr lang="en-GB" sz="1000" b="1" i="0" dirty="0" err="1">
                <a:solidFill>
                  <a:srgbClr val="502923"/>
                </a:solidFill>
                <a:latin typeface="Avenir Next Demi Bold" panose="020B0503020202020204" pitchFamily="34" charset="0"/>
              </a:rPr>
              <a:t>trabajadores</a:t>
            </a:r>
            <a:r>
              <a:rPr lang="en-GB" sz="1000" b="1" i="0" dirty="0">
                <a:solidFill>
                  <a:srgbClr val="502923"/>
                </a:solidFill>
                <a:latin typeface="Avenir Next Demi Bold" panose="020B0503020202020204" pitchFamily="34" charset="0"/>
              </a:rPr>
              <a:t> </a:t>
            </a:r>
            <a:r>
              <a:rPr lang="en-GB" sz="1000" b="1" i="0" dirty="0" err="1">
                <a:solidFill>
                  <a:srgbClr val="502923"/>
                </a:solidFill>
                <a:latin typeface="Avenir Next Demi Bold" panose="020B0503020202020204" pitchFamily="34" charset="0"/>
              </a:rPr>
              <a:t>jóvenes</a:t>
            </a:r>
            <a:endParaRPr lang="en-GB" sz="1000" b="1" i="0" dirty="0">
              <a:solidFill>
                <a:srgbClr val="502923"/>
              </a:solidFill>
              <a:latin typeface="Avenir Next Demi Bold" panose="020B0503020202020204" pitchFamily="34" charset="0"/>
            </a:endParaRPr>
          </a:p>
        </p:txBody>
      </p:sp>
      <p:sp>
        <p:nvSpPr>
          <p:cNvPr id="9" name="Segnaposto contenuto 1">
            <a:extLst>
              <a:ext uri="{FF2B5EF4-FFF2-40B4-BE49-F238E27FC236}">
                <a16:creationId xmlns:a16="http://schemas.microsoft.com/office/drawing/2014/main" id="{099B77C5-8F8F-8149-8D3A-16D850236A1E}"/>
              </a:ext>
            </a:extLst>
          </p:cNvPr>
          <p:cNvSpPr>
            <a:spLocks noGrp="1"/>
          </p:cNvSpPr>
          <p:nvPr>
            <p:ph idx="1" hasCustomPrompt="1"/>
          </p:nvPr>
        </p:nvSpPr>
        <p:spPr>
          <a:xfrm>
            <a:off x="628650" y="694944"/>
            <a:ext cx="7886700" cy="5547360"/>
          </a:xfrm>
        </p:spPr>
        <p:txBody>
          <a:bodyPr>
            <a:normAutofit/>
          </a:bodyPr>
          <a:lstStyle>
            <a:lvl1pPr marL="228600" indent="-228600">
              <a:buFont typeface="Symbol" charset="2"/>
              <a:buChar char="-"/>
              <a:defRPr/>
            </a:lvl1pPr>
          </a:lstStyle>
          <a:p>
            <a:pPr marL="0" indent="0">
              <a:spcBef>
                <a:spcPts val="600"/>
              </a:spcBef>
              <a:buNone/>
            </a:pPr>
            <a:r>
              <a:rPr lang="en-GB" sz="2400" dirty="0">
                <a:solidFill>
                  <a:srgbClr val="E94E1B"/>
                </a:solidFill>
              </a:rPr>
              <a:t>Youth</a:t>
            </a:r>
            <a:r>
              <a:rPr lang="en-GB" sz="2400" b="1" dirty="0">
                <a:solidFill>
                  <a:srgbClr val="E94E31"/>
                </a:solidFill>
                <a:latin typeface="Avenir Heavy" panose="02000503020000020003" pitchFamily="2" charset="0"/>
              </a:rPr>
              <a:t> </a:t>
            </a:r>
            <a:r>
              <a:rPr lang="en-GB" sz="2400" dirty="0">
                <a:solidFill>
                  <a:schemeClr val="tx1"/>
                </a:solidFill>
              </a:rPr>
              <a:t>are persons between the age of ending compulsory education and embarking on their first job (15–24 years old)</a:t>
            </a:r>
          </a:p>
          <a:p>
            <a:pPr marL="0" indent="0">
              <a:spcBef>
                <a:spcPts val="600"/>
              </a:spcBef>
              <a:buNone/>
            </a:pPr>
            <a:endParaRPr lang="en-GB" sz="2400" dirty="0"/>
          </a:p>
          <a:p>
            <a:pPr marL="0" indent="0">
              <a:spcBef>
                <a:spcPts val="600"/>
              </a:spcBef>
              <a:buNone/>
            </a:pPr>
            <a:r>
              <a:rPr lang="en-GB" sz="2400" dirty="0">
                <a:solidFill>
                  <a:srgbClr val="E94E1B"/>
                </a:solidFill>
              </a:rPr>
              <a:t>Young workers</a:t>
            </a:r>
            <a:r>
              <a:rPr lang="en-GB" sz="2400" dirty="0">
                <a:solidFill>
                  <a:srgbClr val="E94E31"/>
                </a:solidFill>
              </a:rPr>
              <a:t> </a:t>
            </a:r>
            <a:r>
              <a:rPr lang="en-GB" sz="2400" dirty="0">
                <a:solidFill>
                  <a:schemeClr val="tx1"/>
                </a:solidFill>
              </a:rPr>
              <a:t>can be divided in 2 major groups:</a:t>
            </a:r>
          </a:p>
          <a:p>
            <a:pPr lvl="0">
              <a:spcBef>
                <a:spcPts val="600"/>
              </a:spcBef>
              <a:buClr>
                <a:srgbClr val="E94E1B"/>
              </a:buClr>
              <a:buSzPct val="110000"/>
              <a:buFont typeface="Arial"/>
              <a:buChar char="•"/>
            </a:pPr>
            <a:r>
              <a:rPr lang="en-GB" sz="2400" dirty="0">
                <a:solidFill>
                  <a:schemeClr val="tx1"/>
                </a:solidFill>
                <a:latin typeface="Avenir Next Regular"/>
                <a:cs typeface="Avenir Next Regular"/>
              </a:rPr>
              <a:t>above the minimum age of employment but under the age of 18</a:t>
            </a:r>
          </a:p>
          <a:p>
            <a:pPr lvl="0">
              <a:spcBef>
                <a:spcPts val="600"/>
              </a:spcBef>
              <a:buClr>
                <a:srgbClr val="E94E1B"/>
              </a:buClr>
              <a:buSzPct val="110000"/>
              <a:buFont typeface="Arial"/>
              <a:buChar char="•"/>
            </a:pPr>
            <a:r>
              <a:rPr lang="en-GB" sz="2400" dirty="0">
                <a:solidFill>
                  <a:schemeClr val="tx1"/>
                </a:solidFill>
                <a:latin typeface="Avenir Next Regular"/>
                <a:cs typeface="Avenir Next Regular"/>
              </a:rPr>
              <a:t>between age 18</a:t>
            </a:r>
          </a:p>
        </p:txBody>
      </p:sp>
    </p:spTree>
    <p:extLst>
      <p:ext uri="{BB962C8B-B14F-4D97-AF65-F5344CB8AC3E}">
        <p14:creationId xmlns:p14="http://schemas.microsoft.com/office/powerpoint/2010/main" val="301408779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02406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endParaRPr lang="en-US" dirty="0"/>
          </a:p>
        </p:txBody>
      </p:sp>
      <p:sp>
        <p:nvSpPr>
          <p:cNvPr id="5" name="Title 1">
            <a:extLst>
              <a:ext uri="{FF2B5EF4-FFF2-40B4-BE49-F238E27FC236}">
                <a16:creationId xmlns:a16="http://schemas.microsoft.com/office/drawing/2014/main" id="{FF752AF1-CDAF-6346-8BF6-E3922D0A7F07}"/>
              </a:ext>
            </a:extLst>
          </p:cNvPr>
          <p:cNvSpPr>
            <a:spLocks noGrp="1"/>
          </p:cNvSpPr>
          <p:nvPr>
            <p:ph type="title"/>
          </p:nvPr>
        </p:nvSpPr>
        <p:spPr>
          <a:xfrm>
            <a:off x="628650" y="694944"/>
            <a:ext cx="7886700" cy="3060192"/>
          </a:xfrm>
        </p:spPr>
        <p:txBody>
          <a:bodyPr anchor="t">
            <a:normAutofit/>
          </a:bodyPr>
          <a:lstStyle>
            <a:lvl1pPr algn="ctr">
              <a:defRPr sz="2800" b="0" i="0" baseline="0">
                <a:ln>
                  <a:noFill/>
                </a:ln>
                <a:solidFill>
                  <a:srgbClr val="C31E31"/>
                </a:solidFill>
                <a:latin typeface="Avenir Next"/>
                <a:cs typeface="Al Bayan Plain" pitchFamily="2" charset="-78"/>
              </a:defRPr>
            </a:lvl1pPr>
          </a:lstStyle>
          <a:p>
            <a:r>
              <a:rPr lang="it-IT" dirty="0"/>
              <a:t>Fare clic per modificare lo stile del titolo</a:t>
            </a:r>
            <a:endParaRPr lang="en-US" dirty="0"/>
          </a:p>
        </p:txBody>
      </p:sp>
    </p:spTree>
    <p:extLst>
      <p:ext uri="{BB962C8B-B14F-4D97-AF65-F5344CB8AC3E}">
        <p14:creationId xmlns:p14="http://schemas.microsoft.com/office/powerpoint/2010/main" val="1609909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02406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endParaRPr lang="en-US" dirty="0"/>
          </a:p>
        </p:txBody>
      </p:sp>
      <p:sp>
        <p:nvSpPr>
          <p:cNvPr id="7" name="Title 1">
            <a:extLst>
              <a:ext uri="{FF2B5EF4-FFF2-40B4-BE49-F238E27FC236}">
                <a16:creationId xmlns:a16="http://schemas.microsoft.com/office/drawing/2014/main" id="{EEFAB3CB-8BA9-0344-905E-4AF08E3FDD0F}"/>
              </a:ext>
            </a:extLst>
          </p:cNvPr>
          <p:cNvSpPr>
            <a:spLocks noGrp="1"/>
          </p:cNvSpPr>
          <p:nvPr>
            <p:ph type="title"/>
          </p:nvPr>
        </p:nvSpPr>
        <p:spPr>
          <a:xfrm>
            <a:off x="628650" y="694944"/>
            <a:ext cx="7886700" cy="3060192"/>
          </a:xfrm>
        </p:spPr>
        <p:txBody>
          <a:bodyPr anchor="t">
            <a:normAutofit/>
          </a:bodyPr>
          <a:lstStyle>
            <a:lvl1pPr algn="ctr">
              <a:defRPr sz="2800" b="0" i="0" baseline="0">
                <a:ln>
                  <a:noFill/>
                </a:ln>
                <a:solidFill>
                  <a:srgbClr val="C31E31"/>
                </a:solidFill>
                <a:latin typeface="Avenir Next"/>
                <a:cs typeface="Al Bayan Plain" pitchFamily="2" charset="-78"/>
              </a:defRPr>
            </a:lvl1pPr>
          </a:lstStyle>
          <a:p>
            <a:r>
              <a:rPr lang="it-IT" dirty="0"/>
              <a:t>Fare clic per modificare lo stile del titolo</a:t>
            </a:r>
            <a:endParaRPr lang="en-US" dirty="0"/>
          </a:p>
        </p:txBody>
      </p:sp>
      <p:sp>
        <p:nvSpPr>
          <p:cNvPr id="6" name="Subtitle 2">
            <a:extLst>
              <a:ext uri="{FF2B5EF4-FFF2-40B4-BE49-F238E27FC236}">
                <a16:creationId xmlns:a16="http://schemas.microsoft.com/office/drawing/2014/main" id="{400A60D9-A150-5346-8E96-F0DF118A834B}"/>
              </a:ext>
            </a:extLst>
          </p:cNvPr>
          <p:cNvSpPr txBox="1">
            <a:spLocks/>
          </p:cNvSpPr>
          <p:nvPr userDrawn="1"/>
        </p:nvSpPr>
        <p:spPr>
          <a:xfrm>
            <a:off x="276783" y="6276917"/>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r>
              <a:rPr lang="en-GB" sz="1000" b="0" i="0" dirty="0" err="1">
                <a:solidFill>
                  <a:srgbClr val="502923"/>
                </a:solidFill>
                <a:latin typeface="Avenir Roman" panose="02000503020000020003" pitchFamily="2" charset="0"/>
              </a:rPr>
              <a:t>Día</a:t>
            </a:r>
            <a:r>
              <a:rPr lang="en-GB" sz="1000" b="0" i="0" dirty="0">
                <a:solidFill>
                  <a:srgbClr val="502923"/>
                </a:solidFill>
                <a:latin typeface="Avenir Roman" panose="02000503020000020003" pitchFamily="2" charset="0"/>
              </a:rPr>
              <a:t> Mundial de la </a:t>
            </a:r>
            <a:r>
              <a:rPr lang="en-GB" sz="1000" b="0" i="0" dirty="0" err="1">
                <a:solidFill>
                  <a:srgbClr val="502923"/>
                </a:solidFill>
                <a:latin typeface="Avenir Roman" panose="02000503020000020003" pitchFamily="2" charset="0"/>
              </a:rPr>
              <a:t>Seguridad</a:t>
            </a:r>
            <a:r>
              <a:rPr lang="en-GB" sz="1000" b="0" i="0" dirty="0">
                <a:solidFill>
                  <a:srgbClr val="502923"/>
                </a:solidFill>
                <a:latin typeface="Avenir Roman" panose="02000503020000020003" pitchFamily="2" charset="0"/>
              </a:rPr>
              <a:t> y </a:t>
            </a:r>
            <a:r>
              <a:rPr lang="en-GB" sz="1000" b="0" i="0" dirty="0" err="1">
                <a:solidFill>
                  <a:srgbClr val="502923"/>
                </a:solidFill>
                <a:latin typeface="Avenir Roman" panose="02000503020000020003" pitchFamily="2" charset="0"/>
              </a:rPr>
              <a:t>Salud</a:t>
            </a:r>
            <a:r>
              <a:rPr lang="en-GB" sz="1000" b="0" i="0" dirty="0">
                <a:solidFill>
                  <a:srgbClr val="502923"/>
                </a:solidFill>
                <a:latin typeface="Avenir Roman" panose="02000503020000020003" pitchFamily="2" charset="0"/>
              </a:rPr>
              <a:t> </a:t>
            </a:r>
            <a:r>
              <a:rPr lang="en-GB" sz="1000" b="0" i="0" dirty="0" err="1">
                <a:solidFill>
                  <a:srgbClr val="502923"/>
                </a:solidFill>
                <a:latin typeface="Avenir Roman" panose="02000503020000020003" pitchFamily="2" charset="0"/>
              </a:rPr>
              <a:t>en</a:t>
            </a:r>
            <a:r>
              <a:rPr lang="en-GB" sz="1000" b="0" i="0" dirty="0">
                <a:solidFill>
                  <a:srgbClr val="502923"/>
                </a:solidFill>
                <a:latin typeface="Avenir Roman" panose="02000503020000020003" pitchFamily="2" charset="0"/>
              </a:rPr>
              <a:t> el </a:t>
            </a:r>
            <a:r>
              <a:rPr lang="en-GB" sz="1000" b="0" i="0" dirty="0" err="1">
                <a:solidFill>
                  <a:srgbClr val="502923"/>
                </a:solidFill>
                <a:latin typeface="Avenir Roman" panose="02000503020000020003" pitchFamily="2" charset="0"/>
              </a:rPr>
              <a:t>Trabajo</a:t>
            </a:r>
            <a:r>
              <a:rPr lang="en-GB" sz="1000" b="0" i="0" dirty="0">
                <a:solidFill>
                  <a:srgbClr val="502923"/>
                </a:solidFill>
                <a:latin typeface="Avenir Roman" panose="02000503020000020003" pitchFamily="2" charset="0"/>
              </a:rPr>
              <a:t> 2018</a:t>
            </a:r>
          </a:p>
          <a:p>
            <a:pPr algn="l">
              <a:lnSpc>
                <a:spcPct val="110000"/>
              </a:lnSpc>
              <a:spcAft>
                <a:spcPts val="0"/>
              </a:spcAft>
            </a:pPr>
            <a:r>
              <a:rPr lang="en-GB" sz="1000" b="1" i="0" dirty="0" err="1">
                <a:solidFill>
                  <a:srgbClr val="502923"/>
                </a:solidFill>
                <a:latin typeface="Avenir Next Demi Bold" panose="020B0503020202020204" pitchFamily="34" charset="0"/>
              </a:rPr>
              <a:t>Mejorar</a:t>
            </a:r>
            <a:r>
              <a:rPr lang="en-GB" sz="1000" b="1" i="0" dirty="0">
                <a:solidFill>
                  <a:srgbClr val="502923"/>
                </a:solidFill>
                <a:latin typeface="Avenir Next Demi Bold" panose="020B0503020202020204" pitchFamily="34" charset="0"/>
              </a:rPr>
              <a:t> la </a:t>
            </a:r>
            <a:r>
              <a:rPr lang="en-GB" sz="1000" b="1" i="0" dirty="0" err="1">
                <a:solidFill>
                  <a:srgbClr val="502923"/>
                </a:solidFill>
                <a:latin typeface="Avenir Next Demi Bold" panose="020B0503020202020204" pitchFamily="34" charset="0"/>
              </a:rPr>
              <a:t>seguridad</a:t>
            </a:r>
            <a:r>
              <a:rPr lang="en-GB" sz="1000" b="1" i="0" dirty="0">
                <a:solidFill>
                  <a:srgbClr val="502923"/>
                </a:solidFill>
                <a:latin typeface="Avenir Next Demi Bold" panose="020B0503020202020204" pitchFamily="34" charset="0"/>
              </a:rPr>
              <a:t> y la </a:t>
            </a:r>
            <a:r>
              <a:rPr lang="en-GB" sz="1000" b="1" i="0" dirty="0" err="1">
                <a:solidFill>
                  <a:srgbClr val="502923"/>
                </a:solidFill>
                <a:latin typeface="Avenir Next Demi Bold" panose="020B0503020202020204" pitchFamily="34" charset="0"/>
              </a:rPr>
              <a:t>salud</a:t>
            </a:r>
            <a:r>
              <a:rPr lang="en-GB" sz="1000" b="1" i="0" dirty="0">
                <a:solidFill>
                  <a:srgbClr val="502923"/>
                </a:solidFill>
                <a:latin typeface="Avenir Next Demi Bold" panose="020B0503020202020204" pitchFamily="34" charset="0"/>
              </a:rPr>
              <a:t> de </a:t>
            </a:r>
            <a:r>
              <a:rPr lang="en-GB" sz="1000" b="1" i="0" dirty="0" err="1">
                <a:solidFill>
                  <a:srgbClr val="502923"/>
                </a:solidFill>
                <a:latin typeface="Avenir Next Demi Bold" panose="020B0503020202020204" pitchFamily="34" charset="0"/>
              </a:rPr>
              <a:t>los</a:t>
            </a:r>
            <a:r>
              <a:rPr lang="en-GB" sz="1000" b="1" i="0" dirty="0">
                <a:solidFill>
                  <a:srgbClr val="502923"/>
                </a:solidFill>
                <a:latin typeface="Avenir Next Demi Bold" panose="020B0503020202020204" pitchFamily="34" charset="0"/>
              </a:rPr>
              <a:t> </a:t>
            </a:r>
            <a:r>
              <a:rPr lang="en-GB" sz="1000" b="1" i="0" dirty="0" err="1">
                <a:solidFill>
                  <a:srgbClr val="502923"/>
                </a:solidFill>
                <a:latin typeface="Avenir Next Demi Bold" panose="020B0503020202020204" pitchFamily="34" charset="0"/>
              </a:rPr>
              <a:t>trabajadores</a:t>
            </a:r>
            <a:r>
              <a:rPr lang="en-GB" sz="1000" b="1" i="0" dirty="0">
                <a:solidFill>
                  <a:srgbClr val="502923"/>
                </a:solidFill>
                <a:latin typeface="Avenir Next Demi Bold" panose="020B0503020202020204" pitchFamily="34" charset="0"/>
              </a:rPr>
              <a:t> </a:t>
            </a:r>
            <a:r>
              <a:rPr lang="en-GB" sz="1000" b="1" i="0" dirty="0" err="1">
                <a:solidFill>
                  <a:srgbClr val="502923"/>
                </a:solidFill>
                <a:latin typeface="Avenir Next Demi Bold" panose="020B0503020202020204" pitchFamily="34" charset="0"/>
              </a:rPr>
              <a:t>jóvenes</a:t>
            </a:r>
            <a:endParaRPr lang="en-GB" sz="1000" b="1" i="0" dirty="0">
              <a:solidFill>
                <a:srgbClr val="502923"/>
              </a:solidFill>
              <a:latin typeface="Avenir Next Demi Bold" panose="020B0503020202020204" pitchFamily="34" charset="0"/>
            </a:endParaRPr>
          </a:p>
        </p:txBody>
      </p:sp>
    </p:spTree>
    <p:extLst>
      <p:ext uri="{BB962C8B-B14F-4D97-AF65-F5344CB8AC3E}">
        <p14:creationId xmlns:p14="http://schemas.microsoft.com/office/powerpoint/2010/main" val="1734608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694944"/>
            <a:ext cx="7886700" cy="3060192"/>
          </a:xfrm>
        </p:spPr>
        <p:txBody>
          <a:bodyPr anchor="t">
            <a:normAutofit/>
          </a:bodyPr>
          <a:lstStyle>
            <a:lvl1pPr algn="ctr">
              <a:defRPr sz="2800" b="0" i="0" baseline="0">
                <a:ln>
                  <a:noFill/>
                </a:ln>
                <a:solidFill>
                  <a:srgbClr val="C31E31"/>
                </a:solidFill>
                <a:latin typeface="Avenir Next"/>
                <a:cs typeface="Al Bayan Plain" pitchFamily="2" charset="-78"/>
              </a:defRPr>
            </a:lvl1pPr>
          </a:lstStyle>
          <a:p>
            <a:r>
              <a:rPr lang="it-IT" dirty="0"/>
              <a:t>Fare clic per modificare lo stile del titolo</a:t>
            </a:r>
            <a:endParaRPr lang="en-US" dirty="0"/>
          </a:p>
        </p:txBody>
      </p:sp>
      <p:sp>
        <p:nvSpPr>
          <p:cNvPr id="4" name="Subtitle 2">
            <a:extLst>
              <a:ext uri="{FF2B5EF4-FFF2-40B4-BE49-F238E27FC236}">
                <a16:creationId xmlns:a16="http://schemas.microsoft.com/office/drawing/2014/main" id="{400A60D9-A150-5346-8E96-F0DF118A834B}"/>
              </a:ext>
            </a:extLst>
          </p:cNvPr>
          <p:cNvSpPr txBox="1">
            <a:spLocks/>
          </p:cNvSpPr>
          <p:nvPr userDrawn="1"/>
        </p:nvSpPr>
        <p:spPr>
          <a:xfrm>
            <a:off x="276783" y="6276917"/>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r>
              <a:rPr lang="en-GB" sz="1000" b="0" i="0" dirty="0" err="1">
                <a:solidFill>
                  <a:srgbClr val="502923"/>
                </a:solidFill>
                <a:latin typeface="Avenir Roman" panose="02000503020000020003" pitchFamily="2" charset="0"/>
              </a:rPr>
              <a:t>Día</a:t>
            </a:r>
            <a:r>
              <a:rPr lang="en-GB" sz="1000" b="0" i="0" dirty="0">
                <a:solidFill>
                  <a:srgbClr val="502923"/>
                </a:solidFill>
                <a:latin typeface="Avenir Roman" panose="02000503020000020003" pitchFamily="2" charset="0"/>
              </a:rPr>
              <a:t> Mundial de la </a:t>
            </a:r>
            <a:r>
              <a:rPr lang="en-GB" sz="1000" b="0" i="0" dirty="0" err="1">
                <a:solidFill>
                  <a:srgbClr val="502923"/>
                </a:solidFill>
                <a:latin typeface="Avenir Roman" panose="02000503020000020003" pitchFamily="2" charset="0"/>
              </a:rPr>
              <a:t>Seguridad</a:t>
            </a:r>
            <a:r>
              <a:rPr lang="en-GB" sz="1000" b="0" i="0" dirty="0">
                <a:solidFill>
                  <a:srgbClr val="502923"/>
                </a:solidFill>
                <a:latin typeface="Avenir Roman" panose="02000503020000020003" pitchFamily="2" charset="0"/>
              </a:rPr>
              <a:t> y </a:t>
            </a:r>
            <a:r>
              <a:rPr lang="en-GB" sz="1000" b="0" i="0" dirty="0" err="1">
                <a:solidFill>
                  <a:srgbClr val="502923"/>
                </a:solidFill>
                <a:latin typeface="Avenir Roman" panose="02000503020000020003" pitchFamily="2" charset="0"/>
              </a:rPr>
              <a:t>Salud</a:t>
            </a:r>
            <a:r>
              <a:rPr lang="en-GB" sz="1000" b="0" i="0" dirty="0">
                <a:solidFill>
                  <a:srgbClr val="502923"/>
                </a:solidFill>
                <a:latin typeface="Avenir Roman" panose="02000503020000020003" pitchFamily="2" charset="0"/>
              </a:rPr>
              <a:t> en el </a:t>
            </a:r>
            <a:r>
              <a:rPr lang="en-GB" sz="1000" b="0" i="0" dirty="0" err="1">
                <a:solidFill>
                  <a:srgbClr val="502923"/>
                </a:solidFill>
                <a:latin typeface="Avenir Roman" panose="02000503020000020003" pitchFamily="2" charset="0"/>
              </a:rPr>
              <a:t>Trabajo</a:t>
            </a:r>
            <a:r>
              <a:rPr lang="en-GB" sz="1000" b="0" i="0" dirty="0">
                <a:solidFill>
                  <a:srgbClr val="502923"/>
                </a:solidFill>
                <a:latin typeface="Avenir Roman" panose="02000503020000020003" pitchFamily="2" charset="0"/>
              </a:rPr>
              <a:t> 2018</a:t>
            </a:r>
          </a:p>
          <a:p>
            <a:pPr algn="l">
              <a:lnSpc>
                <a:spcPct val="110000"/>
              </a:lnSpc>
              <a:spcAft>
                <a:spcPts val="0"/>
              </a:spcAft>
            </a:pPr>
            <a:r>
              <a:rPr lang="en-GB" sz="1000" b="1" i="0" dirty="0" err="1">
                <a:solidFill>
                  <a:srgbClr val="502923"/>
                </a:solidFill>
                <a:latin typeface="Avenir Next Demi Bold" panose="020B0503020202020204" pitchFamily="34" charset="0"/>
              </a:rPr>
              <a:t>Mejorar</a:t>
            </a:r>
            <a:r>
              <a:rPr lang="en-GB" sz="1000" b="1" i="0" dirty="0">
                <a:solidFill>
                  <a:srgbClr val="502923"/>
                </a:solidFill>
                <a:latin typeface="Avenir Next Demi Bold" panose="020B0503020202020204" pitchFamily="34" charset="0"/>
              </a:rPr>
              <a:t> la </a:t>
            </a:r>
            <a:r>
              <a:rPr lang="en-GB" sz="1000" b="1" i="0" dirty="0" err="1">
                <a:solidFill>
                  <a:srgbClr val="502923"/>
                </a:solidFill>
                <a:latin typeface="Avenir Next Demi Bold" panose="020B0503020202020204" pitchFamily="34" charset="0"/>
              </a:rPr>
              <a:t>seguridad</a:t>
            </a:r>
            <a:r>
              <a:rPr lang="en-GB" sz="1000" b="1" i="0" dirty="0">
                <a:solidFill>
                  <a:srgbClr val="502923"/>
                </a:solidFill>
                <a:latin typeface="Avenir Next Demi Bold" panose="020B0503020202020204" pitchFamily="34" charset="0"/>
              </a:rPr>
              <a:t> y la </a:t>
            </a:r>
            <a:r>
              <a:rPr lang="en-GB" sz="1000" b="1" i="0" dirty="0" err="1">
                <a:solidFill>
                  <a:srgbClr val="502923"/>
                </a:solidFill>
                <a:latin typeface="Avenir Next Demi Bold" panose="020B0503020202020204" pitchFamily="34" charset="0"/>
              </a:rPr>
              <a:t>salud</a:t>
            </a:r>
            <a:r>
              <a:rPr lang="en-GB" sz="1000" b="1" i="0" dirty="0">
                <a:solidFill>
                  <a:srgbClr val="502923"/>
                </a:solidFill>
                <a:latin typeface="Avenir Next Demi Bold" panose="020B0503020202020204" pitchFamily="34" charset="0"/>
              </a:rPr>
              <a:t> de los </a:t>
            </a:r>
            <a:r>
              <a:rPr lang="en-GB" sz="1000" b="1" i="0" dirty="0" err="1">
                <a:solidFill>
                  <a:srgbClr val="502923"/>
                </a:solidFill>
                <a:latin typeface="Avenir Next Demi Bold" panose="020B0503020202020204" pitchFamily="34" charset="0"/>
              </a:rPr>
              <a:t>trabajadores</a:t>
            </a:r>
            <a:r>
              <a:rPr lang="en-GB" sz="1000" b="1" i="0" dirty="0">
                <a:solidFill>
                  <a:srgbClr val="502923"/>
                </a:solidFill>
                <a:latin typeface="Avenir Next Demi Bold" panose="020B0503020202020204" pitchFamily="34" charset="0"/>
              </a:rPr>
              <a:t> </a:t>
            </a:r>
            <a:r>
              <a:rPr lang="en-GB" sz="1000" b="1" i="0" dirty="0" err="1">
                <a:solidFill>
                  <a:srgbClr val="502923"/>
                </a:solidFill>
                <a:latin typeface="Avenir Next Demi Bold" panose="020B0503020202020204" pitchFamily="34" charset="0"/>
              </a:rPr>
              <a:t>jóvenes</a:t>
            </a:r>
            <a:endParaRPr lang="en-GB" sz="1000" b="1" i="0" dirty="0">
              <a:solidFill>
                <a:srgbClr val="502923"/>
              </a:solidFill>
              <a:latin typeface="Avenir Next Demi Bold" panose="020B0503020202020204" pitchFamily="34" charset="0"/>
            </a:endParaRPr>
          </a:p>
        </p:txBody>
      </p:sp>
    </p:spTree>
    <p:extLst>
      <p:ext uri="{BB962C8B-B14F-4D97-AF65-F5344CB8AC3E}">
        <p14:creationId xmlns:p14="http://schemas.microsoft.com/office/powerpoint/2010/main" val="661385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a:t>Mastertitelformat bearbeiten</a:t>
            </a: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448890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396900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630697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28650" y="1825625"/>
            <a:ext cx="38671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825625"/>
            <a:ext cx="38671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6F471D1A-066E-654E-B949-06D1E327079A}" type="datetimeFigureOut">
              <a:rPr lang="de-DE" smtClean="0"/>
              <a:t>22.04.18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5753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Mastertitelformat bearbeiten</a:t>
            </a: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6F471D1A-066E-654E-B949-06D1E327079A}" type="datetimeFigureOut">
              <a:rPr lang="de-DE" smtClean="0"/>
              <a:t>22.04.18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969815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6F471D1A-066E-654E-B949-06D1E327079A}" type="datetimeFigureOut">
              <a:rPr lang="de-DE" smtClean="0"/>
              <a:t>22.04.18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08823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F471D1A-066E-654E-B949-06D1E327079A}" type="datetimeFigureOut">
              <a:rPr lang="de-DE" smtClean="0"/>
              <a:t>22.04.18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939007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6F471D1A-066E-654E-B949-06D1E327079A}" type="datetimeFigureOut">
              <a:rPr lang="de-DE" smtClean="0"/>
              <a:t>22.04.18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827415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6F471D1A-066E-654E-B949-06D1E327079A}" type="datetimeFigureOut">
              <a:rPr lang="de-DE" smtClean="0"/>
              <a:t>22.04.18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407912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Platzhalter für vertikalen Text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811136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p:spPr>
        <p:txBody>
          <a:bodyPr vert="eaVert"/>
          <a:lstStyle/>
          <a:p>
            <a:r>
              <a:rPr lang="de-DE"/>
              <a:t>Mastertitelformat bearbeiten</a:t>
            </a:r>
          </a:p>
        </p:txBody>
      </p:sp>
      <p:sp>
        <p:nvSpPr>
          <p:cNvPr id="3" name="Platzhalter für vertikalen Text 2"/>
          <p:cNvSpPr>
            <a:spLocks noGrp="1"/>
          </p:cNvSpPr>
          <p:nvPr>
            <p:ph type="body" orient="vert" idx="1"/>
          </p:nvPr>
        </p:nvSpPr>
        <p:spPr>
          <a:xfrm>
            <a:off x="628650" y="365125"/>
            <a:ext cx="57626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F471D1A-066E-654E-B949-06D1E327079A}" type="datetimeFigureOut">
              <a:rPr lang="de-DE" smtClean="0"/>
              <a:t>22.04.18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4A5849E-0EC4-3748-95B2-4B44C5E83D01}" type="slidenum">
              <a:rPr lang="de-DE" smtClean="0"/>
              <a:t>‹N›</a:t>
            </a:fld>
            <a:endParaRPr lang="de-DE"/>
          </a:p>
        </p:txBody>
      </p:sp>
    </p:spTree>
    <p:extLst>
      <p:ext uri="{BB962C8B-B14F-4D97-AF65-F5344CB8AC3E}">
        <p14:creationId xmlns:p14="http://schemas.microsoft.com/office/powerpoint/2010/main" val="13344470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018197"/>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628650" y="1676400"/>
            <a:ext cx="7886700" cy="4500563"/>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p:txBody>
      </p:sp>
      <p:pic>
        <p:nvPicPr>
          <p:cNvPr id="4" name="Bild 3"/>
          <p:cNvPicPr>
            <a:picLocks noChangeAspect="1"/>
          </p:cNvPicPr>
          <p:nvPr userDrawn="1"/>
        </p:nvPicPr>
        <p:blipFill>
          <a:blip r:embed="rId6"/>
          <a:stretch>
            <a:fillRect/>
          </a:stretch>
        </p:blipFill>
        <p:spPr>
          <a:xfrm>
            <a:off x="8426217" y="6176963"/>
            <a:ext cx="512448" cy="892978"/>
          </a:xfrm>
          <a:prstGeom prst="rect">
            <a:avLst/>
          </a:prstGeom>
        </p:spPr>
      </p:pic>
    </p:spTree>
    <p:extLst>
      <p:ext uri="{BB962C8B-B14F-4D97-AF65-F5344CB8AC3E}">
        <p14:creationId xmlns:p14="http://schemas.microsoft.com/office/powerpoint/2010/main" val="13936762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1" r:id="rId3"/>
    <p:sldLayoutId id="2147483663" r:id="rId4"/>
  </p:sldLayoutIdLst>
  <p:txStyles>
    <p:titleStyle>
      <a:lvl1pPr algn="l" defTabSz="914400" rtl="0" eaLnBrk="1" latinLnBrk="0" hangingPunct="1">
        <a:lnSpc>
          <a:spcPct val="90000"/>
        </a:lnSpc>
        <a:spcBef>
          <a:spcPct val="0"/>
        </a:spcBef>
        <a:buNone/>
        <a:defRPr sz="2800" b="0" i="0" kern="1200">
          <a:solidFill>
            <a:srgbClr val="EA4E1A"/>
          </a:solidFill>
          <a:latin typeface="Avenir Next"/>
          <a:ea typeface="+mj-ea"/>
          <a:cs typeface="+mj-cs"/>
        </a:defRPr>
      </a:lvl1pPr>
    </p:titleStyle>
    <p:bodyStyle>
      <a:lvl1pPr marL="228600" indent="-228600" algn="l" defTabSz="914400" rtl="0" eaLnBrk="1" latinLnBrk="0" hangingPunct="1">
        <a:lnSpc>
          <a:spcPct val="90000"/>
        </a:lnSpc>
        <a:spcBef>
          <a:spcPts val="0"/>
        </a:spcBef>
        <a:spcAft>
          <a:spcPts val="600"/>
        </a:spcAft>
        <a:buSzPct val="70000"/>
        <a:buFont typeface="Wingdings" pitchFamily="2" charset="2"/>
        <a:buChar char="ü"/>
        <a:defRPr sz="2400" b="0" i="0" kern="1200">
          <a:solidFill>
            <a:schemeClr val="tx1"/>
          </a:solidFill>
          <a:latin typeface="Avenir Next"/>
          <a:ea typeface="+mn-ea"/>
          <a:cs typeface="+mn-cs"/>
        </a:defRPr>
      </a:lvl1pPr>
      <a:lvl2pPr marL="541800" indent="-228600" algn="l" defTabSz="914400" rtl="0" eaLnBrk="1" latinLnBrk="0" hangingPunct="1">
        <a:lnSpc>
          <a:spcPct val="90000"/>
        </a:lnSpc>
        <a:spcBef>
          <a:spcPts val="0"/>
        </a:spcBef>
        <a:spcAft>
          <a:spcPts val="600"/>
        </a:spcAft>
        <a:buSzPct val="70000"/>
        <a:buFont typeface="Wingdings" pitchFamily="2" charset="2"/>
        <a:buChar char="ü"/>
        <a:defRPr sz="2100" b="0" i="0" kern="1200">
          <a:solidFill>
            <a:schemeClr val="tx1"/>
          </a:solidFill>
          <a:latin typeface="Avenir Next"/>
          <a:ea typeface="+mn-ea"/>
          <a:cs typeface="+mn-cs"/>
        </a:defRPr>
      </a:lvl2pPr>
      <a:lvl3pPr marL="864000" indent="-228600" algn="l" defTabSz="914400" rtl="0" eaLnBrk="1" latinLnBrk="0" hangingPunct="1">
        <a:lnSpc>
          <a:spcPct val="90000"/>
        </a:lnSpc>
        <a:spcBef>
          <a:spcPts val="0"/>
        </a:spcBef>
        <a:spcAft>
          <a:spcPts val="600"/>
        </a:spcAft>
        <a:buSzPct val="70000"/>
        <a:buFont typeface="Wingdings" pitchFamily="2" charset="2"/>
        <a:buChar char="ü"/>
        <a:defRPr sz="1900" b="0" i="0" kern="1200">
          <a:solidFill>
            <a:schemeClr val="tx1"/>
          </a:solidFill>
          <a:latin typeface="Avenir Nex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471D1A-066E-654E-B949-06D1E327079A}" type="datetimeFigureOut">
              <a:rPr lang="de-DE" smtClean="0"/>
              <a:t>22.04.18</a:t>
            </a:fld>
            <a:endParaRPr lang="de-DE"/>
          </a:p>
        </p:txBody>
      </p:sp>
      <p:sp>
        <p:nvSpPr>
          <p:cNvPr id="5" name="Fußzeilenplatzhalt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A5849E-0EC4-3748-95B2-4B44C5E83D01}" type="slidenum">
              <a:rPr lang="de-DE" smtClean="0"/>
              <a:t>‹N›</a:t>
            </a:fld>
            <a:endParaRPr lang="de-DE"/>
          </a:p>
        </p:txBody>
      </p:sp>
    </p:spTree>
    <p:extLst>
      <p:ext uri="{BB962C8B-B14F-4D97-AF65-F5344CB8AC3E}">
        <p14:creationId xmlns:p14="http://schemas.microsoft.com/office/powerpoint/2010/main" val="77727089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 8" descr="ILO-Hintergrundheller-warm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15566" y="-1115567"/>
            <a:ext cx="6912866" cy="9144002"/>
          </a:xfrm>
          <a:prstGeom prst="rect">
            <a:avLst/>
          </a:prstGeom>
        </p:spPr>
      </p:pic>
      <p:pic>
        <p:nvPicPr>
          <p:cNvPr id="15" name="Bild 14"/>
          <p:cNvPicPr>
            <a:picLocks noChangeAspect="1"/>
          </p:cNvPicPr>
          <p:nvPr/>
        </p:nvPicPr>
        <p:blipFill>
          <a:blip r:embed="rId4"/>
          <a:stretch>
            <a:fillRect/>
          </a:stretch>
        </p:blipFill>
        <p:spPr>
          <a:xfrm>
            <a:off x="3127621" y="-75202"/>
            <a:ext cx="4902846" cy="6933202"/>
          </a:xfrm>
          <a:prstGeom prst="rect">
            <a:avLst/>
          </a:prstGeom>
        </p:spPr>
      </p:pic>
      <p:pic>
        <p:nvPicPr>
          <p:cNvPr id="7" name="Bild 6" descr="Logo_GenerationSH_es.ep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42630" y="5574993"/>
            <a:ext cx="3323426" cy="1135911"/>
          </a:xfrm>
          <a:prstGeom prst="rect">
            <a:avLst/>
          </a:prstGeom>
        </p:spPr>
      </p:pic>
      <p:sp>
        <p:nvSpPr>
          <p:cNvPr id="2" name="Sottotitolo 1">
            <a:extLst>
              <a:ext uri="{FF2B5EF4-FFF2-40B4-BE49-F238E27FC236}">
                <a16:creationId xmlns:a16="http://schemas.microsoft.com/office/drawing/2014/main" id="{966FF23F-586E-5940-A3F0-8E7E0B508167}"/>
              </a:ext>
            </a:extLst>
          </p:cNvPr>
          <p:cNvSpPr>
            <a:spLocks noGrp="1"/>
          </p:cNvSpPr>
          <p:nvPr>
            <p:ph type="subTitle" idx="1"/>
          </p:nvPr>
        </p:nvSpPr>
        <p:spPr>
          <a:xfrm>
            <a:off x="292917" y="5587520"/>
            <a:ext cx="3792900" cy="1270480"/>
          </a:xfrm>
        </p:spPr>
        <p:txBody>
          <a:bodyPr>
            <a:normAutofit/>
          </a:bodyPr>
          <a:lstStyle/>
          <a:p>
            <a:pPr algn="l">
              <a:lnSpc>
                <a:spcPct val="80000"/>
              </a:lnSpc>
            </a:pPr>
            <a:r>
              <a:rPr lang="en-GB" sz="1800" dirty="0">
                <a:solidFill>
                  <a:srgbClr val="502923"/>
                </a:solidFill>
                <a:latin typeface="Avenir Next Regular"/>
                <a:cs typeface="Avenir Next Regular"/>
              </a:rPr>
              <a:t>28 de </a:t>
            </a:r>
            <a:r>
              <a:rPr lang="en-GB" sz="1800" dirty="0" err="1">
                <a:solidFill>
                  <a:srgbClr val="502923"/>
                </a:solidFill>
                <a:latin typeface="Avenir Next Regular"/>
                <a:cs typeface="Avenir Next Regular"/>
              </a:rPr>
              <a:t>abril</a:t>
            </a:r>
            <a:r>
              <a:rPr lang="en-GB" sz="1800" dirty="0">
                <a:solidFill>
                  <a:srgbClr val="502923"/>
                </a:solidFill>
                <a:latin typeface="Avenir Next Regular"/>
                <a:cs typeface="Avenir Next Regular"/>
              </a:rPr>
              <a:t> de 2018</a:t>
            </a:r>
          </a:p>
          <a:p>
            <a:pPr algn="l">
              <a:lnSpc>
                <a:spcPct val="80000"/>
              </a:lnSpc>
            </a:pPr>
            <a:r>
              <a:rPr lang="en-GB" sz="1800" dirty="0" err="1">
                <a:solidFill>
                  <a:srgbClr val="502923"/>
                </a:solidFill>
                <a:latin typeface="Avenir Next Demi Bold"/>
                <a:cs typeface="Avenir Next Demi Bold"/>
              </a:rPr>
              <a:t>Día</a:t>
            </a:r>
            <a:r>
              <a:rPr lang="en-GB" sz="1800" dirty="0">
                <a:solidFill>
                  <a:srgbClr val="502923"/>
                </a:solidFill>
                <a:latin typeface="Avenir Next Demi Bold"/>
                <a:cs typeface="Avenir Next Demi Bold"/>
              </a:rPr>
              <a:t> Mundial de la </a:t>
            </a:r>
            <a:r>
              <a:rPr lang="en-GB" sz="1800" dirty="0" err="1">
                <a:solidFill>
                  <a:srgbClr val="502923"/>
                </a:solidFill>
                <a:latin typeface="Avenir Next Demi Bold"/>
                <a:cs typeface="Avenir Next Demi Bold"/>
              </a:rPr>
              <a:t>Seguridad</a:t>
            </a:r>
            <a:r>
              <a:rPr lang="en-GB" sz="1800" dirty="0">
                <a:solidFill>
                  <a:srgbClr val="502923"/>
                </a:solidFill>
                <a:latin typeface="Avenir Next Demi Bold"/>
                <a:cs typeface="Avenir Next Demi Bold"/>
              </a:rPr>
              <a:t> </a:t>
            </a:r>
          </a:p>
          <a:p>
            <a:pPr algn="l">
              <a:lnSpc>
                <a:spcPct val="80000"/>
              </a:lnSpc>
            </a:pPr>
            <a:r>
              <a:rPr lang="en-GB" sz="1800" dirty="0">
                <a:solidFill>
                  <a:srgbClr val="502923"/>
                </a:solidFill>
                <a:latin typeface="Avenir Next Demi Bold"/>
                <a:cs typeface="Avenir Next Demi Bold"/>
              </a:rPr>
              <a:t>y </a:t>
            </a:r>
            <a:r>
              <a:rPr lang="en-GB" sz="1800" dirty="0" err="1">
                <a:solidFill>
                  <a:srgbClr val="502923"/>
                </a:solidFill>
                <a:latin typeface="Avenir Next Demi Bold"/>
                <a:cs typeface="Avenir Next Demi Bold"/>
              </a:rPr>
              <a:t>Salud</a:t>
            </a:r>
            <a:r>
              <a:rPr lang="en-GB" sz="1800" dirty="0">
                <a:solidFill>
                  <a:srgbClr val="502923"/>
                </a:solidFill>
                <a:latin typeface="Avenir Next Demi Bold"/>
                <a:cs typeface="Avenir Next Demi Bold"/>
              </a:rPr>
              <a:t> en el </a:t>
            </a:r>
            <a:r>
              <a:rPr lang="en-GB" sz="1800" dirty="0" err="1">
                <a:solidFill>
                  <a:srgbClr val="502923"/>
                </a:solidFill>
                <a:latin typeface="Avenir Next Demi Bold"/>
                <a:cs typeface="Avenir Next Demi Bold"/>
              </a:rPr>
              <a:t>Trabajo</a:t>
            </a:r>
            <a:endParaRPr lang="en-GB" sz="1800" dirty="0">
              <a:solidFill>
                <a:srgbClr val="502923"/>
              </a:solidFill>
              <a:latin typeface="Avenir Next Demi Bold"/>
              <a:cs typeface="Avenir Next Demi Bold"/>
            </a:endParaRPr>
          </a:p>
        </p:txBody>
      </p:sp>
      <p:sp>
        <p:nvSpPr>
          <p:cNvPr id="3" name="Titolo 2">
            <a:extLst>
              <a:ext uri="{FF2B5EF4-FFF2-40B4-BE49-F238E27FC236}">
                <a16:creationId xmlns:a16="http://schemas.microsoft.com/office/drawing/2014/main" id="{7D5D7078-6FAB-4E42-B356-32FAB56DD823}"/>
              </a:ext>
            </a:extLst>
          </p:cNvPr>
          <p:cNvSpPr>
            <a:spLocks noGrp="1"/>
          </p:cNvSpPr>
          <p:nvPr>
            <p:ph type="title"/>
          </p:nvPr>
        </p:nvSpPr>
        <p:spPr>
          <a:xfrm>
            <a:off x="509683" y="447365"/>
            <a:ext cx="4062317" cy="1917319"/>
          </a:xfrm>
        </p:spPr>
        <p:txBody>
          <a:bodyPr>
            <a:normAutofit/>
          </a:bodyPr>
          <a:lstStyle/>
          <a:p>
            <a:r>
              <a:rPr lang="de-DE" sz="3300" dirty="0" err="1">
                <a:solidFill>
                  <a:srgbClr val="A81E2D"/>
                </a:solidFill>
                <a:latin typeface="Avenir Next Regular"/>
                <a:cs typeface="Avenir Next Regular"/>
              </a:rPr>
              <a:t>Mejorar</a:t>
            </a:r>
            <a:r>
              <a:rPr lang="de-DE" sz="3300" dirty="0">
                <a:solidFill>
                  <a:srgbClr val="A81E2D"/>
                </a:solidFill>
                <a:latin typeface="Avenir Next Regular"/>
                <a:cs typeface="Avenir Next Regular"/>
              </a:rPr>
              <a:t> la </a:t>
            </a:r>
            <a:r>
              <a:rPr lang="de-DE" sz="3300" dirty="0" err="1">
                <a:solidFill>
                  <a:srgbClr val="A81E2D"/>
                </a:solidFill>
                <a:latin typeface="Avenir Next Regular"/>
                <a:cs typeface="Avenir Next Regular"/>
              </a:rPr>
              <a:t>seguridad</a:t>
            </a:r>
            <a:r>
              <a:rPr lang="de-DE" sz="3300" dirty="0">
                <a:solidFill>
                  <a:srgbClr val="A81E2D"/>
                </a:solidFill>
                <a:latin typeface="Avenir Next Regular"/>
                <a:cs typeface="Avenir Next Regular"/>
              </a:rPr>
              <a:t> </a:t>
            </a:r>
            <a:r>
              <a:rPr lang="de-DE" sz="3300" dirty="0" err="1">
                <a:solidFill>
                  <a:srgbClr val="A81E2D"/>
                </a:solidFill>
                <a:latin typeface="Avenir Next Regular"/>
                <a:cs typeface="Avenir Next Regular"/>
              </a:rPr>
              <a:t>y</a:t>
            </a:r>
            <a:r>
              <a:rPr lang="de-DE" sz="3300" dirty="0">
                <a:solidFill>
                  <a:srgbClr val="A81E2D"/>
                </a:solidFill>
                <a:latin typeface="Avenir Next Regular"/>
                <a:cs typeface="Avenir Next Regular"/>
              </a:rPr>
              <a:t> la </a:t>
            </a:r>
            <a:r>
              <a:rPr lang="de-DE" sz="3300" dirty="0" err="1">
                <a:solidFill>
                  <a:srgbClr val="A81E2D"/>
                </a:solidFill>
                <a:latin typeface="Avenir Next Regular"/>
                <a:cs typeface="Avenir Next Regular"/>
              </a:rPr>
              <a:t>salud</a:t>
            </a:r>
            <a:r>
              <a:rPr lang="de-DE" sz="3300" dirty="0">
                <a:solidFill>
                  <a:srgbClr val="A81E2D"/>
                </a:solidFill>
                <a:latin typeface="Avenir Next Regular"/>
                <a:cs typeface="Avenir Next Regular"/>
              </a:rPr>
              <a:t> de los </a:t>
            </a:r>
            <a:r>
              <a:rPr lang="de-DE" sz="3300" dirty="0" err="1">
                <a:solidFill>
                  <a:srgbClr val="A81E2D"/>
                </a:solidFill>
                <a:latin typeface="Avenir Next Regular"/>
                <a:cs typeface="Avenir Next Regular"/>
              </a:rPr>
              <a:t>trabajadores</a:t>
            </a:r>
            <a:r>
              <a:rPr lang="de-DE" sz="3300" dirty="0">
                <a:solidFill>
                  <a:srgbClr val="A81E2D"/>
                </a:solidFill>
                <a:latin typeface="Avenir Next Regular"/>
                <a:cs typeface="Avenir Next Regular"/>
              </a:rPr>
              <a:t> </a:t>
            </a:r>
            <a:r>
              <a:rPr lang="de-DE" sz="3300" dirty="0" err="1">
                <a:solidFill>
                  <a:srgbClr val="A81E2D"/>
                </a:solidFill>
                <a:latin typeface="Avenir Next Regular"/>
                <a:cs typeface="Avenir Next Regular"/>
              </a:rPr>
              <a:t>jóvenes</a:t>
            </a:r>
            <a:endParaRPr lang="en-GB" sz="3300" dirty="0">
              <a:solidFill>
                <a:srgbClr val="A81E2D"/>
              </a:solidFill>
              <a:latin typeface="Avenir Next Regular"/>
              <a:cs typeface="Avenir Next Regular"/>
            </a:endParaRPr>
          </a:p>
        </p:txBody>
      </p:sp>
      <p:sp>
        <p:nvSpPr>
          <p:cNvPr id="14" name="Rechteck 13"/>
          <p:cNvSpPr/>
          <p:nvPr/>
        </p:nvSpPr>
        <p:spPr>
          <a:xfrm>
            <a:off x="2822926" y="3244334"/>
            <a:ext cx="184666" cy="369332"/>
          </a:xfrm>
          <a:prstGeom prst="rect">
            <a:avLst/>
          </a:prstGeom>
        </p:spPr>
        <p:txBody>
          <a:bodyPr wrap="none">
            <a:spAutoFit/>
          </a:bodyPr>
          <a:lstStyle/>
          <a:p>
            <a:endParaRPr lang="de-DE" dirty="0"/>
          </a:p>
        </p:txBody>
      </p:sp>
      <p:pic>
        <p:nvPicPr>
          <p:cNvPr id="5" name="Bild 4"/>
          <p:cNvPicPr>
            <a:picLocks noChangeAspect="1"/>
          </p:cNvPicPr>
          <p:nvPr/>
        </p:nvPicPr>
        <p:blipFill>
          <a:blip r:embed="rId6"/>
          <a:stretch>
            <a:fillRect/>
          </a:stretch>
        </p:blipFill>
        <p:spPr>
          <a:xfrm>
            <a:off x="8030466" y="378618"/>
            <a:ext cx="694240" cy="1209764"/>
          </a:xfrm>
          <a:prstGeom prst="rect">
            <a:avLst/>
          </a:prstGeom>
        </p:spPr>
      </p:pic>
      <p:sp>
        <p:nvSpPr>
          <p:cNvPr id="10" name="Sottotitolo 1">
            <a:extLst>
              <a:ext uri="{FF2B5EF4-FFF2-40B4-BE49-F238E27FC236}">
                <a16:creationId xmlns:a16="http://schemas.microsoft.com/office/drawing/2014/main" id="{966FF23F-586E-5940-A3F0-8E7E0B508167}"/>
              </a:ext>
            </a:extLst>
          </p:cNvPr>
          <p:cNvSpPr txBox="1">
            <a:spLocks/>
          </p:cNvSpPr>
          <p:nvPr/>
        </p:nvSpPr>
        <p:spPr>
          <a:xfrm>
            <a:off x="292917" y="3573016"/>
            <a:ext cx="3642502" cy="133182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tx1"/>
                </a:solidFill>
                <a:latin typeface="Avenir Next"/>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tx1"/>
                </a:solidFill>
                <a:latin typeface="Avenir Next"/>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tx1"/>
                </a:solidFill>
                <a:latin typeface="Avenir Nex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1800" dirty="0">
              <a:solidFill>
                <a:srgbClr val="502923"/>
              </a:solidFill>
              <a:latin typeface="Avenir Next Demi Bold"/>
              <a:cs typeface="Avenir Next Demi Bold"/>
            </a:endParaRPr>
          </a:p>
        </p:txBody>
      </p:sp>
      <p:sp>
        <p:nvSpPr>
          <p:cNvPr id="4" name="Textfeld 3">
            <a:extLst>
              <a:ext uri="{FF2B5EF4-FFF2-40B4-BE49-F238E27FC236}">
                <a16:creationId xmlns:a16="http://schemas.microsoft.com/office/drawing/2014/main" id="{4EF08F4D-0DC2-D847-8927-743F8EC3B1E7}"/>
              </a:ext>
            </a:extLst>
          </p:cNvPr>
          <p:cNvSpPr txBox="1"/>
          <p:nvPr/>
        </p:nvSpPr>
        <p:spPr>
          <a:xfrm>
            <a:off x="-1645920" y="-1596044"/>
            <a:ext cx="184731" cy="369332"/>
          </a:xfrm>
          <a:prstGeom prst="rect">
            <a:avLst/>
          </a:prstGeom>
          <a:noFill/>
        </p:spPr>
        <p:txBody>
          <a:bodyPr wrap="none" rtlCol="0">
            <a:spAutoFit/>
          </a:bodyPr>
          <a:lstStyle/>
          <a:p>
            <a:endParaRPr lang="de-DE"/>
          </a:p>
        </p:txBody>
      </p:sp>
    </p:spTree>
    <p:extLst>
      <p:ext uri="{BB962C8B-B14F-4D97-AF65-F5344CB8AC3E}">
        <p14:creationId xmlns:p14="http://schemas.microsoft.com/office/powerpoint/2010/main" val="1964003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AA80B1-C001-9146-BCAA-05FB28DACF1A}"/>
              </a:ext>
            </a:extLst>
          </p:cNvPr>
          <p:cNvSpPr>
            <a:spLocks noGrp="1"/>
          </p:cNvSpPr>
          <p:nvPr>
            <p:ph type="title"/>
          </p:nvPr>
        </p:nvSpPr>
        <p:spPr>
          <a:xfrm>
            <a:off x="628650" y="661520"/>
            <a:ext cx="7886700" cy="607162"/>
          </a:xfrm>
        </p:spPr>
        <p:txBody>
          <a:bodyPr>
            <a:noAutofit/>
          </a:bodyPr>
          <a:lstStyle/>
          <a:p>
            <a:pPr>
              <a:lnSpc>
                <a:spcPct val="100000"/>
              </a:lnSpc>
            </a:pPr>
            <a:r>
              <a:rPr lang="de-DE" dirty="0">
                <a:solidFill>
                  <a:srgbClr val="EA4E1A"/>
                </a:solidFill>
              </a:rPr>
              <a:t>¿A </a:t>
            </a:r>
            <a:r>
              <a:rPr lang="de-DE" dirty="0" err="1">
                <a:solidFill>
                  <a:srgbClr val="EA4E1A"/>
                </a:solidFill>
              </a:rPr>
              <a:t>quiénes</a:t>
            </a:r>
            <a:r>
              <a:rPr lang="de-DE" dirty="0">
                <a:solidFill>
                  <a:srgbClr val="EA4E1A"/>
                </a:solidFill>
              </a:rPr>
              <a:t> nos </a:t>
            </a:r>
            <a:r>
              <a:rPr lang="de-DE" dirty="0" err="1">
                <a:solidFill>
                  <a:srgbClr val="EA4E1A"/>
                </a:solidFill>
              </a:rPr>
              <a:t>referimos</a:t>
            </a:r>
            <a:r>
              <a:rPr lang="de-DE" dirty="0">
                <a:solidFill>
                  <a:srgbClr val="EA4E1A"/>
                </a:solidFill>
              </a:rPr>
              <a:t> </a:t>
            </a:r>
            <a:r>
              <a:rPr lang="de-DE" dirty="0" err="1">
                <a:solidFill>
                  <a:srgbClr val="EA4E1A"/>
                </a:solidFill>
              </a:rPr>
              <a:t>cuando</a:t>
            </a:r>
            <a:r>
              <a:rPr lang="de-DE" dirty="0">
                <a:solidFill>
                  <a:srgbClr val="EA4E1A"/>
                </a:solidFill>
              </a:rPr>
              <a:t> </a:t>
            </a:r>
            <a:r>
              <a:rPr lang="de-DE" dirty="0" err="1">
                <a:solidFill>
                  <a:srgbClr val="EA4E1A"/>
                </a:solidFill>
              </a:rPr>
              <a:t>hablamos</a:t>
            </a:r>
            <a:r>
              <a:rPr lang="de-DE" dirty="0">
                <a:solidFill>
                  <a:srgbClr val="EA4E1A"/>
                </a:solidFill>
              </a:rPr>
              <a:t> de</a:t>
            </a:r>
            <a:br>
              <a:rPr lang="de-DE" dirty="0">
                <a:solidFill>
                  <a:srgbClr val="EA4E1A"/>
                </a:solidFill>
              </a:rPr>
            </a:br>
            <a:r>
              <a:rPr lang="de-DE" dirty="0">
                <a:solidFill>
                  <a:srgbClr val="EA4E1A"/>
                </a:solidFill>
              </a:rPr>
              <a:t> "</a:t>
            </a:r>
            <a:r>
              <a:rPr lang="de-DE" dirty="0" err="1">
                <a:solidFill>
                  <a:srgbClr val="EA4E1A"/>
                </a:solidFill>
              </a:rPr>
              <a:t>trabajadores</a:t>
            </a:r>
            <a:r>
              <a:rPr lang="de-DE" dirty="0">
                <a:solidFill>
                  <a:srgbClr val="EA4E1A"/>
                </a:solidFill>
              </a:rPr>
              <a:t> </a:t>
            </a:r>
            <a:r>
              <a:rPr lang="de-DE" dirty="0" err="1">
                <a:solidFill>
                  <a:srgbClr val="EA4E1A"/>
                </a:solidFill>
              </a:rPr>
              <a:t>jóvenes</a:t>
            </a:r>
            <a:r>
              <a:rPr lang="de-DE" dirty="0">
                <a:solidFill>
                  <a:srgbClr val="EA4E1A"/>
                </a:solidFill>
              </a:rPr>
              <a:t>"</a:t>
            </a:r>
            <a:endParaRPr lang="en-GB" dirty="0">
              <a:solidFill>
                <a:srgbClr val="EA4E1A"/>
              </a:solidFill>
            </a:endParaRPr>
          </a:p>
        </p:txBody>
      </p:sp>
      <p:pic>
        <p:nvPicPr>
          <p:cNvPr id="10" name="Bild 9"/>
          <p:cNvPicPr>
            <a:picLocks noChangeAspect="1"/>
          </p:cNvPicPr>
          <p:nvPr/>
        </p:nvPicPr>
        <p:blipFill>
          <a:blip r:embed="rId3"/>
          <a:stretch>
            <a:fillRect/>
          </a:stretch>
        </p:blipFill>
        <p:spPr>
          <a:xfrm>
            <a:off x="1970032" y="2080006"/>
            <a:ext cx="5222402" cy="3458235"/>
          </a:xfrm>
          <a:prstGeom prst="rect">
            <a:avLst/>
          </a:prstGeom>
        </p:spPr>
      </p:pic>
      <p:sp>
        <p:nvSpPr>
          <p:cNvPr id="4" name="Titolo 1">
            <a:extLst>
              <a:ext uri="{FF2B5EF4-FFF2-40B4-BE49-F238E27FC236}">
                <a16:creationId xmlns:a16="http://schemas.microsoft.com/office/drawing/2014/main" id="{6CAA80B1-C001-9146-BCAA-05FB28DACF1A}"/>
              </a:ext>
            </a:extLst>
          </p:cNvPr>
          <p:cNvSpPr txBox="1">
            <a:spLocks/>
          </p:cNvSpPr>
          <p:nvPr/>
        </p:nvSpPr>
        <p:spPr>
          <a:xfrm>
            <a:off x="628650" y="1556792"/>
            <a:ext cx="7886700" cy="60716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endParaRPr lang="en-GB" dirty="0">
              <a:solidFill>
                <a:srgbClr val="EA4E1A"/>
              </a:solidFill>
            </a:endParaRPr>
          </a:p>
        </p:txBody>
      </p:sp>
    </p:spTree>
    <p:extLst>
      <p:ext uri="{BB962C8B-B14F-4D97-AF65-F5344CB8AC3E}">
        <p14:creationId xmlns:p14="http://schemas.microsoft.com/office/powerpoint/2010/main" val="268453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099B77C5-8F8F-8149-8D3A-16D850236A1E}"/>
              </a:ext>
            </a:extLst>
          </p:cNvPr>
          <p:cNvSpPr>
            <a:spLocks noGrp="1"/>
          </p:cNvSpPr>
          <p:nvPr>
            <p:ph idx="4294967295"/>
          </p:nvPr>
        </p:nvSpPr>
        <p:spPr>
          <a:xfrm>
            <a:off x="628650" y="694944"/>
            <a:ext cx="7886700" cy="5547360"/>
          </a:xfrm>
        </p:spPr>
        <p:txBody>
          <a:bodyPr>
            <a:normAutofit/>
          </a:bodyPr>
          <a:lstStyle/>
          <a:p>
            <a:pPr marL="0" indent="0">
              <a:lnSpc>
                <a:spcPct val="100000"/>
              </a:lnSpc>
              <a:spcBef>
                <a:spcPts val="600"/>
              </a:spcBef>
              <a:buNone/>
            </a:pPr>
            <a:r>
              <a:rPr lang="de-DE" dirty="0"/>
              <a:t>Los </a:t>
            </a:r>
            <a:r>
              <a:rPr lang="de-DE" dirty="0" err="1">
                <a:solidFill>
                  <a:srgbClr val="EA4E1A"/>
                </a:solidFill>
              </a:rPr>
              <a:t>jóvenes</a:t>
            </a:r>
            <a:r>
              <a:rPr lang="de-DE" dirty="0"/>
              <a:t> </a:t>
            </a:r>
            <a:r>
              <a:rPr lang="de-DE" dirty="0" err="1"/>
              <a:t>son</a:t>
            </a:r>
            <a:r>
              <a:rPr lang="de-DE" dirty="0"/>
              <a:t> </a:t>
            </a:r>
            <a:r>
              <a:rPr lang="de-DE" dirty="0" err="1"/>
              <a:t>aquellas</a:t>
            </a:r>
            <a:r>
              <a:rPr lang="de-DE" dirty="0"/>
              <a:t> </a:t>
            </a:r>
            <a:r>
              <a:rPr lang="de-DE" dirty="0" err="1"/>
              <a:t>personas</a:t>
            </a:r>
            <a:r>
              <a:rPr lang="de-DE" dirty="0"/>
              <a:t> en </a:t>
            </a:r>
            <a:r>
              <a:rPr lang="de-DE" dirty="0" err="1"/>
              <a:t>edad</a:t>
            </a:r>
            <a:r>
              <a:rPr lang="de-DE" dirty="0"/>
              <a:t> de </a:t>
            </a:r>
            <a:r>
              <a:rPr lang="de-DE" dirty="0" err="1"/>
              <a:t>estar</a:t>
            </a:r>
            <a:r>
              <a:rPr lang="de-DE" dirty="0"/>
              <a:t> </a:t>
            </a:r>
            <a:r>
              <a:rPr lang="de-DE" dirty="0" err="1"/>
              <a:t>finalizando</a:t>
            </a:r>
            <a:r>
              <a:rPr lang="de-DE" dirty="0"/>
              <a:t> </a:t>
            </a:r>
            <a:r>
              <a:rPr lang="de-DE" dirty="0" err="1"/>
              <a:t>su</a:t>
            </a:r>
            <a:r>
              <a:rPr lang="de-DE" dirty="0"/>
              <a:t> </a:t>
            </a:r>
            <a:r>
              <a:rPr lang="de-DE" dirty="0" err="1"/>
              <a:t>educación</a:t>
            </a:r>
            <a:r>
              <a:rPr lang="de-DE" dirty="0"/>
              <a:t> </a:t>
            </a:r>
            <a:r>
              <a:rPr lang="de-DE" dirty="0" err="1"/>
              <a:t>obligatoria</a:t>
            </a:r>
            <a:r>
              <a:rPr lang="de-DE" dirty="0"/>
              <a:t> </a:t>
            </a:r>
            <a:r>
              <a:rPr lang="de-DE" dirty="0" err="1"/>
              <a:t>e</a:t>
            </a:r>
            <a:r>
              <a:rPr lang="de-DE" dirty="0"/>
              <a:t> </a:t>
            </a:r>
            <a:r>
              <a:rPr lang="de-DE" dirty="0" err="1"/>
              <a:t>iniciando</a:t>
            </a:r>
            <a:r>
              <a:rPr lang="de-DE" dirty="0"/>
              <a:t> </a:t>
            </a:r>
            <a:r>
              <a:rPr lang="de-DE" dirty="0" err="1"/>
              <a:t>su</a:t>
            </a:r>
            <a:r>
              <a:rPr lang="de-DE" dirty="0"/>
              <a:t> </a:t>
            </a:r>
            <a:r>
              <a:rPr lang="de-DE" dirty="0" err="1"/>
              <a:t>primera</a:t>
            </a:r>
            <a:r>
              <a:rPr lang="de-DE" dirty="0"/>
              <a:t> </a:t>
            </a:r>
            <a:r>
              <a:rPr lang="de-DE" dirty="0" err="1"/>
              <a:t>experiencia</a:t>
            </a:r>
            <a:r>
              <a:rPr lang="de-DE" dirty="0"/>
              <a:t> </a:t>
            </a:r>
            <a:r>
              <a:rPr lang="de-DE" dirty="0" err="1"/>
              <a:t>laboral</a:t>
            </a:r>
            <a:r>
              <a:rPr lang="de-DE" dirty="0"/>
              <a:t> (15 a 24 </a:t>
            </a:r>
            <a:r>
              <a:rPr lang="de-DE" dirty="0" err="1"/>
              <a:t>años</a:t>
            </a:r>
            <a:r>
              <a:rPr lang="de-DE" dirty="0"/>
              <a:t> de </a:t>
            </a:r>
            <a:r>
              <a:rPr lang="de-DE" dirty="0" err="1"/>
              <a:t>edad</a:t>
            </a:r>
            <a:r>
              <a:rPr lang="de-DE" dirty="0"/>
              <a:t>).</a:t>
            </a:r>
          </a:p>
          <a:p>
            <a:pPr marL="0" indent="0">
              <a:lnSpc>
                <a:spcPct val="100000"/>
              </a:lnSpc>
              <a:spcBef>
                <a:spcPts val="600"/>
              </a:spcBef>
              <a:buNone/>
            </a:pPr>
            <a:endParaRPr lang="en-GB" sz="2400" dirty="0"/>
          </a:p>
          <a:p>
            <a:pPr marL="0" indent="0">
              <a:lnSpc>
                <a:spcPct val="100000"/>
              </a:lnSpc>
              <a:spcBef>
                <a:spcPts val="600"/>
              </a:spcBef>
              <a:buClr>
                <a:srgbClr val="EA4E1A"/>
              </a:buClr>
              <a:buSzPct val="110000"/>
              <a:buNone/>
            </a:pPr>
            <a:r>
              <a:rPr lang="de-DE" dirty="0">
                <a:latin typeface="Avenir Next Regular"/>
                <a:cs typeface="Avenir Next Regular"/>
              </a:rPr>
              <a:t>Los </a:t>
            </a:r>
            <a:r>
              <a:rPr lang="de-DE" dirty="0" err="1">
                <a:solidFill>
                  <a:srgbClr val="EA4E1A"/>
                </a:solidFill>
                <a:latin typeface="Avenir Next Regular"/>
                <a:cs typeface="Avenir Next Regular"/>
              </a:rPr>
              <a:t>trabajadores</a:t>
            </a:r>
            <a:r>
              <a:rPr lang="de-DE" dirty="0">
                <a:solidFill>
                  <a:srgbClr val="EA4E1A"/>
                </a:solidFill>
                <a:latin typeface="Avenir Next Regular"/>
                <a:cs typeface="Avenir Next Regular"/>
              </a:rPr>
              <a:t> </a:t>
            </a:r>
            <a:r>
              <a:rPr lang="de-DE" dirty="0" err="1">
                <a:solidFill>
                  <a:srgbClr val="EA4E1A"/>
                </a:solidFill>
                <a:latin typeface="Avenir Next Regular"/>
                <a:cs typeface="Avenir Next Regular"/>
              </a:rPr>
              <a:t>jóvenes</a:t>
            </a:r>
            <a:r>
              <a:rPr lang="de-DE" dirty="0">
                <a:solidFill>
                  <a:srgbClr val="EA4E1A"/>
                </a:solidFill>
                <a:latin typeface="Avenir Next Regular"/>
                <a:cs typeface="Avenir Next Regular"/>
              </a:rPr>
              <a:t> </a:t>
            </a:r>
            <a:r>
              <a:rPr lang="de-DE" dirty="0" err="1">
                <a:latin typeface="Avenir Next Regular"/>
                <a:cs typeface="Avenir Next Regular"/>
              </a:rPr>
              <a:t>pueden</a:t>
            </a:r>
            <a:r>
              <a:rPr lang="de-DE" dirty="0">
                <a:latin typeface="Avenir Next Regular"/>
                <a:cs typeface="Avenir Next Regular"/>
              </a:rPr>
              <a:t> </a:t>
            </a:r>
            <a:r>
              <a:rPr lang="de-DE" dirty="0" err="1">
                <a:latin typeface="Avenir Next Regular"/>
                <a:cs typeface="Avenir Next Regular"/>
              </a:rPr>
              <a:t>dividirse</a:t>
            </a:r>
            <a:r>
              <a:rPr lang="de-DE" dirty="0">
                <a:latin typeface="Avenir Next Regular"/>
                <a:cs typeface="Avenir Next Regular"/>
              </a:rPr>
              <a:t> en dos </a:t>
            </a:r>
            <a:r>
              <a:rPr lang="de-DE" dirty="0" err="1">
                <a:latin typeface="Avenir Next Regular"/>
                <a:cs typeface="Avenir Next Regular"/>
              </a:rPr>
              <a:t>grandes</a:t>
            </a:r>
            <a:r>
              <a:rPr lang="de-DE" dirty="0">
                <a:latin typeface="Avenir Next Regular"/>
                <a:cs typeface="Avenir Next Regular"/>
              </a:rPr>
              <a:t> </a:t>
            </a:r>
            <a:r>
              <a:rPr lang="de-DE" dirty="0" err="1">
                <a:latin typeface="Avenir Next Regular"/>
                <a:cs typeface="Avenir Next Regular"/>
              </a:rPr>
              <a:t>grupos</a:t>
            </a:r>
            <a:r>
              <a:rPr lang="de-DE" dirty="0">
                <a:latin typeface="Avenir Next Regular"/>
                <a:cs typeface="Avenir Next Regular"/>
              </a:rPr>
              <a:t>:</a:t>
            </a:r>
          </a:p>
          <a:p>
            <a:pPr lvl="0">
              <a:lnSpc>
                <a:spcPct val="100000"/>
              </a:lnSpc>
              <a:spcBef>
                <a:spcPts val="600"/>
              </a:spcBef>
              <a:buClr>
                <a:srgbClr val="EA4E1A"/>
              </a:buClr>
              <a:buSzPct val="110000"/>
              <a:buFont typeface="Arial"/>
              <a:buChar char="•"/>
            </a:pPr>
            <a:r>
              <a:rPr lang="de-DE" dirty="0" err="1">
                <a:latin typeface="Avenir Next Regular"/>
                <a:cs typeface="Avenir Next Regular"/>
              </a:rPr>
              <a:t>aquellos</a:t>
            </a:r>
            <a:r>
              <a:rPr lang="de-DE" dirty="0">
                <a:latin typeface="Avenir Next Regular"/>
                <a:cs typeface="Avenir Next Regular"/>
              </a:rPr>
              <a:t> </a:t>
            </a:r>
            <a:r>
              <a:rPr lang="de-DE" dirty="0" err="1">
                <a:latin typeface="Avenir Next Regular"/>
                <a:cs typeface="Avenir Next Regular"/>
              </a:rPr>
              <a:t>cuya</a:t>
            </a:r>
            <a:r>
              <a:rPr lang="de-DE" dirty="0">
                <a:latin typeface="Avenir Next Regular"/>
                <a:cs typeface="Avenir Next Regular"/>
              </a:rPr>
              <a:t> </a:t>
            </a:r>
            <a:r>
              <a:rPr lang="de-DE" dirty="0" err="1">
                <a:latin typeface="Avenir Next Regular"/>
                <a:cs typeface="Avenir Next Regular"/>
              </a:rPr>
              <a:t>edad</a:t>
            </a:r>
            <a:r>
              <a:rPr lang="de-DE" dirty="0">
                <a:latin typeface="Avenir Next Regular"/>
                <a:cs typeface="Avenir Next Regular"/>
              </a:rPr>
              <a:t> </a:t>
            </a:r>
            <a:r>
              <a:rPr lang="de-DE" dirty="0" err="1">
                <a:latin typeface="Avenir Next Regular"/>
                <a:cs typeface="Avenir Next Regular"/>
              </a:rPr>
              <a:t>está</a:t>
            </a:r>
            <a:r>
              <a:rPr lang="de-DE" dirty="0">
                <a:latin typeface="Avenir Next Regular"/>
                <a:cs typeface="Avenir Next Regular"/>
              </a:rPr>
              <a:t> </a:t>
            </a:r>
            <a:r>
              <a:rPr lang="de-DE" dirty="0" err="1">
                <a:latin typeface="Avenir Next Regular"/>
                <a:cs typeface="Avenir Next Regular"/>
              </a:rPr>
              <a:t>por</a:t>
            </a:r>
            <a:r>
              <a:rPr lang="de-DE" dirty="0">
                <a:latin typeface="Avenir Next Regular"/>
                <a:cs typeface="Avenir Next Regular"/>
              </a:rPr>
              <a:t> </a:t>
            </a:r>
            <a:r>
              <a:rPr lang="de-DE" dirty="0" err="1">
                <a:latin typeface="Avenir Next Regular"/>
                <a:cs typeface="Avenir Next Regular"/>
              </a:rPr>
              <a:t>encima</a:t>
            </a:r>
            <a:r>
              <a:rPr lang="de-DE" dirty="0">
                <a:latin typeface="Avenir Next Regular"/>
                <a:cs typeface="Avenir Next Regular"/>
              </a:rPr>
              <a:t> de la </a:t>
            </a:r>
            <a:r>
              <a:rPr lang="de-DE" dirty="0" err="1">
                <a:latin typeface="Avenir Next Regular"/>
                <a:cs typeface="Avenir Next Regular"/>
              </a:rPr>
              <a:t>edad</a:t>
            </a:r>
            <a:r>
              <a:rPr lang="de-DE" dirty="0">
                <a:latin typeface="Avenir Next Regular"/>
                <a:cs typeface="Avenir Next Regular"/>
              </a:rPr>
              <a:t> </a:t>
            </a:r>
            <a:r>
              <a:rPr lang="de-DE" dirty="0" err="1">
                <a:latin typeface="Avenir Next Regular"/>
                <a:cs typeface="Avenir Next Regular"/>
              </a:rPr>
              <a:t>mínima</a:t>
            </a:r>
            <a:r>
              <a:rPr lang="de-DE" dirty="0">
                <a:latin typeface="Avenir Next Regular"/>
                <a:cs typeface="Avenir Next Regular"/>
              </a:rPr>
              <a:t> de </a:t>
            </a:r>
            <a:r>
              <a:rPr lang="de-DE" dirty="0" err="1">
                <a:latin typeface="Avenir Next Regular"/>
                <a:cs typeface="Avenir Next Regular"/>
              </a:rPr>
              <a:t>admisión</a:t>
            </a:r>
            <a:r>
              <a:rPr lang="de-DE" dirty="0">
                <a:latin typeface="Avenir Next Regular"/>
                <a:cs typeface="Avenir Next Regular"/>
              </a:rPr>
              <a:t> al </a:t>
            </a:r>
            <a:r>
              <a:rPr lang="de-DE" dirty="0" err="1">
                <a:latin typeface="Avenir Next Regular"/>
                <a:cs typeface="Avenir Next Regular"/>
              </a:rPr>
              <a:t>empleo</a:t>
            </a:r>
            <a:r>
              <a:rPr lang="de-DE" dirty="0">
                <a:latin typeface="Avenir Next Regular"/>
                <a:cs typeface="Avenir Next Regular"/>
              </a:rPr>
              <a:t> </a:t>
            </a:r>
            <a:r>
              <a:rPr lang="de-DE" dirty="0" err="1">
                <a:latin typeface="Avenir Next Regular"/>
                <a:cs typeface="Avenir Next Regular"/>
              </a:rPr>
              <a:t>pero</a:t>
            </a:r>
            <a:r>
              <a:rPr lang="de-DE" dirty="0">
                <a:latin typeface="Avenir Next Regular"/>
                <a:cs typeface="Avenir Next Regular"/>
              </a:rPr>
              <a:t> </a:t>
            </a:r>
            <a:r>
              <a:rPr lang="de-DE" dirty="0" err="1">
                <a:latin typeface="Avenir Next Regular"/>
                <a:cs typeface="Avenir Next Regular"/>
              </a:rPr>
              <a:t>por</a:t>
            </a:r>
            <a:r>
              <a:rPr lang="de-DE" dirty="0">
                <a:latin typeface="Avenir Next Regular"/>
                <a:cs typeface="Avenir Next Regular"/>
              </a:rPr>
              <a:t> </a:t>
            </a:r>
            <a:r>
              <a:rPr lang="de-DE" dirty="0" err="1">
                <a:latin typeface="Avenir Next Regular"/>
                <a:cs typeface="Avenir Next Regular"/>
              </a:rPr>
              <a:t>debajo</a:t>
            </a:r>
            <a:r>
              <a:rPr lang="de-DE" dirty="0">
                <a:latin typeface="Avenir Next Regular"/>
                <a:cs typeface="Avenir Next Regular"/>
              </a:rPr>
              <a:t> de los 18 </a:t>
            </a:r>
            <a:r>
              <a:rPr lang="de-DE" dirty="0" err="1">
                <a:latin typeface="Avenir Next Regular"/>
                <a:cs typeface="Avenir Next Regular"/>
              </a:rPr>
              <a:t>años</a:t>
            </a:r>
            <a:r>
              <a:rPr lang="de-DE" dirty="0">
                <a:latin typeface="Avenir Next Regular"/>
                <a:cs typeface="Avenir Next Regular"/>
              </a:rPr>
              <a:t>, </a:t>
            </a:r>
            <a:r>
              <a:rPr lang="de-DE" dirty="0" err="1">
                <a:latin typeface="Avenir Next Regular"/>
                <a:cs typeface="Avenir Next Regular"/>
              </a:rPr>
              <a:t>y</a:t>
            </a:r>
            <a:endParaRPr lang="de-DE" dirty="0">
              <a:latin typeface="Avenir Next Regular"/>
              <a:cs typeface="Avenir Next Regular"/>
            </a:endParaRPr>
          </a:p>
          <a:p>
            <a:pPr lvl="0">
              <a:lnSpc>
                <a:spcPct val="100000"/>
              </a:lnSpc>
              <a:spcBef>
                <a:spcPts val="600"/>
              </a:spcBef>
              <a:buClr>
                <a:srgbClr val="EA4E1A"/>
              </a:buClr>
              <a:buSzPct val="110000"/>
              <a:buFont typeface="Arial"/>
              <a:buChar char="•"/>
            </a:pPr>
            <a:r>
              <a:rPr lang="de-DE" dirty="0" err="1">
                <a:latin typeface="Avenir Next Regular"/>
                <a:cs typeface="Avenir Next Regular"/>
              </a:rPr>
              <a:t>aquellos</a:t>
            </a:r>
            <a:r>
              <a:rPr lang="de-DE" dirty="0">
                <a:latin typeface="Avenir Next Regular"/>
                <a:cs typeface="Avenir Next Regular"/>
              </a:rPr>
              <a:t> de entre 18 </a:t>
            </a:r>
            <a:r>
              <a:rPr lang="de-DE" dirty="0" err="1">
                <a:latin typeface="Avenir Next Regular"/>
                <a:cs typeface="Avenir Next Regular"/>
              </a:rPr>
              <a:t>y</a:t>
            </a:r>
            <a:r>
              <a:rPr lang="de-DE" dirty="0">
                <a:latin typeface="Avenir Next Regular"/>
                <a:cs typeface="Avenir Next Regular"/>
              </a:rPr>
              <a:t> 24 </a:t>
            </a:r>
            <a:r>
              <a:rPr lang="de-DE" dirty="0" err="1">
                <a:latin typeface="Avenir Next Regular"/>
                <a:cs typeface="Avenir Next Regular"/>
              </a:rPr>
              <a:t>años</a:t>
            </a:r>
            <a:r>
              <a:rPr lang="de-DE" dirty="0">
                <a:latin typeface="Avenir Next Regular"/>
                <a:cs typeface="Avenir Next Regular"/>
              </a:rPr>
              <a:t> de </a:t>
            </a:r>
            <a:r>
              <a:rPr lang="de-DE" dirty="0" err="1">
                <a:latin typeface="Avenir Next Regular"/>
                <a:cs typeface="Avenir Next Regular"/>
              </a:rPr>
              <a:t>edad</a:t>
            </a:r>
            <a:endParaRPr lang="de-DE" dirty="0">
              <a:latin typeface="Avenir Next Regular"/>
              <a:cs typeface="Avenir Next Regular"/>
            </a:endParaRPr>
          </a:p>
        </p:txBody>
      </p:sp>
    </p:spTree>
    <p:extLst>
      <p:ext uri="{BB962C8B-B14F-4D97-AF65-F5344CB8AC3E}">
        <p14:creationId xmlns:p14="http://schemas.microsoft.com/office/powerpoint/2010/main" val="3510538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045416-9083-BF46-9986-86F8EACDECBD}"/>
              </a:ext>
            </a:extLst>
          </p:cNvPr>
          <p:cNvSpPr>
            <a:spLocks noGrp="1"/>
          </p:cNvSpPr>
          <p:nvPr>
            <p:ph type="title"/>
          </p:nvPr>
        </p:nvSpPr>
        <p:spPr>
          <a:xfrm>
            <a:off x="628650" y="628096"/>
            <a:ext cx="7837640" cy="921716"/>
          </a:xfrm>
        </p:spPr>
        <p:txBody>
          <a:bodyPr>
            <a:noAutofit/>
          </a:bodyPr>
          <a:lstStyle/>
          <a:p>
            <a:pPr>
              <a:lnSpc>
                <a:spcPct val="110000"/>
              </a:lnSpc>
            </a:pPr>
            <a:r>
              <a:rPr lang="de-DE" dirty="0">
                <a:solidFill>
                  <a:srgbClr val="EA4E1A"/>
                </a:solidFill>
              </a:rPr>
              <a:t>¿</a:t>
            </a:r>
            <a:r>
              <a:rPr lang="de-DE" dirty="0" err="1">
                <a:solidFill>
                  <a:srgbClr val="EA4E1A"/>
                </a:solidFill>
              </a:rPr>
              <a:t>Corren</a:t>
            </a:r>
            <a:r>
              <a:rPr lang="de-DE" dirty="0">
                <a:solidFill>
                  <a:srgbClr val="EA4E1A"/>
                </a:solidFill>
              </a:rPr>
              <a:t> los </a:t>
            </a:r>
            <a:r>
              <a:rPr lang="de-DE" dirty="0" err="1">
                <a:solidFill>
                  <a:srgbClr val="EA4E1A"/>
                </a:solidFill>
              </a:rPr>
              <a:t>jóvenes</a:t>
            </a:r>
            <a:r>
              <a:rPr lang="de-DE" dirty="0">
                <a:solidFill>
                  <a:srgbClr val="EA4E1A"/>
                </a:solidFill>
              </a:rPr>
              <a:t> </a:t>
            </a:r>
            <a:r>
              <a:rPr lang="de-DE" dirty="0" err="1">
                <a:solidFill>
                  <a:srgbClr val="EA4E1A"/>
                </a:solidFill>
              </a:rPr>
              <a:t>un</a:t>
            </a:r>
            <a:r>
              <a:rPr lang="de-DE" dirty="0">
                <a:solidFill>
                  <a:srgbClr val="EA4E1A"/>
                </a:solidFill>
              </a:rPr>
              <a:t> </a:t>
            </a:r>
            <a:r>
              <a:rPr lang="de-DE" dirty="0" err="1">
                <a:solidFill>
                  <a:srgbClr val="EA4E1A"/>
                </a:solidFill>
              </a:rPr>
              <a:t>riesgo</a:t>
            </a:r>
            <a:r>
              <a:rPr lang="de-DE" dirty="0">
                <a:solidFill>
                  <a:srgbClr val="EA4E1A"/>
                </a:solidFill>
              </a:rPr>
              <a:t> </a:t>
            </a:r>
            <a:r>
              <a:rPr lang="de-DE" dirty="0" err="1">
                <a:solidFill>
                  <a:srgbClr val="EA4E1A"/>
                </a:solidFill>
              </a:rPr>
              <a:t>mayor</a:t>
            </a:r>
            <a:r>
              <a:rPr lang="de-DE" dirty="0">
                <a:solidFill>
                  <a:srgbClr val="EA4E1A"/>
                </a:solidFill>
              </a:rPr>
              <a:t> de </a:t>
            </a:r>
            <a:r>
              <a:rPr lang="de-DE" dirty="0" err="1">
                <a:solidFill>
                  <a:srgbClr val="EA4E1A"/>
                </a:solidFill>
              </a:rPr>
              <a:t>sufrir</a:t>
            </a:r>
            <a:r>
              <a:rPr lang="de-DE" dirty="0">
                <a:solidFill>
                  <a:srgbClr val="EA4E1A"/>
                </a:solidFill>
              </a:rPr>
              <a:t> </a:t>
            </a:r>
            <a:r>
              <a:rPr lang="de-DE" dirty="0" err="1">
                <a:solidFill>
                  <a:srgbClr val="EA4E1A"/>
                </a:solidFill>
              </a:rPr>
              <a:t>lesiones</a:t>
            </a:r>
            <a:r>
              <a:rPr lang="de-DE" dirty="0">
                <a:solidFill>
                  <a:srgbClr val="EA4E1A"/>
                </a:solidFill>
              </a:rPr>
              <a:t> </a:t>
            </a:r>
            <a:r>
              <a:rPr lang="de-DE" dirty="0" err="1">
                <a:solidFill>
                  <a:srgbClr val="EA4E1A"/>
                </a:solidFill>
              </a:rPr>
              <a:t>y</a:t>
            </a:r>
            <a:r>
              <a:rPr lang="de-DE" dirty="0">
                <a:solidFill>
                  <a:srgbClr val="EA4E1A"/>
                </a:solidFill>
              </a:rPr>
              <a:t> </a:t>
            </a:r>
            <a:r>
              <a:rPr lang="de-DE" dirty="0" err="1">
                <a:solidFill>
                  <a:srgbClr val="EA4E1A"/>
                </a:solidFill>
              </a:rPr>
              <a:t>enfermedades</a:t>
            </a:r>
            <a:r>
              <a:rPr lang="de-DE" dirty="0">
                <a:solidFill>
                  <a:srgbClr val="EA4E1A"/>
                </a:solidFill>
              </a:rPr>
              <a:t> </a:t>
            </a:r>
            <a:r>
              <a:rPr lang="de-DE" dirty="0" err="1">
                <a:solidFill>
                  <a:srgbClr val="EA4E1A"/>
                </a:solidFill>
              </a:rPr>
              <a:t>profesionales</a:t>
            </a:r>
            <a:r>
              <a:rPr lang="de-DE" dirty="0">
                <a:solidFill>
                  <a:srgbClr val="EA4E1A"/>
                </a:solidFill>
              </a:rPr>
              <a:t>?</a:t>
            </a:r>
            <a:endParaRPr lang="en-GB" dirty="0">
              <a:solidFill>
                <a:srgbClr val="EA4E1A"/>
              </a:solidFill>
            </a:endParaRPr>
          </a:p>
        </p:txBody>
      </p:sp>
      <p:pic>
        <p:nvPicPr>
          <p:cNvPr id="4" name="Bild 3"/>
          <p:cNvPicPr>
            <a:picLocks noChangeAspect="1"/>
          </p:cNvPicPr>
          <p:nvPr/>
        </p:nvPicPr>
        <p:blipFill>
          <a:blip r:embed="rId3"/>
          <a:stretch>
            <a:fillRect/>
          </a:stretch>
        </p:blipFill>
        <p:spPr>
          <a:xfrm>
            <a:off x="1936930" y="2092325"/>
            <a:ext cx="5280428" cy="3470843"/>
          </a:xfrm>
          <a:prstGeom prst="rect">
            <a:avLst/>
          </a:prstGeom>
        </p:spPr>
      </p:pic>
    </p:spTree>
    <p:extLst>
      <p:ext uri="{BB962C8B-B14F-4D97-AF65-F5344CB8AC3E}">
        <p14:creationId xmlns:p14="http://schemas.microsoft.com/office/powerpoint/2010/main" val="701213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77ADAA99-A54E-794D-B30A-691D674580E7}"/>
              </a:ext>
            </a:extLst>
          </p:cNvPr>
          <p:cNvSpPr>
            <a:spLocks noGrp="1"/>
          </p:cNvSpPr>
          <p:nvPr>
            <p:ph idx="4294967295"/>
          </p:nvPr>
        </p:nvSpPr>
        <p:spPr>
          <a:xfrm>
            <a:off x="628650" y="694944"/>
            <a:ext cx="7886700" cy="5547360"/>
          </a:xfrm>
        </p:spPr>
        <p:txBody>
          <a:bodyPr>
            <a:normAutofit/>
          </a:bodyPr>
          <a:lstStyle/>
          <a:p>
            <a:pPr marL="0" indent="0">
              <a:lnSpc>
                <a:spcPct val="100000"/>
              </a:lnSpc>
              <a:spcAft>
                <a:spcPts val="1200"/>
              </a:spcAft>
              <a:buNone/>
            </a:pPr>
            <a:r>
              <a:rPr lang="de-DE" dirty="0"/>
              <a:t>Las </a:t>
            </a:r>
            <a:r>
              <a:rPr lang="de-DE" dirty="0" err="1"/>
              <a:t>estadísticas</a:t>
            </a:r>
            <a:r>
              <a:rPr lang="de-DE" dirty="0"/>
              <a:t> </a:t>
            </a:r>
            <a:r>
              <a:rPr lang="de-DE" dirty="0" err="1"/>
              <a:t>reflejan</a:t>
            </a:r>
            <a:r>
              <a:rPr lang="de-DE" dirty="0"/>
              <a:t> </a:t>
            </a:r>
            <a:r>
              <a:rPr lang="de-DE" dirty="0" err="1"/>
              <a:t>que</a:t>
            </a:r>
            <a:r>
              <a:rPr lang="de-DE" dirty="0"/>
              <a:t> los </a:t>
            </a:r>
            <a:r>
              <a:rPr lang="de-DE" dirty="0" err="1"/>
              <a:t>trabajadores</a:t>
            </a:r>
            <a:r>
              <a:rPr lang="de-DE" dirty="0"/>
              <a:t> </a:t>
            </a:r>
            <a:r>
              <a:rPr lang="de-DE" dirty="0" err="1"/>
              <a:t>jóvenes</a:t>
            </a:r>
            <a:r>
              <a:rPr lang="de-DE" dirty="0"/>
              <a:t> </a:t>
            </a:r>
            <a:r>
              <a:rPr lang="de-DE" dirty="0" err="1"/>
              <a:t>registran</a:t>
            </a:r>
            <a:r>
              <a:rPr lang="de-DE" dirty="0"/>
              <a:t> </a:t>
            </a:r>
            <a:r>
              <a:rPr lang="de-DE" dirty="0" err="1">
                <a:solidFill>
                  <a:srgbClr val="EA4E1A"/>
                </a:solidFill>
              </a:rPr>
              <a:t>índices</a:t>
            </a:r>
            <a:r>
              <a:rPr lang="de-DE" dirty="0">
                <a:solidFill>
                  <a:srgbClr val="EA4E1A"/>
                </a:solidFill>
              </a:rPr>
              <a:t> de </a:t>
            </a:r>
            <a:r>
              <a:rPr lang="de-DE" dirty="0" err="1">
                <a:solidFill>
                  <a:srgbClr val="EA4E1A"/>
                </a:solidFill>
              </a:rPr>
              <a:t>lesiones</a:t>
            </a:r>
            <a:r>
              <a:rPr lang="de-DE" dirty="0">
                <a:solidFill>
                  <a:srgbClr val="EA4E1A"/>
                </a:solidFill>
              </a:rPr>
              <a:t> </a:t>
            </a:r>
            <a:r>
              <a:rPr lang="de-DE" dirty="0" err="1">
                <a:solidFill>
                  <a:srgbClr val="EA4E1A"/>
                </a:solidFill>
              </a:rPr>
              <a:t>no</a:t>
            </a:r>
            <a:r>
              <a:rPr lang="de-DE" dirty="0">
                <a:solidFill>
                  <a:srgbClr val="EA4E1A"/>
                </a:solidFill>
              </a:rPr>
              <a:t> </a:t>
            </a:r>
            <a:r>
              <a:rPr lang="de-DE" dirty="0" err="1">
                <a:solidFill>
                  <a:srgbClr val="EA4E1A"/>
                </a:solidFill>
              </a:rPr>
              <a:t>mortales</a:t>
            </a:r>
            <a:r>
              <a:rPr lang="de-DE" dirty="0">
                <a:solidFill>
                  <a:srgbClr val="EA4E1A"/>
                </a:solidFill>
              </a:rPr>
              <a:t> </a:t>
            </a:r>
            <a:r>
              <a:rPr lang="de-DE" dirty="0" err="1">
                <a:solidFill>
                  <a:srgbClr val="EA4E1A"/>
                </a:solidFill>
              </a:rPr>
              <a:t>mucho</a:t>
            </a:r>
            <a:r>
              <a:rPr lang="de-DE" dirty="0">
                <a:solidFill>
                  <a:srgbClr val="EA4E1A"/>
                </a:solidFill>
              </a:rPr>
              <a:t> </a:t>
            </a:r>
            <a:r>
              <a:rPr lang="de-DE" dirty="0" err="1">
                <a:solidFill>
                  <a:srgbClr val="EA4E1A"/>
                </a:solidFill>
              </a:rPr>
              <a:t>más</a:t>
            </a:r>
            <a:r>
              <a:rPr lang="de-DE" dirty="0">
                <a:solidFill>
                  <a:srgbClr val="EA4E1A"/>
                </a:solidFill>
              </a:rPr>
              <a:t> </a:t>
            </a:r>
            <a:r>
              <a:rPr lang="de-DE" dirty="0" err="1">
                <a:solidFill>
                  <a:srgbClr val="EA4E1A"/>
                </a:solidFill>
              </a:rPr>
              <a:t>elevados</a:t>
            </a:r>
            <a:r>
              <a:rPr lang="de-DE" dirty="0">
                <a:solidFill>
                  <a:srgbClr val="EA4E1A"/>
                </a:solidFill>
              </a:rPr>
              <a:t> </a:t>
            </a:r>
            <a:r>
              <a:rPr lang="de-DE" dirty="0" err="1"/>
              <a:t>que</a:t>
            </a:r>
            <a:r>
              <a:rPr lang="de-DE" dirty="0"/>
              <a:t> los </a:t>
            </a:r>
            <a:r>
              <a:rPr lang="de-DE" dirty="0" err="1"/>
              <a:t>trabajadores</a:t>
            </a:r>
            <a:r>
              <a:rPr lang="de-DE" dirty="0"/>
              <a:t> </a:t>
            </a:r>
            <a:r>
              <a:rPr lang="de-DE" dirty="0" err="1"/>
              <a:t>adultos</a:t>
            </a:r>
            <a:r>
              <a:rPr lang="de-DE" dirty="0"/>
              <a:t>.</a:t>
            </a:r>
          </a:p>
          <a:p>
            <a:pPr marL="0" indent="0">
              <a:lnSpc>
                <a:spcPct val="60000"/>
              </a:lnSpc>
              <a:spcAft>
                <a:spcPts val="1200"/>
              </a:spcAft>
              <a:buNone/>
            </a:pPr>
            <a:endParaRPr lang="de-DE" dirty="0"/>
          </a:p>
          <a:p>
            <a:pPr>
              <a:lnSpc>
                <a:spcPct val="100000"/>
              </a:lnSpc>
              <a:spcAft>
                <a:spcPts val="1200"/>
              </a:spcAft>
              <a:buClr>
                <a:srgbClr val="EA4E1A"/>
              </a:buClr>
              <a:buSzPct val="110000"/>
              <a:buFont typeface="Arial"/>
              <a:buChar char="•"/>
            </a:pPr>
            <a:r>
              <a:rPr lang="de-DE" dirty="0"/>
              <a:t>en la UE </a:t>
            </a:r>
            <a:r>
              <a:rPr lang="de-DE" dirty="0" err="1"/>
              <a:t>el</a:t>
            </a:r>
            <a:r>
              <a:rPr lang="de-DE" dirty="0"/>
              <a:t> </a:t>
            </a:r>
            <a:r>
              <a:rPr lang="de-DE" dirty="0" err="1"/>
              <a:t>índice</a:t>
            </a:r>
            <a:r>
              <a:rPr lang="de-DE" dirty="0"/>
              <a:t> es </a:t>
            </a:r>
            <a:r>
              <a:rPr lang="de-DE" dirty="0" err="1"/>
              <a:t>más</a:t>
            </a:r>
            <a:r>
              <a:rPr lang="de-DE" dirty="0"/>
              <a:t> de </a:t>
            </a:r>
            <a:r>
              <a:rPr lang="de-DE" dirty="0" err="1"/>
              <a:t>un</a:t>
            </a:r>
            <a:r>
              <a:rPr lang="de-DE" dirty="0"/>
              <a:t> 40 </a:t>
            </a:r>
            <a:r>
              <a:rPr lang="de-DE" dirty="0" err="1"/>
              <a:t>por</a:t>
            </a:r>
            <a:r>
              <a:rPr lang="de-DE" dirty="0"/>
              <a:t> </a:t>
            </a:r>
            <a:r>
              <a:rPr lang="de-DE" dirty="0" err="1"/>
              <a:t>ciento</a:t>
            </a:r>
            <a:r>
              <a:rPr lang="de-DE" dirty="0"/>
              <a:t> </a:t>
            </a:r>
            <a:r>
              <a:rPr lang="de-DE" dirty="0" err="1"/>
              <a:t>superior</a:t>
            </a:r>
            <a:r>
              <a:rPr lang="de-DE" dirty="0"/>
              <a:t> entre los </a:t>
            </a:r>
            <a:r>
              <a:rPr lang="de-DE" dirty="0" err="1"/>
              <a:t>trabajadores</a:t>
            </a:r>
            <a:r>
              <a:rPr lang="de-DE" dirty="0"/>
              <a:t> </a:t>
            </a:r>
            <a:r>
              <a:rPr lang="de-DE" dirty="0" err="1"/>
              <a:t>jóvenes</a:t>
            </a:r>
            <a:r>
              <a:rPr lang="de-DE" dirty="0"/>
              <a:t> de 18 a 24 </a:t>
            </a:r>
            <a:r>
              <a:rPr lang="de-DE" dirty="0" err="1"/>
              <a:t>años</a:t>
            </a:r>
            <a:r>
              <a:rPr lang="de-DE" dirty="0"/>
              <a:t> de </a:t>
            </a:r>
            <a:r>
              <a:rPr lang="de-DE" dirty="0" err="1"/>
              <a:t>edad</a:t>
            </a:r>
            <a:endParaRPr lang="de-DE" dirty="0"/>
          </a:p>
          <a:p>
            <a:pPr>
              <a:lnSpc>
                <a:spcPct val="100000"/>
              </a:lnSpc>
              <a:spcAft>
                <a:spcPts val="1200"/>
              </a:spcAft>
              <a:buClr>
                <a:srgbClr val="EA4E1A"/>
              </a:buClr>
              <a:buSzPct val="110000"/>
              <a:buFont typeface="Arial"/>
              <a:buChar char="•"/>
            </a:pPr>
            <a:r>
              <a:rPr lang="de-DE" dirty="0"/>
              <a:t>en los </a:t>
            </a:r>
            <a:r>
              <a:rPr lang="de-DE" dirty="0" err="1"/>
              <a:t>Estados</a:t>
            </a:r>
            <a:r>
              <a:rPr lang="de-DE" dirty="0"/>
              <a:t> </a:t>
            </a:r>
            <a:r>
              <a:rPr lang="de-DE" dirty="0" err="1"/>
              <a:t>Unidos</a:t>
            </a:r>
            <a:r>
              <a:rPr lang="de-DE" dirty="0"/>
              <a:t> </a:t>
            </a:r>
            <a:r>
              <a:rPr lang="de-DE" dirty="0" err="1"/>
              <a:t>el</a:t>
            </a:r>
            <a:r>
              <a:rPr lang="de-DE" dirty="0"/>
              <a:t> </a:t>
            </a:r>
            <a:r>
              <a:rPr lang="de-DE" dirty="0" err="1"/>
              <a:t>índice</a:t>
            </a:r>
            <a:r>
              <a:rPr lang="de-DE" dirty="0"/>
              <a:t> es dos </a:t>
            </a:r>
            <a:r>
              <a:rPr lang="de-DE" dirty="0" err="1"/>
              <a:t>veces</a:t>
            </a:r>
            <a:r>
              <a:rPr lang="de-DE" dirty="0"/>
              <a:t> </a:t>
            </a:r>
            <a:r>
              <a:rPr lang="de-DE" dirty="0" err="1"/>
              <a:t>mayor</a:t>
            </a:r>
            <a:r>
              <a:rPr lang="de-DE" dirty="0"/>
              <a:t> entre los </a:t>
            </a:r>
            <a:r>
              <a:rPr lang="de-DE" dirty="0" err="1"/>
              <a:t>jóvenes</a:t>
            </a:r>
            <a:r>
              <a:rPr lang="de-DE" dirty="0"/>
              <a:t> de 15 a 24 </a:t>
            </a:r>
            <a:r>
              <a:rPr lang="de-DE" dirty="0" err="1"/>
              <a:t>años</a:t>
            </a:r>
            <a:r>
              <a:rPr lang="de-DE" dirty="0"/>
              <a:t> de </a:t>
            </a:r>
            <a:r>
              <a:rPr lang="de-DE" dirty="0" err="1"/>
              <a:t>edad</a:t>
            </a:r>
            <a:endParaRPr lang="de-DE" dirty="0"/>
          </a:p>
        </p:txBody>
      </p:sp>
    </p:spTree>
    <p:extLst>
      <p:ext uri="{BB962C8B-B14F-4D97-AF65-F5344CB8AC3E}">
        <p14:creationId xmlns:p14="http://schemas.microsoft.com/office/powerpoint/2010/main" val="169749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5464C23A-430C-BE47-A846-722E9DB911E8}"/>
              </a:ext>
            </a:extLst>
          </p:cNvPr>
          <p:cNvSpPr>
            <a:spLocks noGrp="1"/>
          </p:cNvSpPr>
          <p:nvPr>
            <p:ph idx="4294967295"/>
          </p:nvPr>
        </p:nvSpPr>
        <p:spPr>
          <a:xfrm>
            <a:off x="628650" y="694944"/>
            <a:ext cx="7886700" cy="5547360"/>
          </a:xfrm>
        </p:spPr>
        <p:txBody>
          <a:bodyPr/>
          <a:lstStyle/>
          <a:p>
            <a:pPr marL="0" indent="0">
              <a:lnSpc>
                <a:spcPct val="100000"/>
              </a:lnSpc>
              <a:spcAft>
                <a:spcPts val="1200"/>
              </a:spcAft>
              <a:buNone/>
            </a:pPr>
            <a:r>
              <a:rPr lang="de-DE" dirty="0"/>
              <a:t>Los </a:t>
            </a:r>
            <a:r>
              <a:rPr lang="de-DE" dirty="0" err="1"/>
              <a:t>trabajadores</a:t>
            </a:r>
            <a:r>
              <a:rPr lang="de-DE" dirty="0"/>
              <a:t> </a:t>
            </a:r>
            <a:r>
              <a:rPr lang="de-DE" dirty="0" err="1"/>
              <a:t>jóvenes</a:t>
            </a:r>
            <a:r>
              <a:rPr lang="de-DE" dirty="0"/>
              <a:t> </a:t>
            </a:r>
            <a:r>
              <a:rPr lang="de-DE" dirty="0" err="1"/>
              <a:t>también</a:t>
            </a:r>
            <a:r>
              <a:rPr lang="de-DE" dirty="0"/>
              <a:t> </a:t>
            </a:r>
            <a:r>
              <a:rPr lang="de-DE" dirty="0" err="1"/>
              <a:t>son</a:t>
            </a:r>
            <a:r>
              <a:rPr lang="de-DE" dirty="0"/>
              <a:t> </a:t>
            </a:r>
            <a:r>
              <a:rPr lang="de-DE" dirty="0" err="1">
                <a:solidFill>
                  <a:srgbClr val="EA4E1A"/>
                </a:solidFill>
              </a:rPr>
              <a:t>más</a:t>
            </a:r>
            <a:r>
              <a:rPr lang="de-DE" dirty="0">
                <a:solidFill>
                  <a:srgbClr val="EA4E1A"/>
                </a:solidFill>
              </a:rPr>
              <a:t> vulnerables a las </a:t>
            </a:r>
            <a:r>
              <a:rPr lang="de-DE" dirty="0" err="1">
                <a:solidFill>
                  <a:srgbClr val="EA4E1A"/>
                </a:solidFill>
              </a:rPr>
              <a:t>enfermedades</a:t>
            </a:r>
            <a:r>
              <a:rPr lang="de-DE" dirty="0">
                <a:solidFill>
                  <a:srgbClr val="EA4E1A"/>
                </a:solidFill>
              </a:rPr>
              <a:t> </a:t>
            </a:r>
            <a:r>
              <a:rPr lang="de-DE" dirty="0" err="1">
                <a:solidFill>
                  <a:srgbClr val="EA4E1A"/>
                </a:solidFill>
              </a:rPr>
              <a:t>relacionadas</a:t>
            </a:r>
            <a:r>
              <a:rPr lang="de-DE" dirty="0">
                <a:solidFill>
                  <a:srgbClr val="EA4E1A"/>
                </a:solidFill>
              </a:rPr>
              <a:t> </a:t>
            </a:r>
            <a:r>
              <a:rPr lang="de-DE" dirty="0" err="1">
                <a:solidFill>
                  <a:srgbClr val="EA4E1A"/>
                </a:solidFill>
              </a:rPr>
              <a:t>con</a:t>
            </a:r>
            <a:r>
              <a:rPr lang="de-DE" dirty="0">
                <a:solidFill>
                  <a:srgbClr val="EA4E1A"/>
                </a:solidFill>
              </a:rPr>
              <a:t> </a:t>
            </a:r>
            <a:r>
              <a:rPr lang="de-DE" dirty="0" err="1">
                <a:solidFill>
                  <a:srgbClr val="EA4E1A"/>
                </a:solidFill>
              </a:rPr>
              <a:t>el</a:t>
            </a:r>
            <a:r>
              <a:rPr lang="de-DE" dirty="0">
                <a:solidFill>
                  <a:srgbClr val="EA4E1A"/>
                </a:solidFill>
              </a:rPr>
              <a:t> </a:t>
            </a:r>
            <a:r>
              <a:rPr lang="de-DE" dirty="0" err="1">
                <a:solidFill>
                  <a:srgbClr val="EA4E1A"/>
                </a:solidFill>
              </a:rPr>
              <a:t>trabajo</a:t>
            </a:r>
            <a:r>
              <a:rPr lang="de-DE" dirty="0">
                <a:solidFill>
                  <a:srgbClr val="EA4E1A"/>
                </a:solidFill>
              </a:rPr>
              <a:t>...</a:t>
            </a:r>
          </a:p>
          <a:p>
            <a:pPr marL="0" indent="0">
              <a:lnSpc>
                <a:spcPct val="100000"/>
              </a:lnSpc>
              <a:spcAft>
                <a:spcPts val="1200"/>
              </a:spcAft>
              <a:buNone/>
            </a:pPr>
            <a:r>
              <a:rPr lang="de-DE" dirty="0"/>
              <a:t>Pero la </a:t>
            </a:r>
            <a:r>
              <a:rPr lang="de-DE" dirty="0" err="1"/>
              <a:t>mayoría</a:t>
            </a:r>
            <a:r>
              <a:rPr lang="de-DE" dirty="0"/>
              <a:t> de las </a:t>
            </a:r>
            <a:r>
              <a:rPr lang="de-DE" dirty="0" err="1"/>
              <a:t>estadísticas</a:t>
            </a:r>
            <a:r>
              <a:rPr lang="de-DE" dirty="0"/>
              <a:t> </a:t>
            </a:r>
            <a:r>
              <a:rPr lang="de-DE" dirty="0" err="1"/>
              <a:t>no</a:t>
            </a:r>
            <a:r>
              <a:rPr lang="de-DE" dirty="0"/>
              <a:t> </a:t>
            </a:r>
            <a:r>
              <a:rPr lang="de-DE" dirty="0" err="1"/>
              <a:t>reflejan</a:t>
            </a:r>
            <a:r>
              <a:rPr lang="de-DE" dirty="0"/>
              <a:t> </a:t>
            </a:r>
            <a:r>
              <a:rPr lang="de-DE" dirty="0" err="1"/>
              <a:t>esta</a:t>
            </a:r>
            <a:r>
              <a:rPr lang="de-DE" dirty="0"/>
              <a:t> </a:t>
            </a:r>
            <a:r>
              <a:rPr lang="de-DE" dirty="0" err="1"/>
              <a:t>situación</a:t>
            </a:r>
            <a:r>
              <a:rPr lang="de-DE" dirty="0"/>
              <a:t> </a:t>
            </a:r>
            <a:r>
              <a:rPr lang="de-DE" dirty="0" err="1"/>
              <a:t>debido</a:t>
            </a:r>
            <a:r>
              <a:rPr lang="de-DE" dirty="0"/>
              <a:t> a </a:t>
            </a:r>
            <a:r>
              <a:rPr lang="de-DE" dirty="0" err="1"/>
              <a:t>que</a:t>
            </a:r>
            <a:r>
              <a:rPr lang="de-DE" dirty="0"/>
              <a:t> </a:t>
            </a:r>
            <a:r>
              <a:rPr lang="de-DE" dirty="0" err="1"/>
              <a:t>para</a:t>
            </a:r>
            <a:r>
              <a:rPr lang="de-DE" dirty="0"/>
              <a:t> </a:t>
            </a:r>
            <a:r>
              <a:rPr lang="de-DE" dirty="0" err="1"/>
              <a:t>que</a:t>
            </a:r>
            <a:r>
              <a:rPr lang="de-DE" dirty="0"/>
              <a:t> </a:t>
            </a:r>
            <a:r>
              <a:rPr lang="de-DE" dirty="0" err="1"/>
              <a:t>una</a:t>
            </a:r>
            <a:r>
              <a:rPr lang="de-DE" dirty="0"/>
              <a:t> </a:t>
            </a:r>
            <a:r>
              <a:rPr lang="de-DE" dirty="0" err="1"/>
              <a:t>enfermedad</a:t>
            </a:r>
            <a:r>
              <a:rPr lang="de-DE" dirty="0"/>
              <a:t> </a:t>
            </a:r>
            <a:r>
              <a:rPr lang="de-DE" dirty="0" err="1"/>
              <a:t>profesional</a:t>
            </a:r>
            <a:r>
              <a:rPr lang="de-DE" dirty="0"/>
              <a:t> se </a:t>
            </a:r>
            <a:r>
              <a:rPr lang="de-DE" dirty="0" err="1"/>
              <a:t>manifieste</a:t>
            </a:r>
            <a:r>
              <a:rPr lang="de-DE" dirty="0"/>
              <a:t> </a:t>
            </a:r>
            <a:r>
              <a:rPr lang="de-DE" dirty="0" err="1"/>
              <a:t>suele</a:t>
            </a:r>
            <a:r>
              <a:rPr lang="de-DE" dirty="0"/>
              <a:t> </a:t>
            </a:r>
            <a:r>
              <a:rPr lang="de-DE" dirty="0" err="1"/>
              <a:t>ser</a:t>
            </a:r>
            <a:r>
              <a:rPr lang="de-DE" dirty="0"/>
              <a:t> </a:t>
            </a:r>
            <a:r>
              <a:rPr lang="de-DE" dirty="0" err="1"/>
              <a:t>necesario</a:t>
            </a:r>
            <a:r>
              <a:rPr lang="de-DE" dirty="0"/>
              <a:t> </a:t>
            </a:r>
            <a:r>
              <a:rPr lang="de-DE" dirty="0" err="1"/>
              <a:t>un</a:t>
            </a:r>
            <a:r>
              <a:rPr lang="de-DE" dirty="0"/>
              <a:t> </a:t>
            </a:r>
            <a:r>
              <a:rPr lang="de-DE" dirty="0" err="1"/>
              <a:t>período</a:t>
            </a:r>
            <a:r>
              <a:rPr lang="de-DE" dirty="0"/>
              <a:t> </a:t>
            </a:r>
            <a:r>
              <a:rPr lang="de-DE" dirty="0" err="1"/>
              <a:t>prolongado</a:t>
            </a:r>
            <a:r>
              <a:rPr lang="de-DE" dirty="0"/>
              <a:t> de </a:t>
            </a:r>
            <a:r>
              <a:rPr lang="de-DE" dirty="0" err="1"/>
              <a:t>exposición</a:t>
            </a:r>
            <a:r>
              <a:rPr lang="de-DE" dirty="0"/>
              <a:t> </a:t>
            </a:r>
            <a:r>
              <a:rPr lang="de-DE" dirty="0" err="1"/>
              <a:t>y</a:t>
            </a:r>
            <a:r>
              <a:rPr lang="de-DE" dirty="0"/>
              <a:t>/o </a:t>
            </a:r>
            <a:r>
              <a:rPr lang="de-DE" dirty="0" err="1"/>
              <a:t>latencia</a:t>
            </a:r>
            <a:r>
              <a:rPr lang="de-DE" dirty="0"/>
              <a:t>, </a:t>
            </a:r>
            <a:r>
              <a:rPr lang="de-DE" dirty="0" err="1"/>
              <a:t>así</a:t>
            </a:r>
            <a:r>
              <a:rPr lang="de-DE" dirty="0"/>
              <a:t> </a:t>
            </a:r>
            <a:r>
              <a:rPr lang="de-DE" dirty="0" err="1"/>
              <a:t>como</a:t>
            </a:r>
            <a:r>
              <a:rPr lang="de-DE" dirty="0"/>
              <a:t> a la </a:t>
            </a:r>
            <a:r>
              <a:rPr lang="de-DE" dirty="0" err="1"/>
              <a:t>dificultad</a:t>
            </a:r>
            <a:r>
              <a:rPr lang="de-DE" dirty="0"/>
              <a:t> de </a:t>
            </a:r>
            <a:r>
              <a:rPr lang="de-DE" dirty="0" err="1"/>
              <a:t>compilar</a:t>
            </a:r>
            <a:r>
              <a:rPr lang="de-DE" dirty="0"/>
              <a:t> </a:t>
            </a:r>
            <a:r>
              <a:rPr lang="de-DE" dirty="0" err="1"/>
              <a:t>datos</a:t>
            </a:r>
            <a:r>
              <a:rPr lang="de-DE" dirty="0"/>
              <a:t>, entre </a:t>
            </a:r>
            <a:r>
              <a:rPr lang="de-DE" dirty="0" err="1"/>
              <a:t>otras</a:t>
            </a:r>
            <a:r>
              <a:rPr lang="de-DE" dirty="0"/>
              <a:t>.</a:t>
            </a:r>
          </a:p>
          <a:p>
            <a:pPr>
              <a:lnSpc>
                <a:spcPct val="100000"/>
              </a:lnSpc>
            </a:pPr>
            <a:endParaRPr lang="de-DE" dirty="0"/>
          </a:p>
        </p:txBody>
      </p:sp>
    </p:spTree>
    <p:extLst>
      <p:ext uri="{BB962C8B-B14F-4D97-AF65-F5344CB8AC3E}">
        <p14:creationId xmlns:p14="http://schemas.microsoft.com/office/powerpoint/2010/main" val="975255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C3E584-69B0-4A40-90DC-9364A9BA7311}"/>
              </a:ext>
            </a:extLst>
          </p:cNvPr>
          <p:cNvSpPr>
            <a:spLocks noGrp="1"/>
          </p:cNvSpPr>
          <p:nvPr>
            <p:ph type="title"/>
          </p:nvPr>
        </p:nvSpPr>
        <p:spPr>
          <a:xfrm>
            <a:off x="628650" y="653164"/>
            <a:ext cx="7886700" cy="702259"/>
          </a:xfrm>
        </p:spPr>
        <p:txBody>
          <a:bodyPr>
            <a:noAutofit/>
          </a:bodyPr>
          <a:lstStyle/>
          <a:p>
            <a:pPr>
              <a:lnSpc>
                <a:spcPct val="100000"/>
              </a:lnSpc>
            </a:pPr>
            <a:r>
              <a:rPr lang="de-DE" dirty="0">
                <a:solidFill>
                  <a:srgbClr val="EA4E1A"/>
                </a:solidFill>
              </a:rPr>
              <a:t>¿</a:t>
            </a:r>
            <a:r>
              <a:rPr lang="de-DE" dirty="0" err="1">
                <a:solidFill>
                  <a:srgbClr val="EA4E1A"/>
                </a:solidFill>
              </a:rPr>
              <a:t>Por</a:t>
            </a:r>
            <a:r>
              <a:rPr lang="de-DE" dirty="0">
                <a:solidFill>
                  <a:srgbClr val="EA4E1A"/>
                </a:solidFill>
              </a:rPr>
              <a:t> </a:t>
            </a:r>
            <a:r>
              <a:rPr lang="de-DE" dirty="0" err="1">
                <a:solidFill>
                  <a:srgbClr val="EA4E1A"/>
                </a:solidFill>
              </a:rPr>
              <a:t>qué</a:t>
            </a:r>
            <a:r>
              <a:rPr lang="de-DE" dirty="0">
                <a:solidFill>
                  <a:srgbClr val="EA4E1A"/>
                </a:solidFill>
              </a:rPr>
              <a:t> los </a:t>
            </a:r>
            <a:r>
              <a:rPr lang="de-DE" dirty="0" err="1">
                <a:solidFill>
                  <a:srgbClr val="EA4E1A"/>
                </a:solidFill>
              </a:rPr>
              <a:t>trabajadores</a:t>
            </a:r>
            <a:r>
              <a:rPr lang="de-DE" dirty="0">
                <a:solidFill>
                  <a:srgbClr val="EA4E1A"/>
                </a:solidFill>
              </a:rPr>
              <a:t> </a:t>
            </a:r>
            <a:r>
              <a:rPr lang="de-DE" dirty="0" err="1">
                <a:solidFill>
                  <a:srgbClr val="EA4E1A"/>
                </a:solidFill>
              </a:rPr>
              <a:t>jóvenes</a:t>
            </a:r>
            <a:r>
              <a:rPr lang="de-DE" dirty="0">
                <a:solidFill>
                  <a:srgbClr val="EA4E1A"/>
                </a:solidFill>
              </a:rPr>
              <a:t> </a:t>
            </a:r>
            <a:r>
              <a:rPr lang="de-DE" dirty="0" err="1">
                <a:solidFill>
                  <a:srgbClr val="EA4E1A"/>
                </a:solidFill>
              </a:rPr>
              <a:t>corren</a:t>
            </a:r>
            <a:r>
              <a:rPr lang="de-DE" dirty="0">
                <a:solidFill>
                  <a:srgbClr val="EA4E1A"/>
                </a:solidFill>
              </a:rPr>
              <a:t> </a:t>
            </a:r>
            <a:r>
              <a:rPr lang="de-DE" dirty="0" err="1">
                <a:solidFill>
                  <a:srgbClr val="EA4E1A"/>
                </a:solidFill>
              </a:rPr>
              <a:t>más</a:t>
            </a:r>
            <a:r>
              <a:rPr lang="de-DE" dirty="0">
                <a:solidFill>
                  <a:srgbClr val="EA4E1A"/>
                </a:solidFill>
              </a:rPr>
              <a:t> </a:t>
            </a:r>
            <a:r>
              <a:rPr lang="de-DE" dirty="0" err="1">
                <a:solidFill>
                  <a:srgbClr val="EA4E1A"/>
                </a:solidFill>
              </a:rPr>
              <a:t>riesgos</a:t>
            </a:r>
            <a:r>
              <a:rPr lang="de-DE" dirty="0">
                <a:solidFill>
                  <a:srgbClr val="EA4E1A"/>
                </a:solidFill>
              </a:rPr>
              <a:t> </a:t>
            </a:r>
            <a:r>
              <a:rPr lang="de-DE" dirty="0" err="1">
                <a:solidFill>
                  <a:srgbClr val="EA4E1A"/>
                </a:solidFill>
              </a:rPr>
              <a:t>que</a:t>
            </a:r>
            <a:r>
              <a:rPr lang="de-DE" dirty="0">
                <a:solidFill>
                  <a:srgbClr val="EA4E1A"/>
                </a:solidFill>
              </a:rPr>
              <a:t> </a:t>
            </a:r>
            <a:r>
              <a:rPr lang="de-DE" dirty="0" err="1">
                <a:solidFill>
                  <a:srgbClr val="EA4E1A"/>
                </a:solidFill>
              </a:rPr>
              <a:t>otros</a:t>
            </a:r>
            <a:r>
              <a:rPr lang="de-DE" dirty="0">
                <a:solidFill>
                  <a:srgbClr val="EA4E1A"/>
                </a:solidFill>
              </a:rPr>
              <a:t> </a:t>
            </a:r>
            <a:r>
              <a:rPr lang="de-DE" dirty="0" err="1">
                <a:solidFill>
                  <a:srgbClr val="EA4E1A"/>
                </a:solidFill>
              </a:rPr>
              <a:t>trabajadores</a:t>
            </a:r>
            <a:r>
              <a:rPr lang="de-DE" dirty="0">
                <a:solidFill>
                  <a:srgbClr val="EA4E1A"/>
                </a:solidFill>
              </a:rPr>
              <a:t>?</a:t>
            </a:r>
            <a:endParaRPr lang="en-GB" dirty="0">
              <a:solidFill>
                <a:srgbClr val="EA4E1A"/>
              </a:solidFill>
            </a:endParaRPr>
          </a:p>
        </p:txBody>
      </p:sp>
      <p:pic>
        <p:nvPicPr>
          <p:cNvPr id="3" name="Bild 2"/>
          <p:cNvPicPr>
            <a:picLocks noChangeAspect="1"/>
          </p:cNvPicPr>
          <p:nvPr/>
        </p:nvPicPr>
        <p:blipFill>
          <a:blip r:embed="rId3"/>
          <a:stretch>
            <a:fillRect/>
          </a:stretch>
        </p:blipFill>
        <p:spPr>
          <a:xfrm>
            <a:off x="1945616" y="2092325"/>
            <a:ext cx="5271742" cy="3517761"/>
          </a:xfrm>
          <a:prstGeom prst="rect">
            <a:avLst/>
          </a:prstGeom>
        </p:spPr>
      </p:pic>
    </p:spTree>
    <p:extLst>
      <p:ext uri="{BB962C8B-B14F-4D97-AF65-F5344CB8AC3E}">
        <p14:creationId xmlns:p14="http://schemas.microsoft.com/office/powerpoint/2010/main" val="1279566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A2A601D-2068-364B-9270-8AEC7E90F95A}"/>
              </a:ext>
            </a:extLst>
          </p:cNvPr>
          <p:cNvSpPr>
            <a:spLocks noGrp="1"/>
          </p:cNvSpPr>
          <p:nvPr>
            <p:ph idx="4294967295"/>
          </p:nvPr>
        </p:nvSpPr>
        <p:spPr>
          <a:xfrm>
            <a:off x="628650" y="694944"/>
            <a:ext cx="7886700" cy="5547360"/>
          </a:xfrm>
        </p:spPr>
        <p:txBody>
          <a:bodyPr>
            <a:normAutofit/>
          </a:bodyPr>
          <a:lstStyle/>
          <a:p>
            <a:pPr marL="0" indent="0">
              <a:lnSpc>
                <a:spcPct val="100000"/>
              </a:lnSpc>
              <a:buClr>
                <a:schemeClr val="bg2">
                  <a:lumMod val="50000"/>
                </a:schemeClr>
              </a:buClr>
              <a:buSzPct val="120000"/>
              <a:buNone/>
            </a:pPr>
            <a:r>
              <a:rPr lang="de-DE" dirty="0" err="1">
                <a:latin typeface="Avenir Next Regular"/>
                <a:cs typeface="Avenir Next Regular"/>
              </a:rPr>
              <a:t>Factores</a:t>
            </a:r>
            <a:r>
              <a:rPr lang="de-DE" dirty="0">
                <a:latin typeface="Avenir Next Regular"/>
                <a:cs typeface="Avenir Next Regular"/>
              </a:rPr>
              <a:t> de </a:t>
            </a:r>
            <a:r>
              <a:rPr lang="de-DE" dirty="0" err="1">
                <a:latin typeface="Avenir Next Regular"/>
                <a:cs typeface="Avenir Next Regular"/>
              </a:rPr>
              <a:t>riesgo</a:t>
            </a:r>
            <a:r>
              <a:rPr lang="de-DE" dirty="0">
                <a:latin typeface="Avenir Next Regular"/>
                <a:cs typeface="Avenir Next Regular"/>
              </a:rPr>
              <a:t> </a:t>
            </a:r>
            <a:r>
              <a:rPr lang="de-DE" dirty="0" err="1">
                <a:latin typeface="Avenir Next Regular"/>
                <a:cs typeface="Avenir Next Regular"/>
              </a:rPr>
              <a:t>que</a:t>
            </a:r>
            <a:r>
              <a:rPr lang="de-DE" dirty="0">
                <a:latin typeface="Avenir Next Regular"/>
                <a:cs typeface="Avenir Next Regular"/>
              </a:rPr>
              <a:t> </a:t>
            </a:r>
            <a:r>
              <a:rPr lang="de-DE" dirty="0" err="1">
                <a:solidFill>
                  <a:srgbClr val="EA4E1A"/>
                </a:solidFill>
                <a:latin typeface="Avenir Next Regular"/>
                <a:cs typeface="Avenir Next Regular"/>
              </a:rPr>
              <a:t>inciden</a:t>
            </a:r>
            <a:r>
              <a:rPr lang="de-DE" dirty="0">
                <a:solidFill>
                  <a:srgbClr val="EA4E1A"/>
                </a:solidFill>
                <a:latin typeface="Avenir Next Regular"/>
                <a:cs typeface="Avenir Next Regular"/>
              </a:rPr>
              <a:t> </a:t>
            </a:r>
            <a:r>
              <a:rPr lang="de-DE" dirty="0" err="1">
                <a:solidFill>
                  <a:srgbClr val="EA4E1A"/>
                </a:solidFill>
                <a:latin typeface="Avenir Next Regular"/>
                <a:cs typeface="Avenir Next Regular"/>
              </a:rPr>
              <a:t>específicamente</a:t>
            </a:r>
            <a:r>
              <a:rPr lang="de-DE" dirty="0">
                <a:solidFill>
                  <a:srgbClr val="EA4E1A"/>
                </a:solidFill>
                <a:latin typeface="Avenir Next Regular"/>
                <a:cs typeface="Avenir Next Regular"/>
              </a:rPr>
              <a:t> en los </a:t>
            </a:r>
            <a:r>
              <a:rPr lang="de-DE" dirty="0" err="1">
                <a:solidFill>
                  <a:srgbClr val="EA4E1A"/>
                </a:solidFill>
                <a:latin typeface="Avenir Next Regular"/>
                <a:cs typeface="Avenir Next Regular"/>
              </a:rPr>
              <a:t>trabajadores</a:t>
            </a:r>
            <a:r>
              <a:rPr lang="de-DE" dirty="0">
                <a:solidFill>
                  <a:srgbClr val="EA4E1A"/>
                </a:solidFill>
                <a:latin typeface="Avenir Next Regular"/>
                <a:cs typeface="Avenir Next Regular"/>
              </a:rPr>
              <a:t> </a:t>
            </a:r>
            <a:r>
              <a:rPr lang="de-DE" dirty="0" err="1">
                <a:solidFill>
                  <a:srgbClr val="EA4E1A"/>
                </a:solidFill>
                <a:latin typeface="Avenir Next Regular"/>
                <a:cs typeface="Avenir Next Regular"/>
              </a:rPr>
              <a:t>jóvenes</a:t>
            </a:r>
            <a:endParaRPr lang="de-DE" dirty="0">
              <a:solidFill>
                <a:srgbClr val="EA4E1A"/>
              </a:solidFill>
              <a:latin typeface="Avenir Next Regular"/>
              <a:cs typeface="Avenir Next Regular"/>
            </a:endParaRPr>
          </a:p>
          <a:p>
            <a:pPr marL="421200" lvl="1" indent="0">
              <a:spcBef>
                <a:spcPts val="1200"/>
              </a:spcBef>
              <a:buNone/>
            </a:pPr>
            <a:r>
              <a:rPr lang="de-DE" sz="2400" dirty="0" err="1">
                <a:solidFill>
                  <a:srgbClr val="EA4E1A"/>
                </a:solidFill>
                <a:latin typeface="Avenir Next Regular"/>
                <a:cs typeface="Avenir Next Regular"/>
              </a:rPr>
              <a:t>Inherentes</a:t>
            </a:r>
            <a:r>
              <a:rPr lang="de-DE" sz="2400" dirty="0">
                <a:latin typeface="Avenir Next Regular"/>
                <a:cs typeface="Avenir Next Regular"/>
              </a:rPr>
              <a:t> a </a:t>
            </a:r>
            <a:r>
              <a:rPr lang="de-DE" sz="2400" dirty="0" err="1">
                <a:latin typeface="Avenir Next Regular"/>
                <a:cs typeface="Avenir Next Regular"/>
              </a:rPr>
              <a:t>su</a:t>
            </a:r>
            <a:r>
              <a:rPr lang="de-DE" sz="2400" dirty="0">
                <a:latin typeface="Avenir Next Regular"/>
                <a:cs typeface="Avenir Next Regular"/>
              </a:rPr>
              <a:t> </a:t>
            </a:r>
            <a:r>
              <a:rPr lang="de-DE" sz="2400" dirty="0" err="1">
                <a:latin typeface="Avenir Next Regular"/>
                <a:cs typeface="Avenir Next Regular"/>
              </a:rPr>
              <a:t>edad</a:t>
            </a:r>
            <a:r>
              <a:rPr lang="de-DE" sz="2400" dirty="0">
                <a:latin typeface="Avenir Next Regular"/>
                <a:cs typeface="Avenir Next Regular"/>
              </a:rPr>
              <a:t> </a:t>
            </a:r>
          </a:p>
          <a:p>
            <a:pPr lvl="1">
              <a:lnSpc>
                <a:spcPct val="100000"/>
              </a:lnSpc>
              <a:buClr>
                <a:srgbClr val="EA4E1A"/>
              </a:buClr>
              <a:buSzPct val="110000"/>
              <a:buFont typeface="Arial"/>
              <a:buChar char="•"/>
            </a:pPr>
            <a:r>
              <a:rPr lang="de-DE" sz="2400" dirty="0" err="1">
                <a:latin typeface="Avenir Next Regular"/>
                <a:cs typeface="Avenir Next Regular"/>
              </a:rPr>
              <a:t>estado</a:t>
            </a:r>
            <a:r>
              <a:rPr lang="de-DE" sz="2400" dirty="0">
                <a:latin typeface="Avenir Next Regular"/>
                <a:cs typeface="Avenir Next Regular"/>
              </a:rPr>
              <a:t> </a:t>
            </a:r>
            <a:r>
              <a:rPr lang="de-DE" sz="2400" dirty="0" err="1">
                <a:latin typeface="Avenir Next Regular"/>
                <a:cs typeface="Avenir Next Regular"/>
              </a:rPr>
              <a:t>físico</a:t>
            </a:r>
            <a:r>
              <a:rPr lang="de-DE" sz="2400" dirty="0">
                <a:latin typeface="Avenir Next Regular"/>
                <a:cs typeface="Avenir Next Regular"/>
              </a:rPr>
              <a:t> de </a:t>
            </a:r>
            <a:r>
              <a:rPr lang="de-DE" sz="2400" dirty="0" err="1">
                <a:latin typeface="Avenir Next Regular"/>
                <a:cs typeface="Avenir Next Regular"/>
              </a:rPr>
              <a:t>desarrollo</a:t>
            </a:r>
            <a:endParaRPr lang="de-DE" sz="2400" dirty="0">
              <a:latin typeface="Avenir Next Regular"/>
              <a:cs typeface="Avenir Next Regular"/>
            </a:endParaRPr>
          </a:p>
          <a:p>
            <a:pPr lvl="1">
              <a:lnSpc>
                <a:spcPct val="100000"/>
              </a:lnSpc>
              <a:buClr>
                <a:srgbClr val="EA4E1A"/>
              </a:buClr>
              <a:buSzPct val="110000"/>
              <a:buFont typeface="Arial"/>
              <a:buChar char="•"/>
            </a:pPr>
            <a:r>
              <a:rPr lang="de-DE" sz="2400" dirty="0" err="1">
                <a:latin typeface="Avenir Next Regular"/>
                <a:cs typeface="Avenir Next Regular"/>
              </a:rPr>
              <a:t>estado</a:t>
            </a:r>
            <a:r>
              <a:rPr lang="de-DE" sz="2400" dirty="0">
                <a:latin typeface="Avenir Next Regular"/>
                <a:cs typeface="Avenir Next Regular"/>
              </a:rPr>
              <a:t> </a:t>
            </a:r>
            <a:r>
              <a:rPr lang="de-DE" sz="2400" dirty="0" err="1">
                <a:latin typeface="Avenir Next Regular"/>
                <a:cs typeface="Avenir Next Regular"/>
              </a:rPr>
              <a:t>psicológico</a:t>
            </a:r>
            <a:r>
              <a:rPr lang="de-DE" sz="2400" dirty="0">
                <a:latin typeface="Avenir Next Regular"/>
                <a:cs typeface="Avenir Next Regular"/>
              </a:rPr>
              <a:t> de </a:t>
            </a:r>
            <a:r>
              <a:rPr lang="de-DE" sz="2400" dirty="0" err="1">
                <a:latin typeface="Avenir Next Regular"/>
                <a:cs typeface="Avenir Next Regular"/>
              </a:rPr>
              <a:t>desarrollo</a:t>
            </a:r>
            <a:endParaRPr lang="de-DE" sz="2400" dirty="0">
              <a:latin typeface="Avenir Next Regular"/>
              <a:cs typeface="Avenir Next Regular"/>
            </a:endParaRPr>
          </a:p>
          <a:p>
            <a:pPr marL="421200" lvl="1" indent="0">
              <a:spcBef>
                <a:spcPts val="1200"/>
              </a:spcBef>
              <a:buNone/>
            </a:pPr>
            <a:r>
              <a:rPr lang="de-DE" sz="2400" dirty="0" err="1">
                <a:solidFill>
                  <a:srgbClr val="EA4E1A"/>
                </a:solidFill>
                <a:latin typeface="Avenir Next Regular"/>
                <a:cs typeface="Avenir Next Regular"/>
              </a:rPr>
              <a:t>Condicionados</a:t>
            </a:r>
            <a:r>
              <a:rPr lang="de-DE" sz="2400" dirty="0">
                <a:latin typeface="Avenir Next Regular"/>
                <a:cs typeface="Avenir Next Regular"/>
              </a:rPr>
              <a:t> </a:t>
            </a:r>
            <a:r>
              <a:rPr lang="de-DE" sz="2400" dirty="0" err="1">
                <a:latin typeface="Avenir Next Regular"/>
                <a:cs typeface="Avenir Next Regular"/>
              </a:rPr>
              <a:t>por</a:t>
            </a:r>
            <a:r>
              <a:rPr lang="de-DE" sz="2400" dirty="0">
                <a:latin typeface="Avenir Next Regular"/>
                <a:cs typeface="Avenir Next Regular"/>
              </a:rPr>
              <a:t> </a:t>
            </a:r>
            <a:r>
              <a:rPr lang="de-DE" sz="2400" dirty="0" err="1">
                <a:latin typeface="Avenir Next Regular"/>
                <a:cs typeface="Avenir Next Regular"/>
              </a:rPr>
              <a:t>su</a:t>
            </a:r>
            <a:r>
              <a:rPr lang="de-DE" sz="2400" dirty="0">
                <a:latin typeface="Avenir Next Regular"/>
                <a:cs typeface="Avenir Next Regular"/>
              </a:rPr>
              <a:t> </a:t>
            </a:r>
            <a:r>
              <a:rPr lang="de-DE" sz="2400" dirty="0" err="1">
                <a:latin typeface="Avenir Next Regular"/>
                <a:cs typeface="Avenir Next Regular"/>
              </a:rPr>
              <a:t>edad</a:t>
            </a:r>
            <a:endParaRPr lang="de-DE" sz="2400" dirty="0">
              <a:latin typeface="Avenir Next Regular"/>
              <a:cs typeface="Avenir Next Regular"/>
            </a:endParaRPr>
          </a:p>
          <a:p>
            <a:pPr lvl="1">
              <a:lnSpc>
                <a:spcPct val="100000"/>
              </a:lnSpc>
              <a:buClr>
                <a:srgbClr val="EA4E1A"/>
              </a:buClr>
              <a:buSzPct val="110000"/>
              <a:buFont typeface="Arial"/>
              <a:buChar char="•"/>
            </a:pPr>
            <a:r>
              <a:rPr lang="de-DE" sz="2400" dirty="0" err="1">
                <a:latin typeface="Avenir Next Regular"/>
                <a:cs typeface="Avenir Next Regular"/>
              </a:rPr>
              <a:t>competencias</a:t>
            </a:r>
            <a:r>
              <a:rPr lang="de-DE" sz="2400" dirty="0">
                <a:latin typeface="Avenir Next Regular"/>
                <a:cs typeface="Avenir Next Regular"/>
              </a:rPr>
              <a:t> </a:t>
            </a:r>
            <a:r>
              <a:rPr lang="de-DE" sz="2400" dirty="0" err="1">
                <a:latin typeface="Avenir Next Regular"/>
                <a:cs typeface="Avenir Next Regular"/>
              </a:rPr>
              <a:t>profesionales</a:t>
            </a:r>
            <a:r>
              <a:rPr lang="de-DE" sz="2400" dirty="0">
                <a:latin typeface="Avenir Next Regular"/>
                <a:cs typeface="Avenir Next Regular"/>
              </a:rPr>
              <a:t> </a:t>
            </a:r>
            <a:r>
              <a:rPr lang="de-DE" sz="2400" dirty="0" err="1">
                <a:latin typeface="Avenir Next Regular"/>
                <a:cs typeface="Avenir Next Regular"/>
              </a:rPr>
              <a:t>y</a:t>
            </a:r>
            <a:r>
              <a:rPr lang="de-DE" sz="2400" dirty="0">
                <a:latin typeface="Avenir Next Regular"/>
                <a:cs typeface="Avenir Next Regular"/>
              </a:rPr>
              <a:t> </a:t>
            </a:r>
            <a:r>
              <a:rPr lang="de-DE" sz="2400" dirty="0" err="1">
                <a:latin typeface="Avenir Next Regular"/>
                <a:cs typeface="Avenir Next Regular"/>
              </a:rPr>
              <a:t>experiencia</a:t>
            </a:r>
            <a:r>
              <a:rPr lang="de-DE" sz="2400" dirty="0">
                <a:latin typeface="Avenir Next Regular"/>
                <a:cs typeface="Avenir Next Regular"/>
              </a:rPr>
              <a:t> </a:t>
            </a:r>
            <a:r>
              <a:rPr lang="de-DE" sz="2400" dirty="0" err="1">
                <a:latin typeface="Avenir Next Regular"/>
                <a:cs typeface="Avenir Next Regular"/>
              </a:rPr>
              <a:t>laboral</a:t>
            </a:r>
            <a:endParaRPr lang="de-DE" sz="2400" dirty="0">
              <a:latin typeface="Avenir Next Regular"/>
              <a:cs typeface="Avenir Next Regular"/>
            </a:endParaRPr>
          </a:p>
          <a:p>
            <a:pPr lvl="1">
              <a:lnSpc>
                <a:spcPct val="100000"/>
              </a:lnSpc>
              <a:buClr>
                <a:srgbClr val="EA4E1A"/>
              </a:buClr>
              <a:buSzPct val="110000"/>
              <a:buFont typeface="Arial"/>
              <a:buChar char="•"/>
            </a:pPr>
            <a:r>
              <a:rPr lang="de-DE" sz="2400" dirty="0" err="1">
                <a:latin typeface="Avenir Next Regular"/>
                <a:cs typeface="Avenir Next Regular"/>
              </a:rPr>
              <a:t>nivel</a:t>
            </a:r>
            <a:r>
              <a:rPr lang="de-DE" sz="2400" dirty="0">
                <a:latin typeface="Avenir Next Regular"/>
                <a:cs typeface="Avenir Next Regular"/>
              </a:rPr>
              <a:t> de </a:t>
            </a:r>
            <a:r>
              <a:rPr lang="de-DE" sz="2400" dirty="0" err="1">
                <a:latin typeface="Avenir Next Regular"/>
                <a:cs typeface="Avenir Next Regular"/>
              </a:rPr>
              <a:t>educación</a:t>
            </a:r>
            <a:r>
              <a:rPr lang="de-DE" sz="2400" dirty="0">
                <a:latin typeface="Avenir Next Regular"/>
                <a:cs typeface="Avenir Next Regular"/>
              </a:rPr>
              <a:t>.</a:t>
            </a:r>
          </a:p>
          <a:p>
            <a:pPr marL="313200" lvl="1" indent="0">
              <a:lnSpc>
                <a:spcPct val="50000"/>
              </a:lnSpc>
              <a:buClr>
                <a:srgbClr val="EA4E1A"/>
              </a:buClr>
              <a:buSzPct val="110000"/>
              <a:buNone/>
            </a:pPr>
            <a:endParaRPr lang="de-DE" sz="2400" dirty="0">
              <a:latin typeface="Avenir Next Regular"/>
              <a:cs typeface="Avenir Next Regular"/>
            </a:endParaRPr>
          </a:p>
          <a:p>
            <a:pPr marL="0" indent="0">
              <a:lnSpc>
                <a:spcPct val="100000"/>
              </a:lnSpc>
              <a:buClr>
                <a:schemeClr val="bg2">
                  <a:lumMod val="50000"/>
                </a:schemeClr>
              </a:buClr>
              <a:buSzPct val="120000"/>
              <a:buNone/>
            </a:pPr>
            <a:r>
              <a:rPr lang="de-DE" dirty="0" err="1">
                <a:solidFill>
                  <a:srgbClr val="EA4E1A"/>
                </a:solidFill>
                <a:latin typeface="Avenir Next Regular"/>
                <a:cs typeface="Avenir Next Regular"/>
              </a:rPr>
              <a:t>Otros</a:t>
            </a:r>
            <a:r>
              <a:rPr lang="de-DE" dirty="0">
                <a:solidFill>
                  <a:srgbClr val="EA4E1A"/>
                </a:solidFill>
                <a:latin typeface="Avenir Next Regular"/>
                <a:cs typeface="Avenir Next Regular"/>
              </a:rPr>
              <a:t> </a:t>
            </a:r>
            <a:r>
              <a:rPr lang="de-DE" dirty="0" err="1">
                <a:solidFill>
                  <a:srgbClr val="EA4E1A"/>
                </a:solidFill>
                <a:latin typeface="Avenir Next Regular"/>
                <a:cs typeface="Avenir Next Regular"/>
              </a:rPr>
              <a:t>factores</a:t>
            </a:r>
            <a:r>
              <a:rPr lang="de-DE" dirty="0">
                <a:solidFill>
                  <a:srgbClr val="EA4E1A"/>
                </a:solidFill>
                <a:latin typeface="Avenir Next Regular"/>
                <a:cs typeface="Avenir Next Regular"/>
              </a:rPr>
              <a:t> </a:t>
            </a:r>
            <a:r>
              <a:rPr lang="de-DE" dirty="0" err="1">
                <a:latin typeface="Avenir Next Regular"/>
                <a:cs typeface="Avenir Next Regular"/>
              </a:rPr>
              <a:t>que</a:t>
            </a:r>
            <a:r>
              <a:rPr lang="de-DE" dirty="0">
                <a:latin typeface="Avenir Next Regular"/>
                <a:cs typeface="Avenir Next Regular"/>
              </a:rPr>
              <a:t>, </a:t>
            </a:r>
            <a:r>
              <a:rPr lang="de-DE" dirty="0" err="1">
                <a:latin typeface="Avenir Next Regular"/>
                <a:cs typeface="Avenir Next Regular"/>
              </a:rPr>
              <a:t>unidos</a:t>
            </a:r>
            <a:r>
              <a:rPr lang="de-DE" dirty="0">
                <a:latin typeface="Avenir Next Regular"/>
                <a:cs typeface="Avenir Next Regular"/>
              </a:rPr>
              <a:t> a </a:t>
            </a:r>
            <a:r>
              <a:rPr lang="de-DE" dirty="0" err="1">
                <a:latin typeface="Avenir Next Regular"/>
                <a:cs typeface="Avenir Next Regular"/>
              </a:rPr>
              <a:t>su</a:t>
            </a:r>
            <a:r>
              <a:rPr lang="de-DE" dirty="0">
                <a:latin typeface="Avenir Next Regular"/>
                <a:cs typeface="Avenir Next Regular"/>
              </a:rPr>
              <a:t> </a:t>
            </a:r>
            <a:r>
              <a:rPr lang="de-DE" dirty="0" err="1">
                <a:latin typeface="Avenir Next Regular"/>
                <a:cs typeface="Avenir Next Regular"/>
              </a:rPr>
              <a:t>corta</a:t>
            </a:r>
            <a:r>
              <a:rPr lang="de-DE" dirty="0">
                <a:latin typeface="Avenir Next Regular"/>
                <a:cs typeface="Avenir Next Regular"/>
              </a:rPr>
              <a:t> </a:t>
            </a:r>
            <a:r>
              <a:rPr lang="de-DE" dirty="0" err="1">
                <a:latin typeface="Avenir Next Regular"/>
                <a:cs typeface="Avenir Next Regular"/>
              </a:rPr>
              <a:t>edad</a:t>
            </a:r>
            <a:r>
              <a:rPr lang="de-DE" dirty="0">
                <a:latin typeface="Avenir Next Regular"/>
                <a:cs typeface="Avenir Next Regular"/>
              </a:rPr>
              <a:t>, </a:t>
            </a:r>
            <a:r>
              <a:rPr lang="de-DE" dirty="0" err="1">
                <a:latin typeface="Avenir Next Regular"/>
                <a:cs typeface="Avenir Next Regular"/>
              </a:rPr>
              <a:t>contribuyen</a:t>
            </a:r>
            <a:r>
              <a:rPr lang="de-DE" dirty="0">
                <a:latin typeface="Avenir Next Regular"/>
                <a:cs typeface="Avenir Next Regular"/>
              </a:rPr>
              <a:t> a </a:t>
            </a:r>
            <a:r>
              <a:rPr lang="de-DE" dirty="0" err="1">
                <a:latin typeface="Avenir Next Regular"/>
                <a:cs typeface="Avenir Next Regular"/>
              </a:rPr>
              <a:t>aumentar</a:t>
            </a:r>
            <a:r>
              <a:rPr lang="de-DE" dirty="0">
                <a:latin typeface="Avenir Next Regular"/>
                <a:cs typeface="Avenir Next Regular"/>
              </a:rPr>
              <a:t> los </a:t>
            </a:r>
            <a:r>
              <a:rPr lang="de-DE" dirty="0" err="1">
                <a:latin typeface="Avenir Next Regular"/>
                <a:cs typeface="Avenir Next Regular"/>
              </a:rPr>
              <a:t>riesgos</a:t>
            </a:r>
            <a:r>
              <a:rPr lang="de-DE" dirty="0">
                <a:latin typeface="Avenir Next Regular"/>
                <a:cs typeface="Avenir Next Regular"/>
              </a:rPr>
              <a:t> en </a:t>
            </a:r>
            <a:r>
              <a:rPr lang="de-DE" dirty="0" err="1">
                <a:latin typeface="Avenir Next Regular"/>
                <a:cs typeface="Avenir Next Regular"/>
              </a:rPr>
              <a:t>materia</a:t>
            </a:r>
            <a:r>
              <a:rPr lang="de-DE" dirty="0">
                <a:latin typeface="Avenir Next Regular"/>
                <a:cs typeface="Avenir Next Regular"/>
              </a:rPr>
              <a:t> de SST (</a:t>
            </a:r>
            <a:r>
              <a:rPr lang="de-DE" dirty="0" err="1">
                <a:latin typeface="Avenir Next Regular"/>
                <a:cs typeface="Avenir Next Regular"/>
              </a:rPr>
              <a:t>sexo</a:t>
            </a:r>
            <a:r>
              <a:rPr lang="de-DE" dirty="0">
                <a:latin typeface="Avenir Next Regular"/>
                <a:cs typeface="Avenir Next Regular"/>
              </a:rPr>
              <a:t>, </a:t>
            </a:r>
            <a:r>
              <a:rPr lang="de-DE" dirty="0" err="1">
                <a:latin typeface="Avenir Next Regular"/>
                <a:cs typeface="Avenir Next Regular"/>
              </a:rPr>
              <a:t>discapacidad</a:t>
            </a:r>
            <a:r>
              <a:rPr lang="de-DE" dirty="0">
                <a:latin typeface="Avenir Next Regular"/>
                <a:cs typeface="Avenir Next Regular"/>
              </a:rPr>
              <a:t>, </a:t>
            </a:r>
            <a:r>
              <a:rPr lang="de-DE" dirty="0" err="1">
                <a:latin typeface="Avenir Next Regular"/>
                <a:cs typeface="Avenir Next Regular"/>
              </a:rPr>
              <a:t>situación</a:t>
            </a:r>
            <a:r>
              <a:rPr lang="de-DE" dirty="0">
                <a:latin typeface="Avenir Next Regular"/>
                <a:cs typeface="Avenir Next Regular"/>
              </a:rPr>
              <a:t> </a:t>
            </a:r>
            <a:r>
              <a:rPr lang="de-DE" dirty="0" err="1">
                <a:latin typeface="Avenir Next Regular"/>
                <a:cs typeface="Avenir Next Regular"/>
              </a:rPr>
              <a:t>migratoria</a:t>
            </a:r>
            <a:r>
              <a:rPr lang="de-DE" dirty="0">
                <a:latin typeface="Avenir Next Regular"/>
                <a:cs typeface="Avenir Next Regular"/>
              </a:rPr>
              <a:t>).</a:t>
            </a:r>
          </a:p>
        </p:txBody>
      </p:sp>
    </p:spTree>
    <p:extLst>
      <p:ext uri="{BB962C8B-B14F-4D97-AF65-F5344CB8AC3E}">
        <p14:creationId xmlns:p14="http://schemas.microsoft.com/office/powerpoint/2010/main" val="3616434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08D2E8AD-927D-1042-B9D0-32A343F41315}"/>
              </a:ext>
            </a:extLst>
          </p:cNvPr>
          <p:cNvSpPr>
            <a:spLocks noGrp="1"/>
          </p:cNvSpPr>
          <p:nvPr>
            <p:ph idx="4294967295"/>
          </p:nvPr>
        </p:nvSpPr>
        <p:spPr>
          <a:xfrm>
            <a:off x="628650" y="694944"/>
            <a:ext cx="7886700" cy="919544"/>
          </a:xfrm>
        </p:spPr>
        <p:txBody>
          <a:bodyPr>
            <a:normAutofit/>
          </a:bodyPr>
          <a:lstStyle/>
          <a:p>
            <a:pPr marL="0" indent="0">
              <a:lnSpc>
                <a:spcPct val="100000"/>
              </a:lnSpc>
              <a:buClr>
                <a:schemeClr val="bg2">
                  <a:lumMod val="50000"/>
                </a:schemeClr>
              </a:buClr>
              <a:buSzPct val="120000"/>
              <a:buNone/>
            </a:pPr>
            <a:r>
              <a:rPr lang="de-DE" dirty="0"/>
              <a:t>La </a:t>
            </a:r>
            <a:r>
              <a:rPr lang="de-DE" dirty="0" err="1"/>
              <a:t>exposición</a:t>
            </a:r>
            <a:r>
              <a:rPr lang="de-DE" dirty="0"/>
              <a:t> de los </a:t>
            </a:r>
            <a:r>
              <a:rPr lang="de-DE" dirty="0" err="1"/>
              <a:t>trabajadores</a:t>
            </a:r>
            <a:r>
              <a:rPr lang="de-DE" dirty="0"/>
              <a:t> </a:t>
            </a:r>
            <a:r>
              <a:rPr lang="de-DE" dirty="0" err="1"/>
              <a:t>jóvenes</a:t>
            </a:r>
            <a:r>
              <a:rPr lang="de-DE" dirty="0"/>
              <a:t> a los </a:t>
            </a:r>
            <a:r>
              <a:rPr lang="de-DE" dirty="0" err="1">
                <a:solidFill>
                  <a:srgbClr val="EA4E1A"/>
                </a:solidFill>
              </a:rPr>
              <a:t>peligros</a:t>
            </a:r>
            <a:r>
              <a:rPr lang="de-DE" dirty="0">
                <a:solidFill>
                  <a:srgbClr val="EA4E1A"/>
                </a:solidFill>
              </a:rPr>
              <a:t> del </a:t>
            </a:r>
            <a:r>
              <a:rPr lang="de-DE" dirty="0" err="1">
                <a:solidFill>
                  <a:srgbClr val="EA4E1A"/>
                </a:solidFill>
              </a:rPr>
              <a:t>trabajo</a:t>
            </a:r>
            <a:endParaRPr lang="de-DE" dirty="0">
              <a:solidFill>
                <a:srgbClr val="EA4E1A"/>
              </a:solidFill>
            </a:endParaRPr>
          </a:p>
        </p:txBody>
      </p:sp>
      <p:sp>
        <p:nvSpPr>
          <p:cNvPr id="3" name="Segnaposto contenuto 1">
            <a:extLst>
              <a:ext uri="{FF2B5EF4-FFF2-40B4-BE49-F238E27FC236}">
                <a16:creationId xmlns:a16="http://schemas.microsoft.com/office/drawing/2014/main" id="{86CCCABA-261A-CE4A-BB9C-5E39E9F0BD5E}"/>
              </a:ext>
            </a:extLst>
          </p:cNvPr>
          <p:cNvSpPr txBox="1">
            <a:spLocks/>
          </p:cNvSpPr>
          <p:nvPr/>
        </p:nvSpPr>
        <p:spPr>
          <a:xfrm>
            <a:off x="221611" y="1660985"/>
            <a:ext cx="7886700" cy="3168651"/>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0"/>
              </a:spcBef>
              <a:spcAft>
                <a:spcPts val="600"/>
              </a:spcAft>
              <a:buSzPct val="70000"/>
              <a:buFont typeface="Wingdings" pitchFamily="2" charset="2"/>
              <a:buChar char="ü"/>
              <a:defRPr sz="3000" b="0" i="0" kern="1200">
                <a:solidFill>
                  <a:schemeClr val="bg2">
                    <a:lumMod val="25000"/>
                  </a:schemeClr>
                </a:solidFill>
                <a:latin typeface="Avenir Next Condensed" panose="020B0503020202020204" pitchFamily="34" charset="0"/>
                <a:ea typeface="+mn-ea"/>
                <a:cs typeface="+mn-cs"/>
              </a:defRPr>
            </a:lvl1pPr>
            <a:lvl2pPr marL="649800" indent="-228600" algn="l" defTabSz="914400" rtl="0" eaLnBrk="1" latinLnBrk="0" hangingPunct="1">
              <a:lnSpc>
                <a:spcPct val="90000"/>
              </a:lnSpc>
              <a:spcBef>
                <a:spcPts val="0"/>
              </a:spcBef>
              <a:spcAft>
                <a:spcPts val="600"/>
              </a:spcAft>
              <a:buSzPct val="70000"/>
              <a:buFont typeface="Wingdings" pitchFamily="2" charset="2"/>
              <a:buChar char="ü"/>
              <a:defRPr sz="2600" b="0" i="0" kern="1200">
                <a:solidFill>
                  <a:schemeClr val="bg2">
                    <a:lumMod val="25000"/>
                  </a:schemeClr>
                </a:solidFill>
                <a:latin typeface="Avenir Next Condensed" panose="020B0503020202020204" pitchFamily="34" charset="0"/>
                <a:ea typeface="+mn-ea"/>
                <a:cs typeface="+mn-cs"/>
              </a:defRPr>
            </a:lvl2pPr>
            <a:lvl3pPr marL="864000" indent="-228600" algn="l" defTabSz="914400" rtl="0" eaLnBrk="1" latinLnBrk="0" hangingPunct="1">
              <a:lnSpc>
                <a:spcPct val="90000"/>
              </a:lnSpc>
              <a:spcBef>
                <a:spcPts val="0"/>
              </a:spcBef>
              <a:spcAft>
                <a:spcPts val="600"/>
              </a:spcAft>
              <a:buSzPct val="70000"/>
              <a:buFont typeface="Wingdings" pitchFamily="2" charset="2"/>
              <a:buChar char="ü"/>
              <a:defRPr sz="2200" b="0" i="0" kern="1200">
                <a:solidFill>
                  <a:schemeClr val="bg2">
                    <a:lumMod val="25000"/>
                  </a:schemeClr>
                </a:solidFill>
                <a:latin typeface="Avenir Next Condensed"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1200"/>
              </a:spcAft>
              <a:buClr>
                <a:srgbClr val="EA4E1A"/>
              </a:buClr>
              <a:buSzPct val="110000"/>
              <a:buFont typeface="Arial"/>
              <a:buChar char="•"/>
            </a:pPr>
            <a:r>
              <a:rPr lang="es-ES" sz="2400" dirty="0">
                <a:solidFill>
                  <a:srgbClr val="47241F"/>
                </a:solidFill>
                <a:latin typeface="Avenir Next Regular"/>
                <a:cs typeface="Avenir Next Regular"/>
              </a:rPr>
              <a:t>peligros para la seguridad</a:t>
            </a:r>
          </a:p>
          <a:p>
            <a:pPr lvl="1">
              <a:lnSpc>
                <a:spcPct val="60000"/>
              </a:lnSpc>
              <a:spcBef>
                <a:spcPts val="1200"/>
              </a:spcBef>
              <a:spcAft>
                <a:spcPts val="1200"/>
              </a:spcAft>
              <a:buClr>
                <a:srgbClr val="EA4E1A"/>
              </a:buClr>
              <a:buSzPct val="110000"/>
              <a:buFont typeface="Arial"/>
              <a:buChar char="•"/>
            </a:pPr>
            <a:r>
              <a:rPr lang="es-ES" sz="2400" dirty="0">
                <a:solidFill>
                  <a:srgbClr val="47241F"/>
                </a:solidFill>
                <a:latin typeface="Avenir Next Regular"/>
                <a:cs typeface="Avenir Next Regular"/>
              </a:rPr>
              <a:t>peligros físicos </a:t>
            </a:r>
          </a:p>
          <a:p>
            <a:pPr lvl="1">
              <a:lnSpc>
                <a:spcPct val="60000"/>
              </a:lnSpc>
              <a:spcBef>
                <a:spcPts val="1200"/>
              </a:spcBef>
              <a:spcAft>
                <a:spcPts val="1200"/>
              </a:spcAft>
              <a:buClr>
                <a:srgbClr val="EA4E1A"/>
              </a:buClr>
              <a:buSzPct val="110000"/>
              <a:buFont typeface="Arial"/>
              <a:buChar char="•"/>
            </a:pPr>
            <a:r>
              <a:rPr lang="es-ES" sz="2400" dirty="0">
                <a:solidFill>
                  <a:srgbClr val="47241F"/>
                </a:solidFill>
                <a:latin typeface="Avenir Next Regular"/>
                <a:cs typeface="Avenir Next Regular"/>
              </a:rPr>
              <a:t>peligros biológicos</a:t>
            </a:r>
          </a:p>
          <a:p>
            <a:pPr marL="421200" lvl="1" indent="0">
              <a:spcBef>
                <a:spcPts val="1200"/>
              </a:spcBef>
              <a:spcAft>
                <a:spcPts val="1200"/>
              </a:spcAft>
              <a:buClr>
                <a:srgbClr val="EA4E1A"/>
              </a:buClr>
              <a:buSzPct val="110000"/>
              <a:buNone/>
            </a:pPr>
            <a:endParaRPr lang="es-ES" sz="2400" dirty="0">
              <a:solidFill>
                <a:srgbClr val="47241F"/>
              </a:solidFill>
              <a:latin typeface="Avenir Next Regular"/>
              <a:cs typeface="Avenir Next Regular"/>
            </a:endParaRPr>
          </a:p>
          <a:p>
            <a:pPr marL="421200" lvl="1" indent="0">
              <a:lnSpc>
                <a:spcPct val="60000"/>
              </a:lnSpc>
              <a:spcBef>
                <a:spcPts val="1200"/>
              </a:spcBef>
              <a:spcAft>
                <a:spcPts val="1200"/>
              </a:spcAft>
              <a:buClr>
                <a:srgbClr val="EA4E1A"/>
              </a:buClr>
              <a:buSzPct val="110000"/>
              <a:buNone/>
            </a:pPr>
            <a:endParaRPr lang="es-ES" sz="2400" dirty="0">
              <a:solidFill>
                <a:srgbClr val="47241F"/>
              </a:solidFill>
              <a:latin typeface="Avenir Next Regular"/>
              <a:cs typeface="Avenir Next Regular"/>
            </a:endParaRPr>
          </a:p>
          <a:p>
            <a:pPr lvl="1">
              <a:spcBef>
                <a:spcPts val="1200"/>
              </a:spcBef>
              <a:spcAft>
                <a:spcPts val="1200"/>
              </a:spcAft>
              <a:buClr>
                <a:srgbClr val="EA4E1A"/>
              </a:buClr>
              <a:buSzPct val="110000"/>
              <a:buFont typeface="Arial"/>
              <a:buChar char="•"/>
            </a:pPr>
            <a:r>
              <a:rPr lang="es-ES" sz="2400" dirty="0">
                <a:solidFill>
                  <a:srgbClr val="47241F"/>
                </a:solidFill>
                <a:latin typeface="Avenir Next Regular"/>
                <a:cs typeface="Avenir Next Regular"/>
              </a:rPr>
              <a:t>peligros químicos </a:t>
            </a:r>
          </a:p>
          <a:p>
            <a:pPr lvl="1">
              <a:lnSpc>
                <a:spcPct val="60000"/>
              </a:lnSpc>
              <a:spcBef>
                <a:spcPts val="1200"/>
              </a:spcBef>
              <a:spcAft>
                <a:spcPts val="1200"/>
              </a:spcAft>
              <a:buClr>
                <a:srgbClr val="EA4E1A"/>
              </a:buClr>
              <a:buSzPct val="110000"/>
              <a:buFont typeface="Arial"/>
              <a:buChar char="•"/>
            </a:pPr>
            <a:r>
              <a:rPr lang="es-ES" sz="2400" dirty="0">
                <a:solidFill>
                  <a:srgbClr val="47241F"/>
                </a:solidFill>
                <a:latin typeface="Avenir Next Regular"/>
                <a:cs typeface="Avenir Next Regular"/>
              </a:rPr>
              <a:t>peligros ergonómicos</a:t>
            </a:r>
          </a:p>
          <a:p>
            <a:pPr lvl="1">
              <a:lnSpc>
                <a:spcPct val="60000"/>
              </a:lnSpc>
              <a:spcBef>
                <a:spcPts val="1200"/>
              </a:spcBef>
              <a:spcAft>
                <a:spcPts val="1200"/>
              </a:spcAft>
              <a:buClr>
                <a:srgbClr val="EA4E1A"/>
              </a:buClr>
              <a:buSzPct val="110000"/>
              <a:buFont typeface="Arial"/>
              <a:buChar char="•"/>
            </a:pPr>
            <a:r>
              <a:rPr lang="es-ES" sz="2400" dirty="0">
                <a:solidFill>
                  <a:srgbClr val="47241F"/>
                </a:solidFill>
                <a:latin typeface="Avenir Next Regular"/>
                <a:cs typeface="Avenir Next Regular"/>
              </a:rPr>
              <a:t>peligros psicosociales </a:t>
            </a:r>
          </a:p>
        </p:txBody>
      </p:sp>
    </p:spTree>
    <p:extLst>
      <p:ext uri="{BB962C8B-B14F-4D97-AF65-F5344CB8AC3E}">
        <p14:creationId xmlns:p14="http://schemas.microsoft.com/office/powerpoint/2010/main" val="1058108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0045D076-F433-C247-AE7B-08B38371A9B0}"/>
              </a:ext>
            </a:extLst>
          </p:cNvPr>
          <p:cNvSpPr>
            <a:spLocks noGrp="1"/>
          </p:cNvSpPr>
          <p:nvPr>
            <p:ph idx="4294967295"/>
          </p:nvPr>
        </p:nvSpPr>
        <p:spPr>
          <a:xfrm>
            <a:off x="628650" y="694944"/>
            <a:ext cx="7886700" cy="5547360"/>
          </a:xfrm>
        </p:spPr>
        <p:txBody>
          <a:bodyPr>
            <a:normAutofit/>
          </a:bodyPr>
          <a:lstStyle/>
          <a:p>
            <a:pPr marL="0" indent="0">
              <a:spcAft>
                <a:spcPts val="1200"/>
              </a:spcAft>
              <a:buClr>
                <a:schemeClr val="bg2">
                  <a:lumMod val="50000"/>
                </a:schemeClr>
              </a:buClr>
              <a:buSzPct val="120000"/>
              <a:buNone/>
            </a:pPr>
            <a:r>
              <a:rPr lang="es-ES" dirty="0">
                <a:solidFill>
                  <a:srgbClr val="EA4E1A"/>
                </a:solidFill>
              </a:rPr>
              <a:t>La presencia </a:t>
            </a:r>
            <a:r>
              <a:rPr lang="es-ES" dirty="0"/>
              <a:t>de los trabajadores jóvenes en:</a:t>
            </a:r>
          </a:p>
          <a:p>
            <a:pPr lvl="1">
              <a:lnSpc>
                <a:spcPct val="100000"/>
              </a:lnSpc>
              <a:spcBef>
                <a:spcPts val="1200"/>
              </a:spcBef>
              <a:spcAft>
                <a:spcPts val="1200"/>
              </a:spcAft>
              <a:buClr>
                <a:srgbClr val="EA4E1A"/>
              </a:buClr>
              <a:buSzPct val="110000"/>
              <a:buFont typeface="Arial"/>
              <a:buChar char="•"/>
            </a:pPr>
            <a:r>
              <a:rPr lang="es-ES" sz="2400" dirty="0">
                <a:solidFill>
                  <a:srgbClr val="EA4E1A"/>
                </a:solidFill>
              </a:rPr>
              <a:t>la economía informal </a:t>
            </a:r>
          </a:p>
          <a:p>
            <a:pPr lvl="1">
              <a:lnSpc>
                <a:spcPct val="60000"/>
              </a:lnSpc>
              <a:spcBef>
                <a:spcPts val="1200"/>
              </a:spcBef>
              <a:spcAft>
                <a:spcPts val="1200"/>
              </a:spcAft>
              <a:buClr>
                <a:srgbClr val="EA4E1A"/>
              </a:buClr>
              <a:buSzPct val="110000"/>
              <a:buFont typeface="Arial"/>
              <a:buChar char="•"/>
            </a:pPr>
            <a:r>
              <a:rPr lang="es-ES" sz="2400" dirty="0">
                <a:solidFill>
                  <a:srgbClr val="EA4E1A"/>
                </a:solidFill>
              </a:rPr>
              <a:t>las formas atípicas de empleo</a:t>
            </a:r>
          </a:p>
          <a:p>
            <a:pPr lvl="1">
              <a:lnSpc>
                <a:spcPct val="60000"/>
              </a:lnSpc>
              <a:spcBef>
                <a:spcPts val="1200"/>
              </a:spcBef>
              <a:spcAft>
                <a:spcPts val="1200"/>
              </a:spcAft>
              <a:buClr>
                <a:srgbClr val="EA4E1A"/>
              </a:buClr>
              <a:buSzPct val="110000"/>
              <a:buFont typeface="Arial"/>
              <a:buChar char="•"/>
            </a:pPr>
            <a:r>
              <a:rPr lang="es-ES" sz="2400" dirty="0">
                <a:solidFill>
                  <a:srgbClr val="EA4E1A"/>
                </a:solidFill>
              </a:rPr>
              <a:t>los sectores de alto riesgo </a:t>
            </a:r>
            <a:r>
              <a:rPr lang="es-ES" sz="2400" dirty="0"/>
              <a:t>(por ejemplo, </a:t>
            </a:r>
          </a:p>
          <a:p>
            <a:pPr marL="313200" lvl="1" indent="0">
              <a:lnSpc>
                <a:spcPct val="50000"/>
              </a:lnSpc>
              <a:spcAft>
                <a:spcPts val="1200"/>
              </a:spcAft>
              <a:buClr>
                <a:srgbClr val="EA4E1A"/>
              </a:buClr>
              <a:buSzPct val="110000"/>
              <a:buNone/>
            </a:pPr>
            <a:r>
              <a:rPr lang="es-ES" sz="2400" dirty="0"/>
              <a:t>   la agricultura y la construcción) </a:t>
            </a:r>
          </a:p>
          <a:p>
            <a:pPr marL="0" indent="0">
              <a:buNone/>
            </a:pPr>
            <a:endParaRPr lang="es-ES" dirty="0"/>
          </a:p>
        </p:txBody>
      </p:sp>
    </p:spTree>
    <p:extLst>
      <p:ext uri="{BB962C8B-B14F-4D97-AF65-F5344CB8AC3E}">
        <p14:creationId xmlns:p14="http://schemas.microsoft.com/office/powerpoint/2010/main" val="385153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DE520FC7-C6B0-184E-BE3B-D81F3310EF35}"/>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l="2028" t="4487" r="14080" b="14260"/>
          <a:stretch/>
        </p:blipFill>
        <p:spPr>
          <a:xfrm>
            <a:off x="1" y="0"/>
            <a:ext cx="9143999" cy="6858000"/>
          </a:xfrm>
          <a:prstGeom prst="rect">
            <a:avLst/>
          </a:prstGeom>
        </p:spPr>
      </p:pic>
      <p:sp>
        <p:nvSpPr>
          <p:cNvPr id="2" name="Textfeld 1"/>
          <p:cNvSpPr txBox="1"/>
          <p:nvPr/>
        </p:nvSpPr>
        <p:spPr>
          <a:xfrm>
            <a:off x="6264876" y="-1495168"/>
            <a:ext cx="237566" cy="369332"/>
          </a:xfrm>
          <a:prstGeom prst="rect">
            <a:avLst/>
          </a:prstGeom>
          <a:noFill/>
        </p:spPr>
        <p:txBody>
          <a:bodyPr wrap="none" rtlCol="0">
            <a:spAutoFit/>
          </a:bodyPr>
          <a:lstStyle/>
          <a:p>
            <a:r>
              <a:rPr lang="de-DE"/>
              <a:t> </a:t>
            </a:r>
          </a:p>
        </p:txBody>
      </p:sp>
      <p:pic>
        <p:nvPicPr>
          <p:cNvPr id="4" name="Bild 3"/>
          <p:cNvPicPr>
            <a:picLocks noChangeAspect="1"/>
          </p:cNvPicPr>
          <p:nvPr/>
        </p:nvPicPr>
        <p:blipFill>
          <a:blip r:embed="rId4"/>
          <a:stretch>
            <a:fillRect/>
          </a:stretch>
        </p:blipFill>
        <p:spPr>
          <a:xfrm>
            <a:off x="8426217" y="6176963"/>
            <a:ext cx="512448" cy="892978"/>
          </a:xfrm>
          <a:prstGeom prst="rect">
            <a:avLst/>
          </a:prstGeom>
        </p:spPr>
      </p:pic>
      <p:sp>
        <p:nvSpPr>
          <p:cNvPr id="6" name="Subtitle 2">
            <a:extLst>
              <a:ext uri="{FF2B5EF4-FFF2-40B4-BE49-F238E27FC236}">
                <a16:creationId xmlns:a16="http://schemas.microsoft.com/office/drawing/2014/main" id="{400A60D9-A150-5346-8E96-F0DF118A834B}"/>
              </a:ext>
            </a:extLst>
          </p:cNvPr>
          <p:cNvSpPr txBox="1">
            <a:spLocks/>
          </p:cNvSpPr>
          <p:nvPr/>
        </p:nvSpPr>
        <p:spPr>
          <a:xfrm>
            <a:off x="276783" y="6276917"/>
            <a:ext cx="4819473" cy="4445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bg2">
                    <a:lumMod val="25000"/>
                  </a:schemeClr>
                </a:solidFill>
                <a:latin typeface="Avenir Next Condensed" panose="020B0503020202020204" pitchFamily="34" charset="0"/>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bg2">
                    <a:lumMod val="25000"/>
                  </a:schemeClr>
                </a:solidFill>
                <a:latin typeface="Avenir Next Condensed" panose="020B0503020202020204" pitchFamily="34" charset="0"/>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bg2">
                    <a:lumMod val="25000"/>
                  </a:schemeClr>
                </a:solidFill>
                <a:latin typeface="Avenir Next Condensed" panose="020B0503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Aft>
                <a:spcPts val="0"/>
              </a:spcAft>
            </a:pPr>
            <a:r>
              <a:rPr lang="en-GB" sz="1000" dirty="0" err="1">
                <a:solidFill>
                  <a:srgbClr val="502923"/>
                </a:solidFill>
                <a:latin typeface="Avenir Roman" panose="02000503020000020003" pitchFamily="2" charset="0"/>
              </a:rPr>
              <a:t>Día</a:t>
            </a:r>
            <a:r>
              <a:rPr lang="en-GB" sz="1000" dirty="0">
                <a:solidFill>
                  <a:srgbClr val="502923"/>
                </a:solidFill>
                <a:latin typeface="Avenir Roman" panose="02000503020000020003" pitchFamily="2" charset="0"/>
              </a:rPr>
              <a:t> Mundial de la </a:t>
            </a:r>
            <a:r>
              <a:rPr lang="en-GB" sz="1000" dirty="0" err="1">
                <a:solidFill>
                  <a:srgbClr val="502923"/>
                </a:solidFill>
                <a:latin typeface="Avenir Roman" panose="02000503020000020003" pitchFamily="2" charset="0"/>
              </a:rPr>
              <a:t>Seguridad</a:t>
            </a:r>
            <a:r>
              <a:rPr lang="en-GB" sz="1000" dirty="0">
                <a:solidFill>
                  <a:srgbClr val="502923"/>
                </a:solidFill>
                <a:latin typeface="Avenir Roman" panose="02000503020000020003" pitchFamily="2" charset="0"/>
              </a:rPr>
              <a:t> y </a:t>
            </a:r>
            <a:r>
              <a:rPr lang="en-GB" sz="1000" dirty="0" err="1">
                <a:solidFill>
                  <a:srgbClr val="502923"/>
                </a:solidFill>
                <a:latin typeface="Avenir Roman" panose="02000503020000020003" pitchFamily="2" charset="0"/>
              </a:rPr>
              <a:t>Salud</a:t>
            </a:r>
            <a:r>
              <a:rPr lang="en-GB" sz="1000" dirty="0">
                <a:solidFill>
                  <a:srgbClr val="502923"/>
                </a:solidFill>
                <a:latin typeface="Avenir Roman" panose="02000503020000020003" pitchFamily="2" charset="0"/>
              </a:rPr>
              <a:t> </a:t>
            </a:r>
            <a:r>
              <a:rPr lang="en-GB" sz="1000" dirty="0" err="1">
                <a:solidFill>
                  <a:srgbClr val="502923"/>
                </a:solidFill>
                <a:latin typeface="Avenir Roman" panose="02000503020000020003" pitchFamily="2" charset="0"/>
              </a:rPr>
              <a:t>en</a:t>
            </a:r>
            <a:r>
              <a:rPr lang="en-GB" sz="1000" dirty="0">
                <a:solidFill>
                  <a:srgbClr val="502923"/>
                </a:solidFill>
                <a:latin typeface="Avenir Roman" panose="02000503020000020003" pitchFamily="2" charset="0"/>
              </a:rPr>
              <a:t> el </a:t>
            </a:r>
            <a:r>
              <a:rPr lang="en-GB" sz="1000" dirty="0" err="1">
                <a:solidFill>
                  <a:srgbClr val="502923"/>
                </a:solidFill>
                <a:latin typeface="Avenir Roman" panose="02000503020000020003" pitchFamily="2" charset="0"/>
              </a:rPr>
              <a:t>Trabajo</a:t>
            </a:r>
            <a:r>
              <a:rPr lang="en-GB" sz="1000" dirty="0">
                <a:solidFill>
                  <a:srgbClr val="502923"/>
                </a:solidFill>
                <a:latin typeface="Avenir Roman" panose="02000503020000020003" pitchFamily="2" charset="0"/>
              </a:rPr>
              <a:t> 2018</a:t>
            </a:r>
          </a:p>
          <a:p>
            <a:pPr algn="l">
              <a:lnSpc>
                <a:spcPct val="110000"/>
              </a:lnSpc>
              <a:spcAft>
                <a:spcPts val="0"/>
              </a:spcAft>
            </a:pPr>
            <a:r>
              <a:rPr lang="en-GB" sz="1000" b="1" dirty="0" err="1">
                <a:solidFill>
                  <a:srgbClr val="502923"/>
                </a:solidFill>
                <a:latin typeface="Avenir Next Demi Bold" panose="020B0503020202020204" pitchFamily="34" charset="0"/>
              </a:rPr>
              <a:t>Mejorar</a:t>
            </a:r>
            <a:r>
              <a:rPr lang="en-GB" sz="1000" b="1" dirty="0">
                <a:solidFill>
                  <a:srgbClr val="502923"/>
                </a:solidFill>
                <a:latin typeface="Avenir Next Demi Bold" panose="020B0503020202020204" pitchFamily="34" charset="0"/>
              </a:rPr>
              <a:t> la </a:t>
            </a:r>
            <a:r>
              <a:rPr lang="en-GB" sz="1000" b="1" dirty="0" err="1">
                <a:solidFill>
                  <a:srgbClr val="502923"/>
                </a:solidFill>
                <a:latin typeface="Avenir Next Demi Bold" panose="020B0503020202020204" pitchFamily="34" charset="0"/>
              </a:rPr>
              <a:t>seguridad</a:t>
            </a:r>
            <a:r>
              <a:rPr lang="en-GB" sz="1000" b="1" dirty="0">
                <a:solidFill>
                  <a:srgbClr val="502923"/>
                </a:solidFill>
                <a:latin typeface="Avenir Next Demi Bold" panose="020B0503020202020204" pitchFamily="34" charset="0"/>
              </a:rPr>
              <a:t> y la </a:t>
            </a:r>
            <a:r>
              <a:rPr lang="en-GB" sz="1000" b="1" dirty="0" err="1">
                <a:solidFill>
                  <a:srgbClr val="502923"/>
                </a:solidFill>
                <a:latin typeface="Avenir Next Demi Bold" panose="020B0503020202020204" pitchFamily="34" charset="0"/>
              </a:rPr>
              <a:t>salud</a:t>
            </a:r>
            <a:r>
              <a:rPr lang="en-GB" sz="1000" b="1" dirty="0">
                <a:solidFill>
                  <a:srgbClr val="502923"/>
                </a:solidFill>
                <a:latin typeface="Avenir Next Demi Bold" panose="020B0503020202020204" pitchFamily="34" charset="0"/>
              </a:rPr>
              <a:t> de </a:t>
            </a:r>
            <a:r>
              <a:rPr lang="en-GB" sz="1000" b="1" dirty="0" err="1">
                <a:solidFill>
                  <a:srgbClr val="502923"/>
                </a:solidFill>
                <a:latin typeface="Avenir Next Demi Bold" panose="020B0503020202020204" pitchFamily="34" charset="0"/>
              </a:rPr>
              <a:t>los</a:t>
            </a:r>
            <a:r>
              <a:rPr lang="en-GB" sz="1000" b="1" dirty="0">
                <a:solidFill>
                  <a:srgbClr val="502923"/>
                </a:solidFill>
                <a:latin typeface="Avenir Next Demi Bold" panose="020B0503020202020204" pitchFamily="34" charset="0"/>
              </a:rPr>
              <a:t> </a:t>
            </a:r>
            <a:r>
              <a:rPr lang="en-GB" sz="1000" b="1" dirty="0" err="1">
                <a:solidFill>
                  <a:srgbClr val="502923"/>
                </a:solidFill>
                <a:latin typeface="Avenir Next Demi Bold" panose="020B0503020202020204" pitchFamily="34" charset="0"/>
              </a:rPr>
              <a:t>trabajadores</a:t>
            </a:r>
            <a:r>
              <a:rPr lang="en-GB" sz="1000" b="1" dirty="0">
                <a:solidFill>
                  <a:srgbClr val="502923"/>
                </a:solidFill>
                <a:latin typeface="Avenir Next Demi Bold" panose="020B0503020202020204" pitchFamily="34" charset="0"/>
              </a:rPr>
              <a:t> </a:t>
            </a:r>
            <a:r>
              <a:rPr lang="en-GB" sz="1000" b="1" dirty="0" err="1">
                <a:solidFill>
                  <a:srgbClr val="502923"/>
                </a:solidFill>
                <a:latin typeface="Avenir Next Demi Bold" panose="020B0503020202020204" pitchFamily="34" charset="0"/>
              </a:rPr>
              <a:t>jóvenes</a:t>
            </a:r>
            <a:endParaRPr lang="en-GB" sz="1000" b="1" dirty="0">
              <a:solidFill>
                <a:srgbClr val="502923"/>
              </a:solidFill>
              <a:latin typeface="Avenir Next Demi Bold" panose="020B0503020202020204" pitchFamily="34" charset="0"/>
            </a:endParaRPr>
          </a:p>
        </p:txBody>
      </p:sp>
      <p:sp>
        <p:nvSpPr>
          <p:cNvPr id="8" name="Textfeld 7">
            <a:extLst>
              <a:ext uri="{FF2B5EF4-FFF2-40B4-BE49-F238E27FC236}">
                <a16:creationId xmlns:a16="http://schemas.microsoft.com/office/drawing/2014/main" id="{8E956B28-5E71-C94A-813B-E22D038C9203}"/>
              </a:ext>
            </a:extLst>
          </p:cNvPr>
          <p:cNvSpPr txBox="1"/>
          <p:nvPr/>
        </p:nvSpPr>
        <p:spPr>
          <a:xfrm>
            <a:off x="3510455" y="-241738"/>
            <a:ext cx="237566" cy="369332"/>
          </a:xfrm>
          <a:prstGeom prst="rect">
            <a:avLst/>
          </a:prstGeom>
          <a:noFill/>
        </p:spPr>
        <p:txBody>
          <a:bodyPr wrap="none" rtlCol="0">
            <a:spAutoFit/>
          </a:bodyPr>
          <a:lstStyle/>
          <a:p>
            <a:r>
              <a:rPr lang="de-DE" dirty="0"/>
              <a:t> </a:t>
            </a:r>
          </a:p>
        </p:txBody>
      </p:sp>
    </p:spTree>
    <p:extLst>
      <p:ext uri="{BB962C8B-B14F-4D97-AF65-F5344CB8AC3E}">
        <p14:creationId xmlns:p14="http://schemas.microsoft.com/office/powerpoint/2010/main" val="800228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045416-9083-BF46-9986-86F8EACDECBD}"/>
              </a:ext>
            </a:extLst>
          </p:cNvPr>
          <p:cNvSpPr>
            <a:spLocks noGrp="1"/>
          </p:cNvSpPr>
          <p:nvPr>
            <p:ph type="title"/>
          </p:nvPr>
        </p:nvSpPr>
        <p:spPr>
          <a:xfrm>
            <a:off x="628650" y="666947"/>
            <a:ext cx="7785291" cy="1009304"/>
          </a:xfrm>
        </p:spPr>
        <p:txBody>
          <a:bodyPr>
            <a:noAutofit/>
          </a:bodyPr>
          <a:lstStyle/>
          <a:p>
            <a:pPr>
              <a:lnSpc>
                <a:spcPct val="100000"/>
              </a:lnSpc>
            </a:pPr>
            <a:r>
              <a:rPr lang="de-DE" dirty="0" err="1">
                <a:solidFill>
                  <a:srgbClr val="EA4E1A"/>
                </a:solidFill>
              </a:rPr>
              <a:t>Algunas</a:t>
            </a:r>
            <a:r>
              <a:rPr lang="de-DE" dirty="0">
                <a:solidFill>
                  <a:srgbClr val="EA4E1A"/>
                </a:solidFill>
              </a:rPr>
              <a:t> </a:t>
            </a:r>
            <a:r>
              <a:rPr lang="de-DE" dirty="0" err="1">
                <a:solidFill>
                  <a:srgbClr val="EA4E1A"/>
                </a:solidFill>
              </a:rPr>
              <a:t>normas</a:t>
            </a:r>
            <a:r>
              <a:rPr lang="de-DE" dirty="0">
                <a:solidFill>
                  <a:srgbClr val="EA4E1A"/>
                </a:solidFill>
              </a:rPr>
              <a:t> </a:t>
            </a:r>
            <a:r>
              <a:rPr lang="de-DE" dirty="0" err="1">
                <a:solidFill>
                  <a:srgbClr val="EA4E1A"/>
                </a:solidFill>
              </a:rPr>
              <a:t>internacionales</a:t>
            </a:r>
            <a:r>
              <a:rPr lang="de-DE" dirty="0">
                <a:solidFill>
                  <a:srgbClr val="EA4E1A"/>
                </a:solidFill>
              </a:rPr>
              <a:t> del </a:t>
            </a:r>
            <a:r>
              <a:rPr lang="de-DE" dirty="0" err="1">
                <a:solidFill>
                  <a:srgbClr val="EA4E1A"/>
                </a:solidFill>
              </a:rPr>
              <a:t>trabajo</a:t>
            </a:r>
            <a:r>
              <a:rPr lang="de-DE" dirty="0">
                <a:solidFill>
                  <a:srgbClr val="EA4E1A"/>
                </a:solidFill>
              </a:rPr>
              <a:t> </a:t>
            </a:r>
            <a:r>
              <a:rPr lang="de-DE" dirty="0" err="1">
                <a:solidFill>
                  <a:srgbClr val="EA4E1A"/>
                </a:solidFill>
              </a:rPr>
              <a:t>que</a:t>
            </a:r>
            <a:r>
              <a:rPr lang="de-DE" dirty="0">
                <a:solidFill>
                  <a:srgbClr val="EA4E1A"/>
                </a:solidFill>
              </a:rPr>
              <a:t> </a:t>
            </a:r>
            <a:r>
              <a:rPr lang="de-DE" dirty="0" err="1">
                <a:solidFill>
                  <a:srgbClr val="EA4E1A"/>
                </a:solidFill>
              </a:rPr>
              <a:t>protegen</a:t>
            </a:r>
            <a:r>
              <a:rPr lang="de-DE" dirty="0">
                <a:solidFill>
                  <a:srgbClr val="EA4E1A"/>
                </a:solidFill>
              </a:rPr>
              <a:t> la </a:t>
            </a:r>
            <a:r>
              <a:rPr lang="de-DE" dirty="0" err="1">
                <a:solidFill>
                  <a:srgbClr val="EA4E1A"/>
                </a:solidFill>
              </a:rPr>
              <a:t>seguridad</a:t>
            </a:r>
            <a:r>
              <a:rPr lang="de-DE" dirty="0">
                <a:solidFill>
                  <a:srgbClr val="EA4E1A"/>
                </a:solidFill>
              </a:rPr>
              <a:t> </a:t>
            </a:r>
            <a:r>
              <a:rPr lang="de-DE" dirty="0" err="1">
                <a:solidFill>
                  <a:srgbClr val="EA4E1A"/>
                </a:solidFill>
              </a:rPr>
              <a:t>y</a:t>
            </a:r>
            <a:r>
              <a:rPr lang="de-DE" dirty="0">
                <a:solidFill>
                  <a:srgbClr val="EA4E1A"/>
                </a:solidFill>
              </a:rPr>
              <a:t> la </a:t>
            </a:r>
            <a:r>
              <a:rPr lang="de-DE" dirty="0" err="1">
                <a:solidFill>
                  <a:srgbClr val="EA4E1A"/>
                </a:solidFill>
              </a:rPr>
              <a:t>salud</a:t>
            </a:r>
            <a:r>
              <a:rPr lang="de-DE" dirty="0">
                <a:solidFill>
                  <a:srgbClr val="EA4E1A"/>
                </a:solidFill>
              </a:rPr>
              <a:t> de los </a:t>
            </a:r>
            <a:r>
              <a:rPr lang="de-DE" dirty="0" err="1">
                <a:solidFill>
                  <a:srgbClr val="EA4E1A"/>
                </a:solidFill>
              </a:rPr>
              <a:t>trabajadores</a:t>
            </a:r>
            <a:r>
              <a:rPr lang="de-DE" dirty="0">
                <a:solidFill>
                  <a:srgbClr val="EA4E1A"/>
                </a:solidFill>
              </a:rPr>
              <a:t> </a:t>
            </a:r>
            <a:r>
              <a:rPr lang="de-DE" dirty="0" err="1">
                <a:solidFill>
                  <a:srgbClr val="EA4E1A"/>
                </a:solidFill>
              </a:rPr>
              <a:t>jóvenes</a:t>
            </a:r>
            <a:endParaRPr lang="en-GB" dirty="0">
              <a:solidFill>
                <a:srgbClr val="EA4E1A"/>
              </a:solidFill>
            </a:endParaRPr>
          </a:p>
        </p:txBody>
      </p:sp>
      <p:pic>
        <p:nvPicPr>
          <p:cNvPr id="3" name="Bild 2"/>
          <p:cNvPicPr>
            <a:picLocks noChangeAspect="1"/>
          </p:cNvPicPr>
          <p:nvPr/>
        </p:nvPicPr>
        <p:blipFill>
          <a:blip r:embed="rId3"/>
          <a:stretch>
            <a:fillRect/>
          </a:stretch>
        </p:blipFill>
        <p:spPr>
          <a:xfrm>
            <a:off x="1945616" y="2108882"/>
            <a:ext cx="5236116" cy="3484292"/>
          </a:xfrm>
          <a:prstGeom prst="rect">
            <a:avLst/>
          </a:prstGeom>
        </p:spPr>
      </p:pic>
      <p:sp>
        <p:nvSpPr>
          <p:cNvPr id="4" name="Titolo 1">
            <a:extLst>
              <a:ext uri="{FF2B5EF4-FFF2-40B4-BE49-F238E27FC236}">
                <a16:creationId xmlns:a16="http://schemas.microsoft.com/office/drawing/2014/main" id="{62045416-9083-BF46-9986-86F8EACDECBD}"/>
              </a:ext>
            </a:extLst>
          </p:cNvPr>
          <p:cNvSpPr txBox="1">
            <a:spLocks/>
          </p:cNvSpPr>
          <p:nvPr/>
        </p:nvSpPr>
        <p:spPr>
          <a:xfrm>
            <a:off x="628651" y="2636912"/>
            <a:ext cx="7495732" cy="1009304"/>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pPr>
              <a:lnSpc>
                <a:spcPct val="100000"/>
              </a:lnSpc>
            </a:pPr>
            <a:endParaRPr lang="en-GB" dirty="0">
              <a:solidFill>
                <a:srgbClr val="EA4E1A"/>
              </a:solidFill>
            </a:endParaRPr>
          </a:p>
        </p:txBody>
      </p:sp>
    </p:spTree>
    <p:extLst>
      <p:ext uri="{BB962C8B-B14F-4D97-AF65-F5344CB8AC3E}">
        <p14:creationId xmlns:p14="http://schemas.microsoft.com/office/powerpoint/2010/main" val="1528483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C839032F-DF92-A845-9614-0EBB5D92D326}"/>
              </a:ext>
            </a:extLst>
          </p:cNvPr>
          <p:cNvSpPr>
            <a:spLocks noGrp="1"/>
          </p:cNvSpPr>
          <p:nvPr>
            <p:ph idx="4294967295"/>
          </p:nvPr>
        </p:nvSpPr>
        <p:spPr>
          <a:xfrm>
            <a:off x="628650" y="862064"/>
            <a:ext cx="7886700" cy="5547360"/>
          </a:xfrm>
        </p:spPr>
        <p:txBody>
          <a:bodyPr>
            <a:normAutofit/>
          </a:bodyPr>
          <a:lstStyle/>
          <a:p>
            <a:pPr marL="0" indent="0">
              <a:lnSpc>
                <a:spcPct val="50000"/>
              </a:lnSpc>
              <a:buNone/>
            </a:pPr>
            <a:r>
              <a:rPr lang="en-GB" dirty="0" err="1">
                <a:solidFill>
                  <a:srgbClr val="EA4E1A"/>
                </a:solidFill>
              </a:rPr>
              <a:t>Normas</a:t>
            </a:r>
            <a:r>
              <a:rPr lang="en-GB" dirty="0">
                <a:solidFill>
                  <a:srgbClr val="EA4E1A"/>
                </a:solidFill>
              </a:rPr>
              <a:t> </a:t>
            </a:r>
            <a:r>
              <a:rPr lang="en-GB" dirty="0" err="1">
                <a:solidFill>
                  <a:srgbClr val="EA4E1A"/>
                </a:solidFill>
              </a:rPr>
              <a:t>sobre</a:t>
            </a:r>
            <a:r>
              <a:rPr lang="en-GB" dirty="0">
                <a:solidFill>
                  <a:srgbClr val="EA4E1A"/>
                </a:solidFill>
              </a:rPr>
              <a:t> SST</a:t>
            </a:r>
          </a:p>
          <a:p>
            <a:pPr>
              <a:lnSpc>
                <a:spcPct val="100000"/>
              </a:lnSpc>
              <a:spcBef>
                <a:spcPts val="1200"/>
              </a:spcBef>
              <a:buClr>
                <a:srgbClr val="EA4E1A"/>
              </a:buClr>
              <a:buSzPct val="110000"/>
              <a:buFont typeface="Arial"/>
              <a:buChar char="•"/>
            </a:pPr>
            <a:r>
              <a:rPr lang="en-GB" dirty="0" err="1"/>
              <a:t>Promoción</a:t>
            </a:r>
            <a:r>
              <a:rPr lang="en-GB" dirty="0"/>
              <a:t> de los </a:t>
            </a:r>
            <a:r>
              <a:rPr lang="en-GB" dirty="0" err="1"/>
              <a:t>entornos</a:t>
            </a:r>
            <a:r>
              <a:rPr lang="en-GB" dirty="0"/>
              <a:t> de </a:t>
            </a:r>
            <a:r>
              <a:rPr lang="en-GB" dirty="0" err="1"/>
              <a:t>trabajo</a:t>
            </a:r>
            <a:r>
              <a:rPr lang="en-GB" dirty="0"/>
              <a:t> </a:t>
            </a:r>
            <a:r>
              <a:rPr lang="en-GB" dirty="0" err="1"/>
              <a:t>dignos</a:t>
            </a:r>
            <a:r>
              <a:rPr lang="en-GB" dirty="0"/>
              <a:t>, </a:t>
            </a:r>
            <a:r>
              <a:rPr lang="en-GB" dirty="0" err="1"/>
              <a:t>seguros</a:t>
            </a:r>
            <a:r>
              <a:rPr lang="en-GB" dirty="0"/>
              <a:t> y </a:t>
            </a:r>
            <a:r>
              <a:rPr lang="en-GB" dirty="0" err="1"/>
              <a:t>saludables</a:t>
            </a:r>
            <a:r>
              <a:rPr lang="en-GB" dirty="0"/>
              <a:t> </a:t>
            </a:r>
            <a:r>
              <a:rPr lang="en-GB" dirty="0" err="1"/>
              <a:t>para</a:t>
            </a:r>
            <a:r>
              <a:rPr lang="en-GB" b="1" dirty="0"/>
              <a:t> </a:t>
            </a:r>
            <a:r>
              <a:rPr lang="en-GB" dirty="0" err="1">
                <a:solidFill>
                  <a:srgbClr val="EA4E1A"/>
                </a:solidFill>
              </a:rPr>
              <a:t>todos</a:t>
            </a:r>
            <a:r>
              <a:rPr lang="en-GB" dirty="0">
                <a:solidFill>
                  <a:srgbClr val="EA4E1A"/>
                </a:solidFill>
              </a:rPr>
              <a:t> los </a:t>
            </a:r>
            <a:r>
              <a:rPr lang="en-GB" dirty="0" err="1">
                <a:solidFill>
                  <a:srgbClr val="EA4E1A"/>
                </a:solidFill>
              </a:rPr>
              <a:t>trabajadores</a:t>
            </a:r>
            <a:r>
              <a:rPr lang="en-GB" dirty="0"/>
              <a:t>, </a:t>
            </a:r>
            <a:r>
              <a:rPr lang="en-GB" dirty="0" err="1"/>
              <a:t>incluidos</a:t>
            </a:r>
            <a:r>
              <a:rPr lang="en-GB" dirty="0"/>
              <a:t> los </a:t>
            </a:r>
            <a:r>
              <a:rPr lang="en-GB" dirty="0" err="1"/>
              <a:t>trabajadores</a:t>
            </a:r>
            <a:r>
              <a:rPr lang="en-GB" dirty="0"/>
              <a:t> </a:t>
            </a:r>
            <a:r>
              <a:rPr lang="en-GB" dirty="0" err="1"/>
              <a:t>jóvenes</a:t>
            </a:r>
            <a:endParaRPr lang="en-GB" dirty="0"/>
          </a:p>
          <a:p>
            <a:pPr>
              <a:lnSpc>
                <a:spcPct val="100000"/>
              </a:lnSpc>
              <a:spcBef>
                <a:spcPts val="600"/>
              </a:spcBef>
              <a:buClr>
                <a:srgbClr val="EA4E1A"/>
              </a:buClr>
              <a:buSzPct val="110000"/>
              <a:buFont typeface="Arial"/>
              <a:buChar char="•"/>
            </a:pPr>
            <a:r>
              <a:rPr lang="en-GB" dirty="0" err="1"/>
              <a:t>Convenios</a:t>
            </a:r>
            <a:r>
              <a:rPr lang="en-GB" dirty="0"/>
              <a:t> de la OIT </a:t>
            </a:r>
            <a:r>
              <a:rPr lang="en-GB" dirty="0" err="1"/>
              <a:t>que</a:t>
            </a:r>
            <a:r>
              <a:rPr lang="en-GB" dirty="0"/>
              <a:t> </a:t>
            </a:r>
            <a:r>
              <a:rPr lang="en-GB" dirty="0" err="1"/>
              <a:t>establecen</a:t>
            </a:r>
            <a:r>
              <a:rPr lang="en-GB" dirty="0"/>
              <a:t> </a:t>
            </a:r>
            <a:r>
              <a:rPr lang="en-GB" dirty="0" err="1"/>
              <a:t>principios</a:t>
            </a:r>
            <a:r>
              <a:rPr lang="en-GB" dirty="0"/>
              <a:t> </a:t>
            </a:r>
            <a:r>
              <a:rPr lang="en-GB" dirty="0" err="1"/>
              <a:t>esenciales</a:t>
            </a:r>
            <a:r>
              <a:rPr lang="en-GB" dirty="0"/>
              <a:t> </a:t>
            </a:r>
            <a:r>
              <a:rPr lang="en-GB" dirty="0" err="1"/>
              <a:t>sobre</a:t>
            </a:r>
            <a:r>
              <a:rPr lang="en-GB" dirty="0"/>
              <a:t> SST</a:t>
            </a:r>
          </a:p>
          <a:p>
            <a:pPr marL="313200" lvl="1" indent="0">
              <a:lnSpc>
                <a:spcPct val="100000"/>
              </a:lnSpc>
              <a:buClr>
                <a:schemeClr val="bg2">
                  <a:lumMod val="25000"/>
                </a:schemeClr>
              </a:buClr>
              <a:buSzPct val="80000"/>
              <a:buNone/>
            </a:pPr>
            <a:r>
              <a:rPr lang="en-GB" sz="2400" dirty="0"/>
              <a:t>– </a:t>
            </a:r>
            <a:r>
              <a:rPr lang="en-GB" sz="2400" dirty="0" err="1"/>
              <a:t>Convenio</a:t>
            </a:r>
            <a:r>
              <a:rPr lang="en-GB" sz="2400" dirty="0"/>
              <a:t> </a:t>
            </a:r>
            <a:r>
              <a:rPr lang="en-GB" sz="2400" dirty="0" err="1"/>
              <a:t>núm</a:t>
            </a:r>
            <a:r>
              <a:rPr lang="en-GB" sz="2400" dirty="0"/>
              <a:t>. 155 (</a:t>
            </a:r>
            <a:r>
              <a:rPr lang="en-GB" sz="2400" dirty="0" err="1"/>
              <a:t>seguridad</a:t>
            </a:r>
            <a:r>
              <a:rPr lang="en-GB" sz="2400" dirty="0"/>
              <a:t> y </a:t>
            </a:r>
            <a:r>
              <a:rPr lang="en-GB" sz="2400" dirty="0" err="1"/>
              <a:t>salud</a:t>
            </a:r>
            <a:r>
              <a:rPr lang="en-GB" sz="2400" dirty="0"/>
              <a:t> en el </a:t>
            </a:r>
            <a:r>
              <a:rPr lang="en-GB" sz="2400" dirty="0" err="1"/>
              <a:t>trabajo</a:t>
            </a:r>
            <a:r>
              <a:rPr lang="en-GB" sz="2400" dirty="0"/>
              <a:t>)</a:t>
            </a:r>
          </a:p>
          <a:p>
            <a:pPr marL="313200" lvl="1" indent="0">
              <a:lnSpc>
                <a:spcPct val="100000"/>
              </a:lnSpc>
              <a:buClr>
                <a:schemeClr val="bg2">
                  <a:lumMod val="25000"/>
                </a:schemeClr>
              </a:buClr>
              <a:buSzPct val="80000"/>
              <a:buNone/>
            </a:pPr>
            <a:r>
              <a:rPr lang="en-GB" sz="2400" dirty="0"/>
              <a:t>– </a:t>
            </a:r>
            <a:r>
              <a:rPr lang="en-GB" sz="2400" dirty="0" err="1"/>
              <a:t>Convenio</a:t>
            </a:r>
            <a:r>
              <a:rPr lang="en-GB" sz="2400" dirty="0"/>
              <a:t> </a:t>
            </a:r>
            <a:r>
              <a:rPr lang="en-GB" sz="2400" dirty="0" err="1"/>
              <a:t>núm</a:t>
            </a:r>
            <a:r>
              <a:rPr lang="en-GB" sz="2400" dirty="0"/>
              <a:t>. 161 (</a:t>
            </a:r>
            <a:r>
              <a:rPr lang="en-GB" sz="2400" dirty="0" err="1"/>
              <a:t>servicios</a:t>
            </a:r>
            <a:r>
              <a:rPr lang="en-GB" sz="2400" dirty="0"/>
              <a:t> de SST)</a:t>
            </a:r>
          </a:p>
          <a:p>
            <a:pPr marL="313200" lvl="1" indent="0">
              <a:lnSpc>
                <a:spcPct val="100000"/>
              </a:lnSpc>
              <a:buClr>
                <a:schemeClr val="bg2">
                  <a:lumMod val="25000"/>
                </a:schemeClr>
              </a:buClr>
              <a:buSzPct val="80000"/>
              <a:buNone/>
            </a:pPr>
            <a:r>
              <a:rPr lang="en-GB" sz="2400" dirty="0"/>
              <a:t>– </a:t>
            </a:r>
            <a:r>
              <a:rPr lang="en-GB" sz="2400" dirty="0" err="1"/>
              <a:t>Convenio</a:t>
            </a:r>
            <a:r>
              <a:rPr lang="en-GB" sz="2400" dirty="0"/>
              <a:t> </a:t>
            </a:r>
            <a:r>
              <a:rPr lang="en-GB" sz="2400" dirty="0" err="1"/>
              <a:t>núm</a:t>
            </a:r>
            <a:r>
              <a:rPr lang="en-GB" sz="2400" dirty="0"/>
              <a:t>. 187 (</a:t>
            </a:r>
            <a:r>
              <a:rPr lang="en-GB" sz="2400" dirty="0" err="1"/>
              <a:t>marco</a:t>
            </a:r>
            <a:r>
              <a:rPr lang="en-GB" sz="2400" dirty="0"/>
              <a:t> </a:t>
            </a:r>
            <a:r>
              <a:rPr lang="en-GB" sz="2400" dirty="0" err="1"/>
              <a:t>promocional</a:t>
            </a:r>
            <a:r>
              <a:rPr lang="en-GB" sz="2400" dirty="0"/>
              <a:t> de SST)</a:t>
            </a:r>
            <a:endParaRPr lang="en-GB" sz="2800" dirty="0"/>
          </a:p>
          <a:p>
            <a:pPr>
              <a:lnSpc>
                <a:spcPct val="100000"/>
              </a:lnSpc>
              <a:spcBef>
                <a:spcPts val="600"/>
              </a:spcBef>
              <a:buClr>
                <a:srgbClr val="EA4E1A"/>
              </a:buClr>
              <a:buSzPct val="110000"/>
              <a:buFont typeface="Arial"/>
              <a:buChar char="•"/>
            </a:pPr>
            <a:r>
              <a:rPr lang="en-GB" dirty="0" err="1"/>
              <a:t>Pocos</a:t>
            </a:r>
            <a:r>
              <a:rPr lang="en-GB" dirty="0"/>
              <a:t> </a:t>
            </a:r>
            <a:r>
              <a:rPr lang="en-GB" dirty="0" err="1"/>
              <a:t>convenios</a:t>
            </a:r>
            <a:r>
              <a:rPr lang="en-GB" dirty="0"/>
              <a:t> de la SST </a:t>
            </a:r>
            <a:r>
              <a:rPr lang="en-GB" dirty="0" err="1"/>
              <a:t>contienen</a:t>
            </a:r>
            <a:r>
              <a:rPr lang="en-GB" dirty="0"/>
              <a:t> </a:t>
            </a:r>
            <a:r>
              <a:rPr lang="en-GB" dirty="0" err="1">
                <a:solidFill>
                  <a:srgbClr val="EA4E1A"/>
                </a:solidFill>
              </a:rPr>
              <a:t>medidas</a:t>
            </a:r>
            <a:r>
              <a:rPr lang="en-GB" dirty="0">
                <a:solidFill>
                  <a:srgbClr val="EA4E1A"/>
                </a:solidFill>
              </a:rPr>
              <a:t> </a:t>
            </a:r>
            <a:r>
              <a:rPr lang="en-GB" dirty="0" err="1">
                <a:solidFill>
                  <a:srgbClr val="EA4E1A"/>
                </a:solidFill>
              </a:rPr>
              <a:t>especiales</a:t>
            </a:r>
            <a:r>
              <a:rPr lang="en-GB" dirty="0">
                <a:solidFill>
                  <a:srgbClr val="EA4E1A"/>
                </a:solidFill>
              </a:rPr>
              <a:t> </a:t>
            </a:r>
            <a:r>
              <a:rPr lang="en-GB" dirty="0" err="1">
                <a:solidFill>
                  <a:srgbClr val="EA4E1A"/>
                </a:solidFill>
              </a:rPr>
              <a:t>relativas</a:t>
            </a:r>
            <a:r>
              <a:rPr lang="en-GB" dirty="0">
                <a:solidFill>
                  <a:srgbClr val="EA4E1A"/>
                </a:solidFill>
              </a:rPr>
              <a:t> a los </a:t>
            </a:r>
            <a:r>
              <a:rPr lang="en-GB" dirty="0" err="1">
                <a:solidFill>
                  <a:srgbClr val="EA4E1A"/>
                </a:solidFill>
              </a:rPr>
              <a:t>trabajadores</a:t>
            </a:r>
            <a:r>
              <a:rPr lang="en-GB" dirty="0">
                <a:solidFill>
                  <a:srgbClr val="EA4E1A"/>
                </a:solidFill>
              </a:rPr>
              <a:t> </a:t>
            </a:r>
            <a:r>
              <a:rPr lang="en-GB" dirty="0" err="1">
                <a:solidFill>
                  <a:srgbClr val="EA4E1A"/>
                </a:solidFill>
              </a:rPr>
              <a:t>jóvenes</a:t>
            </a:r>
            <a:endParaRPr lang="en-GB" dirty="0">
              <a:solidFill>
                <a:srgbClr val="EA4E1A"/>
              </a:solidFill>
            </a:endParaRPr>
          </a:p>
        </p:txBody>
      </p:sp>
    </p:spTree>
    <p:extLst>
      <p:ext uri="{BB962C8B-B14F-4D97-AF65-F5344CB8AC3E}">
        <p14:creationId xmlns:p14="http://schemas.microsoft.com/office/powerpoint/2010/main" val="1988552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6FACD586-1DFB-4848-B713-8289FEC854C5}"/>
              </a:ext>
            </a:extLst>
          </p:cNvPr>
          <p:cNvSpPr>
            <a:spLocks noGrp="1"/>
          </p:cNvSpPr>
          <p:nvPr>
            <p:ph idx="4294967295"/>
          </p:nvPr>
        </p:nvSpPr>
        <p:spPr>
          <a:xfrm>
            <a:off x="628650" y="694944"/>
            <a:ext cx="7886700" cy="5547360"/>
          </a:xfrm>
        </p:spPr>
        <p:txBody>
          <a:bodyPr>
            <a:normAutofit/>
          </a:bodyPr>
          <a:lstStyle/>
          <a:p>
            <a:pPr marL="0" indent="0">
              <a:lnSpc>
                <a:spcPct val="100000"/>
              </a:lnSpc>
              <a:buNone/>
            </a:pPr>
            <a:r>
              <a:rPr lang="en-GB" dirty="0" err="1">
                <a:solidFill>
                  <a:srgbClr val="EA4E1A"/>
                </a:solidFill>
              </a:rPr>
              <a:t>Normas</a:t>
            </a:r>
            <a:r>
              <a:rPr lang="en-GB" dirty="0">
                <a:solidFill>
                  <a:srgbClr val="EA4E1A"/>
                </a:solidFill>
              </a:rPr>
              <a:t> </a:t>
            </a:r>
            <a:r>
              <a:rPr lang="en-GB" dirty="0" err="1">
                <a:solidFill>
                  <a:srgbClr val="EA4E1A"/>
                </a:solidFill>
              </a:rPr>
              <a:t>sobre</a:t>
            </a:r>
            <a:r>
              <a:rPr lang="en-GB" dirty="0">
                <a:solidFill>
                  <a:srgbClr val="EA4E1A"/>
                </a:solidFill>
              </a:rPr>
              <a:t> </a:t>
            </a:r>
            <a:r>
              <a:rPr lang="en-GB" dirty="0" err="1">
                <a:solidFill>
                  <a:srgbClr val="EA4E1A"/>
                </a:solidFill>
              </a:rPr>
              <a:t>trabajo</a:t>
            </a:r>
            <a:r>
              <a:rPr lang="en-GB" dirty="0">
                <a:solidFill>
                  <a:srgbClr val="EA4E1A"/>
                </a:solidFill>
              </a:rPr>
              <a:t> </a:t>
            </a:r>
            <a:r>
              <a:rPr lang="en-GB" dirty="0" err="1">
                <a:solidFill>
                  <a:srgbClr val="EA4E1A"/>
                </a:solidFill>
              </a:rPr>
              <a:t>infantil</a:t>
            </a:r>
            <a:endParaRPr lang="en-GB" dirty="0">
              <a:solidFill>
                <a:srgbClr val="EA4E1A"/>
              </a:solidFill>
            </a:endParaRPr>
          </a:p>
          <a:p>
            <a:pPr>
              <a:lnSpc>
                <a:spcPct val="100000"/>
              </a:lnSpc>
              <a:spcBef>
                <a:spcPts val="1200"/>
              </a:spcBef>
              <a:buClr>
                <a:srgbClr val="EA4E1A"/>
              </a:buClr>
              <a:buSzPct val="110000"/>
              <a:buFont typeface="Arial"/>
              <a:buChar char="•"/>
            </a:pPr>
            <a:r>
              <a:rPr lang="en-GB" dirty="0" err="1"/>
              <a:t>Protección</a:t>
            </a:r>
            <a:r>
              <a:rPr lang="en-GB" dirty="0"/>
              <a:t> especial </a:t>
            </a:r>
            <a:r>
              <a:rPr lang="en-GB" dirty="0" err="1"/>
              <a:t>para</a:t>
            </a:r>
            <a:r>
              <a:rPr lang="en-GB" dirty="0"/>
              <a:t> los </a:t>
            </a:r>
            <a:r>
              <a:rPr lang="en-GB" dirty="0" err="1"/>
              <a:t>niños</a:t>
            </a:r>
            <a:r>
              <a:rPr lang="en-GB" dirty="0"/>
              <a:t> 		       (hasta los 18 </a:t>
            </a:r>
            <a:r>
              <a:rPr lang="en-GB" dirty="0" err="1"/>
              <a:t>años</a:t>
            </a:r>
            <a:r>
              <a:rPr lang="en-GB" dirty="0"/>
              <a:t>)</a:t>
            </a:r>
          </a:p>
          <a:p>
            <a:pPr>
              <a:lnSpc>
                <a:spcPct val="100000"/>
              </a:lnSpc>
              <a:spcBef>
                <a:spcPts val="1200"/>
              </a:spcBef>
              <a:buClr>
                <a:srgbClr val="EA4E1A"/>
              </a:buClr>
              <a:buSzPct val="110000"/>
              <a:buFont typeface="Arial"/>
              <a:buChar char="•"/>
            </a:pPr>
            <a:r>
              <a:rPr lang="en-GB" dirty="0" err="1"/>
              <a:t>Edad</a:t>
            </a:r>
            <a:r>
              <a:rPr lang="en-GB" dirty="0"/>
              <a:t> </a:t>
            </a:r>
            <a:r>
              <a:rPr lang="en-GB" dirty="0" err="1"/>
              <a:t>mínima</a:t>
            </a:r>
            <a:r>
              <a:rPr lang="en-GB" dirty="0"/>
              <a:t> de </a:t>
            </a:r>
            <a:r>
              <a:rPr lang="en-GB" dirty="0" err="1"/>
              <a:t>admisión</a:t>
            </a:r>
            <a:r>
              <a:rPr lang="en-GB" dirty="0"/>
              <a:t> al </a:t>
            </a:r>
            <a:r>
              <a:rPr lang="en-GB" dirty="0" err="1"/>
              <a:t>empleo</a:t>
            </a:r>
            <a:r>
              <a:rPr lang="en-GB" dirty="0"/>
              <a:t> (en </a:t>
            </a:r>
            <a:r>
              <a:rPr lang="en-GB" dirty="0" err="1"/>
              <a:t>función</a:t>
            </a:r>
            <a:r>
              <a:rPr lang="en-GB" dirty="0"/>
              <a:t> del </a:t>
            </a:r>
            <a:r>
              <a:rPr lang="en-GB" dirty="0" err="1"/>
              <a:t>tipo</a:t>
            </a:r>
            <a:r>
              <a:rPr lang="en-GB" dirty="0"/>
              <a:t> de </a:t>
            </a:r>
            <a:r>
              <a:rPr lang="en-GB" dirty="0" err="1"/>
              <a:t>trabajo</a:t>
            </a:r>
            <a:r>
              <a:rPr lang="en-GB" dirty="0"/>
              <a:t>)</a:t>
            </a:r>
          </a:p>
          <a:p>
            <a:pPr marL="313200" lvl="1" indent="0">
              <a:lnSpc>
                <a:spcPct val="100000"/>
              </a:lnSpc>
              <a:buClr>
                <a:schemeClr val="bg2">
                  <a:lumMod val="25000"/>
                </a:schemeClr>
              </a:buClr>
              <a:buSzPct val="80000"/>
              <a:buNone/>
            </a:pPr>
            <a:r>
              <a:rPr lang="en-GB" sz="2400" dirty="0"/>
              <a:t>- </a:t>
            </a:r>
            <a:r>
              <a:rPr lang="en-GB" sz="2400" dirty="0" err="1"/>
              <a:t>Convenio</a:t>
            </a:r>
            <a:r>
              <a:rPr lang="en-GB" sz="2400" dirty="0"/>
              <a:t> </a:t>
            </a:r>
            <a:r>
              <a:rPr lang="en-GB" sz="2400" dirty="0" err="1"/>
              <a:t>núm</a:t>
            </a:r>
            <a:r>
              <a:rPr lang="en-GB" sz="2400" dirty="0"/>
              <a:t>. 138 (</a:t>
            </a:r>
            <a:r>
              <a:rPr lang="en-GB" sz="2400" i="1" dirty="0" err="1"/>
              <a:t>edad</a:t>
            </a:r>
            <a:r>
              <a:rPr lang="en-GB" sz="2400" i="1" dirty="0"/>
              <a:t> </a:t>
            </a:r>
            <a:r>
              <a:rPr lang="en-GB" sz="2400" i="1" dirty="0" err="1"/>
              <a:t>mínima</a:t>
            </a:r>
            <a:r>
              <a:rPr lang="en-GB" sz="2400" dirty="0"/>
              <a:t>) </a:t>
            </a:r>
            <a:endParaRPr lang="en-GB" sz="2800" dirty="0"/>
          </a:p>
          <a:p>
            <a:pPr>
              <a:lnSpc>
                <a:spcPct val="100000"/>
              </a:lnSpc>
              <a:spcBef>
                <a:spcPts val="1200"/>
              </a:spcBef>
              <a:buClr>
                <a:srgbClr val="EA4E1A"/>
              </a:buClr>
              <a:buSzPct val="110000"/>
              <a:buFont typeface="Arial"/>
              <a:buChar char="•"/>
            </a:pPr>
            <a:r>
              <a:rPr lang="en-GB" dirty="0"/>
              <a:t>El </a:t>
            </a:r>
            <a:r>
              <a:rPr lang="en-GB" dirty="0" err="1"/>
              <a:t>trabajo</a:t>
            </a:r>
            <a:r>
              <a:rPr lang="en-GB" dirty="0"/>
              <a:t> </a:t>
            </a:r>
            <a:r>
              <a:rPr lang="en-GB" dirty="0" err="1"/>
              <a:t>peligroso</a:t>
            </a:r>
            <a:r>
              <a:rPr lang="en-GB" dirty="0"/>
              <a:t> </a:t>
            </a:r>
            <a:r>
              <a:rPr lang="en-GB" dirty="0" err="1"/>
              <a:t>como</a:t>
            </a:r>
            <a:r>
              <a:rPr lang="en-GB" dirty="0"/>
              <a:t> </a:t>
            </a:r>
            <a:r>
              <a:rPr lang="en-GB" dirty="0" err="1"/>
              <a:t>una</a:t>
            </a:r>
            <a:r>
              <a:rPr lang="en-GB" dirty="0"/>
              <a:t> de </a:t>
            </a:r>
            <a:r>
              <a:rPr lang="en-GB" dirty="0" err="1"/>
              <a:t>las</a:t>
            </a:r>
            <a:r>
              <a:rPr lang="en-GB" dirty="0"/>
              <a:t> </a:t>
            </a:r>
            <a:r>
              <a:rPr lang="en-GB" dirty="0" err="1"/>
              <a:t>peores</a:t>
            </a:r>
            <a:r>
              <a:rPr lang="en-GB" dirty="0"/>
              <a:t> </a:t>
            </a:r>
            <a:r>
              <a:rPr lang="en-GB" dirty="0" err="1"/>
              <a:t>formas</a:t>
            </a:r>
            <a:r>
              <a:rPr lang="en-GB" dirty="0"/>
              <a:t> de </a:t>
            </a:r>
            <a:r>
              <a:rPr lang="en-GB" dirty="0" err="1"/>
              <a:t>trabajo</a:t>
            </a:r>
            <a:r>
              <a:rPr lang="en-GB" dirty="0"/>
              <a:t> </a:t>
            </a:r>
            <a:r>
              <a:rPr lang="en-GB" dirty="0" err="1"/>
              <a:t>infantil</a:t>
            </a:r>
            <a:endParaRPr lang="en-GB" dirty="0"/>
          </a:p>
          <a:p>
            <a:pPr marL="313200" lvl="1" indent="0">
              <a:lnSpc>
                <a:spcPct val="100000"/>
              </a:lnSpc>
              <a:buClr>
                <a:schemeClr val="bg2">
                  <a:lumMod val="25000"/>
                </a:schemeClr>
              </a:buClr>
              <a:buSzPct val="80000"/>
              <a:buNone/>
            </a:pPr>
            <a:r>
              <a:rPr lang="en-GB" sz="2400" dirty="0">
                <a:solidFill>
                  <a:srgbClr val="47241F"/>
                </a:solidFill>
              </a:rPr>
              <a:t>- </a:t>
            </a:r>
            <a:r>
              <a:rPr lang="en-GB" sz="2400" dirty="0" err="1">
                <a:solidFill>
                  <a:srgbClr val="47241F"/>
                </a:solidFill>
              </a:rPr>
              <a:t>Convenio</a:t>
            </a:r>
            <a:r>
              <a:rPr lang="en-GB" sz="2400" dirty="0">
                <a:solidFill>
                  <a:srgbClr val="47241F"/>
                </a:solidFill>
              </a:rPr>
              <a:t> </a:t>
            </a:r>
            <a:r>
              <a:rPr lang="en-GB" sz="2400" dirty="0" err="1">
                <a:solidFill>
                  <a:srgbClr val="47241F"/>
                </a:solidFill>
              </a:rPr>
              <a:t>núm</a:t>
            </a:r>
            <a:r>
              <a:rPr lang="en-GB" sz="2400" dirty="0">
                <a:solidFill>
                  <a:srgbClr val="47241F"/>
                </a:solidFill>
              </a:rPr>
              <a:t>. 182 y </a:t>
            </a:r>
            <a:r>
              <a:rPr lang="en-GB" sz="2400" dirty="0" err="1">
                <a:solidFill>
                  <a:srgbClr val="47241F"/>
                </a:solidFill>
              </a:rPr>
              <a:t>Recomendación</a:t>
            </a:r>
            <a:r>
              <a:rPr lang="en-GB" sz="2400" dirty="0">
                <a:solidFill>
                  <a:srgbClr val="47241F"/>
                </a:solidFill>
              </a:rPr>
              <a:t> </a:t>
            </a:r>
            <a:r>
              <a:rPr lang="en-GB" sz="2400" dirty="0" err="1">
                <a:solidFill>
                  <a:srgbClr val="47241F"/>
                </a:solidFill>
              </a:rPr>
              <a:t>núm</a:t>
            </a:r>
            <a:r>
              <a:rPr lang="en-GB" sz="2400" dirty="0">
                <a:solidFill>
                  <a:srgbClr val="47241F"/>
                </a:solidFill>
              </a:rPr>
              <a:t>. 190 </a:t>
            </a:r>
            <a:r>
              <a:rPr lang="en-GB" sz="2400" dirty="0">
                <a:solidFill>
                  <a:srgbClr val="EA4E1A"/>
                </a:solidFill>
              </a:rPr>
              <a:t>(</a:t>
            </a:r>
            <a:r>
              <a:rPr lang="en-GB" sz="2400" i="1" dirty="0" err="1">
                <a:solidFill>
                  <a:srgbClr val="EA4E1A"/>
                </a:solidFill>
              </a:rPr>
              <a:t>peores</a:t>
            </a:r>
            <a:r>
              <a:rPr lang="en-GB" sz="2400" i="1" dirty="0">
                <a:solidFill>
                  <a:srgbClr val="EA4E1A"/>
                </a:solidFill>
              </a:rPr>
              <a:t> </a:t>
            </a:r>
            <a:r>
              <a:rPr lang="en-GB" sz="2400" i="1" dirty="0" err="1">
                <a:solidFill>
                  <a:srgbClr val="EA4E1A"/>
                </a:solidFill>
              </a:rPr>
              <a:t>formas</a:t>
            </a:r>
            <a:r>
              <a:rPr lang="en-GB" sz="2400" i="1" dirty="0">
                <a:solidFill>
                  <a:srgbClr val="EA4E1A"/>
                </a:solidFill>
              </a:rPr>
              <a:t> de </a:t>
            </a:r>
            <a:r>
              <a:rPr lang="en-GB" sz="2400" i="1" dirty="0" err="1">
                <a:solidFill>
                  <a:srgbClr val="EA4E1A"/>
                </a:solidFill>
              </a:rPr>
              <a:t>trabajo</a:t>
            </a:r>
            <a:r>
              <a:rPr lang="en-GB" sz="2400" i="1" dirty="0">
                <a:solidFill>
                  <a:srgbClr val="EA4E1A"/>
                </a:solidFill>
              </a:rPr>
              <a:t> </a:t>
            </a:r>
            <a:r>
              <a:rPr lang="en-GB" sz="2400" i="1" dirty="0" err="1">
                <a:solidFill>
                  <a:srgbClr val="EA4E1A"/>
                </a:solidFill>
              </a:rPr>
              <a:t>infantil</a:t>
            </a:r>
            <a:r>
              <a:rPr lang="en-GB" sz="2400" dirty="0">
                <a:solidFill>
                  <a:srgbClr val="EA4E1A"/>
                </a:solidFill>
              </a:rPr>
              <a:t>)</a:t>
            </a:r>
          </a:p>
        </p:txBody>
      </p:sp>
    </p:spTree>
    <p:extLst>
      <p:ext uri="{BB962C8B-B14F-4D97-AF65-F5344CB8AC3E}">
        <p14:creationId xmlns:p14="http://schemas.microsoft.com/office/powerpoint/2010/main" val="1080117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p:cNvPicPr>
            <a:picLocks noChangeAspect="1"/>
          </p:cNvPicPr>
          <p:nvPr/>
        </p:nvPicPr>
        <p:blipFill>
          <a:blip r:embed="rId3"/>
          <a:stretch>
            <a:fillRect/>
          </a:stretch>
        </p:blipFill>
        <p:spPr>
          <a:xfrm>
            <a:off x="1945615" y="2092325"/>
            <a:ext cx="5263505" cy="3484292"/>
          </a:xfrm>
          <a:prstGeom prst="rect">
            <a:avLst/>
          </a:prstGeom>
        </p:spPr>
      </p:pic>
      <p:sp>
        <p:nvSpPr>
          <p:cNvPr id="2" name="Titolo 1">
            <a:extLst>
              <a:ext uri="{FF2B5EF4-FFF2-40B4-BE49-F238E27FC236}">
                <a16:creationId xmlns:a16="http://schemas.microsoft.com/office/drawing/2014/main" id="{A9FFC6D5-2928-2D4E-AE6F-6A52B218F6DF}"/>
              </a:ext>
            </a:extLst>
          </p:cNvPr>
          <p:cNvSpPr>
            <a:spLocks noGrp="1"/>
          </p:cNvSpPr>
          <p:nvPr>
            <p:ph type="title"/>
          </p:nvPr>
        </p:nvSpPr>
        <p:spPr>
          <a:xfrm>
            <a:off x="1178119" y="661520"/>
            <a:ext cx="7018581" cy="899770"/>
          </a:xfrm>
        </p:spPr>
        <p:txBody>
          <a:bodyPr>
            <a:noAutofit/>
          </a:bodyPr>
          <a:lstStyle/>
          <a:p>
            <a:pPr>
              <a:lnSpc>
                <a:spcPct val="100000"/>
              </a:lnSpc>
            </a:pPr>
            <a:r>
              <a:rPr lang="de-DE" dirty="0">
                <a:solidFill>
                  <a:srgbClr val="EA4E1A"/>
                </a:solidFill>
              </a:rPr>
              <a:t>¿</a:t>
            </a:r>
            <a:r>
              <a:rPr lang="de-DE" dirty="0" err="1">
                <a:solidFill>
                  <a:srgbClr val="EA4E1A"/>
                </a:solidFill>
              </a:rPr>
              <a:t>Qué</a:t>
            </a:r>
            <a:r>
              <a:rPr lang="de-DE" dirty="0">
                <a:solidFill>
                  <a:srgbClr val="EA4E1A"/>
                </a:solidFill>
              </a:rPr>
              <a:t> </a:t>
            </a:r>
            <a:r>
              <a:rPr lang="de-DE" dirty="0" err="1">
                <a:solidFill>
                  <a:srgbClr val="EA4E1A"/>
                </a:solidFill>
              </a:rPr>
              <a:t>puede</a:t>
            </a:r>
            <a:r>
              <a:rPr lang="de-DE" dirty="0">
                <a:solidFill>
                  <a:srgbClr val="EA4E1A"/>
                </a:solidFill>
              </a:rPr>
              <a:t> </a:t>
            </a:r>
            <a:r>
              <a:rPr lang="de-DE" dirty="0" err="1">
                <a:solidFill>
                  <a:srgbClr val="EA4E1A"/>
                </a:solidFill>
              </a:rPr>
              <a:t>hacerse</a:t>
            </a:r>
            <a:r>
              <a:rPr lang="de-DE" dirty="0">
                <a:solidFill>
                  <a:srgbClr val="EA4E1A"/>
                </a:solidFill>
              </a:rPr>
              <a:t> </a:t>
            </a:r>
            <a:r>
              <a:rPr lang="de-DE" dirty="0" err="1">
                <a:solidFill>
                  <a:srgbClr val="EA4E1A"/>
                </a:solidFill>
              </a:rPr>
              <a:t>para</a:t>
            </a:r>
            <a:r>
              <a:rPr lang="de-DE" dirty="0">
                <a:solidFill>
                  <a:srgbClr val="EA4E1A"/>
                </a:solidFill>
              </a:rPr>
              <a:t> </a:t>
            </a:r>
            <a:r>
              <a:rPr lang="de-DE" dirty="0" err="1">
                <a:solidFill>
                  <a:srgbClr val="EA4E1A"/>
                </a:solidFill>
              </a:rPr>
              <a:t>mejorar</a:t>
            </a:r>
            <a:r>
              <a:rPr lang="de-DE" dirty="0">
                <a:solidFill>
                  <a:srgbClr val="EA4E1A"/>
                </a:solidFill>
              </a:rPr>
              <a:t> la SST </a:t>
            </a:r>
            <a:r>
              <a:rPr lang="de-DE" dirty="0" err="1">
                <a:solidFill>
                  <a:srgbClr val="EA4E1A"/>
                </a:solidFill>
              </a:rPr>
              <a:t>para</a:t>
            </a:r>
            <a:r>
              <a:rPr lang="de-DE" dirty="0">
                <a:solidFill>
                  <a:srgbClr val="EA4E1A"/>
                </a:solidFill>
              </a:rPr>
              <a:t> los </a:t>
            </a:r>
            <a:r>
              <a:rPr lang="de-DE" dirty="0" err="1">
                <a:solidFill>
                  <a:srgbClr val="EA4E1A"/>
                </a:solidFill>
              </a:rPr>
              <a:t>trabajadores</a:t>
            </a:r>
            <a:r>
              <a:rPr lang="de-DE" dirty="0">
                <a:solidFill>
                  <a:srgbClr val="EA4E1A"/>
                </a:solidFill>
              </a:rPr>
              <a:t> </a:t>
            </a:r>
            <a:r>
              <a:rPr lang="de-DE" dirty="0" err="1">
                <a:solidFill>
                  <a:srgbClr val="EA4E1A"/>
                </a:solidFill>
              </a:rPr>
              <a:t>jóvenes</a:t>
            </a:r>
            <a:r>
              <a:rPr lang="de-DE" dirty="0">
                <a:solidFill>
                  <a:srgbClr val="EA4E1A"/>
                </a:solidFill>
              </a:rPr>
              <a:t>?</a:t>
            </a:r>
            <a:endParaRPr lang="en-GB" dirty="0">
              <a:solidFill>
                <a:srgbClr val="EA4E1A"/>
              </a:solidFill>
            </a:endParaRPr>
          </a:p>
        </p:txBody>
      </p:sp>
    </p:spTree>
    <p:extLst>
      <p:ext uri="{BB962C8B-B14F-4D97-AF65-F5344CB8AC3E}">
        <p14:creationId xmlns:p14="http://schemas.microsoft.com/office/powerpoint/2010/main" val="2902243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Kreis_es.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9052" y="1621396"/>
            <a:ext cx="12483372" cy="8643914"/>
          </a:xfrm>
          <a:prstGeom prst="rect">
            <a:avLst/>
          </a:prstGeom>
        </p:spPr>
      </p:pic>
      <p:sp>
        <p:nvSpPr>
          <p:cNvPr id="2" name="Segnaposto contenuto 1">
            <a:extLst>
              <a:ext uri="{FF2B5EF4-FFF2-40B4-BE49-F238E27FC236}">
                <a16:creationId xmlns:a16="http://schemas.microsoft.com/office/drawing/2014/main" id="{1ECF1B3E-FE10-3B40-847F-491E01665948}"/>
              </a:ext>
            </a:extLst>
          </p:cNvPr>
          <p:cNvSpPr>
            <a:spLocks noGrp="1"/>
          </p:cNvSpPr>
          <p:nvPr>
            <p:ph idx="4294967295"/>
          </p:nvPr>
        </p:nvSpPr>
        <p:spPr>
          <a:xfrm>
            <a:off x="1077853" y="678232"/>
            <a:ext cx="7245321" cy="5547360"/>
          </a:xfrm>
        </p:spPr>
        <p:txBody>
          <a:bodyPr>
            <a:normAutofit/>
          </a:bodyPr>
          <a:lstStyle/>
          <a:p>
            <a:pPr marL="0" indent="0" algn="ctr">
              <a:lnSpc>
                <a:spcPct val="110000"/>
              </a:lnSpc>
              <a:buNone/>
            </a:pPr>
            <a:r>
              <a:rPr lang="de-DE" dirty="0" err="1">
                <a:solidFill>
                  <a:srgbClr val="EA4E1A"/>
                </a:solidFill>
              </a:rPr>
              <a:t>Enfoque</a:t>
            </a:r>
            <a:r>
              <a:rPr lang="de-DE" dirty="0">
                <a:solidFill>
                  <a:srgbClr val="EA4E1A"/>
                </a:solidFill>
              </a:rPr>
              <a:t> en los </a:t>
            </a:r>
            <a:r>
              <a:rPr lang="de-DE" dirty="0" err="1">
                <a:solidFill>
                  <a:srgbClr val="EA4E1A"/>
                </a:solidFill>
              </a:rPr>
              <a:t>cinco</a:t>
            </a:r>
            <a:r>
              <a:rPr lang="de-DE" dirty="0">
                <a:solidFill>
                  <a:srgbClr val="EA4E1A"/>
                </a:solidFill>
              </a:rPr>
              <a:t> </a:t>
            </a:r>
            <a:r>
              <a:rPr lang="de-DE" dirty="0" err="1">
                <a:solidFill>
                  <a:srgbClr val="EA4E1A"/>
                </a:solidFill>
              </a:rPr>
              <a:t>áreas</a:t>
            </a:r>
            <a:r>
              <a:rPr lang="de-DE" dirty="0">
                <a:solidFill>
                  <a:srgbClr val="EA4E1A"/>
                </a:solidFill>
              </a:rPr>
              <a:t> </a:t>
            </a:r>
            <a:r>
              <a:rPr lang="de-DE" dirty="0" err="1">
                <a:solidFill>
                  <a:srgbClr val="EA4E1A"/>
                </a:solidFill>
              </a:rPr>
              <a:t>principales</a:t>
            </a:r>
            <a:r>
              <a:rPr lang="de-DE" dirty="0">
                <a:solidFill>
                  <a:srgbClr val="EA4E1A"/>
                </a:solidFill>
              </a:rPr>
              <a:t> </a:t>
            </a:r>
            <a:r>
              <a:rPr lang="de-DE" dirty="0" err="1">
                <a:solidFill>
                  <a:srgbClr val="EA4E1A"/>
                </a:solidFill>
              </a:rPr>
              <a:t>relacionados</a:t>
            </a:r>
            <a:r>
              <a:rPr lang="de-DE" dirty="0">
                <a:solidFill>
                  <a:srgbClr val="EA4E1A"/>
                </a:solidFill>
              </a:rPr>
              <a:t> </a:t>
            </a:r>
            <a:r>
              <a:rPr lang="de-DE" dirty="0" err="1">
                <a:solidFill>
                  <a:srgbClr val="EA4E1A"/>
                </a:solidFill>
              </a:rPr>
              <a:t>con</a:t>
            </a:r>
            <a:r>
              <a:rPr lang="de-DE" dirty="0">
                <a:solidFill>
                  <a:srgbClr val="EA4E1A"/>
                </a:solidFill>
              </a:rPr>
              <a:t> la SST</a:t>
            </a:r>
          </a:p>
          <a:p>
            <a:pPr algn="ctr">
              <a:lnSpc>
                <a:spcPct val="110000"/>
              </a:lnSpc>
            </a:pPr>
            <a:endParaRPr lang="de-DE" dirty="0">
              <a:solidFill>
                <a:srgbClr val="EA4E1A"/>
              </a:solidFill>
            </a:endParaRPr>
          </a:p>
        </p:txBody>
      </p:sp>
    </p:spTree>
    <p:extLst>
      <p:ext uri="{BB962C8B-B14F-4D97-AF65-F5344CB8AC3E}">
        <p14:creationId xmlns:p14="http://schemas.microsoft.com/office/powerpoint/2010/main" val="840543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4302F809-0709-FE4C-9478-4AB83A7385B1}"/>
              </a:ext>
            </a:extLst>
          </p:cNvPr>
          <p:cNvSpPr>
            <a:spLocks noGrp="1"/>
          </p:cNvSpPr>
          <p:nvPr>
            <p:ph idx="4294967295"/>
          </p:nvPr>
        </p:nvSpPr>
        <p:spPr>
          <a:xfrm>
            <a:off x="628650" y="694944"/>
            <a:ext cx="7886700" cy="948224"/>
          </a:xfrm>
        </p:spPr>
        <p:txBody>
          <a:bodyPr>
            <a:normAutofit/>
          </a:bodyPr>
          <a:lstStyle/>
          <a:p>
            <a:pPr marL="0" indent="0">
              <a:lnSpc>
                <a:spcPct val="100000"/>
              </a:lnSpc>
              <a:buClr>
                <a:schemeClr val="bg2">
                  <a:lumMod val="50000"/>
                </a:schemeClr>
              </a:buClr>
              <a:buSzPct val="120000"/>
              <a:buNone/>
            </a:pPr>
            <a:r>
              <a:rPr lang="de-DE" dirty="0" err="1"/>
              <a:t>Mejorar</a:t>
            </a:r>
            <a:r>
              <a:rPr lang="de-DE" dirty="0"/>
              <a:t> la </a:t>
            </a:r>
            <a:r>
              <a:rPr lang="de-DE" dirty="0" err="1"/>
              <a:t>compilación</a:t>
            </a:r>
            <a:r>
              <a:rPr lang="de-DE" dirty="0"/>
              <a:t> </a:t>
            </a:r>
            <a:r>
              <a:rPr lang="de-DE" dirty="0" err="1"/>
              <a:t>y</a:t>
            </a:r>
            <a:r>
              <a:rPr lang="de-DE" dirty="0"/>
              <a:t> </a:t>
            </a:r>
            <a:r>
              <a:rPr lang="de-DE" dirty="0" err="1"/>
              <a:t>el</a:t>
            </a:r>
            <a:r>
              <a:rPr lang="de-DE" dirty="0"/>
              <a:t> </a:t>
            </a:r>
            <a:r>
              <a:rPr lang="de-DE" dirty="0" err="1"/>
              <a:t>análisis</a:t>
            </a:r>
            <a:r>
              <a:rPr lang="de-DE" dirty="0"/>
              <a:t> de </a:t>
            </a:r>
            <a:r>
              <a:rPr lang="de-DE" dirty="0" err="1">
                <a:solidFill>
                  <a:srgbClr val="EA4E1A"/>
                </a:solidFill>
              </a:rPr>
              <a:t>datos</a:t>
            </a:r>
            <a:r>
              <a:rPr lang="de-DE" dirty="0">
                <a:solidFill>
                  <a:srgbClr val="EA4E1A"/>
                </a:solidFill>
              </a:rPr>
              <a:t> </a:t>
            </a:r>
            <a:r>
              <a:rPr lang="de-DE" dirty="0" err="1">
                <a:solidFill>
                  <a:srgbClr val="EA4E1A"/>
                </a:solidFill>
              </a:rPr>
              <a:t>e</a:t>
            </a:r>
            <a:r>
              <a:rPr lang="de-DE" dirty="0">
                <a:solidFill>
                  <a:srgbClr val="EA4E1A"/>
                </a:solidFill>
              </a:rPr>
              <a:t> </a:t>
            </a:r>
            <a:r>
              <a:rPr lang="de-DE" dirty="0" err="1">
                <a:solidFill>
                  <a:srgbClr val="EA4E1A"/>
                </a:solidFill>
              </a:rPr>
              <a:t>información</a:t>
            </a:r>
            <a:r>
              <a:rPr lang="de-DE" dirty="0">
                <a:solidFill>
                  <a:srgbClr val="EA4E1A"/>
                </a:solidFill>
              </a:rPr>
              <a:t> </a:t>
            </a:r>
            <a:r>
              <a:rPr lang="de-DE" dirty="0" err="1"/>
              <a:t>sobre</a:t>
            </a:r>
            <a:r>
              <a:rPr lang="de-DE" dirty="0"/>
              <a:t> la SST </a:t>
            </a:r>
            <a:r>
              <a:rPr lang="de-DE" dirty="0" err="1"/>
              <a:t>y</a:t>
            </a:r>
            <a:r>
              <a:rPr lang="de-DE" dirty="0"/>
              <a:t> los </a:t>
            </a:r>
            <a:r>
              <a:rPr lang="de-DE" dirty="0" err="1"/>
              <a:t>trabajadores</a:t>
            </a:r>
            <a:r>
              <a:rPr lang="de-DE" dirty="0"/>
              <a:t> </a:t>
            </a:r>
            <a:r>
              <a:rPr lang="de-DE" dirty="0" err="1"/>
              <a:t>jóvenes</a:t>
            </a:r>
            <a:endParaRPr lang="de-DE" dirty="0"/>
          </a:p>
        </p:txBody>
      </p:sp>
      <p:pic>
        <p:nvPicPr>
          <p:cNvPr id="3" name="Bild 2"/>
          <p:cNvPicPr>
            <a:picLocks noChangeAspect="1"/>
          </p:cNvPicPr>
          <p:nvPr/>
        </p:nvPicPr>
        <p:blipFill>
          <a:blip r:embed="rId3"/>
          <a:stretch>
            <a:fillRect/>
          </a:stretch>
        </p:blipFill>
        <p:spPr>
          <a:xfrm>
            <a:off x="1725822" y="1760149"/>
            <a:ext cx="5706605" cy="4123609"/>
          </a:xfrm>
          <a:prstGeom prst="rect">
            <a:avLst/>
          </a:prstGeom>
        </p:spPr>
      </p:pic>
    </p:spTree>
    <p:extLst>
      <p:ext uri="{BB962C8B-B14F-4D97-AF65-F5344CB8AC3E}">
        <p14:creationId xmlns:p14="http://schemas.microsoft.com/office/powerpoint/2010/main" val="2251248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E8BD6E22-55C8-154D-8433-21A0F30C3FC1}"/>
              </a:ext>
            </a:extLst>
          </p:cNvPr>
          <p:cNvSpPr>
            <a:spLocks noGrp="1"/>
          </p:cNvSpPr>
          <p:nvPr>
            <p:ph idx="4294967295"/>
          </p:nvPr>
        </p:nvSpPr>
        <p:spPr>
          <a:xfrm>
            <a:off x="628650" y="736724"/>
            <a:ext cx="7886700" cy="1185062"/>
          </a:xfrm>
        </p:spPr>
        <p:txBody>
          <a:bodyPr>
            <a:normAutofit lnSpcReduction="10000"/>
          </a:bodyPr>
          <a:lstStyle/>
          <a:p>
            <a:pPr marL="0" indent="0">
              <a:lnSpc>
                <a:spcPct val="100000"/>
              </a:lnSpc>
              <a:buClr>
                <a:schemeClr val="bg2">
                  <a:lumMod val="50000"/>
                </a:schemeClr>
              </a:buClr>
              <a:buSzPct val="120000"/>
              <a:buNone/>
            </a:pPr>
            <a:r>
              <a:rPr lang="es-ES" dirty="0"/>
              <a:t>Desarrollar, actualizar y aplicar las </a:t>
            </a:r>
            <a:r>
              <a:rPr lang="es-ES" dirty="0">
                <a:solidFill>
                  <a:srgbClr val="EA4E1A"/>
                </a:solidFill>
              </a:rPr>
              <a:t>leyes, reglamentos, políticas y directrices</a:t>
            </a:r>
            <a:r>
              <a:rPr lang="es-ES" dirty="0"/>
              <a:t> para proteger mejor la seguridad y la salud de los trabajadores jóvenes</a:t>
            </a:r>
          </a:p>
        </p:txBody>
      </p:sp>
      <p:pic>
        <p:nvPicPr>
          <p:cNvPr id="3" name="Bild 2"/>
          <p:cNvPicPr>
            <a:picLocks noChangeAspect="1"/>
          </p:cNvPicPr>
          <p:nvPr/>
        </p:nvPicPr>
        <p:blipFill>
          <a:blip r:embed="rId3"/>
          <a:stretch>
            <a:fillRect/>
          </a:stretch>
        </p:blipFill>
        <p:spPr>
          <a:xfrm>
            <a:off x="1953758" y="2092325"/>
            <a:ext cx="5250729" cy="3470631"/>
          </a:xfrm>
          <a:prstGeom prst="rect">
            <a:avLst/>
          </a:prstGeom>
        </p:spPr>
      </p:pic>
    </p:spTree>
    <p:extLst>
      <p:ext uri="{BB962C8B-B14F-4D97-AF65-F5344CB8AC3E}">
        <p14:creationId xmlns:p14="http://schemas.microsoft.com/office/powerpoint/2010/main" val="944020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3098E4E8-AA4A-014A-AF39-095195FD9D14}"/>
              </a:ext>
            </a:extLst>
          </p:cNvPr>
          <p:cNvSpPr>
            <a:spLocks noGrp="1"/>
          </p:cNvSpPr>
          <p:nvPr>
            <p:ph idx="4294967295"/>
          </p:nvPr>
        </p:nvSpPr>
        <p:spPr>
          <a:xfrm>
            <a:off x="628650" y="694944"/>
            <a:ext cx="7835425" cy="1141171"/>
          </a:xfrm>
        </p:spPr>
        <p:txBody>
          <a:bodyPr>
            <a:noAutofit/>
          </a:bodyPr>
          <a:lstStyle/>
          <a:p>
            <a:pPr marL="0" indent="0">
              <a:lnSpc>
                <a:spcPct val="100000"/>
              </a:lnSpc>
              <a:buClr>
                <a:schemeClr val="bg2">
                  <a:lumMod val="50000"/>
                </a:schemeClr>
              </a:buClr>
              <a:buSzPct val="120000"/>
              <a:buNone/>
            </a:pPr>
            <a:r>
              <a:rPr lang="es-ES" dirty="0"/>
              <a:t>Crear</a:t>
            </a:r>
            <a:r>
              <a:rPr lang="es-ES" b="1" dirty="0"/>
              <a:t> </a:t>
            </a:r>
            <a:r>
              <a:rPr lang="es-ES" dirty="0">
                <a:solidFill>
                  <a:srgbClr val="EA4E1A"/>
                </a:solidFill>
              </a:rPr>
              <a:t>capacidad</a:t>
            </a:r>
            <a:r>
              <a:rPr lang="es-ES" dirty="0"/>
              <a:t> destinada a ayudar a los gobiernos, los empleadores, los trabajadores y sus organizaciones a abordar las necesidades de los trabajadores jóvenes en materia de SST.</a:t>
            </a:r>
          </a:p>
        </p:txBody>
      </p:sp>
      <p:pic>
        <p:nvPicPr>
          <p:cNvPr id="3" name="Bild 2"/>
          <p:cNvPicPr>
            <a:picLocks noChangeAspect="1"/>
          </p:cNvPicPr>
          <p:nvPr/>
        </p:nvPicPr>
        <p:blipFill>
          <a:blip r:embed="rId3"/>
          <a:stretch>
            <a:fillRect/>
          </a:stretch>
        </p:blipFill>
        <p:spPr>
          <a:xfrm>
            <a:off x="1953758" y="2393932"/>
            <a:ext cx="5282418" cy="3470631"/>
          </a:xfrm>
          <a:prstGeom prst="rect">
            <a:avLst/>
          </a:prstGeom>
        </p:spPr>
      </p:pic>
    </p:spTree>
    <p:extLst>
      <p:ext uri="{BB962C8B-B14F-4D97-AF65-F5344CB8AC3E}">
        <p14:creationId xmlns:p14="http://schemas.microsoft.com/office/powerpoint/2010/main" val="3212486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2E615916-1ECC-D841-B557-E32BB367A9E1}"/>
              </a:ext>
            </a:extLst>
          </p:cNvPr>
          <p:cNvSpPr>
            <a:spLocks noGrp="1"/>
          </p:cNvSpPr>
          <p:nvPr>
            <p:ph idx="4294967295"/>
          </p:nvPr>
        </p:nvSpPr>
        <p:spPr>
          <a:xfrm>
            <a:off x="628650" y="745080"/>
            <a:ext cx="7479451" cy="1148486"/>
          </a:xfrm>
        </p:spPr>
        <p:txBody>
          <a:bodyPr>
            <a:normAutofit fontScale="92500" lnSpcReduction="10000"/>
          </a:bodyPr>
          <a:lstStyle/>
          <a:p>
            <a:pPr marL="0" indent="0">
              <a:lnSpc>
                <a:spcPct val="110000"/>
              </a:lnSpc>
              <a:buClr>
                <a:schemeClr val="bg2">
                  <a:lumMod val="50000"/>
                </a:schemeClr>
              </a:buClr>
              <a:buSzPct val="120000"/>
              <a:buNone/>
            </a:pPr>
            <a:r>
              <a:rPr lang="de-DE" dirty="0" err="1"/>
              <a:t>Integrar</a:t>
            </a:r>
            <a:r>
              <a:rPr lang="de-DE" dirty="0"/>
              <a:t> la </a:t>
            </a:r>
            <a:r>
              <a:rPr lang="de-DE" dirty="0" err="1"/>
              <a:t>educación</a:t>
            </a:r>
            <a:r>
              <a:rPr lang="de-DE" dirty="0"/>
              <a:t> </a:t>
            </a:r>
            <a:r>
              <a:rPr lang="de-DE" dirty="0" err="1"/>
              <a:t>sobre</a:t>
            </a:r>
            <a:r>
              <a:rPr lang="de-DE" dirty="0"/>
              <a:t> SST en la </a:t>
            </a:r>
            <a:r>
              <a:rPr lang="de-DE" dirty="0" err="1">
                <a:solidFill>
                  <a:srgbClr val="EA4E1A"/>
                </a:solidFill>
              </a:rPr>
              <a:t>educación</a:t>
            </a:r>
            <a:r>
              <a:rPr lang="de-DE" b="1" dirty="0"/>
              <a:t> </a:t>
            </a:r>
            <a:r>
              <a:rPr lang="de-DE" dirty="0" err="1"/>
              <a:t>general</a:t>
            </a:r>
            <a:r>
              <a:rPr lang="de-DE" dirty="0"/>
              <a:t> </a:t>
            </a:r>
            <a:r>
              <a:rPr lang="de-DE" dirty="0" err="1"/>
              <a:t>y</a:t>
            </a:r>
            <a:r>
              <a:rPr lang="de-DE" dirty="0"/>
              <a:t> </a:t>
            </a:r>
            <a:r>
              <a:rPr lang="de-DE" dirty="0" err="1"/>
              <a:t>profesional</a:t>
            </a:r>
            <a:r>
              <a:rPr lang="de-DE" dirty="0"/>
              <a:t> a </a:t>
            </a:r>
            <a:r>
              <a:rPr lang="de-DE" dirty="0" err="1"/>
              <a:t>fin</a:t>
            </a:r>
            <a:r>
              <a:rPr lang="de-DE" dirty="0"/>
              <a:t> de </a:t>
            </a:r>
            <a:r>
              <a:rPr lang="de-DE" dirty="0" err="1"/>
              <a:t>construir</a:t>
            </a:r>
            <a:r>
              <a:rPr lang="de-DE" dirty="0"/>
              <a:t> </a:t>
            </a:r>
            <a:r>
              <a:rPr lang="de-DE" dirty="0" err="1"/>
              <a:t>generaciones</a:t>
            </a:r>
            <a:r>
              <a:rPr lang="de-DE" dirty="0"/>
              <a:t> </a:t>
            </a:r>
            <a:r>
              <a:rPr lang="de-DE" dirty="0" err="1"/>
              <a:t>más</a:t>
            </a:r>
            <a:r>
              <a:rPr lang="de-DE" dirty="0"/>
              <a:t> </a:t>
            </a:r>
            <a:r>
              <a:rPr lang="de-DE" dirty="0" err="1"/>
              <a:t>seguras</a:t>
            </a:r>
            <a:r>
              <a:rPr lang="de-DE" dirty="0"/>
              <a:t> </a:t>
            </a:r>
            <a:r>
              <a:rPr lang="de-DE" dirty="0" err="1"/>
              <a:t>y</a:t>
            </a:r>
            <a:r>
              <a:rPr lang="de-DE" dirty="0"/>
              <a:t> </a:t>
            </a:r>
            <a:r>
              <a:rPr lang="de-DE" dirty="0" err="1"/>
              <a:t>saludables</a:t>
            </a:r>
            <a:r>
              <a:rPr lang="de-DE" dirty="0"/>
              <a:t> de </a:t>
            </a:r>
            <a:r>
              <a:rPr lang="de-DE" dirty="0" err="1"/>
              <a:t>trabajadores</a:t>
            </a:r>
            <a:r>
              <a:rPr lang="de-DE" dirty="0"/>
              <a:t>.</a:t>
            </a:r>
          </a:p>
        </p:txBody>
      </p:sp>
      <p:pic>
        <p:nvPicPr>
          <p:cNvPr id="3" name="Bild 2"/>
          <p:cNvPicPr>
            <a:picLocks noChangeAspect="1"/>
          </p:cNvPicPr>
          <p:nvPr/>
        </p:nvPicPr>
        <p:blipFill>
          <a:blip r:embed="rId3"/>
          <a:stretch>
            <a:fillRect/>
          </a:stretch>
        </p:blipFill>
        <p:spPr>
          <a:xfrm>
            <a:off x="982776" y="2092325"/>
            <a:ext cx="7320701" cy="3469643"/>
          </a:xfrm>
          <a:prstGeom prst="rect">
            <a:avLst/>
          </a:prstGeom>
        </p:spPr>
      </p:pic>
    </p:spTree>
    <p:extLst>
      <p:ext uri="{BB962C8B-B14F-4D97-AF65-F5344CB8AC3E}">
        <p14:creationId xmlns:p14="http://schemas.microsoft.com/office/powerpoint/2010/main" val="897129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p:cNvPicPr>
            <a:picLocks noChangeAspect="1"/>
          </p:cNvPicPr>
          <p:nvPr/>
        </p:nvPicPr>
        <p:blipFill>
          <a:blip r:embed="rId3"/>
          <a:stretch>
            <a:fillRect/>
          </a:stretch>
        </p:blipFill>
        <p:spPr>
          <a:xfrm>
            <a:off x="1953758" y="2092325"/>
            <a:ext cx="5282418" cy="3477222"/>
          </a:xfrm>
          <a:prstGeom prst="rect">
            <a:avLst/>
          </a:prstGeom>
        </p:spPr>
      </p:pic>
      <p:sp>
        <p:nvSpPr>
          <p:cNvPr id="2" name="Segnaposto contenuto 1">
            <a:extLst>
              <a:ext uri="{FF2B5EF4-FFF2-40B4-BE49-F238E27FC236}">
                <a16:creationId xmlns:a16="http://schemas.microsoft.com/office/drawing/2014/main" id="{D7B07827-9C48-DE45-8064-1F1CB2400207}"/>
              </a:ext>
            </a:extLst>
          </p:cNvPr>
          <p:cNvSpPr>
            <a:spLocks noGrp="1"/>
          </p:cNvSpPr>
          <p:nvPr>
            <p:ph idx="4294967295"/>
          </p:nvPr>
        </p:nvSpPr>
        <p:spPr>
          <a:xfrm>
            <a:off x="628650" y="694944"/>
            <a:ext cx="7886700" cy="987552"/>
          </a:xfrm>
        </p:spPr>
        <p:txBody>
          <a:bodyPr>
            <a:noAutofit/>
          </a:bodyPr>
          <a:lstStyle/>
          <a:p>
            <a:pPr marL="0" indent="0">
              <a:lnSpc>
                <a:spcPct val="100000"/>
              </a:lnSpc>
              <a:buClr>
                <a:schemeClr val="bg2">
                  <a:lumMod val="50000"/>
                </a:schemeClr>
              </a:buClr>
              <a:buSzPct val="120000"/>
              <a:buNone/>
            </a:pPr>
            <a:r>
              <a:rPr lang="es-ES" dirty="0"/>
              <a:t>Fortalecer la</a:t>
            </a:r>
            <a:r>
              <a:rPr lang="es-ES" b="1" dirty="0"/>
              <a:t> </a:t>
            </a:r>
            <a:r>
              <a:rPr lang="es-ES" dirty="0">
                <a:solidFill>
                  <a:srgbClr val="EA4E1A"/>
                </a:solidFill>
              </a:rPr>
              <a:t>promoción, la sensibilización y la investigación </a:t>
            </a:r>
            <a:r>
              <a:rPr lang="es-ES" dirty="0"/>
              <a:t>de la vulnerabilidad de los trabajadores jóvenes a los peligros y los riesgos de SST.</a:t>
            </a:r>
          </a:p>
        </p:txBody>
      </p:sp>
    </p:spTree>
    <p:extLst>
      <p:ext uri="{BB962C8B-B14F-4D97-AF65-F5344CB8AC3E}">
        <p14:creationId xmlns:p14="http://schemas.microsoft.com/office/powerpoint/2010/main" val="1895318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7AC1CA-CD48-CD44-BDFE-211922D7B069}"/>
              </a:ext>
            </a:extLst>
          </p:cNvPr>
          <p:cNvSpPr>
            <a:spLocks noGrp="1"/>
          </p:cNvSpPr>
          <p:nvPr>
            <p:ph type="title"/>
          </p:nvPr>
        </p:nvSpPr>
        <p:spPr>
          <a:xfrm>
            <a:off x="628650" y="694944"/>
            <a:ext cx="7886700" cy="738835"/>
          </a:xfrm>
        </p:spPr>
        <p:txBody>
          <a:bodyPr>
            <a:noAutofit/>
          </a:bodyPr>
          <a:lstStyle/>
          <a:p>
            <a:pPr>
              <a:lnSpc>
                <a:spcPct val="100000"/>
              </a:lnSpc>
            </a:pPr>
            <a:r>
              <a:rPr lang="de-DE" dirty="0">
                <a:solidFill>
                  <a:srgbClr val="EA4E1A"/>
                </a:solidFill>
              </a:rPr>
              <a:t>La </a:t>
            </a:r>
            <a:r>
              <a:rPr lang="de-DE" dirty="0" err="1">
                <a:solidFill>
                  <a:srgbClr val="EA4E1A"/>
                </a:solidFill>
              </a:rPr>
              <a:t>voz</a:t>
            </a:r>
            <a:r>
              <a:rPr lang="de-DE" dirty="0">
                <a:solidFill>
                  <a:srgbClr val="EA4E1A"/>
                </a:solidFill>
              </a:rPr>
              <a:t> de los </a:t>
            </a:r>
            <a:r>
              <a:rPr lang="de-DE" dirty="0" err="1">
                <a:solidFill>
                  <a:srgbClr val="EA4E1A"/>
                </a:solidFill>
              </a:rPr>
              <a:t>trabajadores</a:t>
            </a:r>
            <a:r>
              <a:rPr lang="de-DE" dirty="0">
                <a:solidFill>
                  <a:srgbClr val="EA4E1A"/>
                </a:solidFill>
              </a:rPr>
              <a:t> </a:t>
            </a:r>
            <a:r>
              <a:rPr lang="de-DE" dirty="0" err="1">
                <a:solidFill>
                  <a:srgbClr val="EA4E1A"/>
                </a:solidFill>
              </a:rPr>
              <a:t>jóvenes</a:t>
            </a:r>
            <a:r>
              <a:rPr lang="de-DE" dirty="0">
                <a:solidFill>
                  <a:srgbClr val="EA4E1A"/>
                </a:solidFill>
              </a:rPr>
              <a:t> en </a:t>
            </a:r>
            <a:r>
              <a:rPr lang="de-DE" dirty="0" err="1">
                <a:solidFill>
                  <a:srgbClr val="EA4E1A"/>
                </a:solidFill>
              </a:rPr>
              <a:t>materia</a:t>
            </a:r>
            <a:r>
              <a:rPr lang="de-DE" dirty="0">
                <a:solidFill>
                  <a:srgbClr val="EA4E1A"/>
                </a:solidFill>
              </a:rPr>
              <a:t> de SST </a:t>
            </a:r>
            <a:r>
              <a:rPr lang="de-DE" dirty="0" err="1">
                <a:solidFill>
                  <a:srgbClr val="EA4E1A"/>
                </a:solidFill>
              </a:rPr>
              <a:t>importa</a:t>
            </a:r>
            <a:endParaRPr lang="en-GB" dirty="0">
              <a:solidFill>
                <a:srgbClr val="EA4E1A"/>
              </a:solidFill>
            </a:endParaRPr>
          </a:p>
        </p:txBody>
      </p:sp>
      <p:pic>
        <p:nvPicPr>
          <p:cNvPr id="4" name="Bild 3"/>
          <p:cNvPicPr>
            <a:picLocks noChangeAspect="1"/>
          </p:cNvPicPr>
          <p:nvPr/>
        </p:nvPicPr>
        <p:blipFill>
          <a:blip r:embed="rId3"/>
          <a:stretch>
            <a:fillRect/>
          </a:stretch>
        </p:blipFill>
        <p:spPr>
          <a:xfrm>
            <a:off x="1953758" y="2092325"/>
            <a:ext cx="5282418" cy="3541220"/>
          </a:xfrm>
          <a:prstGeom prst="rect">
            <a:avLst/>
          </a:prstGeom>
        </p:spPr>
      </p:pic>
      <p:sp>
        <p:nvSpPr>
          <p:cNvPr id="5" name="Titolo 1">
            <a:extLst>
              <a:ext uri="{FF2B5EF4-FFF2-40B4-BE49-F238E27FC236}">
                <a16:creationId xmlns:a16="http://schemas.microsoft.com/office/drawing/2014/main" id="{F27AC1CA-CD48-CD44-BDFE-211922D7B069}"/>
              </a:ext>
            </a:extLst>
          </p:cNvPr>
          <p:cNvSpPr txBox="1">
            <a:spLocks/>
          </p:cNvSpPr>
          <p:nvPr/>
        </p:nvSpPr>
        <p:spPr>
          <a:xfrm>
            <a:off x="628650" y="1484784"/>
            <a:ext cx="7886700" cy="73883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2800" b="0" i="0" kern="1200" baseline="0">
                <a:ln>
                  <a:noFill/>
                </a:ln>
                <a:solidFill>
                  <a:srgbClr val="C31E31"/>
                </a:solidFill>
                <a:latin typeface="Avenir Next"/>
                <a:ea typeface="+mj-ea"/>
                <a:cs typeface="Al Bayan Plain" pitchFamily="2" charset="-78"/>
              </a:defRPr>
            </a:lvl1pPr>
          </a:lstStyle>
          <a:p>
            <a:pPr>
              <a:lnSpc>
                <a:spcPct val="100000"/>
              </a:lnSpc>
            </a:pPr>
            <a:endParaRPr lang="en-GB" dirty="0">
              <a:solidFill>
                <a:srgbClr val="EA4E1A"/>
              </a:solidFill>
            </a:endParaRPr>
          </a:p>
        </p:txBody>
      </p:sp>
    </p:spTree>
    <p:extLst>
      <p:ext uri="{BB962C8B-B14F-4D97-AF65-F5344CB8AC3E}">
        <p14:creationId xmlns:p14="http://schemas.microsoft.com/office/powerpoint/2010/main" val="3665459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D5BB2D4F-74AF-BF40-BA05-5312E8E80811}"/>
              </a:ext>
            </a:extLst>
          </p:cNvPr>
          <p:cNvSpPr>
            <a:spLocks noGrp="1"/>
          </p:cNvSpPr>
          <p:nvPr>
            <p:ph idx="4294967295"/>
          </p:nvPr>
        </p:nvSpPr>
        <p:spPr>
          <a:xfrm>
            <a:off x="628650" y="694943"/>
            <a:ext cx="7503873" cy="5622679"/>
          </a:xfrm>
        </p:spPr>
        <p:txBody>
          <a:bodyPr>
            <a:normAutofit/>
          </a:bodyPr>
          <a:lstStyle/>
          <a:p>
            <a:pPr marL="0" indent="0">
              <a:lnSpc>
                <a:spcPct val="100000"/>
              </a:lnSpc>
              <a:buClr>
                <a:schemeClr val="bg2">
                  <a:lumMod val="50000"/>
                </a:schemeClr>
              </a:buClr>
              <a:buSzPct val="120000"/>
              <a:buNone/>
            </a:pPr>
            <a:r>
              <a:rPr lang="es-ES" dirty="0"/>
              <a:t>Implicar a los trabajadores jóvenes en la </a:t>
            </a:r>
            <a:r>
              <a:rPr lang="es-ES" dirty="0">
                <a:solidFill>
                  <a:srgbClr val="EA4E1A"/>
                </a:solidFill>
              </a:rPr>
              <a:t>creación de una cultura de la prevención en materia de SST</a:t>
            </a:r>
          </a:p>
          <a:p>
            <a:pPr lvl="1">
              <a:lnSpc>
                <a:spcPct val="100000"/>
              </a:lnSpc>
              <a:spcBef>
                <a:spcPts val="1200"/>
              </a:spcBef>
              <a:buClr>
                <a:srgbClr val="EA4E1A"/>
              </a:buClr>
              <a:buSzPct val="110000"/>
              <a:buFont typeface="Arial"/>
              <a:buChar char="•"/>
            </a:pPr>
            <a:r>
              <a:rPr lang="es-ES" sz="2400" dirty="0"/>
              <a:t>Proporcionar a los jóvenes </a:t>
            </a:r>
            <a:r>
              <a:rPr lang="es-ES" sz="2400" dirty="0">
                <a:solidFill>
                  <a:srgbClr val="EA4E1A"/>
                </a:solidFill>
              </a:rPr>
              <a:t>los recursos y las oportunidades </a:t>
            </a:r>
            <a:r>
              <a:rPr lang="es-ES" sz="2400" dirty="0"/>
              <a:t>que necesitan para afrontar el desafío que supone labrarse un futuro</a:t>
            </a:r>
          </a:p>
          <a:p>
            <a:pPr lvl="1">
              <a:lnSpc>
                <a:spcPct val="100000"/>
              </a:lnSpc>
              <a:spcBef>
                <a:spcPts val="1200"/>
              </a:spcBef>
              <a:buClr>
                <a:srgbClr val="EA4E1A"/>
              </a:buClr>
              <a:buSzPct val="110000"/>
              <a:buFont typeface="Arial"/>
              <a:buChar char="•"/>
            </a:pPr>
            <a:r>
              <a:rPr lang="es-ES" sz="2400" dirty="0">
                <a:solidFill>
                  <a:srgbClr val="EA4E1A"/>
                </a:solidFill>
              </a:rPr>
              <a:t>Implicar</a:t>
            </a:r>
            <a:r>
              <a:rPr lang="es-ES" sz="2400" dirty="0"/>
              <a:t> a los trabajadores jóvenes y a sus organizaciones en la formulación y la aplicación de medidas y programas dirigidos a prevenir los accidentes de trabajo y las enfermedades profesionales.</a:t>
            </a:r>
          </a:p>
        </p:txBody>
      </p:sp>
    </p:spTree>
    <p:extLst>
      <p:ext uri="{BB962C8B-B14F-4D97-AF65-F5344CB8AC3E}">
        <p14:creationId xmlns:p14="http://schemas.microsoft.com/office/powerpoint/2010/main" val="3549713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a:extLst>
              <a:ext uri="{FF2B5EF4-FFF2-40B4-BE49-F238E27FC236}">
                <a16:creationId xmlns:a16="http://schemas.microsoft.com/office/drawing/2014/main" id="{1BA88124-B121-7D44-9A7D-421446F6BED0}"/>
              </a:ext>
            </a:extLst>
          </p:cNvPr>
          <p:cNvSpPr>
            <a:spLocks noGrp="1"/>
          </p:cNvSpPr>
          <p:nvPr>
            <p:ph idx="4294967295"/>
          </p:nvPr>
        </p:nvSpPr>
        <p:spPr>
          <a:xfrm>
            <a:off x="628650" y="594671"/>
            <a:ext cx="8358642" cy="5850635"/>
          </a:xfrm>
        </p:spPr>
        <p:txBody>
          <a:bodyPr>
            <a:normAutofit/>
          </a:bodyPr>
          <a:lstStyle/>
          <a:p>
            <a:pPr marL="0" indent="0">
              <a:lnSpc>
                <a:spcPct val="140000"/>
              </a:lnSpc>
              <a:buNone/>
            </a:pPr>
            <a:r>
              <a:rPr lang="de-DE" dirty="0">
                <a:solidFill>
                  <a:srgbClr val="EA4E1A"/>
                </a:solidFill>
                <a:latin typeface="Avenir Next Regular"/>
                <a:cs typeface="Avenir Next Regular"/>
              </a:rPr>
              <a:t>Plan de </a:t>
            </a:r>
            <a:r>
              <a:rPr lang="de-DE" dirty="0" err="1">
                <a:solidFill>
                  <a:srgbClr val="EA4E1A"/>
                </a:solidFill>
                <a:latin typeface="Avenir Next Regular"/>
                <a:cs typeface="Avenir Next Regular"/>
              </a:rPr>
              <a:t>Acción</a:t>
            </a:r>
            <a:r>
              <a:rPr lang="de-DE" dirty="0">
                <a:solidFill>
                  <a:srgbClr val="EA4E1A"/>
                </a:solidFill>
                <a:latin typeface="Avenir Next Regular"/>
                <a:cs typeface="Avenir Next Regular"/>
              </a:rPr>
              <a:t> Safe Youth @ Work</a:t>
            </a:r>
          </a:p>
          <a:p>
            <a:pPr>
              <a:lnSpc>
                <a:spcPct val="100000"/>
              </a:lnSpc>
              <a:spcBef>
                <a:spcPts val="600"/>
              </a:spcBef>
              <a:spcAft>
                <a:spcPts val="100"/>
              </a:spcAft>
              <a:buClr>
                <a:srgbClr val="EA4E1A"/>
              </a:buClr>
              <a:buSzPct val="110000"/>
              <a:buFont typeface="Arial"/>
              <a:buChar char="•"/>
            </a:pPr>
            <a:r>
              <a:rPr lang="de-DE" dirty="0" err="1">
                <a:latin typeface="Avenir Next Regular"/>
                <a:cs typeface="Avenir Next Regular"/>
              </a:rPr>
              <a:t>Septiembre</a:t>
            </a:r>
            <a:r>
              <a:rPr lang="de-DE" dirty="0">
                <a:latin typeface="Avenir Next Regular"/>
                <a:cs typeface="Avenir Next Regular"/>
              </a:rPr>
              <a:t> de 2017: </a:t>
            </a:r>
            <a:r>
              <a:rPr lang="de-DE" dirty="0" err="1">
                <a:latin typeface="Avenir Next Regular"/>
                <a:cs typeface="Avenir Next Regular"/>
              </a:rPr>
              <a:t>Congreso</a:t>
            </a:r>
            <a:r>
              <a:rPr lang="de-DE" dirty="0">
                <a:latin typeface="Avenir Next Regular"/>
                <a:cs typeface="Avenir Next Regular"/>
              </a:rPr>
              <a:t> </a:t>
            </a:r>
            <a:r>
              <a:rPr lang="de-DE" dirty="0" err="1">
                <a:latin typeface="Avenir Next Regular"/>
                <a:cs typeface="Avenir Next Regular"/>
              </a:rPr>
              <a:t>SafeYouth@Work</a:t>
            </a:r>
            <a:r>
              <a:rPr lang="de-DE" dirty="0">
                <a:latin typeface="Avenir Next Regular"/>
                <a:cs typeface="Avenir Next Regular"/>
              </a:rPr>
              <a:t> </a:t>
            </a:r>
          </a:p>
          <a:p>
            <a:pPr>
              <a:lnSpc>
                <a:spcPct val="100000"/>
              </a:lnSpc>
              <a:spcBef>
                <a:spcPts val="100"/>
              </a:spcBef>
              <a:spcAft>
                <a:spcPts val="100"/>
              </a:spcAft>
              <a:buClr>
                <a:srgbClr val="EA4E1A"/>
              </a:buClr>
              <a:buSzPct val="110000"/>
              <a:buFont typeface="Arial"/>
              <a:buChar char="•"/>
            </a:pPr>
            <a:r>
              <a:rPr lang="de-DE" dirty="0" err="1">
                <a:latin typeface="Avenir Next Regular"/>
                <a:cs typeface="Avenir Next Regular"/>
              </a:rPr>
              <a:t>Reuniones</a:t>
            </a:r>
            <a:r>
              <a:rPr lang="de-DE" dirty="0">
                <a:latin typeface="Avenir Next Regular"/>
                <a:cs typeface="Avenir Next Regular"/>
              </a:rPr>
              <a:t> de </a:t>
            </a:r>
            <a:r>
              <a:rPr lang="de-DE" dirty="0" err="1">
                <a:latin typeface="Avenir Next Regular"/>
                <a:cs typeface="Avenir Next Regular"/>
              </a:rPr>
              <a:t>consulta</a:t>
            </a:r>
            <a:r>
              <a:rPr lang="de-DE" dirty="0">
                <a:latin typeface="Avenir Next Regular"/>
                <a:cs typeface="Avenir Next Regular"/>
              </a:rPr>
              <a:t> </a:t>
            </a:r>
            <a:r>
              <a:rPr lang="de-DE" dirty="0" err="1">
                <a:latin typeface="Avenir Next Regular"/>
                <a:cs typeface="Avenir Next Regular"/>
              </a:rPr>
              <a:t>con</a:t>
            </a:r>
            <a:r>
              <a:rPr lang="de-DE" dirty="0">
                <a:latin typeface="Avenir Next Regular"/>
                <a:cs typeface="Avenir Next Regular"/>
              </a:rPr>
              <a:t> </a:t>
            </a:r>
            <a:r>
              <a:rPr lang="de-DE" dirty="0" err="1">
                <a:latin typeface="Avenir Next Regular"/>
                <a:cs typeface="Avenir Next Regular"/>
              </a:rPr>
              <a:t>campeones</a:t>
            </a:r>
            <a:r>
              <a:rPr lang="de-DE" dirty="0">
                <a:latin typeface="Avenir Next Regular"/>
                <a:cs typeface="Avenir Next Regular"/>
              </a:rPr>
              <a:t> de la </a:t>
            </a:r>
            <a:r>
              <a:rPr lang="de-DE" dirty="0" err="1">
                <a:latin typeface="Avenir Next Regular"/>
                <a:cs typeface="Avenir Next Regular"/>
              </a:rPr>
              <a:t>juventud</a:t>
            </a:r>
            <a:r>
              <a:rPr lang="de-DE" dirty="0">
                <a:latin typeface="Avenir Next Regular"/>
                <a:cs typeface="Avenir Next Regular"/>
              </a:rPr>
              <a:t> </a:t>
            </a:r>
            <a:r>
              <a:rPr lang="de-DE" dirty="0" err="1">
                <a:latin typeface="Avenir Next Regular"/>
                <a:cs typeface="Avenir Next Regular"/>
              </a:rPr>
              <a:t>durante</a:t>
            </a:r>
            <a:r>
              <a:rPr lang="de-DE" dirty="0">
                <a:latin typeface="Avenir Next Regular"/>
                <a:cs typeface="Avenir Next Regular"/>
              </a:rPr>
              <a:t> </a:t>
            </a:r>
            <a:r>
              <a:rPr lang="de-DE" dirty="0" err="1">
                <a:latin typeface="Avenir Next Regular"/>
                <a:cs typeface="Avenir Next Regular"/>
              </a:rPr>
              <a:t>foros</a:t>
            </a:r>
            <a:r>
              <a:rPr lang="de-DE" dirty="0">
                <a:latin typeface="Avenir Next Regular"/>
                <a:cs typeface="Avenir Next Regular"/>
              </a:rPr>
              <a:t> </a:t>
            </a:r>
            <a:r>
              <a:rPr lang="de-DE" dirty="0" err="1">
                <a:latin typeface="Avenir Next Regular"/>
                <a:cs typeface="Avenir Next Regular"/>
              </a:rPr>
              <a:t>internacionales</a:t>
            </a:r>
            <a:r>
              <a:rPr lang="de-DE" dirty="0">
                <a:latin typeface="Avenir Next Regular"/>
                <a:cs typeface="Avenir Next Regular"/>
              </a:rPr>
              <a:t> </a:t>
            </a:r>
            <a:r>
              <a:rPr lang="de-DE" dirty="0" err="1">
                <a:latin typeface="Avenir Next Regular"/>
                <a:cs typeface="Avenir Next Regular"/>
              </a:rPr>
              <a:t>y</a:t>
            </a:r>
            <a:r>
              <a:rPr lang="de-DE" dirty="0">
                <a:latin typeface="Avenir Next Regular"/>
                <a:cs typeface="Avenir Next Regular"/>
              </a:rPr>
              <a:t> regionales de </a:t>
            </a:r>
            <a:r>
              <a:rPr lang="de-DE" dirty="0" err="1">
                <a:latin typeface="Avenir Next Regular"/>
                <a:cs typeface="Avenir Next Regular"/>
              </a:rPr>
              <a:t>alto</a:t>
            </a:r>
            <a:r>
              <a:rPr lang="de-DE" dirty="0">
                <a:latin typeface="Avenir Next Regular"/>
                <a:cs typeface="Avenir Next Regular"/>
              </a:rPr>
              <a:t> </a:t>
            </a:r>
            <a:r>
              <a:rPr lang="de-DE" dirty="0" err="1">
                <a:latin typeface="Avenir Next Regular"/>
                <a:cs typeface="Avenir Next Regular"/>
              </a:rPr>
              <a:t>nivel</a:t>
            </a:r>
            <a:r>
              <a:rPr lang="de-DE" dirty="0">
                <a:latin typeface="Avenir Next Regular"/>
                <a:cs typeface="Avenir Next Regular"/>
              </a:rPr>
              <a:t>.</a:t>
            </a:r>
          </a:p>
          <a:p>
            <a:pPr>
              <a:lnSpc>
                <a:spcPct val="100000"/>
              </a:lnSpc>
              <a:spcBef>
                <a:spcPts val="100"/>
              </a:spcBef>
              <a:spcAft>
                <a:spcPts val="100"/>
              </a:spcAft>
              <a:buClr>
                <a:srgbClr val="EA4E1A"/>
              </a:buClr>
              <a:buSzPct val="110000"/>
              <a:buFont typeface="Arial"/>
              <a:buChar char="•"/>
            </a:pPr>
            <a:r>
              <a:rPr lang="de-DE" dirty="0" err="1">
                <a:latin typeface="Avenir Next Regular"/>
                <a:cs typeface="Avenir Next Regular"/>
              </a:rPr>
              <a:t>Aportaciones</a:t>
            </a:r>
            <a:r>
              <a:rPr lang="de-DE" dirty="0">
                <a:latin typeface="Avenir Next Regular"/>
                <a:cs typeface="Avenir Next Regular"/>
              </a:rPr>
              <a:t> de </a:t>
            </a:r>
            <a:r>
              <a:rPr lang="de-DE" dirty="0" err="1">
                <a:latin typeface="Avenir Next Regular"/>
                <a:cs typeface="Avenir Next Regular"/>
              </a:rPr>
              <a:t>expertos</a:t>
            </a:r>
            <a:r>
              <a:rPr lang="de-DE" dirty="0">
                <a:latin typeface="Avenir Next Regular"/>
                <a:cs typeface="Avenir Next Regular"/>
              </a:rPr>
              <a:t> en SST</a:t>
            </a:r>
          </a:p>
          <a:p>
            <a:pPr>
              <a:lnSpc>
                <a:spcPct val="100000"/>
              </a:lnSpc>
              <a:spcBef>
                <a:spcPts val="100"/>
              </a:spcBef>
              <a:spcAft>
                <a:spcPts val="100"/>
              </a:spcAft>
              <a:buClr>
                <a:srgbClr val="EA4E1A"/>
              </a:buClr>
              <a:buSzPct val="110000"/>
              <a:buFont typeface="Arial"/>
              <a:buChar char="•"/>
            </a:pPr>
            <a:r>
              <a:rPr lang="de-DE" dirty="0" err="1">
                <a:latin typeface="Avenir Next Regular"/>
                <a:cs typeface="Avenir Next Regular"/>
              </a:rPr>
              <a:t>Comité</a:t>
            </a:r>
            <a:r>
              <a:rPr lang="de-DE" dirty="0">
                <a:latin typeface="Avenir Next Regular"/>
                <a:cs typeface="Avenir Next Regular"/>
              </a:rPr>
              <a:t> de </a:t>
            </a:r>
            <a:r>
              <a:rPr lang="de-DE" dirty="0" err="1">
                <a:latin typeface="Avenir Next Regular"/>
                <a:cs typeface="Avenir Next Regular"/>
              </a:rPr>
              <a:t>redacción</a:t>
            </a:r>
            <a:r>
              <a:rPr lang="de-DE" dirty="0">
                <a:latin typeface="Avenir Next Regular"/>
                <a:cs typeface="Avenir Next Regular"/>
              </a:rPr>
              <a:t> en la </a:t>
            </a:r>
            <a:r>
              <a:rPr lang="de-DE" dirty="0" err="1">
                <a:latin typeface="Avenir Next Regular"/>
                <a:cs typeface="Avenir Next Regular"/>
              </a:rPr>
              <a:t>sede</a:t>
            </a:r>
            <a:r>
              <a:rPr lang="de-DE" dirty="0">
                <a:latin typeface="Avenir Next Regular"/>
                <a:cs typeface="Avenir Next Regular"/>
              </a:rPr>
              <a:t> de la OIT en </a:t>
            </a:r>
            <a:r>
              <a:rPr lang="de-DE" dirty="0" err="1">
                <a:latin typeface="Avenir Next Regular"/>
                <a:cs typeface="Avenir Next Regular"/>
              </a:rPr>
              <a:t>Ginebra</a:t>
            </a:r>
            <a:r>
              <a:rPr lang="de-DE" dirty="0">
                <a:latin typeface="Avenir Next Regular"/>
                <a:cs typeface="Avenir Next Regular"/>
              </a:rPr>
              <a:t> </a:t>
            </a:r>
          </a:p>
          <a:p>
            <a:pPr>
              <a:lnSpc>
                <a:spcPct val="100000"/>
              </a:lnSpc>
              <a:spcBef>
                <a:spcPts val="100"/>
              </a:spcBef>
              <a:spcAft>
                <a:spcPts val="100"/>
              </a:spcAft>
              <a:buClr>
                <a:srgbClr val="EA4E1A"/>
              </a:buClr>
              <a:buSzPct val="110000"/>
              <a:buFont typeface="Arial"/>
              <a:buChar char="•"/>
            </a:pPr>
            <a:r>
              <a:rPr lang="de-DE" dirty="0" err="1">
                <a:latin typeface="Avenir Next Regular"/>
                <a:cs typeface="Avenir Next Regular"/>
              </a:rPr>
              <a:t>Abril</a:t>
            </a:r>
            <a:r>
              <a:rPr lang="de-DE" dirty="0">
                <a:latin typeface="Avenir Next Regular"/>
                <a:cs typeface="Avenir Next Regular"/>
              </a:rPr>
              <a:t> de 2018: Presentación del </a:t>
            </a:r>
            <a:r>
              <a:rPr lang="de-DE" dirty="0">
                <a:solidFill>
                  <a:srgbClr val="EA4E1A"/>
                </a:solidFill>
                <a:latin typeface="Avenir Next Regular"/>
                <a:cs typeface="Avenir Next Regular"/>
              </a:rPr>
              <a:t>Plan de </a:t>
            </a:r>
            <a:r>
              <a:rPr lang="de-DE" dirty="0" err="1">
                <a:solidFill>
                  <a:srgbClr val="EA4E1A"/>
                </a:solidFill>
                <a:latin typeface="Avenir Next Regular"/>
                <a:cs typeface="Avenir Next Regular"/>
              </a:rPr>
              <a:t>Acción</a:t>
            </a:r>
            <a:r>
              <a:rPr lang="de-DE" dirty="0">
                <a:solidFill>
                  <a:srgbClr val="EA4E1A"/>
                </a:solidFill>
                <a:latin typeface="Avenir Next Regular"/>
                <a:cs typeface="Avenir Next Regular"/>
              </a:rPr>
              <a:t> </a:t>
            </a:r>
          </a:p>
          <a:p>
            <a:pPr marL="0" indent="0">
              <a:lnSpc>
                <a:spcPct val="100000"/>
              </a:lnSpc>
              <a:spcBef>
                <a:spcPts val="100"/>
              </a:spcBef>
              <a:spcAft>
                <a:spcPts val="100"/>
              </a:spcAft>
              <a:buClr>
                <a:srgbClr val="EA4E1A"/>
              </a:buClr>
              <a:buSzPct val="110000"/>
              <a:buNone/>
            </a:pPr>
            <a:r>
              <a:rPr lang="de-DE" dirty="0">
                <a:solidFill>
                  <a:srgbClr val="EA4E1A"/>
                </a:solidFill>
                <a:latin typeface="Avenir Next Regular"/>
                <a:cs typeface="Avenir Next Regular"/>
              </a:rPr>
              <a:t>   Safe Youth @ Work</a:t>
            </a:r>
          </a:p>
        </p:txBody>
      </p:sp>
    </p:spTree>
    <p:extLst>
      <p:ext uri="{BB962C8B-B14F-4D97-AF65-F5344CB8AC3E}">
        <p14:creationId xmlns:p14="http://schemas.microsoft.com/office/powerpoint/2010/main" val="2200928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ILO-Hintergrundheller-warm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43000" y="-1143001"/>
            <a:ext cx="6857999" cy="9144004"/>
          </a:xfrm>
          <a:prstGeom prst="rect">
            <a:avLst/>
          </a:prstGeom>
        </p:spPr>
      </p:pic>
      <p:sp>
        <p:nvSpPr>
          <p:cNvPr id="3" name="Titolo 2">
            <a:extLst>
              <a:ext uri="{FF2B5EF4-FFF2-40B4-BE49-F238E27FC236}">
                <a16:creationId xmlns:a16="http://schemas.microsoft.com/office/drawing/2014/main" id="{14680477-2F1C-A34D-9190-0E44135E0732}"/>
              </a:ext>
            </a:extLst>
          </p:cNvPr>
          <p:cNvSpPr>
            <a:spLocks noGrp="1"/>
          </p:cNvSpPr>
          <p:nvPr>
            <p:ph type="title"/>
          </p:nvPr>
        </p:nvSpPr>
        <p:spPr/>
        <p:txBody>
          <a:bodyPr>
            <a:normAutofit/>
          </a:bodyPr>
          <a:lstStyle/>
          <a:p>
            <a:br>
              <a:rPr lang="de-DE" dirty="0">
                <a:solidFill>
                  <a:srgbClr val="EA4E1A"/>
                </a:solidFill>
              </a:rPr>
            </a:br>
            <a:br>
              <a:rPr lang="de-DE" dirty="0">
                <a:solidFill>
                  <a:srgbClr val="EA4E1A"/>
                </a:solidFill>
              </a:rPr>
            </a:br>
            <a:r>
              <a:rPr lang="de-DE" dirty="0">
                <a:solidFill>
                  <a:srgbClr val="EA4E1A"/>
                </a:solidFill>
              </a:rPr>
              <a:t>¡Gracias</a:t>
            </a:r>
            <a:r>
              <a:rPr lang="de-DE" sz="3200" dirty="0">
                <a:solidFill>
                  <a:srgbClr val="EA4E1A"/>
                </a:solidFill>
              </a:rPr>
              <a:t>!</a:t>
            </a:r>
            <a:endParaRPr lang="en-GB" dirty="0">
              <a:solidFill>
                <a:srgbClr val="EA4E1A"/>
              </a:solidFill>
              <a:latin typeface="Avenir Next Regular"/>
              <a:cs typeface="Avenir Next Regular"/>
            </a:endParaRPr>
          </a:p>
        </p:txBody>
      </p:sp>
      <p:sp>
        <p:nvSpPr>
          <p:cNvPr id="4" name="Sottotitolo 1">
            <a:extLst>
              <a:ext uri="{FF2B5EF4-FFF2-40B4-BE49-F238E27FC236}">
                <a16:creationId xmlns:a16="http://schemas.microsoft.com/office/drawing/2014/main" id="{966FF23F-586E-5940-A3F0-8E7E0B508167}"/>
              </a:ext>
            </a:extLst>
          </p:cNvPr>
          <p:cNvSpPr txBox="1">
            <a:spLocks/>
          </p:cNvSpPr>
          <p:nvPr/>
        </p:nvSpPr>
        <p:spPr>
          <a:xfrm>
            <a:off x="292917" y="4477697"/>
            <a:ext cx="7703253" cy="23803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0"/>
              </a:spcBef>
              <a:spcAft>
                <a:spcPts val="600"/>
              </a:spcAft>
              <a:buSzPct val="70000"/>
              <a:buFont typeface="Wingdings" pitchFamily="2" charset="2"/>
              <a:buNone/>
              <a:defRPr sz="2400" b="0" i="0" kern="1200">
                <a:solidFill>
                  <a:schemeClr val="tx1"/>
                </a:solidFill>
                <a:latin typeface="Avenir Next"/>
                <a:ea typeface="+mn-ea"/>
                <a:cs typeface="+mn-cs"/>
              </a:defRPr>
            </a:lvl1pPr>
            <a:lvl2pPr marL="457200" indent="0" algn="ctr" defTabSz="914400" rtl="0" eaLnBrk="1" latinLnBrk="0" hangingPunct="1">
              <a:lnSpc>
                <a:spcPct val="90000"/>
              </a:lnSpc>
              <a:spcBef>
                <a:spcPts val="0"/>
              </a:spcBef>
              <a:spcAft>
                <a:spcPts val="600"/>
              </a:spcAft>
              <a:buSzPct val="70000"/>
              <a:buFont typeface="Wingdings" pitchFamily="2" charset="2"/>
              <a:buNone/>
              <a:defRPr sz="2000" b="0" i="0" kern="1200">
                <a:solidFill>
                  <a:schemeClr val="tx1"/>
                </a:solidFill>
                <a:latin typeface="Avenir Next"/>
                <a:ea typeface="+mn-ea"/>
                <a:cs typeface="+mn-cs"/>
              </a:defRPr>
            </a:lvl2pPr>
            <a:lvl3pPr marL="914400" indent="0" algn="ctr" defTabSz="914400" rtl="0" eaLnBrk="1" latinLnBrk="0" hangingPunct="1">
              <a:lnSpc>
                <a:spcPct val="90000"/>
              </a:lnSpc>
              <a:spcBef>
                <a:spcPts val="0"/>
              </a:spcBef>
              <a:spcAft>
                <a:spcPts val="600"/>
              </a:spcAft>
              <a:buSzPct val="70000"/>
              <a:buFont typeface="Wingdings" pitchFamily="2" charset="2"/>
              <a:buNone/>
              <a:defRPr sz="1800" b="0" i="0" kern="1200">
                <a:solidFill>
                  <a:schemeClr val="tx1"/>
                </a:solidFill>
                <a:latin typeface="Avenir Nex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dirty="0">
                <a:solidFill>
                  <a:srgbClr val="813B35"/>
                </a:solidFill>
                <a:latin typeface="Avenir Next Regular"/>
                <a:cs typeface="Avenir Next Regular"/>
              </a:rPr>
              <a:t>28 de </a:t>
            </a:r>
            <a:r>
              <a:rPr lang="en-GB" sz="1800" dirty="0" err="1">
                <a:solidFill>
                  <a:srgbClr val="813B35"/>
                </a:solidFill>
                <a:latin typeface="Avenir Next Regular"/>
                <a:cs typeface="Avenir Next Regular"/>
              </a:rPr>
              <a:t>abril</a:t>
            </a:r>
            <a:r>
              <a:rPr lang="en-GB" sz="1800" dirty="0">
                <a:solidFill>
                  <a:srgbClr val="813B35"/>
                </a:solidFill>
                <a:latin typeface="Avenir Next Regular"/>
                <a:cs typeface="Avenir Next Regular"/>
              </a:rPr>
              <a:t> de 2018</a:t>
            </a:r>
          </a:p>
          <a:p>
            <a:pPr algn="l"/>
            <a:r>
              <a:rPr lang="en-GB" sz="1800" dirty="0" err="1">
                <a:solidFill>
                  <a:srgbClr val="813B35"/>
                </a:solidFill>
                <a:latin typeface="Avenir Next Demi Bold"/>
                <a:cs typeface="Avenir Next Demi Bold"/>
              </a:rPr>
              <a:t>Día</a:t>
            </a:r>
            <a:r>
              <a:rPr lang="en-GB" sz="1800" dirty="0">
                <a:solidFill>
                  <a:srgbClr val="813B35"/>
                </a:solidFill>
                <a:latin typeface="Avenir Next Demi Bold"/>
                <a:cs typeface="Avenir Next Demi Bold"/>
              </a:rPr>
              <a:t> Mundial </a:t>
            </a:r>
          </a:p>
          <a:p>
            <a:pPr algn="l"/>
            <a:r>
              <a:rPr lang="en-GB" sz="1800" dirty="0">
                <a:solidFill>
                  <a:srgbClr val="813B35"/>
                </a:solidFill>
                <a:latin typeface="Avenir Next Demi Bold"/>
                <a:cs typeface="Avenir Next Demi Bold"/>
              </a:rPr>
              <a:t>de la </a:t>
            </a:r>
            <a:r>
              <a:rPr lang="en-GB" sz="1800" dirty="0" err="1">
                <a:solidFill>
                  <a:srgbClr val="813B35"/>
                </a:solidFill>
                <a:latin typeface="Avenir Next Demi Bold"/>
                <a:cs typeface="Avenir Next Demi Bold"/>
              </a:rPr>
              <a:t>Seguridad</a:t>
            </a:r>
            <a:r>
              <a:rPr lang="en-GB" sz="1800" dirty="0">
                <a:solidFill>
                  <a:srgbClr val="813B35"/>
                </a:solidFill>
                <a:latin typeface="Avenir Next Demi Bold"/>
                <a:cs typeface="Avenir Next Demi Bold"/>
              </a:rPr>
              <a:t> </a:t>
            </a:r>
          </a:p>
          <a:p>
            <a:pPr algn="l"/>
            <a:r>
              <a:rPr lang="en-GB" sz="1800" dirty="0">
                <a:solidFill>
                  <a:srgbClr val="813B35"/>
                </a:solidFill>
                <a:latin typeface="Avenir Next Demi Bold"/>
                <a:cs typeface="Avenir Next Demi Bold"/>
              </a:rPr>
              <a:t>y la </a:t>
            </a:r>
            <a:r>
              <a:rPr lang="en-GB" sz="1800" dirty="0" err="1">
                <a:solidFill>
                  <a:srgbClr val="813B35"/>
                </a:solidFill>
                <a:latin typeface="Avenir Next Demi Bold"/>
                <a:cs typeface="Avenir Next Demi Bold"/>
              </a:rPr>
              <a:t>Salud</a:t>
            </a:r>
            <a:r>
              <a:rPr lang="en-GB" sz="1800" dirty="0">
                <a:solidFill>
                  <a:srgbClr val="813B35"/>
                </a:solidFill>
                <a:latin typeface="Avenir Next Demi Bold"/>
                <a:cs typeface="Avenir Next Demi Bold"/>
              </a:rPr>
              <a:t> en el </a:t>
            </a:r>
            <a:r>
              <a:rPr lang="en-GB" sz="1800" dirty="0" err="1">
                <a:solidFill>
                  <a:srgbClr val="813B35"/>
                </a:solidFill>
                <a:latin typeface="Avenir Next Demi Bold"/>
                <a:cs typeface="Avenir Next Demi Bold"/>
              </a:rPr>
              <a:t>Trabajo</a:t>
            </a:r>
            <a:endParaRPr lang="en-GB" sz="1800" dirty="0">
              <a:solidFill>
                <a:srgbClr val="813B35"/>
              </a:solidFill>
              <a:latin typeface="Avenir Next Demi Bold"/>
              <a:cs typeface="Avenir Next Demi Bold"/>
            </a:endParaRPr>
          </a:p>
          <a:p>
            <a:pPr algn="l"/>
            <a:endParaRPr lang="en-GB" sz="1800" dirty="0">
              <a:solidFill>
                <a:srgbClr val="813B35"/>
              </a:solidFill>
              <a:latin typeface="Avenir Next Demi Bold"/>
              <a:cs typeface="Avenir Next Demi Bold"/>
            </a:endParaRPr>
          </a:p>
          <a:p>
            <a:pPr algn="l"/>
            <a:r>
              <a:rPr lang="en-GB" sz="1800" dirty="0" err="1">
                <a:latin typeface="Avenir Next Regular"/>
                <a:cs typeface="Avenir Next Regular"/>
              </a:rPr>
              <a:t>www.ilo.org</a:t>
            </a:r>
            <a:r>
              <a:rPr lang="en-GB" sz="1800" dirty="0">
                <a:latin typeface="Avenir Next Regular"/>
                <a:cs typeface="Avenir Next Regular"/>
              </a:rPr>
              <a:t>/</a:t>
            </a:r>
            <a:r>
              <a:rPr lang="en-GB" sz="1800" dirty="0" err="1">
                <a:latin typeface="Avenir Next Regular"/>
                <a:cs typeface="Avenir Next Regular"/>
              </a:rPr>
              <a:t>safework</a:t>
            </a:r>
            <a:r>
              <a:rPr lang="en-GB" sz="1800" dirty="0">
                <a:latin typeface="Avenir Next Regular"/>
                <a:cs typeface="Avenir Next Regular"/>
              </a:rPr>
              <a:t>/events/</a:t>
            </a:r>
            <a:r>
              <a:rPr lang="en-GB" sz="1800" dirty="0" err="1">
                <a:latin typeface="Avenir Next Regular"/>
                <a:cs typeface="Avenir Next Regular"/>
              </a:rPr>
              <a:t>safeday</a:t>
            </a:r>
            <a:r>
              <a:rPr lang="en-GB" sz="1800" dirty="0">
                <a:latin typeface="Avenir Next Regular"/>
                <a:cs typeface="Avenir Next Regular"/>
              </a:rPr>
              <a:t>/</a:t>
            </a:r>
            <a:r>
              <a:rPr lang="en-GB" sz="1800" dirty="0" err="1">
                <a:latin typeface="Avenir Next Regular"/>
                <a:cs typeface="Avenir Next Regular"/>
              </a:rPr>
              <a:t>lang</a:t>
            </a:r>
            <a:r>
              <a:rPr lang="en-GB" sz="1800" dirty="0">
                <a:latin typeface="Avenir Next Regular"/>
                <a:cs typeface="Avenir Next Regular"/>
              </a:rPr>
              <a:t>--</a:t>
            </a:r>
            <a:r>
              <a:rPr lang="en-GB" sz="1800" dirty="0" err="1">
                <a:latin typeface="Avenir Next Regular"/>
                <a:cs typeface="Avenir Next Regular"/>
              </a:rPr>
              <a:t>es</a:t>
            </a:r>
            <a:r>
              <a:rPr lang="en-GB" sz="1800" dirty="0">
                <a:latin typeface="Avenir Next Regular"/>
                <a:cs typeface="Avenir Next Regular"/>
              </a:rPr>
              <a:t>/</a:t>
            </a:r>
            <a:r>
              <a:rPr lang="en-GB" sz="1800" dirty="0" err="1">
                <a:latin typeface="Avenir Next Regular"/>
                <a:cs typeface="Avenir Next Regular"/>
              </a:rPr>
              <a:t>index.htm</a:t>
            </a:r>
            <a:endParaRPr lang="en-GB" sz="1800" dirty="0">
              <a:solidFill>
                <a:srgbClr val="813B35"/>
              </a:solidFill>
              <a:latin typeface="Avenir Next Regular"/>
              <a:cs typeface="Avenir Next Regular"/>
            </a:endParaRPr>
          </a:p>
          <a:p>
            <a:pPr algn="l"/>
            <a:endParaRPr lang="en-GB" sz="1800" dirty="0">
              <a:solidFill>
                <a:srgbClr val="813B35"/>
              </a:solidFill>
              <a:latin typeface="Avenir Next Regular"/>
              <a:cs typeface="Avenir Next Regular"/>
            </a:endParaRPr>
          </a:p>
        </p:txBody>
      </p:sp>
    </p:spTree>
    <p:extLst>
      <p:ext uri="{BB962C8B-B14F-4D97-AF65-F5344CB8AC3E}">
        <p14:creationId xmlns:p14="http://schemas.microsoft.com/office/powerpoint/2010/main" val="1092481158"/>
      </p:ext>
    </p:extLst>
  </p:cSld>
  <p:clrMapOvr>
    <a:masterClrMapping/>
  </p:clrMapOvr>
</p:sld>
</file>

<file path=ppt/theme/theme1.xml><?xml version="1.0" encoding="utf-8"?>
<a:theme xmlns:a="http://schemas.openxmlformats.org/drawingml/2006/main" name="Tema di Office">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TotalTime>
  <Words>7985</Words>
  <Application>Microsoft Macintosh PowerPoint</Application>
  <PresentationFormat>Presentazione su schermo (4:3)</PresentationFormat>
  <Paragraphs>234</Paragraphs>
  <Slides>25</Slides>
  <Notes>25</Notes>
  <HiddenSlides>0</HiddenSlides>
  <MMClips>0</MMClips>
  <ScaleCrop>false</ScaleCrop>
  <HeadingPairs>
    <vt:vector size="6" baseType="variant">
      <vt:variant>
        <vt:lpstr>Caratteri utilizzati</vt:lpstr>
      </vt:variant>
      <vt:variant>
        <vt:i4>13</vt:i4>
      </vt:variant>
      <vt:variant>
        <vt:lpstr>Tema</vt:lpstr>
      </vt:variant>
      <vt:variant>
        <vt:i4>2</vt:i4>
      </vt:variant>
      <vt:variant>
        <vt:lpstr>Titoli diapositive</vt:lpstr>
      </vt:variant>
      <vt:variant>
        <vt:i4>25</vt:i4>
      </vt:variant>
    </vt:vector>
  </HeadingPairs>
  <TitlesOfParts>
    <vt:vector size="40" baseType="lpstr">
      <vt:lpstr>Al Bayan Plain</vt:lpstr>
      <vt:lpstr>Arial</vt:lpstr>
      <vt:lpstr>Avenir Heavy</vt:lpstr>
      <vt:lpstr>Avenir Next</vt:lpstr>
      <vt:lpstr>Avenir Next Condensed Demi Bold</vt:lpstr>
      <vt:lpstr>Avenir Next Condensed Medium</vt:lpstr>
      <vt:lpstr>Avenir Next Demi Bold</vt:lpstr>
      <vt:lpstr>Avenir Next Regular</vt:lpstr>
      <vt:lpstr>Avenir Roman</vt:lpstr>
      <vt:lpstr>Calibri</vt:lpstr>
      <vt:lpstr>Calibri Light</vt:lpstr>
      <vt:lpstr>Symbol</vt:lpstr>
      <vt:lpstr>Wingdings</vt:lpstr>
      <vt:lpstr>Tema di Office</vt:lpstr>
      <vt:lpstr>Benutzerdefiniertes Design</vt:lpstr>
      <vt:lpstr>Mejorar la seguridad y la salud de los trabajadores jóvenes</vt:lpstr>
      <vt:lpstr>¿A quiénes nos referimos cuando hablamos de  "trabajadores jóvenes"</vt:lpstr>
      <vt:lpstr>Presentazione standard di PowerPoint</vt:lpstr>
      <vt:lpstr>¿Corren los jóvenes un riesgo mayor de sufrir lesiones y enfermedades profesionales?</vt:lpstr>
      <vt:lpstr>Presentazione standard di PowerPoint</vt:lpstr>
      <vt:lpstr>Presentazione standard di PowerPoint</vt:lpstr>
      <vt:lpstr>¿Por qué los trabajadores jóvenes corren más riesgos que otros trabajadores?</vt:lpstr>
      <vt:lpstr>Presentazione standard di PowerPoint</vt:lpstr>
      <vt:lpstr>Presentazione standard di PowerPoint</vt:lpstr>
      <vt:lpstr>Presentazione standard di PowerPoint</vt:lpstr>
      <vt:lpstr>Presentazione standard di PowerPoint</vt:lpstr>
      <vt:lpstr>Algunas normas internacionales del trabajo que protegen la seguridad y la salud de los trabajadores jóvenes</vt:lpstr>
      <vt:lpstr>Presentazione standard di PowerPoint</vt:lpstr>
      <vt:lpstr>Presentazione standard di PowerPoint</vt:lpstr>
      <vt:lpstr>¿Qué puede hacerse para mejorar la SST para los trabajadores jóvenes?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voz de los trabajadores jóvenes en materia de SST importa</vt:lpstr>
      <vt:lpstr>Presentazione standard di PowerPoint</vt:lpstr>
      <vt:lpstr>Presentazione standard di PowerPoint</vt:lpstr>
      <vt:lpstr>  ¡Gracias!</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YOUNG WORKERS’  SAFETY AND HEALTH</dc:title>
  <dc:creator>Dafne Papandrea</dc:creator>
  <cp:lastModifiedBy>Dafne Papandrea</cp:lastModifiedBy>
  <cp:revision>308</cp:revision>
  <dcterms:created xsi:type="dcterms:W3CDTF">2018-02-08T09:10:31Z</dcterms:created>
  <dcterms:modified xsi:type="dcterms:W3CDTF">2018-04-22T09:37:23Z</dcterms:modified>
</cp:coreProperties>
</file>