
<file path=[Content_Types].xml><?xml version="1.0" encoding="utf-8"?>
<Types xmlns="http://schemas.openxmlformats.org/package/2006/content-types">
  <Default Extension="png" ContentType="image/png"/>
  <Default Extension="jpeg" ContentType="image/jpeg"/>
  <Default Extension="emf" ContentType="image/x-emf"/>
  <Default Extension="MOV" ContentType="video/quicktime"/>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9"/>
  </p:notesMasterIdLst>
  <p:sldIdLst>
    <p:sldId id="257" r:id="rId2"/>
    <p:sldId id="258" r:id="rId3"/>
    <p:sldId id="278" r:id="rId4"/>
    <p:sldId id="279" r:id="rId5"/>
    <p:sldId id="280" r:id="rId6"/>
    <p:sldId id="281" r:id="rId7"/>
    <p:sldId id="282" r:id="rId8"/>
    <p:sldId id="283" r:id="rId9"/>
    <p:sldId id="284" r:id="rId10"/>
    <p:sldId id="285" r:id="rId11"/>
    <p:sldId id="286" r:id="rId12"/>
    <p:sldId id="272" r:id="rId13"/>
    <p:sldId id="274" r:id="rId14"/>
    <p:sldId id="287" r:id="rId15"/>
    <p:sldId id="267" r:id="rId16"/>
    <p:sldId id="288" r:id="rId17"/>
    <p:sldId id="289" r:id="rId18"/>
    <p:sldId id="290" r:id="rId19"/>
    <p:sldId id="291" r:id="rId20"/>
    <p:sldId id="292" r:id="rId21"/>
    <p:sldId id="293" r:id="rId22"/>
    <p:sldId id="296" r:id="rId23"/>
    <p:sldId id="275" r:id="rId24"/>
    <p:sldId id="256" r:id="rId25"/>
    <p:sldId id="297" r:id="rId26"/>
    <p:sldId id="298" r:id="rId27"/>
    <p:sldId id="299" r:id="rId28"/>
    <p:sldId id="300" r:id="rId29"/>
    <p:sldId id="301" r:id="rId30"/>
    <p:sldId id="302" r:id="rId31"/>
    <p:sldId id="303" r:id="rId32"/>
    <p:sldId id="304" r:id="rId33"/>
    <p:sldId id="305" r:id="rId34"/>
    <p:sldId id="306" r:id="rId35"/>
    <p:sldId id="307" r:id="rId36"/>
    <p:sldId id="308" r:id="rId37"/>
    <p:sldId id="276" r:id="rId38"/>
    <p:sldId id="309" r:id="rId39"/>
    <p:sldId id="310" r:id="rId40"/>
    <p:sldId id="311" r:id="rId41"/>
    <p:sldId id="312" r:id="rId42"/>
    <p:sldId id="313" r:id="rId43"/>
    <p:sldId id="314" r:id="rId44"/>
    <p:sldId id="315" r:id="rId45"/>
    <p:sldId id="316" r:id="rId46"/>
    <p:sldId id="317" r:id="rId47"/>
    <p:sldId id="318" r:id="rId48"/>
    <p:sldId id="319" r:id="rId49"/>
    <p:sldId id="320" r:id="rId50"/>
    <p:sldId id="321" r:id="rId51"/>
    <p:sldId id="322" r:id="rId52"/>
    <p:sldId id="323" r:id="rId53"/>
    <p:sldId id="324" r:id="rId54"/>
    <p:sldId id="325" r:id="rId55"/>
    <p:sldId id="326" r:id="rId56"/>
    <p:sldId id="327" r:id="rId57"/>
    <p:sldId id="328" r:id="rId58"/>
    <p:sldId id="329" r:id="rId59"/>
    <p:sldId id="330" r:id="rId60"/>
    <p:sldId id="331" r:id="rId61"/>
    <p:sldId id="332" r:id="rId62"/>
    <p:sldId id="295"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364" r:id="rId95"/>
    <p:sldId id="277" r:id="rId96"/>
    <p:sldId id="365" r:id="rId97"/>
    <p:sldId id="366" r:id="rId98"/>
    <p:sldId id="367" r:id="rId99"/>
    <p:sldId id="368" r:id="rId100"/>
    <p:sldId id="369" r:id="rId101"/>
    <p:sldId id="370" r:id="rId102"/>
    <p:sldId id="371" r:id="rId103"/>
    <p:sldId id="372" r:id="rId104"/>
    <p:sldId id="373" r:id="rId105"/>
    <p:sldId id="374" r:id="rId106"/>
    <p:sldId id="375" r:id="rId107"/>
    <p:sldId id="376" r:id="rId108"/>
    <p:sldId id="377" r:id="rId109"/>
    <p:sldId id="378" r:id="rId110"/>
    <p:sldId id="379" r:id="rId111"/>
    <p:sldId id="380" r:id="rId112"/>
    <p:sldId id="381" r:id="rId113"/>
    <p:sldId id="382" r:id="rId114"/>
    <p:sldId id="383" r:id="rId115"/>
    <p:sldId id="384" r:id="rId116"/>
    <p:sldId id="385" r:id="rId117"/>
    <p:sldId id="386" r:id="rId118"/>
    <p:sldId id="387" r:id="rId119"/>
    <p:sldId id="388" r:id="rId120"/>
    <p:sldId id="389" r:id="rId121"/>
    <p:sldId id="390" r:id="rId122"/>
    <p:sldId id="391" r:id="rId123"/>
    <p:sldId id="392" r:id="rId124"/>
    <p:sldId id="393" r:id="rId125"/>
    <p:sldId id="438" r:id="rId126"/>
    <p:sldId id="395" r:id="rId127"/>
    <p:sldId id="396" r:id="rId128"/>
    <p:sldId id="397" r:id="rId129"/>
    <p:sldId id="398" r:id="rId130"/>
    <p:sldId id="399" r:id="rId131"/>
    <p:sldId id="400" r:id="rId132"/>
    <p:sldId id="401" r:id="rId133"/>
    <p:sldId id="402" r:id="rId134"/>
    <p:sldId id="403" r:id="rId135"/>
    <p:sldId id="404" r:id="rId136"/>
    <p:sldId id="405" r:id="rId137"/>
    <p:sldId id="406" r:id="rId138"/>
    <p:sldId id="407" r:id="rId139"/>
    <p:sldId id="408" r:id="rId140"/>
    <p:sldId id="409" r:id="rId141"/>
    <p:sldId id="410" r:id="rId142"/>
    <p:sldId id="411" r:id="rId143"/>
    <p:sldId id="412" r:id="rId144"/>
    <p:sldId id="413" r:id="rId145"/>
    <p:sldId id="414" r:id="rId146"/>
    <p:sldId id="415" r:id="rId147"/>
    <p:sldId id="416" r:id="rId148"/>
    <p:sldId id="417" r:id="rId149"/>
    <p:sldId id="418" r:id="rId150"/>
    <p:sldId id="419" r:id="rId151"/>
    <p:sldId id="420" r:id="rId152"/>
    <p:sldId id="421" r:id="rId153"/>
    <p:sldId id="422" r:id="rId154"/>
    <p:sldId id="423" r:id="rId155"/>
    <p:sldId id="424" r:id="rId156"/>
    <p:sldId id="425" r:id="rId157"/>
    <p:sldId id="426" r:id="rId158"/>
    <p:sldId id="428" r:id="rId159"/>
    <p:sldId id="429" r:id="rId160"/>
    <p:sldId id="430" r:id="rId161"/>
    <p:sldId id="431" r:id="rId162"/>
    <p:sldId id="432" r:id="rId163"/>
    <p:sldId id="433" r:id="rId164"/>
    <p:sldId id="434" r:id="rId165"/>
    <p:sldId id="435" r:id="rId166"/>
    <p:sldId id="436" r:id="rId167"/>
    <p:sldId id="437" r:id="rId1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naretto, Maria" initials="MM" lastIdx="13" clrIdx="0">
    <p:extLst>
      <p:ext uri="{19B8F6BF-5375-455C-9EA6-DF929625EA0E}">
        <p15:presenceInfo xmlns:p15="http://schemas.microsoft.com/office/powerpoint/2012/main" userId="S-1-5-21-525788414-1921020387-24915789-15518" providerId="AD"/>
      </p:ext>
    </p:extLst>
  </p:cmAuthor>
  <p:cmAuthor id="2" name="x x"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Énfasi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Énfasis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Estilo claro 1 - Énfasi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Estilo claro 1 - Énfasis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Estilo claro 1 - Énfasis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Estilo claro 1 - Énfasis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Estilo claro 2 - Énfasi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Énfasi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Énfasi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Estilo claro 2 - Énfasis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Estilo claro 2 - Énfasis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Estilo claro 2 - Énfasi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Estilo claro 3 - Énfasi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Estilo claro 3 - Énfasis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Estilo claro 3 - Énfasi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Estilo claro 3 - Énfasis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Estilo claro 3 - Énfasi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0771" autoAdjust="0"/>
    <p:restoredTop sz="96512" autoAdjust="0"/>
  </p:normalViewPr>
  <p:slideViewPr>
    <p:cSldViewPr snapToGrid="0">
      <p:cViewPr varScale="1">
        <p:scale>
          <a:sx n="70" d="100"/>
          <a:sy n="70" d="100"/>
        </p:scale>
        <p:origin x="1002" y="48"/>
      </p:cViewPr>
      <p:guideLst>
        <p:guide orient="horz" pos="2160"/>
        <p:guide pos="3840"/>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commentAuthors" Target="commentAuthor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en-US" sz="1600" b="0" i="0" baseline="0" dirty="0" err="1" smtClean="0">
                <a:solidFill>
                  <a:schemeClr val="tx1"/>
                </a:solidFill>
                <a:latin typeface="Overpass Bold"/>
              </a:rPr>
              <a:t>Empresas</a:t>
            </a:r>
            <a:r>
              <a:rPr lang="en-US" sz="1600" b="0" i="0" baseline="0" dirty="0" smtClean="0">
                <a:solidFill>
                  <a:schemeClr val="tx1"/>
                </a:solidFill>
                <a:latin typeface="Overpass Bold"/>
              </a:rPr>
              <a:t> en </a:t>
            </a:r>
            <a:r>
              <a:rPr lang="en-US" sz="1600" b="0" i="0" baseline="0" dirty="0" err="1" smtClean="0">
                <a:solidFill>
                  <a:schemeClr val="tx1"/>
                </a:solidFill>
                <a:latin typeface="Overpass Bold"/>
              </a:rPr>
              <a:t>todo</a:t>
            </a:r>
            <a:r>
              <a:rPr lang="en-US" sz="1600" b="0" i="0" baseline="0" dirty="0" smtClean="0">
                <a:solidFill>
                  <a:schemeClr val="tx1"/>
                </a:solidFill>
                <a:latin typeface="Overpass Bold"/>
              </a:rPr>
              <a:t> el </a:t>
            </a:r>
            <a:r>
              <a:rPr lang="en-US" sz="1600" b="0" i="0" baseline="0" dirty="0" err="1" smtClean="0">
                <a:solidFill>
                  <a:schemeClr val="tx1"/>
                </a:solidFill>
                <a:latin typeface="Overpass Bold"/>
              </a:rPr>
              <a:t>mundo</a:t>
            </a:r>
            <a:endParaRPr lang="en-US" sz="1600" b="0" i="0" baseline="0" dirty="0">
              <a:solidFill>
                <a:schemeClr val="tx1"/>
              </a:solidFill>
              <a:latin typeface="Overpass Bold"/>
            </a:endParaRPr>
          </a:p>
        </c:rich>
      </c:tx>
      <c:layout>
        <c:manualLayout>
          <c:xMode val="edge"/>
          <c:yMode val="edge"/>
          <c:x val="0.169741646351183"/>
          <c:y val="6.7280178164319193E-2"/>
        </c:manualLayout>
      </c:layout>
      <c:overlay val="0"/>
      <c:spPr>
        <a:noFill/>
        <a:ln>
          <a:noFill/>
        </a:ln>
        <a:effectLst/>
      </c:spPr>
    </c:title>
    <c:autoTitleDeleted val="0"/>
    <c:plotArea>
      <c:layout/>
      <c:doughnutChart>
        <c:varyColors val="1"/>
        <c:ser>
          <c:idx val="0"/>
          <c:order val="0"/>
          <c:tx>
            <c:strRef>
              <c:f>Foglio1!$B$1</c:f>
              <c:strCache>
                <c:ptCount val="1"/>
                <c:pt idx="0">
                  <c:v>Businesses</c:v>
                </c:pt>
              </c:strCache>
            </c:strRef>
          </c:tx>
          <c:spPr>
            <a:solidFill>
              <a:srgbClr val="00B050"/>
            </a:solidFill>
          </c:spPr>
          <c:dPt>
            <c:idx val="0"/>
            <c:bubble3D val="0"/>
            <c:spPr>
              <a:solidFill>
                <a:srgbClr val="92D050"/>
              </a:solidFill>
              <a:ln w="19050">
                <a:solidFill>
                  <a:schemeClr val="lt1"/>
                </a:solidFill>
              </a:ln>
              <a:effectLst/>
            </c:spPr>
            <c:extLst>
              <c:ext xmlns:c16="http://schemas.microsoft.com/office/drawing/2014/chart" uri="{C3380CC4-5D6E-409C-BE32-E72D297353CC}">
                <c16:uniqueId val="{00000001-DD29-4F2D-AE67-300BBB061823}"/>
              </c:ext>
            </c:extLst>
          </c:dPt>
          <c:dPt>
            <c:idx val="1"/>
            <c:bubble3D val="0"/>
            <c:spPr>
              <a:solidFill>
                <a:srgbClr val="2454A6"/>
              </a:solidFill>
              <a:ln w="19050">
                <a:solidFill>
                  <a:schemeClr val="lt1"/>
                </a:solidFill>
              </a:ln>
              <a:effectLst/>
            </c:spPr>
            <c:extLst>
              <c:ext xmlns:c16="http://schemas.microsoft.com/office/drawing/2014/chart" uri="{C3380CC4-5D6E-409C-BE32-E72D297353CC}">
                <c16:uniqueId val="{00000003-DD29-4F2D-AE67-300BBB061823}"/>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DD29-4F2D-AE67-300BBB061823}"/>
              </c:ext>
            </c:extLst>
          </c:dPt>
          <c:dPt>
            <c:idx val="3"/>
            <c:bubble3D val="0"/>
            <c:spPr>
              <a:solidFill>
                <a:srgbClr val="00B050"/>
              </a:solidFill>
              <a:ln w="19050">
                <a:solidFill>
                  <a:schemeClr val="lt1"/>
                </a:solidFill>
              </a:ln>
              <a:effectLst/>
            </c:spPr>
            <c:extLst>
              <c:ext xmlns:c16="http://schemas.microsoft.com/office/drawing/2014/chart" uri="{C3380CC4-5D6E-409C-BE32-E72D297353CC}">
                <c16:uniqueId val="{00000007-DD29-4F2D-AE67-300BBB061823}"/>
              </c:ext>
            </c:extLst>
          </c:dPt>
          <c:dLbls>
            <c:dLbl>
              <c:idx val="0"/>
              <c:delete val="1"/>
              <c:extLst>
                <c:ext xmlns:c15="http://schemas.microsoft.com/office/drawing/2012/chart" uri="{CE6537A1-D6FC-4f65-9D91-7224C49458BB}"/>
                <c:ext xmlns:c16="http://schemas.microsoft.com/office/drawing/2014/chart" uri="{C3380CC4-5D6E-409C-BE32-E72D297353CC}">
                  <c16:uniqueId val="{00000001-DD29-4F2D-AE67-300BBB061823}"/>
                </c:ext>
              </c:extLst>
            </c:dLbl>
            <c:dLbl>
              <c:idx val="1"/>
              <c:delete val="1"/>
              <c:extLst>
                <c:ext xmlns:c15="http://schemas.microsoft.com/office/drawing/2012/chart" uri="{CE6537A1-D6FC-4f65-9D91-7224C49458BB}"/>
                <c:ext xmlns:c16="http://schemas.microsoft.com/office/drawing/2014/chart" uri="{C3380CC4-5D6E-409C-BE32-E72D297353CC}">
                  <c16:uniqueId val="{00000003-DD29-4F2D-AE67-300BBB06182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2"/>
                <c:pt idx="0">
                  <c:v>SST</c:v>
                </c:pt>
                <c:pt idx="1">
                  <c:v>Otros</c:v>
                </c:pt>
              </c:strCache>
            </c:strRef>
          </c:cat>
          <c:val>
            <c:numRef>
              <c:f>Foglio1!$B$2:$B$5</c:f>
              <c:numCache>
                <c:formatCode>General</c:formatCode>
                <c:ptCount val="4"/>
                <c:pt idx="0">
                  <c:v>90</c:v>
                </c:pt>
                <c:pt idx="1">
                  <c:v>10</c:v>
                </c:pt>
              </c:numCache>
            </c:numRef>
          </c:val>
          <c:extLst>
            <c:ext xmlns:c16="http://schemas.microsoft.com/office/drawing/2014/chart" uri="{C3380CC4-5D6E-409C-BE32-E72D297353CC}">
              <c16:uniqueId val="{00000008-DD29-4F2D-AE67-300BBB061823}"/>
            </c:ext>
          </c:extLst>
        </c:ser>
        <c:dLbls>
          <c:showLegendKey val="0"/>
          <c:showVal val="0"/>
          <c:showCatName val="1"/>
          <c:showSerName val="0"/>
          <c:showPercent val="1"/>
          <c:showBubbleSize val="0"/>
          <c:showLeaderLines val="1"/>
        </c:dLbls>
        <c:firstSliceAng val="0"/>
        <c:holeSize val="50"/>
      </c:doughnutChart>
      <c:spPr>
        <a:noFill/>
        <a:ln>
          <a:noFill/>
        </a:ln>
        <a:effectLst/>
      </c:spPr>
    </c:plotArea>
    <c:legend>
      <c:legendPos val="r"/>
      <c:legendEntry>
        <c:idx val="2"/>
        <c:delete val="1"/>
      </c:legendEntry>
      <c:legendEntry>
        <c:idx val="3"/>
        <c:delete val="1"/>
      </c:legendEntry>
      <c:layout>
        <c:manualLayout>
          <c:xMode val="edge"/>
          <c:yMode val="edge"/>
          <c:x val="0.66882914852894504"/>
          <c:y val="0.41945180310917002"/>
          <c:w val="0.167059338664548"/>
          <c:h val="0.27528240595937198"/>
        </c:manualLayout>
      </c:layout>
      <c:overlay val="0"/>
      <c:spPr>
        <a:noFill/>
        <a:ln>
          <a:noFill/>
        </a:ln>
        <a:effectLst/>
      </c:spPr>
      <c:txPr>
        <a:bodyPr rot="0" spcFirstLastPara="1" vertOverflow="ellipsis" vert="horz" wrap="square" anchor="ctr" anchorCtr="1"/>
        <a:lstStyle/>
        <a:p>
          <a:pPr algn="l">
            <a:defRPr sz="10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0" baseline="0" dirty="0" err="1" smtClean="0">
                <a:solidFill>
                  <a:schemeClr val="tx1"/>
                </a:solidFill>
                <a:latin typeface="Overpass Bold"/>
              </a:rPr>
              <a:t>Empleo</a:t>
            </a:r>
            <a:r>
              <a:rPr lang="en-US" sz="1600" b="0" baseline="0" dirty="0" smtClean="0">
                <a:solidFill>
                  <a:schemeClr val="tx1"/>
                </a:solidFill>
                <a:latin typeface="Overpass Bold"/>
              </a:rPr>
              <a:t> a </a:t>
            </a:r>
            <a:r>
              <a:rPr lang="en-US" sz="1600" b="0" baseline="0" dirty="0" err="1" smtClean="0">
                <a:solidFill>
                  <a:schemeClr val="tx1"/>
                </a:solidFill>
                <a:latin typeface="Overpass Bold"/>
              </a:rPr>
              <a:t>nivel</a:t>
            </a:r>
            <a:r>
              <a:rPr lang="en-US" sz="1600" b="0" baseline="0" dirty="0" smtClean="0">
                <a:solidFill>
                  <a:schemeClr val="tx1"/>
                </a:solidFill>
                <a:latin typeface="Overpass Bold"/>
              </a:rPr>
              <a:t> </a:t>
            </a:r>
            <a:r>
              <a:rPr lang="en-US" sz="1600" b="0" baseline="0" dirty="0" err="1" smtClean="0">
                <a:solidFill>
                  <a:schemeClr val="tx1"/>
                </a:solidFill>
                <a:latin typeface="Overpass Bold"/>
              </a:rPr>
              <a:t>mundial</a:t>
            </a:r>
            <a:endParaRPr lang="en-US" sz="1600" b="0" baseline="0" dirty="0">
              <a:solidFill>
                <a:schemeClr val="tx1"/>
              </a:solidFill>
              <a:latin typeface="Overpass Bold"/>
            </a:endParaRPr>
          </a:p>
        </c:rich>
      </c:tx>
      <c:layout>
        <c:manualLayout>
          <c:xMode val="edge"/>
          <c:yMode val="edge"/>
          <c:x val="0.244104680284711"/>
          <c:y val="7.5492860799966602E-2"/>
        </c:manualLayout>
      </c:layout>
      <c:overlay val="0"/>
      <c:spPr>
        <a:noFill/>
        <a:ln>
          <a:noFill/>
        </a:ln>
        <a:effectLst/>
      </c:spPr>
    </c:title>
    <c:autoTitleDeleted val="0"/>
    <c:plotArea>
      <c:layout/>
      <c:doughnutChart>
        <c:varyColors val="1"/>
        <c:ser>
          <c:idx val="0"/>
          <c:order val="0"/>
          <c:tx>
            <c:strRef>
              <c:f>Foglio1!$B$1</c:f>
              <c:strCache>
                <c:ptCount val="1"/>
                <c:pt idx="0">
                  <c:v>Businesses</c:v>
                </c:pt>
              </c:strCache>
            </c:strRef>
          </c:tx>
          <c:spPr>
            <a:solidFill>
              <a:srgbClr val="00B050"/>
            </a:solidFill>
          </c:spPr>
          <c:dPt>
            <c:idx val="0"/>
            <c:bubble3D val="0"/>
            <c:spPr>
              <a:solidFill>
                <a:srgbClr val="00B050"/>
              </a:solidFill>
              <a:ln w="19050">
                <a:solidFill>
                  <a:schemeClr val="lt1"/>
                </a:solidFill>
              </a:ln>
              <a:effectLst/>
            </c:spPr>
            <c:extLst>
              <c:ext xmlns:c16="http://schemas.microsoft.com/office/drawing/2014/chart" uri="{C3380CC4-5D6E-409C-BE32-E72D297353CC}">
                <c16:uniqueId val="{00000001-F0BD-456A-B54A-229A98DF6975}"/>
              </c:ext>
            </c:extLst>
          </c:dPt>
          <c:dPt>
            <c:idx val="1"/>
            <c:bubble3D val="0"/>
            <c:spPr>
              <a:solidFill>
                <a:srgbClr val="2454A6"/>
              </a:solidFill>
              <a:ln w="19050">
                <a:solidFill>
                  <a:schemeClr val="lt1"/>
                </a:solidFill>
              </a:ln>
              <a:effectLst/>
            </c:spPr>
            <c:extLst>
              <c:ext xmlns:c16="http://schemas.microsoft.com/office/drawing/2014/chart" uri="{C3380CC4-5D6E-409C-BE32-E72D297353CC}">
                <c16:uniqueId val="{00000003-F0BD-456A-B54A-229A98DF6975}"/>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F0BD-456A-B54A-229A98DF6975}"/>
              </c:ext>
            </c:extLst>
          </c:dPt>
          <c:dPt>
            <c:idx val="3"/>
            <c:bubble3D val="0"/>
            <c:spPr>
              <a:solidFill>
                <a:srgbClr val="00B050"/>
              </a:solidFill>
              <a:ln w="19050">
                <a:solidFill>
                  <a:schemeClr val="lt1"/>
                </a:solidFill>
              </a:ln>
              <a:effectLst/>
            </c:spPr>
            <c:extLst>
              <c:ext xmlns:c16="http://schemas.microsoft.com/office/drawing/2014/chart" uri="{C3380CC4-5D6E-409C-BE32-E72D297353CC}">
                <c16:uniqueId val="{00000007-F0BD-456A-B54A-229A98DF6975}"/>
              </c:ext>
            </c:extLst>
          </c:dPt>
          <c:dLbls>
            <c:dLbl>
              <c:idx val="0"/>
              <c:delete val="1"/>
              <c:extLst>
                <c:ext xmlns:c15="http://schemas.microsoft.com/office/drawing/2012/chart" uri="{CE6537A1-D6FC-4f65-9D91-7224C49458BB}"/>
                <c:ext xmlns:c16="http://schemas.microsoft.com/office/drawing/2014/chart" uri="{C3380CC4-5D6E-409C-BE32-E72D297353CC}">
                  <c16:uniqueId val="{00000001-F0BD-456A-B54A-229A98DF6975}"/>
                </c:ext>
              </c:extLst>
            </c:dLbl>
            <c:dLbl>
              <c:idx val="1"/>
              <c:delete val="1"/>
              <c:extLst>
                <c:ext xmlns:c15="http://schemas.microsoft.com/office/drawing/2012/chart" uri="{CE6537A1-D6FC-4f65-9D91-7224C49458BB}"/>
                <c:ext xmlns:c16="http://schemas.microsoft.com/office/drawing/2014/chart" uri="{C3380CC4-5D6E-409C-BE32-E72D297353CC}">
                  <c16:uniqueId val="{00000003-F0BD-456A-B54A-229A98DF697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2"/>
                <c:pt idx="0">
                  <c:v>Pymes</c:v>
                </c:pt>
                <c:pt idx="1">
                  <c:v>Otros</c:v>
                </c:pt>
              </c:strCache>
            </c:strRef>
          </c:cat>
          <c:val>
            <c:numRef>
              <c:f>Foglio1!$B$2:$B$5</c:f>
              <c:numCache>
                <c:formatCode>General</c:formatCode>
                <c:ptCount val="4"/>
                <c:pt idx="0">
                  <c:v>70</c:v>
                </c:pt>
                <c:pt idx="1">
                  <c:v>30</c:v>
                </c:pt>
              </c:numCache>
            </c:numRef>
          </c:val>
          <c:extLst>
            <c:ext xmlns:c16="http://schemas.microsoft.com/office/drawing/2014/chart" uri="{C3380CC4-5D6E-409C-BE32-E72D297353CC}">
              <c16:uniqueId val="{00000008-F0BD-456A-B54A-229A98DF6975}"/>
            </c:ext>
          </c:extLst>
        </c:ser>
        <c:dLbls>
          <c:showLegendKey val="0"/>
          <c:showVal val="0"/>
          <c:showCatName val="1"/>
          <c:showSerName val="0"/>
          <c:showPercent val="1"/>
          <c:showBubbleSize val="0"/>
          <c:showLeaderLines val="1"/>
        </c:dLbls>
        <c:firstSliceAng val="0"/>
        <c:holeSize val="50"/>
      </c:doughnutChart>
      <c:spPr>
        <a:noFill/>
        <a:ln>
          <a:noFill/>
        </a:ln>
        <a:effectLst/>
      </c:spPr>
    </c:plotArea>
    <c:legend>
      <c:legendPos val="r"/>
      <c:legendEntry>
        <c:idx val="2"/>
        <c:delete val="1"/>
      </c:legendEntry>
      <c:legendEntry>
        <c:idx val="3"/>
        <c:delete val="1"/>
      </c:legendEntry>
      <c:layout>
        <c:manualLayout>
          <c:xMode val="edge"/>
          <c:yMode val="edge"/>
          <c:x val="0.64879064167876899"/>
          <c:y val="0.41945183848114997"/>
          <c:w val="0.27161171278336599"/>
          <c:h val="0.27528240595937198"/>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CE6147-6418-4542-97C3-D0FF5B0BF885}"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096447B-D88F-4E61-92C1-35830A273C21}">
      <dgm:prSet phldrT="[Text]"/>
      <dgm:spPr/>
      <dgm:t>
        <a:bodyPr/>
        <a:lstStyle/>
        <a:p>
          <a:r>
            <a:rPr lang="es-ES" noProof="0" dirty="0" smtClean="0">
              <a:latin typeface="Overpass Light"/>
              <a:cs typeface="Overpass Light"/>
            </a:rPr>
            <a:t>Inspecciones y encuestas previas en el lugar de trabajo </a:t>
          </a:r>
          <a:endParaRPr lang="en-US" b="0" i="0" noProof="0" dirty="0">
            <a:latin typeface="Overpass Light"/>
            <a:cs typeface="Overpass Light"/>
          </a:endParaRPr>
        </a:p>
      </dgm:t>
    </dgm:pt>
    <dgm:pt modelId="{EE7CBBA9-035A-4E2A-8EB1-A1E0A2B5FF06}" type="parTrans" cxnId="{74CA4B0D-20F9-4142-9BB6-C022137A2F5F}">
      <dgm:prSet/>
      <dgm:spPr/>
      <dgm:t>
        <a:bodyPr/>
        <a:lstStyle/>
        <a:p>
          <a:endParaRPr lang="en-US"/>
        </a:p>
      </dgm:t>
    </dgm:pt>
    <dgm:pt modelId="{3D11F67D-041C-4927-90D1-7BE3B5C30846}" type="sibTrans" cxnId="{74CA4B0D-20F9-4142-9BB6-C022137A2F5F}">
      <dgm:prSet/>
      <dgm:spPr/>
      <dgm:t>
        <a:bodyPr/>
        <a:lstStyle/>
        <a:p>
          <a:endParaRPr lang="en-US"/>
        </a:p>
      </dgm:t>
    </dgm:pt>
    <dgm:pt modelId="{5087D8A3-9EF8-44ED-92A2-93815A082F15}">
      <dgm:prSet phldrT="[Text]"/>
      <dgm:spPr/>
      <dgm:t>
        <a:bodyPr/>
        <a:lstStyle/>
        <a:p>
          <a:r>
            <a:rPr lang="es-ES" dirty="0" smtClean="0">
              <a:latin typeface="Overpass Light"/>
              <a:cs typeface="Overpass Light"/>
            </a:rPr>
            <a:t>Comité de seguridad y salud, si existe</a:t>
          </a:r>
          <a:endParaRPr lang="en-US" dirty="0">
            <a:latin typeface="Overpass Light"/>
            <a:cs typeface="Overpass Light"/>
          </a:endParaRPr>
        </a:p>
      </dgm:t>
    </dgm:pt>
    <dgm:pt modelId="{60846E13-C0CA-4C8E-B22A-F3FE0FF6D026}" type="parTrans" cxnId="{38B926EE-0913-4796-BA4D-2F40614FC8C9}">
      <dgm:prSet/>
      <dgm:spPr/>
      <dgm:t>
        <a:bodyPr/>
        <a:lstStyle/>
        <a:p>
          <a:endParaRPr lang="en-US"/>
        </a:p>
      </dgm:t>
    </dgm:pt>
    <dgm:pt modelId="{7A516FAE-522B-4A3E-9617-CB0BF5EB28BC}" type="sibTrans" cxnId="{38B926EE-0913-4796-BA4D-2F40614FC8C9}">
      <dgm:prSet/>
      <dgm:spPr/>
      <dgm:t>
        <a:bodyPr/>
        <a:lstStyle/>
        <a:p>
          <a:endParaRPr lang="en-US"/>
        </a:p>
      </dgm:t>
    </dgm:pt>
    <dgm:pt modelId="{456CDD54-4976-4AE8-BA3C-E36D165FCBA7}">
      <dgm:prSet phldrT="[Text]"/>
      <dgm:spPr/>
      <dgm:t>
        <a:bodyPr/>
        <a:lstStyle/>
        <a:p>
          <a:r>
            <a:rPr lang="es-ES" dirty="0" smtClean="0">
              <a:latin typeface="Overpass Light"/>
              <a:cs typeface="Overpass Light"/>
            </a:rPr>
            <a:t>Etiquetas o señales de advertencia</a:t>
          </a:r>
          <a:endParaRPr lang="en-US" dirty="0">
            <a:latin typeface="Overpass Light"/>
            <a:cs typeface="Overpass Light"/>
          </a:endParaRPr>
        </a:p>
      </dgm:t>
    </dgm:pt>
    <dgm:pt modelId="{5C4E69EF-8619-4D20-87BD-8877EC51686F}" type="parTrans" cxnId="{A2B06195-2752-4B19-B4D4-96EE7A0DA7CB}">
      <dgm:prSet/>
      <dgm:spPr/>
      <dgm:t>
        <a:bodyPr/>
        <a:lstStyle/>
        <a:p>
          <a:endParaRPr lang="en-US"/>
        </a:p>
      </dgm:t>
    </dgm:pt>
    <dgm:pt modelId="{62807580-534F-455B-9C60-2424BD28C37F}" type="sibTrans" cxnId="{A2B06195-2752-4B19-B4D4-96EE7A0DA7CB}">
      <dgm:prSet/>
      <dgm:spPr/>
      <dgm:t>
        <a:bodyPr/>
        <a:lstStyle/>
        <a:p>
          <a:endParaRPr lang="en-US"/>
        </a:p>
      </dgm:t>
    </dgm:pt>
    <dgm:pt modelId="{D9F99506-C3E8-49A6-9984-AA250F0A441D}">
      <dgm:prSet/>
      <dgm:spPr/>
      <dgm:t>
        <a:bodyPr/>
        <a:lstStyle/>
        <a:p>
          <a:r>
            <a:rPr lang="es-ES" dirty="0" smtClean="0">
              <a:latin typeface="Overpass Light"/>
              <a:cs typeface="Overpass Light"/>
            </a:rPr>
            <a:t>Informes escritos o verbales sobre peligros/accidentes</a:t>
          </a:r>
          <a:endParaRPr lang="en-US" dirty="0">
            <a:latin typeface="Overpass Light"/>
            <a:cs typeface="Overpass Light"/>
          </a:endParaRPr>
        </a:p>
      </dgm:t>
    </dgm:pt>
    <dgm:pt modelId="{C9E3A9BA-B9C1-4569-B976-AB81A25AC06F}" type="parTrans" cxnId="{3262B21B-CBBE-4C48-B5A1-E930DF7F8578}">
      <dgm:prSet/>
      <dgm:spPr/>
      <dgm:t>
        <a:bodyPr/>
        <a:lstStyle/>
        <a:p>
          <a:endParaRPr lang="en-US"/>
        </a:p>
      </dgm:t>
    </dgm:pt>
    <dgm:pt modelId="{18346FA1-434C-4B44-A55A-812E3300F836}" type="sibTrans" cxnId="{3262B21B-CBBE-4C48-B5A1-E930DF7F8578}">
      <dgm:prSet/>
      <dgm:spPr/>
      <dgm:t>
        <a:bodyPr/>
        <a:lstStyle/>
        <a:p>
          <a:endParaRPr lang="en-US"/>
        </a:p>
      </dgm:t>
    </dgm:pt>
    <dgm:pt modelId="{0964450A-A77C-434E-A7ED-B4EAB476E69A}">
      <dgm:prSet/>
      <dgm:spPr/>
      <dgm:t>
        <a:bodyPr/>
        <a:lstStyle/>
        <a:p>
          <a:r>
            <a:rPr lang="es-ES" dirty="0" smtClean="0">
              <a:latin typeface="Overpass Light"/>
              <a:cs typeface="Overpass Light"/>
            </a:rPr>
            <a:t>Encuestas en el lugar de trabajo</a:t>
          </a:r>
          <a:endParaRPr lang="en-US" dirty="0">
            <a:latin typeface="Overpass Light"/>
            <a:cs typeface="Overpass Light"/>
          </a:endParaRPr>
        </a:p>
      </dgm:t>
    </dgm:pt>
    <dgm:pt modelId="{3C82A1BD-22A2-4BBE-AE2F-3BFCAEA89B85}" type="parTrans" cxnId="{BA842C75-166F-4AAF-8493-FA58D9F3462C}">
      <dgm:prSet/>
      <dgm:spPr/>
      <dgm:t>
        <a:bodyPr/>
        <a:lstStyle/>
        <a:p>
          <a:endParaRPr lang="en-US"/>
        </a:p>
      </dgm:t>
    </dgm:pt>
    <dgm:pt modelId="{553DE77F-0EBE-4240-8CF7-3A67440C8FD1}" type="sibTrans" cxnId="{BA842C75-166F-4AAF-8493-FA58D9F3462C}">
      <dgm:prSet/>
      <dgm:spPr/>
      <dgm:t>
        <a:bodyPr/>
        <a:lstStyle/>
        <a:p>
          <a:endParaRPr lang="en-US"/>
        </a:p>
      </dgm:t>
    </dgm:pt>
    <dgm:pt modelId="{ED680947-CE48-4B77-8F0D-8C6F3589B85A}">
      <dgm:prSet/>
      <dgm:spPr/>
      <dgm:t>
        <a:bodyPr/>
        <a:lstStyle/>
        <a:p>
          <a:r>
            <a:rPr lang="es-ES" dirty="0" smtClean="0">
              <a:latin typeface="Overpass Light"/>
              <a:cs typeface="Overpass Light"/>
            </a:rPr>
            <a:t>Manuales o instrucciones de los fabricantes</a:t>
          </a:r>
          <a:endParaRPr lang="en-US" dirty="0">
            <a:latin typeface="Overpass Light"/>
            <a:cs typeface="Overpass Light"/>
          </a:endParaRPr>
        </a:p>
      </dgm:t>
    </dgm:pt>
    <dgm:pt modelId="{E43C71EC-687B-4F5F-89D7-735B08EC445A}" type="parTrans" cxnId="{412CEB37-6405-4A01-9045-29AD2147A076}">
      <dgm:prSet/>
      <dgm:spPr/>
      <dgm:t>
        <a:bodyPr/>
        <a:lstStyle/>
        <a:p>
          <a:endParaRPr lang="en-US"/>
        </a:p>
      </dgm:t>
    </dgm:pt>
    <dgm:pt modelId="{B8FEAFEE-8943-416F-A146-BB50F1EDA067}" type="sibTrans" cxnId="{412CEB37-6405-4A01-9045-29AD2147A076}">
      <dgm:prSet/>
      <dgm:spPr/>
      <dgm:t>
        <a:bodyPr/>
        <a:lstStyle/>
        <a:p>
          <a:endParaRPr lang="en-US"/>
        </a:p>
      </dgm:t>
    </dgm:pt>
    <dgm:pt modelId="{B322E001-8BE5-4B97-8B73-DD78CC2A2B24}">
      <dgm:prSet/>
      <dgm:spPr/>
      <dgm:t>
        <a:bodyPr/>
        <a:lstStyle/>
        <a:p>
          <a:r>
            <a:rPr lang="es-ES" dirty="0" smtClean="0">
              <a:latin typeface="Overpass Light"/>
              <a:cs typeface="Overpass Light"/>
            </a:rPr>
            <a:t>Informes de los consultores</a:t>
          </a:r>
          <a:endParaRPr lang="en-US" dirty="0">
            <a:latin typeface="Overpass Light"/>
            <a:cs typeface="Overpass Light"/>
          </a:endParaRPr>
        </a:p>
      </dgm:t>
    </dgm:pt>
    <dgm:pt modelId="{2862DB51-FCFD-4DA7-A4F7-D3C0D3149162}" type="parTrans" cxnId="{D3D9B674-5559-4249-881F-FD51132EB5C5}">
      <dgm:prSet/>
      <dgm:spPr/>
      <dgm:t>
        <a:bodyPr/>
        <a:lstStyle/>
        <a:p>
          <a:endParaRPr lang="en-US"/>
        </a:p>
      </dgm:t>
    </dgm:pt>
    <dgm:pt modelId="{2EC9C24C-5615-4E25-9DDE-A8600F0D4254}" type="sibTrans" cxnId="{D3D9B674-5559-4249-881F-FD51132EB5C5}">
      <dgm:prSet/>
      <dgm:spPr/>
      <dgm:t>
        <a:bodyPr/>
        <a:lstStyle/>
        <a:p>
          <a:endParaRPr lang="en-US"/>
        </a:p>
      </dgm:t>
    </dgm:pt>
    <dgm:pt modelId="{DE409492-5878-4369-9BF3-1056319FE146}">
      <dgm:prSet/>
      <dgm:spPr/>
      <dgm:t>
        <a:bodyPr/>
        <a:lstStyle/>
        <a:p>
          <a:r>
            <a:rPr lang="es-ES" dirty="0" smtClean="0">
              <a:latin typeface="Overpass Light"/>
              <a:cs typeface="Overpass Light"/>
            </a:rPr>
            <a:t>Directrices nacionales e internacionales</a:t>
          </a:r>
          <a:endParaRPr lang="en-US" dirty="0">
            <a:latin typeface="Overpass Light"/>
            <a:cs typeface="Overpass Light"/>
          </a:endParaRPr>
        </a:p>
      </dgm:t>
    </dgm:pt>
    <dgm:pt modelId="{1F696085-BC8A-4B06-A8EE-E79E914E50AE}" type="parTrans" cxnId="{70DDA1E6-E7CB-4D35-9B30-53E40A30006A}">
      <dgm:prSet/>
      <dgm:spPr/>
      <dgm:t>
        <a:bodyPr/>
        <a:lstStyle/>
        <a:p>
          <a:endParaRPr lang="en-US"/>
        </a:p>
      </dgm:t>
    </dgm:pt>
    <dgm:pt modelId="{496C21A6-7DBB-40FA-ADAA-49E0280904CA}" type="sibTrans" cxnId="{70DDA1E6-E7CB-4D35-9B30-53E40A30006A}">
      <dgm:prSet/>
      <dgm:spPr/>
      <dgm:t>
        <a:bodyPr/>
        <a:lstStyle/>
        <a:p>
          <a:endParaRPr lang="en-US"/>
        </a:p>
      </dgm:t>
    </dgm:pt>
    <dgm:pt modelId="{C199C973-3F2D-E64F-86F2-2B8CCCA99293}">
      <dgm:prSet/>
      <dgm:spPr/>
      <dgm:t>
        <a:bodyPr/>
        <a:lstStyle/>
        <a:p>
          <a:endParaRPr lang="es-ES" dirty="0"/>
        </a:p>
      </dgm:t>
    </dgm:pt>
    <dgm:pt modelId="{9B9FB713-75E0-CD46-B9E5-DA630532E7E6}" type="parTrans" cxnId="{02258A21-CC4C-704C-BC66-F9AB1EB57B76}">
      <dgm:prSet/>
      <dgm:spPr/>
      <dgm:t>
        <a:bodyPr/>
        <a:lstStyle/>
        <a:p>
          <a:endParaRPr lang="es-ES"/>
        </a:p>
      </dgm:t>
    </dgm:pt>
    <dgm:pt modelId="{D223109B-3C9C-7A4F-BA17-7C8A20466263}" type="sibTrans" cxnId="{02258A21-CC4C-704C-BC66-F9AB1EB57B76}">
      <dgm:prSet/>
      <dgm:spPr/>
      <dgm:t>
        <a:bodyPr/>
        <a:lstStyle/>
        <a:p>
          <a:endParaRPr lang="es-ES"/>
        </a:p>
      </dgm:t>
    </dgm:pt>
    <dgm:pt modelId="{8B741A37-CC80-4622-BC3B-D418B246E6D0}" type="pres">
      <dgm:prSet presAssocID="{AFCE6147-6418-4542-97C3-D0FF5B0BF885}" presName="linear" presStyleCnt="0">
        <dgm:presLayoutVars>
          <dgm:dir/>
          <dgm:animLvl val="lvl"/>
          <dgm:resizeHandles val="exact"/>
        </dgm:presLayoutVars>
      </dgm:prSet>
      <dgm:spPr/>
      <dgm:t>
        <a:bodyPr/>
        <a:lstStyle/>
        <a:p>
          <a:endParaRPr lang="en-US"/>
        </a:p>
      </dgm:t>
    </dgm:pt>
    <dgm:pt modelId="{BF316EA1-D9D5-4873-B303-6DC5FDA9A075}" type="pres">
      <dgm:prSet presAssocID="{8096447B-D88F-4E61-92C1-35830A273C21}" presName="parentLin" presStyleCnt="0"/>
      <dgm:spPr/>
    </dgm:pt>
    <dgm:pt modelId="{53158FB3-B857-483C-A2A8-7AE11F77E52D}" type="pres">
      <dgm:prSet presAssocID="{8096447B-D88F-4E61-92C1-35830A273C21}" presName="parentLeftMargin" presStyleLbl="node1" presStyleIdx="0" presStyleCnt="8"/>
      <dgm:spPr/>
      <dgm:t>
        <a:bodyPr/>
        <a:lstStyle/>
        <a:p>
          <a:endParaRPr lang="en-US"/>
        </a:p>
      </dgm:t>
    </dgm:pt>
    <dgm:pt modelId="{3B0BEAEA-5C5E-4C14-BADF-201F3A7FEBEA}" type="pres">
      <dgm:prSet presAssocID="{8096447B-D88F-4E61-92C1-35830A273C21}" presName="parentText" presStyleLbl="node1" presStyleIdx="0" presStyleCnt="8">
        <dgm:presLayoutVars>
          <dgm:chMax val="0"/>
          <dgm:bulletEnabled val="1"/>
        </dgm:presLayoutVars>
      </dgm:prSet>
      <dgm:spPr/>
      <dgm:t>
        <a:bodyPr/>
        <a:lstStyle/>
        <a:p>
          <a:endParaRPr lang="en-US"/>
        </a:p>
      </dgm:t>
    </dgm:pt>
    <dgm:pt modelId="{3ACF970B-ED6C-4716-80F9-71B923ADB36E}" type="pres">
      <dgm:prSet presAssocID="{8096447B-D88F-4E61-92C1-35830A273C21}" presName="negativeSpace" presStyleCnt="0"/>
      <dgm:spPr/>
    </dgm:pt>
    <dgm:pt modelId="{E5430251-B41E-4E7C-B43A-824D67904263}" type="pres">
      <dgm:prSet presAssocID="{8096447B-D88F-4E61-92C1-35830A273C21}" presName="childText" presStyleLbl="conFgAcc1" presStyleIdx="0" presStyleCnt="8">
        <dgm:presLayoutVars>
          <dgm:bulletEnabled val="1"/>
        </dgm:presLayoutVars>
      </dgm:prSet>
      <dgm:spPr/>
    </dgm:pt>
    <dgm:pt modelId="{9EECD31D-B06B-4EF0-A831-DB80627AFCFC}" type="pres">
      <dgm:prSet presAssocID="{3D11F67D-041C-4927-90D1-7BE3B5C30846}" presName="spaceBetweenRectangles" presStyleCnt="0"/>
      <dgm:spPr/>
    </dgm:pt>
    <dgm:pt modelId="{CA454DAA-9405-44D9-833C-6B258DAC262F}" type="pres">
      <dgm:prSet presAssocID="{D9F99506-C3E8-49A6-9984-AA250F0A441D}" presName="parentLin" presStyleCnt="0"/>
      <dgm:spPr/>
    </dgm:pt>
    <dgm:pt modelId="{B8A32C34-6318-4475-B43A-75D02C57B152}" type="pres">
      <dgm:prSet presAssocID="{D9F99506-C3E8-49A6-9984-AA250F0A441D}" presName="parentLeftMargin" presStyleLbl="node1" presStyleIdx="0" presStyleCnt="8"/>
      <dgm:spPr/>
      <dgm:t>
        <a:bodyPr/>
        <a:lstStyle/>
        <a:p>
          <a:endParaRPr lang="en-US"/>
        </a:p>
      </dgm:t>
    </dgm:pt>
    <dgm:pt modelId="{8117A605-AAB0-4D6A-AC6F-7EC3C1832363}" type="pres">
      <dgm:prSet presAssocID="{D9F99506-C3E8-49A6-9984-AA250F0A441D}" presName="parentText" presStyleLbl="node1" presStyleIdx="1" presStyleCnt="8">
        <dgm:presLayoutVars>
          <dgm:chMax val="0"/>
          <dgm:bulletEnabled val="1"/>
        </dgm:presLayoutVars>
      </dgm:prSet>
      <dgm:spPr/>
      <dgm:t>
        <a:bodyPr/>
        <a:lstStyle/>
        <a:p>
          <a:endParaRPr lang="en-US"/>
        </a:p>
      </dgm:t>
    </dgm:pt>
    <dgm:pt modelId="{AE062AB8-A17F-48AE-BEBE-4A739710B99F}" type="pres">
      <dgm:prSet presAssocID="{D9F99506-C3E8-49A6-9984-AA250F0A441D}" presName="negativeSpace" presStyleCnt="0"/>
      <dgm:spPr/>
    </dgm:pt>
    <dgm:pt modelId="{BB537EAE-FC91-4199-B94A-A0691C247555}" type="pres">
      <dgm:prSet presAssocID="{D9F99506-C3E8-49A6-9984-AA250F0A441D}" presName="childText" presStyleLbl="conFgAcc1" presStyleIdx="1" presStyleCnt="8">
        <dgm:presLayoutVars>
          <dgm:bulletEnabled val="1"/>
        </dgm:presLayoutVars>
      </dgm:prSet>
      <dgm:spPr/>
    </dgm:pt>
    <dgm:pt modelId="{1EA40DD1-9BDC-47BC-B96E-6588D3BFD8E6}" type="pres">
      <dgm:prSet presAssocID="{18346FA1-434C-4B44-A55A-812E3300F836}" presName="spaceBetweenRectangles" presStyleCnt="0"/>
      <dgm:spPr/>
    </dgm:pt>
    <dgm:pt modelId="{467551ED-6FFF-47B6-9584-E783B70F0F9F}" type="pres">
      <dgm:prSet presAssocID="{0964450A-A77C-434E-A7ED-B4EAB476E69A}" presName="parentLin" presStyleCnt="0"/>
      <dgm:spPr/>
    </dgm:pt>
    <dgm:pt modelId="{C4963E43-0CCA-4323-93FD-81693B04E2F4}" type="pres">
      <dgm:prSet presAssocID="{0964450A-A77C-434E-A7ED-B4EAB476E69A}" presName="parentLeftMargin" presStyleLbl="node1" presStyleIdx="1" presStyleCnt="8"/>
      <dgm:spPr/>
      <dgm:t>
        <a:bodyPr/>
        <a:lstStyle/>
        <a:p>
          <a:endParaRPr lang="en-US"/>
        </a:p>
      </dgm:t>
    </dgm:pt>
    <dgm:pt modelId="{FC599C45-2BA2-4F7F-B5B9-414FF2A08301}" type="pres">
      <dgm:prSet presAssocID="{0964450A-A77C-434E-A7ED-B4EAB476E69A}" presName="parentText" presStyleLbl="node1" presStyleIdx="2" presStyleCnt="8">
        <dgm:presLayoutVars>
          <dgm:chMax val="0"/>
          <dgm:bulletEnabled val="1"/>
        </dgm:presLayoutVars>
      </dgm:prSet>
      <dgm:spPr/>
      <dgm:t>
        <a:bodyPr/>
        <a:lstStyle/>
        <a:p>
          <a:endParaRPr lang="en-US"/>
        </a:p>
      </dgm:t>
    </dgm:pt>
    <dgm:pt modelId="{3B9AC1D7-5C60-496C-8B3D-201D51F65350}" type="pres">
      <dgm:prSet presAssocID="{0964450A-A77C-434E-A7ED-B4EAB476E69A}" presName="negativeSpace" presStyleCnt="0"/>
      <dgm:spPr/>
    </dgm:pt>
    <dgm:pt modelId="{00D3B0EE-2D1C-48B9-A34B-BAA69E7D2ECF}" type="pres">
      <dgm:prSet presAssocID="{0964450A-A77C-434E-A7ED-B4EAB476E69A}" presName="childText" presStyleLbl="conFgAcc1" presStyleIdx="2" presStyleCnt="8">
        <dgm:presLayoutVars>
          <dgm:bulletEnabled val="1"/>
        </dgm:presLayoutVars>
      </dgm:prSet>
      <dgm:spPr/>
    </dgm:pt>
    <dgm:pt modelId="{85757D27-3FE7-4585-832F-B816B8CCA178}" type="pres">
      <dgm:prSet presAssocID="{553DE77F-0EBE-4240-8CF7-3A67440C8FD1}" presName="spaceBetweenRectangles" presStyleCnt="0"/>
      <dgm:spPr/>
    </dgm:pt>
    <dgm:pt modelId="{A5AFDBF2-D0AC-449B-8E60-0FCEC1C11F76}" type="pres">
      <dgm:prSet presAssocID="{5087D8A3-9EF8-44ED-92A2-93815A082F15}" presName="parentLin" presStyleCnt="0"/>
      <dgm:spPr/>
    </dgm:pt>
    <dgm:pt modelId="{4F744DC8-8DD0-47ED-9F78-ABAD8FE54398}" type="pres">
      <dgm:prSet presAssocID="{5087D8A3-9EF8-44ED-92A2-93815A082F15}" presName="parentLeftMargin" presStyleLbl="node1" presStyleIdx="2" presStyleCnt="8"/>
      <dgm:spPr/>
      <dgm:t>
        <a:bodyPr/>
        <a:lstStyle/>
        <a:p>
          <a:endParaRPr lang="en-US"/>
        </a:p>
      </dgm:t>
    </dgm:pt>
    <dgm:pt modelId="{0CBC9C90-E96E-48E2-AFC2-EE6A7CA4B0CE}" type="pres">
      <dgm:prSet presAssocID="{5087D8A3-9EF8-44ED-92A2-93815A082F15}" presName="parentText" presStyleLbl="node1" presStyleIdx="3" presStyleCnt="8">
        <dgm:presLayoutVars>
          <dgm:chMax val="0"/>
          <dgm:bulletEnabled val="1"/>
        </dgm:presLayoutVars>
      </dgm:prSet>
      <dgm:spPr/>
      <dgm:t>
        <a:bodyPr/>
        <a:lstStyle/>
        <a:p>
          <a:endParaRPr lang="en-US"/>
        </a:p>
      </dgm:t>
    </dgm:pt>
    <dgm:pt modelId="{6CE5583C-345D-4188-A374-EADB45959F72}" type="pres">
      <dgm:prSet presAssocID="{5087D8A3-9EF8-44ED-92A2-93815A082F15}" presName="negativeSpace" presStyleCnt="0"/>
      <dgm:spPr/>
    </dgm:pt>
    <dgm:pt modelId="{2AC293CA-AEEE-40B6-8CD6-515B4B9989E3}" type="pres">
      <dgm:prSet presAssocID="{5087D8A3-9EF8-44ED-92A2-93815A082F15}" presName="childText" presStyleLbl="conFgAcc1" presStyleIdx="3" presStyleCnt="8">
        <dgm:presLayoutVars>
          <dgm:bulletEnabled val="1"/>
        </dgm:presLayoutVars>
      </dgm:prSet>
      <dgm:spPr/>
    </dgm:pt>
    <dgm:pt modelId="{CEC42E60-5EAA-4F31-9E6B-C083FE385099}" type="pres">
      <dgm:prSet presAssocID="{7A516FAE-522B-4A3E-9617-CB0BF5EB28BC}" presName="spaceBetweenRectangles" presStyleCnt="0"/>
      <dgm:spPr/>
    </dgm:pt>
    <dgm:pt modelId="{B6ED5255-C7A8-427D-9A36-54443AB952FA}" type="pres">
      <dgm:prSet presAssocID="{456CDD54-4976-4AE8-BA3C-E36D165FCBA7}" presName="parentLin" presStyleCnt="0"/>
      <dgm:spPr/>
    </dgm:pt>
    <dgm:pt modelId="{66064247-0F9F-450C-94F5-77C9894D76CE}" type="pres">
      <dgm:prSet presAssocID="{456CDD54-4976-4AE8-BA3C-E36D165FCBA7}" presName="parentLeftMargin" presStyleLbl="node1" presStyleIdx="3" presStyleCnt="8"/>
      <dgm:spPr/>
      <dgm:t>
        <a:bodyPr/>
        <a:lstStyle/>
        <a:p>
          <a:endParaRPr lang="en-US"/>
        </a:p>
      </dgm:t>
    </dgm:pt>
    <dgm:pt modelId="{7F7EB80C-CEE7-4DBD-9D17-E0712B7FC687}" type="pres">
      <dgm:prSet presAssocID="{456CDD54-4976-4AE8-BA3C-E36D165FCBA7}" presName="parentText" presStyleLbl="node1" presStyleIdx="4" presStyleCnt="8">
        <dgm:presLayoutVars>
          <dgm:chMax val="0"/>
          <dgm:bulletEnabled val="1"/>
        </dgm:presLayoutVars>
      </dgm:prSet>
      <dgm:spPr/>
      <dgm:t>
        <a:bodyPr/>
        <a:lstStyle/>
        <a:p>
          <a:endParaRPr lang="en-US"/>
        </a:p>
      </dgm:t>
    </dgm:pt>
    <dgm:pt modelId="{CCB5DFDF-A3E3-451C-89BA-0A7500A319F6}" type="pres">
      <dgm:prSet presAssocID="{456CDD54-4976-4AE8-BA3C-E36D165FCBA7}" presName="negativeSpace" presStyleCnt="0"/>
      <dgm:spPr/>
    </dgm:pt>
    <dgm:pt modelId="{D4496B97-F584-4C34-BC31-286E530D160D}" type="pres">
      <dgm:prSet presAssocID="{456CDD54-4976-4AE8-BA3C-E36D165FCBA7}" presName="childText" presStyleLbl="conFgAcc1" presStyleIdx="4" presStyleCnt="8">
        <dgm:presLayoutVars>
          <dgm:bulletEnabled val="1"/>
        </dgm:presLayoutVars>
      </dgm:prSet>
      <dgm:spPr/>
      <dgm:t>
        <a:bodyPr/>
        <a:lstStyle/>
        <a:p>
          <a:endParaRPr lang="es-ES"/>
        </a:p>
      </dgm:t>
    </dgm:pt>
    <dgm:pt modelId="{6178AF95-D49D-4D59-8ECE-B1A9699F4764}" type="pres">
      <dgm:prSet presAssocID="{62807580-534F-455B-9C60-2424BD28C37F}" presName="spaceBetweenRectangles" presStyleCnt="0"/>
      <dgm:spPr/>
    </dgm:pt>
    <dgm:pt modelId="{604D6BA8-8E16-4EA5-8697-780B05736986}" type="pres">
      <dgm:prSet presAssocID="{ED680947-CE48-4B77-8F0D-8C6F3589B85A}" presName="parentLin" presStyleCnt="0"/>
      <dgm:spPr/>
    </dgm:pt>
    <dgm:pt modelId="{BC02AA7C-8763-49B9-A308-E28B73525320}" type="pres">
      <dgm:prSet presAssocID="{ED680947-CE48-4B77-8F0D-8C6F3589B85A}" presName="parentLeftMargin" presStyleLbl="node1" presStyleIdx="4" presStyleCnt="8"/>
      <dgm:spPr/>
      <dgm:t>
        <a:bodyPr/>
        <a:lstStyle/>
        <a:p>
          <a:endParaRPr lang="en-US"/>
        </a:p>
      </dgm:t>
    </dgm:pt>
    <dgm:pt modelId="{49003B11-5173-46A7-BBBD-E32B9F214D7F}" type="pres">
      <dgm:prSet presAssocID="{ED680947-CE48-4B77-8F0D-8C6F3589B85A}" presName="parentText" presStyleLbl="node1" presStyleIdx="5" presStyleCnt="8">
        <dgm:presLayoutVars>
          <dgm:chMax val="0"/>
          <dgm:bulletEnabled val="1"/>
        </dgm:presLayoutVars>
      </dgm:prSet>
      <dgm:spPr/>
      <dgm:t>
        <a:bodyPr/>
        <a:lstStyle/>
        <a:p>
          <a:endParaRPr lang="en-US"/>
        </a:p>
      </dgm:t>
    </dgm:pt>
    <dgm:pt modelId="{AE809A04-F230-4402-A914-58E79C542834}" type="pres">
      <dgm:prSet presAssocID="{ED680947-CE48-4B77-8F0D-8C6F3589B85A}" presName="negativeSpace" presStyleCnt="0"/>
      <dgm:spPr/>
    </dgm:pt>
    <dgm:pt modelId="{25C172D2-21F8-40D1-9C98-304DE891377C}" type="pres">
      <dgm:prSet presAssocID="{ED680947-CE48-4B77-8F0D-8C6F3589B85A}" presName="childText" presStyleLbl="conFgAcc1" presStyleIdx="5" presStyleCnt="8">
        <dgm:presLayoutVars>
          <dgm:bulletEnabled val="1"/>
        </dgm:presLayoutVars>
      </dgm:prSet>
      <dgm:spPr/>
    </dgm:pt>
    <dgm:pt modelId="{63699DFD-8DE1-4FC7-AF7E-08214558FFAF}" type="pres">
      <dgm:prSet presAssocID="{B8FEAFEE-8943-416F-A146-BB50F1EDA067}" presName="spaceBetweenRectangles" presStyleCnt="0"/>
      <dgm:spPr/>
    </dgm:pt>
    <dgm:pt modelId="{1DAAC9F6-D281-4CAE-AECC-62E6E87AB8E4}" type="pres">
      <dgm:prSet presAssocID="{B322E001-8BE5-4B97-8B73-DD78CC2A2B24}" presName="parentLin" presStyleCnt="0"/>
      <dgm:spPr/>
    </dgm:pt>
    <dgm:pt modelId="{90E1D4EE-A7F5-410B-AA7C-F4D1FA1553F5}" type="pres">
      <dgm:prSet presAssocID="{B322E001-8BE5-4B97-8B73-DD78CC2A2B24}" presName="parentLeftMargin" presStyleLbl="node1" presStyleIdx="5" presStyleCnt="8"/>
      <dgm:spPr/>
      <dgm:t>
        <a:bodyPr/>
        <a:lstStyle/>
        <a:p>
          <a:endParaRPr lang="en-US"/>
        </a:p>
      </dgm:t>
    </dgm:pt>
    <dgm:pt modelId="{277FD6B9-2041-404C-8CD7-11C54B8975BC}" type="pres">
      <dgm:prSet presAssocID="{B322E001-8BE5-4B97-8B73-DD78CC2A2B24}" presName="parentText" presStyleLbl="node1" presStyleIdx="6" presStyleCnt="8">
        <dgm:presLayoutVars>
          <dgm:chMax val="0"/>
          <dgm:bulletEnabled val="1"/>
        </dgm:presLayoutVars>
      </dgm:prSet>
      <dgm:spPr/>
      <dgm:t>
        <a:bodyPr/>
        <a:lstStyle/>
        <a:p>
          <a:endParaRPr lang="en-US"/>
        </a:p>
      </dgm:t>
    </dgm:pt>
    <dgm:pt modelId="{25404FF3-CDD7-4EAE-A43C-0602031BF2CB}" type="pres">
      <dgm:prSet presAssocID="{B322E001-8BE5-4B97-8B73-DD78CC2A2B24}" presName="negativeSpace" presStyleCnt="0"/>
      <dgm:spPr/>
    </dgm:pt>
    <dgm:pt modelId="{8B1D63C6-3907-4943-B8AA-C05383E54766}" type="pres">
      <dgm:prSet presAssocID="{B322E001-8BE5-4B97-8B73-DD78CC2A2B24}" presName="childText" presStyleLbl="conFgAcc1" presStyleIdx="6" presStyleCnt="8">
        <dgm:presLayoutVars>
          <dgm:bulletEnabled val="1"/>
        </dgm:presLayoutVars>
      </dgm:prSet>
      <dgm:spPr/>
    </dgm:pt>
    <dgm:pt modelId="{EB6CC5BF-3538-4E70-A32B-20599D49EB0C}" type="pres">
      <dgm:prSet presAssocID="{2EC9C24C-5615-4E25-9DDE-A8600F0D4254}" presName="spaceBetweenRectangles" presStyleCnt="0"/>
      <dgm:spPr/>
    </dgm:pt>
    <dgm:pt modelId="{6083BA55-0D0B-48A8-B747-2C4098637C0E}" type="pres">
      <dgm:prSet presAssocID="{DE409492-5878-4369-9BF3-1056319FE146}" presName="parentLin" presStyleCnt="0"/>
      <dgm:spPr/>
    </dgm:pt>
    <dgm:pt modelId="{F2302C5A-10F3-4B0B-B389-60B4B0E5F3E1}" type="pres">
      <dgm:prSet presAssocID="{DE409492-5878-4369-9BF3-1056319FE146}" presName="parentLeftMargin" presStyleLbl="node1" presStyleIdx="6" presStyleCnt="8"/>
      <dgm:spPr/>
      <dgm:t>
        <a:bodyPr/>
        <a:lstStyle/>
        <a:p>
          <a:endParaRPr lang="en-US"/>
        </a:p>
      </dgm:t>
    </dgm:pt>
    <dgm:pt modelId="{CF815C2C-847C-4024-A294-FAF05040F2C7}" type="pres">
      <dgm:prSet presAssocID="{DE409492-5878-4369-9BF3-1056319FE146}" presName="parentText" presStyleLbl="node1" presStyleIdx="7" presStyleCnt="8">
        <dgm:presLayoutVars>
          <dgm:chMax val="0"/>
          <dgm:bulletEnabled val="1"/>
        </dgm:presLayoutVars>
      </dgm:prSet>
      <dgm:spPr/>
      <dgm:t>
        <a:bodyPr/>
        <a:lstStyle/>
        <a:p>
          <a:endParaRPr lang="en-US"/>
        </a:p>
      </dgm:t>
    </dgm:pt>
    <dgm:pt modelId="{55411CFC-39A0-4B4B-B866-6A7400DA529D}" type="pres">
      <dgm:prSet presAssocID="{DE409492-5878-4369-9BF3-1056319FE146}" presName="negativeSpace" presStyleCnt="0"/>
      <dgm:spPr/>
    </dgm:pt>
    <dgm:pt modelId="{935818B4-C383-4C7C-85C3-5B133A1B9AC7}" type="pres">
      <dgm:prSet presAssocID="{DE409492-5878-4369-9BF3-1056319FE146}" presName="childText" presStyleLbl="conFgAcc1" presStyleIdx="7" presStyleCnt="8">
        <dgm:presLayoutVars>
          <dgm:bulletEnabled val="1"/>
        </dgm:presLayoutVars>
      </dgm:prSet>
      <dgm:spPr/>
    </dgm:pt>
  </dgm:ptLst>
  <dgm:cxnLst>
    <dgm:cxn modelId="{00D04AC8-9436-F448-BE0D-AA51DE5C2A73}" type="presOf" srcId="{DE409492-5878-4369-9BF3-1056319FE146}" destId="{F2302C5A-10F3-4B0B-B389-60B4B0E5F3E1}" srcOrd="0" destOrd="0" presId="urn:microsoft.com/office/officeart/2005/8/layout/list1"/>
    <dgm:cxn modelId="{BA842C75-166F-4AAF-8493-FA58D9F3462C}" srcId="{AFCE6147-6418-4542-97C3-D0FF5B0BF885}" destId="{0964450A-A77C-434E-A7ED-B4EAB476E69A}" srcOrd="2" destOrd="0" parTransId="{3C82A1BD-22A2-4BBE-AE2F-3BFCAEA89B85}" sibTransId="{553DE77F-0EBE-4240-8CF7-3A67440C8FD1}"/>
    <dgm:cxn modelId="{C2405D47-AC7D-AF46-8A0E-D0EA08E90BB9}" type="presOf" srcId="{8096447B-D88F-4E61-92C1-35830A273C21}" destId="{53158FB3-B857-483C-A2A8-7AE11F77E52D}" srcOrd="0" destOrd="0" presId="urn:microsoft.com/office/officeart/2005/8/layout/list1"/>
    <dgm:cxn modelId="{66B72689-BB07-AD45-9B70-B61310D73DFC}" type="presOf" srcId="{0964450A-A77C-434E-A7ED-B4EAB476E69A}" destId="{FC599C45-2BA2-4F7F-B5B9-414FF2A08301}" srcOrd="1" destOrd="0" presId="urn:microsoft.com/office/officeart/2005/8/layout/list1"/>
    <dgm:cxn modelId="{38B926EE-0913-4796-BA4D-2F40614FC8C9}" srcId="{AFCE6147-6418-4542-97C3-D0FF5B0BF885}" destId="{5087D8A3-9EF8-44ED-92A2-93815A082F15}" srcOrd="3" destOrd="0" parTransId="{60846E13-C0CA-4C8E-B22A-F3FE0FF6D026}" sibTransId="{7A516FAE-522B-4A3E-9617-CB0BF5EB28BC}"/>
    <dgm:cxn modelId="{9A38A128-86D4-E747-BEC5-E6E28B46F951}" type="presOf" srcId="{ED680947-CE48-4B77-8F0D-8C6F3589B85A}" destId="{49003B11-5173-46A7-BBBD-E32B9F214D7F}" srcOrd="1" destOrd="0" presId="urn:microsoft.com/office/officeart/2005/8/layout/list1"/>
    <dgm:cxn modelId="{90954C49-A3F8-1042-8548-A0F719EF6110}" type="presOf" srcId="{0964450A-A77C-434E-A7ED-B4EAB476E69A}" destId="{C4963E43-0CCA-4323-93FD-81693B04E2F4}" srcOrd="0" destOrd="0" presId="urn:microsoft.com/office/officeart/2005/8/layout/list1"/>
    <dgm:cxn modelId="{6EC14649-E5E1-5A42-96EB-CE1B66450F75}" type="presOf" srcId="{8096447B-D88F-4E61-92C1-35830A273C21}" destId="{3B0BEAEA-5C5E-4C14-BADF-201F3A7FEBEA}" srcOrd="1" destOrd="0" presId="urn:microsoft.com/office/officeart/2005/8/layout/list1"/>
    <dgm:cxn modelId="{EBBC6255-710A-9947-82F4-F13AF953A7D6}" type="presOf" srcId="{D9F99506-C3E8-49A6-9984-AA250F0A441D}" destId="{B8A32C34-6318-4475-B43A-75D02C57B152}" srcOrd="0" destOrd="0" presId="urn:microsoft.com/office/officeart/2005/8/layout/list1"/>
    <dgm:cxn modelId="{02258A21-CC4C-704C-BC66-F9AB1EB57B76}" srcId="{456CDD54-4976-4AE8-BA3C-E36D165FCBA7}" destId="{C199C973-3F2D-E64F-86F2-2B8CCCA99293}" srcOrd="0" destOrd="0" parTransId="{9B9FB713-75E0-CD46-B9E5-DA630532E7E6}" sibTransId="{D223109B-3C9C-7A4F-BA17-7C8A20466263}"/>
    <dgm:cxn modelId="{51C37E51-E3DC-E346-B4C5-3FC0BF785E68}" type="presOf" srcId="{B322E001-8BE5-4B97-8B73-DD78CC2A2B24}" destId="{277FD6B9-2041-404C-8CD7-11C54B8975BC}" srcOrd="1" destOrd="0" presId="urn:microsoft.com/office/officeart/2005/8/layout/list1"/>
    <dgm:cxn modelId="{3262B21B-CBBE-4C48-B5A1-E930DF7F8578}" srcId="{AFCE6147-6418-4542-97C3-D0FF5B0BF885}" destId="{D9F99506-C3E8-49A6-9984-AA250F0A441D}" srcOrd="1" destOrd="0" parTransId="{C9E3A9BA-B9C1-4569-B976-AB81A25AC06F}" sibTransId="{18346FA1-434C-4B44-A55A-812E3300F836}"/>
    <dgm:cxn modelId="{7788E2AD-87BB-2E4A-8E98-7D1615FC49D3}" type="presOf" srcId="{5087D8A3-9EF8-44ED-92A2-93815A082F15}" destId="{4F744DC8-8DD0-47ED-9F78-ABAD8FE54398}" srcOrd="0" destOrd="0" presId="urn:microsoft.com/office/officeart/2005/8/layout/list1"/>
    <dgm:cxn modelId="{7E4991EB-7D8B-9148-A780-D4883C7384C9}" type="presOf" srcId="{AFCE6147-6418-4542-97C3-D0FF5B0BF885}" destId="{8B741A37-CC80-4622-BC3B-D418B246E6D0}" srcOrd="0" destOrd="0" presId="urn:microsoft.com/office/officeart/2005/8/layout/list1"/>
    <dgm:cxn modelId="{A6D1032A-85DC-8E41-9E0A-6760FAF86AC9}" type="presOf" srcId="{5087D8A3-9EF8-44ED-92A2-93815A082F15}" destId="{0CBC9C90-E96E-48E2-AFC2-EE6A7CA4B0CE}" srcOrd="1" destOrd="0" presId="urn:microsoft.com/office/officeart/2005/8/layout/list1"/>
    <dgm:cxn modelId="{6211C3F7-FAE3-C242-89CC-9EA31E87E642}" type="presOf" srcId="{456CDD54-4976-4AE8-BA3C-E36D165FCBA7}" destId="{66064247-0F9F-450C-94F5-77C9894D76CE}" srcOrd="0" destOrd="0" presId="urn:microsoft.com/office/officeart/2005/8/layout/list1"/>
    <dgm:cxn modelId="{74CA4B0D-20F9-4142-9BB6-C022137A2F5F}" srcId="{AFCE6147-6418-4542-97C3-D0FF5B0BF885}" destId="{8096447B-D88F-4E61-92C1-35830A273C21}" srcOrd="0" destOrd="0" parTransId="{EE7CBBA9-035A-4E2A-8EB1-A1E0A2B5FF06}" sibTransId="{3D11F67D-041C-4927-90D1-7BE3B5C30846}"/>
    <dgm:cxn modelId="{7377309E-8FE5-5641-8C57-D8AF7300C1EC}" type="presOf" srcId="{DE409492-5878-4369-9BF3-1056319FE146}" destId="{CF815C2C-847C-4024-A294-FAF05040F2C7}" srcOrd="1" destOrd="0" presId="urn:microsoft.com/office/officeart/2005/8/layout/list1"/>
    <dgm:cxn modelId="{FA3CA98C-D70E-A84A-A6DD-D60236B55F63}" type="presOf" srcId="{456CDD54-4976-4AE8-BA3C-E36D165FCBA7}" destId="{7F7EB80C-CEE7-4DBD-9D17-E0712B7FC687}" srcOrd="1" destOrd="0" presId="urn:microsoft.com/office/officeart/2005/8/layout/list1"/>
    <dgm:cxn modelId="{A2B06195-2752-4B19-B4D4-96EE7A0DA7CB}" srcId="{AFCE6147-6418-4542-97C3-D0FF5B0BF885}" destId="{456CDD54-4976-4AE8-BA3C-E36D165FCBA7}" srcOrd="4" destOrd="0" parTransId="{5C4E69EF-8619-4D20-87BD-8877EC51686F}" sibTransId="{62807580-534F-455B-9C60-2424BD28C37F}"/>
    <dgm:cxn modelId="{D3D9B674-5559-4249-881F-FD51132EB5C5}" srcId="{AFCE6147-6418-4542-97C3-D0FF5B0BF885}" destId="{B322E001-8BE5-4B97-8B73-DD78CC2A2B24}" srcOrd="6" destOrd="0" parTransId="{2862DB51-FCFD-4DA7-A4F7-D3C0D3149162}" sibTransId="{2EC9C24C-5615-4E25-9DDE-A8600F0D4254}"/>
    <dgm:cxn modelId="{70DDA1E6-E7CB-4D35-9B30-53E40A30006A}" srcId="{AFCE6147-6418-4542-97C3-D0FF5B0BF885}" destId="{DE409492-5878-4369-9BF3-1056319FE146}" srcOrd="7" destOrd="0" parTransId="{1F696085-BC8A-4B06-A8EE-E79E914E50AE}" sibTransId="{496C21A6-7DBB-40FA-ADAA-49E0280904CA}"/>
    <dgm:cxn modelId="{69127568-0FC9-1044-B711-999CB2AA26AA}" type="presOf" srcId="{B322E001-8BE5-4B97-8B73-DD78CC2A2B24}" destId="{90E1D4EE-A7F5-410B-AA7C-F4D1FA1553F5}" srcOrd="0" destOrd="0" presId="urn:microsoft.com/office/officeart/2005/8/layout/list1"/>
    <dgm:cxn modelId="{412CEB37-6405-4A01-9045-29AD2147A076}" srcId="{AFCE6147-6418-4542-97C3-D0FF5B0BF885}" destId="{ED680947-CE48-4B77-8F0D-8C6F3589B85A}" srcOrd="5" destOrd="0" parTransId="{E43C71EC-687B-4F5F-89D7-735B08EC445A}" sibTransId="{B8FEAFEE-8943-416F-A146-BB50F1EDA067}"/>
    <dgm:cxn modelId="{34703D79-D876-984B-8FFF-1BE8C7919864}" type="presOf" srcId="{ED680947-CE48-4B77-8F0D-8C6F3589B85A}" destId="{BC02AA7C-8763-49B9-A308-E28B73525320}" srcOrd="0" destOrd="0" presId="urn:microsoft.com/office/officeart/2005/8/layout/list1"/>
    <dgm:cxn modelId="{3ACA0D5D-6377-A040-9935-D3B26E3D6E67}" type="presOf" srcId="{D9F99506-C3E8-49A6-9984-AA250F0A441D}" destId="{8117A605-AAB0-4D6A-AC6F-7EC3C1832363}" srcOrd="1" destOrd="0" presId="urn:microsoft.com/office/officeart/2005/8/layout/list1"/>
    <dgm:cxn modelId="{351CC159-C84A-4F45-B213-FACCA6FC42ED}" type="presOf" srcId="{C199C973-3F2D-E64F-86F2-2B8CCCA99293}" destId="{D4496B97-F584-4C34-BC31-286E530D160D}" srcOrd="0" destOrd="0" presId="urn:microsoft.com/office/officeart/2005/8/layout/list1"/>
    <dgm:cxn modelId="{A4693F7E-F85F-444A-95B7-B4AAA643B591}" type="presParOf" srcId="{8B741A37-CC80-4622-BC3B-D418B246E6D0}" destId="{BF316EA1-D9D5-4873-B303-6DC5FDA9A075}" srcOrd="0" destOrd="0" presId="urn:microsoft.com/office/officeart/2005/8/layout/list1"/>
    <dgm:cxn modelId="{2F88C32B-8CC3-4B43-ADEC-59825152DF97}" type="presParOf" srcId="{BF316EA1-D9D5-4873-B303-6DC5FDA9A075}" destId="{53158FB3-B857-483C-A2A8-7AE11F77E52D}" srcOrd="0" destOrd="0" presId="urn:microsoft.com/office/officeart/2005/8/layout/list1"/>
    <dgm:cxn modelId="{49869D4D-5652-7B4D-B6AC-FCF9070E80F4}" type="presParOf" srcId="{BF316EA1-D9D5-4873-B303-6DC5FDA9A075}" destId="{3B0BEAEA-5C5E-4C14-BADF-201F3A7FEBEA}" srcOrd="1" destOrd="0" presId="urn:microsoft.com/office/officeart/2005/8/layout/list1"/>
    <dgm:cxn modelId="{D275047F-4D8A-6148-B480-4197FBADB732}" type="presParOf" srcId="{8B741A37-CC80-4622-BC3B-D418B246E6D0}" destId="{3ACF970B-ED6C-4716-80F9-71B923ADB36E}" srcOrd="1" destOrd="0" presId="urn:microsoft.com/office/officeart/2005/8/layout/list1"/>
    <dgm:cxn modelId="{C08974C0-1F7A-E44C-85B0-F85DDF03722E}" type="presParOf" srcId="{8B741A37-CC80-4622-BC3B-D418B246E6D0}" destId="{E5430251-B41E-4E7C-B43A-824D67904263}" srcOrd="2" destOrd="0" presId="urn:microsoft.com/office/officeart/2005/8/layout/list1"/>
    <dgm:cxn modelId="{909B52ED-8485-6740-BAD0-6F9F0F2AA661}" type="presParOf" srcId="{8B741A37-CC80-4622-BC3B-D418B246E6D0}" destId="{9EECD31D-B06B-4EF0-A831-DB80627AFCFC}" srcOrd="3" destOrd="0" presId="urn:microsoft.com/office/officeart/2005/8/layout/list1"/>
    <dgm:cxn modelId="{1E449247-C429-BC45-9575-A52D8B210CBE}" type="presParOf" srcId="{8B741A37-CC80-4622-BC3B-D418B246E6D0}" destId="{CA454DAA-9405-44D9-833C-6B258DAC262F}" srcOrd="4" destOrd="0" presId="urn:microsoft.com/office/officeart/2005/8/layout/list1"/>
    <dgm:cxn modelId="{6808C461-91E4-9142-B2BF-58408D101D2B}" type="presParOf" srcId="{CA454DAA-9405-44D9-833C-6B258DAC262F}" destId="{B8A32C34-6318-4475-B43A-75D02C57B152}" srcOrd="0" destOrd="0" presId="urn:microsoft.com/office/officeart/2005/8/layout/list1"/>
    <dgm:cxn modelId="{724D173F-3BCD-AE4A-9FB4-EADB16DB769B}" type="presParOf" srcId="{CA454DAA-9405-44D9-833C-6B258DAC262F}" destId="{8117A605-AAB0-4D6A-AC6F-7EC3C1832363}" srcOrd="1" destOrd="0" presId="urn:microsoft.com/office/officeart/2005/8/layout/list1"/>
    <dgm:cxn modelId="{D9B39034-6728-E640-9697-F7B964943F15}" type="presParOf" srcId="{8B741A37-CC80-4622-BC3B-D418B246E6D0}" destId="{AE062AB8-A17F-48AE-BEBE-4A739710B99F}" srcOrd="5" destOrd="0" presId="urn:microsoft.com/office/officeart/2005/8/layout/list1"/>
    <dgm:cxn modelId="{B4FA0301-2A08-4E44-97F3-72F616E5980F}" type="presParOf" srcId="{8B741A37-CC80-4622-BC3B-D418B246E6D0}" destId="{BB537EAE-FC91-4199-B94A-A0691C247555}" srcOrd="6" destOrd="0" presId="urn:microsoft.com/office/officeart/2005/8/layout/list1"/>
    <dgm:cxn modelId="{333FC06E-E5F4-7D46-BF14-C58EC8DB3437}" type="presParOf" srcId="{8B741A37-CC80-4622-BC3B-D418B246E6D0}" destId="{1EA40DD1-9BDC-47BC-B96E-6588D3BFD8E6}" srcOrd="7" destOrd="0" presId="urn:microsoft.com/office/officeart/2005/8/layout/list1"/>
    <dgm:cxn modelId="{3522D633-7C86-BD44-85EB-FB49EB46AB4B}" type="presParOf" srcId="{8B741A37-CC80-4622-BC3B-D418B246E6D0}" destId="{467551ED-6FFF-47B6-9584-E783B70F0F9F}" srcOrd="8" destOrd="0" presId="urn:microsoft.com/office/officeart/2005/8/layout/list1"/>
    <dgm:cxn modelId="{9D085C17-2728-5549-9AF7-914AF4D5AB46}" type="presParOf" srcId="{467551ED-6FFF-47B6-9584-E783B70F0F9F}" destId="{C4963E43-0CCA-4323-93FD-81693B04E2F4}" srcOrd="0" destOrd="0" presId="urn:microsoft.com/office/officeart/2005/8/layout/list1"/>
    <dgm:cxn modelId="{D336AB21-0148-524B-9058-A84EAD1FA146}" type="presParOf" srcId="{467551ED-6FFF-47B6-9584-E783B70F0F9F}" destId="{FC599C45-2BA2-4F7F-B5B9-414FF2A08301}" srcOrd="1" destOrd="0" presId="urn:microsoft.com/office/officeart/2005/8/layout/list1"/>
    <dgm:cxn modelId="{1218FAD6-53A3-6A4E-9AA2-1407B24C65DA}" type="presParOf" srcId="{8B741A37-CC80-4622-BC3B-D418B246E6D0}" destId="{3B9AC1D7-5C60-496C-8B3D-201D51F65350}" srcOrd="9" destOrd="0" presId="urn:microsoft.com/office/officeart/2005/8/layout/list1"/>
    <dgm:cxn modelId="{F4AD7AAA-61E7-0049-9F7E-D628BD403725}" type="presParOf" srcId="{8B741A37-CC80-4622-BC3B-D418B246E6D0}" destId="{00D3B0EE-2D1C-48B9-A34B-BAA69E7D2ECF}" srcOrd="10" destOrd="0" presId="urn:microsoft.com/office/officeart/2005/8/layout/list1"/>
    <dgm:cxn modelId="{FEF4725B-0E3D-A647-828A-BE412E8B2C24}" type="presParOf" srcId="{8B741A37-CC80-4622-BC3B-D418B246E6D0}" destId="{85757D27-3FE7-4585-832F-B816B8CCA178}" srcOrd="11" destOrd="0" presId="urn:microsoft.com/office/officeart/2005/8/layout/list1"/>
    <dgm:cxn modelId="{6DD04874-3AA4-D143-8EE5-D28E3D02EDB9}" type="presParOf" srcId="{8B741A37-CC80-4622-BC3B-D418B246E6D0}" destId="{A5AFDBF2-D0AC-449B-8E60-0FCEC1C11F76}" srcOrd="12" destOrd="0" presId="urn:microsoft.com/office/officeart/2005/8/layout/list1"/>
    <dgm:cxn modelId="{233AE225-EC2C-B44B-B7C7-A9425D12EFC7}" type="presParOf" srcId="{A5AFDBF2-D0AC-449B-8E60-0FCEC1C11F76}" destId="{4F744DC8-8DD0-47ED-9F78-ABAD8FE54398}" srcOrd="0" destOrd="0" presId="urn:microsoft.com/office/officeart/2005/8/layout/list1"/>
    <dgm:cxn modelId="{0E555835-4B67-C24D-837F-05F122F5243E}" type="presParOf" srcId="{A5AFDBF2-D0AC-449B-8E60-0FCEC1C11F76}" destId="{0CBC9C90-E96E-48E2-AFC2-EE6A7CA4B0CE}" srcOrd="1" destOrd="0" presId="urn:microsoft.com/office/officeart/2005/8/layout/list1"/>
    <dgm:cxn modelId="{D1637390-AA77-DB40-9F30-F894031DC716}" type="presParOf" srcId="{8B741A37-CC80-4622-BC3B-D418B246E6D0}" destId="{6CE5583C-345D-4188-A374-EADB45959F72}" srcOrd="13" destOrd="0" presId="urn:microsoft.com/office/officeart/2005/8/layout/list1"/>
    <dgm:cxn modelId="{6C0863B1-4D00-2D43-88FF-BF8427A16E42}" type="presParOf" srcId="{8B741A37-CC80-4622-BC3B-D418B246E6D0}" destId="{2AC293CA-AEEE-40B6-8CD6-515B4B9989E3}" srcOrd="14" destOrd="0" presId="urn:microsoft.com/office/officeart/2005/8/layout/list1"/>
    <dgm:cxn modelId="{28B309D8-151C-C347-AD42-71D1FAE19608}" type="presParOf" srcId="{8B741A37-CC80-4622-BC3B-D418B246E6D0}" destId="{CEC42E60-5EAA-4F31-9E6B-C083FE385099}" srcOrd="15" destOrd="0" presId="urn:microsoft.com/office/officeart/2005/8/layout/list1"/>
    <dgm:cxn modelId="{79A02E13-C6D9-5243-AD9B-0BAD2756BC03}" type="presParOf" srcId="{8B741A37-CC80-4622-BC3B-D418B246E6D0}" destId="{B6ED5255-C7A8-427D-9A36-54443AB952FA}" srcOrd="16" destOrd="0" presId="urn:microsoft.com/office/officeart/2005/8/layout/list1"/>
    <dgm:cxn modelId="{9FAA9CFF-2F22-654A-94A7-6F4241CB42CC}" type="presParOf" srcId="{B6ED5255-C7A8-427D-9A36-54443AB952FA}" destId="{66064247-0F9F-450C-94F5-77C9894D76CE}" srcOrd="0" destOrd="0" presId="urn:microsoft.com/office/officeart/2005/8/layout/list1"/>
    <dgm:cxn modelId="{A784AFFF-18D1-2844-98E4-E605BEE7FE44}" type="presParOf" srcId="{B6ED5255-C7A8-427D-9A36-54443AB952FA}" destId="{7F7EB80C-CEE7-4DBD-9D17-E0712B7FC687}" srcOrd="1" destOrd="0" presId="urn:microsoft.com/office/officeart/2005/8/layout/list1"/>
    <dgm:cxn modelId="{1731FC4B-115C-C443-B528-8A221004C139}" type="presParOf" srcId="{8B741A37-CC80-4622-BC3B-D418B246E6D0}" destId="{CCB5DFDF-A3E3-451C-89BA-0A7500A319F6}" srcOrd="17" destOrd="0" presId="urn:microsoft.com/office/officeart/2005/8/layout/list1"/>
    <dgm:cxn modelId="{C18D4BFD-0695-DB43-AE74-1C8B26E43994}" type="presParOf" srcId="{8B741A37-CC80-4622-BC3B-D418B246E6D0}" destId="{D4496B97-F584-4C34-BC31-286E530D160D}" srcOrd="18" destOrd="0" presId="urn:microsoft.com/office/officeart/2005/8/layout/list1"/>
    <dgm:cxn modelId="{4A171C49-6606-0B4F-B7A2-CDD74D518CC7}" type="presParOf" srcId="{8B741A37-CC80-4622-BC3B-D418B246E6D0}" destId="{6178AF95-D49D-4D59-8ECE-B1A9699F4764}" srcOrd="19" destOrd="0" presId="urn:microsoft.com/office/officeart/2005/8/layout/list1"/>
    <dgm:cxn modelId="{F5DB83E1-43B1-E345-AE35-15481156F1A1}" type="presParOf" srcId="{8B741A37-CC80-4622-BC3B-D418B246E6D0}" destId="{604D6BA8-8E16-4EA5-8697-780B05736986}" srcOrd="20" destOrd="0" presId="urn:microsoft.com/office/officeart/2005/8/layout/list1"/>
    <dgm:cxn modelId="{674033EE-B780-0D49-B72D-8B2F40F7B752}" type="presParOf" srcId="{604D6BA8-8E16-4EA5-8697-780B05736986}" destId="{BC02AA7C-8763-49B9-A308-E28B73525320}" srcOrd="0" destOrd="0" presId="urn:microsoft.com/office/officeart/2005/8/layout/list1"/>
    <dgm:cxn modelId="{CC904D55-1DA0-994D-B8FE-4314794993ED}" type="presParOf" srcId="{604D6BA8-8E16-4EA5-8697-780B05736986}" destId="{49003B11-5173-46A7-BBBD-E32B9F214D7F}" srcOrd="1" destOrd="0" presId="urn:microsoft.com/office/officeart/2005/8/layout/list1"/>
    <dgm:cxn modelId="{ACF95F38-201D-974A-A767-411DF80FD2DC}" type="presParOf" srcId="{8B741A37-CC80-4622-BC3B-D418B246E6D0}" destId="{AE809A04-F230-4402-A914-58E79C542834}" srcOrd="21" destOrd="0" presId="urn:microsoft.com/office/officeart/2005/8/layout/list1"/>
    <dgm:cxn modelId="{566876D5-9622-B247-AF12-EDEC0CDB06AC}" type="presParOf" srcId="{8B741A37-CC80-4622-BC3B-D418B246E6D0}" destId="{25C172D2-21F8-40D1-9C98-304DE891377C}" srcOrd="22" destOrd="0" presId="urn:microsoft.com/office/officeart/2005/8/layout/list1"/>
    <dgm:cxn modelId="{BCC758E0-5D77-774B-A75D-D18B86016BA9}" type="presParOf" srcId="{8B741A37-CC80-4622-BC3B-D418B246E6D0}" destId="{63699DFD-8DE1-4FC7-AF7E-08214558FFAF}" srcOrd="23" destOrd="0" presId="urn:microsoft.com/office/officeart/2005/8/layout/list1"/>
    <dgm:cxn modelId="{CAA96831-AFD7-5C47-9BB8-5849C9D9474B}" type="presParOf" srcId="{8B741A37-CC80-4622-BC3B-D418B246E6D0}" destId="{1DAAC9F6-D281-4CAE-AECC-62E6E87AB8E4}" srcOrd="24" destOrd="0" presId="urn:microsoft.com/office/officeart/2005/8/layout/list1"/>
    <dgm:cxn modelId="{1DC5C8BE-2804-D84A-87C9-52644EB59B34}" type="presParOf" srcId="{1DAAC9F6-D281-4CAE-AECC-62E6E87AB8E4}" destId="{90E1D4EE-A7F5-410B-AA7C-F4D1FA1553F5}" srcOrd="0" destOrd="0" presId="urn:microsoft.com/office/officeart/2005/8/layout/list1"/>
    <dgm:cxn modelId="{6D74A809-A903-944A-8ED6-507AC03045D1}" type="presParOf" srcId="{1DAAC9F6-D281-4CAE-AECC-62E6E87AB8E4}" destId="{277FD6B9-2041-404C-8CD7-11C54B8975BC}" srcOrd="1" destOrd="0" presId="urn:microsoft.com/office/officeart/2005/8/layout/list1"/>
    <dgm:cxn modelId="{9430B168-72B0-0A4C-A41F-97E1973EEC56}" type="presParOf" srcId="{8B741A37-CC80-4622-BC3B-D418B246E6D0}" destId="{25404FF3-CDD7-4EAE-A43C-0602031BF2CB}" srcOrd="25" destOrd="0" presId="urn:microsoft.com/office/officeart/2005/8/layout/list1"/>
    <dgm:cxn modelId="{A2AAC106-6669-954C-B540-3A65A703E21D}" type="presParOf" srcId="{8B741A37-CC80-4622-BC3B-D418B246E6D0}" destId="{8B1D63C6-3907-4943-B8AA-C05383E54766}" srcOrd="26" destOrd="0" presId="urn:microsoft.com/office/officeart/2005/8/layout/list1"/>
    <dgm:cxn modelId="{6B131E26-F68B-E648-A4F6-1F5A65803734}" type="presParOf" srcId="{8B741A37-CC80-4622-BC3B-D418B246E6D0}" destId="{EB6CC5BF-3538-4E70-A32B-20599D49EB0C}" srcOrd="27" destOrd="0" presId="urn:microsoft.com/office/officeart/2005/8/layout/list1"/>
    <dgm:cxn modelId="{ABEF618E-9737-7646-AE81-6B857B56A49E}" type="presParOf" srcId="{8B741A37-CC80-4622-BC3B-D418B246E6D0}" destId="{6083BA55-0D0B-48A8-B747-2C4098637C0E}" srcOrd="28" destOrd="0" presId="urn:microsoft.com/office/officeart/2005/8/layout/list1"/>
    <dgm:cxn modelId="{750A0945-D3D5-6B4B-94B7-2F899C5B2277}" type="presParOf" srcId="{6083BA55-0D0B-48A8-B747-2C4098637C0E}" destId="{F2302C5A-10F3-4B0B-B389-60B4B0E5F3E1}" srcOrd="0" destOrd="0" presId="urn:microsoft.com/office/officeart/2005/8/layout/list1"/>
    <dgm:cxn modelId="{41FA4948-399D-154D-92C3-4733E29F3FEC}" type="presParOf" srcId="{6083BA55-0D0B-48A8-B747-2C4098637C0E}" destId="{CF815C2C-847C-4024-A294-FAF05040F2C7}" srcOrd="1" destOrd="0" presId="urn:microsoft.com/office/officeart/2005/8/layout/list1"/>
    <dgm:cxn modelId="{35EAC373-4732-784D-B141-A73CE4E6D519}" type="presParOf" srcId="{8B741A37-CC80-4622-BC3B-D418B246E6D0}" destId="{55411CFC-39A0-4B4B-B866-6A7400DA529D}" srcOrd="29" destOrd="0" presId="urn:microsoft.com/office/officeart/2005/8/layout/list1"/>
    <dgm:cxn modelId="{769988AC-43A1-9B42-B216-1B053DEE5AA7}" type="presParOf" srcId="{8B741A37-CC80-4622-BC3B-D418B246E6D0}" destId="{935818B4-C383-4C7C-85C3-5B133A1B9AC7}"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30251-B41E-4E7C-B43A-824D67904263}">
      <dsp:nvSpPr>
        <dsp:cNvPr id="0" name=""/>
        <dsp:cNvSpPr/>
      </dsp:nvSpPr>
      <dsp:spPr>
        <a:xfrm>
          <a:off x="0" y="40054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BEAEA-5C5E-4C14-BADF-201F3A7FEBEA}">
      <dsp:nvSpPr>
        <dsp:cNvPr id="0" name=""/>
        <dsp:cNvSpPr/>
      </dsp:nvSpPr>
      <dsp:spPr>
        <a:xfrm>
          <a:off x="266681" y="23818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noProof="0" dirty="0" smtClean="0">
              <a:latin typeface="Overpass Light"/>
              <a:cs typeface="Overpass Light"/>
            </a:rPr>
            <a:t>Inspecciones y encuestas previas en el lugar de trabajo </a:t>
          </a:r>
          <a:endParaRPr lang="en-US" sz="1100" b="0" i="0" kern="1200" noProof="0" dirty="0">
            <a:latin typeface="Overpass Light"/>
            <a:cs typeface="Overpass Light"/>
          </a:endParaRPr>
        </a:p>
      </dsp:txBody>
      <dsp:txXfrm>
        <a:off x="282533" y="254041"/>
        <a:ext cx="3701838" cy="293016"/>
      </dsp:txXfrm>
    </dsp:sp>
    <dsp:sp modelId="{BB537EAE-FC91-4199-B94A-A0691C247555}">
      <dsp:nvSpPr>
        <dsp:cNvPr id="0" name=""/>
        <dsp:cNvSpPr/>
      </dsp:nvSpPr>
      <dsp:spPr>
        <a:xfrm>
          <a:off x="0" y="89950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17A605-AAB0-4D6A-AC6F-7EC3C1832363}">
      <dsp:nvSpPr>
        <dsp:cNvPr id="0" name=""/>
        <dsp:cNvSpPr/>
      </dsp:nvSpPr>
      <dsp:spPr>
        <a:xfrm>
          <a:off x="266681" y="73714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dirty="0" smtClean="0">
              <a:latin typeface="Overpass Light"/>
              <a:cs typeface="Overpass Light"/>
            </a:rPr>
            <a:t>Informes escritos o verbales sobre peligros/accidentes</a:t>
          </a:r>
          <a:endParaRPr lang="en-US" sz="1100" kern="1200" dirty="0">
            <a:latin typeface="Overpass Light"/>
            <a:cs typeface="Overpass Light"/>
          </a:endParaRPr>
        </a:p>
      </dsp:txBody>
      <dsp:txXfrm>
        <a:off x="282533" y="753001"/>
        <a:ext cx="3701838" cy="293016"/>
      </dsp:txXfrm>
    </dsp:sp>
    <dsp:sp modelId="{00D3B0EE-2D1C-48B9-A34B-BAA69E7D2ECF}">
      <dsp:nvSpPr>
        <dsp:cNvPr id="0" name=""/>
        <dsp:cNvSpPr/>
      </dsp:nvSpPr>
      <dsp:spPr>
        <a:xfrm>
          <a:off x="0" y="139846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599C45-2BA2-4F7F-B5B9-414FF2A08301}">
      <dsp:nvSpPr>
        <dsp:cNvPr id="0" name=""/>
        <dsp:cNvSpPr/>
      </dsp:nvSpPr>
      <dsp:spPr>
        <a:xfrm>
          <a:off x="266681" y="123610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dirty="0" smtClean="0">
              <a:latin typeface="Overpass Light"/>
              <a:cs typeface="Overpass Light"/>
            </a:rPr>
            <a:t>Encuestas en el lugar de trabajo</a:t>
          </a:r>
          <a:endParaRPr lang="en-US" sz="1100" kern="1200" dirty="0">
            <a:latin typeface="Overpass Light"/>
            <a:cs typeface="Overpass Light"/>
          </a:endParaRPr>
        </a:p>
      </dsp:txBody>
      <dsp:txXfrm>
        <a:off x="282533" y="1251961"/>
        <a:ext cx="3701838" cy="293016"/>
      </dsp:txXfrm>
    </dsp:sp>
    <dsp:sp modelId="{2AC293CA-AEEE-40B6-8CD6-515B4B9989E3}">
      <dsp:nvSpPr>
        <dsp:cNvPr id="0" name=""/>
        <dsp:cNvSpPr/>
      </dsp:nvSpPr>
      <dsp:spPr>
        <a:xfrm>
          <a:off x="0" y="189742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BC9C90-E96E-48E2-AFC2-EE6A7CA4B0CE}">
      <dsp:nvSpPr>
        <dsp:cNvPr id="0" name=""/>
        <dsp:cNvSpPr/>
      </dsp:nvSpPr>
      <dsp:spPr>
        <a:xfrm>
          <a:off x="266681" y="173506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dirty="0" smtClean="0">
              <a:latin typeface="Overpass Light"/>
              <a:cs typeface="Overpass Light"/>
            </a:rPr>
            <a:t>Comité de seguridad y salud, si existe</a:t>
          </a:r>
          <a:endParaRPr lang="en-US" sz="1100" kern="1200" dirty="0">
            <a:latin typeface="Overpass Light"/>
            <a:cs typeface="Overpass Light"/>
          </a:endParaRPr>
        </a:p>
      </dsp:txBody>
      <dsp:txXfrm>
        <a:off x="282533" y="1750921"/>
        <a:ext cx="3701838" cy="293016"/>
      </dsp:txXfrm>
    </dsp:sp>
    <dsp:sp modelId="{D4496B97-F584-4C34-BC31-286E530D160D}">
      <dsp:nvSpPr>
        <dsp:cNvPr id="0" name=""/>
        <dsp:cNvSpPr/>
      </dsp:nvSpPr>
      <dsp:spPr>
        <a:xfrm>
          <a:off x="0" y="239638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3949" tIns="229108" rIns="413949" bIns="78232" numCol="1" spcCol="1270" anchor="t" anchorCtr="0">
          <a:noAutofit/>
        </a:bodyPr>
        <a:lstStyle/>
        <a:p>
          <a:pPr marL="57150" lvl="1" indent="-57150" algn="l" defTabSz="488950">
            <a:lnSpc>
              <a:spcPct val="90000"/>
            </a:lnSpc>
            <a:spcBef>
              <a:spcPct val="0"/>
            </a:spcBef>
            <a:spcAft>
              <a:spcPct val="15000"/>
            </a:spcAft>
            <a:buChar char="••"/>
          </a:pPr>
          <a:endParaRPr lang="es-ES" sz="1100" kern="1200" dirty="0"/>
        </a:p>
      </dsp:txBody>
      <dsp:txXfrm>
        <a:off x="0" y="2396389"/>
        <a:ext cx="5333632" cy="277200"/>
      </dsp:txXfrm>
    </dsp:sp>
    <dsp:sp modelId="{7F7EB80C-CEE7-4DBD-9D17-E0712B7FC687}">
      <dsp:nvSpPr>
        <dsp:cNvPr id="0" name=""/>
        <dsp:cNvSpPr/>
      </dsp:nvSpPr>
      <dsp:spPr>
        <a:xfrm>
          <a:off x="266681" y="223402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dirty="0" smtClean="0">
              <a:latin typeface="Overpass Light"/>
              <a:cs typeface="Overpass Light"/>
            </a:rPr>
            <a:t>Etiquetas o señales de advertencia</a:t>
          </a:r>
          <a:endParaRPr lang="en-US" sz="1100" kern="1200" dirty="0">
            <a:latin typeface="Overpass Light"/>
            <a:cs typeface="Overpass Light"/>
          </a:endParaRPr>
        </a:p>
      </dsp:txBody>
      <dsp:txXfrm>
        <a:off x="282533" y="2249881"/>
        <a:ext cx="3701838" cy="293016"/>
      </dsp:txXfrm>
    </dsp:sp>
    <dsp:sp modelId="{25C172D2-21F8-40D1-9C98-304DE891377C}">
      <dsp:nvSpPr>
        <dsp:cNvPr id="0" name=""/>
        <dsp:cNvSpPr/>
      </dsp:nvSpPr>
      <dsp:spPr>
        <a:xfrm>
          <a:off x="0" y="289534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003B11-5173-46A7-BBBD-E32B9F214D7F}">
      <dsp:nvSpPr>
        <dsp:cNvPr id="0" name=""/>
        <dsp:cNvSpPr/>
      </dsp:nvSpPr>
      <dsp:spPr>
        <a:xfrm>
          <a:off x="266681" y="273298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dirty="0" smtClean="0">
              <a:latin typeface="Overpass Light"/>
              <a:cs typeface="Overpass Light"/>
            </a:rPr>
            <a:t>Manuales o instrucciones de los fabricantes</a:t>
          </a:r>
          <a:endParaRPr lang="en-US" sz="1100" kern="1200" dirty="0">
            <a:latin typeface="Overpass Light"/>
            <a:cs typeface="Overpass Light"/>
          </a:endParaRPr>
        </a:p>
      </dsp:txBody>
      <dsp:txXfrm>
        <a:off x="282533" y="2748841"/>
        <a:ext cx="3701838" cy="293016"/>
      </dsp:txXfrm>
    </dsp:sp>
    <dsp:sp modelId="{8B1D63C6-3907-4943-B8AA-C05383E54766}">
      <dsp:nvSpPr>
        <dsp:cNvPr id="0" name=""/>
        <dsp:cNvSpPr/>
      </dsp:nvSpPr>
      <dsp:spPr>
        <a:xfrm>
          <a:off x="0" y="339430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7FD6B9-2041-404C-8CD7-11C54B8975BC}">
      <dsp:nvSpPr>
        <dsp:cNvPr id="0" name=""/>
        <dsp:cNvSpPr/>
      </dsp:nvSpPr>
      <dsp:spPr>
        <a:xfrm>
          <a:off x="266681" y="323194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dirty="0" smtClean="0">
              <a:latin typeface="Overpass Light"/>
              <a:cs typeface="Overpass Light"/>
            </a:rPr>
            <a:t>Informes de los consultores</a:t>
          </a:r>
          <a:endParaRPr lang="en-US" sz="1100" kern="1200" dirty="0">
            <a:latin typeface="Overpass Light"/>
            <a:cs typeface="Overpass Light"/>
          </a:endParaRPr>
        </a:p>
      </dsp:txBody>
      <dsp:txXfrm>
        <a:off x="282533" y="3247801"/>
        <a:ext cx="3701838" cy="293016"/>
      </dsp:txXfrm>
    </dsp:sp>
    <dsp:sp modelId="{935818B4-C383-4C7C-85C3-5B133A1B9AC7}">
      <dsp:nvSpPr>
        <dsp:cNvPr id="0" name=""/>
        <dsp:cNvSpPr/>
      </dsp:nvSpPr>
      <dsp:spPr>
        <a:xfrm>
          <a:off x="0" y="3893269"/>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815C2C-847C-4024-A294-FAF05040F2C7}">
      <dsp:nvSpPr>
        <dsp:cNvPr id="0" name=""/>
        <dsp:cNvSpPr/>
      </dsp:nvSpPr>
      <dsp:spPr>
        <a:xfrm>
          <a:off x="266681" y="3730909"/>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lvl="0" algn="l" defTabSz="488950">
            <a:lnSpc>
              <a:spcPct val="90000"/>
            </a:lnSpc>
            <a:spcBef>
              <a:spcPct val="0"/>
            </a:spcBef>
            <a:spcAft>
              <a:spcPct val="35000"/>
            </a:spcAft>
          </a:pPr>
          <a:r>
            <a:rPr lang="es-ES" sz="1100" kern="1200" dirty="0" smtClean="0">
              <a:latin typeface="Overpass Light"/>
              <a:cs typeface="Overpass Light"/>
            </a:rPr>
            <a:t>Directrices nacionales e internacionales</a:t>
          </a:r>
          <a:endParaRPr lang="en-US" sz="1100" kern="1200" dirty="0">
            <a:latin typeface="Overpass Light"/>
            <a:cs typeface="Overpass Light"/>
          </a:endParaRPr>
        </a:p>
      </dsp:txBody>
      <dsp:txXfrm>
        <a:off x="282533" y="3746761"/>
        <a:ext cx="3701838"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29/04/2021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safework.nsw.gov.au/__data/assets/pdf_file/0008/547640/interactive-diagram-factory.pdf"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safework.nsw.gov.au/__data/assets/pdf_file/0003/592743/interactive-diagram-retail.pdf"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safework.nsw.gov.au/__data/assets/pdf_file/0011/547643/interactive-diagram-office.pdf"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www.ilo.org/wcmsp5/groups/public/---ed_protect/---protrav/---safework/documents/instructionalmaterial/wcms_741818.pdf" TargetMode="External"/><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3" Type="http://schemas.openxmlformats.org/officeDocument/2006/relationships/hyperlink" Target="http://www.ilo.org/ilolex/cgi-lex/convde.pl?C155" TargetMode="External"/><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3" Type="http://schemas.openxmlformats.org/officeDocument/2006/relationships/hyperlink" Target="http://www.ilo.org/ilolex/cgi-lex/convde.pl?C155" TargetMode="External"/><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n-GB" dirty="0" err="1" smtClean="0"/>
              <a:t>Abarca</a:t>
            </a:r>
            <a:r>
              <a:rPr lang="en-GB" dirty="0" smtClean="0"/>
              <a:t> el </a:t>
            </a:r>
            <a:r>
              <a:rPr lang="es-ES" noProof="0" dirty="0" smtClean="0"/>
              <a:t>capítulo</a:t>
            </a:r>
            <a:r>
              <a:rPr lang="en-GB" dirty="0" smtClean="0"/>
              <a:t> 1</a:t>
            </a:r>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2088856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s-ES" sz="1200" b="1" dirty="0" smtClean="0"/>
              <a:t>NOTA PARA EL FORMADOR: </a:t>
            </a:r>
          </a:p>
          <a:p>
            <a:pPr eaLnBrk="1" hangingPunct="1"/>
            <a:r>
              <a:rPr lang="en-GB" dirty="0" err="1" smtClean="0"/>
              <a:t>Presente</a:t>
            </a:r>
            <a:r>
              <a:rPr lang="en-GB" dirty="0" smtClean="0"/>
              <a:t> el </a:t>
            </a:r>
            <a:r>
              <a:rPr lang="en-GB" b="1" dirty="0" err="1" smtClean="0"/>
              <a:t>programa</a:t>
            </a:r>
            <a:r>
              <a:rPr lang="en-GB" b="1" dirty="0" smtClean="0"/>
              <a:t> del taller (H/O 1)</a:t>
            </a:r>
            <a:r>
              <a:rPr lang="en-GB" dirty="0" smtClean="0"/>
              <a:t> </a:t>
            </a:r>
            <a:r>
              <a:rPr lang="en-GB" dirty="0" err="1" smtClean="0"/>
              <a:t>junto</a:t>
            </a:r>
            <a:r>
              <a:rPr lang="en-GB" dirty="0" smtClean="0"/>
              <a:t> con </a:t>
            </a:r>
            <a:r>
              <a:rPr lang="en-GB" dirty="0" err="1" smtClean="0"/>
              <a:t>esta</a:t>
            </a:r>
            <a:r>
              <a:rPr lang="en-GB" dirty="0" smtClean="0"/>
              <a:t> </a:t>
            </a:r>
            <a:r>
              <a:rPr lang="en-GB" dirty="0" err="1" smtClean="0"/>
              <a:t>diapositiva</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n-GB" dirty="0" err="1" smtClean="0"/>
              <a:t>Abarca</a:t>
            </a:r>
            <a:r>
              <a:rPr lang="en-GB" dirty="0" smtClean="0"/>
              <a:t> el </a:t>
            </a:r>
            <a:r>
              <a:rPr lang="en-GB" dirty="0" err="1" smtClean="0"/>
              <a:t>capítulo</a:t>
            </a:r>
            <a:r>
              <a:rPr lang="en-GB" dirty="0" smtClean="0"/>
              <a:t> 1 </a:t>
            </a:r>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3713679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r>
              <a:rPr lang="es-ES" dirty="0" smtClean="0"/>
              <a:t>La definición de micro empresa, pequeña y mediana empresa varía de un país a otro y puede depender del volumen de negocio, del número de empleados o de ambos.</a:t>
            </a:r>
            <a:endParaRPr lang="en-GB" baseline="0" dirty="0" smtClean="0"/>
          </a:p>
          <a:p>
            <a:r>
              <a:rPr lang="es-ES" baseline="0" dirty="0" smtClean="0"/>
              <a:t>Habitualmente las microempresas tienen hasta diez trabajadores, las pequeñas empresas de 10 a 100 trabajadores, y las medianas de 100 a 250 trabajadores</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n-GB" dirty="0" err="1" smtClean="0"/>
              <a:t>Pregunte</a:t>
            </a:r>
            <a:r>
              <a:rPr lang="en-GB" dirty="0" smtClean="0"/>
              <a:t> a los </a:t>
            </a:r>
            <a:r>
              <a:rPr lang="en-GB" dirty="0" err="1" smtClean="0"/>
              <a:t>participantes</a:t>
            </a:r>
            <a:r>
              <a:rPr lang="en-GB" dirty="0" smtClean="0"/>
              <a:t> </a:t>
            </a:r>
            <a:r>
              <a:rPr lang="en-GB" dirty="0" err="1" smtClean="0"/>
              <a:t>qué</a:t>
            </a:r>
            <a:r>
              <a:rPr lang="en-GB" dirty="0" smtClean="0"/>
              <a:t> </a:t>
            </a:r>
            <a:r>
              <a:rPr lang="en-GB" dirty="0" err="1" smtClean="0"/>
              <a:t>saben</a:t>
            </a:r>
            <a:r>
              <a:rPr lang="en-GB" dirty="0" smtClean="0"/>
              <a:t> de la SST  (10 </a:t>
            </a:r>
            <a:r>
              <a:rPr lang="en-GB" dirty="0" err="1" smtClean="0"/>
              <a:t>minutos</a:t>
            </a:r>
            <a:r>
              <a:rPr lang="en-GB" dirty="0" smtClean="0"/>
              <a: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127311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a:t>
            </a:fld>
            <a:endParaRPr lang="en-GB"/>
          </a:p>
        </p:txBody>
      </p:sp>
    </p:spTree>
    <p:extLst>
      <p:ext uri="{BB962C8B-B14F-4D97-AF65-F5344CB8AC3E}">
        <p14:creationId xmlns:p14="http://schemas.microsoft.com/office/powerpoint/2010/main" val="1966080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12</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s-ES" sz="1200" b="1" dirty="0" smtClean="0"/>
              <a:t>NOTA PARA EL FORMADOR:</a:t>
            </a:r>
            <a:endParaRPr lang="es-ES" dirty="0" smtClean="0"/>
          </a:p>
          <a:p>
            <a:pPr marL="283464" lvl="1" indent="-283464">
              <a:buFont typeface="Wingdings" panose="05000000000000000000" pitchFamily="2" charset="2"/>
              <a:buChar char="ü"/>
            </a:pPr>
            <a:endParaRPr lang="es-ES" dirty="0" smtClean="0"/>
          </a:p>
          <a:p>
            <a:pPr marL="283464" lvl="1" indent="-283464">
              <a:buFont typeface="Wingdings" panose="05000000000000000000" pitchFamily="2" charset="2"/>
              <a:buChar char="ü"/>
            </a:pPr>
            <a:r>
              <a:rPr lang="es-ES" dirty="0" smtClean="0"/>
              <a:t>Perturbación de la actividad comercial y pérdida de producción continuada por la ausencia de los trabajadores </a:t>
            </a:r>
            <a:r>
              <a:rPr lang="en-US" dirty="0" smtClean="0"/>
              <a:t> </a:t>
            </a:r>
            <a:endParaRPr lang="en-GB" dirty="0" smtClean="0"/>
          </a:p>
          <a:p>
            <a:pPr marL="283464" lvl="1" indent="-283464">
              <a:buFont typeface="Wingdings" panose="05000000000000000000" pitchFamily="2" charset="2"/>
              <a:buChar char="ü"/>
            </a:pPr>
            <a:r>
              <a:rPr lang="es-ES" dirty="0" smtClean="0"/>
              <a:t>Menor motivación para trabajar y bajo estado de ánimo de los trabajadores, mayor ausentismo </a:t>
            </a:r>
          </a:p>
          <a:p>
            <a:pPr marL="283464" lvl="1" indent="-283464">
              <a:buFont typeface="Wingdings" panose="05000000000000000000" pitchFamily="2" charset="2"/>
              <a:buChar char="ü"/>
            </a:pPr>
            <a:r>
              <a:rPr lang="es-ES" dirty="0" smtClean="0"/>
              <a:t>Costos que conlleva formar a otra persona para el trabajo, y la posible contratación de un trabajador de reemplazo </a:t>
            </a:r>
          </a:p>
          <a:p>
            <a:endParaRPr lang="fr-CH" dirty="0" smtClean="0"/>
          </a:p>
          <a:p>
            <a:r>
              <a:rPr lang="en-US" b="1" dirty="0" err="1" smtClean="0"/>
              <a:t>Es</a:t>
            </a:r>
            <a:r>
              <a:rPr lang="en-US" b="1" dirty="0" smtClean="0"/>
              <a:t> lo </a:t>
            </a:r>
            <a:r>
              <a:rPr lang="en-US" b="1" dirty="0" err="1" smtClean="0"/>
              <a:t>correcto</a:t>
            </a:r>
            <a:r>
              <a:rPr lang="en-US" b="1" dirty="0" smtClean="0"/>
              <a:t>:</a:t>
            </a:r>
            <a:r>
              <a:rPr lang="en-US" dirty="0" smtClean="0"/>
              <a:t> </a:t>
            </a:r>
            <a:r>
              <a:rPr lang="en-US" dirty="0" err="1" smtClean="0"/>
              <a:t>todas</a:t>
            </a:r>
            <a:r>
              <a:rPr lang="en-US" dirty="0" smtClean="0"/>
              <a:t> </a:t>
            </a:r>
            <a:r>
              <a:rPr lang="en-US" dirty="0" err="1" smtClean="0"/>
              <a:t>las</a:t>
            </a:r>
            <a:r>
              <a:rPr lang="en-US" dirty="0" smtClean="0"/>
              <a:t> </a:t>
            </a:r>
            <a:r>
              <a:rPr lang="en-US" dirty="0" err="1" smtClean="0"/>
              <a:t>culturas</a:t>
            </a:r>
            <a:r>
              <a:rPr lang="en-US" dirty="0" smtClean="0"/>
              <a:t> </a:t>
            </a:r>
            <a:r>
              <a:rPr lang="en-US" dirty="0" err="1" smtClean="0"/>
              <a:t>valoran</a:t>
            </a:r>
            <a:r>
              <a:rPr lang="en-US" dirty="0" smtClean="0"/>
              <a:t> la </a:t>
            </a:r>
            <a:r>
              <a:rPr lang="en-US" dirty="0" err="1" smtClean="0"/>
              <a:t>salud</a:t>
            </a:r>
            <a:r>
              <a:rPr lang="en-US" dirty="0" smtClean="0"/>
              <a:t> y el </a:t>
            </a:r>
            <a:r>
              <a:rPr lang="en-US" dirty="0" err="1" smtClean="0"/>
              <a:t>bienestar</a:t>
            </a:r>
            <a:r>
              <a:rPr lang="en-US" dirty="0" smtClean="0"/>
              <a:t> de </a:t>
            </a:r>
            <a:r>
              <a:rPr lang="en-US" dirty="0" err="1" smtClean="0"/>
              <a:t>las</a:t>
            </a:r>
            <a:r>
              <a:rPr lang="en-US" dirty="0" smtClean="0"/>
              <a:t> personas</a:t>
            </a:r>
            <a:endParaRPr lang="en-GB" dirty="0" smtClean="0"/>
          </a:p>
          <a:p>
            <a:r>
              <a:rPr lang="en-US" b="1" dirty="0" smtClean="0"/>
              <a:t> </a:t>
            </a:r>
            <a:endParaRPr lang="en-GB" dirty="0" smtClean="0"/>
          </a:p>
          <a:p>
            <a:r>
              <a:rPr lang="en-US" b="1" dirty="0" err="1" smtClean="0"/>
              <a:t>Es</a:t>
            </a:r>
            <a:r>
              <a:rPr lang="en-US" b="1" dirty="0" smtClean="0"/>
              <a:t> lo </a:t>
            </a:r>
            <a:r>
              <a:rPr lang="en-US" b="1" dirty="0" err="1" smtClean="0"/>
              <a:t>más</a:t>
            </a:r>
            <a:r>
              <a:rPr lang="en-US" b="1" dirty="0" smtClean="0"/>
              <a:t> </a:t>
            </a:r>
            <a:r>
              <a:rPr lang="en-US" b="1" dirty="0" err="1" smtClean="0"/>
              <a:t>inteligente</a:t>
            </a:r>
            <a:r>
              <a:rPr lang="en-US" b="1" dirty="0" smtClean="0"/>
              <a:t> </a:t>
            </a:r>
            <a:r>
              <a:rPr lang="en-US" b="1" dirty="0" err="1" smtClean="0"/>
              <a:t>que</a:t>
            </a:r>
            <a:r>
              <a:rPr lang="en-US" b="1" dirty="0" smtClean="0"/>
              <a:t> </a:t>
            </a:r>
            <a:r>
              <a:rPr lang="en-US" b="1" dirty="0" err="1" smtClean="0"/>
              <a:t>puede</a:t>
            </a:r>
            <a:r>
              <a:rPr lang="en-US" b="1" dirty="0" smtClean="0"/>
              <a:t> </a:t>
            </a:r>
            <a:r>
              <a:rPr lang="en-US" b="1" dirty="0" err="1" smtClean="0"/>
              <a:t>hacerse</a:t>
            </a:r>
            <a:r>
              <a:rPr lang="en-US" b="1" dirty="0" smtClean="0"/>
              <a:t>: </a:t>
            </a:r>
            <a:r>
              <a:rPr lang="en-US" dirty="0" smtClean="0"/>
              <a:t>m</a:t>
            </a:r>
            <a:r>
              <a:rPr lang="es-ES" dirty="0" err="1" smtClean="0"/>
              <a:t>uchos</a:t>
            </a:r>
            <a:r>
              <a:rPr lang="es-ES" dirty="0" smtClean="0"/>
              <a:t> estudios ponen de manifiesto que las empresas con las mejores normas y condiciones de SST y una fuerza de trabajo sana, segura y motivada son también las más exitosas y competitivas. La prevención también ha demostrado ser rentable</a:t>
            </a:r>
            <a:endParaRPr lang="en-GB" dirty="0" smtClean="0"/>
          </a:p>
          <a:p>
            <a:r>
              <a:rPr lang="en-US" dirty="0" smtClean="0"/>
              <a:t> </a:t>
            </a:r>
            <a:endParaRPr lang="en-GB" dirty="0" smtClean="0"/>
          </a:p>
          <a:p>
            <a:r>
              <a:rPr lang="en-US" b="1" dirty="0" err="1" smtClean="0"/>
              <a:t>Es</a:t>
            </a:r>
            <a:r>
              <a:rPr lang="en-US" b="1" dirty="0" smtClean="0"/>
              <a:t> lo </a:t>
            </a:r>
            <a:r>
              <a:rPr lang="en-US" b="1" dirty="0" err="1" smtClean="0"/>
              <a:t>que</a:t>
            </a:r>
            <a:r>
              <a:rPr lang="en-US" b="1" dirty="0" smtClean="0"/>
              <a:t> hay </a:t>
            </a:r>
            <a:r>
              <a:rPr lang="en-US" b="1" dirty="0" err="1" smtClean="0"/>
              <a:t>que</a:t>
            </a:r>
            <a:r>
              <a:rPr lang="en-US" b="1" dirty="0" smtClean="0"/>
              <a:t> </a:t>
            </a:r>
            <a:r>
              <a:rPr lang="en-US" b="1" dirty="0" err="1" smtClean="0"/>
              <a:t>hacer</a:t>
            </a:r>
            <a:r>
              <a:rPr lang="en-US" b="1" dirty="0" smtClean="0"/>
              <a:t> </a:t>
            </a:r>
            <a:r>
              <a:rPr lang="en-US" b="1" dirty="0" err="1" smtClean="0"/>
              <a:t>legalmente</a:t>
            </a:r>
            <a:r>
              <a:rPr lang="en-US" b="1" dirty="0" smtClean="0"/>
              <a:t>: </a:t>
            </a:r>
            <a:r>
              <a:rPr lang="es-ES" dirty="0" smtClean="0"/>
              <a:t>La mayoría de los países tienen una legislación que exige a los empleadores que protejan a sus trabajadores de los peligros del lugar de trabajo que puedan causar accidentes del trabajo o enfermedades profesionales. En muchos países, la legislación en materia de SST es más amplia e impone normas más estrictas. Si se cumple la ley se evitan las sanciones económicas (por ejemplo, multas) y de otro tipo (incluida la prisión) a los empleadores o a sus representantes responsables y, en algunos casos, a los trabajadores.</a:t>
            </a:r>
            <a:endParaRPr lang="en-GB" dirty="0" smtClean="0"/>
          </a:p>
        </p:txBody>
      </p:sp>
      <p:sp>
        <p:nvSpPr>
          <p:cNvPr id="4" name="Slide Number Placeholder 3"/>
          <p:cNvSpPr>
            <a:spLocks noGrp="1"/>
          </p:cNvSpPr>
          <p:nvPr>
            <p:ph type="sldNum" sz="quarter" idx="10"/>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n-GB" b="1" noProof="0" dirty="0" err="1" smtClean="0"/>
              <a:t>Puntos</a:t>
            </a:r>
            <a:r>
              <a:rPr lang="en-GB" b="1" noProof="0" dirty="0" smtClean="0"/>
              <a:t> de </a:t>
            </a:r>
            <a:r>
              <a:rPr lang="en-GB" b="1" noProof="0" dirty="0" err="1" smtClean="0"/>
              <a:t>discusión</a:t>
            </a:r>
            <a:r>
              <a:rPr lang="en-GB" b="1" noProof="0" dirty="0" smtClean="0"/>
              <a:t> / </a:t>
            </a:r>
            <a:r>
              <a:rPr lang="en-GB" b="1" dirty="0" err="1" smtClean="0"/>
              <a:t>notas</a:t>
            </a:r>
            <a:r>
              <a:rPr lang="en-GB" b="1" dirty="0" smtClean="0"/>
              <a:t> </a:t>
            </a:r>
            <a:r>
              <a:rPr lang="en-GB" b="1" dirty="0" err="1" smtClean="0"/>
              <a:t>adicionales</a:t>
            </a:r>
            <a:r>
              <a:rPr lang="en-GB" b="1" dirty="0" smtClean="0"/>
              <a:t>. </a:t>
            </a:r>
            <a:r>
              <a:rPr lang="es-ES" b="0" baseline="0" noProof="0" dirty="0" smtClean="0"/>
              <a:t>Las microempresas pueden tener hasta 10 trabajadores, las pymes más de 10 pero menos de 250 trabajadores. Las </a:t>
            </a:r>
            <a:r>
              <a:rPr lang="es-ES" dirty="0" smtClean="0"/>
              <a:t>pymes</a:t>
            </a:r>
            <a:r>
              <a:rPr lang="es-ES" b="0" baseline="0" noProof="0" dirty="0" smtClean="0"/>
              <a:t> formales generan el 40 por ciento del ingreso nacional en las economías emergentes. Los términos "micro" y "pequeña" pueden ser engañosos, ya que estas empresas, en su conjunto, emplean a la mayoría de los trabajadores a nivel mundial. Por consiguiente, la mejora de la SST en este tipo de empresas puede tener un gran impacto.</a:t>
            </a:r>
            <a:endParaRPr lang="en-GB" sz="100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3249568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r>
              <a:rPr lang="fr-CH" baseline="0" dirty="0" smtClean="0"/>
              <a:t>F/N2, Pregunte a los participantes qué riesgos consideran que afron</a:t>
            </a:r>
            <a:r>
              <a:rPr lang="fr-CH" dirty="0" smtClean="0"/>
              <a:t>tan las pymes cuando aplican las medidas de SST.</a:t>
            </a:r>
            <a:endParaRPr lang="fr-CH" baseline="0" dirty="0" smtClean="0"/>
          </a:p>
          <a:p>
            <a:r>
              <a:rPr lang="fr-CH" baseline="0" dirty="0" smtClean="0"/>
              <a:t>¿Qué opciones proponen?</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r>
              <a:rPr lang="es-ES" baseline="0" dirty="0" smtClean="0"/>
              <a:t>La experiencia limitada de los empleadores y los trabajadores de estas pymes, que a menudo tienden a tener un ciclo de vida corto, ya que empiezan y dejan de funcionar en lapsos de tiempo relativamente cortos.</a:t>
            </a:r>
            <a:endParaRPr lang="en-US" baseline="0" dirty="0" smtClean="0"/>
          </a:p>
          <a:p>
            <a:r>
              <a:rPr lang="es-ES" dirty="0" smtClean="0"/>
              <a:t>Costos percibidos de las mejoras: los empleadores de las pymes a menudo no establecen el vínculo entre, por un lado los accidentes del trabajo y las enfermedades profesionales y sus costos asociados y, por otro, la productividad y la rentabilidad.</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085">
              <a:defRPr/>
            </a:pPr>
            <a:r>
              <a:rPr lang="es-ES" sz="1200" b="1" dirty="0" smtClean="0"/>
              <a:t>NOTA PARA EL FORMADOR:</a:t>
            </a:r>
          </a:p>
          <a:p>
            <a:pPr defTabSz="907085">
              <a:defRPr/>
            </a:pPr>
            <a:endParaRPr lang="es-ES" b="1" dirty="0" smtClean="0"/>
          </a:p>
          <a:p>
            <a:pPr defTabSz="907085">
              <a:defRPr/>
            </a:pPr>
            <a:r>
              <a:rPr lang="es-ES" dirty="0" smtClean="0"/>
              <a:t>Abarca</a:t>
            </a:r>
            <a:r>
              <a:rPr lang="en-US" dirty="0" smtClean="0"/>
              <a:t> lo </a:t>
            </a:r>
            <a:r>
              <a:rPr lang="en-US" dirty="0" err="1" smtClean="0"/>
              <a:t>siguiente</a:t>
            </a:r>
            <a:r>
              <a:rPr lang="en-US" dirty="0" smtClean="0"/>
              <a:t>: </a:t>
            </a:r>
          </a:p>
          <a:p>
            <a:pPr defTabSz="907085">
              <a:defRPr/>
            </a:pPr>
            <a:r>
              <a:rPr lang="es-ES" dirty="0" smtClean="0"/>
              <a:t>Asegurar la participación de los trabajadores: El empleador debe tomar medidas para que los trabajadores y sus delegados de SST tengan el tiempo y los recursos necesarios para participar activamente en los procesos de organización, planificación y ejecución, evaluación y adopción de medidas para mejorar la seguridad y la salud.</a:t>
            </a:r>
            <a:endParaRPr lang="en-US" dirty="0" smtClean="0"/>
          </a:p>
          <a:p>
            <a:pPr defTabSz="907085">
              <a:defRPr/>
            </a:pPr>
            <a:r>
              <a:rPr lang="es-ES" dirty="0" smtClean="0"/>
              <a:t>Debe informar a los trabajadores de que cada uno de ellos tiene derecho a retirarse de una situación de trabajo que represente un peligro inminente y grave para su vida o su salud, de conformidad con la legislación y los procedimientos nacionales. Debe prestar atención a las mujeres embarazadas y a las mujeres en período de lactancia.</a:t>
            </a:r>
          </a:p>
          <a:p>
            <a:pPr defTabSz="907085">
              <a:defRPr/>
            </a:pPr>
            <a:r>
              <a:rPr lang="es-ES" dirty="0" smtClean="0"/>
              <a:t>Una vez que los trabajadores han informado de estas situaciones a sus supervisores, el empleador debería tomar medidas de forma inmediata.</a:t>
            </a:r>
            <a:endParaRPr lang="en-US" dirty="0" smtClean="0"/>
          </a:p>
          <a:p>
            <a:pPr defTabSz="907085">
              <a:defRPr/>
            </a:pPr>
            <a:r>
              <a:rPr lang="es-ES" dirty="0" smtClean="0"/>
              <a:t>Los empleadores deben asumir todos los gastos relacionados con las medidas de ejecución.</a:t>
            </a:r>
          </a:p>
        </p:txBody>
      </p:sp>
      <p:sp>
        <p:nvSpPr>
          <p:cNvPr id="4" name="Slide Number Placeholder 3"/>
          <p:cNvSpPr>
            <a:spLocks noGrp="1"/>
          </p:cNvSpPr>
          <p:nvPr>
            <p:ph type="sldNum" sz="quarter" idx="10"/>
          </p:nvPr>
        </p:nvSpPr>
        <p:spPr/>
        <p:txBody>
          <a:bodyPr/>
          <a:lstStyle/>
          <a:p>
            <a:fld id="{D0826FEE-2901-4F80-B040-94DEDE5C3ECF}" type="slidenum">
              <a:rPr lang="en-GB" smtClean="0"/>
              <a:t>19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D0826FEE-2901-4F80-B040-94DEDE5C3ECF}" type="slidenum">
              <a:rPr lang="en-GB" smtClean="0"/>
              <a:t>20</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es-ES" dirty="0" smtClean="0"/>
              <a:t>Abarca </a:t>
            </a:r>
            <a:r>
              <a:rPr lang="en-GB" dirty="0" smtClean="0"/>
              <a:t>el </a:t>
            </a:r>
            <a:r>
              <a:rPr lang="en-GB" dirty="0" err="1" smtClean="0"/>
              <a:t>capítulo</a:t>
            </a:r>
            <a:r>
              <a:rPr lang="en-GB" dirty="0" smtClean="0"/>
              <a:t> </a:t>
            </a:r>
            <a:r>
              <a:rPr lang="en-GB" baseline="0" dirty="0" smtClean="0"/>
              <a:t>2</a:t>
            </a:r>
            <a:endParaRPr lang="en-GB"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3712413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22</a:t>
            </a:fld>
            <a:endParaRPr lang="en-GB"/>
          </a:p>
        </p:txBody>
      </p:sp>
    </p:spTree>
    <p:extLst>
      <p:ext uri="{BB962C8B-B14F-4D97-AF65-F5344CB8AC3E}">
        <p14:creationId xmlns:p14="http://schemas.microsoft.com/office/powerpoint/2010/main" val="42042426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r>
              <a:rPr lang="es-ES" dirty="0" smtClean="0"/>
              <a:t>Normalmente tienen un efecto inmediato, por ejemplo, una máquina sin protección puede provocar la amputación de una extremidad de un trabajador.</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24</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r>
              <a:rPr lang="es-ES" dirty="0" smtClean="0"/>
              <a:t>Los períodos de latencia son el tiempo transcurrido entre la exposición y la aparición de la enfermedad.</a:t>
            </a:r>
            <a:endParaRPr lang="en-GB" dirty="0" smtClean="0"/>
          </a:p>
          <a:p>
            <a:r>
              <a:rPr lang="es-ES" dirty="0" smtClean="0"/>
              <a:t>El transporte de cargas  puede ser regular o puntual, y los peligros no dependen únicamente del peso, sino también del tamaño de la carga y de la distancia. </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25</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smtClean="0"/>
              <a:t>NOTA PARA EL FORMADOR: </a:t>
            </a:r>
          </a:p>
          <a:p>
            <a:r>
              <a:rPr lang="es-ES" dirty="0" smtClean="0"/>
              <a:t>La exposición al peligro puede manifestarse de diferentes maneras, son las llamadas "rutas de exposición". Si los peligros permanecen totalmente encerrados (por ejemplo, fibras de asbesto dentro de las rocas), no suponen ningún riesgo. Conllevan un riesgo cuando la actividad humana implica alguna forma de contacto (por ejemplo, los mineros perforan las rocas que contienen asbesto). Obsérvese que la inhalación es la principal vía de exposición en el trabajo. La piel intacta es generalmente una buena barrera, pero si existen pequeños cortes, abrasiones u otras lesiones cutáneas, pueden facilitar la entrada de sustancias peligrosas en el cuerpo. Las sustancias peligrosas también pueden introducirse en el cuerpo a través de los ojos, por inyección, o a través de la placenta (de la madre embarazada al feto). Los niños corren un alto riesgo de ingerir accidentalmente sustancias peligrosas si éstas no se almacenan adecuadamente.</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26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085">
              <a:defRPr/>
            </a:pPr>
            <a:r>
              <a:rPr lang="es-ES" sz="1200" b="1" dirty="0" smtClean="0"/>
              <a:t>NOTA PARA EL FORMADOR: </a:t>
            </a:r>
          </a:p>
          <a:p>
            <a:pPr defTabSz="907085">
              <a:defRPr/>
            </a:pPr>
            <a:r>
              <a:rPr lang="es-ES" dirty="0" smtClean="0"/>
              <a:t>Dos instrumentos de la OIT</a:t>
            </a:r>
            <a:r>
              <a:rPr lang="en-US" dirty="0" smtClean="0"/>
              <a:t>: el </a:t>
            </a:r>
            <a:r>
              <a:rPr lang="en-US" dirty="0" err="1" smtClean="0"/>
              <a:t>Convenio</a:t>
            </a:r>
            <a:r>
              <a:rPr lang="en-US" dirty="0" smtClean="0"/>
              <a:t> </a:t>
            </a:r>
            <a:r>
              <a:rPr lang="en-US" dirty="0" err="1" smtClean="0"/>
              <a:t>sobre</a:t>
            </a:r>
            <a:r>
              <a:rPr lang="en-US" dirty="0" smtClean="0"/>
              <a:t> la </a:t>
            </a:r>
            <a:r>
              <a:rPr lang="en-US" dirty="0" err="1" smtClean="0"/>
              <a:t>violencia</a:t>
            </a:r>
            <a:r>
              <a:rPr lang="en-US" dirty="0" smtClean="0"/>
              <a:t> y el </a:t>
            </a:r>
            <a:r>
              <a:rPr lang="en-US" dirty="0" err="1" smtClean="0"/>
              <a:t>acoso</a:t>
            </a:r>
            <a:r>
              <a:rPr lang="en-US" dirty="0" smtClean="0"/>
              <a:t> 2019 (</a:t>
            </a:r>
            <a:r>
              <a:rPr lang="en-US" dirty="0" err="1" smtClean="0"/>
              <a:t>núm</a:t>
            </a:r>
            <a:r>
              <a:rPr lang="en-US" dirty="0" smtClean="0"/>
              <a:t>. 190) y la </a:t>
            </a:r>
            <a:r>
              <a:rPr lang="en-US" dirty="0" err="1" smtClean="0"/>
              <a:t>Recomendación</a:t>
            </a:r>
            <a:r>
              <a:rPr lang="en-US" dirty="0" smtClean="0"/>
              <a:t>, 2019 (</a:t>
            </a:r>
            <a:r>
              <a:rPr lang="en-US" dirty="0" err="1" smtClean="0"/>
              <a:t>núm</a:t>
            </a:r>
            <a:r>
              <a:rPr lang="en-US" dirty="0" smtClean="0"/>
              <a:t>. 206) </a:t>
            </a:r>
            <a:r>
              <a:rPr lang="en-US" dirty="0" err="1" smtClean="0"/>
              <a:t>que</a:t>
            </a:r>
            <a:r>
              <a:rPr lang="en-US" dirty="0" smtClean="0"/>
              <a:t> lo </a:t>
            </a:r>
            <a:r>
              <a:rPr lang="en-US" dirty="0" err="1" smtClean="0"/>
              <a:t>acompaña</a:t>
            </a:r>
            <a:r>
              <a:rPr lang="en-US" dirty="0" smtClean="0"/>
              <a:t>.</a:t>
            </a:r>
          </a:p>
        </p:txBody>
      </p:sp>
      <p:sp>
        <p:nvSpPr>
          <p:cNvPr id="4" name="Slide Number Placeholder 3"/>
          <p:cNvSpPr>
            <a:spLocks noGrp="1"/>
          </p:cNvSpPr>
          <p:nvPr>
            <p:ph type="sldNum" sz="quarter" idx="10"/>
          </p:nvPr>
        </p:nvSpPr>
        <p:spPr/>
        <p:txBody>
          <a:bodyPr/>
          <a:lstStyle/>
          <a:p>
            <a:fld id="{D0826FEE-2901-4F80-B040-94DEDE5C3ECF}" type="slidenum">
              <a:rPr lang="en-GB" smtClean="0"/>
              <a:t>27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28</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smtClean="0"/>
              <a:t>NOTA PARA EL FORMADOR:</a:t>
            </a:r>
          </a:p>
          <a:p>
            <a:endParaRPr lang="es-ES" dirty="0" smtClean="0"/>
          </a:p>
          <a:p>
            <a:r>
              <a:rPr lang="es-ES" dirty="0" smtClean="0"/>
              <a:t>El objetivo de las próximas diapositivas es asegurar que los participantes entiendan la diferencia entre peligro y riesgo.</a:t>
            </a:r>
          </a:p>
          <a:p>
            <a:r>
              <a:rPr lang="es-ES" dirty="0" smtClean="0"/>
              <a:t>Los participantes pueden afirmar que falta una protección, pero la protección que falta no constituye el peligro. El peligro son las aspas del ventilador, ya que al girar tienen el potencial de causar daño. Los participantes pueden mencionar la electricidad o que el ventilador puede caer de su posición, ambos podrían causar daño.</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29</a:t>
            </a:fld>
            <a:endParaRPr lang="en-GB"/>
          </a:p>
        </p:txBody>
      </p:sp>
    </p:spTree>
    <p:extLst>
      <p:ext uri="{BB962C8B-B14F-4D97-AF65-F5344CB8AC3E}">
        <p14:creationId xmlns:p14="http://schemas.microsoft.com/office/powerpoint/2010/main" val="3450968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s-ES" dirty="0" smtClean="0"/>
              <a:t>Pregunte a los participantes en qué foto observa el mayor riesgo y por qué.</a:t>
            </a:r>
          </a:p>
          <a:p>
            <a:r>
              <a:rPr lang="es-ES" dirty="0" smtClean="0"/>
              <a:t>El riesgo es la posibilidad, alta o baja, de que alguien pueda sufrir daños a causa de los peligros, junto con una indicación de la gravedad del daño. En estas dos imágenes la gravedad de la lesión si un trabajador toca las aspas del ventilador será la misma. Sin embargo, es más probable que ocurra si el ventilador está colocado en el escritorio, y no tanto si está en la estantería.</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30</a:t>
            </a:fld>
            <a:endParaRPr lang="en-GB"/>
          </a:p>
        </p:txBody>
      </p:sp>
    </p:spTree>
    <p:extLst>
      <p:ext uri="{BB962C8B-B14F-4D97-AF65-F5344CB8AC3E}">
        <p14:creationId xmlns:p14="http://schemas.microsoft.com/office/powerpoint/2010/main" val="4093568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31</a:t>
            </a:fld>
            <a:endParaRPr lang="en-GB"/>
          </a:p>
        </p:txBody>
      </p:sp>
    </p:spTree>
    <p:extLst>
      <p:ext uri="{BB962C8B-B14F-4D97-AF65-F5344CB8AC3E}">
        <p14:creationId xmlns:p14="http://schemas.microsoft.com/office/powerpoint/2010/main" val="4093568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s-ES" dirty="0" smtClean="0"/>
              <a:t>En estas diapositivas se presentan las matrices de riesgo y se puede preguntar a los participantes cómo definirían la expresión “ligeramente perjudicial, moderadamente perjudicial o muy perjudicial" y "probabilidad baja, probable y alta".</a:t>
            </a:r>
          </a:p>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32</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en-US" dirty="0" err="1" smtClean="0"/>
              <a:t>Comente</a:t>
            </a:r>
            <a:r>
              <a:rPr lang="en-US" dirty="0" smtClean="0"/>
              <a:t> los </a:t>
            </a:r>
            <a:r>
              <a:rPr lang="en-US" dirty="0" err="1" smtClean="0"/>
              <a:t>conceptos</a:t>
            </a:r>
            <a:r>
              <a:rPr lang="en-US" dirty="0" smtClean="0"/>
              <a:t> de </a:t>
            </a:r>
            <a:r>
              <a:rPr lang="en-US" dirty="0" err="1" smtClean="0"/>
              <a:t>probabilidad</a:t>
            </a:r>
            <a:r>
              <a:rPr lang="en-US" dirty="0" smtClean="0"/>
              <a:t> </a:t>
            </a:r>
            <a:r>
              <a:rPr lang="en-US" dirty="0" err="1" smtClean="0"/>
              <a:t>baja</a:t>
            </a:r>
            <a:r>
              <a:rPr lang="en-US" dirty="0" smtClean="0"/>
              <a:t>, probable y </a:t>
            </a:r>
            <a:r>
              <a:rPr lang="en-US" dirty="0" err="1" smtClean="0"/>
              <a:t>probabilidad</a:t>
            </a:r>
            <a:r>
              <a:rPr lang="en-US" dirty="0" smtClean="0"/>
              <a:t> </a:t>
            </a:r>
            <a:r>
              <a:rPr lang="en-US" dirty="0" err="1" smtClean="0"/>
              <a:t>alta</a:t>
            </a:r>
            <a:r>
              <a:rPr lang="en-US" dirty="0" smtClean="0"/>
              <a:t> con los </a:t>
            </a:r>
            <a:r>
              <a:rPr lang="en-US" dirty="0" err="1" smtClean="0"/>
              <a:t>participantes</a:t>
            </a:r>
            <a:r>
              <a:rPr lang="en-US" dirty="0" smtClean="0"/>
              <a:t>: </a:t>
            </a:r>
          </a:p>
          <a:p>
            <a:r>
              <a:rPr lang="en-GB" b="1" dirty="0" err="1" smtClean="0"/>
              <a:t>Probabilidad</a:t>
            </a:r>
            <a:r>
              <a:rPr lang="en-GB" b="1" dirty="0" smtClean="0"/>
              <a:t> </a:t>
            </a:r>
            <a:r>
              <a:rPr lang="en-GB" b="1" dirty="0" err="1" smtClean="0"/>
              <a:t>baja</a:t>
            </a:r>
            <a:r>
              <a:rPr lang="en-GB" b="1" dirty="0" smtClean="0"/>
              <a:t>: </a:t>
            </a:r>
            <a:r>
              <a:rPr lang="es-ES" dirty="0" smtClean="0"/>
              <a:t>la posibilidad de que alguien sufra daños sería improbable en las actuales circunstancias</a:t>
            </a:r>
          </a:p>
          <a:p>
            <a:r>
              <a:rPr lang="en-GB" b="1" dirty="0" smtClean="0"/>
              <a:t>Probable</a:t>
            </a:r>
            <a:r>
              <a:rPr lang="en-GB" dirty="0" smtClean="0"/>
              <a:t>: </a:t>
            </a:r>
            <a:r>
              <a:rPr lang="es-ES" dirty="0" smtClean="0"/>
              <a:t>hay una gran probabilidad de que alguien se lesione o enferme al trabajar en las actuales circunstancias</a:t>
            </a:r>
          </a:p>
          <a:p>
            <a:r>
              <a:rPr lang="en-US" b="1" dirty="0" err="1" smtClean="0"/>
              <a:t>Probabilidad</a:t>
            </a:r>
            <a:r>
              <a:rPr lang="en-US" b="1" dirty="0" smtClean="0"/>
              <a:t> </a:t>
            </a:r>
            <a:r>
              <a:rPr lang="en-US" b="1" dirty="0" err="1" smtClean="0"/>
              <a:t>alta</a:t>
            </a:r>
            <a:r>
              <a:rPr lang="en-US" b="1" dirty="0" smtClean="0"/>
              <a:t>: </a:t>
            </a:r>
            <a:r>
              <a:rPr lang="es-ES" b="0" dirty="0" smtClean="0"/>
              <a:t>cuando es casi seguro que alguien sufrirá una lesión o enfermedad en las circunstancias actuales.</a:t>
            </a:r>
            <a:endParaRPr lang="en-GB" b="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33</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s-ES" sz="1200" b="1" dirty="0" smtClean="0"/>
              <a:t>NOTA PARA EL FORMADOR: </a:t>
            </a:r>
          </a:p>
          <a:p>
            <a:pPr algn="just"/>
            <a:r>
              <a:rPr lang="en-US" b="0" dirty="0" err="1" smtClean="0"/>
              <a:t>Comente</a:t>
            </a:r>
            <a:r>
              <a:rPr lang="en-US" b="0" dirty="0" smtClean="0"/>
              <a:t> los </a:t>
            </a:r>
            <a:r>
              <a:rPr lang="en-US" b="0" dirty="0" err="1" smtClean="0"/>
              <a:t>conceptos</a:t>
            </a:r>
            <a:r>
              <a:rPr lang="en-US" b="0" dirty="0" smtClean="0"/>
              <a:t> de </a:t>
            </a:r>
            <a:r>
              <a:rPr lang="en-US" b="0" dirty="0" err="1" smtClean="0"/>
              <a:t>ligeramente</a:t>
            </a:r>
            <a:r>
              <a:rPr lang="en-US" b="0" dirty="0" smtClean="0"/>
              <a:t> prejudicial, </a:t>
            </a:r>
            <a:r>
              <a:rPr lang="en-US" b="0" dirty="0" err="1" smtClean="0"/>
              <a:t>moderadamente</a:t>
            </a:r>
            <a:r>
              <a:rPr lang="en-US" b="0" dirty="0" smtClean="0"/>
              <a:t> prejudicial y </a:t>
            </a:r>
            <a:r>
              <a:rPr lang="en-US" b="0" dirty="0" err="1" smtClean="0"/>
              <a:t>muy</a:t>
            </a:r>
            <a:r>
              <a:rPr lang="en-US" b="0" dirty="0" smtClean="0"/>
              <a:t> prejudicial con los </a:t>
            </a:r>
            <a:r>
              <a:rPr lang="en-US" b="0" dirty="0" err="1" smtClean="0"/>
              <a:t>participantes</a:t>
            </a:r>
            <a:r>
              <a:rPr lang="en-US" dirty="0" smtClean="0"/>
              <a:t>:</a:t>
            </a:r>
            <a:r>
              <a:rPr lang="en-US" b="0" dirty="0" smtClean="0"/>
              <a:t> </a:t>
            </a:r>
          </a:p>
          <a:p>
            <a:pPr algn="just"/>
            <a:r>
              <a:rPr lang="en-US" b="1" dirty="0" err="1" smtClean="0"/>
              <a:t>Ligeramente</a:t>
            </a:r>
            <a:r>
              <a:rPr lang="en-US" b="1" dirty="0" smtClean="0"/>
              <a:t> </a:t>
            </a:r>
            <a:r>
              <a:rPr lang="en-US" b="1" dirty="0" err="1" smtClean="0"/>
              <a:t>perjudicial</a:t>
            </a:r>
            <a:r>
              <a:rPr lang="en-US" b="1" dirty="0" smtClean="0"/>
              <a:t>: </a:t>
            </a:r>
            <a:r>
              <a:rPr lang="es-ES" dirty="0" smtClean="0"/>
              <a:t>puede referirse a una lesión o enfermedad, que puede necesitar sólo un tratamiento de primeros auxilios de menor importancia, o puede exigir alguna breve interrupción del proceso. No mantiene a nadie fuera del trabajo por más de un par de días, si es que lo hace. </a:t>
            </a:r>
          </a:p>
          <a:p>
            <a:pPr algn="just"/>
            <a:r>
              <a:rPr lang="en-US" b="1" dirty="0" err="1" smtClean="0"/>
              <a:t>Moderadamente</a:t>
            </a:r>
            <a:r>
              <a:rPr lang="en-US" b="1" dirty="0" smtClean="0"/>
              <a:t> </a:t>
            </a:r>
            <a:r>
              <a:rPr lang="en-US" b="1" dirty="0" err="1" smtClean="0"/>
              <a:t>perjudicial</a:t>
            </a:r>
            <a:r>
              <a:rPr lang="en-US" b="1" dirty="0" smtClean="0"/>
              <a:t>: </a:t>
            </a:r>
            <a:r>
              <a:rPr lang="es-ES" dirty="0" smtClean="0"/>
              <a:t>lesiones o mala salud que pueden causar una incapacidad temporal de la que la persona puede recuperarse, por ejemplo, un brazo roto o una fractura menor. La lesión o enfermedad mantiene a la víctima alejada del trabajo y en malas condiciones durante un período de tiempo considerable. El trabajador/empleador puede hacer una reclamación por lesión o enfermedad con pérdida de tiempo, o la interrupción del proceso puede ser por un par de días</a:t>
            </a:r>
          </a:p>
          <a:p>
            <a:pPr algn="just"/>
            <a:r>
              <a:rPr lang="en-US" b="1" dirty="0" err="1" smtClean="0"/>
              <a:t>Muy</a:t>
            </a:r>
            <a:r>
              <a:rPr lang="en-US" b="1" dirty="0" smtClean="0"/>
              <a:t> </a:t>
            </a:r>
            <a:r>
              <a:rPr lang="en-US" b="1" dirty="0" err="1" smtClean="0"/>
              <a:t>perjudicial</a:t>
            </a:r>
            <a:r>
              <a:rPr lang="en-US" b="1" dirty="0" smtClean="0"/>
              <a:t>: </a:t>
            </a:r>
            <a:r>
              <a:rPr lang="es-ES" dirty="0" smtClean="0"/>
              <a:t>lesiones o enfermedades o la muerte y posibles lesiones o enfermedades a largo plazo o permanentes, incluida la muerte, las amputaciones y la pérdida de audición inducida por el ruido. "Lesiones que cambian la vida" es un término común en este contexto</a:t>
            </a:r>
            <a:r>
              <a:rPr lang="en-GB" dirty="0" smtClean="0"/>
              <a:t>.</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34</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 NOTA PARA EL FORMADOR: </a:t>
            </a:r>
            <a:endParaRPr lang="es-ES" b="1" dirty="0" smtClean="0"/>
          </a:p>
          <a:p>
            <a:r>
              <a:rPr lang="es-ES" b="1" dirty="0" smtClean="0"/>
              <a:t>C</a:t>
            </a:r>
            <a:r>
              <a:rPr lang="en-GB" dirty="0" err="1" smtClean="0"/>
              <a:t>omente</a:t>
            </a:r>
            <a:r>
              <a:rPr lang="en-GB" dirty="0" smtClean="0"/>
              <a:t> los </a:t>
            </a:r>
            <a:r>
              <a:rPr lang="en-GB" dirty="0" err="1" smtClean="0"/>
              <a:t>niveles</a:t>
            </a:r>
            <a:r>
              <a:rPr lang="en-GB" dirty="0" smtClean="0"/>
              <a:t> de </a:t>
            </a:r>
            <a:r>
              <a:rPr lang="en-GB" dirty="0" err="1" smtClean="0"/>
              <a:t>riesgo</a:t>
            </a:r>
            <a:r>
              <a:rPr lang="en-GB" dirty="0" smtClean="0"/>
              <a:t> con los </a:t>
            </a:r>
            <a:r>
              <a:rPr lang="en-GB" dirty="0" err="1" smtClean="0"/>
              <a:t>participantes</a:t>
            </a:r>
            <a:r>
              <a:rPr lang="en-GB" dirty="0" smtClean="0"/>
              <a:t>:</a:t>
            </a:r>
          </a:p>
          <a:p>
            <a:pPr defTabSz="907085">
              <a:defRPr/>
            </a:pPr>
            <a:r>
              <a:rPr lang="en-GB" b="1" dirty="0" err="1" smtClean="0"/>
              <a:t>Riesgo</a:t>
            </a:r>
            <a:r>
              <a:rPr lang="en-GB" b="1" dirty="0" smtClean="0"/>
              <a:t> </a:t>
            </a:r>
            <a:r>
              <a:rPr lang="en-GB" b="1" dirty="0" err="1" smtClean="0"/>
              <a:t>bajo</a:t>
            </a:r>
            <a:r>
              <a:rPr lang="en-GB" b="1" dirty="0" smtClean="0"/>
              <a:t>: </a:t>
            </a:r>
            <a:r>
              <a:rPr lang="es-ES" dirty="0" smtClean="0"/>
              <a:t>puede existir un leve riesgo de que se produzcan lesiones menores o mala salud.</a:t>
            </a:r>
            <a:endParaRPr lang="en-US" dirty="0" smtClean="0"/>
          </a:p>
          <a:p>
            <a:r>
              <a:rPr lang="en-GB" b="1" dirty="0" err="1" smtClean="0"/>
              <a:t>Riesgo</a:t>
            </a:r>
            <a:r>
              <a:rPr lang="en-GB" b="1" dirty="0" smtClean="0"/>
              <a:t> </a:t>
            </a:r>
            <a:r>
              <a:rPr lang="en-GB" b="1" dirty="0" err="1" smtClean="0"/>
              <a:t>medio</a:t>
            </a:r>
            <a:r>
              <a:rPr lang="en-GB" b="1" dirty="0" smtClean="0"/>
              <a:t>: </a:t>
            </a:r>
            <a:r>
              <a:rPr lang="es-ES" dirty="0" smtClean="0"/>
              <a:t>la gravedad de la lesión o la mala salud son graves, o la probabilidad es mayor, incluso cuando se puede esperar un daño menos grave.</a:t>
            </a:r>
            <a:endParaRPr lang="en-GB" dirty="0" smtClean="0"/>
          </a:p>
          <a:p>
            <a:pPr defTabSz="907085">
              <a:defRPr/>
            </a:pPr>
            <a:r>
              <a:rPr lang="en-GB" b="1" dirty="0" err="1" smtClean="0"/>
              <a:t>Riesgo</a:t>
            </a:r>
            <a:r>
              <a:rPr lang="en-GB" b="1" dirty="0" smtClean="0"/>
              <a:t> alto: </a:t>
            </a:r>
            <a:r>
              <a:rPr lang="es-ES" dirty="0" smtClean="0"/>
              <a:t>es probable o muy probable que se produzcan lesiones o enfermedades moderadas o graves o la muerte. Son riesgos que requieren una acción inmediata.</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35</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en-GB" dirty="0" err="1" smtClean="0"/>
              <a:t>Comente</a:t>
            </a:r>
            <a:r>
              <a:rPr lang="en-GB" dirty="0" smtClean="0"/>
              <a:t> </a:t>
            </a:r>
            <a:r>
              <a:rPr lang="en-GB" dirty="0" err="1" smtClean="0"/>
              <a:t>estas</a:t>
            </a:r>
            <a:r>
              <a:rPr lang="en-GB" dirty="0" smtClean="0"/>
              <a:t> </a:t>
            </a:r>
            <a:r>
              <a:rPr lang="en-GB" dirty="0" err="1" smtClean="0"/>
              <a:t>cuestiones</a:t>
            </a:r>
            <a:r>
              <a:rPr lang="en-GB" dirty="0" smtClean="0"/>
              <a:t> con los </a:t>
            </a:r>
            <a:r>
              <a:rPr lang="en-GB" dirty="0" err="1" smtClean="0"/>
              <a:t>participantes</a:t>
            </a:r>
            <a:r>
              <a:rPr lang="en-GB" dirty="0" smtClean="0"/>
              <a:t>:</a:t>
            </a:r>
          </a:p>
          <a:p>
            <a:r>
              <a:rPr lang="es-ES" dirty="0" smtClean="0"/>
              <a:t>A menudo las respuestas apuntarán a que, AUNQUE no hay peligro, las aspas del ventilador están girando, y por lo tanto existe el potencial de causar lesiones, por lo que el peligro está presente.</a:t>
            </a:r>
          </a:p>
          <a:p>
            <a:r>
              <a:rPr lang="es-ES" dirty="0" smtClean="0"/>
              <a:t>Como hay un protector, la probabilidad de tocar la pala giratoria no existe y no hay riesgo de lesión, por lo que el riesgo es aceptable. </a:t>
            </a:r>
          </a:p>
          <a:p>
            <a:r>
              <a:rPr lang="es-ES" dirty="0" smtClean="0">
                <a:solidFill>
                  <a:srgbClr val="FF0000"/>
                </a:solidFill>
              </a:rPr>
              <a:t>Es muy importante que los participantes entiendan la diferencia entre el peligro y el riesgo.</a:t>
            </a:r>
            <a:endParaRPr lang="en-GB" dirty="0">
              <a:solidFill>
                <a:srgbClr val="FF0000"/>
              </a:solidFill>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36</a:t>
            </a:fld>
            <a:endParaRPr lang="en-GB"/>
          </a:p>
        </p:txBody>
      </p:sp>
    </p:spTree>
    <p:extLst>
      <p:ext uri="{BB962C8B-B14F-4D97-AF65-F5344CB8AC3E}">
        <p14:creationId xmlns:p14="http://schemas.microsoft.com/office/powerpoint/2010/main" val="41230095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es-ES" sz="1200" b="1" dirty="0" smtClean="0"/>
              <a:t>NOTA PARA EL FORMADOR: </a:t>
            </a:r>
          </a:p>
          <a:p>
            <a:pPr defTabSz="907085">
              <a:defRPr/>
            </a:pPr>
            <a:r>
              <a:rPr lang="es-ES" dirty="0" smtClean="0"/>
              <a:t>Lleve a participantes a reflexionar sobre el hecho de que las enfermedades profesionales suelen no detectarse ni notificarse, aunque causen muchas más muertes que los accidentes del trabajo en todo el mundo. Las enfermedades profesionales provocan 6,5 veces más muertes al  día que los accidentes del trabajo.</a:t>
            </a:r>
            <a:endParaRPr lang="it-IT" baseline="0"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37</a:t>
            </a:fld>
            <a:endParaRPr lang="en-GB"/>
          </a:p>
        </p:txBody>
      </p:sp>
    </p:spTree>
    <p:extLst>
      <p:ext uri="{BB962C8B-B14F-4D97-AF65-F5344CB8AC3E}">
        <p14:creationId xmlns:p14="http://schemas.microsoft.com/office/powerpoint/2010/main" val="2886194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it-IT" dirty="0" smtClean="0"/>
              <a:t>PIB: </a:t>
            </a:r>
            <a:r>
              <a:rPr lang="it-IT" dirty="0" err="1" smtClean="0"/>
              <a:t>producto</a:t>
            </a:r>
            <a:r>
              <a:rPr lang="it-IT" dirty="0" smtClean="0"/>
              <a:t> </a:t>
            </a:r>
            <a:r>
              <a:rPr lang="it-IT" dirty="0" err="1" smtClean="0"/>
              <a:t>interior</a:t>
            </a:r>
            <a:r>
              <a:rPr lang="it-IT" dirty="0" smtClean="0"/>
              <a:t> bruto.</a:t>
            </a:r>
          </a:p>
          <a:p>
            <a:r>
              <a:rPr lang="it-IT" dirty="0" smtClean="0"/>
              <a:t>Se </a:t>
            </a:r>
            <a:r>
              <a:rPr lang="it-IT" dirty="0" err="1" smtClean="0"/>
              <a:t>calcula</a:t>
            </a:r>
            <a:r>
              <a:rPr lang="it-IT" dirty="0" smtClean="0"/>
              <a:t> </a:t>
            </a:r>
            <a:r>
              <a:rPr lang="it-IT" dirty="0" err="1" smtClean="0"/>
              <a:t>que</a:t>
            </a:r>
            <a:r>
              <a:rPr lang="it-IT" dirty="0" smtClean="0"/>
              <a:t> </a:t>
            </a:r>
            <a:r>
              <a:rPr lang="it-IT" dirty="0" err="1" smtClean="0"/>
              <a:t>las</a:t>
            </a:r>
            <a:r>
              <a:rPr lang="it-IT" dirty="0" smtClean="0"/>
              <a:t> </a:t>
            </a:r>
            <a:r>
              <a:rPr lang="it-IT" dirty="0" err="1" smtClean="0"/>
              <a:t>pérdidas</a:t>
            </a:r>
            <a:r>
              <a:rPr lang="it-IT" dirty="0" smtClean="0"/>
              <a:t> </a:t>
            </a:r>
            <a:r>
              <a:rPr lang="it-IT" dirty="0" err="1" smtClean="0"/>
              <a:t>ascienden</a:t>
            </a:r>
            <a:r>
              <a:rPr lang="it-IT" dirty="0" smtClean="0"/>
              <a:t> a </a:t>
            </a:r>
            <a:r>
              <a:rPr lang="it-IT" dirty="0" err="1" smtClean="0"/>
              <a:t>unos</a:t>
            </a:r>
            <a:r>
              <a:rPr lang="it-IT" dirty="0" smtClean="0"/>
              <a:t> 2.800 </a:t>
            </a:r>
            <a:r>
              <a:rPr lang="it-IT" dirty="0" err="1" smtClean="0"/>
              <a:t>millones</a:t>
            </a:r>
            <a:r>
              <a:rPr lang="it-IT" dirty="0" smtClean="0"/>
              <a:t> de </a:t>
            </a:r>
            <a:r>
              <a:rPr lang="it-IT" dirty="0" err="1" smtClean="0"/>
              <a:t>dólares</a:t>
            </a:r>
            <a:r>
              <a:rPr lang="it-IT" dirty="0" smtClean="0"/>
              <a:t> de </a:t>
            </a:r>
            <a:r>
              <a:rPr lang="it-IT" dirty="0" err="1" smtClean="0"/>
              <a:t>los</a:t>
            </a:r>
            <a:r>
              <a:rPr lang="it-IT" dirty="0" smtClean="0"/>
              <a:t> </a:t>
            </a:r>
            <a:r>
              <a:rPr lang="it-IT" dirty="0" err="1" smtClean="0"/>
              <a:t>Estados</a:t>
            </a:r>
            <a:r>
              <a:rPr lang="it-IT" dirty="0" smtClean="0"/>
              <a:t> </a:t>
            </a:r>
            <a:r>
              <a:rPr lang="it-IT" dirty="0" err="1" smtClean="0"/>
              <a:t>Unidos</a:t>
            </a:r>
            <a:r>
              <a:rPr lang="it-IT" dirty="0" smtClean="0"/>
              <a:t>.</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38</a:t>
            </a:fld>
            <a:endParaRPr lang="en-GB"/>
          </a:p>
        </p:txBody>
      </p:sp>
    </p:spTree>
    <p:extLst>
      <p:ext uri="{BB962C8B-B14F-4D97-AF65-F5344CB8AC3E}">
        <p14:creationId xmlns:p14="http://schemas.microsoft.com/office/powerpoint/2010/main" val="3249568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1" i="0" dirty="0" smtClean="0">
                <a:latin typeface="Arial" panose="020B0604020202020204" pitchFamily="34" charset="0"/>
                <a:cs typeface="Arial" panose="020B0604020202020204" pitchFamily="34" charset="0"/>
              </a:rPr>
              <a:t>NOTA PARA EL FORMADOR:</a:t>
            </a:r>
          </a:p>
          <a:p>
            <a:endParaRPr lang="en-GB" b="1" dirty="0" smtClean="0">
              <a:solidFill>
                <a:srgbClr val="230050"/>
              </a:solidFill>
              <a:latin typeface="Arial" panose="020B0604020202020204" pitchFamily="34" charset="0"/>
              <a:cs typeface="Arial" panose="020B0604020202020204" pitchFamily="34" charset="0"/>
            </a:endParaRPr>
          </a:p>
          <a:p>
            <a:r>
              <a:rPr lang="en-GB" sz="1200" kern="1200" dirty="0" smtClean="0">
                <a:solidFill>
                  <a:srgbClr val="FF0000"/>
                </a:solidFill>
                <a:latin typeface="+mn-lt"/>
                <a:ea typeface="+mn-ea"/>
                <a:cs typeface="Arial" panose="020B0604020202020204" pitchFamily="34" charset="0"/>
              </a:rPr>
              <a:t>La </a:t>
            </a:r>
            <a:r>
              <a:rPr lang="en-GB" sz="1200" kern="1200" dirty="0" err="1" smtClean="0">
                <a:solidFill>
                  <a:srgbClr val="FF0000"/>
                </a:solidFill>
                <a:latin typeface="+mn-lt"/>
                <a:ea typeface="+mn-ea"/>
                <a:cs typeface="Arial" panose="020B0604020202020204" pitchFamily="34" charset="0"/>
              </a:rPr>
              <a:t>definición</a:t>
            </a:r>
            <a:r>
              <a:rPr lang="en-GB" sz="1200" kern="1200" dirty="0" smtClean="0">
                <a:solidFill>
                  <a:srgbClr val="FF0000"/>
                </a:solidFill>
                <a:latin typeface="+mn-lt"/>
                <a:ea typeface="+mn-ea"/>
                <a:cs typeface="Arial" panose="020B0604020202020204" pitchFamily="34" charset="0"/>
              </a:rPr>
              <a:t> </a:t>
            </a:r>
            <a:r>
              <a:rPr lang="en-GB" sz="1200" kern="1200" dirty="0" err="1" smtClean="0">
                <a:solidFill>
                  <a:srgbClr val="FF0000"/>
                </a:solidFill>
                <a:latin typeface="+mn-lt"/>
                <a:ea typeface="+mn-ea"/>
                <a:cs typeface="Arial" panose="020B0604020202020204" pitchFamily="34" charset="0"/>
              </a:rPr>
              <a:t>está</a:t>
            </a:r>
            <a:r>
              <a:rPr lang="en-GB" sz="1200" kern="1200" dirty="0" smtClean="0">
                <a:solidFill>
                  <a:srgbClr val="FF0000"/>
                </a:solidFill>
                <a:latin typeface="+mn-lt"/>
                <a:ea typeface="+mn-ea"/>
                <a:cs typeface="Arial" panose="020B0604020202020204" pitchFamily="34" charset="0"/>
              </a:rPr>
              <a:t> en </a:t>
            </a:r>
            <a:r>
              <a:rPr lang="en-GB" sz="1200" kern="1200" dirty="0" err="1" smtClean="0">
                <a:solidFill>
                  <a:srgbClr val="FF0000"/>
                </a:solidFill>
                <a:latin typeface="+mn-lt"/>
                <a:ea typeface="+mn-ea"/>
                <a:cs typeface="Arial" panose="020B0604020202020204" pitchFamily="34" charset="0"/>
              </a:rPr>
              <a:t>cursiva</a:t>
            </a:r>
            <a:r>
              <a:rPr lang="en-GB" sz="1200" kern="1200" dirty="0" smtClean="0">
                <a:solidFill>
                  <a:srgbClr val="FF0000"/>
                </a:solidFill>
                <a:latin typeface="+mn-lt"/>
                <a:ea typeface="+mn-ea"/>
                <a:cs typeface="Arial" panose="020B0604020202020204" pitchFamily="34" charset="0"/>
              </a:rPr>
              <a:t> y </a:t>
            </a:r>
            <a:r>
              <a:rPr lang="en-GB" sz="1200" kern="1200" dirty="0" err="1" smtClean="0">
                <a:solidFill>
                  <a:srgbClr val="FF0000"/>
                </a:solidFill>
                <a:latin typeface="+mn-lt"/>
                <a:ea typeface="+mn-ea"/>
                <a:cs typeface="Arial" panose="020B0604020202020204" pitchFamily="34" charset="0"/>
              </a:rPr>
              <a:t>procede</a:t>
            </a:r>
            <a:r>
              <a:rPr lang="en-GB" sz="1200" kern="1200" dirty="0" smtClean="0">
                <a:solidFill>
                  <a:srgbClr val="FF0000"/>
                </a:solidFill>
                <a:latin typeface="+mn-lt"/>
                <a:ea typeface="+mn-ea"/>
                <a:cs typeface="Arial" panose="020B0604020202020204" pitchFamily="34" charset="0"/>
              </a:rPr>
              <a:t> del </a:t>
            </a:r>
            <a:r>
              <a:rPr lang="en-GB" sz="1200" kern="1200" dirty="0" err="1" smtClean="0">
                <a:solidFill>
                  <a:srgbClr val="FF0000"/>
                </a:solidFill>
                <a:latin typeface="+mn-lt"/>
                <a:ea typeface="+mn-ea"/>
                <a:cs typeface="Arial" panose="020B0604020202020204" pitchFamily="34" charset="0"/>
              </a:rPr>
              <a:t>Protocolo</a:t>
            </a:r>
            <a:r>
              <a:rPr lang="en-GB" sz="1200" kern="1200" dirty="0" smtClean="0">
                <a:solidFill>
                  <a:srgbClr val="FF0000"/>
                </a:solidFill>
                <a:latin typeface="+mn-lt"/>
                <a:ea typeface="+mn-ea"/>
                <a:cs typeface="Arial" panose="020B0604020202020204" pitchFamily="34" charset="0"/>
              </a:rPr>
              <a:t> de 2002 </a:t>
            </a:r>
            <a:r>
              <a:rPr lang="en-GB" sz="1200" kern="1200" dirty="0" err="1" smtClean="0">
                <a:solidFill>
                  <a:srgbClr val="FF0000"/>
                </a:solidFill>
                <a:latin typeface="+mn-lt"/>
                <a:ea typeface="+mn-ea"/>
                <a:cs typeface="Arial" panose="020B0604020202020204" pitchFamily="34" charset="0"/>
              </a:rPr>
              <a:t>relativo</a:t>
            </a:r>
            <a:r>
              <a:rPr lang="en-GB" sz="1200" kern="1200" dirty="0" smtClean="0">
                <a:solidFill>
                  <a:srgbClr val="FF0000"/>
                </a:solidFill>
                <a:latin typeface="+mn-lt"/>
                <a:ea typeface="+mn-ea"/>
                <a:cs typeface="Arial" panose="020B0604020202020204" pitchFamily="34" charset="0"/>
              </a:rPr>
              <a:t> al </a:t>
            </a:r>
            <a:r>
              <a:rPr lang="es-ES" sz="1200" kern="1200" dirty="0" smtClean="0">
                <a:solidFill>
                  <a:srgbClr val="FF0000"/>
                </a:solidFill>
                <a:latin typeface="+mn-lt"/>
                <a:ea typeface="+mn-ea"/>
                <a:cs typeface="Arial" panose="020B0604020202020204" pitchFamily="34" charset="0"/>
              </a:rPr>
              <a:t>Convenio sobre seguridad y salud de los trabajadores,1981</a:t>
            </a:r>
            <a:endParaRPr lang="en-GB" sz="1200" kern="1200" dirty="0" smtClean="0">
              <a:solidFill>
                <a:srgbClr val="FF0000"/>
              </a:solidFill>
              <a:latin typeface="+mn-lt"/>
              <a:ea typeface="+mn-ea"/>
              <a:cs typeface="Arial" panose="020B0604020202020204" pitchFamily="34" charset="0"/>
            </a:endParaRPr>
          </a:p>
          <a:p>
            <a:endParaRPr lang="es-ES" sz="1200" kern="1200" dirty="0" smtClean="0">
              <a:solidFill>
                <a:schemeClr val="tx1"/>
              </a:solidFill>
              <a:latin typeface="+mn-lt"/>
              <a:ea typeface="+mn-ea"/>
              <a:cs typeface="+mn-cs"/>
            </a:endParaRPr>
          </a:p>
          <a:p>
            <a:r>
              <a:rPr lang="es-ES" sz="1200" kern="1200" dirty="0" smtClean="0">
                <a:solidFill>
                  <a:schemeClr val="tx1"/>
                </a:solidFill>
                <a:latin typeface="+mn-lt"/>
                <a:ea typeface="+mn-ea"/>
                <a:cs typeface="+mn-cs"/>
              </a:rPr>
              <a:t>En algunos países los accidentes de trayecto también se consideran accidentes </a:t>
            </a:r>
            <a:r>
              <a:rPr lang="es-ES" sz="1200" kern="1200" dirty="0" err="1" smtClean="0">
                <a:solidFill>
                  <a:schemeClr val="tx1"/>
                </a:solidFill>
                <a:latin typeface="+mn-lt"/>
                <a:ea typeface="+mn-ea"/>
                <a:cs typeface="+mn-cs"/>
              </a:rPr>
              <a:t>notificables</a:t>
            </a:r>
            <a:r>
              <a:rPr lang="es-ES" sz="1200" kern="1200" dirty="0" smtClean="0">
                <a:solidFill>
                  <a:schemeClr val="tx1"/>
                </a:solidFill>
                <a:latin typeface="+mn-lt"/>
                <a:ea typeface="+mn-ea"/>
                <a:cs typeface="+mn-cs"/>
              </a:rPr>
              <a:t>.</a:t>
            </a:r>
          </a:p>
          <a:p>
            <a:endParaRPr lang="es-ES" dirty="0" smtClean="0"/>
          </a:p>
          <a:p>
            <a:r>
              <a:rPr lang="es-ES" dirty="0" smtClean="0"/>
              <a:t>Cadena causal:  Un trabajador resultó herido por la hoja sin protección de un banco de sierra circular.</a:t>
            </a:r>
          </a:p>
          <a:p>
            <a:r>
              <a:rPr lang="es-ES" dirty="0" smtClean="0"/>
              <a:t>Cadena causal: contacto de la mano con la hoja, hoja sin protección, formación deficiente (¿por qué decidió usar el banco de la sierra si era inseguro?), mantenimiento y supervisión inadecuados, mala gestión de la SST, etc.</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39</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a:t>
            </a:r>
          </a:p>
          <a:p>
            <a:endParaRPr lang="es-ES" b="1" dirty="0" smtClean="0"/>
          </a:p>
          <a:p>
            <a:r>
              <a:rPr lang="en-GB" dirty="0" smtClean="0"/>
              <a:t>En el </a:t>
            </a:r>
            <a:r>
              <a:rPr lang="en-GB" dirty="0" err="1" smtClean="0"/>
              <a:t>ejemplo</a:t>
            </a:r>
            <a:r>
              <a:rPr lang="en-GB" dirty="0" smtClean="0"/>
              <a:t>:</a:t>
            </a:r>
          </a:p>
          <a:p>
            <a:r>
              <a:rPr lang="en-GB" b="1" dirty="0" err="1" smtClean="0"/>
              <a:t>Causa</a:t>
            </a:r>
            <a:r>
              <a:rPr lang="en-GB" b="1" dirty="0" smtClean="0"/>
              <a:t> </a:t>
            </a:r>
            <a:r>
              <a:rPr lang="en-GB" b="1" dirty="0" err="1" smtClean="0"/>
              <a:t>inmediata</a:t>
            </a:r>
            <a:r>
              <a:rPr lang="en-GB" b="1" dirty="0" smtClean="0"/>
              <a:t>: </a:t>
            </a:r>
            <a:r>
              <a:rPr lang="en-GB" dirty="0" err="1" smtClean="0"/>
              <a:t>resbalón</a:t>
            </a:r>
            <a:r>
              <a:rPr lang="en-GB" dirty="0" smtClean="0"/>
              <a:t> </a:t>
            </a:r>
            <a:r>
              <a:rPr lang="en-GB" dirty="0" err="1" smtClean="0"/>
              <a:t>por</a:t>
            </a:r>
            <a:r>
              <a:rPr lang="en-GB" dirty="0" smtClean="0"/>
              <a:t> </a:t>
            </a:r>
            <a:r>
              <a:rPr lang="en-GB" dirty="0" err="1" smtClean="0"/>
              <a:t>aceite</a:t>
            </a:r>
            <a:r>
              <a:rPr lang="en-GB" dirty="0" smtClean="0"/>
              <a:t> </a:t>
            </a:r>
            <a:r>
              <a:rPr lang="en-GB" dirty="0" err="1" smtClean="0"/>
              <a:t>derramado</a:t>
            </a:r>
            <a:endParaRPr lang="en-GB" dirty="0" smtClean="0"/>
          </a:p>
          <a:p>
            <a:r>
              <a:rPr lang="en-GB" b="1" dirty="0" err="1" smtClean="0"/>
              <a:t>Causas</a:t>
            </a:r>
            <a:r>
              <a:rPr lang="en-GB" b="1" dirty="0" smtClean="0"/>
              <a:t> </a:t>
            </a:r>
            <a:r>
              <a:rPr lang="en-GB" b="1" dirty="0" err="1" smtClean="0"/>
              <a:t>subyacentes</a:t>
            </a:r>
            <a:r>
              <a:rPr lang="en-GB" b="1" dirty="0" smtClean="0"/>
              <a:t>: </a:t>
            </a:r>
            <a:r>
              <a:rPr lang="en-GB" b="1" dirty="0" err="1" smtClean="0"/>
              <a:t>incluyen</a:t>
            </a:r>
            <a:r>
              <a:rPr lang="en-GB" b="1" dirty="0" smtClean="0"/>
              <a:t> </a:t>
            </a:r>
            <a:r>
              <a:rPr lang="en-GB" dirty="0" err="1" smtClean="0"/>
              <a:t>una</a:t>
            </a:r>
            <a:r>
              <a:rPr lang="en-GB" b="1" dirty="0" smtClean="0"/>
              <a:t> </a:t>
            </a:r>
            <a:r>
              <a:rPr lang="en-GB" dirty="0" err="1" smtClean="0"/>
              <a:t>limpieza</a:t>
            </a:r>
            <a:r>
              <a:rPr lang="en-GB" dirty="0" smtClean="0"/>
              <a:t>, </a:t>
            </a:r>
            <a:r>
              <a:rPr lang="en-GB" dirty="0" err="1" smtClean="0"/>
              <a:t>orden</a:t>
            </a:r>
            <a:r>
              <a:rPr lang="en-GB" dirty="0" smtClean="0"/>
              <a:t> y </a:t>
            </a:r>
            <a:r>
              <a:rPr lang="en-GB" dirty="0" err="1" smtClean="0"/>
              <a:t>mantenimiento</a:t>
            </a:r>
            <a:r>
              <a:rPr lang="en-GB" dirty="0" smtClean="0"/>
              <a:t> </a:t>
            </a:r>
            <a:r>
              <a:rPr lang="en-GB" dirty="0" err="1" smtClean="0"/>
              <a:t>inadecuados</a:t>
            </a:r>
            <a:endParaRPr lang="en-GB" dirty="0" smtClean="0"/>
          </a:p>
          <a:p>
            <a:r>
              <a:rPr lang="en-GB" b="1" dirty="0" err="1" smtClean="0"/>
              <a:t>Causas</a:t>
            </a:r>
            <a:r>
              <a:rPr lang="en-GB" b="1" dirty="0" smtClean="0"/>
              <a:t> fundamentals: </a:t>
            </a:r>
            <a:r>
              <a:rPr lang="en-GB" dirty="0" err="1" smtClean="0"/>
              <a:t>incluyen</a:t>
            </a:r>
            <a:r>
              <a:rPr lang="en-GB" b="1" dirty="0" smtClean="0"/>
              <a:t> </a:t>
            </a:r>
            <a:r>
              <a:rPr lang="en-GB" dirty="0" smtClean="0"/>
              <a:t>la </a:t>
            </a:r>
            <a:r>
              <a:rPr lang="en-GB" dirty="0" err="1" smtClean="0"/>
              <a:t>falta</a:t>
            </a:r>
            <a:r>
              <a:rPr lang="en-GB" dirty="0" smtClean="0"/>
              <a:t> de supervision y </a:t>
            </a:r>
            <a:r>
              <a:rPr lang="en-GB" dirty="0" err="1" smtClean="0"/>
              <a:t>vigilancia</a:t>
            </a:r>
            <a:r>
              <a:rPr lang="en-GB" dirty="0" smtClean="0"/>
              <a:t>, </a:t>
            </a:r>
            <a:r>
              <a:rPr lang="en-GB" dirty="0" err="1" smtClean="0"/>
              <a:t>una</a:t>
            </a:r>
            <a:r>
              <a:rPr lang="en-GB" dirty="0" smtClean="0"/>
              <a:t> </a:t>
            </a:r>
            <a:r>
              <a:rPr lang="en-GB" dirty="0" err="1" smtClean="0"/>
              <a:t>gestion</a:t>
            </a:r>
            <a:r>
              <a:rPr lang="en-GB" dirty="0" smtClean="0"/>
              <a:t> </a:t>
            </a:r>
            <a:r>
              <a:rPr lang="en-GB" dirty="0" err="1" smtClean="0"/>
              <a:t>inadecuada</a:t>
            </a:r>
            <a:r>
              <a:rPr lang="en-GB" dirty="0" smtClean="0"/>
              <a:t> de la SST y </a:t>
            </a:r>
            <a:r>
              <a:rPr lang="en-GB" dirty="0" err="1" smtClean="0"/>
              <a:t>una</a:t>
            </a:r>
            <a:r>
              <a:rPr lang="en-GB" dirty="0" smtClean="0"/>
              <a:t> </a:t>
            </a:r>
            <a:r>
              <a:rPr lang="en-GB" dirty="0" err="1" smtClean="0"/>
              <a:t>gestion</a:t>
            </a:r>
            <a:r>
              <a:rPr lang="en-GB" dirty="0" smtClean="0"/>
              <a:t> no </a:t>
            </a:r>
            <a:r>
              <a:rPr lang="en-GB" dirty="0" err="1" smtClean="0"/>
              <a:t>comprometida</a:t>
            </a:r>
            <a:r>
              <a:rPr lang="en-GB" dirty="0" smtClean="0"/>
              <a:t> de la </a:t>
            </a:r>
            <a:r>
              <a:rPr lang="en-GB" dirty="0" err="1" smtClean="0"/>
              <a:t>seguridad</a:t>
            </a:r>
            <a:r>
              <a:rPr lang="en-GB" dirty="0" smtClean="0"/>
              <a:t> y la </a:t>
            </a:r>
            <a:r>
              <a:rPr lang="en-GB" dirty="0" err="1" smtClean="0"/>
              <a:t>salud</a:t>
            </a:r>
            <a:r>
              <a:rPr lang="en-GB" dirty="0" smtClean="0"/>
              <a: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40</a:t>
            </a:fld>
            <a:endParaRPr lang="en-GB"/>
          </a:p>
        </p:txBody>
      </p:sp>
    </p:spTree>
    <p:extLst>
      <p:ext uri="{BB962C8B-B14F-4D97-AF65-F5344CB8AC3E}">
        <p14:creationId xmlns:p14="http://schemas.microsoft.com/office/powerpoint/2010/main" val="32495687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41</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1" dirty="0" smtClean="0"/>
              <a:t>NOTA PARA EL FORMADOR:</a:t>
            </a:r>
          </a:p>
          <a:p>
            <a:endParaRPr lang="en-GB" b="1" dirty="0" smtClean="0"/>
          </a:p>
          <a:p>
            <a:r>
              <a:rPr lang="en-GB" dirty="0" smtClean="0"/>
              <a:t>Los </a:t>
            </a:r>
            <a:r>
              <a:rPr lang="en-GB" dirty="0" err="1" smtClean="0"/>
              <a:t>cuasi</a:t>
            </a:r>
            <a:r>
              <a:rPr lang="en-GB" dirty="0" smtClean="0"/>
              <a:t> </a:t>
            </a:r>
            <a:r>
              <a:rPr lang="en-GB" dirty="0" err="1" smtClean="0"/>
              <a:t>accidentes</a:t>
            </a:r>
            <a:r>
              <a:rPr lang="en-GB" dirty="0" smtClean="0"/>
              <a:t> no </a:t>
            </a:r>
            <a:r>
              <a:rPr lang="en-GB" dirty="0" err="1" smtClean="0"/>
              <a:t>están</a:t>
            </a:r>
            <a:r>
              <a:rPr lang="en-GB" dirty="0" smtClean="0"/>
              <a:t> </a:t>
            </a:r>
            <a:r>
              <a:rPr lang="en-GB" dirty="0" err="1" smtClean="0"/>
              <a:t>definidos</a:t>
            </a:r>
            <a:r>
              <a:rPr lang="en-GB" dirty="0" smtClean="0"/>
              <a:t> en el </a:t>
            </a:r>
            <a:r>
              <a:rPr lang="en-GB" dirty="0" err="1" smtClean="0"/>
              <a:t>Protocolo</a:t>
            </a:r>
            <a:r>
              <a:rPr lang="en-GB" dirty="0" smtClean="0"/>
              <a:t> de </a:t>
            </a:r>
            <a:r>
              <a:rPr lang="en-GB" baseline="0" dirty="0" smtClean="0"/>
              <a:t>2002.</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42</a:t>
            </a:fld>
            <a:endParaRPr lang="en-GB"/>
          </a:p>
        </p:txBody>
      </p:sp>
    </p:spTree>
    <p:extLst>
      <p:ext uri="{BB962C8B-B14F-4D97-AF65-F5344CB8AC3E}">
        <p14:creationId xmlns:p14="http://schemas.microsoft.com/office/powerpoint/2010/main" val="29081915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s-ES" sz="1200" b="1" dirty="0" smtClean="0"/>
              <a:t>NOTA PARA EL FORMADOR: </a:t>
            </a:r>
          </a:p>
          <a:p>
            <a:pPr>
              <a:buNone/>
            </a:pPr>
            <a:r>
              <a:rPr lang="en-GB" u="sng" dirty="0" err="1" smtClean="0"/>
              <a:t>Haga</a:t>
            </a:r>
            <a:r>
              <a:rPr lang="en-GB" u="sng" dirty="0" smtClean="0"/>
              <a:t> </a:t>
            </a:r>
            <a:r>
              <a:rPr lang="en-GB" u="sng" dirty="0" err="1" smtClean="0"/>
              <a:t>hincapié</a:t>
            </a:r>
            <a:r>
              <a:rPr lang="en-GB" u="sng" dirty="0" smtClean="0"/>
              <a:t> </a:t>
            </a:r>
            <a:r>
              <a:rPr lang="en-GB" dirty="0" smtClean="0"/>
              <a:t>en </a:t>
            </a:r>
            <a:r>
              <a:rPr lang="en-GB" dirty="0" err="1" smtClean="0"/>
              <a:t>que</a:t>
            </a:r>
            <a:r>
              <a:rPr lang="en-GB" dirty="0" smtClean="0"/>
              <a:t> la </a:t>
            </a:r>
            <a:r>
              <a:rPr lang="en-GB" dirty="0" err="1" smtClean="0"/>
              <a:t>investigación</a:t>
            </a:r>
            <a:r>
              <a:rPr lang="en-GB" dirty="0" smtClean="0"/>
              <a:t> pone de </a:t>
            </a:r>
            <a:r>
              <a:rPr lang="en-GB" dirty="0" err="1" smtClean="0"/>
              <a:t>manifiesto</a:t>
            </a:r>
            <a:r>
              <a:rPr lang="en-GB" dirty="0" smtClean="0"/>
              <a:t> </a:t>
            </a:r>
            <a:r>
              <a:rPr lang="en-GB" dirty="0" err="1" smtClean="0"/>
              <a:t>que</a:t>
            </a:r>
            <a:r>
              <a:rPr lang="en-GB" dirty="0" smtClean="0"/>
              <a:t> hay 400 </a:t>
            </a:r>
            <a:r>
              <a:rPr lang="en-GB" dirty="0" err="1" smtClean="0"/>
              <a:t>cuasi</a:t>
            </a:r>
            <a:r>
              <a:rPr lang="en-GB" dirty="0" smtClean="0"/>
              <a:t> </a:t>
            </a:r>
            <a:r>
              <a:rPr lang="en-GB" dirty="0" err="1" smtClean="0"/>
              <a:t>accidentes</a:t>
            </a:r>
            <a:r>
              <a:rPr lang="en-GB" dirty="0" smtClean="0"/>
              <a:t> </a:t>
            </a:r>
            <a:r>
              <a:rPr lang="en-GB" dirty="0" err="1" smtClean="0"/>
              <a:t>por</a:t>
            </a:r>
            <a:r>
              <a:rPr lang="en-GB" dirty="0" smtClean="0"/>
              <a:t> </a:t>
            </a:r>
            <a:r>
              <a:rPr lang="en-GB" dirty="0" err="1" smtClean="0"/>
              <a:t>cada</a:t>
            </a:r>
            <a:r>
              <a:rPr lang="en-GB" dirty="0" smtClean="0"/>
              <a:t> </a:t>
            </a:r>
            <a:r>
              <a:rPr lang="en-GB" dirty="0" err="1" smtClean="0"/>
              <a:t>lesión</a:t>
            </a:r>
            <a:r>
              <a:rPr lang="en-GB" dirty="0" smtClean="0"/>
              <a:t> mortal o grave. </a:t>
            </a:r>
            <a:r>
              <a:rPr lang="en-GB" dirty="0" err="1" smtClean="0"/>
              <a:t>Cada</a:t>
            </a:r>
            <a:r>
              <a:rPr lang="en-GB" dirty="0" smtClean="0"/>
              <a:t> </a:t>
            </a:r>
            <a:r>
              <a:rPr lang="en-GB" dirty="0" err="1" smtClean="0"/>
              <a:t>cuasi</a:t>
            </a:r>
            <a:r>
              <a:rPr lang="en-GB" dirty="0" smtClean="0"/>
              <a:t> </a:t>
            </a:r>
            <a:r>
              <a:rPr lang="en-GB" dirty="0" err="1" smtClean="0"/>
              <a:t>accidente</a:t>
            </a:r>
            <a:r>
              <a:rPr lang="en-GB" dirty="0" smtClean="0"/>
              <a:t> </a:t>
            </a:r>
            <a:r>
              <a:rPr lang="en-GB" dirty="0" err="1" smtClean="0"/>
              <a:t>brinda</a:t>
            </a:r>
            <a:r>
              <a:rPr lang="en-GB" dirty="0" smtClean="0"/>
              <a:t> la </a:t>
            </a:r>
            <a:r>
              <a:rPr lang="en-GB" dirty="0" err="1" smtClean="0"/>
              <a:t>oportunidad</a:t>
            </a:r>
            <a:r>
              <a:rPr lang="en-GB" dirty="0" smtClean="0"/>
              <a:t> de </a:t>
            </a:r>
            <a:r>
              <a:rPr lang="en-GB" dirty="0" err="1" smtClean="0"/>
              <a:t>detectar</a:t>
            </a:r>
            <a:r>
              <a:rPr lang="en-GB" dirty="0" smtClean="0"/>
              <a:t> </a:t>
            </a:r>
            <a:r>
              <a:rPr lang="en-GB" dirty="0" err="1" smtClean="0"/>
              <a:t>deficiencias</a:t>
            </a:r>
            <a:r>
              <a:rPr lang="en-GB" dirty="0" smtClean="0"/>
              <a:t> o </a:t>
            </a:r>
            <a:r>
              <a:rPr lang="en-GB" dirty="0" err="1" smtClean="0"/>
              <a:t>aplicar</a:t>
            </a:r>
            <a:r>
              <a:rPr lang="en-GB" dirty="0" smtClean="0"/>
              <a:t> </a:t>
            </a:r>
            <a:r>
              <a:rPr lang="en-GB" dirty="0" err="1" smtClean="0"/>
              <a:t>medidas</a:t>
            </a:r>
            <a:r>
              <a:rPr lang="en-GB" dirty="0" smtClean="0"/>
              <a:t> de control </a:t>
            </a:r>
            <a:r>
              <a:rPr lang="en-GB" dirty="0" err="1" smtClean="0"/>
              <a:t>para</a:t>
            </a:r>
            <a:r>
              <a:rPr lang="en-GB" dirty="0" smtClean="0"/>
              <a:t> </a:t>
            </a:r>
            <a:r>
              <a:rPr lang="en-GB" dirty="0" err="1" smtClean="0"/>
              <a:t>evitar</a:t>
            </a:r>
            <a:r>
              <a:rPr lang="en-GB" dirty="0" smtClean="0"/>
              <a:t> </a:t>
            </a:r>
            <a:r>
              <a:rPr lang="en-GB" dirty="0" err="1" smtClean="0"/>
              <a:t>accidentes</a:t>
            </a:r>
            <a:r>
              <a:rPr lang="en-GB" dirty="0" smtClean="0"/>
              <a:t> o </a:t>
            </a:r>
            <a:r>
              <a:rPr lang="en-GB" dirty="0" err="1" smtClean="0"/>
              <a:t>incidentes</a:t>
            </a:r>
            <a:r>
              <a:rPr lang="en-GB" dirty="0" smtClean="0"/>
              <a:t>.</a:t>
            </a:r>
            <a:endParaRPr lang="en-GB" noProof="0" dirty="0"/>
          </a:p>
        </p:txBody>
      </p:sp>
      <p:sp>
        <p:nvSpPr>
          <p:cNvPr id="4" name="Slide Number Placeholder 3"/>
          <p:cNvSpPr>
            <a:spLocks noGrp="1"/>
          </p:cNvSpPr>
          <p:nvPr>
            <p:ph type="sldNum" sz="quarter" idx="10"/>
          </p:nvPr>
        </p:nvSpPr>
        <p:spPr/>
        <p:txBody>
          <a:bodyPr/>
          <a:lstStyle/>
          <a:p>
            <a:fld id="{D0826FEE-2901-4F80-B040-94DEDE5C3ECF}" type="slidenum">
              <a:rPr lang="en-GB" smtClean="0"/>
              <a:t>43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endParaRPr lang="es-ES" b="1" dirty="0" smtClean="0"/>
          </a:p>
          <a:p>
            <a:r>
              <a:rPr lang="es-ES" b="1" dirty="0" smtClean="0"/>
              <a:t>D</a:t>
            </a:r>
            <a:r>
              <a:rPr lang="es-ES" dirty="0" smtClean="0"/>
              <a:t>ebe insistir en que es muy útil disponer de un formulario para registrar los incidentes ya que, si no se registran, se pasan por alto y no se pueden adoptar medidas correctivas. También es bueno tener una "cultura de no culpabilidad" para informar de los incidentes, ya que de lo contrario podrían no ser notificados y podría producirse un accidente. A menudo, cuando las empresas empiezan a registrar los casi accidentes, se reciben muchos informes, lo que es bueno ya que permite tomar medidas. 400 cuasi accidentes conllevan una lesión importante</a:t>
            </a:r>
            <a:r>
              <a:rPr lang="es-ES" dirty="0"/>
              <a:t>.</a:t>
            </a:r>
            <a:endParaRPr lang="es-ES" dirty="0" smtClean="0"/>
          </a:p>
        </p:txBody>
      </p:sp>
      <p:sp>
        <p:nvSpPr>
          <p:cNvPr id="4" name="Slide Number Placeholder 3"/>
          <p:cNvSpPr>
            <a:spLocks noGrp="1"/>
          </p:cNvSpPr>
          <p:nvPr>
            <p:ph type="sldNum" sz="quarter" idx="10"/>
          </p:nvPr>
        </p:nvSpPr>
        <p:spPr/>
        <p:txBody>
          <a:bodyPr/>
          <a:lstStyle/>
          <a:p>
            <a:fld id="{D0826FEE-2901-4F80-B040-94DEDE5C3ECF}" type="slidenum">
              <a:rPr lang="en-GB" smtClean="0"/>
              <a:t>45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noProof="0" dirty="0" smtClean="0"/>
          </a:p>
          <a:p>
            <a:r>
              <a:rPr lang="es-ES" noProof="0" dirty="0" smtClean="0"/>
              <a:t>También se puede considerar la prevención como la anticipación de los peligros y los riesgos, de modo el enfoque se torne proactivo en lugar de sólo reactivo. </a:t>
            </a:r>
          </a:p>
          <a:p>
            <a:endParaRPr lang="es-ES" noProof="0" dirty="0" smtClean="0"/>
          </a:p>
          <a:p>
            <a:r>
              <a:rPr lang="es-ES" noProof="0" dirty="0" smtClean="0"/>
              <a:t>(</a:t>
            </a:r>
            <a:r>
              <a:rPr lang="es-ES" b="1" noProof="0" dirty="0" smtClean="0"/>
              <a:t>proactivo</a:t>
            </a:r>
            <a:r>
              <a:rPr lang="es-ES" noProof="0" dirty="0" smtClean="0"/>
              <a:t>: se hace algo por adelantado, </a:t>
            </a:r>
            <a:r>
              <a:rPr lang="es-ES" b="1" noProof="0" dirty="0" smtClean="0"/>
              <a:t>reactivo</a:t>
            </a:r>
            <a:r>
              <a:rPr lang="es-ES" noProof="0" dirty="0" smtClean="0"/>
              <a:t>: algo tiene que haber sucedido, es decir, un accidente, antes de que se tomen las medidas)</a:t>
            </a:r>
          </a:p>
          <a:p>
            <a:endParaRPr lang="es-ES" noProof="0" dirty="0" smtClean="0"/>
          </a:p>
          <a:p>
            <a:r>
              <a:rPr lang="es-ES" noProof="0" dirty="0" smtClean="0"/>
              <a:t>Los estudios muestran que invertir en prevención (gastar dinero/recursos) es también una decisión económica acertada ya que con ello se ahorra dinero a medio y largo plazo </a:t>
            </a:r>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46</a:t>
            </a:fld>
            <a:endParaRPr lang="en-GB"/>
          </a:p>
        </p:txBody>
      </p:sp>
    </p:spTree>
    <p:extLst>
      <p:ext uri="{BB962C8B-B14F-4D97-AF65-F5344CB8AC3E}">
        <p14:creationId xmlns:p14="http://schemas.microsoft.com/office/powerpoint/2010/main" val="36183912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dirty="0" smtClean="0"/>
          </a:p>
          <a:p>
            <a:r>
              <a:rPr lang="es-ES" dirty="0" smtClean="0"/>
              <a:t>¿Han aplicado los empleadores suficientes medidas de control de los riesgos?</a:t>
            </a:r>
          </a:p>
          <a:p>
            <a:endParaRPr lang="es-ES" dirty="0" smtClean="0"/>
          </a:p>
          <a:p>
            <a:r>
              <a:rPr lang="es-ES" dirty="0" smtClean="0"/>
              <a:t> ¿Deberían hacer más para prevenir que los trabajadores en peligro, incluidos otros trabajadores y los miembros del público, sufran daños? </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47</a:t>
            </a:fld>
            <a:endParaRPr lang="en-GB"/>
          </a:p>
        </p:txBody>
      </p:sp>
    </p:spTree>
    <p:extLst>
      <p:ext uri="{BB962C8B-B14F-4D97-AF65-F5344CB8AC3E}">
        <p14:creationId xmlns:p14="http://schemas.microsoft.com/office/powerpoint/2010/main" val="16117266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en-US" b="1" dirty="0" err="1" smtClean="0"/>
              <a:t>Pregunte</a:t>
            </a:r>
            <a:r>
              <a:rPr lang="en-US" b="1" dirty="0" smtClean="0"/>
              <a:t> </a:t>
            </a:r>
            <a:r>
              <a:rPr lang="en-US" b="1" dirty="0" err="1" smtClean="0"/>
              <a:t>si</a:t>
            </a:r>
            <a:r>
              <a:rPr lang="en-US" b="1" dirty="0" smtClean="0"/>
              <a:t> </a:t>
            </a:r>
            <a:r>
              <a:rPr lang="en-US" b="1" dirty="0" err="1" smtClean="0"/>
              <a:t>algún</a:t>
            </a:r>
            <a:r>
              <a:rPr lang="en-US" b="1" dirty="0" smtClean="0"/>
              <a:t> </a:t>
            </a:r>
            <a:r>
              <a:rPr lang="en-US" b="1" dirty="0" err="1" smtClean="0"/>
              <a:t>participante</a:t>
            </a:r>
            <a:r>
              <a:rPr lang="en-US" b="1" dirty="0" smtClean="0"/>
              <a:t> ha </a:t>
            </a:r>
            <a:r>
              <a:rPr lang="en-US" b="1" dirty="0" err="1" smtClean="0"/>
              <a:t>llevado</a:t>
            </a:r>
            <a:r>
              <a:rPr lang="en-US" b="1" dirty="0" smtClean="0"/>
              <a:t> a </a:t>
            </a:r>
            <a:r>
              <a:rPr lang="en-US" b="1" dirty="0" err="1" smtClean="0"/>
              <a:t>cabo</a:t>
            </a:r>
            <a:r>
              <a:rPr lang="en-US" b="1" dirty="0" smtClean="0"/>
              <a:t> </a:t>
            </a:r>
            <a:r>
              <a:rPr lang="en-US" b="1" dirty="0" err="1" smtClean="0"/>
              <a:t>una</a:t>
            </a:r>
            <a:r>
              <a:rPr lang="en-US" b="1" dirty="0" smtClean="0"/>
              <a:t> </a:t>
            </a:r>
            <a:r>
              <a:rPr lang="en-US" b="1" dirty="0" err="1" smtClean="0"/>
              <a:t>evaluación</a:t>
            </a:r>
            <a:r>
              <a:rPr lang="en-US" b="1" dirty="0" smtClean="0"/>
              <a:t> de </a:t>
            </a:r>
            <a:r>
              <a:rPr lang="en-US" b="1" dirty="0" err="1" smtClean="0"/>
              <a:t>riesgos</a:t>
            </a:r>
            <a:r>
              <a:rPr lang="en-US" b="1" dirty="0" smtClean="0"/>
              <a:t> </a:t>
            </a:r>
            <a:r>
              <a:rPr lang="en-US" b="1" dirty="0" err="1" smtClean="0"/>
              <a:t>ese</a:t>
            </a:r>
            <a:r>
              <a:rPr lang="en-US" b="1" dirty="0" smtClean="0"/>
              <a:t> </a:t>
            </a:r>
            <a:r>
              <a:rPr lang="en-US" b="1" dirty="0" err="1" smtClean="0"/>
              <a:t>día</a:t>
            </a:r>
            <a:r>
              <a:rPr lang="en-US" b="1" dirty="0" smtClean="0"/>
              <a:t>. </a:t>
            </a:r>
            <a:r>
              <a:rPr lang="en-US" b="1" dirty="0" err="1" smtClean="0"/>
              <a:t>Debatan</a:t>
            </a:r>
            <a:r>
              <a:rPr lang="en-US" b="1" dirty="0" smtClean="0"/>
              <a:t> al </a:t>
            </a:r>
            <a:r>
              <a:rPr lang="en-US" b="1" dirty="0" err="1" smtClean="0"/>
              <a:t>respecto</a:t>
            </a:r>
            <a:r>
              <a:rPr lang="en-US" b="1" dirty="0" smtClean="0"/>
              <a:t> antes de </a:t>
            </a:r>
            <a:r>
              <a:rPr lang="en-US" b="1" dirty="0" err="1" smtClean="0"/>
              <a:t>presentar</a:t>
            </a:r>
            <a:r>
              <a:rPr lang="en-US" b="1" dirty="0" smtClean="0"/>
              <a:t> la </a:t>
            </a:r>
            <a:r>
              <a:rPr lang="en-US" b="1" dirty="0" err="1" smtClean="0"/>
              <a:t>siguiente</a:t>
            </a:r>
            <a:r>
              <a:rPr lang="en-US" b="1" dirty="0" smtClean="0"/>
              <a:t> </a:t>
            </a:r>
            <a:r>
              <a:rPr lang="en-US" b="1" dirty="0" err="1" smtClean="0"/>
              <a:t>diapositiva</a:t>
            </a:r>
            <a:r>
              <a:rPr lang="en-US" b="1" dirty="0" smtClean="0"/>
              <a:t>.</a:t>
            </a:r>
          </a:p>
          <a:p>
            <a:endParaRPr lang="en-US" b="1" dirty="0" smtClean="0"/>
          </a:p>
          <a:p>
            <a:r>
              <a:rPr lang="es-ES" b="1" dirty="0" smtClean="0"/>
              <a:t>Si alguien ha cruzado una carretera o ha conducido hasta el lugar de la formación, ha realizado una evaluación de riesgos.</a:t>
            </a:r>
          </a:p>
          <a:p>
            <a:endParaRPr lang="es-ES" b="1" dirty="0" smtClean="0"/>
          </a:p>
          <a:p>
            <a:r>
              <a:rPr lang="es-ES" b="1" dirty="0" smtClean="0"/>
              <a:t>Destaque que todos realizamos evaluaciones de riesgos todo el tiempo, sólo que no las llamamos así.</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s-ES" baseline="0" dirty="0" smtClean="0"/>
              <a:t>Sin darnos cuenta, todos los días evaluamos los riesgos presentes en nuestra vida y tomamos decisiones de acuerdo con nuestra percepción y evaluación de esos riesgos.</a:t>
            </a:r>
            <a:endParaRPr lang="en-GB" baseline="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smtClean="0"/>
          </a:p>
          <a:p>
            <a:r>
              <a:rPr lang="es-ES" sz="1200" b="1" dirty="0" smtClean="0"/>
              <a:t>NOTA PARA EL FORMADOR: </a:t>
            </a:r>
          </a:p>
          <a:p>
            <a:r>
              <a:rPr lang="es-ES" dirty="0" smtClean="0"/>
              <a:t>En relación con el paso 1, discuta sobre "Identificar los peligros y determinar por qué están presentes", el por qué están presentes es importante porque si se puede identificar la razón por la que existe el peligro, entonces se pueden tomar medidas para eliminarlo. Por ejemplo, en la diapositiva de la cadena de causalidad de accidentes núm. 43 el aceite en el suelo presenta un peligro de resbalón debido a un mantenimiento inadecuado. Por lo tanto, si se detecta esta situación y se mejora el mantenimiento, entonces se elimina el peligro. Esta actuación sería mejor que limitarse a limpiar el suelo, ya que, si la máquina tiene fugas, volverá a formarse un charco de aceite.</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50</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dirty="0" smtClean="0"/>
          </a:p>
          <a:p>
            <a:r>
              <a:rPr lang="es-ES" dirty="0" smtClean="0"/>
              <a:t>Explique </a:t>
            </a:r>
            <a:r>
              <a:rPr lang="en-GB" dirty="0" smtClean="0"/>
              <a:t>la </a:t>
            </a:r>
            <a:r>
              <a:rPr lang="en-GB" dirty="0" err="1" smtClean="0"/>
              <a:t>plantilla</a:t>
            </a:r>
            <a:r>
              <a:rPr lang="en-GB" dirty="0" smtClean="0"/>
              <a:t>, </a:t>
            </a:r>
            <a:r>
              <a:rPr lang="en-GB" dirty="0" err="1" smtClean="0"/>
              <a:t>que</a:t>
            </a:r>
            <a:r>
              <a:rPr lang="en-GB" dirty="0" smtClean="0"/>
              <a:t> se </a:t>
            </a:r>
            <a:r>
              <a:rPr lang="en-GB" dirty="0" err="1" smtClean="0"/>
              <a:t>utilizará</a:t>
            </a:r>
            <a:r>
              <a:rPr lang="en-GB" dirty="0" smtClean="0"/>
              <a:t> </a:t>
            </a:r>
            <a:r>
              <a:rPr lang="en-GB" dirty="0" err="1" smtClean="0"/>
              <a:t>más</a:t>
            </a:r>
            <a:r>
              <a:rPr lang="en-GB" dirty="0" smtClean="0"/>
              <a:t> </a:t>
            </a:r>
            <a:r>
              <a:rPr lang="en-GB" dirty="0" err="1" smtClean="0"/>
              <a:t>tarde</a:t>
            </a:r>
            <a:r>
              <a:rPr lang="en-GB" dirty="0" smtClean="0"/>
              <a:t> </a:t>
            </a:r>
            <a:r>
              <a:rPr lang="en-GB" dirty="0" err="1" smtClean="0"/>
              <a:t>durante</a:t>
            </a:r>
            <a:r>
              <a:rPr lang="en-GB" dirty="0" smtClean="0"/>
              <a:t> la </a:t>
            </a:r>
            <a:r>
              <a:rPr lang="en-GB" dirty="0" err="1" smtClean="0"/>
              <a:t>presentación</a:t>
            </a:r>
            <a:r>
              <a:rPr lang="en-GB" dirty="0" smtClean="0"/>
              <a:t>.</a:t>
            </a:r>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51</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fr-CH" dirty="0" smtClean="0"/>
              <a:t>El enlace contiene mapas interactivos. Pulse en los peligros para que aparezca una descripción</a:t>
            </a:r>
            <a:r>
              <a:rPr lang="fr-CH" baseline="0" dirty="0" smtClean="0"/>
              <a:t>. </a:t>
            </a:r>
          </a:p>
          <a:p>
            <a:pPr defTabSz="907085">
              <a:defRPr/>
            </a:pPr>
            <a:r>
              <a:rPr lang="en-GB" dirty="0" smtClean="0">
                <a:hlinkClick r:id="rId3"/>
              </a:rPr>
              <a:t>https://www.safework.nsw.gov.au/__data/assets/pdf_file/0008/547640/interactive-diagram-factory.pdf</a:t>
            </a:r>
            <a:endParaRPr lang="en-GB" dirty="0" smtClean="0"/>
          </a:p>
          <a:p>
            <a:pPr defTabSz="907085">
              <a:defRPr/>
            </a:pPr>
            <a:r>
              <a:rPr lang="en-GB" dirty="0" smtClean="0"/>
              <a:t>Tal </a:t>
            </a:r>
            <a:r>
              <a:rPr lang="en-GB" dirty="0" err="1" smtClean="0"/>
              <a:t>vez</a:t>
            </a:r>
            <a:r>
              <a:rPr lang="en-GB" dirty="0" smtClean="0"/>
              <a:t> </a:t>
            </a:r>
            <a:r>
              <a:rPr lang="en-GB" dirty="0" err="1" smtClean="0"/>
              <a:t>desee</a:t>
            </a:r>
            <a:r>
              <a:rPr lang="en-GB" dirty="0" smtClean="0"/>
              <a:t> </a:t>
            </a:r>
            <a:r>
              <a:rPr lang="en-GB" dirty="0" err="1" smtClean="0"/>
              <a:t>imprimir</a:t>
            </a:r>
            <a:r>
              <a:rPr lang="en-GB" dirty="0" smtClean="0"/>
              <a:t> </a:t>
            </a:r>
            <a:r>
              <a:rPr lang="en-GB" dirty="0" err="1" smtClean="0"/>
              <a:t>las</a:t>
            </a:r>
            <a:r>
              <a:rPr lang="en-GB" dirty="0" smtClean="0"/>
              <a:t> </a:t>
            </a:r>
            <a:r>
              <a:rPr lang="en-GB" dirty="0" err="1" smtClean="0"/>
              <a:t>diapositivas</a:t>
            </a:r>
            <a:r>
              <a:rPr lang="en-GB" dirty="0" smtClean="0"/>
              <a:t> sin </a:t>
            </a:r>
            <a:r>
              <a:rPr lang="en-GB" dirty="0" err="1" smtClean="0"/>
              <a:t>las</a:t>
            </a:r>
            <a:r>
              <a:rPr lang="en-GB" dirty="0" smtClean="0"/>
              <a:t> </a:t>
            </a:r>
            <a:r>
              <a:rPr lang="en-GB" dirty="0" err="1" smtClean="0"/>
              <a:t>respuestas</a:t>
            </a:r>
            <a:r>
              <a:rPr lang="en-GB" dirty="0" smtClean="0"/>
              <a:t>, y </a:t>
            </a:r>
            <a:r>
              <a:rPr lang="en-GB" dirty="0" err="1" smtClean="0"/>
              <a:t>compartirlas</a:t>
            </a:r>
            <a:r>
              <a:rPr lang="en-GB" dirty="0" smtClean="0"/>
              <a:t> con los </a:t>
            </a:r>
            <a:r>
              <a:rPr lang="en-GB" dirty="0" err="1" smtClean="0"/>
              <a:t>participantes</a:t>
            </a:r>
            <a:r>
              <a:rPr lang="en-GB" dirty="0" smtClean="0"/>
              <a:t>. </a:t>
            </a:r>
            <a:r>
              <a:rPr lang="en-GB" dirty="0" err="1" smtClean="0"/>
              <a:t>Más</a:t>
            </a:r>
            <a:r>
              <a:rPr lang="en-GB" dirty="0" smtClean="0"/>
              <a:t> </a:t>
            </a:r>
            <a:r>
              <a:rPr lang="en-GB" dirty="0" err="1" smtClean="0"/>
              <a:t>tarde</a:t>
            </a:r>
            <a:r>
              <a:rPr lang="en-GB" dirty="0" smtClean="0"/>
              <a:t> </a:t>
            </a:r>
            <a:r>
              <a:rPr lang="en-GB" dirty="0" err="1" smtClean="0"/>
              <a:t>puede</a:t>
            </a:r>
            <a:r>
              <a:rPr lang="en-GB" dirty="0" smtClean="0"/>
              <a:t> </a:t>
            </a:r>
            <a:r>
              <a:rPr lang="en-GB" dirty="0" err="1" smtClean="0"/>
              <a:t>mostrar</a:t>
            </a:r>
            <a:r>
              <a:rPr lang="en-GB" dirty="0" smtClean="0"/>
              <a:t> </a:t>
            </a:r>
            <a:r>
              <a:rPr lang="en-GB" dirty="0" err="1" smtClean="0"/>
              <a:t>las</a:t>
            </a:r>
            <a:r>
              <a:rPr lang="en-GB" dirty="0" smtClean="0"/>
              <a:t> </a:t>
            </a:r>
            <a:r>
              <a:rPr lang="en-GB" dirty="0" err="1" smtClean="0"/>
              <a:t>diaposivas</a:t>
            </a:r>
            <a:r>
              <a:rPr lang="en-GB" dirty="0" smtClean="0"/>
              <a:t> con </a:t>
            </a:r>
            <a:r>
              <a:rPr lang="en-GB" dirty="0" err="1" smtClean="0"/>
              <a:t>las</a:t>
            </a:r>
            <a:r>
              <a:rPr lang="en-GB" dirty="0" smtClean="0"/>
              <a:t> </a:t>
            </a:r>
            <a:r>
              <a:rPr lang="en-GB" dirty="0" err="1" smtClean="0"/>
              <a:t>respuestas</a:t>
            </a:r>
            <a:r>
              <a:rPr lang="en-GB" dirty="0" smtClean="0"/>
              <a:t>.</a:t>
            </a:r>
          </a:p>
          <a:p>
            <a:r>
              <a:rPr lang="fr-CH" dirty="0" smtClean="0"/>
              <a:t>Puede pedir a los participantes que expliquen la diferencia entre peligros para la salud y peligros para la seguridad.</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52</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noProof="0" dirty="0" smtClean="0"/>
          </a:p>
          <a:p>
            <a:r>
              <a:rPr lang="en-US" noProof="0" dirty="0" err="1" smtClean="0"/>
              <a:t>Diapositiva</a:t>
            </a:r>
            <a:r>
              <a:rPr lang="en-US" noProof="0" dirty="0" smtClean="0"/>
              <a:t> en la </a:t>
            </a:r>
            <a:r>
              <a:rPr lang="en-US" noProof="0" dirty="0" err="1" smtClean="0"/>
              <a:t>que</a:t>
            </a:r>
            <a:r>
              <a:rPr lang="en-US" noProof="0" dirty="0" smtClean="0"/>
              <a:t> van </a:t>
            </a:r>
            <a:r>
              <a:rPr lang="en-US" noProof="0" dirty="0" err="1" smtClean="0"/>
              <a:t>apareciendo</a:t>
            </a:r>
            <a:r>
              <a:rPr lang="en-US" noProof="0" dirty="0" smtClean="0"/>
              <a:t> </a:t>
            </a:r>
            <a:r>
              <a:rPr lang="en-US" noProof="0" dirty="0" err="1" smtClean="0"/>
              <a:t>las</a:t>
            </a:r>
            <a:r>
              <a:rPr lang="en-US" noProof="0" dirty="0" smtClean="0"/>
              <a:t> </a:t>
            </a:r>
            <a:r>
              <a:rPr lang="en-US" noProof="0" dirty="0" err="1" smtClean="0"/>
              <a:t>respuestas</a:t>
            </a:r>
            <a:r>
              <a:rPr lang="en-US" noProof="0" dirty="0" smtClean="0"/>
              <a:t>.</a:t>
            </a:r>
            <a:endParaRPr lang="en-US"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53</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fr-CH" dirty="0" smtClean="0"/>
              <a:t>El enlace contiene mapas interactivos. Pulse en los peligros para que aparezca una descripción</a:t>
            </a:r>
            <a:r>
              <a:rPr lang="fr-CH" baseline="0" dirty="0" smtClean="0"/>
              <a:t>. </a:t>
            </a:r>
          </a:p>
          <a:p>
            <a:pPr defTabSz="907085">
              <a:defRPr/>
            </a:pPr>
            <a:r>
              <a:rPr lang="en-GB" dirty="0" smtClean="0">
                <a:hlinkClick r:id="rId3"/>
              </a:rPr>
              <a:t>https://www.safework.nsw.gov.au/__data/assets/pdf_file/0003/592743/interactive-diagram-retail.pdf</a:t>
            </a:r>
            <a:endParaRPr lang="en-GB" dirty="0" smtClean="0"/>
          </a:p>
          <a:p>
            <a:pPr defTabSz="907085">
              <a:defRPr/>
            </a:pPr>
            <a:r>
              <a:rPr lang="en-GB" dirty="0" smtClean="0"/>
              <a:t>Tal </a:t>
            </a:r>
            <a:r>
              <a:rPr lang="en-GB" dirty="0" err="1" smtClean="0"/>
              <a:t>vez</a:t>
            </a:r>
            <a:r>
              <a:rPr lang="en-GB" dirty="0" smtClean="0"/>
              <a:t> </a:t>
            </a:r>
            <a:r>
              <a:rPr lang="en-GB" dirty="0" err="1" smtClean="0"/>
              <a:t>desee</a:t>
            </a:r>
            <a:r>
              <a:rPr lang="en-GB" dirty="0" smtClean="0"/>
              <a:t> </a:t>
            </a:r>
            <a:r>
              <a:rPr lang="en-GB" dirty="0" err="1" smtClean="0"/>
              <a:t>imprimir</a:t>
            </a:r>
            <a:r>
              <a:rPr lang="en-GB" dirty="0" smtClean="0"/>
              <a:t> </a:t>
            </a:r>
            <a:r>
              <a:rPr lang="en-GB" dirty="0" err="1" smtClean="0"/>
              <a:t>las</a:t>
            </a:r>
            <a:r>
              <a:rPr lang="en-GB" dirty="0" smtClean="0"/>
              <a:t> </a:t>
            </a:r>
            <a:r>
              <a:rPr lang="en-GB" dirty="0" err="1" smtClean="0"/>
              <a:t>diapositivas</a:t>
            </a:r>
            <a:r>
              <a:rPr lang="en-GB" dirty="0" smtClean="0"/>
              <a:t> sin </a:t>
            </a:r>
            <a:r>
              <a:rPr lang="en-GB" dirty="0" err="1" smtClean="0"/>
              <a:t>las</a:t>
            </a:r>
            <a:r>
              <a:rPr lang="en-GB" dirty="0" smtClean="0"/>
              <a:t> </a:t>
            </a:r>
            <a:r>
              <a:rPr lang="en-GB" dirty="0" err="1" smtClean="0"/>
              <a:t>respuestas</a:t>
            </a:r>
            <a:r>
              <a:rPr lang="en-GB" dirty="0" smtClean="0"/>
              <a:t>, y </a:t>
            </a:r>
            <a:r>
              <a:rPr lang="en-GB" dirty="0" err="1" smtClean="0"/>
              <a:t>compartirlas</a:t>
            </a:r>
            <a:r>
              <a:rPr lang="en-GB" dirty="0" smtClean="0"/>
              <a:t> con los </a:t>
            </a:r>
            <a:r>
              <a:rPr lang="en-GB" dirty="0" err="1" smtClean="0"/>
              <a:t>participantes</a:t>
            </a:r>
            <a:r>
              <a:rPr lang="en-GB" dirty="0" smtClean="0"/>
              <a:t>. </a:t>
            </a:r>
            <a:r>
              <a:rPr lang="en-GB" dirty="0" err="1" smtClean="0"/>
              <a:t>Más</a:t>
            </a:r>
            <a:r>
              <a:rPr lang="en-GB" dirty="0" smtClean="0"/>
              <a:t> </a:t>
            </a:r>
            <a:r>
              <a:rPr lang="en-GB" dirty="0" err="1" smtClean="0"/>
              <a:t>tarde</a:t>
            </a:r>
            <a:r>
              <a:rPr lang="en-GB" dirty="0" smtClean="0"/>
              <a:t> </a:t>
            </a:r>
            <a:r>
              <a:rPr lang="en-GB" dirty="0" err="1" smtClean="0"/>
              <a:t>puede</a:t>
            </a:r>
            <a:r>
              <a:rPr lang="en-GB" dirty="0" smtClean="0"/>
              <a:t> </a:t>
            </a:r>
            <a:r>
              <a:rPr lang="en-GB" dirty="0" err="1" smtClean="0"/>
              <a:t>mostrar</a:t>
            </a:r>
            <a:r>
              <a:rPr lang="en-GB" dirty="0" smtClean="0"/>
              <a:t> </a:t>
            </a:r>
            <a:r>
              <a:rPr lang="en-GB" dirty="0" err="1" smtClean="0"/>
              <a:t>las</a:t>
            </a:r>
            <a:r>
              <a:rPr lang="en-GB" dirty="0" smtClean="0"/>
              <a:t> </a:t>
            </a:r>
            <a:r>
              <a:rPr lang="en-GB" dirty="0" err="1" smtClean="0"/>
              <a:t>diaposivas</a:t>
            </a:r>
            <a:r>
              <a:rPr lang="en-GB" dirty="0" smtClean="0"/>
              <a:t> con </a:t>
            </a:r>
            <a:r>
              <a:rPr lang="en-GB" dirty="0" err="1" smtClean="0"/>
              <a:t>las</a:t>
            </a:r>
            <a:r>
              <a:rPr lang="en-GB" dirty="0" smtClean="0"/>
              <a:t> </a:t>
            </a:r>
            <a:r>
              <a:rPr lang="en-GB" dirty="0" err="1" smtClean="0"/>
              <a:t>respuestas</a:t>
            </a:r>
            <a:r>
              <a:rPr lang="en-GB" dirty="0" smtClean="0"/>
              <a:t>.</a:t>
            </a:r>
          </a:p>
          <a:p>
            <a:r>
              <a:rPr lang="fr-CH" dirty="0" smtClean="0"/>
              <a:t>Puede pedir a los participantes que expliquen la diferencia entre peligros para la salud y peligros para la seguridad.</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54</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sz="1200" b="1" dirty="0" smtClean="0"/>
          </a:p>
          <a:p>
            <a:r>
              <a:rPr lang="en-US" baseline="0" noProof="0" dirty="0" err="1" smtClean="0"/>
              <a:t>Diapositiva</a:t>
            </a:r>
            <a:r>
              <a:rPr lang="en-US" baseline="0" noProof="0" dirty="0" smtClean="0"/>
              <a:t> en la </a:t>
            </a:r>
            <a:r>
              <a:rPr lang="en-US" baseline="0" noProof="0" dirty="0" err="1" smtClean="0"/>
              <a:t>que</a:t>
            </a:r>
            <a:r>
              <a:rPr lang="en-US" baseline="0" noProof="0" dirty="0" smtClean="0"/>
              <a:t> van </a:t>
            </a:r>
            <a:r>
              <a:rPr lang="en-US" baseline="0" noProof="0" dirty="0" err="1" smtClean="0"/>
              <a:t>apareciendo</a:t>
            </a:r>
            <a:r>
              <a:rPr lang="en-US" baseline="0" noProof="0" dirty="0" smtClean="0"/>
              <a:t> </a:t>
            </a:r>
            <a:r>
              <a:rPr lang="en-US" baseline="0" noProof="0" dirty="0" err="1" smtClean="0"/>
              <a:t>las</a:t>
            </a:r>
            <a:r>
              <a:rPr lang="en-US" baseline="0" noProof="0" dirty="0" smtClean="0"/>
              <a:t> </a:t>
            </a:r>
            <a:r>
              <a:rPr lang="en-US" baseline="0" noProof="0" dirty="0" err="1" smtClean="0"/>
              <a:t>respuestas</a:t>
            </a:r>
            <a:r>
              <a:rPr lang="en-US" baseline="0" noProof="0" dirty="0" smtClean="0"/>
              <a:t>.</a:t>
            </a:r>
            <a:endParaRPr lang="en-US" baseline="0"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55</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fr-CH" dirty="0" smtClean="0"/>
              <a:t>El enlace contiene mapas interactivos. Pulse en los peligros para que aparezca una descripción</a:t>
            </a:r>
            <a:r>
              <a:rPr lang="fr-CH" baseline="0" dirty="0" smtClean="0"/>
              <a:t>. </a:t>
            </a:r>
          </a:p>
          <a:p>
            <a:pPr defTabSz="907085">
              <a:defRPr/>
            </a:pPr>
            <a:r>
              <a:rPr lang="en-GB" dirty="0" smtClean="0">
                <a:hlinkClick r:id="rId3"/>
              </a:rPr>
              <a:t>https://www.safework.nsw.gov.au/__data/assets/pdf_file/0011/547643/interactive-diagram-office.pdf</a:t>
            </a:r>
            <a:endParaRPr lang="en-GB" dirty="0" smtClean="0"/>
          </a:p>
          <a:p>
            <a:pPr defTabSz="907085">
              <a:defRPr/>
            </a:pPr>
            <a:r>
              <a:rPr lang="en-GB" dirty="0" smtClean="0"/>
              <a:t>Tal </a:t>
            </a:r>
            <a:r>
              <a:rPr lang="en-GB" dirty="0" err="1" smtClean="0"/>
              <a:t>vez</a:t>
            </a:r>
            <a:r>
              <a:rPr lang="en-GB" dirty="0" smtClean="0"/>
              <a:t> </a:t>
            </a:r>
            <a:r>
              <a:rPr lang="en-GB" dirty="0" err="1" smtClean="0"/>
              <a:t>desee</a:t>
            </a:r>
            <a:r>
              <a:rPr lang="en-GB" dirty="0" smtClean="0"/>
              <a:t> </a:t>
            </a:r>
            <a:r>
              <a:rPr lang="en-GB" dirty="0" err="1" smtClean="0"/>
              <a:t>imprimir</a:t>
            </a:r>
            <a:r>
              <a:rPr lang="en-GB" dirty="0" smtClean="0"/>
              <a:t> </a:t>
            </a:r>
            <a:r>
              <a:rPr lang="en-GB" dirty="0" err="1" smtClean="0"/>
              <a:t>las</a:t>
            </a:r>
            <a:r>
              <a:rPr lang="en-GB" dirty="0" smtClean="0"/>
              <a:t> </a:t>
            </a:r>
            <a:r>
              <a:rPr lang="en-GB" dirty="0" err="1" smtClean="0"/>
              <a:t>diapositivas</a:t>
            </a:r>
            <a:r>
              <a:rPr lang="en-GB" dirty="0" smtClean="0"/>
              <a:t> sin </a:t>
            </a:r>
            <a:r>
              <a:rPr lang="en-GB" dirty="0" err="1" smtClean="0"/>
              <a:t>las</a:t>
            </a:r>
            <a:r>
              <a:rPr lang="en-GB" dirty="0" smtClean="0"/>
              <a:t> </a:t>
            </a:r>
            <a:r>
              <a:rPr lang="en-GB" dirty="0" err="1" smtClean="0"/>
              <a:t>respuestas</a:t>
            </a:r>
            <a:r>
              <a:rPr lang="en-GB" dirty="0" smtClean="0"/>
              <a:t>, y </a:t>
            </a:r>
            <a:r>
              <a:rPr lang="en-GB" dirty="0" err="1" smtClean="0"/>
              <a:t>compartirlas</a:t>
            </a:r>
            <a:r>
              <a:rPr lang="en-GB" dirty="0" smtClean="0"/>
              <a:t> con los </a:t>
            </a:r>
            <a:r>
              <a:rPr lang="en-GB" dirty="0" err="1" smtClean="0"/>
              <a:t>participantes</a:t>
            </a:r>
            <a:r>
              <a:rPr lang="en-GB" dirty="0" smtClean="0"/>
              <a:t>. </a:t>
            </a:r>
            <a:r>
              <a:rPr lang="en-GB" dirty="0" err="1" smtClean="0"/>
              <a:t>Más</a:t>
            </a:r>
            <a:r>
              <a:rPr lang="en-GB" dirty="0" smtClean="0"/>
              <a:t> </a:t>
            </a:r>
            <a:r>
              <a:rPr lang="en-GB" dirty="0" err="1" smtClean="0"/>
              <a:t>tarde</a:t>
            </a:r>
            <a:r>
              <a:rPr lang="en-GB" dirty="0" smtClean="0"/>
              <a:t> </a:t>
            </a:r>
            <a:r>
              <a:rPr lang="en-GB" dirty="0" err="1" smtClean="0"/>
              <a:t>puede</a:t>
            </a:r>
            <a:r>
              <a:rPr lang="en-GB" dirty="0" smtClean="0"/>
              <a:t> </a:t>
            </a:r>
            <a:r>
              <a:rPr lang="en-GB" dirty="0" err="1" smtClean="0"/>
              <a:t>mostrar</a:t>
            </a:r>
            <a:r>
              <a:rPr lang="en-GB" dirty="0" smtClean="0"/>
              <a:t> </a:t>
            </a:r>
            <a:r>
              <a:rPr lang="en-GB" dirty="0" err="1" smtClean="0"/>
              <a:t>las</a:t>
            </a:r>
            <a:r>
              <a:rPr lang="en-GB" dirty="0" smtClean="0"/>
              <a:t> </a:t>
            </a:r>
            <a:r>
              <a:rPr lang="en-GB" dirty="0" err="1" smtClean="0"/>
              <a:t>diaposivas</a:t>
            </a:r>
            <a:r>
              <a:rPr lang="en-GB" dirty="0" smtClean="0"/>
              <a:t> con </a:t>
            </a:r>
            <a:r>
              <a:rPr lang="en-GB" dirty="0" err="1" smtClean="0"/>
              <a:t>las</a:t>
            </a:r>
            <a:r>
              <a:rPr lang="en-GB" dirty="0" smtClean="0"/>
              <a:t> </a:t>
            </a:r>
            <a:r>
              <a:rPr lang="en-GB" dirty="0" err="1" smtClean="0"/>
              <a:t>respuestas</a:t>
            </a:r>
            <a:r>
              <a:rPr lang="en-GB" dirty="0" smtClean="0"/>
              <a:t>.</a:t>
            </a:r>
          </a:p>
          <a:p>
            <a:r>
              <a:rPr lang="fr-CH" dirty="0" smtClean="0"/>
              <a:t>Puede pedir a los participantes que expliquen la diferencia entre peligros para la salud y peligros para la seguridad.</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56</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baseline="0" noProof="0" dirty="0" smtClean="0"/>
          </a:p>
          <a:p>
            <a:r>
              <a:rPr lang="en-US" baseline="0" noProof="0" dirty="0" err="1" smtClean="0"/>
              <a:t>Diapositiva</a:t>
            </a:r>
            <a:r>
              <a:rPr lang="en-US" baseline="0" noProof="0" dirty="0" smtClean="0"/>
              <a:t> en la </a:t>
            </a:r>
            <a:r>
              <a:rPr lang="en-US" baseline="0" noProof="0" dirty="0" err="1" smtClean="0"/>
              <a:t>que</a:t>
            </a:r>
            <a:r>
              <a:rPr lang="en-US" baseline="0" noProof="0" dirty="0" smtClean="0"/>
              <a:t> van </a:t>
            </a:r>
            <a:r>
              <a:rPr lang="en-US" baseline="0" noProof="0" dirty="0" err="1" smtClean="0"/>
              <a:t>apareciendo</a:t>
            </a:r>
            <a:r>
              <a:rPr lang="en-US" baseline="0" noProof="0" dirty="0" smtClean="0"/>
              <a:t> </a:t>
            </a:r>
            <a:r>
              <a:rPr lang="en-US" baseline="0" noProof="0" dirty="0" err="1" smtClean="0"/>
              <a:t>las</a:t>
            </a:r>
            <a:r>
              <a:rPr lang="en-US" baseline="0" noProof="0" dirty="0" smtClean="0"/>
              <a:t> </a:t>
            </a:r>
            <a:r>
              <a:rPr lang="en-US" baseline="0" noProof="0" dirty="0" err="1" smtClean="0"/>
              <a:t>respuestas</a:t>
            </a:r>
            <a:r>
              <a:rPr lang="en-US" baseline="0" noProof="0" dirty="0" smtClean="0"/>
              <a:t>.</a:t>
            </a:r>
            <a:endParaRPr lang="en-US" baseline="0"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57</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s-ES" dirty="0" smtClean="0"/>
              <a:t>Tendemos a prestar atención sólo a los riesgos, PERO tenemos que centrarnos en los peligros cuando realizamos evaluaciones de los riesgos porque cualquier peligro que no se haya identificado no se puede controlar y, por lo tanto, el riesgo no se puede evaluar.</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a:t>
            </a:r>
          </a:p>
          <a:p>
            <a:endParaRPr lang="es-ES" dirty="0" smtClean="0"/>
          </a:p>
          <a:p>
            <a:r>
              <a:rPr lang="es-ES" dirty="0" smtClean="0"/>
              <a:t>En relación con el paso 1, discuta "Identificar los peligros y determinar por qué están presentes", esto último es importante porque si se puede identificar la razón por la que existe el peligro, entonces se pueden tomar medidas para eliminarlo. Por ejemplo, en la diapositiva de la cadena de causalidad de accidentes núm. 43 el aceite en el suelo presenta un peligro de resbalón debido a un mantenimiento inadecuado. Por lo tanto, si se detecta esta situación y se mejora el mantenimiento, entonces se elimina el peligro. Esta actuación sería mejor que limitarse a limpiar el suelo, ya que, si la máquina tiene fugas, volverá a formarse un charco de aceite.</a:t>
            </a:r>
            <a:endParaRPr lang="en-GB" dirty="0" smtClean="0"/>
          </a:p>
          <a:p>
            <a:r>
              <a:rPr lang="es-ES" dirty="0" smtClean="0"/>
              <a:t>¿Por qué existe un peligro? Ponga el ejemplo de los productos químicos utilizados para limpiar manchas en las fábricas de confección de prendas de vestir. A veces es necesario limpiar las camisas porque hay una máquina que se utiliza en el proceso de fabricación que las mancha. Si la máquina se repara, entonces no dejará ninguna mancha y otros trabajadores no tendrán que usar el producto químico.</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61</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es-ES" sz="1200" b="1" dirty="0" smtClean="0"/>
              <a:t>NOTA PARA EL FORMADOR: </a:t>
            </a:r>
          </a:p>
          <a:p>
            <a:pPr defTabSz="907085">
              <a:defRPr/>
            </a:pPr>
            <a:r>
              <a:rPr lang="es-ES" baseline="0" dirty="0" smtClean="0"/>
              <a:t>Destaque que CUALQUIER COSA puede constituir un peligro: productos o sustancias químicos presentes en el trabajo, electricidad, fuego, factores ambientales como temperatura, humedad, iluminación, ruido, vibraciones, bacterias, virus o moho, procedimientos de trabajo (trabajo en altura, turnos nocturnos), comportamientos (acoso), posturas forzadas, trabajo repetitivo, etc. </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62</a:t>
            </a:fld>
            <a:endParaRPr lang="en-GB"/>
          </a:p>
        </p:txBody>
      </p:sp>
    </p:spTree>
    <p:extLst>
      <p:ext uri="{BB962C8B-B14F-4D97-AF65-F5344CB8AC3E}">
        <p14:creationId xmlns:p14="http://schemas.microsoft.com/office/powerpoint/2010/main" val="17738105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b="1" dirty="0" smtClean="0"/>
          </a:p>
          <a:p>
            <a:r>
              <a:rPr lang="es-ES" dirty="0" smtClean="0"/>
              <a:t>Pregunte</a:t>
            </a:r>
            <a:r>
              <a:rPr lang="es-ES" b="1" dirty="0" smtClean="0"/>
              <a:t> </a:t>
            </a:r>
            <a:r>
              <a:rPr lang="es-ES" dirty="0" smtClean="0"/>
              <a:t> a los participantes acerca de cada uno de los puntos anteriores para saber si son posibles formas de identificar los peligros en su lugar de trabajo:</a:t>
            </a:r>
          </a:p>
          <a:p>
            <a:r>
              <a:rPr lang="es-ES" dirty="0" smtClean="0"/>
              <a:t>Información de inspecciones previas del lugar de trabajo</a:t>
            </a:r>
          </a:p>
          <a:p>
            <a:r>
              <a:rPr lang="es-ES" dirty="0" smtClean="0"/>
              <a:t>Formularios de incidentes en el lugar de trabajo mencionados anteriormente - ver qué peligros causaron el incidente</a:t>
            </a:r>
          </a:p>
          <a:p>
            <a:r>
              <a:rPr lang="es-ES" dirty="0" smtClean="0"/>
              <a:t>Nuevo paseo por el lugar de trabajo para observar los sistemas de trabajo actuales</a:t>
            </a:r>
          </a:p>
          <a:p>
            <a:r>
              <a:rPr lang="es-ES" dirty="0" smtClean="0"/>
              <a:t>Información del comité de SST</a:t>
            </a:r>
          </a:p>
          <a:p>
            <a:r>
              <a:rPr lang="es-ES" dirty="0" smtClean="0"/>
              <a:t>Señales de advertencia/etiquetas en productos y maquinaria</a:t>
            </a:r>
          </a:p>
          <a:p>
            <a:r>
              <a:rPr lang="es-ES" dirty="0" smtClean="0"/>
              <a:t>Instrucciones para un funcionamiento seguro de los fabricantes / manuales de funcionamiento</a:t>
            </a:r>
          </a:p>
          <a:p>
            <a:r>
              <a:rPr lang="es-ES" dirty="0" smtClean="0"/>
              <a:t>Informes de los consultores de SST, si existen</a:t>
            </a:r>
          </a:p>
          <a:p>
            <a:r>
              <a:rPr lang="es-ES" dirty="0" smtClean="0"/>
              <a:t>En Internet pueden encontrarse orientaciones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63</a:t>
            </a:fld>
            <a:endParaRPr lang="en-GB"/>
          </a:p>
        </p:txBody>
      </p:sp>
    </p:spTree>
    <p:extLst>
      <p:ext uri="{BB962C8B-B14F-4D97-AF65-F5344CB8AC3E}">
        <p14:creationId xmlns:p14="http://schemas.microsoft.com/office/powerpoint/2010/main" val="360681381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64</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endParaRPr lang="es-ES" sz="1200" b="1" dirty="0" smtClean="0"/>
          </a:p>
          <a:p>
            <a:r>
              <a:rPr lang="es-ES" dirty="0" smtClean="0"/>
              <a:t>Pregunte a los trabajadores si en algún momento han sentido que se les aceleraba o se les paraba el corazón. Pregunte si alguien ha usado el teléfono móvil mientras conducía (muchos lo hacemos), por ejemplo, cuando tras leer un mensaje o buscar un número levantas la vista y ves que un coche se ha parado delante de ti, tienes que frenar bruscamente y tu corazón se agita. </a:t>
            </a:r>
          </a:p>
          <a:p>
            <a:endParaRPr lang="es-ES" dirty="0" smtClean="0"/>
          </a:p>
          <a:p>
            <a:r>
              <a:rPr lang="es-ES" dirty="0" smtClean="0"/>
              <a:t>Si los trabajadores pueden decirle cuándo les ha ocurrido algo así en el trabajo, entonces podrá identificar qué lo causó (el peligro) y se pueden tomar medidas al respecto.</a:t>
            </a:r>
            <a:endParaRPr lang="en-GB" baseline="0" dirty="0"/>
          </a:p>
        </p:txBody>
      </p:sp>
      <p:sp>
        <p:nvSpPr>
          <p:cNvPr id="4" name="Slide Number Placeholder 3"/>
          <p:cNvSpPr>
            <a:spLocks noGrp="1"/>
          </p:cNvSpPr>
          <p:nvPr>
            <p:ph type="sldNum" sz="quarter" idx="10"/>
          </p:nvPr>
        </p:nvSpPr>
        <p:spPr/>
        <p:txBody>
          <a:bodyPr/>
          <a:lstStyle/>
          <a:p>
            <a:fld id="{D0826FEE-2901-4F80-B040-94DEDE5C3ECF}" type="slidenum">
              <a:rPr lang="en-GB" smtClean="0"/>
              <a:t>65</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085">
              <a:defRPr/>
            </a:pPr>
            <a:r>
              <a:rPr lang="es-ES" sz="1200" b="1" dirty="0" smtClean="0"/>
              <a:t>NOTA PARA EL FORMADOR: </a:t>
            </a:r>
          </a:p>
          <a:p>
            <a:pPr defTabSz="907085">
              <a:defRPr/>
            </a:pPr>
            <a:endParaRPr lang="es-ES" b="1" baseline="0" dirty="0" smtClean="0"/>
          </a:p>
          <a:p>
            <a:pPr defTabSz="907085">
              <a:defRPr/>
            </a:pPr>
            <a:r>
              <a:rPr lang="es-ES" b="1" baseline="0" dirty="0" smtClean="0"/>
              <a:t>Advertencia en relación con las listas de comprobación</a:t>
            </a:r>
            <a:r>
              <a:rPr lang="es-ES" baseline="0" dirty="0" smtClean="0"/>
              <a:t>: Si un peligro no se menciona en las listas de comprobación puede ser que se haya pasado por alto. No se debe limitar a utilizar sólo la información que figure en la lista de comprobación.</a:t>
            </a:r>
          </a:p>
          <a:p>
            <a:pPr defTabSz="907085">
              <a:defRPr/>
            </a:pPr>
            <a:endParaRPr lang="es-ES" baseline="0" dirty="0" smtClean="0"/>
          </a:p>
          <a:p>
            <a:pPr defTabSz="907085">
              <a:defRPr/>
            </a:pPr>
            <a:r>
              <a:rPr lang="es-ES" b="0" baseline="0" dirty="0" smtClean="0"/>
              <a:t>La</a:t>
            </a:r>
            <a:r>
              <a:rPr lang="es-ES" baseline="0" dirty="0" smtClean="0"/>
              <a:t> lista de comprobación también puede elaborarse para las inspecciones en el lugar de trabajo. Una vez que la medida de control identificada como necesaria se ha puesto en marcha, la persona que realice la inspección puede comprobar que los controles se están utilizando correctamente.</a:t>
            </a:r>
            <a:endParaRPr lang="es-ES" baseline="0" dirty="0"/>
          </a:p>
        </p:txBody>
      </p:sp>
      <p:sp>
        <p:nvSpPr>
          <p:cNvPr id="4" name="Slide Number Placeholder 3"/>
          <p:cNvSpPr>
            <a:spLocks noGrp="1"/>
          </p:cNvSpPr>
          <p:nvPr>
            <p:ph type="sldNum" sz="quarter" idx="10"/>
          </p:nvPr>
        </p:nvSpPr>
        <p:spPr/>
        <p:txBody>
          <a:bodyPr/>
          <a:lstStyle/>
          <a:p>
            <a:fld id="{D0826FEE-2901-4F80-B040-94DEDE5C3ECF}" type="slidenum">
              <a:rPr lang="en-GB" smtClean="0"/>
              <a:t>66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endParaRPr lang="es-ES" b="1" dirty="0" smtClean="0"/>
          </a:p>
          <a:p>
            <a:r>
              <a:rPr lang="it-IT" dirty="0" smtClean="0"/>
              <a:t>Las </a:t>
            </a:r>
            <a:r>
              <a:rPr lang="it-IT" dirty="0" err="1" smtClean="0"/>
              <a:t>imágenes</a:t>
            </a:r>
            <a:r>
              <a:rPr lang="it-IT" dirty="0" smtClean="0"/>
              <a:t> de la </a:t>
            </a:r>
            <a:r>
              <a:rPr lang="it-IT" dirty="0" err="1" smtClean="0"/>
              <a:t>derecha</a:t>
            </a:r>
            <a:r>
              <a:rPr lang="it-IT" dirty="0" smtClean="0"/>
              <a:t> </a:t>
            </a:r>
            <a:r>
              <a:rPr lang="it-IT" dirty="0" err="1" smtClean="0"/>
              <a:t>pertenecen</a:t>
            </a:r>
            <a:r>
              <a:rPr lang="it-IT" dirty="0" smtClean="0"/>
              <a:t> a una </a:t>
            </a:r>
            <a:r>
              <a:rPr lang="it-IT" dirty="0" err="1" smtClean="0"/>
              <a:t>página</a:t>
            </a:r>
            <a:r>
              <a:rPr lang="it-IT" dirty="0" smtClean="0"/>
              <a:t> y un </a:t>
            </a:r>
            <a:r>
              <a:rPr lang="it-IT" dirty="0" err="1" smtClean="0"/>
              <a:t>único</a:t>
            </a:r>
            <a:r>
              <a:rPr lang="it-IT" dirty="0" smtClean="0"/>
              <a:t> punto de </a:t>
            </a:r>
            <a:r>
              <a:rPr lang="it-IT" dirty="0" err="1" smtClean="0"/>
              <a:t>comprobación</a:t>
            </a:r>
            <a:r>
              <a:rPr lang="it-IT" baseline="0" dirty="0" smtClean="0"/>
              <a:t> </a:t>
            </a:r>
            <a:r>
              <a:rPr lang="it-IT" dirty="0" smtClean="0"/>
              <a:t>de la Lista de </a:t>
            </a:r>
            <a:r>
              <a:rPr lang="it-IT" dirty="0" err="1" smtClean="0"/>
              <a:t>comprobación</a:t>
            </a:r>
            <a:r>
              <a:rPr lang="it-IT" dirty="0" smtClean="0"/>
              <a:t> de la OIT para la </a:t>
            </a:r>
            <a:r>
              <a:rPr lang="it-IT" dirty="0" err="1" smtClean="0"/>
              <a:t>prevención</a:t>
            </a:r>
            <a:r>
              <a:rPr lang="it-IT" dirty="0" smtClean="0"/>
              <a:t> y </a:t>
            </a:r>
            <a:r>
              <a:rPr lang="it-IT" dirty="0" err="1" smtClean="0"/>
              <a:t>mitigación</a:t>
            </a:r>
            <a:r>
              <a:rPr lang="it-IT" dirty="0" smtClean="0"/>
              <a:t> de la COVID-19 en </a:t>
            </a:r>
            <a:r>
              <a:rPr lang="it-IT" dirty="0" err="1" smtClean="0"/>
              <a:t>el</a:t>
            </a:r>
            <a:r>
              <a:rPr lang="it-IT" dirty="0" smtClean="0"/>
              <a:t> </a:t>
            </a:r>
            <a:r>
              <a:rPr lang="it-IT" dirty="0" err="1" smtClean="0"/>
              <a:t>trabajo</a:t>
            </a:r>
            <a:r>
              <a:rPr lang="it-IT" dirty="0" smtClean="0"/>
              <a:t>, </a:t>
            </a:r>
            <a:r>
              <a:rPr lang="it-IT" dirty="0" err="1" smtClean="0"/>
              <a:t>disponible</a:t>
            </a:r>
            <a:r>
              <a:rPr lang="it-IT" dirty="0" smtClean="0"/>
              <a:t> en</a:t>
            </a:r>
            <a:r>
              <a:rPr lang="it-IT" baseline="0" dirty="0" smtClean="0"/>
              <a:t>:</a:t>
            </a:r>
          </a:p>
          <a:p>
            <a:r>
              <a:rPr lang="it-IT" baseline="0" dirty="0" smtClean="0">
                <a:hlinkClick r:id="rId3"/>
              </a:rPr>
              <a:t>https://www.ilo.org/wcmsp5/groups/public/---ed_protect/---protrav/---safework/documents/instructionalmaterial/wcms_741818.pdf</a:t>
            </a:r>
            <a:endParaRPr lang="it-IT" baseline="0" dirty="0" smtClean="0"/>
          </a:p>
          <a:p>
            <a:endParaRPr lang="it-IT" baseline="0" dirty="0" smtClean="0"/>
          </a:p>
          <a:p>
            <a:r>
              <a:rPr lang="it-IT" b="1" baseline="0" dirty="0" err="1" smtClean="0"/>
              <a:t>Advertencia</a:t>
            </a:r>
            <a:r>
              <a:rPr lang="it-IT" b="1" baseline="0" dirty="0" smtClean="0"/>
              <a:t> en </a:t>
            </a:r>
            <a:r>
              <a:rPr lang="it-IT" b="1" baseline="0" dirty="0" err="1" smtClean="0"/>
              <a:t>relación</a:t>
            </a:r>
            <a:r>
              <a:rPr lang="it-IT" b="1" baseline="0" dirty="0" smtClean="0"/>
              <a:t> con </a:t>
            </a:r>
            <a:r>
              <a:rPr lang="it-IT" b="1" baseline="0" dirty="0" err="1" smtClean="0"/>
              <a:t>las</a:t>
            </a:r>
            <a:r>
              <a:rPr lang="it-IT" b="1" baseline="0" dirty="0" smtClean="0"/>
              <a:t> </a:t>
            </a:r>
            <a:r>
              <a:rPr lang="it-IT" b="1" baseline="0" dirty="0" err="1" smtClean="0"/>
              <a:t>listas</a:t>
            </a:r>
            <a:r>
              <a:rPr lang="it-IT" b="1" baseline="0" dirty="0" smtClean="0"/>
              <a:t> de </a:t>
            </a:r>
            <a:r>
              <a:rPr lang="it-IT" b="1" baseline="0" dirty="0" err="1" smtClean="0"/>
              <a:t>comprobación</a:t>
            </a:r>
            <a:r>
              <a:rPr lang="it-IT" baseline="0" dirty="0" smtClean="0"/>
              <a:t>: Si un </a:t>
            </a:r>
            <a:r>
              <a:rPr lang="it-IT" baseline="0" dirty="0" err="1" smtClean="0"/>
              <a:t>peligro</a:t>
            </a:r>
            <a:r>
              <a:rPr lang="it-IT" baseline="0" dirty="0" smtClean="0"/>
              <a:t> no se </a:t>
            </a:r>
            <a:r>
              <a:rPr lang="it-IT" baseline="0" dirty="0" err="1" smtClean="0"/>
              <a:t>menciona</a:t>
            </a:r>
            <a:r>
              <a:rPr lang="it-IT" baseline="0" dirty="0" smtClean="0"/>
              <a:t> en la lista de </a:t>
            </a:r>
            <a:r>
              <a:rPr lang="it-IT" baseline="0" dirty="0" err="1" smtClean="0"/>
              <a:t>comprobacion</a:t>
            </a:r>
            <a:r>
              <a:rPr lang="it-IT" baseline="0" dirty="0" smtClean="0"/>
              <a:t>, </a:t>
            </a:r>
            <a:r>
              <a:rPr lang="it-IT" baseline="0" dirty="0" err="1" smtClean="0"/>
              <a:t>puede</a:t>
            </a:r>
            <a:r>
              <a:rPr lang="it-IT" baseline="0" dirty="0" smtClean="0"/>
              <a:t> </a:t>
            </a:r>
            <a:r>
              <a:rPr lang="it-IT" baseline="0" dirty="0" err="1" smtClean="0"/>
              <a:t>ocurrir</a:t>
            </a:r>
            <a:r>
              <a:rPr lang="it-IT" baseline="0" dirty="0" smtClean="0"/>
              <a:t> </a:t>
            </a:r>
            <a:r>
              <a:rPr lang="it-IT" baseline="0" dirty="0" err="1" smtClean="0"/>
              <a:t>que</a:t>
            </a:r>
            <a:r>
              <a:rPr lang="it-IT" baseline="0" dirty="0" smtClean="0"/>
              <a:t> se </a:t>
            </a:r>
            <a:r>
              <a:rPr lang="it-IT" baseline="0" dirty="0" err="1" smtClean="0"/>
              <a:t>haya</a:t>
            </a:r>
            <a:r>
              <a:rPr lang="it-IT" baseline="0" dirty="0" smtClean="0"/>
              <a:t> </a:t>
            </a:r>
            <a:r>
              <a:rPr lang="it-IT" baseline="0" dirty="0" err="1" smtClean="0"/>
              <a:t>pasado</a:t>
            </a:r>
            <a:r>
              <a:rPr lang="it-IT" baseline="0" dirty="0" smtClean="0"/>
              <a:t> por alto, no se limite a la </a:t>
            </a:r>
            <a:r>
              <a:rPr lang="it-IT" baseline="0" dirty="0" err="1" smtClean="0"/>
              <a:t>información</a:t>
            </a:r>
            <a:r>
              <a:rPr lang="it-IT" baseline="0" dirty="0" smtClean="0"/>
              <a:t> </a:t>
            </a:r>
            <a:r>
              <a:rPr lang="it-IT" baseline="0" dirty="0" err="1" smtClean="0"/>
              <a:t>que</a:t>
            </a:r>
            <a:r>
              <a:rPr lang="it-IT" baseline="0" dirty="0" smtClean="0"/>
              <a:t> contiene la lista.</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67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68</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200" b="1" dirty="0" smtClean="0"/>
              <a:t>NOTA PARA EL FORMADOR: </a:t>
            </a:r>
          </a:p>
          <a:p>
            <a:r>
              <a:rPr lang="en-GB" noProof="0" dirty="0" err="1" smtClean="0"/>
              <a:t>Recuerde</a:t>
            </a:r>
            <a:r>
              <a:rPr lang="en-GB" noProof="0" dirty="0" smtClean="0"/>
              <a:t> a </a:t>
            </a:r>
            <a:r>
              <a:rPr lang="en-GB" dirty="0" smtClean="0"/>
              <a:t>los </a:t>
            </a:r>
            <a:r>
              <a:rPr lang="en-GB" dirty="0" err="1" smtClean="0"/>
              <a:t>participantes</a:t>
            </a:r>
            <a:r>
              <a:rPr lang="en-GB" dirty="0" smtClean="0"/>
              <a:t> </a:t>
            </a:r>
            <a:r>
              <a:rPr lang="en-GB" dirty="0" err="1" smtClean="0"/>
              <a:t>que</a:t>
            </a:r>
            <a:r>
              <a:rPr lang="en-GB" dirty="0" smtClean="0"/>
              <a:t> TODOS los </a:t>
            </a:r>
            <a:r>
              <a:rPr lang="en-GB" dirty="0" err="1" smtClean="0"/>
              <a:t>productos</a:t>
            </a:r>
            <a:r>
              <a:rPr lang="en-GB" dirty="0" smtClean="0"/>
              <a:t> </a:t>
            </a:r>
            <a:r>
              <a:rPr lang="en-GB" dirty="0" err="1" smtClean="0"/>
              <a:t>peligrosos</a:t>
            </a:r>
            <a:r>
              <a:rPr lang="en-GB" dirty="0" smtClean="0"/>
              <a:t> </a:t>
            </a:r>
            <a:r>
              <a:rPr lang="en-GB" dirty="0" err="1" smtClean="0"/>
              <a:t>presentes</a:t>
            </a:r>
            <a:r>
              <a:rPr lang="en-GB" dirty="0" smtClean="0"/>
              <a:t> en el </a:t>
            </a:r>
            <a:r>
              <a:rPr lang="en-GB" dirty="0" err="1" smtClean="0"/>
              <a:t>lugar</a:t>
            </a:r>
            <a:r>
              <a:rPr lang="en-GB" dirty="0" smtClean="0"/>
              <a:t> de </a:t>
            </a:r>
            <a:r>
              <a:rPr lang="en-GB" dirty="0" err="1" smtClean="0"/>
              <a:t>trabajo</a:t>
            </a:r>
            <a:r>
              <a:rPr lang="en-GB" dirty="0" smtClean="0"/>
              <a:t> </a:t>
            </a:r>
            <a:r>
              <a:rPr lang="en-GB" dirty="0" err="1" smtClean="0"/>
              <a:t>deben</a:t>
            </a:r>
            <a:r>
              <a:rPr lang="en-GB" dirty="0" smtClean="0"/>
              <a:t> </a:t>
            </a:r>
            <a:r>
              <a:rPr lang="en-GB" dirty="0" err="1" smtClean="0"/>
              <a:t>guardarse</a:t>
            </a:r>
            <a:r>
              <a:rPr lang="en-GB" dirty="0" smtClean="0"/>
              <a:t> en </a:t>
            </a:r>
            <a:r>
              <a:rPr lang="en-GB" dirty="0" err="1" smtClean="0"/>
              <a:t>contenedores</a:t>
            </a:r>
            <a:r>
              <a:rPr lang="en-GB" dirty="0" smtClean="0"/>
              <a:t> </a:t>
            </a:r>
            <a:r>
              <a:rPr lang="en-GB" dirty="0" err="1" smtClean="0"/>
              <a:t>etiquetados</a:t>
            </a:r>
            <a:r>
              <a:rPr lang="en-GB" dirty="0" smtClean="0"/>
              <a:t>.</a:t>
            </a:r>
            <a:endParaRPr lang="en-GB" noProof="0" dirty="0"/>
          </a:p>
        </p:txBody>
      </p:sp>
      <p:sp>
        <p:nvSpPr>
          <p:cNvPr id="4" name="Slide Number Placeholder 3"/>
          <p:cNvSpPr>
            <a:spLocks noGrp="1"/>
          </p:cNvSpPr>
          <p:nvPr>
            <p:ph type="sldNum" sz="quarter" idx="10"/>
          </p:nvPr>
        </p:nvSpPr>
        <p:spPr/>
        <p:txBody>
          <a:bodyPr/>
          <a:lstStyle/>
          <a:p>
            <a:fld id="{D0826FEE-2901-4F80-B040-94DEDE5C3ECF}" type="slidenum">
              <a:rPr lang="en-GB" smtClean="0"/>
              <a:t>69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s-ES" dirty="0" smtClean="0"/>
              <a:t>Pregunte a los participantes si en su lugar de trabajo están familiarizados con las FDS y si las FDS en su país deben constar de 16 puntos. Haga hincapié en que el producto debe utilizarse siguiendo las indicaciones del fabricante; de lo contrario, es posible que no se apliquen los consejos que figuran en la FDS (y en la etiqueta) o que las medidas de protección enumeradas no sean las adecuadas.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70</a:t>
            </a:fld>
            <a:endParaRPr lang="en-GB"/>
          </a:p>
        </p:txBody>
      </p:sp>
    </p:spTree>
    <p:extLst>
      <p:ext uri="{BB962C8B-B14F-4D97-AF65-F5344CB8AC3E}">
        <p14:creationId xmlns:p14="http://schemas.microsoft.com/office/powerpoint/2010/main" val="17738105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r>
              <a:rPr lang="es-ES" dirty="0" smtClean="0"/>
              <a:t>Recuerde a los participantes que la evaluación de los riesgos y las medidas de control se examinarán en las próximas sesiones. Los trabajadores tienen derecho a ser informados adecuadamente sobre los peligros en el lugar de trabajo, también tienen derecho a rechazar un trabajo inseguro.</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71</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baseline="0" dirty="0" smtClean="0"/>
              <a:t>A note of </a:t>
            </a:r>
            <a:r>
              <a:rPr lang="it-IT" baseline="0" dirty="0" err="1" smtClean="0"/>
              <a:t>caution</a:t>
            </a:r>
            <a:r>
              <a:rPr lang="it-IT" baseline="0" dirty="0" smtClean="0"/>
              <a:t> </a:t>
            </a:r>
            <a:r>
              <a:rPr lang="it-IT" baseline="0" dirty="0" err="1" smtClean="0"/>
              <a:t>regarding</a:t>
            </a:r>
            <a:r>
              <a:rPr lang="it-IT" baseline="0" dirty="0" smtClean="0"/>
              <a:t> </a:t>
            </a:r>
            <a:r>
              <a:rPr lang="it-IT" baseline="0" dirty="0" err="1" smtClean="0"/>
              <a:t>checklists</a:t>
            </a:r>
            <a:r>
              <a:rPr lang="it-IT" baseline="0" dirty="0" smtClean="0"/>
              <a:t> – </a:t>
            </a:r>
            <a:r>
              <a:rPr lang="it-IT" baseline="0" dirty="0" err="1" smtClean="0"/>
              <a:t>If</a:t>
            </a:r>
            <a:r>
              <a:rPr lang="it-IT" baseline="0" dirty="0" smtClean="0"/>
              <a:t> a </a:t>
            </a:r>
            <a:r>
              <a:rPr lang="it-IT" baseline="0" dirty="0" err="1" smtClean="0"/>
              <a:t>hazard</a:t>
            </a:r>
            <a:r>
              <a:rPr lang="it-IT" baseline="0" dirty="0" smtClean="0"/>
              <a:t> </a:t>
            </a:r>
            <a:r>
              <a:rPr lang="it-IT" baseline="0" dirty="0" err="1" smtClean="0"/>
              <a:t>is</a:t>
            </a:r>
            <a:r>
              <a:rPr lang="it-IT" baseline="0" dirty="0" smtClean="0"/>
              <a:t> </a:t>
            </a:r>
            <a:r>
              <a:rPr lang="it-IT" baseline="0" dirty="0" err="1" smtClean="0"/>
              <a:t>not</a:t>
            </a:r>
            <a:r>
              <a:rPr lang="it-IT" baseline="0" dirty="0" smtClean="0"/>
              <a:t> </a:t>
            </a:r>
            <a:r>
              <a:rPr lang="it-IT" baseline="0" dirty="0" err="1" smtClean="0"/>
              <a:t>mentioned</a:t>
            </a:r>
            <a:r>
              <a:rPr lang="it-IT" baseline="0" dirty="0" smtClean="0"/>
              <a:t> on the </a:t>
            </a:r>
            <a:r>
              <a:rPr lang="it-IT" baseline="0" dirty="0" err="1" smtClean="0"/>
              <a:t>checklists</a:t>
            </a:r>
            <a:r>
              <a:rPr lang="it-IT" baseline="0" dirty="0" smtClean="0"/>
              <a:t> </a:t>
            </a:r>
            <a:r>
              <a:rPr lang="it-IT" baseline="0" dirty="0" err="1" smtClean="0"/>
              <a:t>it</a:t>
            </a:r>
            <a:r>
              <a:rPr lang="it-IT" baseline="0" dirty="0" smtClean="0"/>
              <a:t> </a:t>
            </a:r>
            <a:r>
              <a:rPr lang="it-IT" baseline="0" dirty="0" err="1" smtClean="0"/>
              <a:t>may</a:t>
            </a:r>
            <a:r>
              <a:rPr lang="it-IT" baseline="0" dirty="0" smtClean="0"/>
              <a:t> be </a:t>
            </a:r>
            <a:r>
              <a:rPr lang="it-IT" baseline="0" dirty="0" err="1" smtClean="0"/>
              <a:t>overlooked</a:t>
            </a:r>
            <a:r>
              <a:rPr lang="it-IT" baseline="0" dirty="0" smtClean="0"/>
              <a:t>. Do </a:t>
            </a:r>
            <a:r>
              <a:rPr lang="it-IT" baseline="0" dirty="0" err="1" smtClean="0"/>
              <a:t>not</a:t>
            </a:r>
            <a:r>
              <a:rPr lang="it-IT" baseline="0" dirty="0" smtClean="0"/>
              <a:t> be </a:t>
            </a:r>
            <a:r>
              <a:rPr lang="it-IT" baseline="0" dirty="0" err="1" smtClean="0"/>
              <a:t>blinkered</a:t>
            </a:r>
            <a:r>
              <a:rPr lang="it-IT" baseline="0" dirty="0" smtClean="0"/>
              <a:t> to </a:t>
            </a:r>
            <a:r>
              <a:rPr lang="it-IT" baseline="0" dirty="0" err="1" smtClean="0"/>
              <a:t>only</a:t>
            </a:r>
            <a:r>
              <a:rPr lang="it-IT" baseline="0" dirty="0" smtClean="0"/>
              <a:t> </a:t>
            </a:r>
            <a:r>
              <a:rPr lang="it-IT" baseline="0" dirty="0" err="1" smtClean="0"/>
              <a:t>using</a:t>
            </a:r>
            <a:r>
              <a:rPr lang="it-IT" baseline="0" dirty="0" smtClean="0"/>
              <a:t> information on the </a:t>
            </a:r>
            <a:r>
              <a:rPr lang="it-IT" baseline="0" dirty="0" err="1" smtClean="0"/>
              <a:t>checklist</a:t>
            </a:r>
            <a:r>
              <a:rPr lang="it-IT" baseline="0" dirty="0" smtClean="0"/>
              <a:t>.</a:t>
            </a:r>
            <a:endParaRPr lang="es-ES" dirty="0" smtClean="0"/>
          </a:p>
          <a:p>
            <a:endParaRPr lang="en-GB" dirty="0" smtClean="0"/>
          </a:p>
          <a:p>
            <a:r>
              <a:rPr lang="en-GB" dirty="0" smtClean="0"/>
              <a:t>Note for trainer-</a:t>
            </a:r>
            <a:r>
              <a:rPr lang="en-GB" baseline="0" dirty="0" smtClean="0"/>
              <a:t> the checklist can also be developed for workplace inspections once the control measure identified as necessary have been put in place a person conducting the inspection can verify controls are being used appropriately</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72</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En el mapa deben incluirse </a:t>
            </a:r>
            <a:r>
              <a:rPr lang="es-ES" noProof="0" dirty="0" smtClean="0"/>
              <a:t>las características principales: puertas, escaleras, ventanas, maquinaria. También puede añadir la ubicación del personal (por ejemplo, equipos de emergencia, etc.). Los riesgos pueden destacarse en rojo (o usando un color diferente para cada riesgo). Los peligros y las medidas de control de los riesgos se indican en las dos columnas de la derecha. </a:t>
            </a:r>
          </a:p>
          <a:p>
            <a:r>
              <a:rPr lang="es-ES" noProof="0" dirty="0" smtClean="0"/>
              <a:t>Es importante archivar y actualizar estos mapas según sea necesario (por ejemplo, nuevos riesgos, eliminación de antiguos riesgos, etc.).</a:t>
            </a:r>
          </a:p>
          <a:p>
            <a:r>
              <a:rPr lang="es-ES" noProof="0" dirty="0" smtClean="0"/>
              <a:t>Cabe destacar que los resbalones y tropezones representan alrededor de un tercio de todas las lesiones importantes notificadas. </a:t>
            </a:r>
            <a:r>
              <a:rPr lang="es-ES" noProof="0" smtClean="0"/>
              <a:t>El 95 por ciento de estas lesiones conllevan fracturas de brazos, muñecas y tobillos. </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73</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dirty="0" smtClean="0"/>
              <a:t>NOTA PARA EL FORMADOR: </a:t>
            </a:r>
          </a:p>
          <a:p>
            <a:endParaRPr lang="es-ES" sz="1200" b="1" dirty="0" smtClean="0"/>
          </a:p>
          <a:p>
            <a:r>
              <a:rPr lang="es-ES" dirty="0" smtClean="0"/>
              <a:t>Anime a los participantes a que indiquen qué otros peligros se pueden encontrar cuando se trabaja la madera. </a:t>
            </a:r>
          </a:p>
          <a:p>
            <a:r>
              <a:rPr lang="es-ES" dirty="0" smtClean="0"/>
              <a:t>Gracias al conocimiento que tienen los trabajadores de sus lugares de trabajo (incluida la experiencia de accidentes o cuasi accidentes anteriores), pueden contribuir a detectar los peligros del lugar de trabajo que podrían pasar desapercibidos para los observadores externos. </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74</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smtClean="0"/>
              <a:t>NOTA PARA EL FORMADOR: </a:t>
            </a:r>
          </a:p>
          <a:p>
            <a:endParaRPr lang="es-ES" b="1" dirty="0" smtClean="0"/>
          </a:p>
          <a:p>
            <a:r>
              <a:rPr lang="es-ES" dirty="0" smtClean="0"/>
              <a:t>F/N 3 " Identifique los peligros en su lugar de trabajo". Pida a los participantes que escriban sus respuestas. </a:t>
            </a:r>
          </a:p>
          <a:p>
            <a:endParaRPr lang="es-ES" dirty="0" smtClean="0"/>
          </a:p>
          <a:p>
            <a:r>
              <a:rPr lang="es-ES" dirty="0" smtClean="0"/>
              <a:t>Asegúrese de que al menos uno de los peligros es significativo y capaz de generar un riesgo importante, ya que se trabajará en ello más adelante. </a:t>
            </a:r>
          </a:p>
          <a:p>
            <a:endParaRPr lang="es-ES" dirty="0" smtClean="0"/>
          </a:p>
          <a:p>
            <a:r>
              <a:rPr lang="es-ES" dirty="0" smtClean="0"/>
              <a:t>Pida a los participantes que presenten la lista, la idea es asegurarse de que se han identificado los peligros y no los riesgos. Esto es importante, ya que estas hojas se desarrollarán más adelante. Tal vez desee tener copias de la plantilla de evaluación de los riesgos para completar.</a:t>
            </a:r>
            <a:endParaRPr lang="it-IT" baseline="0" dirty="0"/>
          </a:p>
        </p:txBody>
      </p:sp>
      <p:sp>
        <p:nvSpPr>
          <p:cNvPr id="4" name="Slide Number Placeholder 3"/>
          <p:cNvSpPr>
            <a:spLocks noGrp="1"/>
          </p:cNvSpPr>
          <p:nvPr>
            <p:ph type="sldNum" sz="quarter" idx="10"/>
          </p:nvPr>
        </p:nvSpPr>
        <p:spPr/>
        <p:txBody>
          <a:bodyPr/>
          <a:lstStyle/>
          <a:p>
            <a:fld id="{D0826FEE-2901-4F80-B040-94DEDE5C3ECF}" type="slidenum">
              <a:rPr lang="en-GB" smtClean="0"/>
              <a:t>75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085">
              <a:defRPr/>
            </a:pPr>
            <a:r>
              <a:rPr lang="es-ES" b="1" dirty="0" smtClean="0"/>
              <a:t>NOTA PARA EL FORMADOR :</a:t>
            </a:r>
          </a:p>
          <a:p>
            <a:pPr defTabSz="907085">
              <a:defRPr/>
            </a:pPr>
            <a:endParaRPr lang="es-ES" b="1" dirty="0" smtClean="0"/>
          </a:p>
          <a:p>
            <a:pPr defTabSz="907085">
              <a:defRPr/>
            </a:pPr>
            <a:r>
              <a:rPr lang="es-ES" dirty="0" smtClean="0"/>
              <a:t>Esto no significa que se enumeren todos por su nombre, sino más bien que se identifiquen grupos de personas (por ejemplo, "personas que trabajan en el almacén" o “personas de paso" o "mujeres embarazadas y mujeres en período de lactancia").</a:t>
            </a:r>
          </a:p>
          <a:p>
            <a:pPr defTabSz="907085">
              <a:defRPr/>
            </a:pPr>
            <a:endParaRPr lang="es-ES" dirty="0" smtClean="0"/>
          </a:p>
          <a:p>
            <a:pPr defTabSz="907085">
              <a:defRPr/>
            </a:pPr>
            <a:r>
              <a:rPr lang="es-ES" dirty="0" smtClean="0"/>
              <a:t>En cada caso, debe identificarse cómo podrían sufrir daños, es decir, qué tipo de lesión o enfermedad podrían sufrir. Por ejemplo, "los apiladores pueden sufrir lesiones en la espalda por levantar repetidamente las cajas".</a:t>
            </a:r>
          </a:p>
          <a:p>
            <a:pPr defTabSz="907085">
              <a:defRPr/>
            </a:pPr>
            <a:endParaRPr lang="es-ES" dirty="0" smtClean="0"/>
          </a:p>
          <a:p>
            <a:pPr defTabSz="907085">
              <a:defRPr/>
            </a:pPr>
            <a:r>
              <a:rPr lang="es-ES" dirty="0" smtClean="0"/>
              <a:t>El grado de daño y el tipo de lesión son importantes para decidir las medidas de control que pueden ser necesarias.</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D0826FEE-2901-4F80-B040-94DEDE5C3ECF}" type="slidenum">
              <a:rPr lang="en-GB" smtClean="0"/>
              <a:t>77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D0826FEE-2901-4F80-B040-94DEDE5C3ECF}" type="slidenum">
              <a:rPr lang="en-GB" smtClean="0"/>
              <a:t>78</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smtClean="0"/>
              <a:t>NOTA PARA EL FORMADOR: </a:t>
            </a:r>
          </a:p>
          <a:p>
            <a:r>
              <a:rPr lang="es-ES" dirty="0" smtClean="0"/>
              <a:t>Es importante que los participantes identifiquen  qué GRUPOS de trabajadores podrían sufrir daños en relación con cada peligro (por ejemplo, el personal que trabaja en la sección de carpintería; el personal del taller de reparación; el personal del almacén; el personal que trabaja en el campo; los TRABAJADORES JÓVENES, etc.). No debe olvidarse a los repartidores, los limpiadores, etc. </a:t>
            </a:r>
            <a:r>
              <a:rPr lang="es-ES" dirty="0" err="1" smtClean="0"/>
              <a:t>Plantée</a:t>
            </a:r>
            <a:r>
              <a:rPr lang="es-ES" dirty="0" smtClean="0"/>
              <a:t> también si las personas externas pueden introducir algún peligro en la empresa.</a:t>
            </a:r>
            <a:endParaRPr lang="en-GB" baseline="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smtClean="0"/>
              <a:t>NOTA PARA EL FORMADOR: </a:t>
            </a:r>
          </a:p>
          <a:p>
            <a:r>
              <a:rPr lang="es-ES" dirty="0" smtClean="0"/>
              <a:t>Destaque la importancia de tomar en consideración que algunos peligros pueden dañar la salud humana durante muchos años e incluso decenios una vez finalizada la exposición al peligro (por ejemplo, el </a:t>
            </a:r>
            <a:r>
              <a:rPr lang="es-ES" dirty="0" err="1" smtClean="0"/>
              <a:t>mesotelioma</a:t>
            </a:r>
            <a:r>
              <a:rPr lang="es-ES" dirty="0" smtClean="0"/>
              <a:t>, un cáncer de la pleura causado por la exposición al asbesto)</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smtClean="0"/>
              <a:t>NOTA PARA EL FORMADOR: </a:t>
            </a:r>
          </a:p>
          <a:p>
            <a:r>
              <a:rPr lang="es-ES" noProof="0" dirty="0" smtClean="0"/>
              <a:t>Además de indicar las posibles formas en que los trabajadores (y el público) podrían sufrir daños por cada peligro, es importante indicar el número.</a:t>
            </a:r>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81</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D0826FEE-2901-4F80-B040-94DEDE5C3ECF}" type="slidenum">
              <a:rPr lang="en-GB" smtClean="0"/>
              <a:t>82</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83</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smtClean="0"/>
              <a:t>NOTA PARA EL FORMADOR:</a:t>
            </a:r>
          </a:p>
          <a:p>
            <a:endParaRPr lang="es-ES" dirty="0" smtClean="0"/>
          </a:p>
          <a:p>
            <a:r>
              <a:rPr lang="es-ES" dirty="0" smtClean="0"/>
              <a:t>Las fábricas deberán determinar el riesgo en esta etapa para determinar si el nivel actual de riesgo es aceptable. </a:t>
            </a:r>
          </a:p>
          <a:p>
            <a:endParaRPr lang="es-ES" dirty="0" smtClean="0"/>
          </a:p>
          <a:p>
            <a:r>
              <a:rPr lang="es-ES" dirty="0" smtClean="0"/>
              <a:t>Si lo es (es decir, un riesgo bajo (sección verde en la siguiente diapositiva)) entonces no será necesario tomar más medidas. </a:t>
            </a:r>
          </a:p>
          <a:p>
            <a:endParaRPr lang="es-ES" dirty="0" smtClean="0"/>
          </a:p>
          <a:p>
            <a:r>
              <a:rPr lang="es-ES" dirty="0" smtClean="0"/>
              <a:t>Si la fábrica determina que el nivel actual de riesgo (con los controles actualmente en vigor) es medio (amarillo) o alto (rojo) entonces ello significará que el nivel de riesgo no es aceptable y que será necesario pasar a la etapa 3b.</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84</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85</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err="1" smtClean="0"/>
              <a:t>F</a:t>
            </a:r>
            <a:r>
              <a:rPr lang="it-IT" dirty="0" smtClean="0"/>
              <a:t>/N4</a:t>
            </a:r>
          </a:p>
          <a:p>
            <a:r>
              <a:rPr lang="it-IT" dirty="0" smtClean="0"/>
              <a:t>Note for trainers </a:t>
            </a:r>
            <a:r>
              <a:rPr lang="it-IT" dirty="0" err="1" smtClean="0"/>
              <a:t>you</a:t>
            </a:r>
            <a:r>
              <a:rPr lang="it-IT" dirty="0" smtClean="0"/>
              <a:t> </a:t>
            </a:r>
            <a:r>
              <a:rPr lang="it-IT" dirty="0" err="1" smtClean="0"/>
              <a:t>may</a:t>
            </a:r>
            <a:r>
              <a:rPr lang="it-IT" dirty="0" smtClean="0"/>
              <a:t> </a:t>
            </a:r>
            <a:r>
              <a:rPr lang="it-IT" dirty="0" err="1" smtClean="0"/>
              <a:t>wish</a:t>
            </a:r>
            <a:r>
              <a:rPr lang="it-IT" dirty="0" smtClean="0"/>
              <a:t> to display</a:t>
            </a:r>
            <a:r>
              <a:rPr lang="it-IT" baseline="0" dirty="0" smtClean="0"/>
              <a:t> slide 89 </a:t>
            </a:r>
            <a:r>
              <a:rPr lang="it-IT" baseline="0" dirty="0" err="1" smtClean="0"/>
              <a:t>when</a:t>
            </a:r>
            <a:r>
              <a:rPr lang="it-IT" baseline="0" dirty="0" smtClean="0"/>
              <a:t> </a:t>
            </a:r>
            <a:r>
              <a:rPr lang="it-IT" baseline="0" dirty="0" err="1" smtClean="0"/>
              <a:t>participants</a:t>
            </a:r>
            <a:r>
              <a:rPr lang="it-IT" baseline="0" dirty="0" smtClean="0"/>
              <a:t> are </a:t>
            </a:r>
            <a:r>
              <a:rPr lang="it-IT" baseline="0" dirty="0" err="1" smtClean="0"/>
              <a:t>deciding</a:t>
            </a:r>
            <a:r>
              <a:rPr lang="it-IT" baseline="0" dirty="0" smtClean="0"/>
              <a:t> on </a:t>
            </a:r>
            <a:r>
              <a:rPr lang="it-IT" baseline="0" dirty="0" err="1" smtClean="0"/>
              <a:t>current</a:t>
            </a:r>
            <a:r>
              <a:rPr lang="it-IT" baseline="0" dirty="0" smtClean="0"/>
              <a:t> </a:t>
            </a:r>
            <a:r>
              <a:rPr lang="it-IT" baseline="0" dirty="0" err="1" smtClean="0"/>
              <a:t>level</a:t>
            </a:r>
            <a:r>
              <a:rPr lang="it-IT" baseline="0" dirty="0" smtClean="0"/>
              <a:t> of </a:t>
            </a:r>
            <a:r>
              <a:rPr lang="it-IT" baseline="0" dirty="0" err="1" smtClean="0"/>
              <a:t>risk</a:t>
            </a:r>
            <a:r>
              <a:rPr lang="it-IT" baseline="0" dirty="0" smtClean="0"/>
              <a:t> </a:t>
            </a:r>
            <a:r>
              <a:rPr lang="it-IT" baseline="0" dirty="0" err="1" smtClean="0"/>
              <a:t>You</a:t>
            </a:r>
            <a:r>
              <a:rPr lang="it-IT" baseline="0" dirty="0" smtClean="0"/>
              <a:t> </a:t>
            </a:r>
            <a:r>
              <a:rPr lang="it-IT" baseline="0" dirty="0" err="1" smtClean="0"/>
              <a:t>may</a:t>
            </a:r>
            <a:r>
              <a:rPr lang="it-IT" baseline="0" dirty="0" smtClean="0"/>
              <a:t> </a:t>
            </a:r>
            <a:r>
              <a:rPr lang="it-IT" baseline="0" dirty="0" err="1" smtClean="0"/>
              <a:t>wish</a:t>
            </a:r>
            <a:r>
              <a:rPr lang="it-IT" baseline="0" dirty="0" smtClean="0"/>
              <a:t> to use the </a:t>
            </a:r>
            <a:r>
              <a:rPr lang="it-IT" baseline="0" dirty="0" err="1" smtClean="0"/>
              <a:t>handout</a:t>
            </a:r>
            <a:r>
              <a:rPr lang="it-IT" baseline="0" dirty="0" smtClean="0"/>
              <a:t> in the trainers </a:t>
            </a:r>
            <a:r>
              <a:rPr lang="it-IT" baseline="0" dirty="0" err="1" smtClean="0"/>
              <a:t>manual</a:t>
            </a:r>
            <a:r>
              <a:rPr lang="it-IT" baseline="0" dirty="0" smtClean="0"/>
              <a:t> </a:t>
            </a:r>
            <a:r>
              <a:rPr lang="it-IT" baseline="0" dirty="0" err="1" smtClean="0"/>
              <a:t>which</a:t>
            </a:r>
            <a:r>
              <a:rPr lang="it-IT" baseline="0" dirty="0" smtClean="0"/>
              <a:t> shows </a:t>
            </a:r>
            <a:r>
              <a:rPr lang="it-IT" baseline="0" dirty="0" err="1" smtClean="0"/>
              <a:t>definitions</a:t>
            </a:r>
            <a:r>
              <a:rPr lang="it-IT" baseline="0" dirty="0" smtClean="0"/>
              <a:t> of </a:t>
            </a:r>
            <a:r>
              <a:rPr lang="it-IT" baseline="0" dirty="0" err="1" smtClean="0"/>
              <a:t>likelihood</a:t>
            </a:r>
            <a:r>
              <a:rPr lang="it-IT" baseline="0" dirty="0" smtClean="0"/>
              <a:t> and </a:t>
            </a:r>
            <a:r>
              <a:rPr lang="it-IT" baseline="0" dirty="0" err="1" smtClean="0"/>
              <a:t>severity</a:t>
            </a:r>
            <a:r>
              <a:rPr lang="it-IT" baseline="0" dirty="0" smtClean="0"/>
              <a:t>.</a:t>
            </a:r>
            <a:endParaRPr lang="it-IT" dirty="0" smtClean="0"/>
          </a:p>
          <a:p>
            <a:endParaRPr lang="it-IT" dirty="0" smtClean="0"/>
          </a:p>
          <a:p>
            <a:r>
              <a:rPr lang="it-IT" dirty="0" err="1" smtClean="0"/>
              <a:t>Ask</a:t>
            </a:r>
            <a:r>
              <a:rPr lang="it-IT" dirty="0" smtClean="0"/>
              <a:t> </a:t>
            </a:r>
            <a:r>
              <a:rPr lang="it-IT" dirty="0" err="1" smtClean="0"/>
              <a:t>participants</a:t>
            </a:r>
            <a:r>
              <a:rPr lang="it-IT" dirty="0" smtClean="0"/>
              <a:t> to </a:t>
            </a:r>
            <a:r>
              <a:rPr lang="it-IT" dirty="0" err="1" smtClean="0"/>
              <a:t>write</a:t>
            </a:r>
            <a:r>
              <a:rPr lang="it-IT" dirty="0" smtClean="0"/>
              <a:t> down </a:t>
            </a:r>
            <a:r>
              <a:rPr lang="it-IT" dirty="0" err="1" smtClean="0"/>
              <a:t>their</a:t>
            </a:r>
            <a:r>
              <a:rPr lang="it-IT" dirty="0" smtClean="0"/>
              <a:t> </a:t>
            </a:r>
            <a:r>
              <a:rPr lang="it-IT" dirty="0" err="1" smtClean="0"/>
              <a:t>answers</a:t>
            </a:r>
            <a:r>
              <a:rPr lang="it-IT" dirty="0" smtClean="0"/>
              <a:t>. Trainers </a:t>
            </a:r>
            <a:r>
              <a:rPr lang="it-IT" dirty="0" err="1" smtClean="0"/>
              <a:t>will</a:t>
            </a:r>
            <a:r>
              <a:rPr lang="it-IT" dirty="0" smtClean="0"/>
              <a:t> </a:t>
            </a:r>
            <a:r>
              <a:rPr lang="it-IT" dirty="0" err="1" smtClean="0"/>
              <a:t>neeed</a:t>
            </a:r>
            <a:r>
              <a:rPr lang="it-IT" dirty="0" smtClean="0"/>
              <a:t> to </a:t>
            </a:r>
            <a:r>
              <a:rPr lang="it-IT" dirty="0" err="1" smtClean="0"/>
              <a:t>ensure</a:t>
            </a:r>
            <a:r>
              <a:rPr lang="it-IT" dirty="0" smtClean="0"/>
              <a:t> </a:t>
            </a:r>
            <a:r>
              <a:rPr lang="it-IT" dirty="0" err="1" smtClean="0"/>
              <a:t>that</a:t>
            </a:r>
            <a:r>
              <a:rPr lang="it-IT" dirty="0" smtClean="0"/>
              <a:t> </a:t>
            </a:r>
            <a:r>
              <a:rPr lang="it-IT" dirty="0" err="1" smtClean="0"/>
              <a:t>participants</a:t>
            </a:r>
            <a:r>
              <a:rPr lang="it-IT" dirty="0" smtClean="0"/>
              <a:t> </a:t>
            </a:r>
            <a:r>
              <a:rPr lang="it-IT" dirty="0" err="1" smtClean="0"/>
              <a:t>finish</a:t>
            </a:r>
            <a:r>
              <a:rPr lang="it-IT" dirty="0" smtClean="0"/>
              <a:t> with </a:t>
            </a:r>
            <a:r>
              <a:rPr lang="it-IT" dirty="0" err="1" smtClean="0"/>
              <a:t>at</a:t>
            </a:r>
            <a:r>
              <a:rPr lang="it-IT" dirty="0" smtClean="0"/>
              <a:t> </a:t>
            </a:r>
            <a:r>
              <a:rPr lang="it-IT" dirty="0" err="1" smtClean="0"/>
              <a:t>least</a:t>
            </a:r>
            <a:r>
              <a:rPr lang="it-IT" dirty="0" smtClean="0"/>
              <a:t> </a:t>
            </a:r>
            <a:r>
              <a:rPr lang="it-IT" dirty="0" err="1" smtClean="0"/>
              <a:t>one</a:t>
            </a:r>
            <a:r>
              <a:rPr lang="it-IT" dirty="0" smtClean="0"/>
              <a:t> </a:t>
            </a:r>
            <a:r>
              <a:rPr lang="it-IT" dirty="0" err="1" smtClean="0"/>
              <a:t>meduim</a:t>
            </a:r>
            <a:r>
              <a:rPr lang="it-IT" dirty="0" smtClean="0"/>
              <a:t> or high </a:t>
            </a:r>
            <a:r>
              <a:rPr lang="it-IT" dirty="0" err="1" smtClean="0"/>
              <a:t>risk</a:t>
            </a:r>
            <a:r>
              <a:rPr lang="it-IT" dirty="0" smtClean="0"/>
              <a:t> </a:t>
            </a:r>
            <a:r>
              <a:rPr lang="it-IT" dirty="0" err="1" smtClean="0"/>
              <a:t>as</a:t>
            </a:r>
            <a:r>
              <a:rPr lang="it-IT" dirty="0" smtClean="0"/>
              <a:t> </a:t>
            </a:r>
            <a:r>
              <a:rPr lang="it-IT" dirty="0" err="1" smtClean="0"/>
              <a:t>this</a:t>
            </a:r>
            <a:r>
              <a:rPr lang="it-IT" dirty="0" smtClean="0"/>
              <a:t> </a:t>
            </a:r>
            <a:r>
              <a:rPr lang="it-IT" dirty="0" err="1" smtClean="0"/>
              <a:t>will</a:t>
            </a:r>
            <a:r>
              <a:rPr lang="it-IT" dirty="0" smtClean="0"/>
              <a:t> be </a:t>
            </a:r>
            <a:r>
              <a:rPr lang="it-IT" dirty="0" err="1" smtClean="0"/>
              <a:t>required</a:t>
            </a:r>
            <a:r>
              <a:rPr lang="it-IT" dirty="0" smtClean="0"/>
              <a:t> in </a:t>
            </a:r>
            <a:r>
              <a:rPr lang="it-IT" dirty="0" err="1" smtClean="0"/>
              <a:t>Factory</a:t>
            </a:r>
            <a:r>
              <a:rPr lang="it-IT" dirty="0" smtClean="0"/>
              <a:t> </a:t>
            </a:r>
            <a:r>
              <a:rPr lang="it-IT" dirty="0" err="1" smtClean="0"/>
              <a:t>Exercise</a:t>
            </a:r>
            <a:r>
              <a:rPr lang="it-IT" dirty="0" smtClean="0"/>
              <a:t> 3.</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86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NOTA PARA EL FORMADOR:</a:t>
            </a:r>
          </a:p>
          <a:p>
            <a:r>
              <a:rPr lang="en-GB" dirty="0" err="1" smtClean="0"/>
              <a:t>Pregunte</a:t>
            </a:r>
            <a:r>
              <a:rPr lang="en-GB" dirty="0" smtClean="0"/>
              <a:t> a los </a:t>
            </a:r>
            <a:r>
              <a:rPr lang="en-GB" dirty="0" err="1" smtClean="0"/>
              <a:t>participantes</a:t>
            </a:r>
            <a:r>
              <a:rPr lang="en-GB" dirty="0" smtClean="0"/>
              <a:t> </a:t>
            </a:r>
            <a:r>
              <a:rPr lang="en-GB" dirty="0" err="1" smtClean="0"/>
              <a:t>qué</a:t>
            </a:r>
            <a:r>
              <a:rPr lang="en-GB" dirty="0" smtClean="0"/>
              <a:t> </a:t>
            </a:r>
            <a:r>
              <a:rPr lang="en-GB" dirty="0" err="1" smtClean="0"/>
              <a:t>saben</a:t>
            </a:r>
            <a:r>
              <a:rPr lang="en-GB" dirty="0" smtClean="0"/>
              <a:t> </a:t>
            </a:r>
            <a:r>
              <a:rPr lang="en-GB" dirty="0" err="1" smtClean="0"/>
              <a:t>sobre</a:t>
            </a:r>
            <a:r>
              <a:rPr lang="en-GB" dirty="0" smtClean="0"/>
              <a:t> los </a:t>
            </a:r>
            <a:r>
              <a:rPr lang="en-GB" dirty="0" err="1" smtClean="0"/>
              <a:t>peligros</a:t>
            </a:r>
            <a:r>
              <a:rPr lang="en-GB" dirty="0" smtClean="0"/>
              <a:t> y los </a:t>
            </a:r>
            <a:r>
              <a:rPr lang="en-GB" dirty="0" err="1" smtClean="0"/>
              <a:t>riesgos</a:t>
            </a:r>
            <a:endParaRPr lang="en-GB" dirty="0" smtClean="0"/>
          </a:p>
          <a:p>
            <a:r>
              <a:rPr lang="en-GB" dirty="0" smtClean="0"/>
              <a:t>Los 5 </a:t>
            </a:r>
            <a:r>
              <a:rPr lang="en-GB" dirty="0" err="1" smtClean="0"/>
              <a:t>pasos</a:t>
            </a:r>
            <a:r>
              <a:rPr lang="en-GB" dirty="0" smtClean="0"/>
              <a:t> de la </a:t>
            </a:r>
            <a:r>
              <a:rPr lang="en-GB" dirty="0" err="1" smtClean="0"/>
              <a:t>evaluación</a:t>
            </a:r>
            <a:r>
              <a:rPr lang="en-GB" dirty="0" smtClean="0"/>
              <a:t> de los </a:t>
            </a:r>
            <a:r>
              <a:rPr lang="en-GB" dirty="0" err="1" smtClean="0"/>
              <a:t>riesgos</a:t>
            </a:r>
            <a:r>
              <a:rPr lang="en-GB" dirty="0" smtClean="0"/>
              <a:t> son</a:t>
            </a:r>
            <a:r>
              <a:rPr lang="en-GB" baseline="0" dirty="0" smtClean="0"/>
              <a:t> </a:t>
            </a:r>
            <a:r>
              <a:rPr lang="en-GB" baseline="0" dirty="0" err="1" smtClean="0"/>
              <a:t>i</a:t>
            </a:r>
            <a:r>
              <a:rPr lang="en-GB" dirty="0" err="1" smtClean="0"/>
              <a:t>dentificar</a:t>
            </a:r>
            <a:r>
              <a:rPr lang="en-GB" dirty="0" smtClean="0"/>
              <a:t> el </a:t>
            </a:r>
            <a:r>
              <a:rPr lang="en-GB" dirty="0" err="1" smtClean="0"/>
              <a:t>peligro</a:t>
            </a:r>
            <a:r>
              <a:rPr lang="en-GB" dirty="0" smtClean="0"/>
              <a:t>, </a:t>
            </a:r>
            <a:r>
              <a:rPr lang="en-GB" dirty="0" err="1" smtClean="0"/>
              <a:t>identificar</a:t>
            </a:r>
            <a:r>
              <a:rPr lang="en-GB" dirty="0" smtClean="0"/>
              <a:t> </a:t>
            </a:r>
            <a:r>
              <a:rPr lang="en-GB" dirty="0" err="1" smtClean="0"/>
              <a:t>quién</a:t>
            </a:r>
            <a:r>
              <a:rPr lang="en-GB" dirty="0" smtClean="0"/>
              <a:t> </a:t>
            </a:r>
            <a:r>
              <a:rPr lang="en-GB" dirty="0" err="1" smtClean="0"/>
              <a:t>puede</a:t>
            </a:r>
            <a:r>
              <a:rPr lang="en-GB" dirty="0" smtClean="0"/>
              <a:t> </a:t>
            </a:r>
            <a:r>
              <a:rPr lang="en-GB" dirty="0" err="1" smtClean="0"/>
              <a:t>sufrir</a:t>
            </a:r>
            <a:r>
              <a:rPr lang="en-GB" dirty="0" smtClean="0"/>
              <a:t> </a:t>
            </a:r>
            <a:r>
              <a:rPr lang="en-GB" dirty="0" err="1" smtClean="0"/>
              <a:t>daños</a:t>
            </a:r>
            <a:r>
              <a:rPr lang="en-GB" dirty="0" smtClean="0"/>
              <a:t> y </a:t>
            </a:r>
            <a:r>
              <a:rPr lang="en-GB" dirty="0" err="1" smtClean="0"/>
              <a:t>cómo</a:t>
            </a:r>
            <a:r>
              <a:rPr lang="en-GB" dirty="0" smtClean="0"/>
              <a:t>, </a:t>
            </a:r>
            <a:r>
              <a:rPr lang="en-GB" dirty="0" err="1" smtClean="0"/>
              <a:t>así</a:t>
            </a:r>
            <a:r>
              <a:rPr lang="en-GB" dirty="0" smtClean="0"/>
              <a:t> </a:t>
            </a:r>
            <a:r>
              <a:rPr lang="en-GB" dirty="0" err="1" smtClean="0"/>
              <a:t>como</a:t>
            </a:r>
            <a:r>
              <a:rPr lang="en-GB" dirty="0" smtClean="0"/>
              <a:t> el </a:t>
            </a:r>
            <a:r>
              <a:rPr lang="en-GB" dirty="0" err="1" smtClean="0"/>
              <a:t>nivel</a:t>
            </a:r>
            <a:r>
              <a:rPr lang="en-GB" dirty="0" smtClean="0"/>
              <a:t> actual de </a:t>
            </a:r>
            <a:r>
              <a:rPr lang="en-GB" dirty="0" err="1" smtClean="0"/>
              <a:t>riesgo</a:t>
            </a:r>
            <a:r>
              <a:rPr lang="en-GB" dirty="0" smtClean="0"/>
              <a:t>.</a:t>
            </a:r>
            <a:endParaRPr lang="en-GB" baseline="0" dirty="0" smtClean="0"/>
          </a:p>
          <a:p>
            <a:r>
              <a:rPr lang="en-GB" baseline="0" dirty="0" smtClean="0"/>
              <a:t>Hoy </a:t>
            </a:r>
            <a:r>
              <a:rPr lang="en-GB" baseline="0" dirty="0" err="1" smtClean="0"/>
              <a:t>pasaremos</a:t>
            </a:r>
            <a:r>
              <a:rPr lang="en-GB" baseline="0" dirty="0" smtClean="0"/>
              <a:t> del Paso 3a al </a:t>
            </a:r>
            <a:r>
              <a:rPr lang="en-GB" dirty="0" smtClean="0"/>
              <a:t>3b. ¿</a:t>
            </a:r>
            <a:r>
              <a:rPr lang="en-GB" dirty="0" err="1" smtClean="0"/>
              <a:t>Qué</a:t>
            </a:r>
            <a:r>
              <a:rPr lang="en-GB" dirty="0" smtClean="0"/>
              <a:t> </a:t>
            </a:r>
            <a:r>
              <a:rPr lang="en-GB" dirty="0" err="1" smtClean="0"/>
              <a:t>otras</a:t>
            </a:r>
            <a:r>
              <a:rPr lang="en-GB" dirty="0" smtClean="0"/>
              <a:t> </a:t>
            </a:r>
            <a:r>
              <a:rPr lang="en-GB" dirty="0" err="1" smtClean="0"/>
              <a:t>medidas</a:t>
            </a:r>
            <a:r>
              <a:rPr lang="en-GB" dirty="0" smtClean="0"/>
              <a:t> </a:t>
            </a:r>
            <a:r>
              <a:rPr lang="en-GB" dirty="0" err="1" smtClean="0"/>
              <a:t>deben</a:t>
            </a:r>
            <a:r>
              <a:rPr lang="en-GB" dirty="0" smtClean="0"/>
              <a:t> </a:t>
            </a:r>
            <a:r>
              <a:rPr lang="en-GB" dirty="0" err="1" smtClean="0"/>
              <a:t>aplicarse</a:t>
            </a:r>
            <a:r>
              <a:rPr lang="en-GB" dirty="0" smtClean="0"/>
              <a:t> </a:t>
            </a:r>
            <a:r>
              <a:rPr lang="en-GB" dirty="0" err="1" smtClean="0"/>
              <a:t>para</a:t>
            </a:r>
            <a:r>
              <a:rPr lang="en-GB" dirty="0" smtClean="0"/>
              <a:t> </a:t>
            </a:r>
            <a:r>
              <a:rPr lang="en-GB" dirty="0" err="1" smtClean="0"/>
              <a:t>reducir</a:t>
            </a:r>
            <a:r>
              <a:rPr lang="en-GB" dirty="0" smtClean="0"/>
              <a:t> el </a:t>
            </a:r>
            <a:r>
              <a:rPr lang="en-GB" dirty="0" err="1" smtClean="0"/>
              <a:t>riesgo</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89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dirty="0" smtClean="0"/>
          </a:p>
          <a:p>
            <a:r>
              <a:rPr lang="es-ES" dirty="0" smtClean="0"/>
              <a:t>La razón para elegir las medidas de control de riesgos en el orden que muestra la jerarquía de los controles es, en primer lugar, seleccionar los controles de los riesgos colectivos, ya que protegen el área de trabajo y a las personas que trabajan en ella, antes de pasar a considerar los controles de los riesgos individuales, que simplemente protegen a la persona que trabaja directamente con aquello que conlleva el riesgo. </a:t>
            </a:r>
          </a:p>
          <a:p>
            <a:r>
              <a:rPr lang="es-ES" dirty="0" smtClean="0"/>
              <a:t>Este principio de eliminar o sustituir el peligro y, si estas medidas de control no son aplicables o suficientes, priorizar la protección del área de trabajo, dejando la protección individual como último recurso, es común a las diversas jerarquías de las medidas de control utilizadas en la práctica. A medida que avanzamos progresivamente hacia el fondo del triángulo de las medidas de control, la eficacia -y la sostenibilidad de nuestras medidas de control - disminuye: se necesita más participación, supervisión, formación y vigilancia. </a:t>
            </a:r>
          </a:p>
          <a:p>
            <a:r>
              <a:rPr lang="es-ES" dirty="0" smtClean="0"/>
              <a:t>¿Están los participantes familiarizados con estos principios? ¿Alguno piensa (erróneamente) que los trabajadores necesitan confiar en los EPP para protegerse de los riesgos del lugar de trabajo?</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92</a:t>
            </a:fld>
            <a:endParaRPr lang="en-GB"/>
          </a:p>
        </p:txBody>
      </p:sp>
    </p:spTree>
    <p:extLst>
      <p:ext uri="{BB962C8B-B14F-4D97-AF65-F5344CB8AC3E}">
        <p14:creationId xmlns:p14="http://schemas.microsoft.com/office/powerpoint/2010/main" val="148587750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dirty="0" smtClean="0"/>
          </a:p>
          <a:p>
            <a:r>
              <a:rPr lang="es-ES" dirty="0" smtClean="0"/>
              <a:t>Observe que la eliminación de los peligros es la medida de control de los riesgos más eficaz y de primera elección. Ejemplo: eliminar el chorro de arena en el embellecimiento de los pantalones vaqueros (muchas empresas están eliminando este procedimiento peligroso de sus ciclos de producción). </a:t>
            </a:r>
          </a:p>
          <a:p>
            <a:endParaRPr lang="es-ES" dirty="0" smtClean="0"/>
          </a:p>
          <a:p>
            <a:r>
              <a:rPr lang="es-ES" dirty="0" smtClean="0"/>
              <a:t>Si los agricultores practican el cultivo ecológico, suprimen el uso de plaguicidas, suprimen el peligro (plaguicida), por lo que no hay ningún riesgo.</a:t>
            </a:r>
          </a:p>
          <a:p>
            <a:endParaRPr lang="es-ES" dirty="0" smtClean="0"/>
          </a:p>
          <a:p>
            <a:r>
              <a:rPr lang="es-ES" dirty="0" smtClean="0"/>
              <a:t>Si se elimina el peligro no hay riesgo. En este punto la evaluación de los riesgos puede detenerse si sólo existe un peligro en la actividad laboral en cuestión, pero a menudo no es así, ya que el proceso de evaluación de los riesgos abarca la totalidad de las actividades laborales.</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93</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it-IT" dirty="0" smtClean="0"/>
          </a:p>
          <a:p>
            <a:r>
              <a:rPr lang="es-ES" dirty="0" smtClean="0"/>
              <a:t>Pida a los participantes que citen algunos ejemplos de sustitución de peligros en diferentes sectores productivos. En la siguiente diapositiva se proporcionan ejemplos.</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94</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1" dirty="0" smtClean="0"/>
              <a:t>NOTA PARA EL FORMADOR:</a:t>
            </a:r>
          </a:p>
          <a:p>
            <a:pPr defTabSz="907085">
              <a:defRPr/>
            </a:pPr>
            <a:endParaRPr lang="es-ES" dirty="0" smtClean="0"/>
          </a:p>
          <a:p>
            <a:pPr defTabSz="907085">
              <a:defRPr/>
            </a:pPr>
            <a:r>
              <a:rPr lang="es-ES" dirty="0" smtClean="0"/>
              <a:t>Se puede sustituir un procedimiento peligroso por uno seguro.</a:t>
            </a:r>
          </a:p>
          <a:p>
            <a:pPr defTabSz="907085">
              <a:defRPr/>
            </a:pPr>
            <a:endParaRPr lang="es-ES" dirty="0" smtClean="0"/>
          </a:p>
          <a:p>
            <a:pPr defTabSz="907085">
              <a:defRPr/>
            </a:pPr>
            <a:r>
              <a:rPr lang="es-ES" dirty="0" smtClean="0"/>
              <a:t>Asbesto: todos los tipos de asbesto pueden causar cáncer en varios órganos y una grave enfermedad pulmonar llamada asbestosis.</a:t>
            </a:r>
          </a:p>
          <a:p>
            <a:pPr defTabSz="907085">
              <a:defRPr/>
            </a:pPr>
            <a:r>
              <a:rPr lang="es-ES" dirty="0" smtClean="0"/>
              <a:t>Las muelas de arenisca contienen sílice que puede causar una grave enfermedad pulmonar llamada silicosis y también cáncer de pulmón </a:t>
            </a:r>
          </a:p>
          <a:p>
            <a:pPr defTabSz="907085">
              <a:defRPr/>
            </a:pPr>
            <a:endParaRPr lang="es-ES" dirty="0" smtClean="0"/>
          </a:p>
          <a:p>
            <a:pPr defTabSz="907085">
              <a:defRPr/>
            </a:pPr>
            <a:r>
              <a:rPr lang="es-ES" dirty="0" smtClean="0"/>
              <a:t>Pida a los participantes que citen algunos ejemplos de sustitución de peligros en diferentes sectores productivos. En la siguiente diapositiva se proporcionan ejemplos.</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95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pPr defTabSz="907085" eaLnBrk="1" fontAlgn="auto" hangingPunct="1">
              <a:spcBef>
                <a:spcPts val="0"/>
              </a:spcBef>
              <a:spcAft>
                <a:spcPts val="0"/>
              </a:spcAft>
              <a:defRPr/>
            </a:pPr>
            <a:endParaRPr lang="en-GB" dirty="0" smtClean="0"/>
          </a:p>
          <a:p>
            <a:pPr defTabSz="907085" eaLnBrk="1" fontAlgn="auto" hangingPunct="1">
              <a:spcBef>
                <a:spcPts val="0"/>
              </a:spcBef>
              <a:spcAft>
                <a:spcPts val="0"/>
              </a:spcAft>
              <a:defRPr/>
            </a:pPr>
            <a:r>
              <a:rPr lang="en-GB" dirty="0" smtClean="0"/>
              <a:t>¿</a:t>
            </a:r>
            <a:r>
              <a:rPr lang="en-GB" dirty="0" err="1" smtClean="0"/>
              <a:t>Algún</a:t>
            </a:r>
            <a:r>
              <a:rPr lang="en-GB" dirty="0" smtClean="0"/>
              <a:t> </a:t>
            </a:r>
            <a:r>
              <a:rPr lang="en-GB" dirty="0" err="1" smtClean="0"/>
              <a:t>ejemplo</a:t>
            </a:r>
            <a:r>
              <a:rPr lang="en-GB" dirty="0" smtClean="0"/>
              <a:t>? La </a:t>
            </a:r>
            <a:r>
              <a:rPr lang="en-GB" dirty="0" err="1" smtClean="0"/>
              <a:t>próxima</a:t>
            </a:r>
            <a:r>
              <a:rPr lang="en-GB" dirty="0" smtClean="0"/>
              <a:t> </a:t>
            </a:r>
            <a:r>
              <a:rPr lang="en-GB" dirty="0" err="1" smtClean="0"/>
              <a:t>diapositiva</a:t>
            </a:r>
            <a:r>
              <a:rPr lang="en-GB" dirty="0" smtClean="0"/>
              <a:t> </a:t>
            </a:r>
            <a:r>
              <a:rPr lang="en-GB" dirty="0" err="1" smtClean="0"/>
              <a:t>incluye</a:t>
            </a:r>
            <a:r>
              <a:rPr lang="en-GB" dirty="0" smtClean="0"/>
              <a:t> </a:t>
            </a:r>
            <a:r>
              <a:rPr lang="en-GB" dirty="0" err="1" smtClean="0"/>
              <a:t>ejemplos</a:t>
            </a:r>
            <a:r>
              <a:rPr lang="en-GB" dirty="0" smtClean="0"/>
              <a:t> de </a:t>
            </a:r>
            <a:r>
              <a:rPr lang="en-GB" dirty="0" err="1" smtClean="0"/>
              <a:t>controles</a:t>
            </a:r>
            <a:r>
              <a:rPr lang="en-GB" dirty="0" smtClean="0"/>
              <a:t> de </a:t>
            </a:r>
            <a:r>
              <a:rPr lang="en-GB" dirty="0" err="1" smtClean="0"/>
              <a:t>ingeniería</a:t>
            </a:r>
            <a:r>
              <a:rPr lang="en-GB" dirty="0" smtClean="0"/>
              <a:t>.</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96</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it-IT" dirty="0" smtClean="0"/>
          </a:p>
          <a:p>
            <a:r>
              <a:rPr lang="it-IT" dirty="0" smtClean="0"/>
              <a:t>Para ver </a:t>
            </a:r>
            <a:r>
              <a:rPr lang="it-IT" dirty="0" err="1" smtClean="0"/>
              <a:t>el</a:t>
            </a:r>
            <a:r>
              <a:rPr lang="it-IT" dirty="0" smtClean="0"/>
              <a:t> </a:t>
            </a:r>
            <a:r>
              <a:rPr lang="it-IT" dirty="0" err="1" smtClean="0"/>
              <a:t>vídeo</a:t>
            </a:r>
            <a:r>
              <a:rPr lang="it-IT" dirty="0" smtClean="0"/>
              <a:t> </a:t>
            </a:r>
            <a:r>
              <a:rPr lang="it-IT" dirty="0" err="1" smtClean="0"/>
              <a:t>haga</a:t>
            </a:r>
            <a:r>
              <a:rPr lang="it-IT" dirty="0" smtClean="0"/>
              <a:t> clic en </a:t>
            </a:r>
            <a:r>
              <a:rPr lang="it-IT" dirty="0" err="1" smtClean="0"/>
              <a:t>el</a:t>
            </a:r>
            <a:r>
              <a:rPr lang="it-IT" dirty="0" smtClean="0"/>
              <a:t> </a:t>
            </a:r>
            <a:r>
              <a:rPr lang="it-IT" dirty="0" err="1" smtClean="0"/>
              <a:t>botón</a:t>
            </a:r>
            <a:r>
              <a:rPr lang="it-IT" dirty="0" smtClean="0"/>
              <a:t> «play» en la parte </a:t>
            </a:r>
            <a:r>
              <a:rPr lang="it-IT" dirty="0" err="1" smtClean="0"/>
              <a:t>inferior</a:t>
            </a:r>
            <a:r>
              <a:rPr lang="it-IT" dirty="0" smtClean="0"/>
              <a:t> de la </a:t>
            </a:r>
            <a:r>
              <a:rPr lang="it-IT" dirty="0" err="1" smtClean="0"/>
              <a:t>imagen</a:t>
            </a:r>
            <a:r>
              <a:rPr lang="it-IT" dirty="0" smtClean="0"/>
              <a:t>. </a:t>
            </a:r>
          </a:p>
          <a:p>
            <a:r>
              <a:rPr lang="it-IT" dirty="0" err="1" smtClean="0"/>
              <a:t>Pregunte</a:t>
            </a:r>
            <a:r>
              <a:rPr lang="it-IT" dirty="0" smtClean="0"/>
              <a:t> a </a:t>
            </a:r>
            <a:r>
              <a:rPr lang="it-IT" dirty="0" err="1" smtClean="0"/>
              <a:t>los</a:t>
            </a:r>
            <a:r>
              <a:rPr lang="it-IT" dirty="0" smtClean="0"/>
              <a:t> </a:t>
            </a:r>
            <a:r>
              <a:rPr lang="it-IT" dirty="0" err="1" smtClean="0"/>
              <a:t>participantes</a:t>
            </a:r>
            <a:r>
              <a:rPr lang="it-IT" dirty="0" smtClean="0"/>
              <a:t> si </a:t>
            </a:r>
            <a:r>
              <a:rPr lang="it-IT" dirty="0" err="1" smtClean="0"/>
              <a:t>todas</a:t>
            </a:r>
            <a:r>
              <a:rPr lang="it-IT" dirty="0" smtClean="0"/>
              <a:t> </a:t>
            </a:r>
            <a:r>
              <a:rPr lang="it-IT" dirty="0" err="1" smtClean="0"/>
              <a:t>las</a:t>
            </a:r>
            <a:r>
              <a:rPr lang="it-IT" dirty="0" smtClean="0"/>
              <a:t> </a:t>
            </a:r>
            <a:r>
              <a:rPr lang="it-IT" dirty="0" err="1" smtClean="0"/>
              <a:t>máquinas</a:t>
            </a:r>
            <a:r>
              <a:rPr lang="it-IT" dirty="0" smtClean="0"/>
              <a:t> en su </a:t>
            </a:r>
            <a:r>
              <a:rPr lang="it-IT" dirty="0" err="1" smtClean="0"/>
              <a:t>empresa</a:t>
            </a:r>
            <a:r>
              <a:rPr lang="it-IT" dirty="0" smtClean="0"/>
              <a:t> </a:t>
            </a:r>
            <a:r>
              <a:rPr lang="it-IT" dirty="0" err="1" smtClean="0"/>
              <a:t>tienen</a:t>
            </a:r>
            <a:r>
              <a:rPr lang="it-IT" dirty="0" smtClean="0"/>
              <a:t> </a:t>
            </a:r>
            <a:r>
              <a:rPr lang="it-IT" dirty="0" err="1" smtClean="0"/>
              <a:t>protecciones</a:t>
            </a:r>
            <a:r>
              <a:rPr lang="it-IT" dirty="0" smtClean="0"/>
              <a:t> y </a:t>
            </a:r>
            <a:r>
              <a:rPr lang="it-IT" dirty="0" err="1" smtClean="0"/>
              <a:t>mecanismos</a:t>
            </a:r>
            <a:r>
              <a:rPr lang="it-IT" dirty="0" smtClean="0"/>
              <a:t> de </a:t>
            </a:r>
            <a:r>
              <a:rPr lang="it-IT" dirty="0" err="1" smtClean="0"/>
              <a:t>parada</a:t>
            </a:r>
            <a:r>
              <a:rPr lang="it-IT" dirty="0" smtClean="0"/>
              <a:t> </a:t>
            </a:r>
            <a:r>
              <a:rPr lang="it-IT" dirty="0" err="1" smtClean="0"/>
              <a:t>adecuados</a:t>
            </a:r>
            <a:r>
              <a:rPr lang="it-IT" dirty="0" smtClean="0"/>
              <a:t>.</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100</a:t>
            </a:fld>
            <a:endParaRPr lang="en-GB"/>
          </a:p>
        </p:txBody>
      </p:sp>
    </p:spTree>
    <p:extLst>
      <p:ext uri="{BB962C8B-B14F-4D97-AF65-F5344CB8AC3E}">
        <p14:creationId xmlns:p14="http://schemas.microsoft.com/office/powerpoint/2010/main" val="15174310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pPr defTabSz="907085">
              <a:defRPr/>
            </a:pPr>
            <a:endParaRPr lang="es-ES" dirty="0" smtClean="0"/>
          </a:p>
          <a:p>
            <a:pPr defTabSz="907085">
              <a:defRPr/>
            </a:pPr>
            <a:r>
              <a:rPr lang="es-ES" dirty="0" smtClean="0"/>
              <a:t>Observe que estas medidas de control de los riesgos se introducen más fácilmente en la fase de diseño de una empresa, pueden ser costosas, pero deben considerarse como una inversión en SST.</a:t>
            </a:r>
          </a:p>
          <a:p>
            <a:pPr defTabSz="907085">
              <a:defRPr/>
            </a:pPr>
            <a:r>
              <a:rPr lang="es-ES" dirty="0" smtClean="0"/>
              <a:t>Fotos (de arriba abajo): extractor de humos de soldadura a pistola; cabina de pintura en aerosol con lavado de agua; cabina de pulverización para vehículos grandes.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101</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dirty="0" smtClean="0"/>
          </a:p>
          <a:p>
            <a:r>
              <a:rPr lang="es-ES" dirty="0" smtClean="0"/>
              <a:t>La ventilación de escape local extrae/elimina los contaminantes del aire (por ejemplo, humos, gases y vapores de metal) de la zona de respiración del soldador. Si la ventilación no es suficiente, el trabajador tendrá que usar un respirador. Las pantallas rojas también son controles de ingeniería que reducen el riesgo de ojo de arco (daño causado al mirar las chispas de la soldadura) para otras personas que se encuentren cerca.</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102</a:t>
            </a:fld>
            <a:endParaRPr lang="en-GB"/>
          </a:p>
        </p:txBody>
      </p:sp>
    </p:spTree>
    <p:extLst>
      <p:ext uri="{BB962C8B-B14F-4D97-AF65-F5344CB8AC3E}">
        <p14:creationId xmlns:p14="http://schemas.microsoft.com/office/powerpoint/2010/main" val="6487655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b="1" dirty="0" smtClean="0"/>
          </a:p>
          <a:p>
            <a:r>
              <a:rPr lang="es-ES" b="1" dirty="0" smtClean="0"/>
              <a:t>Señalar los puntos de peligro</a:t>
            </a:r>
            <a:r>
              <a:rPr lang="es-ES" dirty="0" smtClean="0"/>
              <a:t>: cuando un operador intenta de hacer las cosas demasiado rápido o cuando está cansado. Los procedimientos de seguridad están ahí para protegerlos.</a:t>
            </a:r>
          </a:p>
          <a:p>
            <a:endParaRPr lang="es-ES" b="1" dirty="0" smtClean="0"/>
          </a:p>
          <a:p>
            <a:r>
              <a:rPr lang="es-ES" b="1" dirty="0" smtClean="0"/>
              <a:t>Oras reglas básicas:</a:t>
            </a:r>
          </a:p>
          <a:p>
            <a:r>
              <a:rPr lang="es-ES" dirty="0" smtClean="0"/>
              <a:t>La maquinaria nunca debe ponerse en marcha a menos que todas las protecciones estén en su lugar y funcionen correctamente. </a:t>
            </a:r>
          </a:p>
          <a:p>
            <a:r>
              <a:rPr lang="es-ES" dirty="0" smtClean="0"/>
              <a:t>Ningún trabajador debe retirar, ajustar o puentear ninguna protección a menos que forme parte de un procedimiento de trabajo seguro. </a:t>
            </a:r>
          </a:p>
          <a:p>
            <a:endParaRPr lang="es-ES" b="1" dirty="0" smtClean="0"/>
          </a:p>
          <a:p>
            <a:r>
              <a:rPr lang="es-ES" b="1" dirty="0" smtClean="0"/>
              <a:t>Ropa: </a:t>
            </a:r>
            <a:r>
              <a:rPr lang="es-ES" dirty="0" smtClean="0"/>
              <a:t>Los trabajadores que manejan máquinas no deben llevar ropa o joyas sueltas o dejar el pelo largo suelto, ya que pueden quedar atrapados en las partes móviles.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103</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smtClean="0"/>
              <a:t>Remark that hazard elimination is the most effective, first-choice</a:t>
            </a:r>
            <a:r>
              <a:rPr lang="en-GB" baseline="0" dirty="0" smtClean="0"/>
              <a:t>, risk control measure. Example: eliminate sandblasting in jeans embellishment (many companies are eliminating this hazardous procedure from their production cycles). </a:t>
            </a:r>
          </a:p>
          <a:p>
            <a:endParaRPr lang="en-GB" baseline="0" dirty="0" smtClean="0"/>
          </a:p>
          <a:p>
            <a:r>
              <a:rPr lang="en-GB" baseline="0" dirty="0" smtClean="0"/>
              <a:t>If farmers farm organically then pesticide use has been eliminated there is no hazard (pesticide) so there is no risk.</a:t>
            </a:r>
          </a:p>
          <a:p>
            <a:endParaRPr lang="en-GB" baseline="0" dirty="0" smtClean="0"/>
          </a:p>
          <a:p>
            <a:r>
              <a:rPr lang="en-GB" baseline="0" dirty="0" smtClean="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104</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it-IT" b="1" dirty="0" smtClean="0"/>
              <a:t>NOTA PARA EL FORMADOR:</a:t>
            </a:r>
          </a:p>
          <a:p>
            <a:pPr defTabSz="907085">
              <a:defRPr/>
            </a:pPr>
            <a:endParaRPr lang="es-ES" dirty="0" smtClean="0">
              <a:solidFill>
                <a:prstClr val="black"/>
              </a:solidFill>
            </a:endParaRPr>
          </a:p>
          <a:p>
            <a:pPr defTabSz="907085">
              <a:defRPr/>
            </a:pPr>
            <a:r>
              <a:rPr lang="es-ES" dirty="0" smtClean="0">
                <a:solidFill>
                  <a:prstClr val="black"/>
                </a:solidFill>
              </a:rPr>
              <a:t>Desarrollo y aplicación de procedimientos operativos estándar/procedimientos de trabajo seguros (bloqueo/etiquetado, restricción del acceso a zonas peligrosas, autorización/aprobación previa necesaria para operaciones peligrosas, etc.</a:t>
            </a:r>
          </a:p>
          <a:p>
            <a:pPr defTabSz="907085">
              <a:defRPr/>
            </a:pPr>
            <a:endParaRPr lang="es-ES" dirty="0" smtClean="0">
              <a:solidFill>
                <a:prstClr val="black"/>
              </a:solidFill>
            </a:endParaRPr>
          </a:p>
          <a:p>
            <a:pPr defTabSz="907085">
              <a:defRPr/>
            </a:pPr>
            <a:r>
              <a:rPr lang="es-ES" dirty="0" smtClean="0">
                <a:solidFill>
                  <a:prstClr val="black"/>
                </a:solidFill>
              </a:rPr>
              <a:t>Supervisión de la aplicación de todas las medidas de control.</a:t>
            </a:r>
            <a:endParaRPr lang="es-ES" dirty="0">
              <a:solidFill>
                <a:prstClr val="black"/>
              </a:solidFill>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105</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106</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pPr algn="l"/>
            <a:endParaRPr lang="es-ES" dirty="0" smtClean="0"/>
          </a:p>
          <a:p>
            <a:pPr algn="l"/>
            <a:r>
              <a:rPr lang="es-ES" dirty="0" smtClean="0"/>
              <a:t>Es MUY IMPORTANTE disponer de los procedimientos de trabajo seguros por escrito, especialmente a efectos del mantenimiento, las pruebas y  las reparaciones de plantas y equipos, transferencia de productos químicos, operación de maquinaria, vehículos, trabajos en altura, etc.</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noProof="0" dirty="0" smtClean="0"/>
          </a:p>
          <a:p>
            <a:r>
              <a:rPr lang="es-ES" noProof="0" dirty="0" smtClean="0"/>
              <a:t>El polvo es un elemento que incide de manera significativa en las enfermedades pulmonares y el asma.</a:t>
            </a:r>
          </a:p>
          <a:p>
            <a:r>
              <a:rPr lang="es-ES" noProof="0" dirty="0" smtClean="0"/>
              <a:t>Productos químicos: Es importante no almacenar materiales inflamables, residuos o cualquier cosa que pueda crear o propagar un incendio. Deben controlarse las existencias a tal efecto.</a:t>
            </a:r>
          </a:p>
          <a:p>
            <a:r>
              <a:rPr lang="es-ES" noProof="0" dirty="0" smtClean="0"/>
              <a:t>Nunca deben reutilizarse los contenedores de productos químicos o líquidos inflamables para otros fines.</a:t>
            </a:r>
            <a:endParaRPr lang="es-ES"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b="0" noProof="0" dirty="0" smtClean="0"/>
          </a:p>
          <a:p>
            <a:r>
              <a:rPr lang="es-ES" b="0" noProof="0" dirty="0" smtClean="0"/>
              <a:t>Puntos adicionales de discusión/notas: El acceso al agua potable y al saneamiento es importante.</a:t>
            </a:r>
          </a:p>
          <a:p>
            <a:r>
              <a:rPr lang="es-ES" b="0" noProof="0" dirty="0" smtClean="0">
                <a:solidFill>
                  <a:srgbClr val="FF0000"/>
                </a:solidFill>
              </a:rPr>
              <a:t>Es importante recordar que las mujeres embarazadas pueden necesitar beber más agua e ir al baño con más regularidad.</a:t>
            </a:r>
          </a:p>
          <a:p>
            <a:r>
              <a:rPr lang="es-ES" b="0" noProof="0" dirty="0" smtClean="0"/>
              <a:t>Las instalaciones deben contar con suficientes inodoros y urinarios cerrados e instalaciones separadas para hombres y mujeres</a:t>
            </a:r>
            <a:r>
              <a:rPr lang="en-GB" b="0" noProof="0" dirty="0" smtClean="0"/>
              <a:t>.</a:t>
            </a:r>
            <a:endParaRPr lang="en-US" b="0" dirty="0" smtClean="0">
              <a:solidFill>
                <a:srgbClr val="FF0000"/>
              </a:solidFill>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dirty="0" smtClean="0"/>
          </a:p>
          <a:p>
            <a:r>
              <a:rPr lang="es-ES" dirty="0" smtClean="0"/>
              <a:t>Incluso en entornos laborales inhóspitos, como las minas subterráneas, es posible organizar áreas de descanso (véase la foto) para que los trabajadores puedan recuperarse cuando están cansados.</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noProof="0" dirty="0" smtClean="0"/>
              <a:t>Los empleadores deben proporcionar formación a los trabajadores sobre las señales de seguridad presentes en la empresa. Los visitantes también deben recibir instrucciones para seguir las señales de seguridad</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111</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noProof="0" dirty="0" smtClean="0"/>
          </a:p>
          <a:p>
            <a:r>
              <a:rPr lang="es-ES" noProof="0" dirty="0" smtClean="0"/>
              <a:t>Un estudio reciente de </a:t>
            </a:r>
            <a:r>
              <a:rPr lang="es-ES" noProof="0" dirty="0" err="1" smtClean="0"/>
              <a:t>Nkomo</a:t>
            </a:r>
            <a:r>
              <a:rPr lang="es-ES" noProof="0" dirty="0" smtClean="0"/>
              <a:t> y sus colaboradores (2018) señala una reducción marcada y sostenida de las lesiones profesionales asociadas a la pérdida de horas de trabajo tras el inicio de la formación en materia de seguridad en 2005 (gráfico superior, derecha). Estas conclusiones ponen de manifiesto y confirman la eficacia de la formación en materia de SST para mejorar la seguridad y salud en el trabajo.</a:t>
            </a:r>
          </a:p>
          <a:p>
            <a:r>
              <a:rPr lang="es-ES" noProof="0" dirty="0" smtClean="0"/>
              <a:t>En muchos países que adoptan las normas de la OIT los empleadores tienen que impartir por ley la formación en materia de SST, y los trabajadores se benefician de esas disposiciones con resultados concretos y medibles.</a:t>
            </a:r>
            <a:endParaRPr lang="es-ES"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112</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it-IT" b="1" dirty="0" smtClean="0"/>
              <a:t>NOTA PARA EL FORMADOR:</a:t>
            </a:r>
          </a:p>
          <a:p>
            <a:pPr defTabSz="907085">
              <a:defRPr/>
            </a:pPr>
            <a:endParaRPr lang="es-ES" dirty="0" smtClean="0"/>
          </a:p>
          <a:p>
            <a:pPr defTabSz="907085">
              <a:defRPr/>
            </a:pPr>
            <a:r>
              <a:rPr lang="es-ES" dirty="0" smtClean="0"/>
              <a:t>Cuando ninguno de los enfoques anteriores es factible o cuando el grado de seguridad alcanzado se considera inadecuado se recurre a los EPP. </a:t>
            </a:r>
          </a:p>
          <a:p>
            <a:pPr defTabSz="907085">
              <a:defRPr/>
            </a:pPr>
            <a:endParaRPr lang="es-ES" dirty="0" smtClean="0"/>
          </a:p>
          <a:p>
            <a:pPr defTabSz="907085">
              <a:defRPr/>
            </a:pPr>
            <a:r>
              <a:rPr lang="es-ES" dirty="0" smtClean="0"/>
              <a:t>Es muy importante transmitir el mensaje de que los EPP deben considerarse como un último recurso, ya que es la menos eficaz de todas las medidas de control</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113</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baseline="0" noProof="0"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114</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baseline="0" noProof="0"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115</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dirty="0" smtClean="0"/>
              <a:t>Uno de los guantes del recuadro de la derecha, ya que los otros no son impermeables. Los primeros, a la izquierda, parecen parcialmente impermeables pero tiene un paño en el dorso y los puños que absorberían los productos químicos y podrían provocar daños en el dorso de la mano y las muñecas. Los guantes del recuadro del medio protegen las manos de materiales abrasivos y afilados.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dirty="0" smtClean="0"/>
              <a:t>Ponga el video para mostrar la tarea de trabajo. Asegúrese de que el volumen esté activado para escuchar el ruido. No avance a la siguiente diapositiva hasta que los participantes hayan identificado los peligros presentes.</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119</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n-GB" dirty="0" smtClean="0"/>
              <a:t>Anime a los </a:t>
            </a:r>
            <a:r>
              <a:rPr lang="en-GB" dirty="0" err="1" smtClean="0"/>
              <a:t>participantes</a:t>
            </a:r>
            <a:r>
              <a:rPr lang="en-GB" dirty="0" smtClean="0"/>
              <a:t> a </a:t>
            </a:r>
            <a:r>
              <a:rPr lang="en-GB" dirty="0" err="1" smtClean="0"/>
              <a:t>encontrar</a:t>
            </a:r>
            <a:r>
              <a:rPr lang="en-GB" dirty="0" smtClean="0"/>
              <a:t> el </a:t>
            </a:r>
            <a:r>
              <a:rPr lang="en-GB" dirty="0" err="1" smtClean="0"/>
              <a:t>máximo</a:t>
            </a:r>
            <a:r>
              <a:rPr lang="en-GB" dirty="0" smtClean="0"/>
              <a:t> </a:t>
            </a:r>
            <a:r>
              <a:rPr lang="en-GB" dirty="0" err="1" smtClean="0"/>
              <a:t>número</a:t>
            </a:r>
            <a:r>
              <a:rPr lang="en-GB" dirty="0" smtClean="0"/>
              <a:t> de </a:t>
            </a:r>
            <a:r>
              <a:rPr lang="en-GB" dirty="0" err="1" smtClean="0"/>
              <a:t>peligros</a:t>
            </a:r>
            <a:r>
              <a:rPr lang="en-GB" baseline="0" dirty="0" smtClean="0"/>
              <a: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120</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121</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122</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123</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124</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125</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dirty="0" smtClean="0"/>
              <a:t>Haga hincapié en que incluso si la probabilidad se considerara "baja", como las consecuencias son potencialmente muy perjudiciales, el riesgo caería en la zona amarilla (riesgo medio) y exigiría la adopción de medidas. </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126</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n-GB" dirty="0" smtClean="0"/>
              <a:t>La </a:t>
            </a:r>
            <a:r>
              <a:rPr lang="en-GB" dirty="0" err="1" smtClean="0"/>
              <a:t>lista</a:t>
            </a:r>
            <a:r>
              <a:rPr lang="en-GB" dirty="0" smtClean="0"/>
              <a:t> no </a:t>
            </a:r>
            <a:r>
              <a:rPr lang="en-GB" dirty="0" err="1" smtClean="0"/>
              <a:t>es</a:t>
            </a:r>
            <a:r>
              <a:rPr lang="en-GB" dirty="0" smtClean="0"/>
              <a:t> </a:t>
            </a:r>
            <a:r>
              <a:rPr lang="en-GB" dirty="0" err="1" smtClean="0"/>
              <a:t>exhaustiva</a:t>
            </a:r>
            <a:r>
              <a:rPr lang="en-GB" dirty="0" smtClean="0"/>
              <a: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dirty="0" smtClean="0"/>
              <a:t>NOTA PARA EL FORMADOR: </a:t>
            </a:r>
          </a:p>
          <a:p>
            <a:r>
              <a:rPr lang="es-ES" dirty="0" smtClean="0"/>
              <a:t>Señale a la atención de los participantes que en este cortador puede observarse un control de ingeniería. La barra de bucle que puede verse debe bajarse hasta situarse justo encima del material que se está cortando. Cuando se hace así,  una barra (protección) aparece delante de la cuchilla de corte como puede observarse en este cortador manual.</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128</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NOTA PARA EL FORMADOR:</a:t>
            </a:r>
          </a:p>
          <a:p>
            <a:r>
              <a:rPr lang="en-GB" baseline="0" dirty="0" smtClean="0"/>
              <a:t>Los </a:t>
            </a:r>
            <a:r>
              <a:rPr lang="en-GB" baseline="0" dirty="0" err="1" smtClean="0"/>
              <a:t>participantes</a:t>
            </a:r>
            <a:r>
              <a:rPr lang="en-GB" baseline="0" dirty="0" smtClean="0"/>
              <a:t> </a:t>
            </a:r>
            <a:r>
              <a:rPr lang="en-GB" baseline="0" dirty="0" err="1" smtClean="0"/>
              <a:t>han</a:t>
            </a:r>
            <a:r>
              <a:rPr lang="en-GB" baseline="0" dirty="0" smtClean="0"/>
              <a:t> </a:t>
            </a:r>
            <a:r>
              <a:rPr lang="en-GB" baseline="0" dirty="0" err="1" smtClean="0"/>
              <a:t>completado</a:t>
            </a:r>
            <a:r>
              <a:rPr lang="en-GB" baseline="0" dirty="0" smtClean="0"/>
              <a:t> el Paso 3a </a:t>
            </a:r>
            <a:r>
              <a:rPr lang="en-GB" baseline="0" dirty="0" err="1" smtClean="0"/>
              <a:t>durante</a:t>
            </a:r>
            <a:r>
              <a:rPr lang="en-GB" baseline="0" dirty="0" smtClean="0"/>
              <a:t> el </a:t>
            </a:r>
            <a:r>
              <a:rPr lang="en-GB" baseline="0" dirty="0" err="1" smtClean="0"/>
              <a:t>ejercicio</a:t>
            </a:r>
            <a:r>
              <a:rPr lang="en-GB" baseline="0" dirty="0" smtClean="0"/>
              <a:t> 3 (</a:t>
            </a:r>
            <a:r>
              <a:rPr lang="en-GB" baseline="0" dirty="0" err="1" smtClean="0"/>
              <a:t>diaposivita</a:t>
            </a:r>
            <a:r>
              <a:rPr lang="en-GB" baseline="0" dirty="0" smtClean="0"/>
              <a:t> 90).</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131</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132</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1" dirty="0" smtClean="0"/>
              <a:t>NOTA PARA EL FORMADOR:</a:t>
            </a:r>
          </a:p>
          <a:p>
            <a:r>
              <a:rPr lang="en-GB" noProof="0" dirty="0" smtClean="0"/>
              <a:t>F/N 5. Los </a:t>
            </a:r>
            <a:r>
              <a:rPr lang="en-GB" noProof="0" dirty="0" err="1" smtClean="0"/>
              <a:t>participantes</a:t>
            </a:r>
            <a:r>
              <a:rPr lang="en-GB" noProof="0" dirty="0" smtClean="0"/>
              <a:t> </a:t>
            </a:r>
            <a:r>
              <a:rPr lang="en-GB" noProof="0" dirty="0" err="1" smtClean="0"/>
              <a:t>pueden</a:t>
            </a:r>
            <a:r>
              <a:rPr lang="en-GB" noProof="0" dirty="0" smtClean="0"/>
              <a:t> </a:t>
            </a:r>
            <a:r>
              <a:rPr lang="en-GB" noProof="0" dirty="0" err="1" smtClean="0"/>
              <a:t>utilizar</a:t>
            </a:r>
            <a:r>
              <a:rPr lang="en-GB" noProof="0" dirty="0" smtClean="0"/>
              <a:t> la </a:t>
            </a:r>
            <a:r>
              <a:rPr lang="en-GB" noProof="0" dirty="0" err="1" smtClean="0"/>
              <a:t>plantilla</a:t>
            </a:r>
            <a:r>
              <a:rPr lang="en-GB" noProof="0" dirty="0" smtClean="0"/>
              <a:t> </a:t>
            </a:r>
            <a:r>
              <a:rPr lang="en-GB" noProof="0" dirty="0" err="1" smtClean="0"/>
              <a:t>para</a:t>
            </a:r>
            <a:r>
              <a:rPr lang="en-GB" noProof="0" dirty="0" smtClean="0"/>
              <a:t> la </a:t>
            </a:r>
            <a:r>
              <a:rPr lang="en-GB" noProof="0" dirty="0" err="1" smtClean="0"/>
              <a:t>evaluación</a:t>
            </a:r>
            <a:r>
              <a:rPr lang="en-GB" noProof="0" dirty="0" smtClean="0"/>
              <a:t> de los </a:t>
            </a:r>
            <a:r>
              <a:rPr lang="en-GB" noProof="0" dirty="0" err="1" smtClean="0"/>
              <a:t>riesgos</a:t>
            </a:r>
            <a:r>
              <a:rPr lang="en-GB" noProof="0" dirty="0" smtClean="0"/>
              <a:t> en el </a:t>
            </a:r>
            <a:r>
              <a:rPr lang="en-GB" noProof="0" dirty="0" err="1" smtClean="0"/>
              <a:t>anexo</a:t>
            </a:r>
            <a:r>
              <a:rPr lang="en-GB" noProof="0" dirty="0" smtClean="0"/>
              <a:t> IV </a:t>
            </a:r>
            <a:r>
              <a:rPr lang="en-GB" noProof="0" dirty="0" err="1" smtClean="0"/>
              <a:t>para</a:t>
            </a:r>
            <a:r>
              <a:rPr lang="en-GB" noProof="0" dirty="0" smtClean="0"/>
              <a:t> </a:t>
            </a:r>
            <a:r>
              <a:rPr lang="en-GB" dirty="0" err="1" smtClean="0"/>
              <a:t>anotar</a:t>
            </a:r>
            <a:r>
              <a:rPr lang="en-GB" dirty="0" smtClean="0"/>
              <a:t> los </a:t>
            </a:r>
            <a:r>
              <a:rPr lang="en-GB" dirty="0" err="1" smtClean="0"/>
              <a:t>resultados</a:t>
            </a:r>
            <a:r>
              <a:rPr lang="en-GB" dirty="0" smtClean="0"/>
              <a:t> de </a:t>
            </a:r>
            <a:r>
              <a:rPr lang="en-GB" dirty="0" err="1" smtClean="0"/>
              <a:t>su</a:t>
            </a:r>
            <a:r>
              <a:rPr lang="en-GB" dirty="0" smtClean="0"/>
              <a:t> </a:t>
            </a:r>
            <a:r>
              <a:rPr lang="en-GB" dirty="0" err="1" smtClean="0"/>
              <a:t>evaluación</a:t>
            </a:r>
            <a:r>
              <a:rPr lang="en-GB" dirty="0" smtClean="0"/>
              <a:t> de los </a:t>
            </a:r>
            <a:r>
              <a:rPr lang="en-GB" dirty="0" err="1" smtClean="0"/>
              <a:t>riesgos</a:t>
            </a:r>
            <a:r>
              <a:rPr lang="en-GB" dirty="0" smtClean="0"/>
              <a:t>.</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133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1" dirty="0" smtClean="0"/>
              <a:t>NOTA PARA EL FORMADOR</a:t>
            </a:r>
            <a:r>
              <a:rPr lang="en-GB" dirty="0" smtClean="0"/>
              <a:t>:</a:t>
            </a:r>
          </a:p>
          <a:p>
            <a:endParaRPr lang="en-GB" dirty="0" smtClean="0"/>
          </a:p>
          <a:p>
            <a:r>
              <a:rPr lang="es-ES" dirty="0" smtClean="0"/>
              <a:t>Los participantes deben darse cuenta de que la realización de la evaluación de los riesgos es el punto de partida. Es fundamental que las medidas de control de los riesgos que se han identificado como necesarias se pongan en marcha.</a:t>
            </a:r>
          </a:p>
          <a:p>
            <a:endParaRPr lang="es-ES" dirty="0" smtClean="0"/>
          </a:p>
          <a:p>
            <a:r>
              <a:rPr lang="es-ES" dirty="0" smtClean="0"/>
              <a:t>Es importante que responsabilice a alguien de que la aplicación se haga dentro de un plazo determinado.</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134</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dirty="0" smtClean="0"/>
              <a:t>Pasos 4 y 5: </a:t>
            </a:r>
          </a:p>
          <a:p>
            <a:r>
              <a:rPr lang="es-ES" b="1" dirty="0" smtClean="0"/>
              <a:t>Haga hincapié </a:t>
            </a:r>
            <a:r>
              <a:rPr lang="es-ES" dirty="0" smtClean="0"/>
              <a:t>en que los plazos de puesta en marcha de los controles deberían depender del nivel de riesgo actual. Si el nivel de riesgo actual es alto, el plazo debería ser lo más corto posible. En cuanto a la priorización de las tareas, el riesgo alto debe ser el primero en abordarse, pero si es fácil abordar el riesgo medio o bajo para ayudar a  reducir el riesgo principal, entonces puede hacerse todo al mismo tiempo.</a:t>
            </a:r>
          </a:p>
          <a:p>
            <a:endParaRPr lang="es-ES" dirty="0" smtClean="0"/>
          </a:p>
          <a:p>
            <a:r>
              <a:rPr lang="es-ES" dirty="0" smtClean="0"/>
              <a:t>4. Registrar las conclusiones y ponerlas en práctica. Determinar qué personas son responsables de completar qué medidas: ¿a quién compete la medida? ¿cuándo se pondrá en marcha?</a:t>
            </a:r>
          </a:p>
          <a:p>
            <a:r>
              <a:rPr lang="es-ES" dirty="0" smtClean="0"/>
              <a:t>Fijar una fecha de revisión para asegurar que las medidas se han aplicado (</a:t>
            </a:r>
            <a:r>
              <a:rPr lang="es-ES" u="sng" dirty="0" smtClean="0"/>
              <a:t>marcarlas como Hechas</a:t>
            </a:r>
            <a:r>
              <a:rPr lang="es-ES" dirty="0" smtClean="0"/>
              <a:t>)</a:t>
            </a:r>
          </a:p>
          <a:p>
            <a:r>
              <a:rPr lang="es-ES" dirty="0" smtClean="0"/>
              <a:t>Formular un plan de acción y aplicar las medidas de control seleccionadas.</a:t>
            </a:r>
          </a:p>
          <a:p>
            <a:endParaRPr lang="es-ES" dirty="0" smtClean="0"/>
          </a:p>
          <a:p>
            <a:r>
              <a:rPr lang="es-ES" dirty="0" smtClean="0"/>
              <a:t>5. Registrar las conclusiones de la evaluación de los riesgos, supervisarla, revisarla, y actualizarla: La evaluación de los riesgos no es una actividad que se lleve a cabo de una sola vez. Debe revisarse como mínimo una vez al año, o con más frecuencia si es necesario. Cada vez que se introducen nuevos equipos, sustancias y/o procedimientos, pueden surgir nuevos peligros. Por lo tanto, debe revisarse y, cuando sea necesario, modificarse/actualizarse. </a:t>
            </a:r>
          </a:p>
          <a:p>
            <a:r>
              <a:rPr lang="es-ES" dirty="0" smtClean="0"/>
              <a:t>No hay una plantilla específica para el Paso 5, pero tener los cinco pasos registrados por escrito y actualizados demuestran el compromiso de mejora en materia de SST. Es importante comprobar la eficacia de las medidas de control, asegurarse de que se mantienen y de que se reduce el </a:t>
            </a:r>
            <a:r>
              <a:rPr lang="es-ES" smtClean="0"/>
              <a:t>riesgo.</a:t>
            </a:r>
            <a:endParaRPr lang="es-ES"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135</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D0826FEE-2901-4F80-B040-94DEDE5C3ECF}" type="slidenum">
              <a:rPr lang="en-GB" smtClean="0"/>
              <a:t>136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dirty="0" smtClean="0"/>
          </a:p>
          <a:p>
            <a:r>
              <a:rPr lang="es-ES" dirty="0" smtClean="0"/>
              <a:t>Recuerde que la política de SST de la empresa se abordará en la Sesión 7.</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endParaRPr lang="es-ES" dirty="0" smtClean="0"/>
          </a:p>
          <a:p>
            <a:r>
              <a:rPr lang="es-ES" dirty="0" smtClean="0"/>
              <a:t>Observe que la vigilancia de la salud, incluida la vigilancia médica, no es tanto una medida de control sino más bien una forma de verificar que las medidas de control funcionan correctamente; cuando los trabajadores se someten a vigilancia de la salud y los resultados muestran que su salud no empeora, entonces los empleadores saben que las medidas de control de los riesgos son eficaces.</a:t>
            </a:r>
          </a:p>
          <a:p>
            <a:endParaRPr lang="es-ES" dirty="0" smtClean="0"/>
          </a:p>
          <a:p>
            <a:r>
              <a:rPr lang="es-ES" dirty="0" smtClean="0"/>
              <a:t>Los médicos, el personal de enfermería y cualquier otro personal sanitario capacitado en el lugar de trabajo deben trabajar de forma proactiva para promover la salud de los trabajadores, y no sólo para detectar y/o tratar las lesiones o enfermedades profesionales.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noProof="0" dirty="0" smtClean="0">
                <a:latin typeface="Arial" pitchFamily="34" charset="0"/>
              </a:rPr>
              <a:t>NOTA PARA EL FORMADOR (si el tiempo lo permite): Las tres diapositivas siguientes pueden utilizarse para hacer hincapié en el proceso de evaluación de los riesgos y en la jerarquía de los controles. Es posible que los participantes no comprendan enseguida todos los riesgos que se presentan en esta imagen y, por lo tanto, puede llevar 15 minutos presentarla, por lo que deberá calcular que dispone de tiempo suficiente. </a:t>
            </a:r>
            <a:r>
              <a:rPr lang="es-ES" b="1" u="sng" noProof="0" dirty="0" smtClean="0">
                <a:latin typeface="Arial" pitchFamily="34" charset="0"/>
              </a:rPr>
              <a:t>Alternativamente, puede volver a esta dispositiva al final.</a:t>
            </a:r>
          </a:p>
          <a:p>
            <a:endParaRPr lang="es-ES" b="1" noProof="0" dirty="0" smtClean="0">
              <a:latin typeface="Arial" pitchFamily="34" charset="0"/>
            </a:endParaRPr>
          </a:p>
          <a:p>
            <a:r>
              <a:rPr lang="es-ES" noProof="0" dirty="0" smtClean="0">
                <a:latin typeface="Arial" pitchFamily="34" charset="0"/>
              </a:rPr>
              <a:t>Describa la actividad ficticia tal y como se detalla a continuación. Seguidamente pida a los participantes que lleven a cabo la evaluación de los riesgos, puede hacerse en un formato de sesión plenaria. Evaluación de los riesgos, pasos 1-3.</a:t>
            </a:r>
          </a:p>
          <a:p>
            <a:endParaRPr lang="es-ES" noProof="0" dirty="0" smtClean="0">
              <a:latin typeface="Arial" pitchFamily="34" charset="0"/>
            </a:endParaRPr>
          </a:p>
          <a:p>
            <a:r>
              <a:rPr lang="es-ES" noProof="0" dirty="0" smtClean="0">
                <a:latin typeface="Arial" pitchFamily="34" charset="0"/>
              </a:rPr>
              <a:t>Esta foto muestra a un operador utilizando una prensa de taladro para componentes a base de asbesto como parte de un proceso de línea de montaje. El producto se incorporará a un producto de alto voltaje y alta temperatura utilizado por una compañía eléctrica nacional.  Debido a la naturaleza tóxica del proceso de fabricación, el operador lleva una mascarilla. ¿Es esa mascarilla adecuada para evitar inhalar fibras de asbesto? NO, la mascarilla parece una mascarilla de tela casera y no proporciona protección o proporciona una protección limitada contra las diminutas fibras de asbesto que pueden ser liberadas por la perforación. También podemos ver a otros trabajadores con bufandas y sin mascarilla. </a:t>
            </a:r>
          </a:p>
          <a:p>
            <a:endParaRPr lang="es-ES" noProof="0" dirty="0" smtClean="0">
              <a:latin typeface="Arial" pitchFamily="34" charset="0"/>
            </a:endParaRPr>
          </a:p>
          <a:p>
            <a:r>
              <a:rPr lang="es-ES" noProof="0" dirty="0" smtClean="0">
                <a:latin typeface="Arial" pitchFamily="34" charset="0"/>
              </a:rPr>
              <a:t>Este tipo de taladro </a:t>
            </a:r>
            <a:r>
              <a:rPr lang="es-ES" dirty="0" smtClean="0">
                <a:latin typeface="Arial" pitchFamily="34" charset="0"/>
              </a:rPr>
              <a:t>suele colocarse encima de un banco y atornillarse p</a:t>
            </a:r>
            <a:r>
              <a:rPr lang="es-ES" noProof="0" dirty="0" smtClean="0">
                <a:latin typeface="Arial" pitchFamily="34" charset="0"/>
              </a:rPr>
              <a:t>ara asegurar su estabilidad. El trabajador también lleva guantes y no debería usarlos cuando opera el equipo de perforación, ya que pueden quedar atrapados en el taladro provocando que las manos se tuerzan y se rompan huesos.</a:t>
            </a:r>
          </a:p>
          <a:p>
            <a:endParaRPr lang="es-ES" noProof="0" dirty="0" smtClean="0">
              <a:latin typeface="Arial" pitchFamily="34" charset="0"/>
            </a:endParaRPr>
          </a:p>
          <a:p>
            <a:r>
              <a:rPr lang="es-ES" noProof="0" dirty="0" smtClean="0">
                <a:latin typeface="Arial" pitchFamily="34" charset="0"/>
              </a:rPr>
              <a:t>Se observan una serie de problemas en esta operación y en la organización de la estación de trabajo, y no se trata de simples problemas de ergonomía:</a:t>
            </a:r>
          </a:p>
          <a:p>
            <a:r>
              <a:rPr lang="es-ES" noProof="0" dirty="0" smtClean="0">
                <a:latin typeface="Arial" pitchFamily="34" charset="0"/>
              </a:rPr>
              <a:t>El trabajador lleva su propia ropa, así que, presumiblemente, se expone a sí mismo y a su familia al polvo de asbesto cuando se cambie al llegar a casa.</a:t>
            </a:r>
          </a:p>
          <a:p>
            <a:r>
              <a:rPr lang="es-ES" noProof="0" dirty="0" smtClean="0">
                <a:latin typeface="Arial" pitchFamily="34" charset="0"/>
              </a:rPr>
              <a:t>No lleva otro EPP, por ejemplo, un sombrero, que impediría que el polvo de asbesto se deposite en su pelo.  Este polvo puede transferirse, por ejemplo, si se pasa la mano por el pelo y luego se frota la nariz o la boca.</a:t>
            </a:r>
          </a:p>
          <a:p>
            <a:r>
              <a:rPr lang="es-ES" noProof="0" dirty="0" smtClean="0">
                <a:latin typeface="Arial" pitchFamily="34" charset="0"/>
              </a:rPr>
              <a:t>Ha creado su propio asiento, que parece bastante inestable porque la máquina no está a la altura correcta para su asiento.</a:t>
            </a:r>
          </a:p>
          <a:p>
            <a:r>
              <a:rPr lang="es-ES" noProof="0" dirty="0" smtClean="0">
                <a:latin typeface="Arial" pitchFamily="34" charset="0"/>
              </a:rPr>
              <a:t>El trabajador pone los objetos terminados en la bandeja sobre la que apoya los pies.  Pueden observarse algunas piezas en el suelo.  La bandeja no es adecuada para ser transportada al lugar de la siguiente operación.</a:t>
            </a:r>
            <a:endParaRPr lang="en-US" dirty="0">
              <a:latin typeface="Arial" pitchFamily="34" charset="0"/>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139</a:t>
            </a:fld>
            <a:endParaRPr lang="en-GB"/>
          </a:p>
        </p:txBody>
      </p:sp>
    </p:spTree>
    <p:extLst>
      <p:ext uri="{BB962C8B-B14F-4D97-AF65-F5344CB8AC3E}">
        <p14:creationId xmlns:p14="http://schemas.microsoft.com/office/powerpoint/2010/main" val="238247973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pPr>
              <a:buFontTx/>
              <a:buNone/>
            </a:pPr>
            <a:r>
              <a:rPr lang="es-ES" dirty="0" smtClean="0">
                <a:latin typeface="Arial" pitchFamily="34" charset="0"/>
              </a:rPr>
              <a:t>Tras identificar las deficiencias anteriores junto con las posibles soluciones, se pueden señalar a la atención otros puntos.  En particular, con respecto a la mejora de la SST, cabe preguntarse, por ejemplo, ¿no podríamos usar un material diferente y más seguro que el asbesto para hacer esta pieza? Deberíamos, ya que el asbesto puede causar cáncer; también puede causar una grave enfermedad pulmonar llamada asbestosis. El uso del asbesto debería prohibirse en todo el mundo y en su lugar deberían utilizarse materiales alternativos más seguros.</a:t>
            </a:r>
          </a:p>
          <a:p>
            <a:pPr>
              <a:buFontTx/>
              <a:buNone/>
            </a:pPr>
            <a:endParaRPr lang="es-ES" dirty="0" smtClean="0">
              <a:latin typeface="Arial" pitchFamily="34" charset="0"/>
            </a:endParaRPr>
          </a:p>
          <a:p>
            <a:pPr>
              <a:buFontTx/>
              <a:buNone/>
            </a:pPr>
            <a:r>
              <a:rPr lang="es-ES" dirty="0" smtClean="0">
                <a:latin typeface="Arial" pitchFamily="34" charset="0"/>
              </a:rPr>
              <a:t>Parece que el trabajador sigue usando una mascarilla similar, por lo que sigue siendo inadecuada. Lleva protección ocular pero un protector de mandril y herramientas (siguiente diapositiva) es más efectivo, al igual que un control de ingeniería lo es más que un EPP. Debería acordarse el uso de una sustancia diferente y, si no es posible, entonces deberían aplicarse controles de ingeniería para recoger el polvo y proteger a todos los trabajadores. El trabajador sigue llevando guantes, y no debería.</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140</a:t>
            </a:fld>
            <a:endParaRPr lang="en-GB"/>
          </a:p>
        </p:txBody>
      </p:sp>
    </p:spTree>
    <p:extLst>
      <p:ext uri="{BB962C8B-B14F-4D97-AF65-F5344CB8AC3E}">
        <p14:creationId xmlns:p14="http://schemas.microsoft.com/office/powerpoint/2010/main" val="238247973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pPr>
              <a:buFontTx/>
              <a:buNone/>
            </a:pPr>
            <a:r>
              <a:rPr lang="es-ES" dirty="0" smtClean="0"/>
              <a:t>Llame la atención de los participantes sobre los controles de ingeniería, por ejemplo, el protector de plexiglás para cubrir el mandril giratorio y la broca.</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141</a:t>
            </a:fld>
            <a:endParaRPr lang="en-GB"/>
          </a:p>
        </p:txBody>
      </p:sp>
    </p:spTree>
    <p:extLst>
      <p:ext uri="{BB962C8B-B14F-4D97-AF65-F5344CB8AC3E}">
        <p14:creationId xmlns:p14="http://schemas.microsoft.com/office/powerpoint/2010/main" val="238247973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noProof="0" dirty="0" smtClean="0"/>
              <a:t>Señale que los SG-SST deben adaptarse a las necesidades de la empresa y a la legislación nacional vigente. Si bien el deber y la responsabilidad relacionados con la SST y el cumplimiento de la legislación recaen en el empleador, los trabajadores deben colaborar con él/ella para alcanzar los objetivos de SST establecidos en el SG-SST. </a:t>
            </a:r>
            <a:endParaRPr lang="it-IT" baseline="0" dirty="0" smtClean="0"/>
          </a:p>
          <a:p>
            <a:pPr>
              <a:lnSpc>
                <a:spcPct val="120000"/>
              </a:lnSpc>
              <a:spcBef>
                <a:spcPts val="0"/>
              </a:spcBef>
            </a:pPr>
            <a:r>
              <a:rPr lang="es-ES" i="0" dirty="0" smtClean="0">
                <a:effectLst/>
                <a:latin typeface="Overpass"/>
              </a:rPr>
              <a:t>Directrices relativas a los sistemas de gestión de la seguridad y la salud en el trabajo </a:t>
            </a:r>
            <a:r>
              <a:rPr lang="en-US" altLang="ko-KR" dirty="0" smtClean="0">
                <a:ea typeface="Gulim" pitchFamily="34" charset="-127"/>
              </a:rPr>
              <a:t>(ILO-OSH 2001)</a:t>
            </a:r>
          </a:p>
          <a:p>
            <a:r>
              <a:rPr lang="en-GB" dirty="0" smtClean="0">
                <a:solidFill>
                  <a:prstClr val="black"/>
                </a:solidFill>
              </a:rPr>
              <a:t>https://</a:t>
            </a:r>
            <a:r>
              <a:rPr lang="en-GB" dirty="0" err="1" smtClean="0">
                <a:solidFill>
                  <a:prstClr val="black"/>
                </a:solidFill>
              </a:rPr>
              <a:t>www.ilo.org</a:t>
            </a:r>
            <a:r>
              <a:rPr lang="en-GB" dirty="0" smtClean="0">
                <a:solidFill>
                  <a:prstClr val="black"/>
                </a:solidFill>
              </a:rPr>
              <a:t>/</a:t>
            </a:r>
            <a:r>
              <a:rPr lang="en-GB" dirty="0" err="1" smtClean="0">
                <a:solidFill>
                  <a:prstClr val="black"/>
                </a:solidFill>
              </a:rPr>
              <a:t>safework</a:t>
            </a:r>
            <a:r>
              <a:rPr lang="en-GB" dirty="0" smtClean="0">
                <a:solidFill>
                  <a:prstClr val="black"/>
                </a:solidFill>
              </a:rPr>
              <a:t>/info/standards-and-instruments/WCMS_112582/</a:t>
            </a:r>
            <a:r>
              <a:rPr lang="en-GB" dirty="0" err="1" smtClean="0">
                <a:solidFill>
                  <a:prstClr val="black"/>
                </a:solidFill>
              </a:rPr>
              <a:t>lang</a:t>
            </a:r>
            <a:r>
              <a:rPr lang="en-GB" dirty="0" smtClean="0">
                <a:solidFill>
                  <a:prstClr val="black"/>
                </a:solidFill>
              </a:rPr>
              <a:t>--</a:t>
            </a:r>
            <a:r>
              <a:rPr lang="en-GB" dirty="0" err="1" smtClean="0">
                <a:solidFill>
                  <a:prstClr val="black"/>
                </a:solidFill>
              </a:rPr>
              <a:t>es</a:t>
            </a:r>
            <a:r>
              <a:rPr lang="en-GB" dirty="0" smtClean="0">
                <a:solidFill>
                  <a:prstClr val="black"/>
                </a:solidFill>
              </a:rPr>
              <a:t>/</a:t>
            </a:r>
            <a:r>
              <a:rPr lang="en-GB" dirty="0" err="1" smtClean="0">
                <a:solidFill>
                  <a:prstClr val="black"/>
                </a:solidFill>
              </a:rPr>
              <a:t>index.htm</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145</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dirty="0" smtClean="0"/>
              <a:t>La seguridad y la salud no pueden gestionarse mediante esfuerzos ad hoc.</a:t>
            </a:r>
          </a:p>
          <a:p>
            <a:r>
              <a:rPr lang="es-ES" dirty="0" smtClean="0"/>
              <a:t>Un sistema de SST proporciona un plan general para manejar todos los aspectos de la seguridad y la salud en cooperación con los trabajadores. </a:t>
            </a:r>
          </a:p>
          <a:p>
            <a:r>
              <a:rPr lang="es-ES" dirty="0" smtClean="0"/>
              <a:t>La consulta, la formulación, la aplicación y la revisión de los progresos realizados en el marco de la política de SST es un proceso cíclico continuo.</a:t>
            </a:r>
          </a:p>
          <a:p>
            <a:endParaRPr lang="es-ES" dirty="0" smtClean="0"/>
          </a:p>
          <a:p>
            <a:r>
              <a:rPr lang="es-ES" dirty="0" smtClean="0"/>
              <a:t>Observe que, en realidad, el orden en que se hacen las cosas suele estar menos claro.  Por ejemplo, la dirección y los trabajadores podrían, de forma rutinaria, celebrar consultas sobre la SST para que, seguidamente, la dirección formule una política y un sistema para la gestión de la SST, se constituya un comité paritario de SST, se celebren consultas más formales y se establezcan mecanismos de cooperación sobre las prácticas y los procedimientos de SST.  Lo que importa es que la consulta se lleve a cabo y se incorpore al sistema.</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146</a:t>
            </a:fld>
            <a:endParaRPr lang="en-GB"/>
          </a:p>
        </p:txBody>
      </p:sp>
    </p:spTree>
    <p:extLst>
      <p:ext uri="{BB962C8B-B14F-4D97-AF65-F5344CB8AC3E}">
        <p14:creationId xmlns:p14="http://schemas.microsoft.com/office/powerpoint/2010/main" val="12146816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noProof="0" dirty="0" smtClean="0"/>
              <a:t>Destaque que la gestión de la SST implica un proceso continuo, no es algo que se haga en un día o una semana.</a:t>
            </a:r>
            <a:endParaRPr lang="es-ES"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en-US" sz="1200" b="1" dirty="0" smtClean="0"/>
              <a:t>NOTA PARA EL FORMADOR: INSERTE ALGUNAS NORMAS NACIONALES PERTINENTES AQUÍ + REFERENCIA A NORMAS INTERNACIONALES DEL TRABAJO (</a:t>
            </a:r>
            <a:r>
              <a:rPr lang="en-US" sz="1200" b="1" dirty="0" err="1" smtClean="0"/>
              <a:t>véanse</a:t>
            </a:r>
            <a:r>
              <a:rPr lang="en-US" sz="1200" b="1" dirty="0" smtClean="0"/>
              <a:t> </a:t>
            </a:r>
            <a:r>
              <a:rPr lang="en-US" sz="1200" b="1" dirty="0" err="1" smtClean="0"/>
              <a:t>notas</a:t>
            </a:r>
            <a:r>
              <a:rPr lang="en-US" sz="1200" b="1" dirty="0" smtClean="0"/>
              <a:t>)</a:t>
            </a:r>
            <a:endParaRPr lang="en-US" sz="1200" dirty="0" smtClean="0"/>
          </a:p>
          <a:p>
            <a:endParaRPr lang="en-GB" sz="1200" dirty="0" smtClean="0">
              <a:hlinkClick r:id="rId3"/>
            </a:endParaRPr>
          </a:p>
          <a:p>
            <a:r>
              <a:rPr lang="en-GB" sz="1200" dirty="0" smtClean="0">
                <a:hlinkClick r:id="rId3"/>
              </a:rPr>
              <a:t>Haga referencia a algunos de los convenios y recomendaciones que figuran a continuación. Indique que pueden ser de tipo general o sectorial, o abarcar un tema específico:</a:t>
            </a:r>
          </a:p>
          <a:p>
            <a:endParaRPr lang="en-GB" sz="1200" dirty="0" smtClean="0">
              <a:hlinkClick r:id="rId3"/>
            </a:endParaRPr>
          </a:p>
          <a:p>
            <a:r>
              <a:rPr lang="en-GB" sz="1200" dirty="0" smtClean="0">
                <a:hlinkClick r:id="rId3"/>
              </a:rPr>
              <a:t>Ejemplos:</a:t>
            </a:r>
          </a:p>
          <a:p>
            <a:endParaRPr lang="en-GB" sz="1200" dirty="0" smtClean="0">
              <a:hlinkClick r:id="rId3"/>
            </a:endParaRPr>
          </a:p>
          <a:p>
            <a:pPr lvl="0"/>
            <a:r>
              <a:rPr lang="en-GB" sz="1200" dirty="0" smtClean="0"/>
              <a:t>C155 </a:t>
            </a:r>
            <a:r>
              <a:rPr lang="es-ES" sz="1200" dirty="0" smtClean="0"/>
              <a:t> Convenio sobre seguridad y salud de los trabajadores, 1981 </a:t>
            </a:r>
            <a:r>
              <a:rPr lang="en-GB" sz="1200" dirty="0" smtClean="0"/>
              <a:t> </a:t>
            </a:r>
          </a:p>
          <a:p>
            <a:pPr lvl="0"/>
            <a:r>
              <a:rPr lang="en-GB" sz="1200" dirty="0" smtClean="0"/>
              <a:t>R164 </a:t>
            </a:r>
            <a:r>
              <a:rPr lang="es-ES" sz="1200" dirty="0" smtClean="0"/>
              <a:t>Recomendación sobre seguridad y salud de los trabajadores</a:t>
            </a:r>
            <a:r>
              <a:rPr lang="en-GB" sz="1200" dirty="0" smtClean="0"/>
              <a:t>, 1981 </a:t>
            </a:r>
          </a:p>
          <a:p>
            <a:pPr lvl="0"/>
            <a:r>
              <a:rPr lang="en-GB" sz="1200" dirty="0" smtClean="0"/>
              <a:t>C187 </a:t>
            </a:r>
            <a:r>
              <a:rPr lang="es-ES" sz="1200" dirty="0" smtClean="0"/>
              <a:t>Convenio sobre el marco promocional para la seguridad y salud en el trabajo</a:t>
            </a:r>
            <a:r>
              <a:rPr lang="en-GB" sz="1200" dirty="0" smtClean="0"/>
              <a:t>, 2006 </a:t>
            </a:r>
          </a:p>
          <a:p>
            <a:pPr lvl="0"/>
            <a:r>
              <a:rPr lang="en-GB" sz="1200" dirty="0" smtClean="0"/>
              <a:t>R197 </a:t>
            </a:r>
            <a:r>
              <a:rPr lang="es-ES" sz="1200" dirty="0" smtClean="0"/>
              <a:t>Recomendación sobre el marco promocional para la seguridad y salud en el trabajo</a:t>
            </a:r>
            <a:r>
              <a:rPr lang="en-GB" sz="1200" dirty="0" smtClean="0"/>
              <a:t>, 2006</a:t>
            </a:r>
          </a:p>
          <a:p>
            <a:pPr lvl="0"/>
            <a:r>
              <a:rPr lang="en-GB" sz="1200" dirty="0" smtClean="0"/>
              <a:t> </a:t>
            </a:r>
          </a:p>
          <a:p>
            <a:pPr lvl="0"/>
            <a:r>
              <a:rPr lang="en-GB" sz="1200" dirty="0" smtClean="0"/>
              <a:t>R172 </a:t>
            </a:r>
            <a:r>
              <a:rPr lang="en-GB" sz="1200" dirty="0" err="1" smtClean="0"/>
              <a:t>Recomendación</a:t>
            </a:r>
            <a:r>
              <a:rPr lang="en-GB" sz="1200" dirty="0" smtClean="0"/>
              <a:t> </a:t>
            </a:r>
            <a:r>
              <a:rPr lang="en-GB" sz="1200" dirty="0" err="1" smtClean="0"/>
              <a:t>sobre</a:t>
            </a:r>
            <a:r>
              <a:rPr lang="en-GB" sz="1200" dirty="0" smtClean="0"/>
              <a:t> el </a:t>
            </a:r>
            <a:r>
              <a:rPr lang="en-GB" sz="1200" dirty="0" err="1" smtClean="0"/>
              <a:t>asbesto</a:t>
            </a:r>
            <a:r>
              <a:rPr lang="en-GB" sz="1200" dirty="0" smtClean="0"/>
              <a:t>, 1986 </a:t>
            </a:r>
          </a:p>
          <a:p>
            <a:pPr lvl="0"/>
            <a:r>
              <a:rPr lang="en-GB" sz="1200" dirty="0" smtClean="0"/>
              <a:t>C136 </a:t>
            </a:r>
            <a:r>
              <a:rPr lang="en-GB" sz="1200" dirty="0" err="1" smtClean="0"/>
              <a:t>Convenio</a:t>
            </a:r>
            <a:r>
              <a:rPr lang="en-GB" sz="1200" dirty="0" smtClean="0"/>
              <a:t> </a:t>
            </a:r>
            <a:r>
              <a:rPr lang="en-GB" sz="1200" dirty="0" err="1" smtClean="0"/>
              <a:t>sobre</a:t>
            </a:r>
            <a:r>
              <a:rPr lang="en-GB" sz="1200" dirty="0" smtClean="0"/>
              <a:t> el </a:t>
            </a:r>
            <a:r>
              <a:rPr lang="en-GB" sz="1200" dirty="0" err="1" smtClean="0"/>
              <a:t>benceno</a:t>
            </a:r>
            <a:r>
              <a:rPr lang="en-GB" sz="1200" dirty="0" smtClean="0"/>
              <a:t>, 1971 </a:t>
            </a:r>
          </a:p>
          <a:p>
            <a:pPr lvl="0"/>
            <a:r>
              <a:rPr lang="en-GB" sz="1200" dirty="0" smtClean="0"/>
              <a:t>C170 </a:t>
            </a:r>
            <a:r>
              <a:rPr lang="es-ES" sz="1200" dirty="0" smtClean="0"/>
              <a:t>Convenio sobre los productos químicos</a:t>
            </a:r>
            <a:r>
              <a:rPr lang="en-GB" sz="1200" dirty="0" smtClean="0"/>
              <a:t>, 1990 </a:t>
            </a:r>
          </a:p>
          <a:p>
            <a:pPr lvl="0"/>
            <a:r>
              <a:rPr lang="en-GB" sz="1200" dirty="0" smtClean="0"/>
              <a:t>R177 </a:t>
            </a:r>
            <a:r>
              <a:rPr lang="es-ES" sz="1200" dirty="0" smtClean="0"/>
              <a:t>Recomendación sobre los productos químicos</a:t>
            </a:r>
            <a:r>
              <a:rPr lang="en-GB" sz="1200" dirty="0" smtClean="0"/>
              <a:t>, 1990</a:t>
            </a:r>
          </a:p>
          <a:p>
            <a:pPr lvl="0"/>
            <a:endParaRPr lang="en-GB" sz="1200" dirty="0" smtClean="0"/>
          </a:p>
          <a:p>
            <a:pPr lvl="0"/>
            <a:r>
              <a:rPr lang="en-GB" sz="1200" dirty="0" smtClean="0"/>
              <a:t> C184 </a:t>
            </a:r>
            <a:r>
              <a:rPr lang="es-ES" sz="1200" dirty="0" smtClean="0"/>
              <a:t>Convenio sobre la seguridad y la salud en la agricultura</a:t>
            </a:r>
            <a:r>
              <a:rPr lang="en-GB" sz="1200" dirty="0" smtClean="0"/>
              <a:t>, 2001 </a:t>
            </a:r>
          </a:p>
          <a:p>
            <a:pPr lvl="0"/>
            <a:r>
              <a:rPr lang="en-GB" sz="1200" dirty="0" smtClean="0"/>
              <a:t>C167 </a:t>
            </a:r>
            <a:r>
              <a:rPr lang="es-ES" sz="1200" dirty="0" smtClean="0"/>
              <a:t>Convenio sobre seguridad y salud en la construcción</a:t>
            </a:r>
            <a:r>
              <a:rPr lang="en-GB" sz="1200" dirty="0" smtClean="0"/>
              <a:t>, 1988 </a:t>
            </a:r>
          </a:p>
          <a:p>
            <a:pPr lvl="0"/>
            <a:r>
              <a:rPr lang="en-GB" sz="1200" dirty="0" smtClean="0"/>
              <a:t>C176 </a:t>
            </a:r>
            <a:r>
              <a:rPr lang="es-ES" sz="1200" dirty="0" smtClean="0"/>
              <a:t>Convenio sobre seguridad y salud en las minas</a:t>
            </a:r>
            <a:r>
              <a:rPr lang="en-GB" sz="1200" dirty="0" smtClean="0"/>
              <a:t>, 1995 </a:t>
            </a:r>
          </a:p>
          <a:p>
            <a:pPr lvl="0"/>
            <a:r>
              <a:rPr lang="en-GB" sz="1200" dirty="0" smtClean="0"/>
              <a:t>R183 </a:t>
            </a:r>
            <a:r>
              <a:rPr lang="es-ES" sz="1200" dirty="0" smtClean="0"/>
              <a:t>Recomendación sobre seguridad y salud en las minas</a:t>
            </a:r>
            <a:r>
              <a:rPr lang="en-GB" sz="1200" dirty="0" smtClean="0"/>
              <a:t>, 1995 </a:t>
            </a:r>
          </a:p>
          <a:p>
            <a:pPr lvl="0"/>
            <a:endParaRPr lang="en-GB" sz="1200" dirty="0" smtClean="0"/>
          </a:p>
          <a:p>
            <a:pPr defTabSz="907085">
              <a:defRPr/>
            </a:pPr>
            <a:r>
              <a:rPr lang="en-GB" sz="1200" dirty="0" smtClean="0"/>
              <a:t>C119 </a:t>
            </a:r>
            <a:r>
              <a:rPr lang="es-ES" sz="1200" dirty="0" smtClean="0"/>
              <a:t>Convenio sobre la protección de la maquinaria</a:t>
            </a:r>
            <a:r>
              <a:rPr lang="en-GB" sz="1200" dirty="0" smtClean="0"/>
              <a:t>, 1963</a:t>
            </a:r>
          </a:p>
          <a:p>
            <a:pPr lvl="0"/>
            <a:r>
              <a:rPr lang="en-GB" sz="1200" dirty="0" smtClean="0"/>
              <a:t>C138 </a:t>
            </a:r>
            <a:r>
              <a:rPr lang="es-ES" sz="1200" dirty="0" smtClean="0"/>
              <a:t>Convenio sobre la edad mínima</a:t>
            </a:r>
            <a:r>
              <a:rPr lang="en-GB" sz="1200" dirty="0" smtClean="0"/>
              <a:t>, 1973 </a:t>
            </a:r>
          </a:p>
          <a:p>
            <a:pPr lvl="0"/>
            <a:r>
              <a:rPr lang="en-GB" sz="1200" dirty="0" smtClean="0"/>
              <a:t>C10 </a:t>
            </a:r>
            <a:r>
              <a:rPr lang="es-ES" sz="1200" dirty="0" smtClean="0"/>
              <a:t>Convenio sobre la edad mínima (agricultura)</a:t>
            </a:r>
            <a:r>
              <a:rPr lang="en-GB" sz="1200" dirty="0" smtClean="0"/>
              <a:t>, 1921 </a:t>
            </a:r>
          </a:p>
          <a:p>
            <a:pPr lvl="0"/>
            <a:r>
              <a:rPr lang="en-GB" sz="1200" dirty="0" smtClean="0"/>
              <a:t>C7 </a:t>
            </a:r>
            <a:r>
              <a:rPr lang="es-ES" sz="1200" dirty="0" smtClean="0"/>
              <a:t>Convenio sobre la edad mínima (trabajo marítimo)</a:t>
            </a:r>
            <a:r>
              <a:rPr lang="en-GB" sz="1200" dirty="0" smtClean="0"/>
              <a:t>, 1920 </a:t>
            </a:r>
          </a:p>
          <a:p>
            <a:pPr lvl="0"/>
            <a:r>
              <a:rPr lang="en-GB" sz="1200" dirty="0" smtClean="0"/>
              <a:t>C90 </a:t>
            </a:r>
            <a:r>
              <a:rPr lang="es-ES" sz="1200" dirty="0" smtClean="0"/>
              <a:t>Convenio (revisado) sobre el trabajo nocturno de los menores (industria)</a:t>
            </a:r>
            <a:r>
              <a:rPr lang="en-GB" sz="1200" dirty="0" smtClean="0"/>
              <a:t>, 1948 </a:t>
            </a:r>
          </a:p>
          <a:p>
            <a:pPr lvl="0"/>
            <a:r>
              <a:rPr lang="en-GB" sz="1200" dirty="0" smtClean="0"/>
              <a:t>C79 </a:t>
            </a:r>
            <a:r>
              <a:rPr lang="es-ES" sz="1200" dirty="0" smtClean="0"/>
              <a:t>Convenio sobre el trabajo nocturno de los menores (trabajos no industriales)</a:t>
            </a:r>
            <a:r>
              <a:rPr lang="en-GB" sz="1200" dirty="0" smtClean="0"/>
              <a:t>, 1946 </a:t>
            </a:r>
          </a:p>
          <a:p>
            <a:pPr lvl="0"/>
            <a:r>
              <a:rPr lang="en-GB" sz="1200" dirty="0" smtClean="0"/>
              <a:t>C182 </a:t>
            </a:r>
            <a:r>
              <a:rPr lang="es-ES" sz="1200" dirty="0" smtClean="0"/>
              <a:t>Convenio sobre las peores formas de trabajo infantil</a:t>
            </a:r>
            <a:r>
              <a:rPr lang="en-GB" sz="1200" dirty="0" smtClean="0"/>
              <a:t>, 1999 </a:t>
            </a:r>
          </a:p>
          <a:p>
            <a:pPr lvl="0"/>
            <a:endParaRPr lang="en-GB" sz="1200" dirty="0" smtClean="0"/>
          </a:p>
          <a:p>
            <a:pPr defTabSz="907085">
              <a:defRPr/>
            </a:pPr>
            <a:r>
              <a:rPr lang="en-US" sz="1200" dirty="0" smtClean="0"/>
              <a:t>C190 - </a:t>
            </a:r>
            <a:r>
              <a:rPr lang="es-ES" sz="1200" dirty="0" smtClean="0"/>
              <a:t>Convenio sobre la violencia y el acoso</a:t>
            </a:r>
            <a:r>
              <a:rPr lang="en-US" sz="1200" dirty="0" smtClean="0"/>
              <a:t>, 2019</a:t>
            </a:r>
            <a:r>
              <a:rPr lang="en-GB" sz="1200" dirty="0" smtClean="0"/>
              <a:t>.</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u="none" baseline="0" dirty="0" smtClean="0">
              <a:solidFill>
                <a:schemeClr val="tx1"/>
              </a:solidFill>
              <a:hlinkClick r:id="rId3"/>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fr-FR"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it-IT" b="1" dirty="0" smtClean="0"/>
              <a:t>NOTA PARA EL FORMADOR:</a:t>
            </a:r>
          </a:p>
          <a:p>
            <a:pPr defTabSz="907085">
              <a:defRPr/>
            </a:pPr>
            <a:r>
              <a:rPr lang="es-ES" dirty="0" smtClean="0"/>
              <a:t>Las inspecciones del lugar de trabajo para comprobar las medidas de control de los riesgos aplicadas y su idoneidad, la vigilancia de la salud ayudarán en la comprobación</a:t>
            </a:r>
            <a:r>
              <a:rPr lang="fr-FR" dirty="0" smtClean="0"/>
              <a:t>.</a:t>
            </a:r>
            <a:endParaRPr lang="es-ES"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151</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152</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dirty="0" smtClean="0"/>
              <a:t>Aunque la SST es un asunto serio,  la promoción de la SST debe ser atractiva e interesante para la fuerza de trabajo.  Estos son algunos ejemplos de carteles y un boletín (ficticio).</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153</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it-IT" b="1" dirty="0" smtClean="0"/>
              <a:t>NOTA PARA EL FORMADOR:</a:t>
            </a:r>
          </a:p>
          <a:p>
            <a:pPr defTabSz="907085">
              <a:defRPr/>
            </a:pPr>
            <a:r>
              <a:rPr lang="es-ES" dirty="0" smtClean="0"/>
              <a:t>La participación de los trabajadores es un elemento central del sistema de gestión de la SST en el lugar de trabajo. </a:t>
            </a:r>
            <a:endParaRPr lang="fr-FR"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154</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it-IT" b="1" dirty="0" smtClean="0"/>
              <a:t>NOTA PARA EL FORMADOR:</a:t>
            </a:r>
          </a:p>
          <a:p>
            <a:pPr defTabSz="907085">
              <a:defRPr/>
            </a:pPr>
            <a:r>
              <a:rPr lang="en-GB" dirty="0" smtClean="0"/>
              <a:t>En </a:t>
            </a:r>
            <a:r>
              <a:rPr lang="en-GB" dirty="0" err="1" smtClean="0"/>
              <a:t>las</a:t>
            </a:r>
            <a:r>
              <a:rPr lang="en-GB" dirty="0" smtClean="0"/>
              <a:t> </a:t>
            </a:r>
            <a:r>
              <a:rPr lang="en-GB" i="1" dirty="0" err="1" smtClean="0"/>
              <a:t>Directrices</a:t>
            </a:r>
            <a:r>
              <a:rPr lang="en-GB" i="1" dirty="0" smtClean="0"/>
              <a:t> </a:t>
            </a:r>
            <a:r>
              <a:rPr lang="en-GB" i="1" dirty="0" err="1" smtClean="0"/>
              <a:t>relativas</a:t>
            </a:r>
            <a:r>
              <a:rPr lang="en-GB" i="1" dirty="0" smtClean="0"/>
              <a:t> a los </a:t>
            </a:r>
            <a:r>
              <a:rPr lang="en-GB" i="1" dirty="0" err="1" smtClean="0"/>
              <a:t>sistemas</a:t>
            </a:r>
            <a:r>
              <a:rPr lang="en-GB" i="1" dirty="0" smtClean="0"/>
              <a:t> de </a:t>
            </a:r>
            <a:r>
              <a:rPr lang="en-GB" i="1" dirty="0" err="1" smtClean="0"/>
              <a:t>gestion</a:t>
            </a:r>
            <a:r>
              <a:rPr lang="en-GB" i="1" dirty="0" smtClean="0"/>
              <a:t> de la </a:t>
            </a:r>
            <a:r>
              <a:rPr lang="en-GB" i="1" dirty="0" err="1" smtClean="0"/>
              <a:t>seguridad</a:t>
            </a:r>
            <a:r>
              <a:rPr lang="en-GB" i="1" dirty="0" smtClean="0"/>
              <a:t> y la </a:t>
            </a:r>
            <a:r>
              <a:rPr lang="en-GB" i="1" dirty="0" err="1" smtClean="0"/>
              <a:t>salud</a:t>
            </a:r>
            <a:r>
              <a:rPr lang="en-GB" i="1" dirty="0" smtClean="0"/>
              <a:t> en el </a:t>
            </a:r>
            <a:r>
              <a:rPr lang="en-GB" i="1" dirty="0" err="1" smtClean="0"/>
              <a:t>trabajo</a:t>
            </a:r>
            <a:r>
              <a:rPr lang="en-GB" i="1" dirty="0" smtClean="0"/>
              <a:t> (ILO-OSH 2001)</a:t>
            </a:r>
            <a:r>
              <a:rPr lang="en-GB" dirty="0" smtClean="0"/>
              <a:t> se define </a:t>
            </a:r>
            <a:r>
              <a:rPr lang="en-GB" i="1" dirty="0" smtClean="0"/>
              <a:t>persona </a:t>
            </a:r>
            <a:r>
              <a:rPr lang="en-GB" i="1" dirty="0" err="1" smtClean="0"/>
              <a:t>competente</a:t>
            </a:r>
            <a:r>
              <a:rPr lang="en-GB" i="1" dirty="0" smtClean="0"/>
              <a:t> </a:t>
            </a:r>
            <a:r>
              <a:rPr lang="en-GB" dirty="0" err="1" smtClean="0"/>
              <a:t>como</a:t>
            </a:r>
            <a:r>
              <a:rPr lang="en-GB" dirty="0" smtClean="0"/>
              <a:t> </a:t>
            </a:r>
            <a:r>
              <a:rPr lang="en-GB" dirty="0" err="1" smtClean="0"/>
              <a:t>toda</a:t>
            </a:r>
            <a:r>
              <a:rPr lang="en-GB" dirty="0" smtClean="0"/>
              <a:t> persona </a:t>
            </a:r>
            <a:r>
              <a:rPr lang="es-ES" dirty="0" smtClean="0"/>
              <a:t>que tenga una formación adecuada, y conocimientos, experiencia y calificaciones suficientes para el desempeño de una actividad específica</a:t>
            </a:r>
            <a:r>
              <a:rPr lang="en-GB" dirty="0" smtClean="0"/>
              <a:t>. </a:t>
            </a:r>
          </a:p>
          <a:p>
            <a:pPr defTabSz="907085">
              <a:defRPr/>
            </a:pPr>
            <a:endParaRPr lang="en-GB" dirty="0" smtClean="0"/>
          </a:p>
          <a:p>
            <a:pPr defTabSz="907085">
              <a:defRPr/>
            </a:pPr>
            <a:r>
              <a:rPr lang="en-GB" dirty="0" smtClean="0"/>
              <a:t>https://</a:t>
            </a:r>
            <a:r>
              <a:rPr lang="en-GB" dirty="0" err="1" smtClean="0"/>
              <a:t>www.ilo.org</a:t>
            </a:r>
            <a:r>
              <a:rPr lang="en-GB" dirty="0" smtClean="0"/>
              <a:t>/wcmsp5/groups/public/---</a:t>
            </a:r>
            <a:r>
              <a:rPr lang="en-GB" dirty="0" err="1" smtClean="0"/>
              <a:t>ed_protect</a:t>
            </a:r>
            <a:r>
              <a:rPr lang="en-GB" dirty="0" smtClean="0"/>
              <a:t>/---</a:t>
            </a:r>
            <a:r>
              <a:rPr lang="en-GB" dirty="0" err="1" smtClean="0"/>
              <a:t>protrav</a:t>
            </a:r>
            <a:r>
              <a:rPr lang="en-GB" dirty="0" smtClean="0"/>
              <a:t>/---</a:t>
            </a:r>
            <a:r>
              <a:rPr lang="en-GB" dirty="0" err="1" smtClean="0"/>
              <a:t>safework</a:t>
            </a:r>
            <a:r>
              <a:rPr lang="en-GB" dirty="0" smtClean="0"/>
              <a:t>/documents/</a:t>
            </a:r>
            <a:r>
              <a:rPr lang="en-GB" dirty="0" err="1" smtClean="0"/>
              <a:t>normativeinstrument</a:t>
            </a:r>
            <a:r>
              <a:rPr lang="en-GB" dirty="0" smtClean="0"/>
              <a:t>/wcms_112582.pdf</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155</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it-IT" b="1" dirty="0" err="1" smtClean="0"/>
              <a:t>Revisión</a:t>
            </a:r>
            <a:r>
              <a:rPr lang="it-IT" b="1" dirty="0" smtClean="0"/>
              <a:t> </a:t>
            </a:r>
            <a:r>
              <a:rPr lang="it-IT" b="1" dirty="0" err="1" smtClean="0"/>
              <a:t>inicial</a:t>
            </a:r>
            <a:r>
              <a:rPr lang="it-IT" b="1" dirty="0" smtClean="0"/>
              <a:t>: </a:t>
            </a:r>
            <a:r>
              <a:rPr lang="en-GB" dirty="0" err="1" smtClean="0"/>
              <a:t>proporciona</a:t>
            </a:r>
            <a:r>
              <a:rPr lang="en-GB" dirty="0" smtClean="0"/>
              <a:t> </a:t>
            </a:r>
            <a:r>
              <a:rPr lang="en-GB" dirty="0" err="1" smtClean="0"/>
              <a:t>una</a:t>
            </a:r>
            <a:r>
              <a:rPr lang="en-GB" dirty="0" smtClean="0"/>
              <a:t> base a </a:t>
            </a:r>
            <a:r>
              <a:rPr lang="en-GB" dirty="0" err="1" smtClean="0"/>
              <a:t>partir</a:t>
            </a:r>
            <a:r>
              <a:rPr lang="en-GB" dirty="0" smtClean="0"/>
              <a:t> de la </a:t>
            </a:r>
            <a:r>
              <a:rPr lang="en-GB" dirty="0" err="1" smtClean="0"/>
              <a:t>cual</a:t>
            </a:r>
            <a:r>
              <a:rPr lang="en-GB" dirty="0" smtClean="0"/>
              <a:t> se </a:t>
            </a:r>
            <a:r>
              <a:rPr lang="en-GB" dirty="0" err="1" smtClean="0"/>
              <a:t>puede</a:t>
            </a:r>
            <a:r>
              <a:rPr lang="en-GB" dirty="0" smtClean="0"/>
              <a:t> </a:t>
            </a:r>
            <a:r>
              <a:rPr lang="en-GB" dirty="0" err="1" smtClean="0"/>
              <a:t>medir</a:t>
            </a:r>
            <a:r>
              <a:rPr lang="en-GB" dirty="0" smtClean="0"/>
              <a:t> la </a:t>
            </a:r>
            <a:r>
              <a:rPr lang="en-GB" dirty="0" err="1" smtClean="0"/>
              <a:t>mejora</a:t>
            </a:r>
            <a:r>
              <a:rPr lang="en-GB" dirty="0" smtClean="0"/>
              <a:t> continua del </a:t>
            </a:r>
            <a:r>
              <a:rPr lang="en-GB" dirty="0" err="1" smtClean="0"/>
              <a:t>sistema</a:t>
            </a:r>
            <a:r>
              <a:rPr lang="en-GB" dirty="0" smtClean="0"/>
              <a: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156</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it-IT" dirty="0" smtClean="0"/>
              <a:t>La </a:t>
            </a:r>
            <a:r>
              <a:rPr lang="it-IT" dirty="0" err="1" smtClean="0"/>
              <a:t>evaluación</a:t>
            </a:r>
            <a:r>
              <a:rPr lang="it-IT" dirty="0" smtClean="0"/>
              <a:t> de </a:t>
            </a:r>
            <a:r>
              <a:rPr lang="it-IT" dirty="0" err="1" smtClean="0"/>
              <a:t>los</a:t>
            </a:r>
            <a:r>
              <a:rPr lang="it-IT" dirty="0" smtClean="0"/>
              <a:t> </a:t>
            </a:r>
            <a:r>
              <a:rPr lang="it-IT" dirty="0" err="1" smtClean="0"/>
              <a:t>riesgos</a:t>
            </a:r>
            <a:r>
              <a:rPr lang="it-IT" dirty="0" smtClean="0"/>
              <a:t> se considera un pilar </a:t>
            </a:r>
            <a:r>
              <a:rPr lang="it-IT" dirty="0" err="1" smtClean="0"/>
              <a:t>fundamental</a:t>
            </a:r>
            <a:r>
              <a:rPr lang="it-IT" dirty="0" smtClean="0"/>
              <a:t> de </a:t>
            </a:r>
            <a:r>
              <a:rPr lang="it-IT" dirty="0" err="1" smtClean="0"/>
              <a:t>los</a:t>
            </a:r>
            <a:r>
              <a:rPr lang="it-IT" dirty="0" smtClean="0"/>
              <a:t> SG-SST </a:t>
            </a:r>
            <a:r>
              <a:rPr lang="it-IT" dirty="0" err="1" smtClean="0"/>
              <a:t>actuales</a:t>
            </a:r>
            <a:r>
              <a:rPr lang="it-IT" dirty="0" smtClean="0"/>
              <a:t>. </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157</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158</a:t>
            </a:fld>
            <a:endParaRPr lang="en-GB"/>
          </a:p>
        </p:txBody>
      </p:sp>
    </p:spTree>
    <p:extLst>
      <p:ext uri="{BB962C8B-B14F-4D97-AF65-F5344CB8AC3E}">
        <p14:creationId xmlns:p14="http://schemas.microsoft.com/office/powerpoint/2010/main" val="402769115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defTabSz="907085">
              <a:defRPr/>
            </a:pPr>
            <a:r>
              <a:rPr lang="it-IT" b="1" dirty="0" smtClean="0"/>
              <a:t>NOTA PARA EL FORMADOR:</a:t>
            </a:r>
          </a:p>
          <a:p>
            <a:pPr defTabSz="907085">
              <a:defRPr/>
            </a:pPr>
            <a:r>
              <a:rPr lang="es-ES" dirty="0" smtClean="0"/>
              <a:t>La política de SST debe reflejar un enfoque que tenga en cuenta el género debido a los diferentes trabajos que realizan las mujeres y los hombres y a sus diferentes funciones, expectativas y responsabilidades sociales. Las mujeres y los hombres pueden estar expuestos a diferentes riesgos físicos y psicológicos en el lugar de trabajo, por lo que requieren diferentes medidas de control. Este enfoque también mejora la comprensión de que la división sexual del trabajo, las diferencias biológicas, las pautas de empleo, las funciones sociales y las estructuras sociales contribuyen a las pautas de los peligros y los riesgos ocupacionales específicos de cada género. Es necesario tener en cuenta este hecho para que las políticas y las estrategias de prevención en materia de SST sean eficaces.</a:t>
            </a:r>
          </a:p>
          <a:p>
            <a:pPr defTabSz="907085">
              <a:defRPr/>
            </a:pPr>
            <a:r>
              <a:rPr lang="es-ES" dirty="0" smtClean="0"/>
              <a:t>Auditoría: también hay que establecer un plan periódico de auditoría. </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smtClean="0"/>
              <a:t>Covers Chapter 4 from to Exercise 6</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160</a:t>
            </a:fld>
            <a:endParaRPr lang="en-GB"/>
          </a:p>
        </p:txBody>
      </p:sp>
    </p:spTree>
    <p:extLst>
      <p:ext uri="{BB962C8B-B14F-4D97-AF65-F5344CB8AC3E}">
        <p14:creationId xmlns:p14="http://schemas.microsoft.com/office/powerpoint/2010/main" val="322305362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Bef>
                <a:spcPct val="50000"/>
              </a:spcBef>
            </a:pPr>
            <a:r>
              <a:rPr lang="it-IT" b="1" dirty="0" smtClean="0"/>
              <a:t>NOTA PARA EL FORMADOR:</a:t>
            </a:r>
          </a:p>
          <a:p>
            <a:pPr>
              <a:spcBef>
                <a:spcPct val="50000"/>
              </a:spcBef>
            </a:pPr>
            <a:r>
              <a:rPr lang="en-GB" noProof="0" dirty="0" err="1" smtClean="0">
                <a:latin typeface="Verdana" pitchFamily="34" charset="0"/>
              </a:rPr>
              <a:t>Pida</a:t>
            </a:r>
            <a:r>
              <a:rPr lang="en-GB" noProof="0" dirty="0" smtClean="0">
                <a:latin typeface="Verdana" pitchFamily="34" charset="0"/>
              </a:rPr>
              <a:t> la opinion de los </a:t>
            </a:r>
            <a:r>
              <a:rPr lang="en-GB" noProof="0" dirty="0" err="1" smtClean="0">
                <a:latin typeface="Verdana" pitchFamily="34" charset="0"/>
              </a:rPr>
              <a:t>trabajadores</a:t>
            </a:r>
            <a:r>
              <a:rPr lang="en-GB" noProof="0" dirty="0" smtClean="0">
                <a:latin typeface="Verdana" pitchFamily="34" charset="0"/>
              </a:rPr>
              <a:t> </a:t>
            </a:r>
            <a:r>
              <a:rPr lang="en-GB" noProof="0" dirty="0" err="1" smtClean="0">
                <a:latin typeface="Verdana" pitchFamily="34" charset="0"/>
              </a:rPr>
              <a:t>para</a:t>
            </a:r>
            <a:r>
              <a:rPr lang="en-GB" noProof="0" dirty="0" smtClean="0">
                <a:latin typeface="Verdana" pitchFamily="34" charset="0"/>
              </a:rPr>
              <a:t> responder a </a:t>
            </a:r>
            <a:r>
              <a:rPr lang="en-GB" dirty="0" err="1" smtClean="0">
                <a:latin typeface="Verdana" pitchFamily="34" charset="0"/>
              </a:rPr>
              <a:t>esta</a:t>
            </a:r>
            <a:r>
              <a:rPr lang="en-GB" dirty="0" smtClean="0">
                <a:latin typeface="Verdana" pitchFamily="34" charset="0"/>
              </a:rPr>
              <a:t> </a:t>
            </a:r>
            <a:r>
              <a:rPr lang="en-GB" dirty="0" err="1" smtClean="0">
                <a:latin typeface="Verdana" pitchFamily="34" charset="0"/>
              </a:rPr>
              <a:t>pregunta</a:t>
            </a:r>
            <a:r>
              <a:rPr lang="en-GB" baseline="0" noProof="0" dirty="0" smtClean="0">
                <a:latin typeface="Verdana" pitchFamily="34" charset="0"/>
              </a:rPr>
              <a:t>.</a:t>
            </a:r>
            <a:endParaRPr lang="en-GB" noProof="0" dirty="0" smtClean="0">
              <a:latin typeface="Verdana" pitchFamily="34" charset="0"/>
            </a:endParaRPr>
          </a:p>
          <a:p>
            <a:pPr>
              <a:spcBef>
                <a:spcPct val="50000"/>
              </a:spcBef>
            </a:pPr>
            <a:endParaRPr lang="en-GB" altLang="zh-CN" noProof="0" dirty="0" smtClean="0">
              <a:latin typeface="Verdana" pitchFamily="34" charset="0"/>
            </a:endParaRPr>
          </a:p>
          <a:p>
            <a:pPr>
              <a:spcBef>
                <a:spcPct val="50000"/>
              </a:spcBef>
            </a:pPr>
            <a:r>
              <a:rPr lang="en-GB" altLang="zh-CN" dirty="0" err="1" smtClean="0">
                <a:latin typeface="Verdana" pitchFamily="34" charset="0"/>
              </a:rPr>
              <a:t>Concluya</a:t>
            </a:r>
            <a:r>
              <a:rPr lang="en-GB" altLang="zh-CN" dirty="0" smtClean="0">
                <a:latin typeface="Verdana" pitchFamily="34" charset="0"/>
              </a:rPr>
              <a:t> con </a:t>
            </a:r>
            <a:r>
              <a:rPr lang="en-GB" altLang="zh-CN" baseline="0" noProof="0" dirty="0" smtClean="0">
                <a:latin typeface="Verdana" pitchFamily="34" charset="0"/>
              </a:rPr>
              <a:t>“¿</a:t>
            </a:r>
            <a:r>
              <a:rPr lang="en-GB" altLang="zh-CN" baseline="0" noProof="0" dirty="0" err="1" smtClean="0">
                <a:latin typeface="Verdana" pitchFamily="34" charset="0"/>
              </a:rPr>
              <a:t>Dónde</a:t>
            </a:r>
            <a:r>
              <a:rPr lang="en-GB" altLang="zh-CN" baseline="0" noProof="0" dirty="0" smtClean="0">
                <a:latin typeface="Verdana" pitchFamily="34" charset="0"/>
              </a:rPr>
              <a:t> </a:t>
            </a:r>
            <a:r>
              <a:rPr lang="en-GB" altLang="zh-CN" baseline="0" noProof="0" dirty="0" err="1" smtClean="0">
                <a:latin typeface="Verdana" pitchFamily="34" charset="0"/>
              </a:rPr>
              <a:t>cree</a:t>
            </a:r>
            <a:r>
              <a:rPr lang="en-GB" altLang="zh-CN" baseline="0" noProof="0" dirty="0" smtClean="0">
                <a:latin typeface="Verdana" pitchFamily="34" charset="0"/>
              </a:rPr>
              <a:t> </a:t>
            </a:r>
            <a:r>
              <a:rPr lang="en-GB" altLang="zh-CN" baseline="0" noProof="0" dirty="0" err="1" smtClean="0">
                <a:latin typeface="Verdana" pitchFamily="34" charset="0"/>
              </a:rPr>
              <a:t>que</a:t>
            </a:r>
            <a:r>
              <a:rPr lang="en-GB" altLang="zh-CN" baseline="0" noProof="0" dirty="0" smtClean="0">
                <a:latin typeface="Verdana" pitchFamily="34" charset="0"/>
              </a:rPr>
              <a:t> se </a:t>
            </a:r>
            <a:r>
              <a:rPr lang="en-GB" altLang="zh-CN" baseline="0" noProof="0" dirty="0" err="1" smtClean="0">
                <a:latin typeface="Verdana" pitchFamily="34" charset="0"/>
              </a:rPr>
              <a:t>situará</a:t>
            </a:r>
            <a:r>
              <a:rPr lang="en-GB" altLang="zh-CN" baseline="0" noProof="0" dirty="0" smtClean="0">
                <a:latin typeface="Verdana" pitchFamily="34" charset="0"/>
              </a:rPr>
              <a:t> </a:t>
            </a:r>
            <a:r>
              <a:rPr lang="en-GB" altLang="zh-CN" baseline="0" noProof="0" dirty="0" err="1" smtClean="0">
                <a:latin typeface="Verdana" pitchFamily="34" charset="0"/>
              </a:rPr>
              <a:t>dentro</a:t>
            </a:r>
            <a:r>
              <a:rPr lang="en-GB" altLang="zh-CN" baseline="0" noProof="0" dirty="0" smtClean="0">
                <a:latin typeface="Verdana" pitchFamily="34" charset="0"/>
              </a:rPr>
              <a:t> de 6 </a:t>
            </a:r>
            <a:r>
              <a:rPr lang="en-GB" altLang="zh-CN" baseline="0" noProof="0" dirty="0" err="1" smtClean="0">
                <a:latin typeface="Verdana" pitchFamily="34" charset="0"/>
              </a:rPr>
              <a:t>meses</a:t>
            </a:r>
            <a:r>
              <a:rPr lang="en-GB" altLang="zh-CN" baseline="0" noProof="0" dirty="0" smtClean="0">
                <a:latin typeface="Verdana" pitchFamily="34" charset="0"/>
              </a:rPr>
              <a:t>?”</a:t>
            </a:r>
            <a:endParaRPr lang="en-GB" altLang="zh-CN" noProof="0" dirty="0" smtClean="0">
              <a:latin typeface="Tahoma" pitchFamily="34" charset="0"/>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162</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b="1" dirty="0" smtClean="0"/>
              <a:t>NOTA PARA EL FORMADOR:</a:t>
            </a:r>
          </a:p>
          <a:p>
            <a:r>
              <a:rPr lang="es-ES" noProof="0" dirty="0" smtClean="0"/>
              <a:t>Pida a los participantes que identifiquen los asuntos urgentes y de alto riesgo y las mejoras fáciles de lograr preguntando: ¿Qué probabilidad hay de que se logre una mejora? ¿Puedo empezar a aplicarla inmediatamente? ¿Puedo ponerla en práctica sin una inversión importante? ¿Serán visibles los primeros resultados en el plazo de 1 mes?</a:t>
            </a:r>
          </a:p>
          <a:p>
            <a:r>
              <a:rPr lang="es-ES" dirty="0" smtClean="0"/>
              <a:t>Cada grupo d</a:t>
            </a:r>
            <a:r>
              <a:rPr lang="es-ES" noProof="0" dirty="0" err="1" smtClean="0"/>
              <a:t>eberá</a:t>
            </a:r>
            <a:r>
              <a:rPr lang="es-ES" noProof="0" dirty="0" smtClean="0"/>
              <a:t> elegir de 6 a 10 mejoras, y debatirlas y ponerse de acuerdo</a:t>
            </a:r>
            <a:r>
              <a:rPr lang="es-ES" noProof="0" dirty="0"/>
              <a:t>.</a:t>
            </a:r>
            <a:endParaRPr lang="es-ES" noProof="0"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163</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kern="1200" dirty="0" smtClean="0">
                <a:solidFill>
                  <a:schemeClr val="tx1"/>
                </a:solidFill>
                <a:effectLst/>
                <a:latin typeface="+mn-lt"/>
                <a:ea typeface="+mn-ea"/>
                <a:cs typeface="+mn-cs"/>
              </a:rPr>
              <a:t>Solicit workers’ views during to answer this question.</a:t>
            </a:r>
          </a:p>
          <a:p>
            <a:r>
              <a:rPr lang="en-GB" sz="1200" kern="1200" dirty="0" smtClean="0">
                <a:solidFill>
                  <a:schemeClr val="tx1"/>
                </a:solidFill>
                <a:effectLst/>
                <a:latin typeface="+mn-lt"/>
                <a:ea typeface="+mn-ea"/>
                <a:cs typeface="+mn-cs"/>
              </a:rPr>
              <a:t>Finish with “Where do you think the needle will be in 6 months?”</a:t>
            </a:r>
          </a:p>
          <a:p>
            <a:r>
              <a:rPr lang="en-GB" sz="1200" kern="1200" dirty="0" smtClean="0">
                <a:solidFill>
                  <a:schemeClr val="tx1"/>
                </a:solidFill>
                <a:effectLst/>
                <a:latin typeface="+mn-lt"/>
                <a:ea typeface="+mn-ea"/>
                <a:cs typeface="+mn-cs"/>
              </a:rPr>
              <a:t>What actions are needed to achieve this?</a:t>
            </a:r>
          </a:p>
          <a:p>
            <a:endParaRPr lang="en-GB" noProof="0" dirty="0" smtClean="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164</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smtClean="0"/>
              <a:t>NOTA PARA EL FORMADOR: </a:t>
            </a:r>
          </a:p>
          <a:p>
            <a:r>
              <a:rPr lang="es-ES" b="1" dirty="0" smtClean="0"/>
              <a:t>F/N 6. </a:t>
            </a:r>
          </a:p>
          <a:p>
            <a:r>
              <a:rPr lang="es-ES" b="0" dirty="0" smtClean="0"/>
              <a:t>El objetivo de los ejercicios anteriores es</a:t>
            </a:r>
          </a:p>
          <a:p>
            <a:r>
              <a:rPr lang="es-ES" b="0" dirty="0" smtClean="0"/>
              <a:t>Punto 1: revisar las enseñanzas extraídas del taller y los resultados de todos los ejercicios anteriores</a:t>
            </a:r>
          </a:p>
          <a:p>
            <a:r>
              <a:rPr lang="es-ES" b="0" dirty="0" smtClean="0"/>
              <a:t>Punto 2: Permitir a los participantes reflexionar sobre las áreas </a:t>
            </a:r>
            <a:r>
              <a:rPr lang="es-ES" dirty="0" smtClean="0"/>
              <a:t>en qu</a:t>
            </a:r>
            <a:r>
              <a:rPr lang="es-ES" b="0" dirty="0" smtClean="0"/>
              <a:t>e se arriesgarían primero y por qué (pueden ser áreas propensas a accidentes, áreas con personal activo de SST, etc.).</a:t>
            </a:r>
          </a:p>
          <a:p>
            <a:r>
              <a:rPr lang="es-ES" b="0" dirty="0" smtClean="0"/>
              <a:t>Punto 3: Si se quiere mover la aguja de la diapositiva 165, será necesario adoptar medidas en los lugares de trabajo. Por ejemplo, ´en relación con el compromiso de la dirección en materia de SST, la definición de responsabilidades y procedimientos para responsabilizar a las personas, la identificación de indicadores de progreso, sugerencias etc.</a:t>
            </a:r>
            <a:r>
              <a:rPr lang="en-US" b="0" baseline="0" dirty="0" smtClean="0"/>
              <a:t>.</a:t>
            </a:r>
            <a:endParaRPr lang="es-ES" b="1" dirty="0"/>
          </a:p>
        </p:txBody>
      </p:sp>
      <p:sp>
        <p:nvSpPr>
          <p:cNvPr id="4" name="Slide Number Placeholder 3"/>
          <p:cNvSpPr>
            <a:spLocks noGrp="1"/>
          </p:cNvSpPr>
          <p:nvPr>
            <p:ph type="sldNum" sz="quarter" idx="10"/>
          </p:nvPr>
        </p:nvSpPr>
        <p:spPr/>
        <p:txBody>
          <a:bodyPr/>
          <a:lstStyle/>
          <a:p>
            <a:fld id="{D0826FEE-2901-4F80-B040-94DEDE5C3ECF}" type="slidenum">
              <a:rPr lang="en-GB" smtClean="0"/>
              <a:t>165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1" smtClean="0"/>
              <a:t>NOTA </a:t>
            </a:r>
            <a:r>
              <a:rPr lang="en-GB" b="1" dirty="0" smtClean="0"/>
              <a:t>PARA EL FORMADOR</a:t>
            </a:r>
            <a:r>
              <a:rPr lang="en-GB" b="1" baseline="0" dirty="0" smtClean="0"/>
              <a:t>:</a:t>
            </a:r>
          </a:p>
          <a:p>
            <a:endParaRPr lang="en-GB" dirty="0" smtClean="0"/>
          </a:p>
          <a:p>
            <a:r>
              <a:rPr lang="en-GB" dirty="0" smtClean="0"/>
              <a:t>F/N 7</a:t>
            </a:r>
            <a:r>
              <a:rPr lang="en-GB" baseline="0" dirty="0" smtClean="0"/>
              <a:t> </a:t>
            </a:r>
            <a:r>
              <a:rPr lang="en-GB" dirty="0" smtClean="0"/>
              <a:t>Exercise 6</a:t>
            </a:r>
          </a:p>
          <a:p>
            <a:r>
              <a:rPr lang="en-GB" baseline="0" dirty="0" smtClean="0"/>
              <a:t>Si hay </a:t>
            </a:r>
            <a:r>
              <a:rPr lang="en-GB" baseline="0" dirty="0" err="1" smtClean="0"/>
              <a:t>tiempo</a:t>
            </a:r>
            <a:r>
              <a:rPr lang="en-GB" baseline="0" dirty="0" smtClean="0"/>
              <a:t>, </a:t>
            </a:r>
            <a:r>
              <a:rPr lang="en-GB" baseline="0" dirty="0" err="1" smtClean="0"/>
              <a:t>es</a:t>
            </a:r>
            <a:r>
              <a:rPr lang="en-GB" baseline="0" dirty="0" smtClean="0"/>
              <a:t> un </a:t>
            </a:r>
            <a:r>
              <a:rPr lang="en-GB" baseline="0" dirty="0" err="1" smtClean="0"/>
              <a:t>ejercicio</a:t>
            </a:r>
            <a:r>
              <a:rPr lang="en-GB" baseline="0" dirty="0" smtClean="0"/>
              <a:t> </a:t>
            </a:r>
            <a:r>
              <a:rPr lang="en-GB" baseline="0" dirty="0" err="1" smtClean="0"/>
              <a:t>que</a:t>
            </a:r>
            <a:r>
              <a:rPr lang="en-GB" baseline="0" dirty="0" smtClean="0"/>
              <a:t> </a:t>
            </a:r>
            <a:r>
              <a:rPr lang="en-GB" dirty="0" err="1" smtClean="0"/>
              <a:t>también</a:t>
            </a:r>
            <a:r>
              <a:rPr lang="en-GB" dirty="0" smtClean="0"/>
              <a:t> </a:t>
            </a:r>
            <a:r>
              <a:rPr lang="en-GB" dirty="0" err="1" smtClean="0"/>
              <a:t>puede</a:t>
            </a:r>
            <a:r>
              <a:rPr lang="en-GB" dirty="0" smtClean="0"/>
              <a:t> </a:t>
            </a:r>
            <a:r>
              <a:rPr lang="en-GB" dirty="0" err="1" smtClean="0"/>
              <a:t>resultar</a:t>
            </a:r>
            <a:r>
              <a:rPr lang="en-GB" dirty="0" smtClean="0"/>
              <a:t> de </a:t>
            </a:r>
            <a:r>
              <a:rPr lang="en-GB" dirty="0" err="1" smtClean="0"/>
              <a:t>interés</a:t>
            </a:r>
            <a:r>
              <a:rPr lang="en-GB" dirty="0" smtClean="0"/>
              <a: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167</a:t>
            </a:fld>
            <a:endParaRPr lang="en-GB"/>
          </a:p>
        </p:txBody>
      </p:sp>
    </p:spTree>
    <p:extLst>
      <p:ext uri="{BB962C8B-B14F-4D97-AF65-F5344CB8AC3E}">
        <p14:creationId xmlns:p14="http://schemas.microsoft.com/office/powerpoint/2010/main" val="3646023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smtClean="0"/>
              <a:t>Clic para editar título</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Haga clic para modificar el estilo de subtítulo del patrón</a:t>
            </a:r>
            <a:endParaRPr lang="en-GB"/>
          </a:p>
        </p:txBody>
      </p:sp>
      <p:sp>
        <p:nvSpPr>
          <p:cNvPr id="4" name="Date Placeholder 3"/>
          <p:cNvSpPr>
            <a:spLocks noGrp="1"/>
          </p:cNvSpPr>
          <p:nvPr>
            <p:ph type="dt" sz="half" idx="10"/>
          </p:nvPr>
        </p:nvSpPr>
        <p:spPr>
          <a:xfrm>
            <a:off x="490538" y="6180035"/>
            <a:ext cx="2743200" cy="216000"/>
          </a:xfrm>
          <a:prstGeom prst="rect">
            <a:avLst/>
          </a:prstGeom>
        </p:spPr>
        <p:txBody>
          <a:bodyPr anchor="b" anchorCtr="0">
            <a:noAutofit/>
          </a:bodyPr>
          <a:lstStyle>
            <a:lvl1pPr>
              <a:defRPr sz="1000">
                <a:solidFill>
                  <a:schemeClr val="accent1"/>
                </a:solidFill>
              </a:defRPr>
            </a:lvl1pPr>
          </a:lstStyle>
          <a:p>
            <a:r>
              <a:rPr lang="en-GB" smtClean="0"/>
              <a:t>Date: Monday / 01 / October / 2019</a:t>
            </a:r>
            <a:endParaRPr lang="en-GB"/>
          </a:p>
        </p:txBody>
      </p:sp>
      <p:sp>
        <p:nvSpPr>
          <p:cNvPr id="5" name="Footer Placeholder 4"/>
          <p:cNvSpPr>
            <a:spLocks noGrp="1"/>
          </p:cNvSpPr>
          <p:nvPr>
            <p:ph type="ftr" sz="quarter" idx="11"/>
          </p:nvPr>
        </p:nvSpPr>
        <p:spPr>
          <a:xfrm>
            <a:off x="490538" y="6858000"/>
            <a:ext cx="5605462" cy="180000"/>
          </a:xfrm>
          <a:prstGeom prst="rect">
            <a:avLst/>
          </a:prstGeom>
        </p:spPr>
        <p:txBody>
          <a:bodyPr>
            <a:noAutofit/>
          </a:bodyPr>
          <a:lstStyle>
            <a:lvl1pPr>
              <a:defRPr>
                <a:noFill/>
              </a:defRPr>
            </a:lvl1pPr>
          </a:lstStyle>
          <a:p>
            <a:r>
              <a:rPr lang="en-GB" smtClean="0"/>
              <a:t>Advancing social justice, promoting decent work</a:t>
            </a:r>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smtClean="0"/>
              <a:t>Click icon to insert picture, or leave unchanged for plain colour fill</a:t>
            </a:r>
            <a:endParaRPr lang="en-GB"/>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Content Placeholder 2"/>
          <p:cNvSpPr>
            <a:spLocks noGrp="1"/>
          </p:cNvSpPr>
          <p:nvPr>
            <p:ph idx="1"/>
          </p:nvPr>
        </p:nvSpPr>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4" name="Date Placeholder 3"/>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5" name="Footer Placeholder 4"/>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4" name="Date Placeholder 3"/>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5" name="Footer Placeholder 4"/>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smtClean="0"/>
              <a:t>Haga clic para modificar el estilo de texto del patrón</a:t>
            </a:r>
          </a:p>
          <a:p>
            <a:pPr lvl="1"/>
            <a:r>
              <a:rPr lang="en-US" smtClean="0"/>
              <a:t>Segundo nivel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smtClean="0"/>
              <a:t>Click icon to insert picture</a:t>
            </a:r>
            <a:endParaRPr lang="en-GB"/>
          </a:p>
        </p:txBody>
      </p:sp>
      <p:sp>
        <p:nvSpPr>
          <p:cNvPr id="2" name="Title 1"/>
          <p:cNvSpPr>
            <a:spLocks noGrp="1"/>
          </p:cNvSpPr>
          <p:nvPr>
            <p:ph type="title"/>
          </p:nvPr>
        </p:nvSpPr>
        <p:spPr/>
        <p:txBody>
          <a:bodyPr/>
          <a:lstStyle/>
          <a:p>
            <a:r>
              <a:rPr lang="en-US" smtClean="0"/>
              <a:t>Clic para editar título</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4" name="Date Placeholder 3"/>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5" name="Footer Placeholder 4"/>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dirty="0" smtClean="0">
                <a:latin typeface="Overpass Bold"/>
              </a:rPr>
              <a:t>NB Manually place “</a:t>
            </a:r>
            <a:r>
              <a:rPr lang="en-GB" sz="1000" dirty="0" err="1" smtClean="0">
                <a:latin typeface="Overpass Bold"/>
              </a:rPr>
              <a:t>ilo.org</a:t>
            </a:r>
            <a:r>
              <a:rPr lang="en-GB" sz="1000" dirty="0" smtClean="0">
                <a:latin typeface="Overpass Bold"/>
              </a:rPr>
              <a:t>” device in front of image</a:t>
            </a:r>
            <a:endParaRPr lang="en-GB" sz="1000" dirty="0">
              <a:latin typeface="Overpass Bold"/>
            </a:endParaRP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modificar</a:t>
            </a:r>
            <a:r>
              <a:rPr lang="en-US" dirty="0" smtClean="0"/>
              <a:t> el </a:t>
            </a:r>
            <a:r>
              <a:rPr lang="en-US" dirty="0" err="1" smtClean="0"/>
              <a:t>estilo</a:t>
            </a:r>
            <a:r>
              <a:rPr lang="en-US" dirty="0" smtClean="0"/>
              <a:t> de </a:t>
            </a:r>
            <a:r>
              <a:rPr lang="en-US" dirty="0" err="1" smtClean="0"/>
              <a:t>texto</a:t>
            </a:r>
            <a:r>
              <a:rPr lang="en-US" dirty="0" smtClean="0"/>
              <a:t> del </a:t>
            </a:r>
            <a:r>
              <a:rPr lang="en-US" dirty="0" err="1" smtClean="0"/>
              <a:t>patrón</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err="1" smtClean="0"/>
              <a:t>Quinto</a:t>
            </a:r>
            <a:r>
              <a:rPr lang="en-US" dirty="0" smtClean="0"/>
              <a:t> </a:t>
            </a:r>
            <a:r>
              <a:rPr lang="en-US" dirty="0" err="1" smtClean="0"/>
              <a:t>nivel</a:t>
            </a:r>
            <a:endParaRPr lang="en-GB" dirty="0"/>
          </a:p>
        </p:txBody>
      </p:sp>
      <p:sp>
        <p:nvSpPr>
          <p:cNvPr id="4" name="Date Placeholder 3"/>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5" name="Footer Placeholder 4"/>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dirty="0" smtClean="0">
                <a:latin typeface="Overpass Bold"/>
              </a:rPr>
              <a:t>NB Manually place “</a:t>
            </a:r>
            <a:r>
              <a:rPr lang="en-GB" sz="1000" dirty="0" err="1" smtClean="0">
                <a:latin typeface="Overpass Bold"/>
              </a:rPr>
              <a:t>ilo.org</a:t>
            </a:r>
            <a:r>
              <a:rPr lang="en-GB" sz="1000" dirty="0" smtClean="0">
                <a:latin typeface="Overpass Bold"/>
              </a:rPr>
              <a:t>” device in front of image</a:t>
            </a:r>
            <a:endParaRPr lang="en-GB" sz="1000" dirty="0">
              <a:latin typeface="Overpass Bold"/>
            </a:endParaRPr>
          </a:p>
        </p:txBody>
      </p:sp>
      <p:sp>
        <p:nvSpPr>
          <p:cNvPr id="12" name="Text Placeholder 11"/>
          <p:cNvSpPr>
            <a:spLocks noGrp="1"/>
          </p:cNvSpPr>
          <p:nvPr>
            <p:ph type="body" sz="quarter" idx="14"/>
          </p:nvPr>
        </p:nvSpPr>
        <p:spPr>
          <a:xfrm>
            <a:off x="8288338" y="5406256"/>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modificar</a:t>
            </a:r>
            <a:r>
              <a:rPr lang="en-US" dirty="0" smtClean="0"/>
              <a:t> el </a:t>
            </a:r>
            <a:r>
              <a:rPr lang="en-US" dirty="0" err="1" smtClean="0"/>
              <a:t>estilo</a:t>
            </a:r>
            <a:r>
              <a:rPr lang="en-US" dirty="0" smtClean="0"/>
              <a:t> de </a:t>
            </a:r>
            <a:r>
              <a:rPr lang="en-US" dirty="0" err="1" smtClean="0"/>
              <a:t>texto</a:t>
            </a:r>
            <a:r>
              <a:rPr lang="en-US" dirty="0" smtClean="0"/>
              <a:t> del </a:t>
            </a:r>
            <a:r>
              <a:rPr lang="en-US" dirty="0" err="1" smtClean="0"/>
              <a:t>patrón</a:t>
            </a:r>
            <a:endParaRPr lang="en-US" dirty="0" smtClean="0"/>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5" name="Date Placeholder 4"/>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6" name="Footer Placeholder 5"/>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5" name="Date Placeholder 4"/>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6" name="Footer Placeholder 5"/>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smtClean="0"/>
              <a:t>Haga clic para modificar el estilo de texto del patrón</a:t>
            </a:r>
          </a:p>
          <a:p>
            <a:pPr lvl="1"/>
            <a:r>
              <a:rPr lang="en-US" smtClean="0"/>
              <a:t>Segundo nivel</a:t>
            </a:r>
          </a:p>
          <a:p>
            <a:pPr lvl="2"/>
            <a:r>
              <a:rPr lang="en-US" smtClean="0"/>
              <a:t>Tercer nivel</a:t>
            </a:r>
          </a:p>
          <a:p>
            <a:pPr lvl="3"/>
            <a:r>
              <a:rPr lang="en-US" smtClean="0"/>
              <a:t>Cuarto nivel</a:t>
            </a:r>
          </a:p>
          <a:p>
            <a:pPr lvl="4"/>
            <a:r>
              <a:rPr lang="en-US" smtClean="0"/>
              <a:t>Quinto nivel</a:t>
            </a:r>
            <a:endParaRPr lang="en-GB"/>
          </a:p>
        </p:txBody>
      </p:sp>
      <p:sp>
        <p:nvSpPr>
          <p:cNvPr id="5" name="Date Placeholder 4"/>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6" name="Footer Placeholder 5"/>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smtClean="0"/>
              <a:t>00.0%</a:t>
            </a:r>
          </a:p>
          <a:p>
            <a:pPr lvl="1"/>
            <a:r>
              <a:rPr lang="en-US" smtClean="0"/>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Date Placeholder 2"/>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4" name="Footer Placeholder 3"/>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smtClean="0"/>
              <a:t>Quote (level 1)</a:t>
            </a:r>
          </a:p>
          <a:p>
            <a:pPr lvl="1"/>
            <a:r>
              <a:rPr lang="en-US" smtClean="0"/>
              <a:t>Continuation paras (level 2)</a:t>
            </a:r>
          </a:p>
          <a:p>
            <a:pPr lvl="2"/>
            <a:r>
              <a:rPr lang="en-GB" smtClean="0"/>
              <a:t>Source (level 3)</a:t>
            </a:r>
            <a:endParaRPr lang="en-GB"/>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smtClean="0"/>
              <a:t>Arrastre la imagen al marcador de posición o haga clic en el icono para agregar</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smtClean="0"/>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Haga clic para modificar el estilo de texto del patrón</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r>
              <a:rPr lang="en-GB" smtClean="0"/>
              <a:t>Date: Monday / 01 / October / 2019</a:t>
            </a:r>
            <a:endParaRPr lang="en-GB"/>
          </a:p>
        </p:txBody>
      </p:sp>
      <p:sp>
        <p:nvSpPr>
          <p:cNvPr id="5" name="Footer Placeholder 4"/>
          <p:cNvSpPr>
            <a:spLocks noGrp="1"/>
          </p:cNvSpPr>
          <p:nvPr>
            <p:ph type="ftr" sz="quarter" idx="11"/>
          </p:nvPr>
        </p:nvSpPr>
        <p:spPr>
          <a:xfrm>
            <a:off x="3621088" y="6867374"/>
            <a:ext cx="5605462" cy="180000"/>
          </a:xfrm>
          <a:prstGeom prst="rect">
            <a:avLst/>
          </a:prstGeom>
        </p:spPr>
        <p:txBody>
          <a:bodyPr>
            <a:noAutofit/>
          </a:bodyPr>
          <a:lstStyle>
            <a:lvl1pPr>
              <a:defRPr>
                <a:noFill/>
              </a:defRPr>
            </a:lvl1pPr>
          </a:lstStyle>
          <a:p>
            <a:r>
              <a:rPr lang="en-GB" smtClean="0"/>
              <a:t>Advancing social justice, promoting decent work</a:t>
            </a:r>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0"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3817"/>
            <a:ext cx="1371600" cy="48792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smtClean="0"/>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Haga clic para modificar el estilo de texto del patrón</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r>
              <a:rPr lang="en-GB" smtClean="0"/>
              <a:t>Date: Monday / 01 / October / 2019</a:t>
            </a:r>
            <a:endParaRPr lang="en-GB"/>
          </a:p>
        </p:txBody>
      </p:sp>
      <p:sp>
        <p:nvSpPr>
          <p:cNvPr id="5" name="Footer Placeholder 4"/>
          <p:cNvSpPr>
            <a:spLocks noGrp="1"/>
          </p:cNvSpPr>
          <p:nvPr>
            <p:ph type="ftr" sz="quarter" idx="11"/>
          </p:nvPr>
        </p:nvSpPr>
        <p:spPr>
          <a:xfrm>
            <a:off x="3602038" y="6866325"/>
            <a:ext cx="5605462" cy="180000"/>
          </a:xfrm>
          <a:prstGeom prst="rect">
            <a:avLst/>
          </a:prstGeom>
        </p:spPr>
        <p:txBody>
          <a:bodyPr>
            <a:noAutofit/>
          </a:bodyPr>
          <a:lstStyle>
            <a:lvl1pPr>
              <a:defRPr>
                <a:noFill/>
              </a:defRPr>
            </a:lvl1pPr>
          </a:lstStyle>
          <a:p>
            <a:r>
              <a:rPr lang="en-GB" smtClean="0"/>
              <a:t>Advancing social justice, promoting decent work</a:t>
            </a:r>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smtClean="0"/>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Haga clic para modificar el estilo de texto del patrón</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r>
              <a:rPr lang="en-GB" smtClean="0"/>
              <a:t>Date: Monday / 01 / October / 2019</a:t>
            </a:r>
            <a:endParaRPr lang="en-GB"/>
          </a:p>
        </p:txBody>
      </p:sp>
      <p:sp>
        <p:nvSpPr>
          <p:cNvPr id="5" name="Footer Placeholder 4"/>
          <p:cNvSpPr>
            <a:spLocks noGrp="1"/>
          </p:cNvSpPr>
          <p:nvPr>
            <p:ph type="ftr" sz="quarter" idx="11"/>
          </p:nvPr>
        </p:nvSpPr>
        <p:spPr>
          <a:xfrm>
            <a:off x="3602038" y="6866325"/>
            <a:ext cx="5605462" cy="180000"/>
          </a:xfrm>
          <a:prstGeom prst="rect">
            <a:avLst/>
          </a:prstGeom>
        </p:spPr>
        <p:txBody>
          <a:bodyPr>
            <a:noAutofit/>
          </a:bodyPr>
          <a:lstStyle>
            <a:lvl1pPr>
              <a:defRPr>
                <a:noFill/>
              </a:defRPr>
            </a:lvl1pPr>
          </a:lstStyle>
          <a:p>
            <a:r>
              <a:rPr lang="en-GB" smtClean="0"/>
              <a:t>Advancing social justice, promoting decent work</a:t>
            </a:r>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smtClean="0"/>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Haga clic para modificar el estilo de texto del patrón</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r>
              <a:rPr lang="en-GB" smtClean="0"/>
              <a:t>Date: Monday / 01 / October / 2019</a:t>
            </a:r>
            <a:endParaRPr lang="en-GB"/>
          </a:p>
        </p:txBody>
      </p:sp>
      <p:sp>
        <p:nvSpPr>
          <p:cNvPr id="5" name="Footer Placeholder 4"/>
          <p:cNvSpPr>
            <a:spLocks noGrp="1"/>
          </p:cNvSpPr>
          <p:nvPr>
            <p:ph type="ftr" sz="quarter" idx="11"/>
          </p:nvPr>
        </p:nvSpPr>
        <p:spPr>
          <a:xfrm>
            <a:off x="3602038" y="6870450"/>
            <a:ext cx="5605462" cy="180000"/>
          </a:xfrm>
          <a:prstGeom prst="rect">
            <a:avLst/>
          </a:prstGeom>
        </p:spPr>
        <p:txBody>
          <a:bodyPr>
            <a:noAutofit/>
          </a:bodyPr>
          <a:lstStyle>
            <a:lvl1pPr>
              <a:defRPr>
                <a:noFill/>
              </a:defRPr>
            </a:lvl1pPr>
          </a:lstStyle>
          <a:p>
            <a:r>
              <a:rPr lang="en-GB" smtClean="0"/>
              <a:t>Advancing social justice, promoting decent work</a:t>
            </a:r>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smtClean="0"/>
              <a:t>Clic para editar título</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Haga clic para modificar el estilo de texto del patrón</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r>
              <a:rPr lang="en-GB" smtClean="0"/>
              <a:t>Date: Monday / 01 / October / 2019</a:t>
            </a:r>
            <a:endParaRPr lang="en-GB"/>
          </a:p>
        </p:txBody>
      </p:sp>
      <p:sp>
        <p:nvSpPr>
          <p:cNvPr id="5" name="Footer Placeholder 4"/>
          <p:cNvSpPr>
            <a:spLocks noGrp="1"/>
          </p:cNvSpPr>
          <p:nvPr>
            <p:ph type="ftr" sz="quarter" idx="11"/>
          </p:nvPr>
        </p:nvSpPr>
        <p:spPr>
          <a:xfrm>
            <a:off x="3649663" y="6870450"/>
            <a:ext cx="5605462" cy="180000"/>
          </a:xfrm>
          <a:prstGeom prst="rect">
            <a:avLst/>
          </a:prstGeom>
        </p:spPr>
        <p:txBody>
          <a:bodyPr>
            <a:noAutofit/>
          </a:bodyPr>
          <a:lstStyle>
            <a:lvl1pPr>
              <a:defRPr>
                <a:noFill/>
              </a:defRPr>
            </a:lvl1pPr>
          </a:lstStyle>
          <a:p>
            <a:r>
              <a:rPr lang="en-GB" smtClean="0"/>
              <a:t>Advancing social justice, promoting decent work</a:t>
            </a:r>
            <a:endParaRPr lang="en-GB"/>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 para editar título</a:t>
            </a:r>
            <a:endParaRPr lang="en-GB"/>
          </a:p>
        </p:txBody>
      </p:sp>
      <p:sp>
        <p:nvSpPr>
          <p:cNvPr id="3" name="Date Placeholder 2"/>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4" name="Footer Placeholder 3"/>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90538" y="6870450"/>
            <a:ext cx="2743200" cy="216000"/>
          </a:xfrm>
          <a:prstGeom prst="rect">
            <a:avLst/>
          </a:prstGeom>
        </p:spPr>
        <p:txBody>
          <a:bodyPr/>
          <a:lstStyle/>
          <a:p>
            <a:r>
              <a:rPr lang="en-GB" smtClean="0"/>
              <a:t>Date: Monday / 01 / October / 2019</a:t>
            </a:r>
            <a:endParaRPr lang="en-GB"/>
          </a:p>
        </p:txBody>
      </p:sp>
      <p:sp>
        <p:nvSpPr>
          <p:cNvPr id="3" name="Footer Placeholder 2"/>
          <p:cNvSpPr>
            <a:spLocks noGrp="1"/>
          </p:cNvSpPr>
          <p:nvPr>
            <p:ph type="ftr" sz="quarter" idx="11"/>
          </p:nvPr>
        </p:nvSpPr>
        <p:spPr>
          <a:xfrm>
            <a:off x="490538" y="6337302"/>
            <a:ext cx="5605462" cy="180000"/>
          </a:xfrm>
          <a:prstGeom prst="rect">
            <a:avLst/>
          </a:prstGeom>
        </p:spPr>
        <p:txBody>
          <a:bodyPr/>
          <a:lstStyle/>
          <a:p>
            <a:r>
              <a:rPr lang="en-GB" smtClean="0"/>
              <a:t>Advancing social justice, promoting decent work</a:t>
            </a:r>
            <a:endParaRPr lang="en-GB"/>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dirty="0" err="1" smtClean="0"/>
              <a:t>Clic</a:t>
            </a:r>
            <a:r>
              <a:rPr lang="en-US" dirty="0" smtClean="0"/>
              <a:t> </a:t>
            </a:r>
            <a:r>
              <a:rPr lang="en-US" dirty="0" err="1" smtClean="0"/>
              <a:t>para</a:t>
            </a:r>
            <a:r>
              <a:rPr lang="en-US" dirty="0" smtClean="0"/>
              <a:t> </a:t>
            </a:r>
            <a:r>
              <a:rPr lang="en-US" dirty="0" err="1" smtClean="0"/>
              <a:t>editar</a:t>
            </a:r>
            <a:r>
              <a:rPr lang="en-US" dirty="0" smtClean="0"/>
              <a:t> </a:t>
            </a:r>
            <a:r>
              <a:rPr lang="en-US" dirty="0" err="1" smtClean="0"/>
              <a:t>título</a:t>
            </a:r>
            <a:endParaRPr lang="en-GB" dirty="0"/>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dirty="0" err="1" smtClean="0"/>
              <a:t>Haga</a:t>
            </a:r>
            <a:r>
              <a:rPr lang="en-US" dirty="0" smtClean="0"/>
              <a:t> </a:t>
            </a:r>
            <a:r>
              <a:rPr lang="en-US" dirty="0" err="1" smtClean="0"/>
              <a:t>clic</a:t>
            </a:r>
            <a:r>
              <a:rPr lang="en-US" dirty="0" smtClean="0"/>
              <a:t> </a:t>
            </a:r>
            <a:r>
              <a:rPr lang="en-US" dirty="0" err="1" smtClean="0"/>
              <a:t>para</a:t>
            </a:r>
            <a:r>
              <a:rPr lang="en-US" dirty="0" smtClean="0"/>
              <a:t> </a:t>
            </a:r>
            <a:r>
              <a:rPr lang="en-US" dirty="0" err="1" smtClean="0"/>
              <a:t>modificar</a:t>
            </a:r>
            <a:r>
              <a:rPr lang="en-US" dirty="0" smtClean="0"/>
              <a:t> el </a:t>
            </a:r>
            <a:r>
              <a:rPr lang="en-US" dirty="0" err="1" smtClean="0"/>
              <a:t>estilo</a:t>
            </a:r>
            <a:r>
              <a:rPr lang="en-US" dirty="0" smtClean="0"/>
              <a:t> de </a:t>
            </a:r>
            <a:r>
              <a:rPr lang="en-US" dirty="0" err="1" smtClean="0"/>
              <a:t>texto</a:t>
            </a:r>
            <a:r>
              <a:rPr lang="en-US" dirty="0" smtClean="0"/>
              <a:t> del </a:t>
            </a:r>
            <a:r>
              <a:rPr lang="en-US" dirty="0" err="1" smtClean="0"/>
              <a:t>patrón</a:t>
            </a:r>
            <a:endParaRPr lang="en-US" dirty="0" smtClean="0"/>
          </a:p>
          <a:p>
            <a:pPr lvl="1"/>
            <a:r>
              <a:rPr lang="en-US" dirty="0" smtClean="0"/>
              <a:t>Segundo </a:t>
            </a:r>
            <a:r>
              <a:rPr lang="en-US" dirty="0" err="1" smtClean="0"/>
              <a:t>nivel</a:t>
            </a:r>
            <a:endParaRPr lang="en-US" dirty="0" smtClean="0"/>
          </a:p>
          <a:p>
            <a:pPr lvl="2"/>
            <a:r>
              <a:rPr lang="en-US" dirty="0" err="1" smtClean="0"/>
              <a:t>Tercer</a:t>
            </a:r>
            <a:r>
              <a:rPr lang="en-US" dirty="0" smtClean="0"/>
              <a:t> </a:t>
            </a:r>
            <a:r>
              <a:rPr lang="en-US" dirty="0" err="1" smtClean="0"/>
              <a:t>nivel</a:t>
            </a:r>
            <a:endParaRPr lang="en-US" dirty="0" smtClean="0"/>
          </a:p>
          <a:p>
            <a:pPr lvl="3"/>
            <a:r>
              <a:rPr lang="en-US" dirty="0" smtClean="0"/>
              <a:t>Cuarto </a:t>
            </a:r>
            <a:r>
              <a:rPr lang="en-US" dirty="0" err="1" smtClean="0"/>
              <a:t>nivel</a:t>
            </a:r>
            <a:endParaRPr lang="en-US" dirty="0" smtClean="0"/>
          </a:p>
          <a:p>
            <a:pPr lvl="4"/>
            <a:r>
              <a:rPr lang="en-US" dirty="0" err="1" smtClean="0"/>
              <a:t>Quinto</a:t>
            </a:r>
            <a:r>
              <a:rPr lang="en-US" dirty="0" smtClean="0"/>
              <a:t> </a:t>
            </a:r>
            <a:r>
              <a:rPr lang="en-US" dirty="0" err="1" smtClean="0"/>
              <a:t>nivel</a:t>
            </a:r>
            <a:endParaRPr lang="en-GB" dirty="0"/>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latin typeface="Overpass Bold"/>
              </a:defRPr>
            </a:lvl1pPr>
          </a:lstStyle>
          <a:p>
            <a:fld id="{856227C0-AD57-4F9B-BAE3-EEFB0D0EE427}" type="slidenum">
              <a:rPr lang="en-GB" smtClean="0"/>
              <a:pPr/>
              <a:t>‹#›</a:t>
            </a:fld>
            <a:endParaRPr lang="en-GB" dirty="0"/>
          </a:p>
        </p:txBody>
      </p:sp>
      <p:pic>
        <p:nvPicPr>
          <p:cNvPr id="8" name="Picture 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90538" y="493817"/>
            <a:ext cx="1371600" cy="487924"/>
          </a:xfrm>
          <a:prstGeom prst="rect">
            <a:avLst/>
          </a:prstGeom>
        </p:spPr>
      </p:pic>
      <p:pic>
        <p:nvPicPr>
          <p:cNvPr id="11" name="Picture 1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14"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dirty="0" smtClean="0"/>
              <a:t>Impulsar la justicia social, promover el trabajo decente</a:t>
            </a:r>
            <a:endParaRPr lang="en-GB" dirty="0"/>
          </a:p>
        </p:txBody>
      </p:sp>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3.emf"/></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emf"/></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hyperlink" Target="https://www.ilo.org/dyn/normlex/es/f?p=NORMLEXPUB:12100:0::NO::P12100_ILO_CODE:C187" TargetMode="External"/><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emf"/><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9.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4.xml"/><Relationship Id="rId1" Type="http://schemas.openxmlformats.org/officeDocument/2006/relationships/slideLayout" Target="../slideLayouts/slideLayout16.xml"/><Relationship Id="rId4" Type="http://schemas.openxmlformats.org/officeDocument/2006/relationships/image" Target="../media/image73.jpeg"/></Relationships>
</file>

<file path=ppt/slides/_rels/slide63.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5.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2.xml"/><Relationship Id="rId1" Type="http://schemas.openxmlformats.org/officeDocument/2006/relationships/slideLayout" Target="../slideLayouts/slideLayout16.xml"/><Relationship Id="rId4" Type="http://schemas.openxmlformats.org/officeDocument/2006/relationships/image" Target="../media/image82.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9.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93.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4.png"/><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5.jpe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9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9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9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102.jpe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3.png"/><Relationship Id="rId4" Type="http://schemas.openxmlformats.org/officeDocument/2006/relationships/notesSlide" Target="../notesSlides/notesSlide88.xml"/></Relationships>
</file>

<file path=ppt/slides/_rels/slide10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9.xml"/><Relationship Id="rId1" Type="http://schemas.openxmlformats.org/officeDocument/2006/relationships/slideLayout" Target="../slideLayouts/slideLayout5.xml"/><Relationship Id="rId4" Type="http://schemas.openxmlformats.org/officeDocument/2006/relationships/image" Target="../media/image104.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106.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10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9.xml"/><Relationship Id="rId1" Type="http://schemas.openxmlformats.org/officeDocument/2006/relationships/slideLayout" Target="../slideLayouts/slideLayout9.xml"/></Relationships>
</file>

<file path=ppt/slides/_rels/slide112.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0.xml"/><Relationship Id="rId1" Type="http://schemas.openxmlformats.org/officeDocument/2006/relationships/slideLayout" Target="../slideLayouts/slideLayout9.xml"/><Relationship Id="rId4" Type="http://schemas.openxmlformats.org/officeDocument/2006/relationships/image" Target="../media/image117.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11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2.xml"/><Relationship Id="rId1" Type="http://schemas.openxmlformats.org/officeDocument/2006/relationships/slideLayout" Target="../slideLayouts/slideLayout9.xml"/><Relationship Id="rId4" Type="http://schemas.openxmlformats.org/officeDocument/2006/relationships/image" Target="../media/image3.emf"/></Relationships>
</file>

<file path=ppt/slides/_rels/slide1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3.xml"/><Relationship Id="rId1" Type="http://schemas.openxmlformats.org/officeDocument/2006/relationships/slideLayout" Target="../slideLayouts/slideLayout9.xml"/><Relationship Id="rId4" Type="http://schemas.openxmlformats.org/officeDocument/2006/relationships/image" Target="../media/image120.png"/></Relationships>
</file>

<file path=ppt/slides/_rels/slide116.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124.png"/><Relationship Id="rId4" Type="http://schemas.openxmlformats.org/officeDocument/2006/relationships/notesSlide" Target="../notesSlides/notesSlide106.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130.jpeg"/></Relationships>
</file>

<file path=ppt/slides/_rels/slide12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3.emf"/><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2.jpe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6.xml"/><Relationship Id="rId1" Type="http://schemas.openxmlformats.org/officeDocument/2006/relationships/slideLayout" Target="../slideLayouts/slideLayout9.xml"/></Relationships>
</file>

<file path=ppt/slides/_rels/slide13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9.xml"/></Relationships>
</file>

<file path=ppt/slides/_rels/slide134.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9.xml"/></Relationships>
</file>

<file path=ppt/slides/_rels/slide137.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3.emf"/><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43.jpe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28.xml"/><Relationship Id="rId1" Type="http://schemas.openxmlformats.org/officeDocument/2006/relationships/slideLayout" Target="../slideLayouts/slideLayout16.xml"/></Relationships>
</file>

<file path=ppt/slides/_rels/slide147.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33.xml"/><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5.xml"/><Relationship Id="rId1" Type="http://schemas.openxmlformats.org/officeDocument/2006/relationships/slideLayout" Target="../slideLayouts/slideLayout5.xml"/><Relationship Id="rId4" Type="http://schemas.openxmlformats.org/officeDocument/2006/relationships/image" Target="../media/image149.jpeg"/></Relationships>
</file>

<file path=ppt/slides/_rels/slide154.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6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42.xml"/><Relationship Id="rId1" Type="http://schemas.openxmlformats.org/officeDocument/2006/relationships/slideLayout" Target="../slideLayouts/slideLayout10.xml"/><Relationship Id="rId4" Type="http://schemas.openxmlformats.org/officeDocument/2006/relationships/image" Target="../media/image3.emf"/></Relationships>
</file>

<file path=ppt/slides/_rels/slide161.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43.xml"/><Relationship Id="rId1" Type="http://schemas.openxmlformats.org/officeDocument/2006/relationships/slideLayout" Target="../slideLayouts/slideLayout5.xml"/><Relationship Id="rId6" Type="http://schemas.openxmlformats.org/officeDocument/2006/relationships/image" Target="../media/image156.jpg"/><Relationship Id="rId5" Type="http://schemas.openxmlformats.org/officeDocument/2006/relationships/image" Target="../media/image155.jpg"/><Relationship Id="rId4" Type="http://schemas.openxmlformats.org/officeDocument/2006/relationships/image" Target="../media/image3.emf"/></Relationships>
</file>

<file path=ppt/slides/_rels/slide16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4.xml"/><Relationship Id="rId1" Type="http://schemas.openxmlformats.org/officeDocument/2006/relationships/slideLayout" Target="../slideLayouts/slideLayout5.xml"/><Relationship Id="rId4" Type="http://schemas.openxmlformats.org/officeDocument/2006/relationships/image" Target="../media/image157.jpeg"/></Relationships>
</file>

<file path=ppt/slides/_rels/slide16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5.xml"/><Relationship Id="rId1" Type="http://schemas.openxmlformats.org/officeDocument/2006/relationships/slideLayout" Target="../slideLayouts/slideLayout5.xml"/><Relationship Id="rId4" Type="http://schemas.openxmlformats.org/officeDocument/2006/relationships/image" Target="../media/image158.jpeg"/></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9.xml"/></Relationships>
</file>

<file path=ppt/slides/_rels/slide166.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Layout" Target="../slideLayouts/slideLayout16.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 Id="rId9" Type="http://schemas.openxmlformats.org/officeDocument/2006/relationships/image" Target="../media/image166.jpe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Advancing social justice, promoting decent work</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0" name="Title 1"/>
          <p:cNvSpPr>
            <a:spLocks noGrp="1"/>
          </p:cNvSpPr>
          <p:nvPr>
            <p:ph type="ctrTitle"/>
          </p:nvPr>
        </p:nvSpPr>
        <p:spPr>
          <a:xfrm>
            <a:off x="490538" y="2873014"/>
            <a:ext cx="6697321" cy="2505810"/>
          </a:xfrm>
        </p:spPr>
        <p:txBody>
          <a:bodyPr/>
          <a:lstStyle/>
          <a:p>
            <a:r>
              <a:rPr lang="es-ES" b="0" dirty="0"/>
              <a:t>Mejora de la seguridad </a:t>
            </a:r>
            <a:r>
              <a:rPr lang="es-ES" b="0" dirty="0" smtClean="0"/>
              <a:t/>
            </a:r>
            <a:br>
              <a:rPr lang="es-ES" b="0" dirty="0" smtClean="0"/>
            </a:br>
            <a:r>
              <a:rPr lang="es-ES" b="0" dirty="0" smtClean="0"/>
              <a:t>y </a:t>
            </a:r>
            <a:r>
              <a:rPr lang="es-ES" b="0" dirty="0"/>
              <a:t>salud en el trabajo en </a:t>
            </a:r>
            <a:r>
              <a:rPr lang="es-ES" b="0" dirty="0" smtClean="0"/>
              <a:t/>
            </a:r>
            <a:br>
              <a:rPr lang="es-ES" b="0" dirty="0" smtClean="0"/>
            </a:br>
            <a:r>
              <a:rPr lang="es-ES" b="0" dirty="0" smtClean="0"/>
              <a:t>las </a:t>
            </a:r>
            <a:r>
              <a:rPr lang="es-ES" b="0" dirty="0"/>
              <a:t>pequeñas y medianas empresas</a:t>
            </a:r>
            <a:endParaRPr lang="en-GB" b="0" dirty="0"/>
          </a:p>
        </p:txBody>
      </p:sp>
      <p:pic>
        <p:nvPicPr>
          <p:cNvPr id="13" name="Imagen 12" descr="SCO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7239" y="5986742"/>
            <a:ext cx="1168103" cy="624584"/>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314" y="5737077"/>
            <a:ext cx="1429036" cy="1009831"/>
          </a:xfrm>
          <a:prstGeom prst="rect">
            <a:avLst/>
          </a:prstGeom>
        </p:spPr>
      </p:pic>
      <p:pic>
        <p:nvPicPr>
          <p:cNvPr id="16" name="Marcador de posición de imagen 15" descr="ilo-3782_48495858327_o.jpg"/>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6834" b="6834"/>
          <a:stretch>
            <a:fillRect/>
          </a:stretch>
        </p:blipFill>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0538" y="493817"/>
            <a:ext cx="1371600" cy="487924"/>
          </a:xfrm>
          <a:prstGeom prst="rect">
            <a:avLst/>
          </a:prstGeom>
        </p:spPr>
      </p:pic>
    </p:spTree>
    <p:extLst>
      <p:ext uri="{BB962C8B-B14F-4D97-AF65-F5344CB8AC3E}">
        <p14:creationId xmlns:p14="http://schemas.microsoft.com/office/powerpoint/2010/main" val="900002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7" y="2872800"/>
            <a:ext cx="9732217" cy="608525"/>
          </a:xfrm>
        </p:spPr>
        <p:txBody>
          <a:bodyPr/>
          <a:lstStyle/>
          <a:p>
            <a:r>
              <a:rPr lang="es-ES_tradnl" b="0" dirty="0"/>
              <a:t>Introducción al </a:t>
            </a:r>
            <a:r>
              <a:rPr lang="es-ES_tradnl" b="0" dirty="0" smtClean="0"/>
              <a:t>programa </a:t>
            </a:r>
            <a:br>
              <a:rPr lang="es-ES_tradnl" b="0" dirty="0" smtClean="0"/>
            </a:br>
            <a:r>
              <a:rPr lang="es-ES_tradnl" b="0" dirty="0" smtClean="0"/>
              <a:t>de </a:t>
            </a:r>
            <a:r>
              <a:rPr lang="es-ES_tradnl" b="0" dirty="0"/>
              <a:t>formación</a:t>
            </a:r>
            <a:endParaRPr lang="en-GB" b="0" dirty="0"/>
          </a:p>
        </p:txBody>
      </p:sp>
      <p:sp>
        <p:nvSpPr>
          <p:cNvPr id="3" name="Text Placeholder 2"/>
          <p:cNvSpPr>
            <a:spLocks noGrp="1"/>
          </p:cNvSpPr>
          <p:nvPr>
            <p:ph type="body" idx="1"/>
          </p:nvPr>
        </p:nvSpPr>
        <p:spPr>
          <a:xfrm>
            <a:off x="490537" y="4111084"/>
            <a:ext cx="8388775" cy="1493908"/>
          </a:xfrm>
        </p:spPr>
        <p:txBody>
          <a:bodyPr/>
          <a:lstStyle/>
          <a:p>
            <a:r>
              <a:rPr lang="es-ES_tradnl" dirty="0">
                <a:latin typeface="Overpass Light"/>
                <a:cs typeface="Overpass Light"/>
              </a:rPr>
              <a:t>Seguridad y salud en el trabajo - Día 1</a:t>
            </a:r>
            <a:endParaRPr lang="en-GB" dirty="0">
              <a:latin typeface="Overpass Light"/>
              <a:cs typeface="Overpass Light"/>
            </a:endParaRPr>
          </a:p>
        </p:txBody>
      </p:sp>
      <p:sp>
        <p:nvSpPr>
          <p:cNvPr id="4" name="Date Placeholder 3"/>
          <p:cNvSpPr>
            <a:spLocks noGrp="1"/>
          </p:cNvSpPr>
          <p:nvPr>
            <p:ph type="dt" sz="half" idx="10"/>
          </p:nvPr>
        </p:nvSpPr>
        <p:spPr/>
        <p:txBody>
          <a:bodyPr/>
          <a:lstStyle/>
          <a:p>
            <a:r>
              <a:rPr lang="en-GB" smtClean="0"/>
              <a:t>Date: Monday / 01 / October / 2019</a:t>
            </a:r>
            <a:endParaRPr lang="en-GB"/>
          </a:p>
        </p:txBody>
      </p:sp>
      <p:sp>
        <p:nvSpPr>
          <p:cNvPr id="5" name="Footer Placeholder 4"/>
          <p:cNvSpPr>
            <a:spLocks noGrp="1"/>
          </p:cNvSpPr>
          <p:nvPr>
            <p:ph type="ftr" sz="quarter" idx="11"/>
          </p:nvPr>
        </p:nvSpPr>
        <p:spPr/>
        <p:txBody>
          <a:bodyPr/>
          <a:lstStyle/>
          <a:p>
            <a:r>
              <a:rPr lang="en-GB" smtClean="0"/>
              <a:t>Advancing social justice, promoting decent work</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2</a:t>
            </a:fld>
            <a:endParaRPr lang="en-GB"/>
          </a:p>
        </p:txBody>
      </p:sp>
      <p:pic>
        <p:nvPicPr>
          <p:cNvPr id="7"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38" y="493817"/>
            <a:ext cx="1371600" cy="487924"/>
          </a:xfrm>
          <a:prstGeom prst="rect">
            <a:avLst/>
          </a:prstGeom>
        </p:spPr>
      </p:pic>
    </p:spTree>
    <p:extLst>
      <p:ext uri="{BB962C8B-B14F-4D97-AF65-F5344CB8AC3E}">
        <p14:creationId xmlns:p14="http://schemas.microsoft.com/office/powerpoint/2010/main" val="793829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CH" b="0" dirty="0" smtClean="0"/>
              <a:t>Acerca de la OIT</a:t>
            </a:r>
            <a:endParaRPr lang="es-ES" b="0" dirty="0"/>
          </a:p>
        </p:txBody>
      </p:sp>
      <p:sp>
        <p:nvSpPr>
          <p:cNvPr id="3" name="Marcador de contenido 2"/>
          <p:cNvSpPr>
            <a:spLocks noGrp="1"/>
          </p:cNvSpPr>
          <p:nvPr>
            <p:ph sz="half" idx="1"/>
          </p:nvPr>
        </p:nvSpPr>
        <p:spPr>
          <a:xfrm>
            <a:off x="503367" y="2175878"/>
            <a:ext cx="3412800" cy="3482976"/>
          </a:xfrm>
        </p:spPr>
        <p:txBody>
          <a:bodyPr/>
          <a:lstStyle/>
          <a:p>
            <a:r>
              <a:rPr lang="es-ES" sz="1700" dirty="0"/>
              <a:t>Servicio de Administración del Trabajo, Inspección del Trabajo y Seguridad y Salud en el Trabajo  (LABADMIN/OSH) de la </a:t>
            </a:r>
            <a:r>
              <a:rPr lang="es-ES" sz="1700" dirty="0" smtClean="0"/>
              <a:t>OIT</a:t>
            </a:r>
          </a:p>
          <a:p>
            <a:r>
              <a:rPr lang="es-ES" sz="1400" b="0" dirty="0" smtClean="0">
                <a:solidFill>
                  <a:schemeClr val="tx2"/>
                </a:solidFill>
                <a:latin typeface="Overpass Light"/>
                <a:cs typeface="Overpass Light"/>
              </a:rPr>
              <a:t>LABADMIN</a:t>
            </a:r>
            <a:r>
              <a:rPr lang="es-ES" sz="1400" b="0" dirty="0">
                <a:solidFill>
                  <a:schemeClr val="tx2"/>
                </a:solidFill>
                <a:latin typeface="Overpass Light"/>
                <a:cs typeface="Overpass Light"/>
              </a:rPr>
              <a:t>/OSH se encarga de desarrollar y ayudar a los gobiernos, los empleadores y  los trabajadores que solicitan la asistencia de la OIT en la aplicación de la administración del trabajo, la inspección del trabajo y la seguridad y salud en el trabajo en los países. </a:t>
            </a:r>
          </a:p>
        </p:txBody>
      </p:sp>
      <p:sp>
        <p:nvSpPr>
          <p:cNvPr id="4" name="Marcador de contenido 3"/>
          <p:cNvSpPr>
            <a:spLocks noGrp="1"/>
          </p:cNvSpPr>
          <p:nvPr>
            <p:ph sz="half" idx="2"/>
          </p:nvPr>
        </p:nvSpPr>
        <p:spPr>
          <a:xfrm>
            <a:off x="4402429" y="2175877"/>
            <a:ext cx="3412800" cy="3482977"/>
          </a:xfrm>
        </p:spPr>
        <p:txBody>
          <a:bodyPr/>
          <a:lstStyle/>
          <a:p>
            <a:pPr>
              <a:lnSpc>
                <a:spcPct val="200000"/>
              </a:lnSpc>
            </a:pPr>
            <a:endParaRPr lang="es-ES" sz="1400" b="0" dirty="0" smtClean="0">
              <a:solidFill>
                <a:srgbClr val="000000"/>
              </a:solidFill>
              <a:latin typeface="Overpass Light"/>
              <a:cs typeface="Overpass Light"/>
            </a:endParaRPr>
          </a:p>
          <a:p>
            <a:r>
              <a:rPr lang="es-ES" sz="1400" b="0" dirty="0" smtClean="0">
                <a:solidFill>
                  <a:schemeClr val="tx2"/>
                </a:solidFill>
                <a:latin typeface="Overpass Light"/>
                <a:cs typeface="Overpass Light"/>
              </a:rPr>
              <a:t>El </a:t>
            </a:r>
            <a:r>
              <a:rPr lang="es-ES" sz="1400" b="0" dirty="0">
                <a:solidFill>
                  <a:schemeClr val="tx2"/>
                </a:solidFill>
                <a:latin typeface="Overpass Light"/>
                <a:cs typeface="Overpass Light"/>
              </a:rPr>
              <a:t>programa SCORE es un programa de la OIT que promueve la mejora la productividad y las condiciones de trabajo en las pequeñas y medianas empresas (pymes). Su objetivo principal es la impartición eficaz de la formación SCORE, que combina la formación práctica en el aula con el asesoramiento en el lugar de trabajo</a:t>
            </a:r>
            <a:r>
              <a:rPr lang="es-ES" sz="1400" b="0" dirty="0" smtClean="0">
                <a:solidFill>
                  <a:schemeClr val="tx2"/>
                </a:solidFill>
                <a:latin typeface="Overpass Light"/>
                <a:cs typeface="Overpass Light"/>
              </a:rPr>
              <a:t>. Más información en: </a:t>
            </a:r>
            <a:r>
              <a:rPr lang="fr-FR" sz="1400" b="0" dirty="0" err="1">
                <a:solidFill>
                  <a:schemeClr val="tx2"/>
                </a:solidFill>
                <a:latin typeface="Overpass Light"/>
                <a:cs typeface="Overpass Light"/>
              </a:rPr>
              <a:t>ilo.org</a:t>
            </a:r>
            <a:r>
              <a:rPr lang="fr-FR" sz="1400" b="0" dirty="0">
                <a:solidFill>
                  <a:schemeClr val="tx2"/>
                </a:solidFill>
                <a:latin typeface="Overpass Light"/>
                <a:cs typeface="Overpass Light"/>
              </a:rPr>
              <a:t>/score</a:t>
            </a:r>
          </a:p>
          <a:p>
            <a:endParaRPr lang="es-ES_tradnl" sz="1400" b="0" dirty="0">
              <a:solidFill>
                <a:srgbClr val="000000"/>
              </a:solidFill>
              <a:latin typeface="Overpass Light"/>
              <a:cs typeface="Overpass Light"/>
            </a:endParaRPr>
          </a:p>
        </p:txBody>
      </p:sp>
      <p:sp>
        <p:nvSpPr>
          <p:cNvPr id="6" name="Marcador de pie de página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a:t>
            </a:fld>
            <a:endParaRPr lang="en-GB"/>
          </a:p>
        </p:txBody>
      </p:sp>
      <p:sp>
        <p:nvSpPr>
          <p:cNvPr id="8" name="Marcador de contenido 7"/>
          <p:cNvSpPr>
            <a:spLocks noGrp="1"/>
          </p:cNvSpPr>
          <p:nvPr>
            <p:ph sz="half" idx="13"/>
          </p:nvPr>
        </p:nvSpPr>
        <p:spPr>
          <a:xfrm>
            <a:off x="8301491" y="2175877"/>
            <a:ext cx="3412800" cy="3482977"/>
          </a:xfrm>
        </p:spPr>
        <p:txBody>
          <a:bodyPr/>
          <a:lstStyle/>
          <a:p>
            <a:pPr algn="ctr">
              <a:lnSpc>
                <a:spcPct val="200000"/>
              </a:lnSpc>
            </a:pPr>
            <a:endParaRPr lang="fr-CH" sz="1400" b="0" dirty="0">
              <a:solidFill>
                <a:schemeClr val="tx2"/>
              </a:solidFill>
              <a:latin typeface="Overpass Light"/>
              <a:cs typeface="Overpass Light"/>
            </a:endParaRPr>
          </a:p>
          <a:p>
            <a:r>
              <a:rPr lang="es-ES" sz="1400" b="0" dirty="0" smtClean="0">
                <a:solidFill>
                  <a:schemeClr val="tx2"/>
                </a:solidFill>
                <a:latin typeface="Overpass Light"/>
                <a:cs typeface="Overpass Light"/>
              </a:rPr>
              <a:t>El </a:t>
            </a:r>
            <a:r>
              <a:rPr lang="es-ES" sz="1400" b="0" dirty="0">
                <a:solidFill>
                  <a:schemeClr val="tx2"/>
                </a:solidFill>
                <a:latin typeface="Overpass Light"/>
                <a:cs typeface="Overpass Light"/>
              </a:rPr>
              <a:t>Fondo Visión Cero de la OIT reúne a gobiernos, organizaciones de empleadores y de trabajadores, empresas y otras partes interesadas a nivel mundial y nacional para avanzar juntos hacia el objetivo de cero accidentes del trabajo y enfermedades y lesiones profesionales graves o mortales en las cadenas mundiales de suministro. Más información en:  </a:t>
            </a:r>
            <a:r>
              <a:rPr lang="fr-FR" sz="1400" b="0" dirty="0" err="1">
                <a:solidFill>
                  <a:schemeClr val="tx2"/>
                </a:solidFill>
                <a:latin typeface="Overpass Light"/>
                <a:cs typeface="Overpass Light"/>
              </a:rPr>
              <a:t>ilo.org</a:t>
            </a:r>
            <a:r>
              <a:rPr lang="fr-FR" sz="1400" b="0" dirty="0">
                <a:solidFill>
                  <a:schemeClr val="tx2"/>
                </a:solidFill>
                <a:latin typeface="Overpass Light"/>
                <a:cs typeface="Overpass Light"/>
              </a:rPr>
              <a:t>/</a:t>
            </a:r>
            <a:r>
              <a:rPr lang="fr-FR" sz="1400" b="0" dirty="0" err="1" smtClean="0">
                <a:solidFill>
                  <a:schemeClr val="tx2"/>
                </a:solidFill>
                <a:latin typeface="Overpass Light"/>
                <a:cs typeface="Overpass Light"/>
              </a:rPr>
              <a:t>vzf</a:t>
            </a:r>
            <a:endParaRPr lang="fr-FR" sz="1400" b="0" dirty="0">
              <a:solidFill>
                <a:schemeClr val="tx2"/>
              </a:solidFill>
              <a:latin typeface="Overpass Light"/>
              <a:cs typeface="Overpass Light"/>
            </a:endParaRPr>
          </a:p>
        </p:txBody>
      </p:sp>
      <p:pic>
        <p:nvPicPr>
          <p:cNvPr id="9" name="Imagen 8" descr="SCO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7325" y="2008475"/>
            <a:ext cx="1306714" cy="698698"/>
          </a:xfrm>
          <a:prstGeom prst="rect">
            <a:avLst/>
          </a:prstGeo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7716" y="1807631"/>
            <a:ext cx="1579500" cy="1116156"/>
          </a:xfrm>
          <a:prstGeom prst="rect">
            <a:avLst/>
          </a:prstGeom>
        </p:spPr>
      </p:pic>
    </p:spTree>
    <p:extLst>
      <p:ext uri="{BB962C8B-B14F-4D97-AF65-F5344CB8AC3E}">
        <p14:creationId xmlns:p14="http://schemas.microsoft.com/office/powerpoint/2010/main" val="29277083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6" name="Marcador de posición de imagen 5"/>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319956" y="1407002"/>
            <a:ext cx="3297699" cy="4393009"/>
          </a:xfrm>
          <a:prstGeom prst="rect">
            <a:avLst/>
          </a:prstGeom>
          <a:ln>
            <a:noFill/>
          </a:ln>
          <a:effectLst>
            <a:outerShdw blurRad="292100" dist="139700" dir="2700000" algn="tl" rotWithShape="0">
              <a:srgbClr val="333333">
                <a:alpha val="65000"/>
              </a:srgbClr>
            </a:outerShdw>
          </a:effectLst>
        </p:spPr>
      </p:pic>
      <p:sp>
        <p:nvSpPr>
          <p:cNvPr id="4" name="Title 3"/>
          <p:cNvSpPr>
            <a:spLocks noGrp="1"/>
          </p:cNvSpPr>
          <p:nvPr>
            <p:ph type="title"/>
          </p:nvPr>
        </p:nvSpPr>
        <p:spPr>
          <a:xfrm>
            <a:off x="490538" y="1423195"/>
            <a:ext cx="7270947" cy="720000"/>
          </a:xfrm>
        </p:spPr>
        <p:txBody>
          <a:bodyPr/>
          <a:lstStyle/>
          <a:p>
            <a:r>
              <a:rPr lang="es-ES" b="0" dirty="0"/>
              <a:t>Mejora de la seguridad y salud en el trabajo en las pequeñas y medianas empresas</a:t>
            </a:r>
            <a:endParaRPr lang="en-GB" b="0" dirty="0"/>
          </a:p>
        </p:txBody>
      </p:sp>
      <p:sp>
        <p:nvSpPr>
          <p:cNvPr id="5" name="Content Placeholder 4"/>
          <p:cNvSpPr>
            <a:spLocks noGrp="1"/>
          </p:cNvSpPr>
          <p:nvPr>
            <p:ph idx="1"/>
          </p:nvPr>
        </p:nvSpPr>
        <p:spPr>
          <a:xfrm>
            <a:off x="490539" y="2393950"/>
            <a:ext cx="7646607" cy="4081852"/>
          </a:xfrm>
        </p:spPr>
        <p:txBody>
          <a:bodyPr/>
          <a:lstStyle/>
          <a:p>
            <a:pPr marL="0" lvl="2" indent="0">
              <a:buNone/>
            </a:pPr>
            <a:r>
              <a:rPr lang="es-ES" dirty="0">
                <a:solidFill>
                  <a:schemeClr val="tx2"/>
                </a:solidFill>
              </a:rPr>
              <a:t>Al final de la formación, habrá aprendido a</a:t>
            </a:r>
            <a:r>
              <a:rPr lang="en-US" dirty="0" smtClean="0">
                <a:solidFill>
                  <a:schemeClr val="tx2"/>
                </a:solidFill>
              </a:rPr>
              <a:t>:</a:t>
            </a:r>
            <a:endParaRPr lang="en-GB" dirty="0" smtClean="0">
              <a:solidFill>
                <a:schemeClr val="tx2"/>
              </a:solidFill>
            </a:endParaRPr>
          </a:p>
          <a:p>
            <a:pPr lvl="5"/>
            <a:endParaRPr lang="en-CA" dirty="0" smtClean="0">
              <a:solidFill>
                <a:schemeClr val="tx2"/>
              </a:solidFill>
            </a:endParaRPr>
          </a:p>
          <a:p>
            <a:pPr lvl="5"/>
            <a:r>
              <a:rPr lang="es-ES" sz="1800" dirty="0">
                <a:solidFill>
                  <a:schemeClr val="tx2"/>
                </a:solidFill>
                <a:latin typeface="Overpass Light"/>
                <a:cs typeface="Overpass Light"/>
              </a:rPr>
              <a:t>I</a:t>
            </a:r>
            <a:r>
              <a:rPr lang="es-ES" sz="1800" dirty="0" smtClean="0">
                <a:solidFill>
                  <a:schemeClr val="tx2"/>
                </a:solidFill>
                <a:latin typeface="Overpass Light"/>
                <a:cs typeface="Overpass Light"/>
              </a:rPr>
              <a:t>dentificar </a:t>
            </a:r>
            <a:r>
              <a:rPr lang="es-ES" sz="1800" dirty="0">
                <a:solidFill>
                  <a:schemeClr val="tx2"/>
                </a:solidFill>
                <a:latin typeface="Overpass Light"/>
                <a:cs typeface="Overpass Light"/>
              </a:rPr>
              <a:t>y evaluar los peligros y los riesgos para la seguridad y la </a:t>
            </a:r>
            <a:r>
              <a:rPr lang="es-ES" sz="1800" dirty="0" smtClean="0">
                <a:solidFill>
                  <a:schemeClr val="tx2"/>
                </a:solidFill>
                <a:latin typeface="Overpass Light"/>
                <a:cs typeface="Overpass Light"/>
              </a:rPr>
              <a:t>salud</a:t>
            </a:r>
            <a:endParaRPr lang="en-CA" sz="1800" dirty="0" smtClean="0">
              <a:solidFill>
                <a:schemeClr val="tx2"/>
              </a:solidFill>
              <a:latin typeface="Overpass Light"/>
              <a:cs typeface="Overpass Light"/>
            </a:endParaRPr>
          </a:p>
          <a:p>
            <a:pPr lvl="5"/>
            <a:endParaRPr lang="en-CA" sz="1800" dirty="0" smtClean="0">
              <a:solidFill>
                <a:schemeClr val="tx2"/>
              </a:solidFill>
              <a:latin typeface="Overpass Light"/>
              <a:cs typeface="Overpass Light"/>
            </a:endParaRPr>
          </a:p>
          <a:p>
            <a:pPr lvl="5"/>
            <a:r>
              <a:rPr lang="es-ES" sz="1800" dirty="0" smtClean="0">
                <a:solidFill>
                  <a:schemeClr val="tx2"/>
                </a:solidFill>
                <a:latin typeface="Overpass Light"/>
                <a:cs typeface="Overpass Light"/>
              </a:rPr>
              <a:t>Aplicar </a:t>
            </a:r>
            <a:r>
              <a:rPr lang="es-ES" sz="1800" dirty="0">
                <a:solidFill>
                  <a:schemeClr val="tx2"/>
                </a:solidFill>
                <a:latin typeface="Overpass Light"/>
                <a:cs typeface="Overpass Light"/>
              </a:rPr>
              <a:t>prácticas y procedimientos clave para eliminar/ reducir los riesgos</a:t>
            </a:r>
            <a:r>
              <a:rPr lang="es-ES" sz="1800" dirty="0" smtClean="0">
                <a:solidFill>
                  <a:schemeClr val="tx2"/>
                </a:solidFill>
                <a:latin typeface="Overpass Light"/>
                <a:cs typeface="Overpass Light"/>
              </a:rPr>
              <a:t>:</a:t>
            </a:r>
            <a:endParaRPr lang="en-CA" sz="1800" dirty="0" smtClean="0">
              <a:solidFill>
                <a:schemeClr val="tx2"/>
              </a:solidFill>
              <a:latin typeface="Overpass Light"/>
              <a:cs typeface="Overpass Light"/>
            </a:endParaRPr>
          </a:p>
          <a:p>
            <a:pPr marL="454025" lvl="5" indent="-187325">
              <a:lnSpc>
                <a:spcPct val="120000"/>
              </a:lnSpc>
            </a:pPr>
            <a:r>
              <a:rPr lang="en-CA" dirty="0" smtClean="0">
                <a:solidFill>
                  <a:schemeClr val="tx2"/>
                </a:solidFill>
                <a:latin typeface="Overpass Light"/>
                <a:cs typeface="Overpass Light"/>
              </a:rPr>
              <a:t>Un </a:t>
            </a:r>
            <a:r>
              <a:rPr lang="en-CA" dirty="0" err="1" smtClean="0">
                <a:solidFill>
                  <a:schemeClr val="tx2"/>
                </a:solidFill>
                <a:latin typeface="Overpass Light"/>
                <a:cs typeface="Overpass Light"/>
              </a:rPr>
              <a:t>sistema</a:t>
            </a:r>
            <a:r>
              <a:rPr lang="en-CA" dirty="0" smtClean="0">
                <a:solidFill>
                  <a:schemeClr val="tx2"/>
                </a:solidFill>
                <a:latin typeface="Overpass Light"/>
                <a:cs typeface="Overpass Light"/>
              </a:rPr>
              <a:t> y </a:t>
            </a:r>
            <a:r>
              <a:rPr lang="en-CA" dirty="0" err="1" smtClean="0">
                <a:solidFill>
                  <a:schemeClr val="tx2"/>
                </a:solidFill>
                <a:latin typeface="Overpass Light"/>
                <a:cs typeface="Overpass Light"/>
              </a:rPr>
              <a:t>una</a:t>
            </a:r>
            <a:r>
              <a:rPr lang="en-CA" dirty="0" smtClean="0">
                <a:solidFill>
                  <a:schemeClr val="tx2"/>
                </a:solidFill>
                <a:latin typeface="Overpass Light"/>
                <a:cs typeface="Overpass Light"/>
              </a:rPr>
              <a:t> </a:t>
            </a:r>
            <a:r>
              <a:rPr lang="en-CA" dirty="0" err="1" smtClean="0">
                <a:solidFill>
                  <a:schemeClr val="tx2"/>
                </a:solidFill>
                <a:latin typeface="Overpass Light"/>
                <a:cs typeface="Overpass Light"/>
              </a:rPr>
              <a:t>política</a:t>
            </a:r>
            <a:r>
              <a:rPr lang="en-CA" dirty="0" smtClean="0">
                <a:solidFill>
                  <a:schemeClr val="tx2"/>
                </a:solidFill>
                <a:latin typeface="Overpass Light"/>
                <a:cs typeface="Overpass Light"/>
              </a:rPr>
              <a:t> de </a:t>
            </a:r>
            <a:r>
              <a:rPr lang="en-CA" dirty="0" err="1" smtClean="0">
                <a:solidFill>
                  <a:schemeClr val="tx2"/>
                </a:solidFill>
                <a:latin typeface="Overpass Light"/>
                <a:cs typeface="Overpass Light"/>
              </a:rPr>
              <a:t>gestión</a:t>
            </a:r>
            <a:r>
              <a:rPr lang="en-CA" dirty="0" smtClean="0">
                <a:solidFill>
                  <a:schemeClr val="tx2"/>
                </a:solidFill>
                <a:latin typeface="Overpass Light"/>
                <a:cs typeface="Overpass Light"/>
              </a:rPr>
              <a:t> de la </a:t>
            </a:r>
            <a:r>
              <a:rPr lang="en-CA" dirty="0" err="1" smtClean="0">
                <a:solidFill>
                  <a:schemeClr val="tx2"/>
                </a:solidFill>
                <a:latin typeface="Overpass Light"/>
                <a:cs typeface="Overpass Light"/>
              </a:rPr>
              <a:t>salud</a:t>
            </a:r>
            <a:r>
              <a:rPr lang="en-CA" dirty="0" smtClean="0">
                <a:solidFill>
                  <a:schemeClr val="tx2"/>
                </a:solidFill>
                <a:latin typeface="Overpass Light"/>
                <a:cs typeface="Overpass Light"/>
              </a:rPr>
              <a:t> y la </a:t>
            </a:r>
            <a:r>
              <a:rPr lang="en-CA" dirty="0" err="1" smtClean="0">
                <a:solidFill>
                  <a:schemeClr val="tx2"/>
                </a:solidFill>
                <a:latin typeface="Overpass Light"/>
                <a:cs typeface="Overpass Light"/>
              </a:rPr>
              <a:t>seguridad</a:t>
            </a:r>
            <a:endParaRPr lang="en-CA" dirty="0" smtClean="0">
              <a:solidFill>
                <a:schemeClr val="tx2"/>
              </a:solidFill>
              <a:latin typeface="Overpass Light"/>
              <a:cs typeface="Overpass Light"/>
            </a:endParaRPr>
          </a:p>
          <a:p>
            <a:pPr marL="454025" lvl="5" indent="-187325">
              <a:lnSpc>
                <a:spcPct val="120000"/>
              </a:lnSpc>
            </a:pPr>
            <a:r>
              <a:rPr lang="en-CA" dirty="0" smtClean="0">
                <a:solidFill>
                  <a:schemeClr val="tx2"/>
                </a:solidFill>
                <a:latin typeface="Overpass Light"/>
                <a:cs typeface="Overpass Light"/>
              </a:rPr>
              <a:t>Un </a:t>
            </a:r>
            <a:r>
              <a:rPr lang="en-CA" dirty="0" err="1" smtClean="0">
                <a:solidFill>
                  <a:schemeClr val="tx2"/>
                </a:solidFill>
                <a:latin typeface="Overpass Light"/>
                <a:cs typeface="Overpass Light"/>
              </a:rPr>
              <a:t>Comité</a:t>
            </a:r>
            <a:r>
              <a:rPr lang="en-CA" dirty="0" smtClean="0">
                <a:solidFill>
                  <a:schemeClr val="tx2"/>
                </a:solidFill>
                <a:latin typeface="Overpass Light"/>
                <a:cs typeface="Overpass Light"/>
              </a:rPr>
              <a:t> </a:t>
            </a:r>
            <a:r>
              <a:rPr lang="en-CA" dirty="0" err="1" smtClean="0">
                <a:solidFill>
                  <a:schemeClr val="tx2"/>
                </a:solidFill>
                <a:latin typeface="Overpass Light"/>
                <a:cs typeface="Overpass Light"/>
              </a:rPr>
              <a:t>Paritario</a:t>
            </a:r>
            <a:r>
              <a:rPr lang="en-CA" dirty="0" smtClean="0">
                <a:solidFill>
                  <a:schemeClr val="tx2"/>
                </a:solidFill>
                <a:latin typeface="Overpass Light"/>
                <a:cs typeface="Overpass Light"/>
              </a:rPr>
              <a:t> de SST</a:t>
            </a:r>
          </a:p>
          <a:p>
            <a:pPr marL="454025" lvl="5" indent="-187325">
              <a:lnSpc>
                <a:spcPct val="120000"/>
              </a:lnSpc>
            </a:pPr>
            <a:r>
              <a:rPr lang="en-CA" dirty="0" err="1" smtClean="0">
                <a:solidFill>
                  <a:schemeClr val="tx2"/>
                </a:solidFill>
                <a:latin typeface="Overpass Light"/>
                <a:cs typeface="Overpass Light"/>
              </a:rPr>
              <a:t>Normas</a:t>
            </a:r>
            <a:r>
              <a:rPr lang="en-CA" dirty="0" smtClean="0">
                <a:solidFill>
                  <a:schemeClr val="tx2"/>
                </a:solidFill>
                <a:latin typeface="Overpass Light"/>
                <a:cs typeface="Overpass Light"/>
              </a:rPr>
              <a:t> de </a:t>
            </a:r>
            <a:r>
              <a:rPr lang="en-CA" dirty="0" err="1" smtClean="0">
                <a:solidFill>
                  <a:schemeClr val="tx2"/>
                </a:solidFill>
                <a:latin typeface="Overpass Light"/>
                <a:cs typeface="Overpass Light"/>
              </a:rPr>
              <a:t>seguridad</a:t>
            </a:r>
            <a:r>
              <a:rPr lang="en-CA" dirty="0" smtClean="0">
                <a:solidFill>
                  <a:schemeClr val="tx2"/>
                </a:solidFill>
                <a:latin typeface="Overpass Light"/>
                <a:cs typeface="Overpass Light"/>
              </a:rPr>
              <a:t> </a:t>
            </a:r>
            <a:r>
              <a:rPr lang="en-CA" dirty="0" err="1" smtClean="0">
                <a:solidFill>
                  <a:schemeClr val="tx2"/>
                </a:solidFill>
                <a:latin typeface="Overpass Light"/>
                <a:cs typeface="Overpass Light"/>
              </a:rPr>
              <a:t>apropiadas</a:t>
            </a:r>
            <a:endParaRPr lang="en-CA" dirty="0" smtClean="0">
              <a:solidFill>
                <a:schemeClr val="tx2"/>
              </a:solidFill>
              <a:latin typeface="Overpass Light"/>
              <a:cs typeface="Overpass Light"/>
            </a:endParaRPr>
          </a:p>
          <a:p>
            <a:pPr marL="454025" lvl="5" indent="-187325">
              <a:lnSpc>
                <a:spcPct val="70000"/>
              </a:lnSpc>
            </a:pPr>
            <a:endParaRPr lang="en-GB" sz="1800" dirty="0" smtClean="0">
              <a:solidFill>
                <a:schemeClr val="tx2"/>
              </a:solidFill>
              <a:latin typeface="Overpass Bold"/>
            </a:endParaRPr>
          </a:p>
          <a:p>
            <a:pPr lvl="5">
              <a:lnSpc>
                <a:spcPct val="120000"/>
              </a:lnSpc>
            </a:pPr>
            <a:r>
              <a:rPr lang="en-US" sz="1800" dirty="0" err="1" smtClean="0">
                <a:solidFill>
                  <a:schemeClr val="tx2"/>
                </a:solidFill>
                <a:latin typeface="Overpass Light"/>
                <a:cs typeface="Overpass Light"/>
              </a:rPr>
              <a:t>Gestionar</a:t>
            </a:r>
            <a:r>
              <a:rPr lang="es-ES" sz="1800" dirty="0" smtClean="0">
                <a:solidFill>
                  <a:schemeClr val="tx2"/>
                </a:solidFill>
                <a:latin typeface="Overpass Light"/>
                <a:cs typeface="Overpass Light"/>
              </a:rPr>
              <a:t> </a:t>
            </a:r>
            <a:r>
              <a:rPr lang="es-ES" sz="1800" dirty="0">
                <a:solidFill>
                  <a:schemeClr val="tx2"/>
                </a:solidFill>
                <a:latin typeface="Overpass Light"/>
                <a:cs typeface="Overpass Light"/>
              </a:rPr>
              <a:t>las operaciones diarias de un lugar de trabajo </a:t>
            </a:r>
            <a:r>
              <a:rPr lang="es-ES" sz="1800" dirty="0" smtClean="0">
                <a:solidFill>
                  <a:schemeClr val="tx2"/>
                </a:solidFill>
                <a:latin typeface="Overpass Light"/>
                <a:cs typeface="Overpass Light"/>
              </a:rPr>
              <a:t>saludable y </a:t>
            </a:r>
            <a:r>
              <a:rPr lang="es-ES" sz="1800" dirty="0">
                <a:solidFill>
                  <a:schemeClr val="tx2"/>
                </a:solidFill>
                <a:latin typeface="Overpass Light"/>
                <a:cs typeface="Overpass Light"/>
              </a:rPr>
              <a:t>seguro</a:t>
            </a:r>
          </a:p>
          <a:p>
            <a:pPr lvl="5"/>
            <a:endParaRPr lang="en-US" sz="1800" dirty="0">
              <a:latin typeface="Overpass Light"/>
              <a:cs typeface="Overpass Light"/>
            </a:endParaRPr>
          </a:p>
        </p:txBody>
      </p:sp>
      <p:sp>
        <p:nvSpPr>
          <p:cNvPr id="11" name="Footer Placeholder 10"/>
          <p:cNvSpPr>
            <a:spLocks noGrp="1"/>
          </p:cNvSpPr>
          <p:nvPr>
            <p:ph type="ftr" sz="quarter" idx="11"/>
          </p:nvPr>
        </p:nvSpPr>
        <p:spPr/>
        <p:txBody>
          <a:bodyPr/>
          <a:lstStyle/>
          <a:p>
            <a:r>
              <a:rPr lang="es-ES" b="0" dirty="0"/>
              <a:t>Impulsar la justicia social, promover el trabajo decente</a:t>
            </a:r>
            <a:endParaRPr lang="en-GB" b="0" dirty="0"/>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
        <p:nvSpPr>
          <p:cNvPr id="3" name="Marcador de texto 2"/>
          <p:cNvSpPr>
            <a:spLocks noGrp="1"/>
          </p:cNvSpPr>
          <p:nvPr>
            <p:ph type="body" sz="quarter" idx="14"/>
          </p:nvPr>
        </p:nvSpPr>
        <p:spPr>
          <a:xfrm>
            <a:off x="8288339" y="5339410"/>
            <a:ext cx="3370124" cy="203632"/>
          </a:xfrm>
        </p:spPr>
        <p:txBody>
          <a:bodyPr/>
          <a:lstStyle/>
          <a:p>
            <a:r>
              <a:rPr lang="en-US" sz="800" dirty="0" err="1" smtClean="0"/>
              <a:t>Etiopía</a:t>
            </a:r>
            <a:endParaRPr lang="es-ES" sz="800" dirty="0"/>
          </a:p>
        </p:txBody>
      </p:sp>
    </p:spTree>
    <p:extLst>
      <p:ext uri="{BB962C8B-B14F-4D97-AF65-F5344CB8AC3E}">
        <p14:creationId xmlns:p14="http://schemas.microsoft.com/office/powerpoint/2010/main" val="3240802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Metodología de la formación</a:t>
            </a:r>
            <a:endParaRPr lang="en-GB" b="0" dirty="0"/>
          </a:p>
        </p:txBody>
      </p:sp>
      <p:sp>
        <p:nvSpPr>
          <p:cNvPr id="3" name="Content Placeholder 2"/>
          <p:cNvSpPr>
            <a:spLocks noGrp="1"/>
          </p:cNvSpPr>
          <p:nvPr>
            <p:ph sz="half" idx="1"/>
          </p:nvPr>
        </p:nvSpPr>
        <p:spPr>
          <a:xfrm>
            <a:off x="490538" y="2393950"/>
            <a:ext cx="4338443" cy="3482976"/>
          </a:xfrm>
        </p:spPr>
        <p:txBody>
          <a:bodyPr/>
          <a:lstStyle/>
          <a:p>
            <a:pPr lvl="2"/>
            <a:r>
              <a:rPr lang="es-ES" dirty="0">
                <a:solidFill>
                  <a:schemeClr val="tx2"/>
                </a:solidFill>
                <a:latin typeface="Overpass Light"/>
                <a:cs typeface="Overpass Light"/>
              </a:rPr>
              <a:t>Sesiones de formación de dos días </a:t>
            </a:r>
            <a:r>
              <a:rPr lang="es-ES" b="1" dirty="0">
                <a:solidFill>
                  <a:schemeClr val="accent2"/>
                </a:solidFill>
                <a:latin typeface="Overpass Light"/>
                <a:cs typeface="Overpass Light"/>
              </a:rPr>
              <a:t>en</a:t>
            </a:r>
            <a:r>
              <a:rPr lang="es-ES" dirty="0">
                <a:solidFill>
                  <a:schemeClr val="accent2"/>
                </a:solidFill>
                <a:latin typeface="Overpass Light"/>
                <a:cs typeface="Overpass Light"/>
              </a:rPr>
              <a:t> </a:t>
            </a:r>
            <a:r>
              <a:rPr lang="es-ES" b="1" dirty="0">
                <a:solidFill>
                  <a:schemeClr val="accent2"/>
                </a:solidFill>
                <a:latin typeface="Overpass Light"/>
                <a:cs typeface="Overpass Light"/>
              </a:rPr>
              <a:t>el aula</a:t>
            </a:r>
            <a:r>
              <a:rPr lang="es-ES" dirty="0">
                <a:solidFill>
                  <a:schemeClr val="tx2"/>
                </a:solidFill>
                <a:latin typeface="Overpass Light"/>
                <a:cs typeface="Overpass Light"/>
              </a:rPr>
              <a:t>, seguidas de aprendizaje </a:t>
            </a:r>
            <a:r>
              <a:rPr lang="es-ES" dirty="0">
                <a:solidFill>
                  <a:srgbClr val="FA3C4B"/>
                </a:solidFill>
                <a:latin typeface="Overpass Light"/>
                <a:cs typeface="Overpass Light"/>
              </a:rPr>
              <a:t>en </a:t>
            </a:r>
            <a:r>
              <a:rPr lang="es-ES" b="1" dirty="0">
                <a:solidFill>
                  <a:srgbClr val="FA3C4B"/>
                </a:solidFill>
                <a:latin typeface="Overpass Light"/>
                <a:cs typeface="Overpass Light"/>
              </a:rPr>
              <a:t>la fábrica</a:t>
            </a:r>
            <a:r>
              <a:rPr lang="es-ES" b="1" dirty="0">
                <a:solidFill>
                  <a:schemeClr val="accent2"/>
                </a:solidFill>
                <a:latin typeface="Overpass Light"/>
                <a:cs typeface="Overpass Light"/>
              </a:rPr>
              <a:t>,</a:t>
            </a:r>
            <a:r>
              <a:rPr lang="es-ES" b="1" dirty="0">
                <a:solidFill>
                  <a:srgbClr val="FA3C4B"/>
                </a:solidFill>
                <a:latin typeface="Overpass Light"/>
                <a:cs typeface="Overpass Light"/>
              </a:rPr>
              <a:t> en el trabajo</a:t>
            </a:r>
            <a:r>
              <a:rPr lang="en-CA" b="1" dirty="0" smtClean="0">
                <a:solidFill>
                  <a:schemeClr val="tx2"/>
                </a:solidFill>
                <a:latin typeface="Overpass Light"/>
                <a:cs typeface="Overpass Light"/>
              </a:rPr>
              <a:t>.</a:t>
            </a:r>
            <a:endParaRPr lang="en-US" b="1" dirty="0" smtClean="0">
              <a:solidFill>
                <a:schemeClr val="tx2"/>
              </a:solidFill>
              <a:latin typeface="Overpass Light"/>
              <a:cs typeface="Overpass Light"/>
            </a:endParaRPr>
          </a:p>
          <a:p>
            <a:pPr lvl="2"/>
            <a:endParaRPr lang="en-US" dirty="0" smtClean="0">
              <a:solidFill>
                <a:schemeClr val="tx2"/>
              </a:solidFill>
            </a:endParaRPr>
          </a:p>
          <a:p>
            <a:pPr lvl="2"/>
            <a:r>
              <a:rPr lang="en-CA" dirty="0" err="1" smtClean="0">
                <a:solidFill>
                  <a:schemeClr val="tx2"/>
                </a:solidFill>
                <a:latin typeface="Overpass Light"/>
                <a:cs typeface="Overpass Light"/>
              </a:rPr>
              <a:t>Formación</a:t>
            </a:r>
            <a:r>
              <a:rPr lang="en-CA" dirty="0" smtClean="0">
                <a:solidFill>
                  <a:schemeClr val="tx2"/>
                </a:solidFill>
                <a:latin typeface="Overpass Light"/>
                <a:cs typeface="Overpass Light"/>
              </a:rPr>
              <a:t> </a:t>
            </a:r>
            <a:r>
              <a:rPr lang="en-CA" dirty="0" err="1" smtClean="0">
                <a:solidFill>
                  <a:schemeClr val="tx2"/>
                </a:solidFill>
                <a:latin typeface="Overpass Light"/>
                <a:cs typeface="Overpass Light"/>
              </a:rPr>
              <a:t>práctica</a:t>
            </a:r>
            <a:r>
              <a:rPr lang="en-CA" dirty="0" smtClean="0">
                <a:solidFill>
                  <a:schemeClr val="tx2"/>
                </a:solidFill>
                <a:latin typeface="Overpass Light"/>
                <a:cs typeface="Overpass Light"/>
              </a:rPr>
              <a:t> </a:t>
            </a:r>
            <a:r>
              <a:rPr lang="en-CA" dirty="0" err="1" smtClean="0">
                <a:solidFill>
                  <a:schemeClr val="tx2"/>
                </a:solidFill>
                <a:latin typeface="Overpass Light"/>
                <a:cs typeface="Overpass Light"/>
              </a:rPr>
              <a:t>que</a:t>
            </a:r>
            <a:r>
              <a:rPr lang="en-CA" dirty="0" smtClean="0">
                <a:solidFill>
                  <a:schemeClr val="tx2"/>
                </a:solidFill>
                <a:latin typeface="Overpass Light"/>
                <a:cs typeface="Overpass Light"/>
              </a:rPr>
              <a:t> </a:t>
            </a:r>
            <a:r>
              <a:rPr lang="en-CA" dirty="0" err="1" smtClean="0">
                <a:solidFill>
                  <a:schemeClr val="tx2"/>
                </a:solidFill>
                <a:latin typeface="Overpass Light"/>
                <a:cs typeface="Overpass Light"/>
              </a:rPr>
              <a:t>lleva</a:t>
            </a:r>
            <a:r>
              <a:rPr lang="en-CA" dirty="0" smtClean="0">
                <a:solidFill>
                  <a:schemeClr val="tx2"/>
                </a:solidFill>
                <a:latin typeface="Overpass Light"/>
                <a:cs typeface="Overpass Light"/>
              </a:rPr>
              <a:t> a la </a:t>
            </a:r>
            <a:r>
              <a:rPr lang="en-CA" dirty="0" err="1" smtClean="0">
                <a:solidFill>
                  <a:schemeClr val="tx2"/>
                </a:solidFill>
                <a:latin typeface="Overpass Light"/>
                <a:cs typeface="Overpass Light"/>
              </a:rPr>
              <a:t>adopción</a:t>
            </a:r>
            <a:r>
              <a:rPr lang="en-CA" dirty="0" smtClean="0">
                <a:solidFill>
                  <a:schemeClr val="tx2"/>
                </a:solidFill>
                <a:latin typeface="Overpass Light"/>
                <a:cs typeface="Overpass Light"/>
              </a:rPr>
              <a:t> de </a:t>
            </a:r>
            <a:r>
              <a:rPr lang="en-CA" dirty="0" err="1" smtClean="0">
                <a:solidFill>
                  <a:schemeClr val="tx2"/>
                </a:solidFill>
                <a:latin typeface="Overpass Light"/>
                <a:cs typeface="Overpass Light"/>
              </a:rPr>
              <a:t>medidas</a:t>
            </a:r>
            <a:endParaRPr lang="fr-CH" dirty="0" smtClean="0">
              <a:solidFill>
                <a:schemeClr val="tx2"/>
              </a:solidFill>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5</a:t>
            </a:fld>
            <a:endParaRPr lang="en-GB"/>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7111" y="1561255"/>
            <a:ext cx="6020545" cy="4445403"/>
          </a:xfrm>
          <a:prstGeom prst="rect">
            <a:avLst/>
          </a:prstGeom>
        </p:spPr>
      </p:pic>
    </p:spTree>
    <p:extLst>
      <p:ext uri="{BB962C8B-B14F-4D97-AF65-F5344CB8AC3E}">
        <p14:creationId xmlns:p14="http://schemas.microsoft.com/office/powerpoint/2010/main" val="1815950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10170848" cy="392905"/>
          </a:xfrm>
        </p:spPr>
        <p:txBody>
          <a:bodyPr/>
          <a:lstStyle/>
          <a:p>
            <a:r>
              <a:rPr lang="es-ES" b="0" dirty="0"/>
              <a:t>Día 1: Programa de formación para el </a:t>
            </a:r>
            <a:r>
              <a:rPr lang="es-ES" b="0" dirty="0" smtClean="0"/>
              <a:t>taller</a:t>
            </a:r>
            <a:endParaRPr lang="es-ES" b="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091237005"/>
              </p:ext>
            </p:extLst>
          </p:nvPr>
        </p:nvGraphicFramePr>
        <p:xfrm>
          <a:off x="522994" y="1883276"/>
          <a:ext cx="10053566" cy="4774282"/>
        </p:xfrm>
        <a:graphic>
          <a:graphicData uri="http://schemas.openxmlformats.org/drawingml/2006/table">
            <a:tbl>
              <a:tblPr firstRow="1" bandRow="1">
                <a:tableStyleId>{0660B408-B3CF-4A94-85FC-2B1E0A45F4A2}</a:tableStyleId>
              </a:tblPr>
              <a:tblGrid>
                <a:gridCol w="1026406">
                  <a:extLst>
                    <a:ext uri="{9D8B030D-6E8A-4147-A177-3AD203B41FA5}">
                      <a16:colId xmlns:a16="http://schemas.microsoft.com/office/drawing/2014/main" val="20000"/>
                    </a:ext>
                  </a:extLst>
                </a:gridCol>
                <a:gridCol w="643636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230455">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effectLst/>
                          <a:latin typeface="Overpass Bold"/>
                          <a:cs typeface="Overpass Bold"/>
                        </a:rPr>
                        <a:t>HORARIO</a:t>
                      </a:r>
                      <a:endParaRPr lang="en-GB" sz="1050" dirty="0" smtClean="0">
                        <a:effectLst/>
                        <a:latin typeface="Overpass Bold"/>
                        <a:ea typeface="Calibri" panose="020F0502020204030204" pitchFamily="34" charset="0"/>
                        <a:cs typeface="Overpass Bold"/>
                      </a:endParaRPr>
                    </a:p>
                  </a:txBody>
                  <a:tcPr marL="78004" marR="78004" marT="39002" marB="39002"/>
                </a:tc>
                <a:tc>
                  <a:txBody>
                    <a:bodyPr/>
                    <a:lstStyle/>
                    <a:p>
                      <a:pPr algn="ctr">
                        <a:lnSpc>
                          <a:spcPct val="90000"/>
                        </a:lnSpc>
                      </a:pPr>
                      <a:r>
                        <a:rPr lang="es-ES" sz="1050" dirty="0" smtClean="0">
                          <a:latin typeface="Overpass Bold"/>
                          <a:cs typeface="Overpass Bold"/>
                        </a:rPr>
                        <a:t>TEMA</a:t>
                      </a:r>
                      <a:endParaRPr lang="es-ES" sz="1050" dirty="0">
                        <a:latin typeface="Overpass Bold"/>
                        <a:cs typeface="Overpass Bold"/>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050" dirty="0" smtClean="0">
                          <a:effectLst/>
                          <a:latin typeface="Overpass Bold"/>
                          <a:cs typeface="Overpass Bold"/>
                        </a:rPr>
                        <a:t>PARTICIPACIÓN EN LA ACTIVIDAD</a:t>
                      </a:r>
                      <a:endParaRPr lang="en-GB" sz="1050" dirty="0" smtClean="0">
                        <a:effectLst/>
                        <a:latin typeface="Overpass Bold"/>
                        <a:ea typeface="Calibri" panose="020F0502020204030204" pitchFamily="34" charset="0"/>
                        <a:cs typeface="Overpass Bold"/>
                      </a:endParaRPr>
                    </a:p>
                  </a:txBody>
                  <a:tcPr marL="78004" marR="78004" marT="39002" marB="39002"/>
                </a:tc>
                <a:extLst>
                  <a:ext uri="{0D108BD9-81ED-4DB2-BD59-A6C34878D82A}">
                    <a16:rowId xmlns:a16="http://schemas.microsoft.com/office/drawing/2014/main" val="10000"/>
                  </a:ext>
                </a:extLst>
              </a:tr>
              <a:tr h="10782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08:30-10:00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0000"/>
                        </a:lnSpc>
                        <a:spcBef>
                          <a:spcPts val="0"/>
                        </a:spcBef>
                        <a:spcAft>
                          <a:spcPts val="0"/>
                        </a:spcAft>
                      </a:pPr>
                      <a:r>
                        <a:rPr lang="en-US" sz="1050" dirty="0" smtClean="0">
                          <a:solidFill>
                            <a:schemeClr val="tx2"/>
                          </a:solidFill>
                          <a:effectLst/>
                          <a:latin typeface="Overpass Light"/>
                          <a:cs typeface="Overpass Light"/>
                        </a:rPr>
                        <a:t>- </a:t>
                      </a:r>
                      <a:r>
                        <a:rPr lang="en-US" sz="1050" dirty="0" err="1" smtClean="0">
                          <a:solidFill>
                            <a:schemeClr val="tx2"/>
                          </a:solidFill>
                          <a:effectLst/>
                          <a:latin typeface="Overpass Light"/>
                          <a:cs typeface="Overpass Light"/>
                        </a:rPr>
                        <a:t>Bienvenida</a:t>
                      </a:r>
                      <a:endParaRPr lang="en-GB" sz="1050" dirty="0" smtClean="0">
                        <a:solidFill>
                          <a:schemeClr val="tx2"/>
                        </a:solidFill>
                        <a:effectLst/>
                        <a:latin typeface="Overpass Light"/>
                        <a:cs typeface="Overpass Light"/>
                      </a:endParaRPr>
                    </a:p>
                    <a:p>
                      <a:pPr marL="0" marR="0">
                        <a:lnSpc>
                          <a:spcPct val="100000"/>
                        </a:lnSpc>
                        <a:spcBef>
                          <a:spcPts val="0"/>
                        </a:spcBef>
                        <a:spcAft>
                          <a:spcPts val="0"/>
                        </a:spcAft>
                      </a:pPr>
                      <a:r>
                        <a:rPr lang="en-US" sz="1050" dirty="0" smtClean="0">
                          <a:solidFill>
                            <a:schemeClr val="tx2"/>
                          </a:solidFill>
                          <a:effectLst/>
                          <a:latin typeface="Overpass Light"/>
                          <a:cs typeface="Overpass Light"/>
                        </a:rPr>
                        <a:t>- </a:t>
                      </a:r>
                      <a:r>
                        <a:rPr lang="en-US" sz="1050" dirty="0" err="1" smtClean="0">
                          <a:solidFill>
                            <a:schemeClr val="tx2"/>
                          </a:solidFill>
                          <a:effectLst/>
                          <a:latin typeface="Overpass Light"/>
                          <a:cs typeface="Overpass Light"/>
                        </a:rPr>
                        <a:t>Presentación</a:t>
                      </a:r>
                      <a:r>
                        <a:rPr lang="en-US" sz="1050" dirty="0" smtClean="0">
                          <a:solidFill>
                            <a:schemeClr val="tx2"/>
                          </a:solidFill>
                          <a:effectLst/>
                          <a:latin typeface="Overpass Light"/>
                          <a:cs typeface="Overpass Light"/>
                        </a:rPr>
                        <a:t> de</a:t>
                      </a:r>
                      <a:r>
                        <a:rPr lang="en-US" sz="1050" baseline="0" dirty="0" smtClean="0">
                          <a:solidFill>
                            <a:schemeClr val="tx2"/>
                          </a:solidFill>
                          <a:effectLst/>
                          <a:latin typeface="Overpass Light"/>
                          <a:cs typeface="Overpass Light"/>
                        </a:rPr>
                        <a:t> los </a:t>
                      </a:r>
                      <a:r>
                        <a:rPr lang="en-US" sz="1050" baseline="0" dirty="0" err="1" smtClean="0">
                          <a:solidFill>
                            <a:schemeClr val="tx2"/>
                          </a:solidFill>
                          <a:effectLst/>
                          <a:latin typeface="Overpass Light"/>
                          <a:cs typeface="Overpass Light"/>
                        </a:rPr>
                        <a:t>participantes</a:t>
                      </a:r>
                      <a:r>
                        <a:rPr lang="en-US" sz="1050" dirty="0" smtClean="0">
                          <a:solidFill>
                            <a:schemeClr val="tx2"/>
                          </a:solidFill>
                          <a:effectLst/>
                          <a:latin typeface="Overpass Light"/>
                          <a:cs typeface="Overpass Light"/>
                        </a:rPr>
                        <a:t> </a:t>
                      </a:r>
                      <a:endParaRPr lang="en-GB" sz="1050" dirty="0" smtClean="0">
                        <a:solidFill>
                          <a:schemeClr val="tx2"/>
                        </a:solidFill>
                        <a:effectLst/>
                        <a:latin typeface="Overpass Light"/>
                        <a:cs typeface="Overpass Light"/>
                      </a:endParaRPr>
                    </a:p>
                    <a:p>
                      <a:pPr marL="0" marR="0">
                        <a:lnSpc>
                          <a:spcPct val="100000"/>
                        </a:lnSpc>
                        <a:spcBef>
                          <a:spcPts val="0"/>
                        </a:spcBef>
                        <a:spcAft>
                          <a:spcPts val="0"/>
                        </a:spcAft>
                      </a:pPr>
                      <a:r>
                        <a:rPr lang="en-US" sz="1050" dirty="0" smtClean="0">
                          <a:solidFill>
                            <a:schemeClr val="tx2"/>
                          </a:solidFill>
                          <a:effectLst/>
                          <a:latin typeface="Overpass Light"/>
                          <a:cs typeface="Overpass Light"/>
                        </a:rPr>
                        <a:t>- </a:t>
                      </a:r>
                      <a:r>
                        <a:rPr lang="en-US" sz="1050" dirty="0" err="1" smtClean="0">
                          <a:solidFill>
                            <a:schemeClr val="tx2"/>
                          </a:solidFill>
                          <a:effectLst/>
                          <a:latin typeface="Overpass Light"/>
                          <a:cs typeface="Overpass Light"/>
                        </a:rPr>
                        <a:t>Visión</a:t>
                      </a:r>
                      <a:r>
                        <a:rPr lang="en-US" sz="1050" dirty="0" smtClean="0">
                          <a:solidFill>
                            <a:schemeClr val="tx2"/>
                          </a:solidFill>
                          <a:effectLst/>
                          <a:latin typeface="Overpass Light"/>
                          <a:cs typeface="Overpass Light"/>
                        </a:rPr>
                        <a:t> general del </a:t>
                      </a:r>
                      <a:r>
                        <a:rPr lang="en-US" sz="1050" dirty="0" err="1" smtClean="0">
                          <a:solidFill>
                            <a:schemeClr val="tx2"/>
                          </a:solidFill>
                          <a:effectLst/>
                          <a:latin typeface="Overpass Light"/>
                          <a:cs typeface="Overpass Light"/>
                        </a:rPr>
                        <a:t>programa</a:t>
                      </a:r>
                      <a:r>
                        <a:rPr lang="en-US" sz="1050" dirty="0" smtClean="0">
                          <a:solidFill>
                            <a:schemeClr val="tx2"/>
                          </a:solidFill>
                          <a:effectLst/>
                          <a:latin typeface="Overpass Light"/>
                          <a:cs typeface="Overpass Light"/>
                        </a:rPr>
                        <a:t> SCORE</a:t>
                      </a:r>
                      <a:endParaRPr lang="en-GB" sz="1050" dirty="0" smtClean="0">
                        <a:solidFill>
                          <a:schemeClr val="tx2"/>
                        </a:solidFill>
                        <a:effectLst/>
                        <a:latin typeface="Overpass Light"/>
                        <a:cs typeface="Overpass Light"/>
                      </a:endParaRPr>
                    </a:p>
                    <a:p>
                      <a:pPr marL="0" marR="0" indent="0">
                        <a:lnSpc>
                          <a:spcPct val="100000"/>
                        </a:lnSpc>
                        <a:spcBef>
                          <a:spcPts val="0"/>
                        </a:spcBef>
                        <a:spcAft>
                          <a:spcPts val="0"/>
                        </a:spcAft>
                        <a:buFontTx/>
                        <a:buNone/>
                      </a:pPr>
                      <a:r>
                        <a:rPr lang="en-US" sz="1050" dirty="0" smtClean="0">
                          <a:solidFill>
                            <a:schemeClr val="tx2"/>
                          </a:solidFill>
                          <a:effectLst/>
                          <a:latin typeface="Overpass Light"/>
                          <a:cs typeface="Overpass Light"/>
                        </a:rPr>
                        <a:t>- </a:t>
                      </a:r>
                      <a:r>
                        <a:rPr lang="es-ES" sz="1050" dirty="0" smtClean="0">
                          <a:solidFill>
                            <a:schemeClr val="tx2"/>
                          </a:solidFill>
                          <a:latin typeface="Overpass Light"/>
                          <a:cs typeface="Overpass Light"/>
                        </a:rPr>
                        <a:t>Objetivos del taller </a:t>
                      </a:r>
                    </a:p>
                    <a:p>
                      <a:pPr marL="0" marR="0" indent="0" algn="l"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 </a:t>
                      </a:r>
                      <a:r>
                        <a:rPr lang="es-ES" sz="1050" dirty="0" smtClean="0">
                          <a:solidFill>
                            <a:schemeClr val="tx2"/>
                          </a:solidFill>
                          <a:latin typeface="Overpass Light"/>
                          <a:cs typeface="Overpass Light"/>
                        </a:rPr>
                        <a:t>Presentación del programa</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s-ES" sz="1050" dirty="0" smtClean="0">
                        <a:solidFill>
                          <a:schemeClr val="tx2"/>
                        </a:solidFill>
                        <a:latin typeface="Overpass Light"/>
                        <a:cs typeface="Overpass Light"/>
                      </a:endParaRPr>
                    </a:p>
                    <a:p>
                      <a:pPr marL="0" marR="0">
                        <a:lnSpc>
                          <a:spcPct val="100000"/>
                        </a:lnSpc>
                        <a:spcBef>
                          <a:spcPts val="0"/>
                        </a:spcBef>
                        <a:spcAft>
                          <a:spcPts val="0"/>
                        </a:spcAft>
                      </a:pPr>
                      <a:r>
                        <a:rPr lang="es-ES" sz="1050" dirty="0" smtClean="0">
                          <a:solidFill>
                            <a:schemeClr val="tx2"/>
                          </a:solidFill>
                          <a:latin typeface="Overpass Light"/>
                          <a:cs typeface="Overpass Light"/>
                        </a:rPr>
                        <a:t>Sesión 1: Introducción a la seguridad y salud en el trabajo en las pymes: visión general y fundamentos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a:t>
                      </a:r>
                    </a:p>
                    <a:p>
                      <a:pPr marL="0" marR="0">
                        <a:lnSpc>
                          <a:spcPct val="107000"/>
                        </a:lnSpc>
                        <a:spcBef>
                          <a:spcPts val="0"/>
                        </a:spcBef>
                        <a:spcAft>
                          <a:spcPts val="0"/>
                        </a:spcAft>
                      </a:pPr>
                      <a:r>
                        <a:rPr lang="es-ES" sz="1050" dirty="0" smtClean="0">
                          <a:solidFill>
                            <a:schemeClr val="tx2"/>
                          </a:solidFill>
                          <a:latin typeface="Overpass Light"/>
                          <a:cs typeface="Overpass Light"/>
                        </a:rPr>
                        <a:t>Formador y participantes</a:t>
                      </a:r>
                      <a:endParaRPr lang="en-US" sz="1050" dirty="0" smtClean="0">
                        <a:solidFill>
                          <a:schemeClr val="tx2"/>
                        </a:solidFill>
                        <a:effectLst/>
                        <a:latin typeface="Overpass Light"/>
                        <a:cs typeface="Overpass Light"/>
                      </a:endParaRPr>
                    </a:p>
                    <a:p>
                      <a:pPr marL="0" marR="0">
                        <a:lnSpc>
                          <a:spcPct val="90000"/>
                        </a:lnSpc>
                        <a:spcBef>
                          <a:spcPts val="0"/>
                        </a:spcBef>
                        <a:spcAft>
                          <a:spcPts val="0"/>
                        </a:spcAft>
                      </a:pPr>
                      <a:endParaRPr lang="en-US" sz="1050" dirty="0" smtClean="0">
                        <a:solidFill>
                          <a:schemeClr val="tx2"/>
                        </a:solidFill>
                        <a:effectLst/>
                        <a:latin typeface="Overpass Light"/>
                        <a:cs typeface="Overpass Light"/>
                      </a:endParaRPr>
                    </a:p>
                    <a:p>
                      <a:pPr marL="0" marR="0">
                        <a:lnSpc>
                          <a:spcPct val="90000"/>
                        </a:lnSpc>
                        <a:spcBef>
                          <a:spcPts val="0"/>
                        </a:spcBef>
                        <a:spcAft>
                          <a:spcPts val="0"/>
                        </a:spcAft>
                      </a:pPr>
                      <a:endParaRPr lang="en-US" sz="1050" dirty="0" smtClean="0">
                        <a:solidFill>
                          <a:schemeClr val="tx2"/>
                        </a:solidFill>
                        <a:effectLst/>
                        <a:latin typeface="Overpass Light"/>
                        <a:cs typeface="Overpass Light"/>
                      </a:endParaRPr>
                    </a:p>
                    <a:p>
                      <a:pPr marL="0" marR="0">
                        <a:lnSpc>
                          <a:spcPct val="107000"/>
                        </a:lnSpc>
                        <a:spcBef>
                          <a:spcPts val="0"/>
                        </a:spcBef>
                        <a:spcAft>
                          <a:spcPts val="0"/>
                        </a:spcAft>
                      </a:pPr>
                      <a:endParaRPr lang="es-ES" sz="1050" dirty="0" smtClean="0">
                        <a:solidFill>
                          <a:schemeClr val="tx2"/>
                        </a:solidFill>
                        <a:latin typeface="Overpass Light"/>
                        <a:cs typeface="Overpass Light"/>
                      </a:endParaRPr>
                    </a:p>
                    <a:p>
                      <a:pPr marL="0" marR="0">
                        <a:lnSpc>
                          <a:spcPct val="107000"/>
                        </a:lnSpc>
                        <a:spcBef>
                          <a:spcPts val="0"/>
                        </a:spcBef>
                        <a:spcAft>
                          <a:spcPts val="0"/>
                        </a:spcAft>
                      </a:pPr>
                      <a:endParaRPr lang="es-ES" sz="1050" dirty="0" smtClean="0">
                        <a:solidFill>
                          <a:schemeClr val="tx2"/>
                        </a:solidFill>
                        <a:latin typeface="Overpass Light"/>
                        <a:cs typeface="Overpass Light"/>
                      </a:endParaRPr>
                    </a:p>
                    <a:p>
                      <a:pPr marL="0" marR="0">
                        <a:lnSpc>
                          <a:spcPct val="107000"/>
                        </a:lnSpc>
                        <a:spcBef>
                          <a:spcPts val="0"/>
                        </a:spcBef>
                        <a:spcAft>
                          <a:spcPts val="0"/>
                        </a:spcAft>
                      </a:pPr>
                      <a:r>
                        <a:rPr lang="es-ES" sz="1050" dirty="0" smtClean="0">
                          <a:solidFill>
                            <a:schemeClr val="tx2"/>
                          </a:solidFill>
                          <a:latin typeface="Overpass Light"/>
                          <a:cs typeface="Overpass Light"/>
                        </a:rPr>
                        <a:t>Presentación y discusión plenaria</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1"/>
                  </a:ext>
                </a:extLst>
              </a:tr>
              <a:tr h="3163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10:00-10:30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                                                  P</a:t>
                      </a:r>
                      <a:r>
                        <a:rPr lang="es-ES" sz="1050" dirty="0" err="1" smtClean="0">
                          <a:solidFill>
                            <a:schemeClr val="tx2"/>
                          </a:solidFill>
                          <a:latin typeface="Overpass Light"/>
                          <a:cs typeface="Overpass Light"/>
                        </a:rPr>
                        <a:t>ausa</a:t>
                      </a:r>
                      <a:r>
                        <a:rPr lang="es-ES" sz="1050" dirty="0" smtClean="0">
                          <a:solidFill>
                            <a:schemeClr val="tx2"/>
                          </a:solidFill>
                          <a:latin typeface="Overpass Light"/>
                          <a:cs typeface="Overpass Light"/>
                        </a:rPr>
                        <a:t> para café o té</a:t>
                      </a:r>
                    </a:p>
                  </a:txBody>
                  <a:tcPr marL="78004" marR="78004" marT="39002" marB="39002"/>
                </a:tc>
                <a:tc>
                  <a:txBody>
                    <a:bodyPr/>
                    <a:lstStyle/>
                    <a:p>
                      <a:pPr>
                        <a:lnSpc>
                          <a:spcPct val="90000"/>
                        </a:lnSpc>
                      </a:pP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2"/>
                  </a:ext>
                </a:extLst>
              </a:tr>
              <a:tr h="3163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10:30-12:00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2: Definiciones y conceptos de SST</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 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3"/>
                  </a:ext>
                </a:extLst>
              </a:tr>
              <a:tr h="328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12:00-12:30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Ejercicio 1: Identificación de los peligros</a:t>
                      </a:r>
                    </a:p>
                    <a:p>
                      <a:pPr marL="0" marR="0">
                        <a:lnSpc>
                          <a:spcPct val="107000"/>
                        </a:lnSpc>
                        <a:spcBef>
                          <a:spcPts val="0"/>
                        </a:spcBef>
                        <a:spcAft>
                          <a:spcPts val="0"/>
                        </a:spcAft>
                      </a:pPr>
                      <a:r>
                        <a:rPr lang="es-ES" sz="1050" dirty="0" smtClean="0">
                          <a:solidFill>
                            <a:schemeClr val="tx2"/>
                          </a:solidFill>
                          <a:latin typeface="Overpass Light"/>
                          <a:cs typeface="Overpass Light"/>
                        </a:rPr>
                        <a:t>Ejercicio de NSW</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Trabajo en grupo y discusión plenaria</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4"/>
                  </a:ext>
                </a:extLst>
              </a:tr>
              <a:tr h="3163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12:30-13:30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s-ES" sz="1050" dirty="0" smtClean="0">
                          <a:solidFill>
                            <a:schemeClr val="tx2"/>
                          </a:solidFill>
                          <a:latin typeface="Overpass Light"/>
                          <a:cs typeface="Overpass Light"/>
                        </a:rPr>
                        <a:t>                                                           </a:t>
                      </a:r>
                      <a:r>
                        <a:rPr lang="en-US" sz="1050" dirty="0" err="1" smtClean="0">
                          <a:solidFill>
                            <a:schemeClr val="tx2"/>
                          </a:solidFill>
                          <a:effectLst/>
                          <a:latin typeface="Overpass Light"/>
                          <a:cs typeface="Overpass Light"/>
                        </a:rPr>
                        <a:t>Almuerzo</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a:lnSpc>
                          <a:spcPct val="90000"/>
                        </a:lnSpc>
                      </a:pP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5"/>
                  </a:ext>
                </a:extLst>
              </a:tr>
              <a:tr h="35288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13:30-14:30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3: Evaluación de los riesgos</a:t>
                      </a:r>
                    </a:p>
                    <a:p>
                      <a:pPr marL="0" marR="0">
                        <a:lnSpc>
                          <a:spcPct val="107000"/>
                        </a:lnSpc>
                        <a:spcBef>
                          <a:spcPts val="0"/>
                        </a:spcBef>
                        <a:spcAft>
                          <a:spcPts val="0"/>
                        </a:spcAft>
                      </a:pPr>
                      <a:r>
                        <a:rPr lang="es-ES" sz="1050" dirty="0" smtClean="0">
                          <a:solidFill>
                            <a:schemeClr val="tx2"/>
                          </a:solidFill>
                          <a:latin typeface="Overpass Light"/>
                          <a:cs typeface="Overpass Light"/>
                        </a:rPr>
                        <a:t>Paso 1: Identificar los peligros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 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6"/>
                  </a:ext>
                </a:extLst>
              </a:tr>
              <a:tr h="3163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14:30-15:00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                                                  P</a:t>
                      </a:r>
                      <a:r>
                        <a:rPr lang="es-ES" sz="1050" dirty="0" err="1" smtClean="0">
                          <a:solidFill>
                            <a:schemeClr val="tx2"/>
                          </a:solidFill>
                          <a:latin typeface="Overpass Light"/>
                          <a:cs typeface="Overpass Light"/>
                        </a:rPr>
                        <a:t>ausa</a:t>
                      </a:r>
                      <a:r>
                        <a:rPr lang="es-ES" sz="1050" dirty="0" smtClean="0">
                          <a:solidFill>
                            <a:schemeClr val="tx2"/>
                          </a:solidFill>
                          <a:latin typeface="Overpass Light"/>
                          <a:cs typeface="Overpass Light"/>
                        </a:rPr>
                        <a:t> para café o té</a:t>
                      </a:r>
                    </a:p>
                  </a:txBody>
                  <a:tcPr marL="78004" marR="78004" marT="39002" marB="39002"/>
                </a:tc>
                <a:tc>
                  <a:txBody>
                    <a:bodyPr/>
                    <a:lstStyle/>
                    <a:p>
                      <a:pPr>
                        <a:lnSpc>
                          <a:spcPct val="90000"/>
                        </a:lnSpc>
                      </a:pPr>
                      <a:r>
                        <a:rPr lang="es-ES" sz="1050" dirty="0" smtClean="0">
                          <a:solidFill>
                            <a:schemeClr val="tx2"/>
                          </a:solidFill>
                          <a:latin typeface="Overpass Light"/>
                          <a:cs typeface="Overpass Light"/>
                        </a:rPr>
                        <a:t> </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7"/>
                  </a:ext>
                </a:extLst>
              </a:tr>
              <a:tr h="31635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15:00-15:20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Ejercicio de fábrica 1: Identificación de los peligros en su lugar de trabajo</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Trabajo en grupo y discusión plenaria</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8"/>
                  </a:ext>
                </a:extLst>
              </a:tr>
              <a:tr h="4785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15:20-16:00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Paso 2:</a:t>
                      </a:r>
                      <a:r>
                        <a:rPr lang="es-ES" sz="1050" baseline="0" dirty="0" smtClean="0">
                          <a:solidFill>
                            <a:schemeClr val="tx2"/>
                          </a:solidFill>
                          <a:latin typeface="Overpass Light"/>
                          <a:cs typeface="Overpass Light"/>
                        </a:rPr>
                        <a:t> </a:t>
                      </a:r>
                      <a:r>
                        <a:rPr lang="es-ES" sz="1050" dirty="0" smtClean="0">
                          <a:solidFill>
                            <a:schemeClr val="tx2"/>
                          </a:solidFill>
                          <a:latin typeface="Overpass Light"/>
                          <a:cs typeface="Overpass Light"/>
                        </a:rPr>
                        <a:t>Identificar quién puede sufrir daños y de qué manera. Evaluar el riesgo actual</a:t>
                      </a:r>
                    </a:p>
                    <a:p>
                      <a:pPr marL="0" marR="0">
                        <a:lnSpc>
                          <a:spcPct val="107000"/>
                        </a:lnSpc>
                        <a:spcBef>
                          <a:spcPts val="0"/>
                        </a:spcBef>
                        <a:spcAft>
                          <a:spcPts val="0"/>
                        </a:spcAft>
                      </a:pPr>
                      <a:r>
                        <a:rPr lang="es-ES" sz="1050" dirty="0" smtClean="0">
                          <a:solidFill>
                            <a:schemeClr val="tx2"/>
                          </a:solidFill>
                          <a:latin typeface="Overpass Light"/>
                          <a:cs typeface="Overpass Light"/>
                        </a:rPr>
                        <a:t>Paso 3: Identificar y decidir las medidas de control de los riesgos en materia de seguridad y salud</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a:t>
                      </a:r>
                      <a:r>
                        <a:rPr lang="mr-IN" sz="1050" dirty="0" smtClean="0">
                          <a:solidFill>
                            <a:schemeClr val="tx2"/>
                          </a:solidFill>
                          <a:latin typeface="Overpass Light"/>
                          <a:cs typeface="Overpass Light"/>
                        </a:rPr>
                        <a:t>–</a:t>
                      </a:r>
                      <a:r>
                        <a:rPr lang="es-ES" sz="1050" dirty="0" smtClean="0">
                          <a:solidFill>
                            <a:schemeClr val="tx2"/>
                          </a:solidFill>
                          <a:latin typeface="Overpass Light"/>
                          <a:cs typeface="Overpass Light"/>
                        </a:rPr>
                        <a:t> Formador</a:t>
                      </a:r>
                    </a:p>
                    <a:p>
                      <a:pPr marL="0" marR="0" indent="0" algn="l" defTabSz="914400" rtl="0" eaLnBrk="1" fontAlgn="auto" latinLnBrk="0" hangingPunct="1">
                        <a:lnSpc>
                          <a:spcPct val="107000"/>
                        </a:lnSpc>
                        <a:spcBef>
                          <a:spcPts val="0"/>
                        </a:spcBef>
                        <a:spcAft>
                          <a:spcPts val="0"/>
                        </a:spcAft>
                        <a:buClrTx/>
                        <a:buSzTx/>
                        <a:buFontTx/>
                        <a:buNone/>
                        <a:tabLst/>
                        <a:defRPr/>
                      </a:pPr>
                      <a:r>
                        <a:rPr lang="es-ES" sz="1050" dirty="0" smtClean="0">
                          <a:solidFill>
                            <a:schemeClr val="tx2"/>
                          </a:solidFill>
                          <a:latin typeface="Overpass Light"/>
                          <a:cs typeface="Overpass Light"/>
                        </a:rPr>
                        <a:t>Presentación - Formador</a:t>
                      </a:r>
                    </a:p>
                  </a:txBody>
                  <a:tcPr marL="78004" marR="78004" marT="39002" marB="39002"/>
                </a:tc>
                <a:extLst>
                  <a:ext uri="{0D108BD9-81ED-4DB2-BD59-A6C34878D82A}">
                    <a16:rowId xmlns:a16="http://schemas.microsoft.com/office/drawing/2014/main" val="10009"/>
                  </a:ext>
                </a:extLst>
              </a:tr>
              <a:tr h="32805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16:00-16:30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Ejercicio de fábrica 2: Identificación de quién puede sufrir daños y evaluar el nivel actual de riesgo en su lugar de trabajo</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Trabajo en grupo y discusión plenaria</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10"/>
                  </a:ext>
                </a:extLst>
              </a:tr>
            </a:tbl>
          </a:graphicData>
        </a:graphic>
      </p:graphicFrame>
      <p:sp>
        <p:nvSpPr>
          <p:cNvPr id="6" name="Marcador de número de diapositiva 5"/>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1619184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8628108" cy="517332"/>
          </a:xfrm>
        </p:spPr>
        <p:txBody>
          <a:bodyPr/>
          <a:lstStyle/>
          <a:p>
            <a:r>
              <a:rPr lang="es-ES" b="0" dirty="0"/>
              <a:t>Día </a:t>
            </a:r>
            <a:r>
              <a:rPr lang="es-ES" b="0" dirty="0" smtClean="0"/>
              <a:t>2: </a:t>
            </a:r>
            <a:r>
              <a:rPr lang="es-ES" b="0" dirty="0"/>
              <a:t>Programa de formación para el </a:t>
            </a:r>
            <a:r>
              <a:rPr lang="es-ES" b="0" dirty="0" smtClean="0"/>
              <a:t>taller</a:t>
            </a:r>
            <a:endParaRPr lang="es-ES" b="0"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2746055654"/>
              </p:ext>
            </p:extLst>
          </p:nvPr>
        </p:nvGraphicFramePr>
        <p:xfrm>
          <a:off x="522994" y="2120882"/>
          <a:ext cx="10077604" cy="3988752"/>
        </p:xfrm>
        <a:graphic>
          <a:graphicData uri="http://schemas.openxmlformats.org/drawingml/2006/table">
            <a:tbl>
              <a:tblPr firstRow="1" bandRow="1">
                <a:tableStyleId>{0660B408-B3CF-4A94-85FC-2B1E0A45F4A2}</a:tableStyleId>
              </a:tblPr>
              <a:tblGrid>
                <a:gridCol w="1026406">
                  <a:extLst>
                    <a:ext uri="{9D8B030D-6E8A-4147-A177-3AD203B41FA5}">
                      <a16:colId xmlns:a16="http://schemas.microsoft.com/office/drawing/2014/main" val="20000"/>
                    </a:ext>
                  </a:extLst>
                </a:gridCol>
                <a:gridCol w="6448279">
                  <a:extLst>
                    <a:ext uri="{9D8B030D-6E8A-4147-A177-3AD203B41FA5}">
                      <a16:colId xmlns:a16="http://schemas.microsoft.com/office/drawing/2014/main" val="20001"/>
                    </a:ext>
                  </a:extLst>
                </a:gridCol>
                <a:gridCol w="2602919">
                  <a:extLst>
                    <a:ext uri="{9D8B030D-6E8A-4147-A177-3AD203B41FA5}">
                      <a16:colId xmlns:a16="http://schemas.microsoft.com/office/drawing/2014/main" val="20002"/>
                    </a:ext>
                  </a:extLst>
                </a:gridCol>
              </a:tblGrid>
              <a:tr h="230455">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effectLst/>
                          <a:latin typeface="Overpass Bold"/>
                          <a:cs typeface="Overpass Bold"/>
                        </a:rPr>
                        <a:t>HORARIO</a:t>
                      </a:r>
                      <a:endParaRPr lang="en-GB" sz="105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ES" sz="1050" dirty="0" smtClean="0">
                          <a:latin typeface="Overpass Bold"/>
                          <a:cs typeface="Overpass Bold"/>
                        </a:rPr>
                        <a:t>TEMA</a:t>
                      </a: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050" dirty="0" smtClean="0">
                          <a:effectLst/>
                          <a:latin typeface="Overpass Bold"/>
                          <a:cs typeface="Overpass Bold"/>
                        </a:rPr>
                        <a:t>PARTICIPACIÓN EN LA ACTIVIDAD</a:t>
                      </a:r>
                      <a:endParaRPr lang="en-GB" sz="1050" dirty="0" smtClean="0">
                        <a:effectLst/>
                        <a:latin typeface="Overpass Bold"/>
                        <a:ea typeface="Calibri" panose="020F0502020204030204" pitchFamily="34" charset="0"/>
                        <a:cs typeface="Overpass Bold"/>
                      </a:endParaRPr>
                    </a:p>
                  </a:txBody>
                  <a:tcPr marL="78004" marR="78004" marT="39002" marB="39002"/>
                </a:tc>
                <a:extLst>
                  <a:ext uri="{0D108BD9-81ED-4DB2-BD59-A6C34878D82A}">
                    <a16:rowId xmlns:a16="http://schemas.microsoft.com/office/drawing/2014/main" val="10000"/>
                  </a:ext>
                </a:extLst>
              </a:tr>
              <a:tr h="467187">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08:30-08:40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Revisión del día 1 y presentación del día 2</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a:t>
                      </a:r>
                    </a:p>
                    <a:p>
                      <a:pPr marL="0" marR="0">
                        <a:lnSpc>
                          <a:spcPct val="107000"/>
                        </a:lnSpc>
                        <a:spcBef>
                          <a:spcPts val="0"/>
                        </a:spcBef>
                        <a:spcAft>
                          <a:spcPts val="0"/>
                        </a:spcAft>
                      </a:pPr>
                      <a:r>
                        <a:rPr lang="es-ES" sz="1050" dirty="0" smtClean="0">
                          <a:solidFill>
                            <a:schemeClr val="tx2"/>
                          </a:solidFill>
                          <a:latin typeface="Overpass Light"/>
                          <a:cs typeface="Overpass Light"/>
                        </a:rPr>
                        <a:t>Formador y participantes</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1"/>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08:40-10:00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4: La jerarquía de los controles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a:t>
                      </a:r>
                    </a:p>
                    <a:p>
                      <a:pPr marL="0" marR="0">
                        <a:lnSpc>
                          <a:spcPct val="107000"/>
                        </a:lnSpc>
                        <a:spcBef>
                          <a:spcPts val="0"/>
                        </a:spcBef>
                        <a:spcAft>
                          <a:spcPts val="0"/>
                        </a:spcAft>
                      </a:pPr>
                      <a:r>
                        <a:rPr lang="es-ES" sz="1050" dirty="0" smtClean="0">
                          <a:solidFill>
                            <a:schemeClr val="tx2"/>
                          </a:solidFill>
                          <a:latin typeface="Overpass Light"/>
                          <a:cs typeface="Overpass Light"/>
                        </a:rPr>
                        <a:t>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2"/>
                  </a:ext>
                </a:extLst>
              </a:tr>
              <a:tr h="251661">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10:00-10:30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P</a:t>
                      </a:r>
                      <a:r>
                        <a:rPr lang="es-ES" sz="1050" dirty="0" err="1" smtClean="0">
                          <a:solidFill>
                            <a:schemeClr val="tx2"/>
                          </a:solidFill>
                          <a:latin typeface="Overpass Light"/>
                          <a:cs typeface="Overpass Light"/>
                        </a:rPr>
                        <a:t>ausa</a:t>
                      </a:r>
                      <a:r>
                        <a:rPr lang="es-ES" sz="1050" dirty="0" smtClean="0">
                          <a:solidFill>
                            <a:schemeClr val="tx2"/>
                          </a:solidFill>
                          <a:latin typeface="Overpass Light"/>
                          <a:cs typeface="Overpass Light"/>
                        </a:rPr>
                        <a:t> para café o té</a:t>
                      </a: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extLst>
                  <a:ext uri="{0D108BD9-81ED-4DB2-BD59-A6C34878D82A}">
                    <a16:rowId xmlns:a16="http://schemas.microsoft.com/office/drawing/2014/main" val="10003"/>
                  </a:ext>
                </a:extLst>
              </a:tr>
              <a:tr h="328059">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10:30-11:00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Ejercicio: Sector de la confección de prendas de vestir</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Todas las discusiones plenarias </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4"/>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11:00-12:30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5: Proceso de evaluación de los riesgos (continuación)</a:t>
                      </a:r>
                    </a:p>
                    <a:p>
                      <a:pPr marL="0" marR="0">
                        <a:lnSpc>
                          <a:spcPct val="107000"/>
                        </a:lnSpc>
                        <a:spcBef>
                          <a:spcPts val="0"/>
                        </a:spcBef>
                        <a:spcAft>
                          <a:spcPts val="0"/>
                        </a:spcAft>
                      </a:pPr>
                      <a:r>
                        <a:rPr lang="es-ES" sz="1050" dirty="0" smtClean="0">
                          <a:solidFill>
                            <a:schemeClr val="tx2"/>
                          </a:solidFill>
                          <a:latin typeface="Overpass Light"/>
                          <a:cs typeface="Overpass Light"/>
                        </a:rPr>
                        <a:t>Ejercicio de fábrica 3. Propuesta de medidas de control</a:t>
                      </a:r>
                    </a:p>
                    <a:p>
                      <a:pPr marL="0" marR="0">
                        <a:lnSpc>
                          <a:spcPct val="107000"/>
                        </a:lnSpc>
                        <a:spcBef>
                          <a:spcPts val="0"/>
                        </a:spcBef>
                        <a:spcAft>
                          <a:spcPts val="0"/>
                        </a:spcAft>
                      </a:pPr>
                      <a:r>
                        <a:rPr lang="es-ES" sz="1050" dirty="0" smtClean="0">
                          <a:solidFill>
                            <a:schemeClr val="tx2"/>
                          </a:solidFill>
                          <a:latin typeface="Overpass Light"/>
                          <a:cs typeface="Overpass Light"/>
                        </a:rPr>
                        <a:t>Ejercicio adicional: Taladradora de montante</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y ejercicio.</a:t>
                      </a:r>
                    </a:p>
                    <a:p>
                      <a:pPr marL="0" marR="0">
                        <a:lnSpc>
                          <a:spcPct val="107000"/>
                        </a:lnSpc>
                        <a:spcBef>
                          <a:spcPts val="0"/>
                        </a:spcBef>
                        <a:spcAft>
                          <a:spcPts val="0"/>
                        </a:spcAft>
                      </a:pPr>
                      <a:r>
                        <a:rPr lang="es-ES" sz="1050" dirty="0" smtClean="0">
                          <a:solidFill>
                            <a:schemeClr val="tx2"/>
                          </a:solidFill>
                          <a:latin typeface="Overpass Light"/>
                          <a:cs typeface="Overpass Light"/>
                        </a:rPr>
                        <a:t>Formador y participantes</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5"/>
                  </a:ext>
                </a:extLst>
              </a:tr>
              <a:tr h="294204">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12:30-13:30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err="1" smtClean="0">
                          <a:solidFill>
                            <a:schemeClr val="tx2"/>
                          </a:solidFill>
                          <a:effectLst/>
                          <a:latin typeface="Overpass Light"/>
                          <a:cs typeface="Overpass Light"/>
                        </a:rPr>
                        <a:t>Almuerzo</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extLst>
                  <a:ext uri="{0D108BD9-81ED-4DB2-BD59-A6C34878D82A}">
                    <a16:rowId xmlns:a16="http://schemas.microsoft.com/office/drawing/2014/main" val="10006"/>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13:30-14:30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6: Sistemas de gestión de la SST (SG-SST)</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 Presentación - 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7"/>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14:30-15:00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 P</a:t>
                      </a:r>
                      <a:r>
                        <a:rPr lang="es-ES" sz="1050" dirty="0" err="1" smtClean="0">
                          <a:solidFill>
                            <a:schemeClr val="tx2"/>
                          </a:solidFill>
                          <a:latin typeface="Overpass Light"/>
                          <a:cs typeface="Overpass Light"/>
                        </a:rPr>
                        <a:t>ausa</a:t>
                      </a:r>
                      <a:r>
                        <a:rPr lang="es-ES" sz="1050" dirty="0" smtClean="0">
                          <a:solidFill>
                            <a:schemeClr val="tx2"/>
                          </a:solidFill>
                          <a:latin typeface="Overpass Light"/>
                          <a:cs typeface="Overpass Light"/>
                        </a:rPr>
                        <a:t> para café o té</a:t>
                      </a: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extLst>
                  <a:ext uri="{0D108BD9-81ED-4DB2-BD59-A6C34878D82A}">
                    <a16:rowId xmlns:a16="http://schemas.microsoft.com/office/drawing/2014/main" val="10008"/>
                  </a:ext>
                </a:extLst>
              </a:tr>
              <a:tr h="425536">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15:00-16:00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7: Adopción de medidas</a:t>
                      </a:r>
                    </a:p>
                    <a:p>
                      <a:pPr marL="0" marR="0">
                        <a:lnSpc>
                          <a:spcPct val="107000"/>
                        </a:lnSpc>
                        <a:spcBef>
                          <a:spcPts val="0"/>
                        </a:spcBef>
                        <a:spcAft>
                          <a:spcPts val="0"/>
                        </a:spcAft>
                      </a:pPr>
                      <a:r>
                        <a:rPr lang="es-ES" sz="1050" dirty="0" smtClean="0">
                          <a:solidFill>
                            <a:schemeClr val="tx2"/>
                          </a:solidFill>
                          <a:latin typeface="Overpass Light"/>
                          <a:cs typeface="Overpass Light"/>
                        </a:rPr>
                        <a:t>Ejercicio sobre las medidas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 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9"/>
                  </a:ext>
                </a:extLst>
              </a:tr>
              <a:tr h="328059">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16:00-16:30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Evaluación del taller y sugerencias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Todo</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10"/>
                  </a:ext>
                </a:extLst>
              </a:tr>
            </a:tbl>
          </a:graphicData>
        </a:graphic>
      </p:graphicFrame>
      <p:sp>
        <p:nvSpPr>
          <p:cNvPr id="6" name="Marcador de número de diapositiva 5"/>
          <p:cNvSpPr>
            <a:spLocks noGrp="1"/>
          </p:cNvSpPr>
          <p:nvPr>
            <p:ph type="sldNum" sz="quarter" idx="12"/>
          </p:nvPr>
        </p:nvSpPr>
        <p:spPr/>
        <p:txBody>
          <a:bodyPr/>
          <a:lstStyle/>
          <a:p>
            <a:fld id="{856227C0-AD57-4F9B-BAE3-EEFB0D0EE427}" type="slidenum">
              <a:rPr lang="en-GB" smtClean="0"/>
              <a:t>7</a:t>
            </a:fld>
            <a:endParaRPr lang="en-GB"/>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a:t>Impulsar la justicia social, promover el trabajo decente</a:t>
            </a:r>
            <a:endParaRPr lang="en-GB" b="0" dirty="0"/>
          </a:p>
        </p:txBody>
      </p:sp>
    </p:spTree>
    <p:extLst>
      <p:ext uri="{BB962C8B-B14F-4D97-AF65-F5344CB8AC3E}">
        <p14:creationId xmlns:p14="http://schemas.microsoft.com/office/powerpoint/2010/main" val="633531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b="0" dirty="0" err="1" smtClean="0"/>
              <a:t>Sesión</a:t>
            </a:r>
            <a:r>
              <a:rPr lang="en-GB" b="0" dirty="0" smtClean="0"/>
              <a:t> 1</a:t>
            </a:r>
            <a:endParaRPr lang="es-ES" b="0" dirty="0"/>
          </a:p>
        </p:txBody>
      </p:sp>
      <p:sp>
        <p:nvSpPr>
          <p:cNvPr id="3" name="Marcador de texto 2"/>
          <p:cNvSpPr>
            <a:spLocks noGrp="1"/>
          </p:cNvSpPr>
          <p:nvPr>
            <p:ph type="body" idx="1"/>
          </p:nvPr>
        </p:nvSpPr>
        <p:spPr>
          <a:xfrm>
            <a:off x="490538" y="3596780"/>
            <a:ext cx="8540283" cy="1656000"/>
          </a:xfrm>
        </p:spPr>
        <p:txBody>
          <a:bodyPr/>
          <a:lstStyle/>
          <a:p>
            <a:r>
              <a:rPr lang="es-ES" sz="3200" dirty="0" smtClean="0">
                <a:latin typeface="Overpass Light"/>
                <a:cs typeface="Overpass Light"/>
              </a:rPr>
              <a:t>Introducción a la </a:t>
            </a:r>
            <a:r>
              <a:rPr lang="es-ES" sz="3200" dirty="0" smtClean="0"/>
              <a:t>seguridad y salud en el trabajo (SST) en las pequeñas y medianas empresas (pymes):</a:t>
            </a:r>
            <a:r>
              <a:rPr lang="es-ES" sz="3200" dirty="0" smtClean="0">
                <a:latin typeface="Overpass Light"/>
                <a:cs typeface="Overpass Light"/>
              </a:rPr>
              <a:t> visión general y fundamentos</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n-GB" smtClean="0"/>
              <a:t>Advancing social justice, promoting decent work</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8</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b="0" dirty="0"/>
              <a:t>Impulsar la justicia social, promover el trabajo decente</a:t>
            </a:r>
            <a:endParaRPr lang="en-GB" b="0" dirty="0"/>
          </a:p>
        </p:txBody>
      </p:sp>
      <p:pic>
        <p:nvPicPr>
          <p:cNvPr id="9"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2" name="Imagen 11" descr="8_slide_session_1.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6267" y="2580781"/>
            <a:ext cx="7443371" cy="4294860"/>
          </a:xfrm>
          <a:prstGeom prst="rect">
            <a:avLst/>
          </a:prstGeom>
        </p:spPr>
      </p:pic>
      <p:pic>
        <p:nvPicPr>
          <p:cNvPr id="13"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1465097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p:txBody>
          <a:bodyPr/>
          <a:lstStyle/>
          <a:p>
            <a:r>
              <a:rPr lang="es-ES" dirty="0" smtClean="0"/>
              <a:t>Objetivos de la Sesión uno</a:t>
            </a:r>
            <a:endParaRPr lang="en-GB" b="0" dirty="0"/>
          </a:p>
        </p:txBody>
      </p:sp>
      <p:sp>
        <p:nvSpPr>
          <p:cNvPr id="3" name="Content Placeholder 2"/>
          <p:cNvSpPr>
            <a:spLocks noGrp="1"/>
          </p:cNvSpPr>
          <p:nvPr>
            <p:ph idx="1"/>
          </p:nvPr>
        </p:nvSpPr>
        <p:spPr/>
        <p:txBody>
          <a:bodyPr/>
          <a:lstStyle/>
          <a:p>
            <a:pPr>
              <a:lnSpc>
                <a:spcPct val="150000"/>
              </a:lnSpc>
            </a:pPr>
            <a:r>
              <a:rPr lang="en-GB" dirty="0" smtClean="0">
                <a:solidFill>
                  <a:schemeClr val="tx2"/>
                </a:solidFill>
                <a:latin typeface="Overpass Light"/>
                <a:cs typeface="Overpass Light"/>
              </a:rPr>
              <a:t>Al final de la </a:t>
            </a:r>
            <a:r>
              <a:rPr lang="en-GB" dirty="0" err="1" smtClean="0">
                <a:solidFill>
                  <a:schemeClr val="tx2"/>
                </a:solidFill>
                <a:latin typeface="Overpass Light"/>
                <a:cs typeface="Overpass Light"/>
              </a:rPr>
              <a:t>sesión</a:t>
            </a:r>
            <a:r>
              <a:rPr lang="en-GB" dirty="0" smtClean="0">
                <a:solidFill>
                  <a:schemeClr val="tx2"/>
                </a:solidFill>
                <a:latin typeface="Overpass Light"/>
                <a:cs typeface="Overpass Light"/>
              </a:rPr>
              <a:t>, </a:t>
            </a:r>
            <a:r>
              <a:rPr lang="en-GB" dirty="0" err="1" smtClean="0">
                <a:solidFill>
                  <a:schemeClr val="tx2"/>
                </a:solidFill>
                <a:latin typeface="Overpass Light"/>
                <a:cs typeface="Overpass Light"/>
              </a:rPr>
              <a:t>sabrá</a:t>
            </a:r>
            <a:r>
              <a:rPr lang="en-GB" dirty="0" smtClean="0">
                <a:solidFill>
                  <a:schemeClr val="tx2"/>
                </a:solidFill>
                <a:latin typeface="Overpass Light"/>
                <a:cs typeface="Overpass Light"/>
              </a:rPr>
              <a:t>:</a:t>
            </a:r>
          </a:p>
          <a:p>
            <a:pPr marL="457200" lvl="1" indent="-457200">
              <a:spcBef>
                <a:spcPts val="1200"/>
              </a:spcBef>
              <a:buFont typeface="Calibri" pitchFamily="34" charset="0"/>
              <a:buAutoNum type="arabicPeriod"/>
            </a:pPr>
            <a:r>
              <a:rPr lang="es-ES" sz="2000" dirty="0" smtClean="0">
                <a:solidFill>
                  <a:schemeClr val="tx2"/>
                </a:solidFill>
                <a:latin typeface="Overpass Light"/>
                <a:cs typeface="Overpass Light"/>
              </a:rPr>
              <a:t>Comprender </a:t>
            </a:r>
            <a:r>
              <a:rPr lang="es-ES" sz="2000" dirty="0">
                <a:solidFill>
                  <a:schemeClr val="tx2"/>
                </a:solidFill>
                <a:latin typeface="Overpass Light"/>
                <a:cs typeface="Overpass Light"/>
              </a:rPr>
              <a:t>la importancia de la SST para mejorar la vida de los trabajadores y la salud a nivel mundial </a:t>
            </a:r>
            <a:endParaRPr lang="en-GB" sz="2000"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es-ES" sz="2000" dirty="0" smtClean="0">
                <a:solidFill>
                  <a:schemeClr val="tx2"/>
                </a:solidFill>
                <a:latin typeface="Overpass Light"/>
                <a:cs typeface="Overpass Light"/>
              </a:rPr>
              <a:t>Comprender </a:t>
            </a:r>
            <a:r>
              <a:rPr lang="es-ES" sz="2000" dirty="0">
                <a:solidFill>
                  <a:schemeClr val="tx2"/>
                </a:solidFill>
                <a:latin typeface="Overpass Light"/>
                <a:cs typeface="Overpass Light"/>
              </a:rPr>
              <a:t>el papel que desempeñan las pymes en la promoción de la SST</a:t>
            </a: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9</a:t>
            </a:fld>
            <a:endParaRPr lang="en-GB"/>
          </a:p>
        </p:txBody>
      </p:sp>
      <p:pic>
        <p:nvPicPr>
          <p:cNvPr id="11" name="Marcador de posición de imagen 10"/>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61317" y="1740690"/>
            <a:ext cx="2905507" cy="3907074"/>
          </a:xfrm>
          <a:prstGeom prst="rect">
            <a:avLst/>
          </a:prstGeom>
          <a:ln>
            <a:noFill/>
          </a:ln>
          <a:effectLst>
            <a:outerShdw blurRad="292100" dist="139700" dir="2700000" algn="tl" rotWithShape="0">
              <a:srgbClr val="333333">
                <a:alpha val="65000"/>
              </a:srgbClr>
            </a:outerShdw>
          </a:effectLst>
        </p:spPr>
      </p:pic>
      <p:sp>
        <p:nvSpPr>
          <p:cNvPr id="9" name="Marcador de texto 8"/>
          <p:cNvSpPr>
            <a:spLocks noGrp="1"/>
          </p:cNvSpPr>
          <p:nvPr>
            <p:ph type="body" sz="quarter" idx="14"/>
          </p:nvPr>
        </p:nvSpPr>
        <p:spPr>
          <a:xfrm>
            <a:off x="8045999" y="5048733"/>
            <a:ext cx="2919000" cy="272875"/>
          </a:xfrm>
        </p:spPr>
        <p:txBody>
          <a:bodyPr/>
          <a:lstStyle/>
          <a:p>
            <a:r>
              <a:rPr lang="en-US" sz="800" dirty="0" err="1" smtClean="0">
                <a:cs typeface="Overpass Bold"/>
              </a:rPr>
              <a:t>Foto</a:t>
            </a:r>
            <a:r>
              <a:rPr lang="en-US" sz="800" dirty="0" smtClean="0">
                <a:cs typeface="Overpass Bold"/>
              </a:rPr>
              <a:t> de </a:t>
            </a:r>
            <a:r>
              <a:rPr lang="en-US" sz="800" dirty="0" err="1" smtClean="0">
                <a:cs typeface="Overpass Bold"/>
              </a:rPr>
              <a:t>Maxime</a:t>
            </a:r>
            <a:r>
              <a:rPr lang="en-US" sz="800" dirty="0" smtClean="0">
                <a:cs typeface="Overpass Bold"/>
              </a:rPr>
              <a:t> </a:t>
            </a:r>
            <a:r>
              <a:rPr lang="en-US" sz="800" dirty="0" err="1" smtClean="0">
                <a:cs typeface="Overpass Bold"/>
              </a:rPr>
              <a:t>Fosst</a:t>
            </a:r>
            <a:r>
              <a:rPr lang="en-US" sz="800" dirty="0" smtClean="0">
                <a:cs typeface="Overpass Bold"/>
              </a:rPr>
              <a:t>/ OIT- </a:t>
            </a:r>
            <a:r>
              <a:rPr lang="es-ES_tradnl" sz="800" dirty="0">
                <a:cs typeface="Overpass Bold"/>
              </a:rPr>
              <a:t>Exhibición</a:t>
            </a:r>
            <a:r>
              <a:rPr lang="en-US" sz="800" dirty="0" smtClean="0">
                <a:cs typeface="Overpass Bold"/>
              </a:rPr>
              <a:t> de </a:t>
            </a:r>
            <a:r>
              <a:rPr lang="en-US" sz="800" dirty="0" err="1">
                <a:cs typeface="Overpass Bold"/>
              </a:rPr>
              <a:t>f</a:t>
            </a:r>
            <a:r>
              <a:rPr lang="en-US" sz="800" dirty="0" err="1" smtClean="0">
                <a:cs typeface="Overpass Bold"/>
              </a:rPr>
              <a:t>otos</a:t>
            </a:r>
            <a:endParaRPr lang="es-ES" sz="800" dirty="0">
              <a:cs typeface="Overpass Bold"/>
            </a:endParaRPr>
          </a:p>
        </p:txBody>
      </p:sp>
    </p:spTree>
    <p:extLst>
      <p:ext uri="{BB962C8B-B14F-4D97-AF65-F5344CB8AC3E}">
        <p14:creationId xmlns:p14="http://schemas.microsoft.com/office/powerpoint/2010/main" val="1334888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67019" y="1423195"/>
            <a:ext cx="5548564" cy="575708"/>
          </a:xfrm>
        </p:spPr>
        <p:txBody>
          <a:bodyPr/>
          <a:lstStyle/>
          <a:p>
            <a:r>
              <a:rPr lang="es-ES" b="0" dirty="0"/>
              <a:t>¿Qué entiende por SST?</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b="0" dirty="0"/>
              <a:t>Impulsar la justicia social, promover el trabajo decente</a:t>
            </a:r>
            <a:endParaRPr lang="en-GB" b="0"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a:t>
            </a:fld>
            <a:endParaRPr lang="en-GB"/>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3669" y="1513117"/>
            <a:ext cx="3343883" cy="47286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1224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6706476" cy="720000"/>
          </a:xfrm>
        </p:spPr>
        <p:txBody>
          <a:bodyPr/>
          <a:lstStyle/>
          <a:p>
            <a:r>
              <a:rPr lang="es-ES" b="0" dirty="0"/>
              <a:t>Seguridad y salud en el trabajo</a:t>
            </a:r>
          </a:p>
        </p:txBody>
      </p:sp>
      <p:sp>
        <p:nvSpPr>
          <p:cNvPr id="3" name="Marcador de fecha 2"/>
          <p:cNvSpPr>
            <a:spLocks noGrp="1"/>
          </p:cNvSpPr>
          <p:nvPr>
            <p:ph type="dt" sz="half" idx="10"/>
          </p:nvPr>
        </p:nvSpPr>
        <p:spPr/>
        <p:txBody>
          <a:bodyPr/>
          <a:lstStyle/>
          <a:p>
            <a:r>
              <a:rPr lang="en-GB" smtClean="0"/>
              <a:t>Date: Monday / 01 / October / 2019</a:t>
            </a:r>
            <a:endParaRPr lang="en-GB"/>
          </a:p>
        </p:txBody>
      </p:sp>
      <p:sp>
        <p:nvSpPr>
          <p:cNvPr id="4" name="Marcador de pie de página 3"/>
          <p:cNvSpPr>
            <a:spLocks noGrp="1"/>
          </p:cNvSpPr>
          <p:nvPr>
            <p:ph type="ftr" sz="quarter" idx="11"/>
          </p:nvPr>
        </p:nvSpPr>
        <p:spPr/>
        <p:txBody>
          <a:bodyPr/>
          <a:lstStyle/>
          <a:p>
            <a:r>
              <a:rPr lang="es-ES" b="0" dirty="0"/>
              <a:t>Impulsar la </a:t>
            </a:r>
            <a:r>
              <a:rPr lang="es-ES" b="0" dirty="0" smtClean="0"/>
              <a:t>justicia social</a:t>
            </a:r>
            <a:r>
              <a:rPr lang="es-ES" b="0" dirty="0"/>
              <a:t>, promover el trabajo </a:t>
            </a:r>
            <a:r>
              <a:rPr lang="es-ES" b="0" dirty="0" smtClean="0"/>
              <a:t>decente</a:t>
            </a:r>
            <a:endParaRPr lang="en-GB" b="0"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11</a:t>
            </a:fld>
            <a:endParaRPr lang="en-GB"/>
          </a:p>
        </p:txBody>
      </p:sp>
      <p:sp>
        <p:nvSpPr>
          <p:cNvPr id="6" name="Marcador de texto 5"/>
          <p:cNvSpPr>
            <a:spLocks noGrp="1"/>
          </p:cNvSpPr>
          <p:nvPr>
            <p:ph type="body" sz="quarter" idx="13"/>
          </p:nvPr>
        </p:nvSpPr>
        <p:spPr>
          <a:xfrm>
            <a:off x="490538" y="4828709"/>
            <a:ext cx="7223908" cy="1150109"/>
          </a:xfrm>
        </p:spPr>
        <p:txBody>
          <a:bodyPr/>
          <a:lstStyle/>
          <a:p>
            <a:pPr>
              <a:lnSpc>
                <a:spcPct val="120000"/>
              </a:lnSpc>
            </a:pPr>
            <a:r>
              <a:rPr lang="es-ES" sz="1800" b="1" dirty="0">
                <a:solidFill>
                  <a:schemeClr val="tx2"/>
                </a:solidFill>
                <a:cs typeface="Overpass Bold"/>
              </a:rPr>
              <a:t>S</a:t>
            </a:r>
            <a:r>
              <a:rPr lang="es-ES" sz="1800" b="1" dirty="0" smtClean="0">
                <a:solidFill>
                  <a:schemeClr val="tx2"/>
                </a:solidFill>
                <a:cs typeface="Overpass Bold"/>
              </a:rPr>
              <a:t>eguridad </a:t>
            </a:r>
            <a:r>
              <a:rPr lang="es-ES" sz="1800" b="1" dirty="0">
                <a:solidFill>
                  <a:schemeClr val="tx2"/>
                </a:solidFill>
                <a:cs typeface="Overpass Bold"/>
              </a:rPr>
              <a:t>y salud</a:t>
            </a:r>
            <a:r>
              <a:rPr lang="es-ES" sz="1800" dirty="0">
                <a:solidFill>
                  <a:schemeClr val="tx2"/>
                </a:solidFill>
                <a:cs typeface="Overpass Bold"/>
              </a:rPr>
              <a:t> </a:t>
            </a:r>
            <a:r>
              <a:rPr lang="es-ES" sz="1800" b="1" dirty="0">
                <a:solidFill>
                  <a:schemeClr val="tx2"/>
                </a:solidFill>
                <a:cs typeface="Overpass Bold"/>
              </a:rPr>
              <a:t>en el trabajo</a:t>
            </a:r>
            <a:r>
              <a:rPr lang="es-ES" sz="1800" b="1" dirty="0">
                <a:solidFill>
                  <a:schemeClr val="tx2"/>
                </a:solidFill>
                <a:latin typeface="Overpass Light"/>
                <a:cs typeface="Overpass Light"/>
              </a:rPr>
              <a:t> </a:t>
            </a:r>
            <a:r>
              <a:rPr lang="es-ES" sz="1800" dirty="0">
                <a:solidFill>
                  <a:schemeClr val="tx2"/>
                </a:solidFill>
                <a:latin typeface="Overpass Light"/>
                <a:cs typeface="Overpass Light"/>
              </a:rPr>
              <a:t>es la disciplina se ocupa de la prevención de los accidentes del trabajo y las enfermedades profesionales, así como de la protección y la  promoción de la salud de los </a:t>
            </a:r>
            <a:r>
              <a:rPr lang="es-ES" sz="1800" dirty="0" smtClean="0">
                <a:solidFill>
                  <a:schemeClr val="tx2"/>
                </a:solidFill>
                <a:latin typeface="Overpass Light"/>
                <a:cs typeface="Overpass Light"/>
              </a:rPr>
              <a:t>trabajadores</a:t>
            </a:r>
            <a:endParaRPr lang="es-ES" sz="1800" dirty="0">
              <a:solidFill>
                <a:schemeClr val="tx2"/>
              </a:solidFill>
              <a:latin typeface="Overpass Light"/>
              <a:cs typeface="Overpass Light"/>
            </a:endParaRPr>
          </a:p>
        </p:txBody>
      </p:sp>
      <p:pic>
        <p:nvPicPr>
          <p:cNvPr id="8" name="Marcador de posición de imagen 7" descr="ilo-3956_48495834877_o.jpg"/>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16649" r="16649"/>
          <a:stretch>
            <a:fillRect/>
          </a:stretch>
        </p:blipFill>
        <p:spPr>
          <a:xfrm>
            <a:off x="8059160" y="2290851"/>
            <a:ext cx="3531906" cy="3530053"/>
          </a:xfrm>
          <a:prstGeom prst="rect">
            <a:avLst/>
          </a:prstGeom>
          <a:ln>
            <a:noFill/>
          </a:ln>
          <a:effectLst>
            <a:outerShdw blurRad="292100" dist="139700" dir="2700000" algn="tl" rotWithShape="0">
              <a:srgbClr val="333333">
                <a:alpha val="65000"/>
              </a:srgbClr>
            </a:outerShdw>
          </a:effectLst>
        </p:spPr>
      </p:pic>
      <p:sp>
        <p:nvSpPr>
          <p:cNvPr id="9" name="CuadroTexto 8"/>
          <p:cNvSpPr txBox="1"/>
          <p:nvPr/>
        </p:nvSpPr>
        <p:spPr>
          <a:xfrm>
            <a:off x="564473" y="2083060"/>
            <a:ext cx="6891258" cy="2959272"/>
          </a:xfrm>
          <a:prstGeom prst="rect">
            <a:avLst/>
          </a:prstGeom>
          <a:noFill/>
        </p:spPr>
        <p:txBody>
          <a:bodyPr wrap="square" rtlCol="0">
            <a:spAutoFit/>
          </a:bodyPr>
          <a:lstStyle/>
          <a:p>
            <a:pPr marL="285750" indent="-285750">
              <a:lnSpc>
                <a:spcPct val="130000"/>
              </a:lnSpc>
              <a:buClr>
                <a:schemeClr val="accent2"/>
              </a:buClr>
              <a:buFont typeface="Lucida Grande"/>
              <a:buChar char="▶"/>
            </a:pPr>
            <a:r>
              <a:rPr lang="es-ES" dirty="0" smtClean="0">
                <a:solidFill>
                  <a:schemeClr val="tx2"/>
                </a:solidFill>
                <a:latin typeface="Overpass Light"/>
                <a:cs typeface="Overpass Light"/>
              </a:rPr>
              <a:t>La </a:t>
            </a:r>
            <a:r>
              <a:rPr lang="es-ES" dirty="0">
                <a:solidFill>
                  <a:schemeClr val="tx2"/>
                </a:solidFill>
                <a:latin typeface="Overpass Light"/>
                <a:cs typeface="Overpass Light"/>
              </a:rPr>
              <a:t>calificación </a:t>
            </a:r>
            <a:r>
              <a:rPr lang="es-ES" dirty="0" smtClean="0">
                <a:solidFill>
                  <a:schemeClr val="tx2"/>
                </a:solidFill>
                <a:latin typeface="Overpass Bold"/>
                <a:cs typeface="Overpass Bold"/>
              </a:rPr>
              <a:t>en </a:t>
            </a:r>
            <a:r>
              <a:rPr lang="es-ES" dirty="0">
                <a:solidFill>
                  <a:schemeClr val="tx2"/>
                </a:solidFill>
                <a:latin typeface="Overpass Bold"/>
                <a:cs typeface="Overpass Bold"/>
              </a:rPr>
              <a:t>el </a:t>
            </a:r>
            <a:r>
              <a:rPr lang="es-ES" dirty="0" smtClean="0">
                <a:solidFill>
                  <a:schemeClr val="tx2"/>
                </a:solidFill>
                <a:latin typeface="Overpass Bold"/>
                <a:cs typeface="Overpass Bold"/>
              </a:rPr>
              <a:t>trabajo</a:t>
            </a:r>
            <a:r>
              <a:rPr lang="es-ES" dirty="0" smtClean="0">
                <a:solidFill>
                  <a:schemeClr val="tx2"/>
                </a:solidFill>
                <a:latin typeface="Overpass Light"/>
                <a:cs typeface="Overpass Light"/>
              </a:rPr>
              <a:t> </a:t>
            </a:r>
            <a:r>
              <a:rPr lang="es-ES" dirty="0">
                <a:solidFill>
                  <a:schemeClr val="tx2"/>
                </a:solidFill>
                <a:latin typeface="Overpass Light"/>
                <a:cs typeface="Overpass Light"/>
              </a:rPr>
              <a:t>se refiere a las cuestiones relacionadas con la vida </a:t>
            </a:r>
            <a:r>
              <a:rPr lang="es-ES" dirty="0" smtClean="0">
                <a:solidFill>
                  <a:schemeClr val="tx2"/>
                </a:solidFill>
                <a:latin typeface="Overpass Light"/>
                <a:cs typeface="Overpass Light"/>
              </a:rPr>
              <a:t>laboral</a:t>
            </a:r>
            <a:endParaRPr lang="en-US" dirty="0" smtClean="0">
              <a:solidFill>
                <a:schemeClr val="tx2"/>
              </a:solidFill>
              <a:latin typeface="Overpass Light"/>
              <a:cs typeface="Overpass Light"/>
            </a:endParaRPr>
          </a:p>
          <a:p>
            <a:pPr marL="285750" indent="-285750">
              <a:lnSpc>
                <a:spcPct val="130000"/>
              </a:lnSpc>
              <a:buClr>
                <a:schemeClr val="accent2"/>
              </a:buClr>
              <a:buFont typeface="Lucida Grande"/>
              <a:buChar char="▶"/>
            </a:pPr>
            <a:r>
              <a:rPr lang="es-ES" dirty="0" smtClean="0">
                <a:solidFill>
                  <a:schemeClr val="tx2"/>
                </a:solidFill>
                <a:latin typeface="Overpass Light"/>
                <a:cs typeface="Overpass Light"/>
              </a:rPr>
              <a:t>La </a:t>
            </a:r>
            <a:r>
              <a:rPr lang="es-ES" dirty="0" smtClean="0">
                <a:solidFill>
                  <a:schemeClr val="tx2"/>
                </a:solidFill>
                <a:latin typeface="Overpass Bold"/>
                <a:cs typeface="Overpass Bold"/>
              </a:rPr>
              <a:t>seguridad </a:t>
            </a:r>
            <a:r>
              <a:rPr lang="es-ES" dirty="0">
                <a:solidFill>
                  <a:schemeClr val="tx2"/>
                </a:solidFill>
                <a:latin typeface="Overpass Bold"/>
                <a:cs typeface="Overpass Bold"/>
              </a:rPr>
              <a:t>en el </a:t>
            </a:r>
            <a:r>
              <a:rPr lang="es-ES" dirty="0" smtClean="0">
                <a:solidFill>
                  <a:schemeClr val="tx2"/>
                </a:solidFill>
                <a:latin typeface="Overpass Bold"/>
                <a:cs typeface="Overpass Bold"/>
              </a:rPr>
              <a:t>trabajo</a:t>
            </a:r>
            <a:r>
              <a:rPr lang="es-ES" dirty="0" smtClean="0">
                <a:solidFill>
                  <a:schemeClr val="tx2"/>
                </a:solidFill>
                <a:latin typeface="Overpass Light"/>
                <a:cs typeface="Overpass Light"/>
              </a:rPr>
              <a:t>  </a:t>
            </a:r>
            <a:r>
              <a:rPr lang="es-ES" dirty="0">
                <a:solidFill>
                  <a:schemeClr val="tx2"/>
                </a:solidFill>
                <a:latin typeface="Overpass Light"/>
                <a:cs typeface="Overpass Light"/>
              </a:rPr>
              <a:t>designa la condición de estar libre de heridas, lesiones o pérdidas </a:t>
            </a:r>
            <a:endParaRPr lang="en-US" b="1" dirty="0">
              <a:solidFill>
                <a:schemeClr val="tx2"/>
              </a:solidFill>
              <a:latin typeface="Overpass Light"/>
              <a:cs typeface="Overpass Light"/>
            </a:endParaRPr>
          </a:p>
          <a:p>
            <a:pPr marL="285750" indent="-285750">
              <a:lnSpc>
                <a:spcPct val="130000"/>
              </a:lnSpc>
              <a:buClr>
                <a:schemeClr val="accent2"/>
              </a:buClr>
              <a:buFont typeface="Lucida Grande"/>
              <a:buChar char="▶"/>
            </a:pPr>
            <a:r>
              <a:rPr lang="es-ES" dirty="0">
                <a:solidFill>
                  <a:schemeClr val="tx2"/>
                </a:solidFill>
                <a:latin typeface="Overpass Bold"/>
                <a:cs typeface="Overpass Bold"/>
              </a:rPr>
              <a:t>S</a:t>
            </a:r>
            <a:r>
              <a:rPr lang="es-ES" dirty="0" smtClean="0">
                <a:solidFill>
                  <a:schemeClr val="tx2"/>
                </a:solidFill>
                <a:latin typeface="Overpass Bold"/>
                <a:cs typeface="Overpass Bold"/>
              </a:rPr>
              <a:t>alud </a:t>
            </a:r>
            <a:r>
              <a:rPr lang="es-ES" dirty="0">
                <a:solidFill>
                  <a:schemeClr val="tx2"/>
                </a:solidFill>
                <a:latin typeface="Overpass Bold"/>
                <a:cs typeface="Overpass Bold"/>
              </a:rPr>
              <a:t>en el </a:t>
            </a:r>
            <a:r>
              <a:rPr lang="es-ES" dirty="0" smtClean="0">
                <a:solidFill>
                  <a:schemeClr val="tx2"/>
                </a:solidFill>
                <a:latin typeface="Overpass Bold"/>
                <a:cs typeface="Overpass Bold"/>
              </a:rPr>
              <a:t>trabajo </a:t>
            </a:r>
            <a:r>
              <a:rPr lang="es-ES" dirty="0">
                <a:solidFill>
                  <a:schemeClr val="tx2"/>
                </a:solidFill>
                <a:latin typeface="Overpass Light"/>
                <a:cs typeface="Overpass Light"/>
              </a:rPr>
              <a:t>es un estado de completo bienestar físico, mental y social, y no solamente la ausencia de afecciones o </a:t>
            </a:r>
            <a:r>
              <a:rPr lang="es-ES" dirty="0" smtClean="0">
                <a:solidFill>
                  <a:schemeClr val="tx2"/>
                </a:solidFill>
                <a:latin typeface="Overpass Light"/>
                <a:cs typeface="Overpass Light"/>
              </a:rPr>
              <a:t>enfermedades</a:t>
            </a:r>
          </a:p>
          <a:p>
            <a:pPr marL="285750" indent="-285750">
              <a:lnSpc>
                <a:spcPct val="140000"/>
              </a:lnSpc>
              <a:buClr>
                <a:schemeClr val="accent2"/>
              </a:buClr>
              <a:buFont typeface="Lucida Grande"/>
              <a:buChar char="▶"/>
            </a:pPr>
            <a:endParaRPr lang="en-US" b="1" dirty="0">
              <a:solidFill>
                <a:schemeClr val="tx2"/>
              </a:solidFill>
              <a:latin typeface="Overpass Light"/>
              <a:cs typeface="Overpass Light"/>
            </a:endParaRPr>
          </a:p>
        </p:txBody>
      </p:sp>
    </p:spTree>
    <p:extLst>
      <p:ext uri="{BB962C8B-B14F-4D97-AF65-F5344CB8AC3E}">
        <p14:creationId xmlns:p14="http://schemas.microsoft.com/office/powerpoint/2010/main" val="4937170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12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9092" y="1556755"/>
            <a:ext cx="4263112" cy="4569128"/>
          </a:xfrm>
          <a:prstGeom prst="rect">
            <a:avLst/>
          </a:prstGeom>
        </p:spPr>
      </p:pic>
      <p:sp>
        <p:nvSpPr>
          <p:cNvPr id="2" name="Title 1"/>
          <p:cNvSpPr>
            <a:spLocks noGrp="1"/>
          </p:cNvSpPr>
          <p:nvPr>
            <p:ph type="title"/>
          </p:nvPr>
        </p:nvSpPr>
        <p:spPr/>
        <p:txBody>
          <a:bodyPr/>
          <a:lstStyle/>
          <a:p>
            <a:r>
              <a:rPr lang="es-ES" b="0" dirty="0"/>
              <a:t>¿Por qué aplicar medidas de SST en el lugar de trabajo?</a:t>
            </a:r>
            <a:endParaRPr lang="en-GB" b="0" dirty="0"/>
          </a:p>
        </p:txBody>
      </p:sp>
      <p:sp>
        <p:nvSpPr>
          <p:cNvPr id="3" name="Content Placeholder 2"/>
          <p:cNvSpPr>
            <a:spLocks noGrp="1"/>
          </p:cNvSpPr>
          <p:nvPr>
            <p:ph sz="half" idx="1"/>
          </p:nvPr>
        </p:nvSpPr>
        <p:spPr>
          <a:xfrm>
            <a:off x="490537" y="2393950"/>
            <a:ext cx="7017979" cy="3482976"/>
          </a:xfrm>
        </p:spPr>
        <p:txBody>
          <a:bodyPr/>
          <a:lstStyle/>
          <a:p>
            <a:pPr marL="342900" indent="-342900" algn="just">
              <a:lnSpc>
                <a:spcPct val="130000"/>
              </a:lnSpc>
              <a:buFont typeface="Arial" panose="020B0604020202020204" pitchFamily="34" charset="0"/>
              <a:buAutoNum type="arabicPeriod"/>
            </a:pPr>
            <a:r>
              <a:rPr lang="es-ES" b="0" dirty="0" smtClean="0">
                <a:solidFill>
                  <a:schemeClr val="accent2">
                    <a:lumMod val="75000"/>
                  </a:schemeClr>
                </a:solidFill>
              </a:rPr>
              <a:t>Porque </a:t>
            </a:r>
            <a:r>
              <a:rPr lang="es-ES" b="0" dirty="0">
                <a:solidFill>
                  <a:schemeClr val="accent2">
                    <a:lumMod val="75000"/>
                  </a:schemeClr>
                </a:solidFill>
              </a:rPr>
              <a:t>proteger la seguridad y la salud de los trabajadores es lo </a:t>
            </a:r>
            <a:r>
              <a:rPr lang="es-ES" b="0" dirty="0" smtClean="0">
                <a:solidFill>
                  <a:schemeClr val="accent2">
                    <a:lumMod val="75000"/>
                  </a:schemeClr>
                </a:solidFill>
              </a:rPr>
              <a:t>correcto</a:t>
            </a:r>
            <a:endParaRPr lang="en-US" b="0" dirty="0" smtClean="0">
              <a:solidFill>
                <a:schemeClr val="accent2">
                  <a:lumMod val="75000"/>
                </a:schemeClr>
              </a:solidFill>
            </a:endParaRPr>
          </a:p>
          <a:p>
            <a:pPr lvl="2">
              <a:lnSpc>
                <a:spcPct val="130000"/>
              </a:lnSpc>
            </a:pPr>
            <a:r>
              <a:rPr lang="en-US" dirty="0" err="1" smtClean="0">
                <a:solidFill>
                  <a:schemeClr val="tx2"/>
                </a:solidFill>
                <a:latin typeface="Overpass Light"/>
                <a:cs typeface="Overpass Light"/>
              </a:rPr>
              <a:t>Todos</a:t>
            </a:r>
            <a:r>
              <a:rPr lang="en-US" dirty="0" smtClean="0">
                <a:solidFill>
                  <a:schemeClr val="tx2"/>
                </a:solidFill>
                <a:latin typeface="Overpass Light"/>
                <a:cs typeface="Overpass Light"/>
              </a:rPr>
              <a:t> los </a:t>
            </a:r>
            <a:r>
              <a:rPr lang="en-US" dirty="0" err="1" smtClean="0">
                <a:solidFill>
                  <a:schemeClr val="tx2"/>
                </a:solidFill>
                <a:latin typeface="Overpass Light"/>
                <a:cs typeface="Overpass Light"/>
              </a:rPr>
              <a:t>años</a:t>
            </a:r>
            <a:r>
              <a:rPr lang="en-US" dirty="0" smtClean="0">
                <a:solidFill>
                  <a:schemeClr val="tx2"/>
                </a:solidFill>
                <a:latin typeface="Overpass Light"/>
                <a:cs typeface="Overpass Light"/>
              </a:rPr>
              <a:t>: 2.78 </a:t>
            </a:r>
            <a:r>
              <a:rPr lang="en-US" dirty="0" err="1" smtClean="0">
                <a:solidFill>
                  <a:schemeClr val="tx2"/>
                </a:solidFill>
                <a:latin typeface="Overpass Light"/>
                <a:cs typeface="Overpass Light"/>
              </a:rPr>
              <a:t>millones</a:t>
            </a:r>
            <a:r>
              <a:rPr lang="en-US" dirty="0" smtClean="0">
                <a:solidFill>
                  <a:schemeClr val="tx2"/>
                </a:solidFill>
                <a:latin typeface="Overpass Light"/>
                <a:cs typeface="Overpass Light"/>
              </a:rPr>
              <a:t> </a:t>
            </a:r>
            <a:r>
              <a:rPr lang="es-ES" dirty="0" smtClean="0">
                <a:solidFill>
                  <a:schemeClr val="tx2"/>
                </a:solidFill>
                <a:latin typeface="Overpass Light"/>
                <a:cs typeface="Overpass Light"/>
              </a:rPr>
              <a:t>de </a:t>
            </a:r>
            <a:r>
              <a:rPr lang="es-ES" dirty="0">
                <a:solidFill>
                  <a:schemeClr val="tx2"/>
                </a:solidFill>
                <a:latin typeface="Overpass Light"/>
                <a:cs typeface="Overpass Light"/>
              </a:rPr>
              <a:t>trabajadores mueren y 374 millones sufren accidentes del trabajo no mortales en el </a:t>
            </a:r>
            <a:r>
              <a:rPr lang="es-ES" dirty="0" smtClean="0">
                <a:solidFill>
                  <a:schemeClr val="tx2"/>
                </a:solidFill>
                <a:latin typeface="Overpass Light"/>
                <a:cs typeface="Overpass Light"/>
              </a:rPr>
              <a:t>mundo</a:t>
            </a:r>
            <a:endParaRPr lang="en-US" dirty="0">
              <a:solidFill>
                <a:schemeClr val="tx2"/>
              </a:solidFill>
              <a:latin typeface="Overpass Light"/>
              <a:cs typeface="Overpass Light"/>
            </a:endParaRPr>
          </a:p>
          <a:p>
            <a:pPr lvl="2">
              <a:lnSpc>
                <a:spcPct val="130000"/>
              </a:lnSpc>
            </a:pPr>
            <a:r>
              <a:rPr lang="es-ES" dirty="0" smtClean="0">
                <a:solidFill>
                  <a:schemeClr val="tx2"/>
                </a:solidFill>
                <a:latin typeface="Overpass Light"/>
                <a:cs typeface="Overpass Light"/>
              </a:rPr>
              <a:t>Cada </a:t>
            </a:r>
            <a:r>
              <a:rPr lang="es-ES" dirty="0">
                <a:solidFill>
                  <a:schemeClr val="tx2"/>
                </a:solidFill>
                <a:latin typeface="Overpass Light"/>
                <a:cs typeface="Overpass Light"/>
              </a:rPr>
              <a:t>día más de un millón de trabajadores sufren lesiones en el trabajo</a:t>
            </a:r>
          </a:p>
          <a:p>
            <a:pPr lvl="2">
              <a:lnSpc>
                <a:spcPct val="130000"/>
              </a:lnSpc>
            </a:pPr>
            <a:endParaRPr lang="es-ES_tradnl" dirty="0">
              <a:solidFill>
                <a:schemeClr val="tx2"/>
              </a:solidFill>
            </a:endParaRPr>
          </a:p>
          <a:p>
            <a:pPr lvl="0" fontAlgn="base">
              <a:spcBef>
                <a:spcPct val="0"/>
              </a:spcBef>
              <a:spcAft>
                <a:spcPct val="0"/>
              </a:spcAft>
              <a:defRPr/>
            </a:pPr>
            <a:r>
              <a:rPr lang="es-ES" b="0" i="1" dirty="0">
                <a:solidFill>
                  <a:srgbClr val="FA3C4B"/>
                </a:solidFill>
                <a:cs typeface="Overpass Bold"/>
              </a:rPr>
              <a:t>Esto es inaceptable y genera costos humanos y económicos desorbitados</a:t>
            </a:r>
          </a:p>
          <a:p>
            <a:pPr marL="0" lvl="2" indent="0">
              <a:lnSpc>
                <a:spcPct val="130000"/>
              </a:lnSpc>
              <a:buNone/>
            </a:pPr>
            <a:endParaRPr lang="es-ES_tradnl"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12</a:t>
            </a:fld>
            <a:endParaRPr lang="en-GB"/>
          </a:p>
        </p:txBody>
      </p:sp>
    </p:spTree>
    <p:extLst>
      <p:ext uri="{BB962C8B-B14F-4D97-AF65-F5344CB8AC3E}">
        <p14:creationId xmlns:p14="http://schemas.microsoft.com/office/powerpoint/2010/main" val="970984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13_slid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5608" y="2091762"/>
            <a:ext cx="3772648" cy="3772648"/>
          </a:xfrm>
          <a:prstGeom prst="rect">
            <a:avLst/>
          </a:prstGeom>
        </p:spPr>
      </p:pic>
      <p:sp>
        <p:nvSpPr>
          <p:cNvPr id="2" name="Title 1"/>
          <p:cNvSpPr>
            <a:spLocks noGrp="1"/>
          </p:cNvSpPr>
          <p:nvPr>
            <p:ph type="title"/>
          </p:nvPr>
        </p:nvSpPr>
        <p:spPr/>
        <p:txBody>
          <a:bodyPr/>
          <a:lstStyle/>
          <a:p>
            <a:r>
              <a:rPr lang="es-ES" b="0" dirty="0"/>
              <a:t>¿Por qué aplicar medidas de SST en el lugar de trabajo?</a:t>
            </a:r>
            <a:endParaRPr lang="en-GB" b="0" dirty="0"/>
          </a:p>
        </p:txBody>
      </p:sp>
      <p:sp>
        <p:nvSpPr>
          <p:cNvPr id="3" name="Content Placeholder 2"/>
          <p:cNvSpPr>
            <a:spLocks noGrp="1"/>
          </p:cNvSpPr>
          <p:nvPr>
            <p:ph sz="half" idx="1"/>
          </p:nvPr>
        </p:nvSpPr>
        <p:spPr>
          <a:xfrm>
            <a:off x="490537" y="2393950"/>
            <a:ext cx="7396561" cy="3482976"/>
          </a:xfrm>
        </p:spPr>
        <p:txBody>
          <a:bodyPr/>
          <a:lstStyle/>
          <a:p>
            <a:pPr marL="342900" indent="-342900" algn="just">
              <a:buAutoNum type="arabicPeriod" startAt="2"/>
            </a:pPr>
            <a:r>
              <a:rPr lang="en-US" dirty="0" err="1" smtClean="0">
                <a:solidFill>
                  <a:schemeClr val="accent2">
                    <a:lumMod val="75000"/>
                  </a:schemeClr>
                </a:solidFill>
              </a:rPr>
              <a:t>Por</a:t>
            </a:r>
            <a:r>
              <a:rPr lang="en-US" dirty="0" smtClean="0">
                <a:solidFill>
                  <a:schemeClr val="accent2">
                    <a:lumMod val="75000"/>
                  </a:schemeClr>
                </a:solidFill>
              </a:rPr>
              <a:t> </a:t>
            </a:r>
            <a:r>
              <a:rPr lang="en-US" dirty="0" err="1" smtClean="0">
                <a:solidFill>
                  <a:schemeClr val="accent2">
                    <a:lumMod val="75000"/>
                  </a:schemeClr>
                </a:solidFill>
              </a:rPr>
              <a:t>responsabilidad</a:t>
            </a:r>
            <a:r>
              <a:rPr lang="en-US" dirty="0" smtClean="0">
                <a:solidFill>
                  <a:schemeClr val="accent2">
                    <a:lumMod val="75000"/>
                  </a:schemeClr>
                </a:solidFill>
              </a:rPr>
              <a:t> legal</a:t>
            </a:r>
          </a:p>
          <a:p>
            <a:pPr lvl="2">
              <a:lnSpc>
                <a:spcPct val="120000"/>
              </a:lnSpc>
            </a:pPr>
            <a:r>
              <a:rPr lang="en-US" dirty="0" smtClean="0">
                <a:solidFill>
                  <a:schemeClr val="tx2"/>
                </a:solidFill>
                <a:latin typeface="Overpass Light" panose="00000400000000000000" pitchFamily="2" charset="0"/>
              </a:rPr>
              <a:t>Los </a:t>
            </a:r>
            <a:r>
              <a:rPr lang="en-US" dirty="0" err="1" smtClean="0">
                <a:solidFill>
                  <a:schemeClr val="tx2"/>
                </a:solidFill>
                <a:latin typeface="Overpass Light" panose="00000400000000000000" pitchFamily="2" charset="0"/>
              </a:rPr>
              <a:t>empleadores</a:t>
            </a:r>
            <a:r>
              <a:rPr lang="en-US" dirty="0" smtClean="0">
                <a:solidFill>
                  <a:schemeClr val="tx2"/>
                </a:solidFill>
                <a:latin typeface="Overpass Light" panose="00000400000000000000" pitchFamily="2" charset="0"/>
              </a:rPr>
              <a:t> </a:t>
            </a:r>
            <a:r>
              <a:rPr lang="en-US" dirty="0" err="1" smtClean="0">
                <a:solidFill>
                  <a:schemeClr val="tx2"/>
                </a:solidFill>
                <a:latin typeface="Overpass Light" panose="00000400000000000000" pitchFamily="2" charset="0"/>
              </a:rPr>
              <a:t>tienen</a:t>
            </a:r>
            <a:r>
              <a:rPr lang="en-US" dirty="0" smtClean="0">
                <a:solidFill>
                  <a:schemeClr val="tx2"/>
                </a:solidFill>
                <a:latin typeface="Overpass Light" panose="00000400000000000000" pitchFamily="2" charset="0"/>
              </a:rPr>
              <a:t> la </a:t>
            </a:r>
            <a:r>
              <a:rPr lang="en-US" dirty="0" err="1" smtClean="0">
                <a:solidFill>
                  <a:schemeClr val="tx2"/>
                </a:solidFill>
                <a:latin typeface="Overpass Light" panose="00000400000000000000" pitchFamily="2" charset="0"/>
              </a:rPr>
              <a:t>responsabilidad</a:t>
            </a:r>
            <a:r>
              <a:rPr lang="en-US" dirty="0" smtClean="0">
                <a:solidFill>
                  <a:schemeClr val="tx2"/>
                </a:solidFill>
                <a:latin typeface="Overpass Light" panose="00000400000000000000" pitchFamily="2" charset="0"/>
              </a:rPr>
              <a:t> de </a:t>
            </a:r>
            <a:r>
              <a:rPr lang="en-US" dirty="0" err="1" smtClean="0">
                <a:solidFill>
                  <a:schemeClr val="tx2"/>
                </a:solidFill>
                <a:latin typeface="Overpass Light" panose="00000400000000000000" pitchFamily="2" charset="0"/>
              </a:rPr>
              <a:t>cuidar</a:t>
            </a:r>
            <a:r>
              <a:rPr lang="en-US" dirty="0" smtClean="0">
                <a:solidFill>
                  <a:schemeClr val="tx2"/>
                </a:solidFill>
                <a:latin typeface="Overpass Light" panose="00000400000000000000" pitchFamily="2" charset="0"/>
              </a:rPr>
              <a:t> a </a:t>
            </a:r>
            <a:r>
              <a:rPr lang="en-US" dirty="0" err="1" smtClean="0">
                <a:solidFill>
                  <a:schemeClr val="tx2"/>
                </a:solidFill>
                <a:latin typeface="Overpass Light" panose="00000400000000000000" pitchFamily="2" charset="0"/>
              </a:rPr>
              <a:t>sus</a:t>
            </a:r>
            <a:r>
              <a:rPr lang="en-US" dirty="0" smtClean="0">
                <a:solidFill>
                  <a:schemeClr val="tx2"/>
                </a:solidFill>
                <a:latin typeface="Overpass Light" panose="00000400000000000000" pitchFamily="2" charset="0"/>
              </a:rPr>
              <a:t> </a:t>
            </a:r>
            <a:r>
              <a:rPr lang="en-US" dirty="0" err="1" smtClean="0">
                <a:solidFill>
                  <a:schemeClr val="tx2"/>
                </a:solidFill>
                <a:latin typeface="Overpass Light" panose="00000400000000000000" pitchFamily="2" charset="0"/>
              </a:rPr>
              <a:t>trabajadores</a:t>
            </a:r>
            <a:endParaRPr lang="en-US" dirty="0" smtClean="0">
              <a:solidFill>
                <a:schemeClr val="tx2"/>
              </a:solidFill>
              <a:latin typeface="Overpass Light" panose="00000400000000000000" pitchFamily="2" charset="0"/>
            </a:endParaRPr>
          </a:p>
          <a:p>
            <a:pPr lvl="2"/>
            <a:endParaRPr lang="en-US" dirty="0" smtClean="0">
              <a:solidFill>
                <a:schemeClr val="tx2"/>
              </a:solidFill>
              <a:latin typeface="Overpass Light" panose="00000400000000000000" pitchFamily="2" charset="0"/>
            </a:endParaRPr>
          </a:p>
          <a:p>
            <a:pPr lvl="2"/>
            <a:r>
              <a:rPr lang="en-US" dirty="0">
                <a:solidFill>
                  <a:schemeClr val="tx2"/>
                </a:solidFill>
                <a:latin typeface="Overpass Light" panose="00000400000000000000" pitchFamily="2" charset="0"/>
              </a:rPr>
              <a:t>Los </a:t>
            </a:r>
            <a:r>
              <a:rPr lang="en-US" dirty="0" err="1">
                <a:solidFill>
                  <a:schemeClr val="tx2"/>
                </a:solidFill>
                <a:latin typeface="Overpass Light" panose="00000400000000000000" pitchFamily="2" charset="0"/>
              </a:rPr>
              <a:t>empleadores</a:t>
            </a:r>
            <a:r>
              <a:rPr lang="en-US" dirty="0">
                <a:solidFill>
                  <a:schemeClr val="tx2"/>
                </a:solidFill>
                <a:latin typeface="Overpass Light" panose="00000400000000000000" pitchFamily="2" charset="0"/>
              </a:rPr>
              <a:t> </a:t>
            </a:r>
            <a:r>
              <a:rPr lang="en-US" dirty="0" err="1">
                <a:solidFill>
                  <a:schemeClr val="tx2"/>
                </a:solidFill>
                <a:latin typeface="Overpass Light" panose="00000400000000000000" pitchFamily="2" charset="0"/>
              </a:rPr>
              <a:t>tienen</a:t>
            </a:r>
            <a:r>
              <a:rPr lang="en-US" dirty="0">
                <a:solidFill>
                  <a:schemeClr val="tx2"/>
                </a:solidFill>
                <a:latin typeface="Overpass Light" panose="00000400000000000000" pitchFamily="2" charset="0"/>
              </a:rPr>
              <a:t> la </a:t>
            </a:r>
            <a:r>
              <a:rPr lang="en-US" dirty="0" err="1">
                <a:solidFill>
                  <a:schemeClr val="tx2"/>
                </a:solidFill>
                <a:latin typeface="Overpass Light" panose="00000400000000000000" pitchFamily="2" charset="0"/>
              </a:rPr>
              <a:t>responsabilidad</a:t>
            </a:r>
            <a:r>
              <a:rPr lang="en-US" dirty="0">
                <a:solidFill>
                  <a:schemeClr val="tx2"/>
                </a:solidFill>
                <a:latin typeface="Overpass Light" panose="00000400000000000000" pitchFamily="2" charset="0"/>
              </a:rPr>
              <a:t> de </a:t>
            </a:r>
            <a:r>
              <a:rPr lang="en-US" dirty="0" err="1" smtClean="0">
                <a:solidFill>
                  <a:schemeClr val="tx2"/>
                </a:solidFill>
                <a:latin typeface="Overpass Light" panose="00000400000000000000" pitchFamily="2" charset="0"/>
              </a:rPr>
              <a:t>proteger</a:t>
            </a:r>
            <a:r>
              <a:rPr lang="en-US" dirty="0" smtClean="0">
                <a:solidFill>
                  <a:schemeClr val="tx2"/>
                </a:solidFill>
                <a:latin typeface="Overpass Light" panose="00000400000000000000" pitchFamily="2" charset="0"/>
              </a:rPr>
              <a:t> </a:t>
            </a:r>
            <a:r>
              <a:rPr lang="en-US" dirty="0" err="1" smtClean="0">
                <a:solidFill>
                  <a:schemeClr val="tx2"/>
                </a:solidFill>
                <a:latin typeface="Overpass Light" panose="00000400000000000000" pitchFamily="2" charset="0"/>
              </a:rPr>
              <a:t>su</a:t>
            </a:r>
            <a:r>
              <a:rPr lang="en-US" dirty="0" smtClean="0">
                <a:solidFill>
                  <a:schemeClr val="tx2"/>
                </a:solidFill>
                <a:latin typeface="Overpass Light" panose="00000400000000000000" pitchFamily="2" charset="0"/>
              </a:rPr>
              <a:t> </a:t>
            </a:r>
            <a:r>
              <a:rPr lang="en-US" dirty="0" err="1" smtClean="0">
                <a:solidFill>
                  <a:schemeClr val="tx2"/>
                </a:solidFill>
                <a:latin typeface="Overpass Light" panose="00000400000000000000" pitchFamily="2" charset="0"/>
              </a:rPr>
              <a:t>negocio</a:t>
            </a:r>
            <a:r>
              <a:rPr lang="en-US" dirty="0" smtClean="0">
                <a:solidFill>
                  <a:schemeClr val="tx2"/>
                </a:solidFill>
                <a:latin typeface="Overpass Light" panose="00000400000000000000" pitchFamily="2" charset="0"/>
              </a:rPr>
              <a:t> contra los </a:t>
            </a:r>
            <a:r>
              <a:rPr lang="en-US" dirty="0" err="1" smtClean="0">
                <a:solidFill>
                  <a:schemeClr val="tx2"/>
                </a:solidFill>
                <a:latin typeface="Overpass Light" panose="00000400000000000000" pitchFamily="2" charset="0"/>
              </a:rPr>
              <a:t>riesgos</a:t>
            </a:r>
            <a:endParaRPr lang="en-US" dirty="0" smtClean="0">
              <a:solidFill>
                <a:schemeClr val="tx2"/>
              </a:solidFill>
              <a:latin typeface="Overpass Light" panose="00000400000000000000" pitchFamily="2" charset="0"/>
            </a:endParaRPr>
          </a:p>
          <a:p>
            <a:pPr lvl="2"/>
            <a:endParaRPr lang="fr-CH" dirty="0">
              <a:solidFill>
                <a:schemeClr val="tx2"/>
              </a:solidFill>
              <a:latin typeface="Overpass Light" panose="00000400000000000000" pitchFamily="2" charset="0"/>
            </a:endParaRPr>
          </a:p>
          <a:p>
            <a:pPr lvl="2"/>
            <a:r>
              <a:rPr lang="es-ES" dirty="0" smtClean="0">
                <a:solidFill>
                  <a:schemeClr val="tx2"/>
                </a:solidFill>
                <a:latin typeface="Overpass Light"/>
                <a:cs typeface="Overpass Light"/>
              </a:rPr>
              <a:t>Los </a:t>
            </a:r>
            <a:r>
              <a:rPr lang="es-ES" dirty="0">
                <a:solidFill>
                  <a:schemeClr val="tx2"/>
                </a:solidFill>
                <a:latin typeface="Overpass Light"/>
                <a:cs typeface="Overpass Light"/>
              </a:rPr>
              <a:t>empleadores tienen la responsabilidad de contribuir a la mitigación de la pandemia en el caso de las medidas de SST contra la COVID 19 y otras enfermedades</a:t>
            </a:r>
          </a:p>
          <a:p>
            <a:pPr marL="0" lvl="2" indent="0">
              <a:buNone/>
            </a:pPr>
            <a:endParaRPr lang="en-GB" dirty="0">
              <a:solidFill>
                <a:schemeClr val="tx2"/>
              </a:solidFill>
              <a:latin typeface="Overpass Light" panose="00000400000000000000" pitchFamily="2" charset="0"/>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13</a:t>
            </a:fld>
            <a:endParaRPr lang="en-GB"/>
          </a:p>
        </p:txBody>
      </p:sp>
    </p:spTree>
    <p:extLst>
      <p:ext uri="{BB962C8B-B14F-4D97-AF65-F5344CB8AC3E}">
        <p14:creationId xmlns:p14="http://schemas.microsoft.com/office/powerpoint/2010/main" val="18065318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8436" y="1755588"/>
            <a:ext cx="6158976" cy="4547616"/>
          </a:xfrm>
          <a:prstGeom prst="rect">
            <a:avLst/>
          </a:prstGeom>
        </p:spPr>
      </p:pic>
      <p:sp>
        <p:nvSpPr>
          <p:cNvPr id="2" name="Title 1"/>
          <p:cNvSpPr>
            <a:spLocks noGrp="1"/>
          </p:cNvSpPr>
          <p:nvPr>
            <p:ph type="title"/>
          </p:nvPr>
        </p:nvSpPr>
        <p:spPr/>
        <p:txBody>
          <a:bodyPr/>
          <a:lstStyle/>
          <a:p>
            <a:r>
              <a:rPr lang="es-ES" b="0" dirty="0"/>
              <a:t>¿Por qué aplicar medidas de SST en el lugar de trabajo?</a:t>
            </a:r>
            <a:endParaRPr lang="en-GB" b="0" dirty="0"/>
          </a:p>
        </p:txBody>
      </p:sp>
      <p:sp>
        <p:nvSpPr>
          <p:cNvPr id="3" name="Content Placeholder 2"/>
          <p:cNvSpPr>
            <a:spLocks noGrp="1"/>
          </p:cNvSpPr>
          <p:nvPr>
            <p:ph sz="half" idx="1"/>
          </p:nvPr>
        </p:nvSpPr>
        <p:spPr>
          <a:xfrm>
            <a:off x="490538" y="2440990"/>
            <a:ext cx="6477514" cy="3482976"/>
          </a:xfrm>
        </p:spPr>
        <p:txBody>
          <a:bodyPr/>
          <a:lstStyle/>
          <a:p>
            <a:r>
              <a:rPr lang="en-US" dirty="0"/>
              <a:t>3. </a:t>
            </a:r>
            <a:r>
              <a:rPr lang="en-US" dirty="0" err="1" smtClean="0"/>
              <a:t>Porque</a:t>
            </a:r>
            <a:r>
              <a:rPr lang="en-US" dirty="0" smtClean="0"/>
              <a:t> </a:t>
            </a:r>
            <a:r>
              <a:rPr lang="en-US" dirty="0" err="1" smtClean="0"/>
              <a:t>conlleva</a:t>
            </a:r>
            <a:r>
              <a:rPr lang="en-US" dirty="0" smtClean="0"/>
              <a:t> </a:t>
            </a:r>
            <a:r>
              <a:rPr lang="en-US" dirty="0" err="1" smtClean="0"/>
              <a:t>beneficios</a:t>
            </a:r>
            <a:r>
              <a:rPr lang="en-US" dirty="0" smtClean="0"/>
              <a:t> </a:t>
            </a:r>
            <a:r>
              <a:rPr lang="en-US" dirty="0" err="1" smtClean="0"/>
              <a:t>para</a:t>
            </a:r>
            <a:r>
              <a:rPr lang="en-US" dirty="0" smtClean="0"/>
              <a:t> el </a:t>
            </a:r>
            <a:r>
              <a:rPr lang="en-US" dirty="0" err="1" smtClean="0"/>
              <a:t>negocio</a:t>
            </a:r>
            <a:endParaRPr lang="en-US" dirty="0"/>
          </a:p>
          <a:p>
            <a:r>
              <a:rPr lang="es-ES" b="0" dirty="0">
                <a:solidFill>
                  <a:schemeClr val="tx2"/>
                </a:solidFill>
                <a:latin typeface="Overpass Light"/>
                <a:cs typeface="Overpass Light"/>
              </a:rPr>
              <a:t>¿</a:t>
            </a:r>
            <a:r>
              <a:rPr lang="es-ES" b="0" dirty="0" smtClean="0">
                <a:solidFill>
                  <a:schemeClr val="tx2"/>
                </a:solidFill>
                <a:latin typeface="Overpass Light"/>
                <a:cs typeface="Overpass Light"/>
              </a:rPr>
              <a:t>Qué </a:t>
            </a:r>
            <a:r>
              <a:rPr lang="es-ES" b="0" dirty="0">
                <a:solidFill>
                  <a:schemeClr val="tx2"/>
                </a:solidFill>
                <a:latin typeface="Overpass Light"/>
                <a:cs typeface="Overpass Light"/>
              </a:rPr>
              <a:t>pasa si el personal piensa que su lugar de trabajo es inseguro? </a:t>
            </a:r>
          </a:p>
          <a:p>
            <a:pPr lvl="2"/>
            <a:r>
              <a:rPr lang="en-US" dirty="0" smtClean="0">
                <a:solidFill>
                  <a:schemeClr val="tx2"/>
                </a:solidFill>
                <a:latin typeface="Overpass Light"/>
                <a:cs typeface="Overpass Light"/>
              </a:rPr>
              <a:t>Estado de </a:t>
            </a:r>
            <a:r>
              <a:rPr lang="en-US" dirty="0" err="1" smtClean="0">
                <a:solidFill>
                  <a:schemeClr val="tx2"/>
                </a:solidFill>
                <a:latin typeface="Overpass Light"/>
                <a:cs typeface="Overpass Light"/>
              </a:rPr>
              <a:t>ánimo</a:t>
            </a:r>
            <a:endParaRPr lang="en-US" dirty="0">
              <a:solidFill>
                <a:schemeClr val="tx2"/>
              </a:solidFill>
              <a:latin typeface="Overpass Light"/>
              <a:cs typeface="Overpass Light"/>
            </a:endParaRPr>
          </a:p>
          <a:p>
            <a:pPr lvl="2"/>
            <a:r>
              <a:rPr lang="en-US" dirty="0" err="1" smtClean="0">
                <a:solidFill>
                  <a:schemeClr val="tx2"/>
                </a:solidFill>
                <a:latin typeface="Overpass Light"/>
                <a:cs typeface="Overpass Light"/>
              </a:rPr>
              <a:t>Productividad</a:t>
            </a:r>
            <a:endParaRPr lang="en-US" dirty="0" smtClean="0">
              <a:solidFill>
                <a:schemeClr val="tx2"/>
              </a:solidFill>
              <a:latin typeface="Overpass Light"/>
              <a:cs typeface="Overpass Light"/>
            </a:endParaRPr>
          </a:p>
          <a:p>
            <a:pPr lvl="2"/>
            <a:r>
              <a:rPr lang="en-US" dirty="0" err="1" smtClean="0">
                <a:solidFill>
                  <a:schemeClr val="tx2"/>
                </a:solidFill>
                <a:latin typeface="Overpass Light"/>
                <a:cs typeface="Overpass Light"/>
              </a:rPr>
              <a:t>Ausentismo</a:t>
            </a:r>
            <a:endParaRPr lang="en-US" dirty="0" smtClean="0">
              <a:solidFill>
                <a:schemeClr val="tx2"/>
              </a:solidFill>
              <a:latin typeface="Overpass Light"/>
              <a:cs typeface="Overpass Light"/>
            </a:endParaRPr>
          </a:p>
          <a:p>
            <a:pPr lvl="2"/>
            <a:r>
              <a:rPr lang="en-US" dirty="0" err="1" smtClean="0">
                <a:solidFill>
                  <a:schemeClr val="tx2"/>
                </a:solidFill>
                <a:latin typeface="Overpass Light"/>
                <a:cs typeface="Overpass Light"/>
              </a:rPr>
              <a:t>Renuncias</a:t>
            </a:r>
            <a:endParaRPr lang="es-ES_tradnl" sz="1200" dirty="0" smtClean="0">
              <a:solidFill>
                <a:schemeClr val="tx2"/>
              </a:solidFill>
              <a:latin typeface="Overpass Light"/>
              <a:cs typeface="Overpass Light"/>
            </a:endParaRPr>
          </a:p>
          <a:p>
            <a:pPr lvl="2"/>
            <a:r>
              <a:rPr lang="en-US" dirty="0" err="1" smtClean="0">
                <a:solidFill>
                  <a:schemeClr val="tx2"/>
                </a:solidFill>
                <a:latin typeface="Overpass Light"/>
                <a:cs typeface="Overpass Light"/>
              </a:rPr>
              <a:t>Huelgas</a:t>
            </a:r>
            <a:endParaRPr lang="es-ES_tradnl" dirty="0" smtClean="0">
              <a:solidFill>
                <a:schemeClr val="tx2"/>
              </a:solidFill>
            </a:endParaRPr>
          </a:p>
          <a:p>
            <a:pPr marL="0" lvl="2" indent="0">
              <a:buNone/>
            </a:pPr>
            <a:endParaRPr lang="es-ES_tradnl"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14</a:t>
            </a:fld>
            <a:endParaRPr lang="en-GB"/>
          </a:p>
        </p:txBody>
      </p:sp>
    </p:spTree>
    <p:extLst>
      <p:ext uri="{BB962C8B-B14F-4D97-AF65-F5344CB8AC3E}">
        <p14:creationId xmlns:p14="http://schemas.microsoft.com/office/powerpoint/2010/main" val="6358878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5"/>
            <a:ext cx="11210924" cy="500220"/>
          </a:xfrm>
        </p:spPr>
        <p:txBody>
          <a:bodyPr/>
          <a:lstStyle/>
          <a:p>
            <a:r>
              <a:rPr lang="es-ES" b="0" dirty="0"/>
              <a:t>¿Por qué la SST en las pymes es importante?</a:t>
            </a:r>
            <a:endParaRPr lang="en-GB" b="0" dirty="0"/>
          </a:p>
        </p:txBody>
      </p:sp>
      <p:sp>
        <p:nvSpPr>
          <p:cNvPr id="3" name="Content Placeholder 2"/>
          <p:cNvSpPr>
            <a:spLocks noGrp="1"/>
          </p:cNvSpPr>
          <p:nvPr>
            <p:ph sz="half" idx="1"/>
          </p:nvPr>
        </p:nvSpPr>
        <p:spPr>
          <a:xfrm>
            <a:off x="517391" y="4937636"/>
            <a:ext cx="6396832" cy="634913"/>
          </a:xfrm>
        </p:spPr>
        <p:txBody>
          <a:bodyPr/>
          <a:lstStyle/>
          <a:p>
            <a:r>
              <a:rPr lang="es-ES" sz="1400" b="0" dirty="0">
                <a:solidFill>
                  <a:schemeClr val="tx2"/>
                </a:solidFill>
                <a:latin typeface="Overpass Light"/>
                <a:cs typeface="Overpass Light"/>
              </a:rPr>
              <a:t>Las pymes constituyen el 90 por ciento de las empresas. Las pymes, las microempresas y los trabajadores autónomos suman alrededor del 70 por ciento del empleo a nivel mundial</a:t>
            </a:r>
          </a:p>
          <a:p>
            <a:endParaRPr lang="en-US" sz="1400" b="0" dirty="0">
              <a:solidFill>
                <a:srgbClr val="000000"/>
              </a:solidFill>
              <a:latin typeface="Overpass Light"/>
              <a:cs typeface="Overpass Light"/>
            </a:endParaRPr>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15</a:t>
            </a:fld>
            <a:endParaRPr lang="en-GB"/>
          </a:p>
        </p:txBody>
      </p:sp>
      <p:graphicFrame>
        <p:nvGraphicFramePr>
          <p:cNvPr id="14" name="Grafico 4"/>
          <p:cNvGraphicFramePr/>
          <p:nvPr>
            <p:extLst>
              <p:ext uri="{D42A27DB-BD31-4B8C-83A1-F6EECF244321}">
                <p14:modId xmlns:p14="http://schemas.microsoft.com/office/powerpoint/2010/main" val="2377412195"/>
              </p:ext>
            </p:extLst>
          </p:nvPr>
        </p:nvGraphicFramePr>
        <p:xfrm>
          <a:off x="0" y="2016222"/>
          <a:ext cx="4046585" cy="30327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afico 12"/>
          <p:cNvGraphicFramePr/>
          <p:nvPr>
            <p:extLst>
              <p:ext uri="{D42A27DB-BD31-4B8C-83A1-F6EECF244321}">
                <p14:modId xmlns:p14="http://schemas.microsoft.com/office/powerpoint/2010/main" val="3100266264"/>
              </p:ext>
            </p:extLst>
          </p:nvPr>
        </p:nvGraphicFramePr>
        <p:xfrm>
          <a:off x="3749747" y="1997550"/>
          <a:ext cx="3558416" cy="3062528"/>
        </p:xfrm>
        <a:graphic>
          <a:graphicData uri="http://schemas.openxmlformats.org/drawingml/2006/chart">
            <c:chart xmlns:c="http://schemas.openxmlformats.org/drawingml/2006/chart" xmlns:r="http://schemas.openxmlformats.org/officeDocument/2006/relationships" r:id="rId4"/>
          </a:graphicData>
        </a:graphic>
      </p:graphicFrame>
      <p:pic>
        <p:nvPicPr>
          <p:cNvPr id="10" name="Imagen 9" descr="15_slide-ilu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30851" y="2148147"/>
            <a:ext cx="3808531" cy="3869306"/>
          </a:xfrm>
          <a:prstGeom prst="rect">
            <a:avLst/>
          </a:prstGeom>
        </p:spPr>
      </p:pic>
      <p:sp>
        <p:nvSpPr>
          <p:cNvPr id="11" name="CuadroTexto 10"/>
          <p:cNvSpPr txBox="1"/>
          <p:nvPr/>
        </p:nvSpPr>
        <p:spPr>
          <a:xfrm>
            <a:off x="440843" y="5677611"/>
            <a:ext cx="6907077" cy="369332"/>
          </a:xfrm>
          <a:prstGeom prst="rect">
            <a:avLst/>
          </a:prstGeom>
          <a:noFill/>
        </p:spPr>
        <p:txBody>
          <a:bodyPr wrap="none" rtlCol="0">
            <a:spAutoFit/>
          </a:bodyPr>
          <a:lstStyle/>
          <a:p>
            <a:r>
              <a:rPr lang="es-ES" dirty="0">
                <a:solidFill>
                  <a:srgbClr val="FF0000"/>
                </a:solidFill>
                <a:latin typeface="Overpass Bold"/>
                <a:cs typeface="Overpass Bold"/>
              </a:rPr>
              <a:t>Mejorar la SST en las pymes significa ¡</a:t>
            </a:r>
            <a:r>
              <a:rPr lang="es-ES" dirty="0" smtClean="0">
                <a:solidFill>
                  <a:srgbClr val="FF0000"/>
                </a:solidFill>
                <a:latin typeface="Overpass Bold"/>
                <a:cs typeface="Overpass Bold"/>
              </a:rPr>
              <a:t>mejorar </a:t>
            </a:r>
            <a:r>
              <a:rPr lang="es-ES" dirty="0">
                <a:solidFill>
                  <a:srgbClr val="FF0000"/>
                </a:solidFill>
                <a:latin typeface="Overpass Bold"/>
                <a:cs typeface="Overpass Bold"/>
              </a:rPr>
              <a:t>la salud </a:t>
            </a:r>
            <a:r>
              <a:rPr lang="es-ES" dirty="0" smtClean="0">
                <a:solidFill>
                  <a:srgbClr val="FF0000"/>
                </a:solidFill>
                <a:latin typeface="Overpass Bold"/>
                <a:cs typeface="Overpass Bold"/>
              </a:rPr>
              <a:t>mundial! </a:t>
            </a:r>
            <a:endParaRPr lang="es-ES" dirty="0">
              <a:solidFill>
                <a:srgbClr val="FF0000"/>
              </a:solidFill>
              <a:latin typeface="Overpass Bold"/>
              <a:cs typeface="Overpass Bold"/>
            </a:endParaRPr>
          </a:p>
        </p:txBody>
      </p:sp>
    </p:spTree>
    <p:extLst>
      <p:ext uri="{BB962C8B-B14F-4D97-AF65-F5344CB8AC3E}">
        <p14:creationId xmlns:p14="http://schemas.microsoft.com/office/powerpoint/2010/main" val="1258458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p:txBody>
          <a:bodyPr/>
          <a:lstStyle/>
          <a:p>
            <a:r>
              <a:rPr lang="es-ES" b="0" noProof="1"/>
              <a:t>Ejercicio: Pequeñas empresas, grandes desafíos</a:t>
            </a:r>
            <a:endParaRPr lang="en-GB" b="0" dirty="0"/>
          </a:p>
        </p:txBody>
      </p:sp>
      <p:sp>
        <p:nvSpPr>
          <p:cNvPr id="3" name="Content Placeholder 2"/>
          <p:cNvSpPr>
            <a:spLocks noGrp="1"/>
          </p:cNvSpPr>
          <p:nvPr>
            <p:ph idx="1"/>
          </p:nvPr>
        </p:nvSpPr>
        <p:spPr>
          <a:xfrm>
            <a:off x="490539" y="2393950"/>
            <a:ext cx="5953328" cy="3482975"/>
          </a:xfrm>
        </p:spPr>
        <p:txBody>
          <a:bodyPr/>
          <a:lstStyle/>
          <a:p>
            <a:pPr lvl="2"/>
            <a:r>
              <a:rPr lang="es-ES" dirty="0" smtClean="0">
                <a:solidFill>
                  <a:schemeClr val="tx2"/>
                </a:solidFill>
                <a:latin typeface="Overpass Light"/>
                <a:cs typeface="Overpass Light"/>
              </a:rPr>
              <a:t>¿</a:t>
            </a:r>
            <a:r>
              <a:rPr lang="es-ES" dirty="0">
                <a:solidFill>
                  <a:schemeClr val="tx2"/>
                </a:solidFill>
                <a:latin typeface="Overpass Light"/>
                <a:cs typeface="Overpass Light"/>
              </a:rPr>
              <a:t>Qué dificultades encuentran las pymes para aplicar las medidas de seguridad y salud en el lugar de trabajo</a:t>
            </a:r>
            <a:r>
              <a:rPr lang="es-ES" dirty="0" smtClean="0">
                <a:solidFill>
                  <a:schemeClr val="tx2"/>
                </a:solidFill>
                <a:latin typeface="Overpass Light"/>
                <a:cs typeface="Overpass Light"/>
              </a:rPr>
              <a:t>?</a:t>
            </a:r>
            <a:endParaRPr lang="en-US" dirty="0">
              <a:solidFill>
                <a:schemeClr val="tx2"/>
              </a:solidFill>
              <a:latin typeface="Overpass Light"/>
              <a:cs typeface="Overpass Light"/>
            </a:endParaRPr>
          </a:p>
          <a:p>
            <a:pPr lvl="2"/>
            <a:endParaRPr lang="en-US" dirty="0" smtClean="0">
              <a:solidFill>
                <a:schemeClr val="tx2"/>
              </a:solidFill>
            </a:endParaRPr>
          </a:p>
          <a:p>
            <a:pPr lvl="2"/>
            <a:r>
              <a:rPr lang="es-ES" dirty="0" smtClean="0">
                <a:solidFill>
                  <a:schemeClr val="tx2"/>
                </a:solidFill>
                <a:latin typeface="Overpass Light"/>
                <a:cs typeface="Overpass Light"/>
              </a:rPr>
              <a:t>¿</a:t>
            </a:r>
            <a:r>
              <a:rPr lang="es-ES" dirty="0">
                <a:solidFill>
                  <a:schemeClr val="tx2"/>
                </a:solidFill>
                <a:latin typeface="Overpass Light"/>
                <a:cs typeface="Overpass Light"/>
              </a:rPr>
              <a:t>Qué pueden hacer las pymes para promover la seguridad y la salud en el lugar de </a:t>
            </a:r>
            <a:r>
              <a:rPr lang="es-ES" dirty="0" smtClean="0">
                <a:solidFill>
                  <a:schemeClr val="tx2"/>
                </a:solidFill>
                <a:latin typeface="Overpass Light"/>
                <a:cs typeface="Overpass Light"/>
              </a:rPr>
              <a:t>trabajo?</a:t>
            </a:r>
            <a:endParaRPr lang="es-E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16</a:t>
            </a:fld>
            <a:endParaRPr lang="en-GB"/>
          </a:p>
        </p:txBody>
      </p:sp>
      <p:pic>
        <p:nvPicPr>
          <p:cNvPr id="13" name="Marcador de posición de imagen 12"/>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51634" y="1127530"/>
            <a:ext cx="3406588" cy="4869247"/>
          </a:xfrm>
          <a:prstGeom prst="rect">
            <a:avLst/>
          </a:prstGeom>
          <a:ln>
            <a:noFill/>
          </a:ln>
          <a:effectLst>
            <a:outerShdw blurRad="292100" dist="139700" dir="2700000" algn="tl" rotWithShape="0">
              <a:srgbClr val="333333">
                <a:alpha val="65000"/>
              </a:srgbClr>
            </a:outerShdw>
          </a:effectLst>
        </p:spPr>
      </p:pic>
      <p:sp>
        <p:nvSpPr>
          <p:cNvPr id="9" name="Marcador de texto 8"/>
          <p:cNvSpPr>
            <a:spLocks noGrp="1"/>
          </p:cNvSpPr>
          <p:nvPr>
            <p:ph type="body" sz="quarter" idx="14"/>
          </p:nvPr>
        </p:nvSpPr>
        <p:spPr>
          <a:xfrm>
            <a:off x="8048449" y="5406256"/>
            <a:ext cx="3413125" cy="247650"/>
          </a:xfrm>
        </p:spPr>
        <p:txBody>
          <a:bodyPr/>
          <a:lstStyle/>
          <a:p>
            <a:r>
              <a:rPr lang="es-ES" dirty="0" smtClean="0"/>
              <a:t>Colombia</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21225168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12" name="Marcador de posición de imagen 11"/>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63475" y="1395246"/>
            <a:ext cx="3439571" cy="4561688"/>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s-ES" b="0" dirty="0">
                <a:solidFill>
                  <a:srgbClr val="1E2DBE"/>
                </a:solidFill>
              </a:rPr>
              <a:t>Desafíos en materia de SST</a:t>
            </a:r>
            <a:endParaRPr lang="en-GB" b="0" dirty="0">
              <a:solidFill>
                <a:srgbClr val="1E2DBE"/>
              </a:solidFill>
            </a:endParaRPr>
          </a:p>
        </p:txBody>
      </p:sp>
      <p:sp>
        <p:nvSpPr>
          <p:cNvPr id="3" name="Content Placeholder 2"/>
          <p:cNvSpPr>
            <a:spLocks noGrp="1"/>
          </p:cNvSpPr>
          <p:nvPr>
            <p:ph idx="1"/>
          </p:nvPr>
        </p:nvSpPr>
        <p:spPr>
          <a:xfrm>
            <a:off x="490539" y="2393950"/>
            <a:ext cx="5953328" cy="3482975"/>
          </a:xfrm>
        </p:spPr>
        <p:txBody>
          <a:bodyPr/>
          <a:lstStyle/>
          <a:p>
            <a:pPr lvl="2">
              <a:lnSpc>
                <a:spcPct val="110000"/>
              </a:lnSpc>
            </a:pPr>
            <a:r>
              <a:rPr lang="es-ES" dirty="0" smtClean="0">
                <a:solidFill>
                  <a:schemeClr val="tx2"/>
                </a:solidFill>
                <a:latin typeface="Overpass Light"/>
                <a:cs typeface="Overpass Light"/>
              </a:rPr>
              <a:t>Falta </a:t>
            </a:r>
            <a:r>
              <a:rPr lang="es-ES" dirty="0">
                <a:solidFill>
                  <a:schemeClr val="tx2"/>
                </a:solidFill>
                <a:latin typeface="Overpass Light"/>
                <a:cs typeface="Overpass Light"/>
              </a:rPr>
              <a:t>de personal interno de SST </a:t>
            </a:r>
            <a:endParaRPr lang="es-ES" dirty="0" smtClean="0">
              <a:solidFill>
                <a:schemeClr val="tx2"/>
              </a:solidFill>
              <a:latin typeface="Overpass Light"/>
              <a:cs typeface="Overpass Light"/>
            </a:endParaRPr>
          </a:p>
          <a:p>
            <a:pPr lvl="2">
              <a:lnSpc>
                <a:spcPct val="110000"/>
              </a:lnSpc>
            </a:pPr>
            <a:r>
              <a:rPr lang="es-ES" dirty="0" smtClean="0">
                <a:solidFill>
                  <a:schemeClr val="tx2"/>
                </a:solidFill>
                <a:latin typeface="Overpass Light"/>
                <a:cs typeface="Overpass Light"/>
              </a:rPr>
              <a:t>Falta </a:t>
            </a:r>
            <a:r>
              <a:rPr lang="es-ES" dirty="0">
                <a:solidFill>
                  <a:schemeClr val="tx2"/>
                </a:solidFill>
                <a:latin typeface="Overpass Light"/>
                <a:cs typeface="Overpass Light"/>
              </a:rPr>
              <a:t>de acceso a los servicios externos de </a:t>
            </a:r>
            <a:r>
              <a:rPr lang="es-ES" dirty="0" smtClean="0">
                <a:solidFill>
                  <a:schemeClr val="tx2"/>
                </a:solidFill>
                <a:latin typeface="Overpass Light"/>
                <a:cs typeface="Overpass Light"/>
              </a:rPr>
              <a:t>SST</a:t>
            </a:r>
          </a:p>
          <a:p>
            <a:pPr lvl="2">
              <a:lnSpc>
                <a:spcPct val="110000"/>
              </a:lnSpc>
            </a:pPr>
            <a:r>
              <a:rPr lang="es-ES" dirty="0" smtClean="0">
                <a:solidFill>
                  <a:schemeClr val="tx2"/>
                </a:solidFill>
                <a:latin typeface="Overpass Light"/>
                <a:cs typeface="Overpass Light"/>
              </a:rPr>
              <a:t>Experiencia </a:t>
            </a:r>
            <a:r>
              <a:rPr lang="es-ES" dirty="0">
                <a:solidFill>
                  <a:schemeClr val="tx2"/>
                </a:solidFill>
                <a:latin typeface="Overpass Light"/>
                <a:cs typeface="Overpass Light"/>
              </a:rPr>
              <a:t>limitada de los empleadores y los trabajadores de las </a:t>
            </a:r>
            <a:r>
              <a:rPr lang="es-ES" dirty="0" smtClean="0">
                <a:solidFill>
                  <a:schemeClr val="tx2"/>
                </a:solidFill>
                <a:latin typeface="Overpass Light"/>
                <a:cs typeface="Overpass Light"/>
              </a:rPr>
              <a:t>pymes</a:t>
            </a:r>
          </a:p>
          <a:p>
            <a:pPr lvl="2">
              <a:lnSpc>
                <a:spcPct val="110000"/>
              </a:lnSpc>
            </a:pPr>
            <a:r>
              <a:rPr lang="es-ES" dirty="0" smtClean="0">
                <a:solidFill>
                  <a:schemeClr val="tx2"/>
                </a:solidFill>
                <a:latin typeface="Overpass Light"/>
                <a:cs typeface="Overpass Light"/>
              </a:rPr>
              <a:t>Conocimiento </a:t>
            </a:r>
            <a:r>
              <a:rPr lang="es-ES" dirty="0">
                <a:solidFill>
                  <a:schemeClr val="tx2"/>
                </a:solidFill>
                <a:latin typeface="Overpass Light"/>
                <a:cs typeface="Overpass Light"/>
              </a:rPr>
              <a:t>limitado de lo que constituye un equipo y una maquinaria "</a:t>
            </a:r>
            <a:r>
              <a:rPr lang="es-ES" dirty="0" smtClean="0">
                <a:solidFill>
                  <a:schemeClr val="tx2"/>
                </a:solidFill>
                <a:latin typeface="Overpass Light"/>
                <a:cs typeface="Overpass Light"/>
              </a:rPr>
              <a:t>seguros” </a:t>
            </a:r>
          </a:p>
          <a:p>
            <a:pPr lvl="2">
              <a:lnSpc>
                <a:spcPct val="110000"/>
              </a:lnSpc>
            </a:pPr>
            <a:r>
              <a:rPr lang="es-ES" dirty="0" smtClean="0">
                <a:solidFill>
                  <a:schemeClr val="tx2"/>
                </a:solidFill>
                <a:latin typeface="Overpass Light"/>
                <a:cs typeface="Overpass Light"/>
              </a:rPr>
              <a:t>Costo </a:t>
            </a:r>
            <a:r>
              <a:rPr lang="es-ES" dirty="0">
                <a:solidFill>
                  <a:schemeClr val="tx2"/>
                </a:solidFill>
                <a:latin typeface="Overpass Light"/>
                <a:cs typeface="Overpass Light"/>
              </a:rPr>
              <a:t>percibido de las </a:t>
            </a:r>
            <a:r>
              <a:rPr lang="es-ES" dirty="0" smtClean="0">
                <a:solidFill>
                  <a:schemeClr val="tx2"/>
                </a:solidFill>
                <a:latin typeface="Overpass Light"/>
                <a:cs typeface="Overpass Light"/>
              </a:rPr>
              <a:t>mejoras</a:t>
            </a:r>
          </a:p>
          <a:p>
            <a:pPr lvl="2">
              <a:lnSpc>
                <a:spcPct val="110000"/>
              </a:lnSpc>
            </a:pPr>
            <a:r>
              <a:rPr lang="es-ES" dirty="0" smtClean="0">
                <a:solidFill>
                  <a:schemeClr val="tx2"/>
                </a:solidFill>
                <a:latin typeface="Overpass Light"/>
                <a:cs typeface="Overpass Light"/>
              </a:rPr>
              <a:t>Acceso </a:t>
            </a:r>
            <a:r>
              <a:rPr lang="es-ES" dirty="0">
                <a:solidFill>
                  <a:schemeClr val="tx2"/>
                </a:solidFill>
                <a:latin typeface="Overpass Light"/>
                <a:cs typeface="Overpass Light"/>
              </a:rPr>
              <a:t>limitado a la información pertinente y a las oportunidades de formación</a:t>
            </a:r>
          </a:p>
          <a:p>
            <a:pPr lvl="2"/>
            <a:endParaRPr lang="en-GB" dirty="0" smtClean="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17</a:t>
            </a:fld>
            <a:endParaRPr lang="en-GB"/>
          </a:p>
        </p:txBody>
      </p:sp>
      <p:sp>
        <p:nvSpPr>
          <p:cNvPr id="9" name="Marcador de texto 8"/>
          <p:cNvSpPr>
            <a:spLocks noGrp="1"/>
          </p:cNvSpPr>
          <p:nvPr>
            <p:ph type="body" sz="quarter" idx="14"/>
          </p:nvPr>
        </p:nvSpPr>
        <p:spPr>
          <a:xfrm>
            <a:off x="8062562" y="5406256"/>
            <a:ext cx="3413125" cy="247650"/>
          </a:xfrm>
        </p:spPr>
        <p:txBody>
          <a:bodyPr/>
          <a:lstStyle/>
          <a:p>
            <a:r>
              <a:rPr lang="es-ES" dirty="0" smtClean="0"/>
              <a:t>Colombia</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41751847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3487" y="1441888"/>
            <a:ext cx="6017628" cy="4639172"/>
          </a:xfrm>
          <a:prstGeom prst="rect">
            <a:avLst/>
          </a:prstGeom>
        </p:spPr>
      </p:pic>
      <p:sp>
        <p:nvSpPr>
          <p:cNvPr id="2" name="Título 1"/>
          <p:cNvSpPr>
            <a:spLocks noGrp="1"/>
          </p:cNvSpPr>
          <p:nvPr>
            <p:ph type="title"/>
          </p:nvPr>
        </p:nvSpPr>
        <p:spPr>
          <a:xfrm>
            <a:off x="490538" y="1423195"/>
            <a:ext cx="6706476" cy="720000"/>
          </a:xfrm>
        </p:spPr>
        <p:txBody>
          <a:bodyPr/>
          <a:lstStyle/>
          <a:p>
            <a:r>
              <a:rPr lang="es-ES" b="0" dirty="0"/>
              <a:t>¿Qué pueden hacer las pymes?</a:t>
            </a:r>
          </a:p>
        </p:txBody>
      </p:sp>
      <p:sp>
        <p:nvSpPr>
          <p:cNvPr id="3" name="Marcador de fecha 2"/>
          <p:cNvSpPr>
            <a:spLocks noGrp="1"/>
          </p:cNvSpPr>
          <p:nvPr>
            <p:ph type="dt" sz="half" idx="10"/>
          </p:nvPr>
        </p:nvSpPr>
        <p:spPr/>
        <p:txBody>
          <a:bodyPr/>
          <a:lstStyle/>
          <a:p>
            <a:r>
              <a:rPr lang="en-GB" smtClean="0"/>
              <a:t>Date: Monday / 01 / October / 2019</a:t>
            </a:r>
            <a:endParaRPr lang="en-GB"/>
          </a:p>
        </p:txBody>
      </p:sp>
      <p:sp>
        <p:nvSpPr>
          <p:cNvPr id="4" name="Marcador de pie de página 3"/>
          <p:cNvSpPr>
            <a:spLocks noGrp="1"/>
          </p:cNvSpPr>
          <p:nvPr>
            <p:ph type="ftr" sz="quarter" idx="11"/>
          </p:nvPr>
        </p:nvSpPr>
        <p:spPr/>
        <p:txBody>
          <a:bodyPr/>
          <a:lstStyle/>
          <a:p>
            <a:r>
              <a:rPr lang="es-ES" b="0" dirty="0"/>
              <a:t>Impulsar la justicia social, promover el trabajo decente</a:t>
            </a:r>
            <a:endParaRPr lang="en-GB" b="0"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18</a:t>
            </a:fld>
            <a:endParaRPr lang="en-GB"/>
          </a:p>
        </p:txBody>
      </p:sp>
      <p:sp>
        <p:nvSpPr>
          <p:cNvPr id="9" name="CuadroTexto 8"/>
          <p:cNvSpPr txBox="1"/>
          <p:nvPr/>
        </p:nvSpPr>
        <p:spPr>
          <a:xfrm>
            <a:off x="564474" y="2116484"/>
            <a:ext cx="6159056" cy="2234458"/>
          </a:xfrm>
          <a:prstGeom prst="rect">
            <a:avLst/>
          </a:prstGeom>
          <a:noFill/>
        </p:spPr>
        <p:txBody>
          <a:bodyPr wrap="square" rtlCol="0">
            <a:spAutoFit/>
          </a:bodyPr>
          <a:lstStyle/>
          <a:p>
            <a:pPr marL="285750" indent="-285750">
              <a:lnSpc>
                <a:spcPct val="140000"/>
              </a:lnSpc>
              <a:buClr>
                <a:schemeClr val="accent2"/>
              </a:buClr>
              <a:buFont typeface="Lucida Grande"/>
              <a:buChar char="▶"/>
            </a:pPr>
            <a:r>
              <a:rPr lang="es-ES" dirty="0" smtClean="0">
                <a:solidFill>
                  <a:schemeClr val="tx2"/>
                </a:solidFill>
                <a:latin typeface="Overpass Light"/>
                <a:cs typeface="Overpass Light"/>
              </a:rPr>
              <a:t>Las </a:t>
            </a:r>
            <a:r>
              <a:rPr lang="es-ES" dirty="0">
                <a:solidFill>
                  <a:schemeClr val="tx2"/>
                </a:solidFill>
                <a:latin typeface="Overpass Light"/>
                <a:cs typeface="Overpass Light"/>
              </a:rPr>
              <a:t>pequeñas empresas deben mejorar su conocimiento de las normas de SST, los sistemas de trabajo seguros y la legislación </a:t>
            </a:r>
            <a:r>
              <a:rPr lang="es-ES" dirty="0" smtClean="0">
                <a:solidFill>
                  <a:schemeClr val="tx2"/>
                </a:solidFill>
                <a:latin typeface="Overpass Light"/>
                <a:cs typeface="Overpass Light"/>
              </a:rPr>
              <a:t>pertinente</a:t>
            </a:r>
          </a:p>
          <a:p>
            <a:pPr marL="285750" indent="-285750">
              <a:lnSpc>
                <a:spcPct val="80000"/>
              </a:lnSpc>
              <a:buClr>
                <a:schemeClr val="accent2"/>
              </a:buClr>
              <a:buFont typeface="Lucida Grande"/>
              <a:buChar char="▶"/>
            </a:pPr>
            <a:endParaRPr lang="es-ES" dirty="0" smtClean="0">
              <a:solidFill>
                <a:schemeClr val="tx2"/>
              </a:solidFill>
              <a:latin typeface="Overpass Light"/>
              <a:cs typeface="Overpass Light"/>
            </a:endParaRPr>
          </a:p>
          <a:p>
            <a:pPr marL="285750" indent="-285750">
              <a:lnSpc>
                <a:spcPct val="140000"/>
              </a:lnSpc>
              <a:buClr>
                <a:schemeClr val="accent2"/>
              </a:buClr>
              <a:buFont typeface="Lucida Grande"/>
              <a:buChar char="▶"/>
            </a:pPr>
            <a:r>
              <a:rPr lang="es-ES" dirty="0" smtClean="0">
                <a:solidFill>
                  <a:schemeClr val="tx2"/>
                </a:solidFill>
                <a:latin typeface="Overpass Light"/>
                <a:cs typeface="Overpass Light"/>
              </a:rPr>
              <a:t>Las </a:t>
            </a:r>
            <a:r>
              <a:rPr lang="es-ES" dirty="0">
                <a:solidFill>
                  <a:schemeClr val="tx2"/>
                </a:solidFill>
                <a:latin typeface="Overpass Light"/>
                <a:cs typeface="Overpass Light"/>
              </a:rPr>
              <a:t>pequeñas empresas necesitan establecer sistemas de trabajo y prever recursos para la </a:t>
            </a:r>
            <a:r>
              <a:rPr lang="es-ES" dirty="0" smtClean="0">
                <a:solidFill>
                  <a:schemeClr val="tx2"/>
                </a:solidFill>
                <a:latin typeface="Overpass Light"/>
                <a:cs typeface="Overpass Light"/>
              </a:rPr>
              <a:t>SST</a:t>
            </a:r>
            <a:endParaRPr lang="es-ES" dirty="0">
              <a:solidFill>
                <a:schemeClr val="tx2"/>
              </a:solidFill>
              <a:latin typeface="Overpass Light"/>
              <a:cs typeface="Overpass Light"/>
            </a:endParaRPr>
          </a:p>
        </p:txBody>
      </p:sp>
      <p:sp>
        <p:nvSpPr>
          <p:cNvPr id="10" name="Rectángulo 9"/>
          <p:cNvSpPr/>
          <p:nvPr/>
        </p:nvSpPr>
        <p:spPr>
          <a:xfrm>
            <a:off x="642472" y="4502248"/>
            <a:ext cx="5797175" cy="1315745"/>
          </a:xfrm>
          <a:prstGeom prst="rect">
            <a:avLst/>
          </a:prstGeom>
        </p:spPr>
        <p:txBody>
          <a:bodyPr wrap="square">
            <a:spAutoFit/>
          </a:bodyPr>
          <a:lstStyle/>
          <a:p>
            <a:r>
              <a:rPr lang="fr-CH" dirty="0" smtClean="0">
                <a:solidFill>
                  <a:schemeClr val="accent2"/>
                </a:solidFill>
                <a:latin typeface="Overpass Light"/>
                <a:cs typeface="Overpass Light"/>
              </a:rPr>
              <a:t>¡RECUERDE! </a:t>
            </a:r>
          </a:p>
          <a:p>
            <a:r>
              <a:rPr lang="es-ES" dirty="0">
                <a:solidFill>
                  <a:srgbClr val="FF0000"/>
                </a:solidFill>
                <a:latin typeface="Overpass Light"/>
                <a:cs typeface="Overpass Light"/>
              </a:rPr>
              <a:t>La cooperación de los empleadores, los directivos y los trabajadores es necesaria para mejorar la SST. </a:t>
            </a:r>
          </a:p>
          <a:p>
            <a:pPr algn="ctr">
              <a:lnSpc>
                <a:spcPct val="150000"/>
              </a:lnSpc>
            </a:pPr>
            <a:r>
              <a:rPr lang="it-IT" dirty="0">
                <a:solidFill>
                  <a:schemeClr val="accent2"/>
                </a:solidFill>
                <a:latin typeface="Overpass Light"/>
                <a:cs typeface="Overpass Light"/>
              </a:rPr>
              <a:t>«</a:t>
            </a:r>
            <a:r>
              <a:rPr lang="es-ES" dirty="0" smtClean="0">
                <a:solidFill>
                  <a:srgbClr val="FF0000"/>
                </a:solidFill>
                <a:latin typeface="Overpass Light"/>
                <a:cs typeface="Overpass Light"/>
              </a:rPr>
              <a:t>La </a:t>
            </a:r>
            <a:r>
              <a:rPr lang="es-ES" dirty="0">
                <a:solidFill>
                  <a:srgbClr val="FF0000"/>
                </a:solidFill>
                <a:latin typeface="Overpass Light"/>
                <a:cs typeface="Overpass Light"/>
              </a:rPr>
              <a:t>SST es asunto de </a:t>
            </a:r>
            <a:r>
              <a:rPr lang="es-ES" dirty="0" smtClean="0">
                <a:solidFill>
                  <a:srgbClr val="FF0000"/>
                </a:solidFill>
                <a:latin typeface="Overpass Light"/>
                <a:cs typeface="Overpass Light"/>
              </a:rPr>
              <a:t>todos</a:t>
            </a:r>
            <a:r>
              <a:rPr lang="it-IT" dirty="0" smtClean="0">
                <a:solidFill>
                  <a:schemeClr val="accent2"/>
                </a:solidFill>
                <a:latin typeface="Overpass Light"/>
                <a:cs typeface="Overpass Light"/>
              </a:rPr>
              <a:t>»</a:t>
            </a:r>
            <a:endParaRPr lang="es-ES" dirty="0">
              <a:solidFill>
                <a:schemeClr val="accent2"/>
              </a:solidFill>
              <a:latin typeface="Overpass Light"/>
              <a:cs typeface="Overpass Light"/>
            </a:endParaRPr>
          </a:p>
        </p:txBody>
      </p:sp>
    </p:spTree>
    <p:extLst>
      <p:ext uri="{BB962C8B-B14F-4D97-AF65-F5344CB8AC3E}">
        <p14:creationId xmlns:p14="http://schemas.microsoft.com/office/powerpoint/2010/main" val="9033940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12" name="Marcador de posición de imagen 11"/>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50071" y="1069309"/>
            <a:ext cx="3369617" cy="505442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s-ES" b="0" dirty="0"/>
              <a:t>Responsabilidades de los empleadores</a:t>
            </a:r>
            <a:endParaRPr lang="en-GB" b="0" dirty="0"/>
          </a:p>
        </p:txBody>
      </p:sp>
      <p:sp>
        <p:nvSpPr>
          <p:cNvPr id="3" name="Content Placeholder 2"/>
          <p:cNvSpPr>
            <a:spLocks noGrp="1"/>
          </p:cNvSpPr>
          <p:nvPr>
            <p:ph idx="1"/>
          </p:nvPr>
        </p:nvSpPr>
        <p:spPr>
          <a:xfrm>
            <a:off x="490539" y="2393950"/>
            <a:ext cx="5953328" cy="3482975"/>
          </a:xfrm>
        </p:spPr>
        <p:txBody>
          <a:bodyPr/>
          <a:lstStyle/>
          <a:p>
            <a:pPr lvl="2"/>
            <a:r>
              <a:rPr lang="en-US" dirty="0" smtClean="0">
                <a:solidFill>
                  <a:schemeClr val="tx2"/>
                </a:solidFill>
                <a:cs typeface="Overpass Bold"/>
              </a:rPr>
              <a:t>Mayor </a:t>
            </a:r>
            <a:r>
              <a:rPr lang="en-US" dirty="0" err="1" smtClean="0">
                <a:solidFill>
                  <a:schemeClr val="tx2"/>
                </a:solidFill>
                <a:cs typeface="Overpass Bold"/>
              </a:rPr>
              <a:t>concientización</a:t>
            </a:r>
            <a:r>
              <a:rPr lang="en-US" dirty="0" smtClean="0">
                <a:solidFill>
                  <a:schemeClr val="tx2"/>
                </a:solidFill>
                <a:cs typeface="Overpass Bold"/>
              </a:rPr>
              <a:t>: </a:t>
            </a: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colaborar con las autoridades sanitarias para promover la salud y la seguridad en el lugar de trabajo</a:t>
            </a:r>
          </a:p>
          <a:p>
            <a:pPr marL="0" lvl="2" indent="0">
              <a:buNone/>
            </a:pPr>
            <a:endParaRPr lang="en-US" dirty="0" smtClean="0">
              <a:solidFill>
                <a:schemeClr val="tx2"/>
              </a:solidFill>
              <a:latin typeface="Overpass Light"/>
              <a:cs typeface="Overpass Light"/>
            </a:endParaRPr>
          </a:p>
          <a:p>
            <a:pPr lvl="2"/>
            <a:r>
              <a:rPr lang="en-US" dirty="0" err="1" smtClean="0">
                <a:solidFill>
                  <a:schemeClr val="tx2"/>
                </a:solidFill>
                <a:cs typeface="Overpass Bold"/>
              </a:rPr>
              <a:t>Formación</a:t>
            </a:r>
            <a:r>
              <a:rPr lang="en-US" dirty="0" smtClean="0">
                <a:solidFill>
                  <a:schemeClr val="tx2"/>
                </a:solidFill>
                <a:cs typeface="Overpass Bold"/>
              </a:rPr>
              <a:t>: </a:t>
            </a: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asegurarse de que los trabajadores/supervisores estén capacitados para hacer su trabajo correctamente y para proteger sus vidas y las de sus compañeros de </a:t>
            </a:r>
            <a:r>
              <a:rPr lang="es-ES" dirty="0" smtClean="0">
                <a:solidFill>
                  <a:schemeClr val="tx2"/>
                </a:solidFill>
                <a:latin typeface="Overpass Light"/>
                <a:cs typeface="Overpass Light"/>
              </a:rPr>
              <a:t>trabajo</a:t>
            </a:r>
            <a:endParaRPr lang="en-US" dirty="0">
              <a:solidFill>
                <a:schemeClr val="tx2"/>
              </a:solidFill>
              <a:latin typeface="Overpass Light"/>
              <a:cs typeface="Overpass Light"/>
            </a:endParaRPr>
          </a:p>
          <a:p>
            <a:pPr lvl="2"/>
            <a:endParaRPr lang="en-US" dirty="0" smtClean="0">
              <a:solidFill>
                <a:schemeClr val="tx2"/>
              </a:solidFill>
              <a:latin typeface="Overpass Light"/>
              <a:cs typeface="Overpass Light"/>
            </a:endParaRPr>
          </a:p>
          <a:p>
            <a:pPr lvl="2"/>
            <a:r>
              <a:rPr lang="es-ES" dirty="0" smtClean="0">
                <a:solidFill>
                  <a:schemeClr val="tx2"/>
                </a:solidFill>
                <a:latin typeface="Overpass Light"/>
                <a:cs typeface="Overpass Light"/>
              </a:rPr>
              <a:t>El </a:t>
            </a:r>
            <a:r>
              <a:rPr lang="es-ES" dirty="0">
                <a:solidFill>
                  <a:schemeClr val="tx2"/>
                </a:solidFill>
                <a:latin typeface="Overpass Light"/>
                <a:cs typeface="Overpass Light"/>
              </a:rPr>
              <a:t>empleador debería asegurar el </a:t>
            </a:r>
            <a:r>
              <a:rPr lang="es-ES" dirty="0">
                <a:solidFill>
                  <a:schemeClr val="tx2"/>
                </a:solidFill>
                <a:cs typeface="Overpass Bold"/>
              </a:rPr>
              <a:t>establecimiento y el funcionamiento eficiente de un comité de SST </a:t>
            </a:r>
            <a:r>
              <a:rPr lang="es-ES" dirty="0">
                <a:solidFill>
                  <a:schemeClr val="tx2"/>
                </a:solidFill>
                <a:latin typeface="Overpass Light"/>
                <a:cs typeface="Overpass Light"/>
              </a:rPr>
              <a:t>de conformidad con la legislación y la práctica </a:t>
            </a:r>
            <a:r>
              <a:rPr lang="es-ES" dirty="0" smtClean="0">
                <a:solidFill>
                  <a:schemeClr val="tx2"/>
                </a:solidFill>
                <a:latin typeface="Overpass Light"/>
                <a:cs typeface="Overpass Light"/>
              </a:rPr>
              <a:t>nacionales</a:t>
            </a:r>
            <a:endParaRPr lang="es-E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19</a:t>
            </a:fld>
            <a:endParaRPr lang="en-GB"/>
          </a:p>
        </p:txBody>
      </p:sp>
      <p:sp>
        <p:nvSpPr>
          <p:cNvPr id="9" name="Marcador de texto 8"/>
          <p:cNvSpPr>
            <a:spLocks noGrp="1"/>
          </p:cNvSpPr>
          <p:nvPr>
            <p:ph type="body" sz="quarter" idx="14"/>
          </p:nvPr>
        </p:nvSpPr>
        <p:spPr>
          <a:xfrm>
            <a:off x="8021803" y="5453296"/>
            <a:ext cx="3413125" cy="247650"/>
          </a:xfrm>
        </p:spPr>
        <p:txBody>
          <a:bodyPr/>
          <a:lstStyle/>
          <a:p>
            <a:r>
              <a:rPr lang="hu-HU" dirty="0" smtClean="0"/>
              <a:t>Etiopía</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27407251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4" name="Imagen 3" descr="20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2012" y="1240118"/>
            <a:ext cx="3577943" cy="472141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490538" y="1423195"/>
            <a:ext cx="7254645" cy="399629"/>
          </a:xfrm>
        </p:spPr>
        <p:txBody>
          <a:bodyPr/>
          <a:lstStyle/>
          <a:p>
            <a:r>
              <a:rPr lang="es-ES" b="0" dirty="0"/>
              <a:t>Responsabilidades de los trabajadores</a:t>
            </a:r>
            <a:endParaRPr lang="en-GB" b="0" dirty="0"/>
          </a:p>
        </p:txBody>
      </p:sp>
      <p:sp>
        <p:nvSpPr>
          <p:cNvPr id="3" name="Content Placeholder 2"/>
          <p:cNvSpPr>
            <a:spLocks noGrp="1"/>
          </p:cNvSpPr>
          <p:nvPr>
            <p:ph idx="1"/>
          </p:nvPr>
        </p:nvSpPr>
        <p:spPr>
          <a:xfrm>
            <a:off x="490539" y="2125009"/>
            <a:ext cx="7254644" cy="4374403"/>
          </a:xfrm>
        </p:spPr>
        <p:txBody>
          <a:bodyPr/>
          <a:lstStyle/>
          <a:p>
            <a:pPr lvl="2"/>
            <a:r>
              <a:rPr lang="es-ES" dirty="0" smtClean="0">
                <a:solidFill>
                  <a:schemeClr val="tx2"/>
                </a:solidFill>
                <a:cs typeface="Overpass Bold"/>
              </a:rPr>
              <a:t>Colaborar</a:t>
            </a:r>
            <a:r>
              <a:rPr lang="es-ES" dirty="0" smtClean="0">
                <a:solidFill>
                  <a:schemeClr val="tx2"/>
                </a:solidFill>
                <a:latin typeface="Overpass Light"/>
                <a:cs typeface="Overpass Light"/>
              </a:rPr>
              <a:t> </a:t>
            </a:r>
            <a:r>
              <a:rPr lang="es-ES" dirty="0">
                <a:solidFill>
                  <a:schemeClr val="tx2"/>
                </a:solidFill>
                <a:latin typeface="Overpass Light"/>
                <a:cs typeface="Overpass Light"/>
              </a:rPr>
              <a:t>con la dirección de la empresa para promover la salud y la seguridad en el lugar de </a:t>
            </a:r>
            <a:r>
              <a:rPr lang="es-ES" dirty="0" smtClean="0">
                <a:solidFill>
                  <a:schemeClr val="tx2"/>
                </a:solidFill>
                <a:latin typeface="Overpass Light"/>
                <a:cs typeface="Overpass Light"/>
              </a:rPr>
              <a:t>trabajo</a:t>
            </a:r>
          </a:p>
          <a:p>
            <a:pPr lvl="2">
              <a:lnSpc>
                <a:spcPct val="80000"/>
              </a:lnSpc>
            </a:pPr>
            <a:endParaRPr lang="es-ES" dirty="0" smtClean="0">
              <a:solidFill>
                <a:schemeClr val="tx2"/>
              </a:solidFill>
              <a:latin typeface="Overpass Light"/>
              <a:cs typeface="Overpass Light"/>
            </a:endParaRPr>
          </a:p>
          <a:p>
            <a:pPr lvl="2"/>
            <a:r>
              <a:rPr lang="es-ES" dirty="0" smtClean="0">
                <a:solidFill>
                  <a:schemeClr val="tx2"/>
                </a:solidFill>
                <a:cs typeface="Overpass Bold"/>
              </a:rPr>
              <a:t>Participar </a:t>
            </a:r>
            <a:r>
              <a:rPr lang="es-ES" dirty="0">
                <a:solidFill>
                  <a:schemeClr val="tx2"/>
                </a:solidFill>
                <a:cs typeface="Overpass Bold"/>
              </a:rPr>
              <a:t>en la formación </a:t>
            </a:r>
            <a:r>
              <a:rPr lang="es-ES" dirty="0">
                <a:solidFill>
                  <a:schemeClr val="tx2"/>
                </a:solidFill>
                <a:latin typeface="Overpass Light"/>
                <a:cs typeface="Overpass Light"/>
              </a:rPr>
              <a:t>proporcionada por el empleador </a:t>
            </a:r>
            <a:endParaRPr lang="es-ES" dirty="0" smtClean="0">
              <a:solidFill>
                <a:schemeClr val="tx2"/>
              </a:solidFill>
              <a:latin typeface="Overpass Light"/>
              <a:cs typeface="Overpass Light"/>
            </a:endParaRPr>
          </a:p>
          <a:p>
            <a:pPr lvl="2">
              <a:lnSpc>
                <a:spcPct val="80000"/>
              </a:lnSpc>
            </a:pPr>
            <a:endParaRPr lang="es-ES" dirty="0" smtClean="0">
              <a:solidFill>
                <a:schemeClr val="tx2"/>
              </a:solidFill>
              <a:latin typeface="Overpass Light"/>
              <a:cs typeface="Overpass Light"/>
            </a:endParaRPr>
          </a:p>
          <a:p>
            <a:pPr lvl="2"/>
            <a:r>
              <a:rPr lang="es-ES" dirty="0" smtClean="0">
                <a:solidFill>
                  <a:schemeClr val="tx2"/>
                </a:solidFill>
                <a:cs typeface="Overpass Bold"/>
              </a:rPr>
              <a:t>Cumplir </a:t>
            </a:r>
            <a:r>
              <a:rPr lang="es-ES" dirty="0">
                <a:solidFill>
                  <a:schemeClr val="tx2"/>
                </a:solidFill>
                <a:cs typeface="Overpass Bold"/>
              </a:rPr>
              <a:t>con las medidas de control </a:t>
            </a:r>
            <a:r>
              <a:rPr lang="es-ES" dirty="0">
                <a:solidFill>
                  <a:schemeClr val="tx2"/>
                </a:solidFill>
                <a:latin typeface="Overpass Light"/>
                <a:cs typeface="Overpass Light"/>
              </a:rPr>
              <a:t>especificadas por el </a:t>
            </a:r>
            <a:r>
              <a:rPr lang="es-ES" dirty="0" smtClean="0">
                <a:solidFill>
                  <a:schemeClr val="tx2"/>
                </a:solidFill>
                <a:latin typeface="Overpass Light"/>
                <a:cs typeface="Overpass Light"/>
              </a:rPr>
              <a:t>empleador</a:t>
            </a:r>
          </a:p>
          <a:p>
            <a:pPr lvl="2">
              <a:lnSpc>
                <a:spcPct val="80000"/>
              </a:lnSpc>
            </a:pPr>
            <a:endParaRPr lang="es-ES" dirty="0" smtClean="0">
              <a:solidFill>
                <a:schemeClr val="tx2"/>
              </a:solidFill>
              <a:latin typeface="Overpass Light"/>
              <a:cs typeface="Overpass Light"/>
            </a:endParaRPr>
          </a:p>
          <a:p>
            <a:pPr lvl="2"/>
            <a:r>
              <a:rPr lang="es-ES" dirty="0" smtClean="0">
                <a:solidFill>
                  <a:schemeClr val="tx2"/>
                </a:solidFill>
                <a:cs typeface="Overpass Bold"/>
              </a:rPr>
              <a:t>Utilizar </a:t>
            </a:r>
            <a:r>
              <a:rPr lang="es-ES" dirty="0">
                <a:solidFill>
                  <a:schemeClr val="tx2"/>
                </a:solidFill>
                <a:cs typeface="Overpass Bold"/>
              </a:rPr>
              <a:t>correctamente los dispositivos de seguridad y los equipos de protección </a:t>
            </a:r>
            <a:r>
              <a:rPr lang="es-ES" dirty="0">
                <a:solidFill>
                  <a:schemeClr val="tx2"/>
                </a:solidFill>
                <a:latin typeface="Overpass Light"/>
                <a:cs typeface="Overpass Light"/>
              </a:rPr>
              <a:t>y no hacerlos inservibles o </a:t>
            </a:r>
            <a:r>
              <a:rPr lang="es-ES" dirty="0" smtClean="0">
                <a:solidFill>
                  <a:schemeClr val="tx2"/>
                </a:solidFill>
                <a:latin typeface="Overpass Light"/>
                <a:cs typeface="Overpass Light"/>
              </a:rPr>
              <a:t>inseguros</a:t>
            </a:r>
          </a:p>
          <a:p>
            <a:pPr lvl="2">
              <a:lnSpc>
                <a:spcPct val="80000"/>
              </a:lnSpc>
            </a:pPr>
            <a:endParaRPr lang="es-ES" dirty="0" smtClean="0">
              <a:solidFill>
                <a:schemeClr val="tx2"/>
              </a:solidFill>
              <a:latin typeface="Overpass Light"/>
              <a:cs typeface="Overpass Light"/>
            </a:endParaRPr>
          </a:p>
          <a:p>
            <a:pPr lvl="2"/>
            <a:r>
              <a:rPr lang="es-ES" dirty="0" smtClean="0">
                <a:solidFill>
                  <a:schemeClr val="tx2"/>
                </a:solidFill>
                <a:cs typeface="Overpass Bold"/>
              </a:rPr>
              <a:t>Informar </a:t>
            </a:r>
            <a:r>
              <a:rPr lang="es-ES" dirty="0">
                <a:solidFill>
                  <a:schemeClr val="tx2"/>
                </a:solidFill>
                <a:cs typeface="Overpass Bold"/>
              </a:rPr>
              <a:t>inmediatamente </a:t>
            </a:r>
            <a:r>
              <a:rPr lang="es-ES" dirty="0">
                <a:solidFill>
                  <a:schemeClr val="tx2"/>
                </a:solidFill>
                <a:latin typeface="Overpass Light"/>
                <a:cs typeface="Overpass Light"/>
              </a:rPr>
              <a:t>a su supervisor de cualquier situación que crean pueda suponer un peligro y que no puedan corregir por sí </a:t>
            </a:r>
            <a:r>
              <a:rPr lang="es-ES" dirty="0" smtClean="0">
                <a:solidFill>
                  <a:schemeClr val="tx2"/>
                </a:solidFill>
                <a:latin typeface="Overpass Light"/>
                <a:cs typeface="Overpass Light"/>
              </a:rPr>
              <a:t>mismos</a:t>
            </a:r>
            <a:endParaRPr lang="es-E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20</a:t>
            </a:fld>
            <a:endParaRPr lang="en-GB"/>
          </a:p>
        </p:txBody>
      </p:sp>
      <p:sp>
        <p:nvSpPr>
          <p:cNvPr id="9" name="Marcador de texto 8"/>
          <p:cNvSpPr>
            <a:spLocks noGrp="1"/>
          </p:cNvSpPr>
          <p:nvPr>
            <p:ph type="body" sz="quarter" idx="14"/>
          </p:nvPr>
        </p:nvSpPr>
        <p:spPr>
          <a:xfrm>
            <a:off x="8076673" y="5406256"/>
            <a:ext cx="3413125" cy="247650"/>
          </a:xfrm>
        </p:spPr>
        <p:txBody>
          <a:bodyPr/>
          <a:lstStyle/>
          <a:p>
            <a:r>
              <a:rPr lang="es-ES" dirty="0" smtClean="0"/>
              <a:t>Colombia </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29968324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err="1" smtClean="0"/>
              <a:t>Sesión</a:t>
            </a:r>
            <a:r>
              <a:rPr lang="en-GB" dirty="0" smtClean="0"/>
              <a:t> 2</a:t>
            </a:r>
            <a:endParaRPr lang="es-ES" dirty="0"/>
          </a:p>
        </p:txBody>
      </p:sp>
      <p:sp>
        <p:nvSpPr>
          <p:cNvPr id="3" name="Marcador de texto 2"/>
          <p:cNvSpPr>
            <a:spLocks noGrp="1"/>
          </p:cNvSpPr>
          <p:nvPr>
            <p:ph type="body" idx="1"/>
          </p:nvPr>
        </p:nvSpPr>
        <p:spPr>
          <a:xfrm>
            <a:off x="490538" y="3596780"/>
            <a:ext cx="8540283" cy="1656000"/>
          </a:xfrm>
        </p:spPr>
        <p:txBody>
          <a:bodyPr/>
          <a:lstStyle/>
          <a:p>
            <a:r>
              <a:rPr lang="en-US" sz="3200" dirty="0" err="1" smtClean="0">
                <a:latin typeface="Overpass Light"/>
                <a:cs typeface="Overpass Light"/>
              </a:rPr>
              <a:t>Definiciones</a:t>
            </a:r>
            <a:r>
              <a:rPr lang="en-US" sz="3200" dirty="0" smtClean="0">
                <a:latin typeface="Overpass Light"/>
                <a:cs typeface="Overpass Light"/>
              </a:rPr>
              <a:t> y </a:t>
            </a:r>
            <a:r>
              <a:rPr lang="en-US" sz="3200" dirty="0" err="1" smtClean="0">
                <a:latin typeface="Overpass Light"/>
                <a:cs typeface="Overpass Light"/>
              </a:rPr>
              <a:t>conceptos</a:t>
            </a:r>
            <a:r>
              <a:rPr lang="en-US" sz="3200" dirty="0" smtClean="0">
                <a:latin typeface="Overpass Light"/>
                <a:cs typeface="Overpass Light"/>
              </a:rPr>
              <a:t> de SST</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n-GB" smtClean="0"/>
              <a:t>Advancing social justice, promoting decent work</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21</a:t>
            </a:fld>
            <a:endParaRPr lang="en-GB"/>
          </a:p>
        </p:txBody>
      </p:sp>
      <p:sp>
        <p:nvSpPr>
          <p:cNvPr id="10"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b="0" dirty="0"/>
              <a:t>Impulsar la justicia social, promover el trabajo decente</a:t>
            </a:r>
            <a:endParaRPr lang="en-GB" b="0" dirty="0"/>
          </a:p>
        </p:txBody>
      </p:sp>
      <p:pic>
        <p:nvPicPr>
          <p:cNvPr id="8" name="Imagen 7" descr="21_slide_session_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5737" y="2461746"/>
            <a:ext cx="7511204" cy="4396254"/>
          </a:xfrm>
          <a:prstGeom prst="rect">
            <a:avLst/>
          </a:prstGeom>
        </p:spPr>
      </p:pic>
      <p:pic>
        <p:nvPicPr>
          <p:cNvPr id="9"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11074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9" name="Imagen 8" descr="22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7190" y="1270000"/>
            <a:ext cx="3477712" cy="4811059"/>
          </a:xfrm>
          <a:prstGeom prst="rect">
            <a:avLst/>
          </a:prstGeom>
          <a:ln>
            <a:noFill/>
          </a:ln>
          <a:effectLst>
            <a:outerShdw blurRad="292100" dist="139700" dir="2700000" algn="tl" rotWithShape="0">
              <a:srgbClr val="333333">
                <a:alpha val="65000"/>
              </a:srgbClr>
            </a:outerShdw>
          </a:effectLst>
        </p:spPr>
      </p:pic>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3" name="Marcador de pie de página 2"/>
          <p:cNvSpPr>
            <a:spLocks noGrp="1"/>
          </p:cNvSpPr>
          <p:nvPr>
            <p:ph type="ftr" sz="quarter" idx="11"/>
          </p:nvPr>
        </p:nvSpPr>
        <p:spPr>
          <a:xfrm>
            <a:off x="490538" y="6337302"/>
            <a:ext cx="5605462" cy="180000"/>
          </a:xfrm>
        </p:spPr>
        <p:txBody>
          <a:bodyPr/>
          <a:lstStyle/>
          <a:p>
            <a:r>
              <a:rPr lang="es-ES" b="0" dirty="0"/>
              <a:t>Impulsar la justicia social, promover el trabajo decente</a:t>
            </a:r>
            <a:endParaRPr lang="en-GB" b="0"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22</a:t>
            </a:fld>
            <a:endParaRPr lang="en-GB"/>
          </a:p>
        </p:txBody>
      </p:sp>
      <p:sp>
        <p:nvSpPr>
          <p:cNvPr id="17" name="Marcador de texto 16"/>
          <p:cNvSpPr>
            <a:spLocks noGrp="1"/>
          </p:cNvSpPr>
          <p:nvPr>
            <p:ph type="body" sz="quarter" idx="14"/>
          </p:nvPr>
        </p:nvSpPr>
        <p:spPr>
          <a:xfrm>
            <a:off x="8072490" y="5406256"/>
            <a:ext cx="3413125" cy="247650"/>
          </a:xfrm>
        </p:spPr>
        <p:txBody>
          <a:bodyPr/>
          <a:lstStyle/>
          <a:p>
            <a:r>
              <a:rPr lang="en-US" dirty="0" err="1">
                <a:cs typeface="Overpass Bold"/>
              </a:rPr>
              <a:t>Foto</a:t>
            </a:r>
            <a:r>
              <a:rPr lang="en-US" dirty="0">
                <a:cs typeface="Overpass Bold"/>
              </a:rPr>
              <a:t> de </a:t>
            </a:r>
            <a:r>
              <a:rPr lang="en-US" dirty="0" err="1">
                <a:cs typeface="Overpass Bold"/>
              </a:rPr>
              <a:t>Maxime</a:t>
            </a:r>
            <a:r>
              <a:rPr lang="en-US" dirty="0">
                <a:cs typeface="Overpass Bold"/>
              </a:rPr>
              <a:t> </a:t>
            </a:r>
            <a:r>
              <a:rPr lang="en-US" dirty="0" err="1">
                <a:cs typeface="Overpass Bold"/>
              </a:rPr>
              <a:t>Fosst</a:t>
            </a:r>
            <a:r>
              <a:rPr lang="en-US" dirty="0">
                <a:cs typeface="Overpass Bold"/>
              </a:rPr>
              <a:t>/ OIT</a:t>
            </a:r>
            <a:r>
              <a:rPr lang="en-US" dirty="0" smtClean="0">
                <a:cs typeface="Overpass Bold"/>
              </a:rPr>
              <a:t>- </a:t>
            </a:r>
            <a:r>
              <a:rPr lang="es-ES_tradnl" dirty="0" smtClean="0">
                <a:cs typeface="Overpass Bold"/>
              </a:rPr>
              <a:t>Exhibición </a:t>
            </a:r>
            <a:r>
              <a:rPr lang="en-US" dirty="0" smtClean="0">
                <a:cs typeface="Overpass Bold"/>
              </a:rPr>
              <a:t>de </a:t>
            </a:r>
            <a:r>
              <a:rPr lang="en-US" dirty="0" err="1">
                <a:cs typeface="Overpass Bold"/>
              </a:rPr>
              <a:t>fotos</a:t>
            </a:r>
            <a:endParaRPr lang="es-ES" dirty="0">
              <a:cs typeface="Overpass Bold"/>
            </a:endParaRPr>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dirty="0" smtClean="0"/>
              <a:t>Objetivos de la Sesión dos</a:t>
            </a:r>
            <a:endParaRPr lang="en-GB" dirty="0"/>
          </a:p>
        </p:txBody>
      </p:sp>
      <p:sp>
        <p:nvSpPr>
          <p:cNvPr id="6" name="Content Placeholder 2"/>
          <p:cNvSpPr txBox="1">
            <a:spLocks/>
          </p:cNvSpPr>
          <p:nvPr/>
        </p:nvSpPr>
        <p:spPr>
          <a:xfrm>
            <a:off x="471861" y="2393950"/>
            <a:ext cx="731186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0" dirty="0" smtClean="0">
                <a:solidFill>
                  <a:schemeClr val="tx2"/>
                </a:solidFill>
              </a:rPr>
              <a:t>Al final de la </a:t>
            </a:r>
            <a:r>
              <a:rPr lang="en-GB" sz="2000" b="0" dirty="0" err="1" smtClean="0">
                <a:solidFill>
                  <a:schemeClr val="tx2"/>
                </a:solidFill>
              </a:rPr>
              <a:t>sesión</a:t>
            </a:r>
            <a:r>
              <a:rPr lang="en-GB" sz="2000" b="0" dirty="0" smtClean="0">
                <a:solidFill>
                  <a:schemeClr val="tx2"/>
                </a:solidFill>
              </a:rPr>
              <a:t> </a:t>
            </a:r>
            <a:r>
              <a:rPr lang="en-GB" sz="2000" b="0" dirty="0" err="1" smtClean="0">
                <a:solidFill>
                  <a:schemeClr val="tx2"/>
                </a:solidFill>
              </a:rPr>
              <a:t>sabrá</a:t>
            </a:r>
            <a:r>
              <a:rPr lang="en-GB" sz="2000" b="0" dirty="0" smtClean="0">
                <a:solidFill>
                  <a:schemeClr val="tx2"/>
                </a:solidFill>
              </a:rPr>
              <a:t>:</a:t>
            </a:r>
          </a:p>
          <a:p>
            <a:pPr marL="457200" lvl="1" indent="-457200">
              <a:spcBef>
                <a:spcPts val="1200"/>
              </a:spcBef>
              <a:buFont typeface="Calibri" pitchFamily="34" charset="0"/>
              <a:buAutoNum type="arabicPeriod"/>
            </a:pPr>
            <a:r>
              <a:rPr lang="en-US" sz="2000" dirty="0" smtClean="0">
                <a:solidFill>
                  <a:schemeClr val="tx2"/>
                </a:solidFill>
                <a:latin typeface="Overpass Light"/>
                <a:cs typeface="Overpass Light"/>
              </a:rPr>
              <a:t>D</a:t>
            </a:r>
            <a:r>
              <a:rPr lang="es-ES" sz="2000" b="0" dirty="0" smtClean="0">
                <a:solidFill>
                  <a:schemeClr val="tx2"/>
                </a:solidFill>
                <a:latin typeface="Overpass Light"/>
                <a:cs typeface="Overpass Light"/>
              </a:rPr>
              <a:t>escribir </a:t>
            </a:r>
            <a:r>
              <a:rPr lang="es-ES" sz="2000" b="0" dirty="0">
                <a:solidFill>
                  <a:schemeClr val="tx2"/>
                </a:solidFill>
                <a:latin typeface="Overpass Light"/>
                <a:cs typeface="Overpass Light"/>
              </a:rPr>
              <a:t>los objetivos, principios y características de la SST y su importancia </a:t>
            </a:r>
            <a:endParaRPr lang="es-ES" sz="2000" b="0" dirty="0" smtClean="0">
              <a:solidFill>
                <a:schemeClr val="tx2"/>
              </a:solidFill>
              <a:latin typeface="Overpass Light"/>
              <a:cs typeface="Overpass Light"/>
            </a:endParaRPr>
          </a:p>
          <a:p>
            <a:pPr marL="457200" lvl="1" indent="-457200">
              <a:spcBef>
                <a:spcPts val="1200"/>
              </a:spcBef>
              <a:buFont typeface="Calibri" pitchFamily="34" charset="0"/>
              <a:buAutoNum type="arabicPeriod"/>
            </a:pPr>
            <a:r>
              <a:rPr lang="es-ES" sz="2000" dirty="0">
                <a:solidFill>
                  <a:schemeClr val="tx2"/>
                </a:solidFill>
                <a:latin typeface="Overpass Light"/>
                <a:cs typeface="Overpass Light"/>
              </a:rPr>
              <a:t>E</a:t>
            </a:r>
            <a:r>
              <a:rPr lang="es-ES" sz="2000" b="0" dirty="0" smtClean="0">
                <a:solidFill>
                  <a:schemeClr val="tx2"/>
                </a:solidFill>
                <a:latin typeface="Overpass Light"/>
                <a:cs typeface="Overpass Light"/>
              </a:rPr>
              <a:t>ntender </a:t>
            </a:r>
            <a:r>
              <a:rPr lang="es-ES" sz="2000" b="0" dirty="0">
                <a:solidFill>
                  <a:schemeClr val="tx2"/>
                </a:solidFill>
                <a:latin typeface="Overpass Light"/>
                <a:cs typeface="Overpass Light"/>
              </a:rPr>
              <a:t>la importancia de crear y mantener una cultura preventiva en materia de seguridad y salud en el lugar de </a:t>
            </a:r>
            <a:r>
              <a:rPr lang="es-ES" sz="2000" b="0" dirty="0" smtClean="0">
                <a:solidFill>
                  <a:schemeClr val="tx2"/>
                </a:solidFill>
                <a:latin typeface="Overpass Light"/>
                <a:cs typeface="Overpass Light"/>
              </a:rPr>
              <a:t>trabajo</a:t>
            </a:r>
          </a:p>
          <a:p>
            <a:pPr marL="457200" lvl="1" indent="-457200">
              <a:spcBef>
                <a:spcPts val="1200"/>
              </a:spcBef>
              <a:buFont typeface="Calibri" pitchFamily="34" charset="0"/>
              <a:buAutoNum type="arabicPeriod"/>
            </a:pPr>
            <a:r>
              <a:rPr lang="es-ES" sz="2000" dirty="0">
                <a:solidFill>
                  <a:schemeClr val="tx2"/>
                </a:solidFill>
                <a:latin typeface="Overpass Light"/>
                <a:cs typeface="Overpass Light"/>
              </a:rPr>
              <a:t>C</a:t>
            </a:r>
            <a:r>
              <a:rPr lang="es-ES" sz="2000" b="0" dirty="0" smtClean="0">
                <a:solidFill>
                  <a:schemeClr val="tx2"/>
                </a:solidFill>
                <a:latin typeface="Overpass Light"/>
                <a:cs typeface="Overpass Light"/>
              </a:rPr>
              <a:t>omprender </a:t>
            </a:r>
            <a:r>
              <a:rPr lang="es-ES" sz="2000" b="0" dirty="0">
                <a:solidFill>
                  <a:schemeClr val="tx2"/>
                </a:solidFill>
                <a:latin typeface="Overpass Light"/>
                <a:cs typeface="Overpass Light"/>
              </a:rPr>
              <a:t>el </a:t>
            </a:r>
            <a:r>
              <a:rPr lang="es-ES" sz="2000" dirty="0">
                <a:solidFill>
                  <a:schemeClr val="tx2"/>
                </a:solidFill>
                <a:latin typeface="Overpass Light"/>
                <a:cs typeface="Overpass Light"/>
              </a:rPr>
              <a:t>papel del lugar de trabajo en la promoción de la salud </a:t>
            </a:r>
            <a:r>
              <a:rPr lang="es-ES" sz="2000" dirty="0" smtClean="0">
                <a:solidFill>
                  <a:schemeClr val="tx2"/>
                </a:solidFill>
                <a:latin typeface="Overpass Light"/>
                <a:cs typeface="Overpass Light"/>
              </a:rPr>
              <a:t>mundial</a:t>
            </a:r>
            <a:endParaRPr lang="en-GB" sz="2000"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809027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Peligro profesional</a:t>
            </a:r>
            <a:endParaRPr lang="en-GB" b="0" dirty="0"/>
          </a:p>
        </p:txBody>
      </p:sp>
      <p:sp>
        <p:nvSpPr>
          <p:cNvPr id="3" name="Content Placeholder 2"/>
          <p:cNvSpPr>
            <a:spLocks noGrp="1"/>
          </p:cNvSpPr>
          <p:nvPr>
            <p:ph sz="half" idx="1"/>
          </p:nvPr>
        </p:nvSpPr>
        <p:spPr>
          <a:xfrm>
            <a:off x="490538" y="2393950"/>
            <a:ext cx="6392328" cy="3482976"/>
          </a:xfrm>
        </p:spPr>
        <p:txBody>
          <a:bodyPr/>
          <a:lstStyle/>
          <a:p>
            <a:pPr lvl="2"/>
            <a:r>
              <a:rPr lang="es-ES" dirty="0" smtClean="0">
                <a:solidFill>
                  <a:schemeClr val="tx2"/>
                </a:solidFill>
                <a:latin typeface="Overpass Light"/>
                <a:cs typeface="Overpass Light"/>
              </a:rPr>
              <a:t>Un</a:t>
            </a:r>
            <a:r>
              <a:rPr lang="es-ES" dirty="0" smtClean="0">
                <a:latin typeface="Overpass Light"/>
                <a:cs typeface="Overpass Light"/>
              </a:rPr>
              <a:t> </a:t>
            </a:r>
            <a:r>
              <a:rPr lang="es-ES" dirty="0">
                <a:solidFill>
                  <a:schemeClr val="accent2"/>
                </a:solidFill>
                <a:latin typeface="Overpass Light"/>
                <a:cs typeface="Overpass Light"/>
              </a:rPr>
              <a:t>peligro profesional</a:t>
            </a:r>
            <a:r>
              <a:rPr lang="es-ES" dirty="0">
                <a:latin typeface="Overpass Light"/>
                <a:cs typeface="Overpass Light"/>
              </a:rPr>
              <a:t> </a:t>
            </a:r>
            <a:r>
              <a:rPr lang="es-ES" dirty="0">
                <a:solidFill>
                  <a:schemeClr val="tx2"/>
                </a:solidFill>
                <a:latin typeface="Overpass Light"/>
                <a:cs typeface="Overpass Light"/>
              </a:rPr>
              <a:t>es todo aquello pueda causar lesiones o daños a la salud de personas </a:t>
            </a:r>
            <a:endParaRPr lang="es-ES" dirty="0" smtClean="0">
              <a:solidFill>
                <a:schemeClr val="tx2"/>
              </a:solidFill>
              <a:latin typeface="Overpass Light"/>
              <a:cs typeface="Overpass Light"/>
            </a:endParaRPr>
          </a:p>
          <a:p>
            <a:pPr lvl="2"/>
            <a:endParaRPr lang="es-ES" dirty="0">
              <a:solidFill>
                <a:schemeClr val="tx2"/>
              </a:solidFill>
              <a:latin typeface="Overpass Light"/>
              <a:cs typeface="Overpass Light"/>
            </a:endParaRPr>
          </a:p>
          <a:p>
            <a:pPr lvl="2"/>
            <a:r>
              <a:rPr lang="es-ES" dirty="0" smtClean="0">
                <a:solidFill>
                  <a:schemeClr val="tx2"/>
                </a:solidFill>
                <a:latin typeface="Overpass Light"/>
                <a:cs typeface="Overpass Light"/>
              </a:rPr>
              <a:t>Los </a:t>
            </a:r>
            <a:r>
              <a:rPr lang="es-ES" dirty="0">
                <a:solidFill>
                  <a:schemeClr val="tx2"/>
                </a:solidFill>
                <a:latin typeface="Overpass Light"/>
                <a:cs typeface="Overpass Light"/>
              </a:rPr>
              <a:t>peligros se pueden encontrar en prácticamente cualquier lugar de trabajo y pueden adoptar muchas </a:t>
            </a:r>
            <a:r>
              <a:rPr lang="es-ES" dirty="0" smtClean="0">
                <a:solidFill>
                  <a:schemeClr val="tx2"/>
                </a:solidFill>
                <a:latin typeface="Overpass Light"/>
                <a:cs typeface="Overpass Light"/>
              </a:rPr>
              <a:t>formas</a:t>
            </a:r>
            <a:endParaRPr lang="es-E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23</a:t>
            </a:fld>
            <a:endParaRPr lang="en-GB"/>
          </a:p>
        </p:txBody>
      </p:sp>
      <p:pic>
        <p:nvPicPr>
          <p:cNvPr id="9" name="Imagen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5312" y="1429656"/>
            <a:ext cx="4008395" cy="4374285"/>
          </a:xfrm>
          <a:prstGeom prst="rect">
            <a:avLst/>
          </a:prstGeom>
        </p:spPr>
      </p:pic>
    </p:spTree>
    <p:extLst>
      <p:ext uri="{BB962C8B-B14F-4D97-AF65-F5344CB8AC3E}">
        <p14:creationId xmlns:p14="http://schemas.microsoft.com/office/powerpoint/2010/main" val="422333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4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2378" y="1598790"/>
            <a:ext cx="7267388" cy="4631680"/>
          </a:xfrm>
          <a:prstGeom prst="rect">
            <a:avLst/>
          </a:prstGeom>
        </p:spPr>
      </p:pic>
      <p:sp>
        <p:nvSpPr>
          <p:cNvPr id="4" name="Title 3"/>
          <p:cNvSpPr>
            <a:spLocks noGrp="1"/>
          </p:cNvSpPr>
          <p:nvPr>
            <p:ph type="title"/>
          </p:nvPr>
        </p:nvSpPr>
        <p:spPr/>
        <p:txBody>
          <a:bodyPr/>
          <a:lstStyle/>
          <a:p>
            <a:r>
              <a:rPr lang="es-ES" b="0" dirty="0"/>
              <a:t>Peligros para la seguridad en el trabajo</a:t>
            </a:r>
            <a:endParaRPr lang="en-GB" b="0" dirty="0"/>
          </a:p>
        </p:txBody>
      </p:sp>
      <p:sp>
        <p:nvSpPr>
          <p:cNvPr id="5" name="Content Placeholder 4"/>
          <p:cNvSpPr>
            <a:spLocks noGrp="1"/>
          </p:cNvSpPr>
          <p:nvPr>
            <p:ph idx="1"/>
          </p:nvPr>
        </p:nvSpPr>
        <p:spPr>
          <a:xfrm>
            <a:off x="490538" y="2393950"/>
            <a:ext cx="3767697" cy="3482975"/>
          </a:xfrm>
        </p:spPr>
        <p:txBody>
          <a:bodyPr/>
          <a:lstStyle/>
          <a:p>
            <a:pPr lvl="3"/>
            <a:r>
              <a:rPr lang="en-GB" sz="1800" b="0" dirty="0" smtClean="0"/>
              <a:t>Entre los </a:t>
            </a:r>
            <a:r>
              <a:rPr lang="en-GB" sz="1800" b="0" dirty="0" err="1" smtClean="0"/>
              <a:t>ejemplos</a:t>
            </a:r>
            <a:r>
              <a:rPr lang="en-GB" sz="1800" b="0" dirty="0" smtClean="0"/>
              <a:t>, </a:t>
            </a:r>
            <a:r>
              <a:rPr lang="en-GB" sz="1800" b="0" dirty="0" err="1" smtClean="0"/>
              <a:t>cabe</a:t>
            </a:r>
            <a:r>
              <a:rPr lang="en-GB" sz="1800" b="0" dirty="0" smtClean="0"/>
              <a:t> </a:t>
            </a:r>
            <a:r>
              <a:rPr lang="en-GB" sz="1800" b="0" dirty="0" err="1" smtClean="0"/>
              <a:t>destacar</a:t>
            </a:r>
            <a:r>
              <a:rPr lang="en-GB" sz="1800" b="0" dirty="0" smtClean="0"/>
              <a:t> los </a:t>
            </a:r>
            <a:r>
              <a:rPr lang="en-GB" sz="1800" b="0" dirty="0" err="1" smtClean="0"/>
              <a:t>siguientes</a:t>
            </a:r>
            <a:r>
              <a:rPr lang="en-GB" sz="1800" b="0" dirty="0" smtClean="0"/>
              <a:t>:</a:t>
            </a:r>
          </a:p>
          <a:p>
            <a:pPr lvl="5">
              <a:lnSpc>
                <a:spcPct val="130000"/>
              </a:lnSpc>
            </a:pPr>
            <a:r>
              <a:rPr lang="en-GB" sz="1800" dirty="0" err="1" smtClean="0">
                <a:solidFill>
                  <a:schemeClr val="tx2"/>
                </a:solidFill>
                <a:latin typeface="Overpass Light" panose="00000400000000000000" pitchFamily="2" charset="0"/>
              </a:rPr>
              <a:t>Maquinaria</a:t>
            </a:r>
            <a:r>
              <a:rPr lang="en-GB" sz="1800" dirty="0" smtClean="0">
                <a:solidFill>
                  <a:schemeClr val="tx2"/>
                </a:solidFill>
                <a:latin typeface="Overpass Light" panose="00000400000000000000" pitchFamily="2" charset="0"/>
              </a:rPr>
              <a:t> sin </a:t>
            </a:r>
            <a:r>
              <a:rPr lang="en-GB" sz="1800" dirty="0" err="1" smtClean="0">
                <a:solidFill>
                  <a:schemeClr val="tx2"/>
                </a:solidFill>
                <a:latin typeface="Overpass Light" panose="00000400000000000000" pitchFamily="2" charset="0"/>
              </a:rPr>
              <a:t>vigilancia</a:t>
            </a:r>
            <a:endParaRPr lang="en-GB" sz="1800" dirty="0" smtClean="0">
              <a:solidFill>
                <a:schemeClr val="tx2"/>
              </a:solidFill>
              <a:latin typeface="Overpass Light" panose="00000400000000000000" pitchFamily="2" charset="0"/>
            </a:endParaRPr>
          </a:p>
          <a:p>
            <a:pPr lvl="5">
              <a:lnSpc>
                <a:spcPct val="130000"/>
              </a:lnSpc>
            </a:pPr>
            <a:r>
              <a:rPr lang="es-ES" sz="1800" dirty="0" smtClean="0">
                <a:solidFill>
                  <a:schemeClr val="tx2"/>
                </a:solidFill>
                <a:latin typeface="Overpass Light" panose="00000400000000000000" pitchFamily="2" charset="0"/>
              </a:rPr>
              <a:t>S</a:t>
            </a:r>
            <a:r>
              <a:rPr lang="en-US" sz="1800" dirty="0" err="1" smtClean="0">
                <a:solidFill>
                  <a:schemeClr val="tx2"/>
                </a:solidFill>
                <a:latin typeface="Overpass Light" panose="00000400000000000000" pitchFamily="2" charset="0"/>
              </a:rPr>
              <a:t>uelos</a:t>
            </a:r>
            <a:r>
              <a:rPr lang="en-US" sz="1800" dirty="0" smtClean="0">
                <a:solidFill>
                  <a:schemeClr val="tx2"/>
                </a:solidFill>
                <a:latin typeface="Overpass Light" panose="00000400000000000000" pitchFamily="2" charset="0"/>
              </a:rPr>
              <a:t> </a:t>
            </a:r>
            <a:r>
              <a:rPr lang="en-US" sz="1800" dirty="0" err="1" smtClean="0">
                <a:solidFill>
                  <a:schemeClr val="tx2"/>
                </a:solidFill>
                <a:latin typeface="Overpass Light" panose="00000400000000000000" pitchFamily="2" charset="0"/>
              </a:rPr>
              <a:t>mojados</a:t>
            </a:r>
            <a:endParaRPr lang="en-GB" sz="1800" dirty="0" smtClean="0">
              <a:solidFill>
                <a:schemeClr val="tx2"/>
              </a:solidFill>
              <a:latin typeface="Overpass Light" panose="00000400000000000000" pitchFamily="2" charset="0"/>
            </a:endParaRPr>
          </a:p>
          <a:p>
            <a:pPr lvl="5">
              <a:lnSpc>
                <a:spcPct val="130000"/>
              </a:lnSpc>
            </a:pPr>
            <a:r>
              <a:rPr lang="en-US" sz="1800" dirty="0" err="1" smtClean="0">
                <a:solidFill>
                  <a:schemeClr val="tx2"/>
                </a:solidFill>
                <a:latin typeface="Overpass Light" panose="00000400000000000000" pitchFamily="2" charset="0"/>
              </a:rPr>
              <a:t>Objetos</a:t>
            </a:r>
            <a:r>
              <a:rPr lang="en-US" sz="1800" dirty="0" smtClean="0">
                <a:solidFill>
                  <a:schemeClr val="tx2"/>
                </a:solidFill>
                <a:latin typeface="Overpass Light" panose="00000400000000000000" pitchFamily="2" charset="0"/>
              </a:rPr>
              <a:t> </a:t>
            </a:r>
            <a:r>
              <a:rPr lang="en-US" sz="1800" dirty="0" err="1" smtClean="0">
                <a:solidFill>
                  <a:schemeClr val="tx2"/>
                </a:solidFill>
                <a:latin typeface="Overpass Light" panose="00000400000000000000" pitchFamily="2" charset="0"/>
              </a:rPr>
              <a:t>inestables</a:t>
            </a:r>
            <a:endParaRPr lang="en-GB" sz="1800" dirty="0" smtClean="0">
              <a:solidFill>
                <a:schemeClr val="tx2"/>
              </a:solidFill>
              <a:latin typeface="Overpass Light" panose="00000400000000000000" pitchFamily="2" charset="0"/>
            </a:endParaRPr>
          </a:p>
          <a:p>
            <a:pPr lvl="5">
              <a:lnSpc>
                <a:spcPct val="130000"/>
              </a:lnSpc>
            </a:pPr>
            <a:r>
              <a:rPr lang="en-US" sz="1800" dirty="0" err="1" smtClean="0">
                <a:solidFill>
                  <a:schemeClr val="tx2"/>
                </a:solidFill>
                <a:latin typeface="Overpass Light" panose="00000400000000000000" pitchFamily="2" charset="0"/>
              </a:rPr>
              <a:t>Electricidad</a:t>
            </a:r>
            <a:endParaRPr lang="en-GB" sz="1800" dirty="0" smtClean="0">
              <a:solidFill>
                <a:schemeClr val="tx2"/>
              </a:solidFill>
              <a:latin typeface="Overpass Light" panose="00000400000000000000" pitchFamily="2" charset="0"/>
            </a:endParaRPr>
          </a:p>
        </p:txBody>
      </p:sp>
      <p:sp>
        <p:nvSpPr>
          <p:cNvPr id="10" name="Date Placeholder 9"/>
          <p:cNvSpPr>
            <a:spLocks noGrp="1"/>
          </p:cNvSpPr>
          <p:nvPr>
            <p:ph type="dt" sz="half" idx="10"/>
          </p:nvPr>
        </p:nvSpPr>
        <p:spPr/>
        <p:txBody>
          <a:bodyPr/>
          <a:lstStyle/>
          <a:p>
            <a:r>
              <a:rPr lang="en-GB" smtClean="0"/>
              <a:t>Date: Monday / 01 / October / 2019</a:t>
            </a:r>
            <a:endParaRPr lang="en-GB"/>
          </a:p>
        </p:txBody>
      </p:sp>
      <p:sp>
        <p:nvSpPr>
          <p:cNvPr id="11" name="Footer Placeholder 10"/>
          <p:cNvSpPr>
            <a:spLocks noGrp="1"/>
          </p:cNvSpPr>
          <p:nvPr>
            <p:ph type="ftr" sz="quarter" idx="11"/>
          </p:nvPr>
        </p:nvSpPr>
        <p:spPr/>
        <p:txBody>
          <a:bodyPr/>
          <a:lstStyle/>
          <a:p>
            <a:r>
              <a:rPr lang="es-ES" b="0" dirty="0"/>
              <a:t>Impulsar la justicia social, promover el trabajo decente</a:t>
            </a:r>
            <a:endParaRPr lang="en-GB" b="0" dirty="0"/>
          </a:p>
        </p:txBody>
      </p:sp>
      <p:sp>
        <p:nvSpPr>
          <p:cNvPr id="28" name="Slide Number Placeholder 27"/>
          <p:cNvSpPr>
            <a:spLocks noGrp="1"/>
          </p:cNvSpPr>
          <p:nvPr>
            <p:ph type="sldNum" sz="quarter" idx="12"/>
          </p:nvPr>
        </p:nvSpPr>
        <p:spPr/>
        <p:txBody>
          <a:bodyPr/>
          <a:lstStyle/>
          <a:p>
            <a:fld id="{856227C0-AD57-4F9B-BAE3-EEFB0D0EE427}" type="slidenum">
              <a:rPr lang="en-GB" smtClean="0"/>
              <a:t>24</a:t>
            </a:fld>
            <a:endParaRPr lang="en-GB"/>
          </a:p>
        </p:txBody>
      </p:sp>
    </p:spTree>
    <p:extLst>
      <p:ext uri="{BB962C8B-B14F-4D97-AF65-F5344CB8AC3E}">
        <p14:creationId xmlns:p14="http://schemas.microsoft.com/office/powerpoint/2010/main" val="24370509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5793" y="1681027"/>
            <a:ext cx="4465320" cy="4498736"/>
          </a:xfrm>
          <a:prstGeom prst="rect">
            <a:avLst/>
          </a:prstGeom>
        </p:spPr>
      </p:pic>
      <p:sp>
        <p:nvSpPr>
          <p:cNvPr id="4" name="Title 3"/>
          <p:cNvSpPr>
            <a:spLocks noGrp="1"/>
          </p:cNvSpPr>
          <p:nvPr>
            <p:ph type="title"/>
          </p:nvPr>
        </p:nvSpPr>
        <p:spPr/>
        <p:txBody>
          <a:bodyPr/>
          <a:lstStyle/>
          <a:p>
            <a:r>
              <a:rPr lang="es-ES" b="0" dirty="0"/>
              <a:t>Peligros para la salud en el trabajo</a:t>
            </a:r>
            <a:endParaRPr lang="en-GB" b="0" dirty="0"/>
          </a:p>
        </p:txBody>
      </p:sp>
      <p:sp>
        <p:nvSpPr>
          <p:cNvPr id="5" name="Content Placeholder 4"/>
          <p:cNvSpPr>
            <a:spLocks noGrp="1"/>
          </p:cNvSpPr>
          <p:nvPr>
            <p:ph idx="1"/>
          </p:nvPr>
        </p:nvSpPr>
        <p:spPr>
          <a:xfrm>
            <a:off x="490538" y="2393950"/>
            <a:ext cx="6643183" cy="3482975"/>
          </a:xfrm>
        </p:spPr>
        <p:txBody>
          <a:bodyPr/>
          <a:lstStyle/>
          <a:p>
            <a:r>
              <a:rPr lang="es-ES" b="0" dirty="0" smtClean="0">
                <a:solidFill>
                  <a:schemeClr val="tx2"/>
                </a:solidFill>
                <a:cs typeface="Overpass Bold"/>
              </a:rPr>
              <a:t>Cualquier </a:t>
            </a:r>
            <a:r>
              <a:rPr lang="es-ES" b="0" dirty="0">
                <a:solidFill>
                  <a:schemeClr val="tx2"/>
                </a:solidFill>
                <a:cs typeface="Overpass Bold"/>
              </a:rPr>
              <a:t>cosa que pueda crear o causar problemas de salud en el trabajo</a:t>
            </a:r>
          </a:p>
          <a:p>
            <a:pPr lvl="3"/>
            <a:r>
              <a:rPr lang="en-GB" sz="1800" b="0" dirty="0"/>
              <a:t>Entre los </a:t>
            </a:r>
            <a:r>
              <a:rPr lang="en-GB" sz="1800" b="0" dirty="0" err="1"/>
              <a:t>ejemplos</a:t>
            </a:r>
            <a:r>
              <a:rPr lang="en-GB" sz="1800" b="0" dirty="0"/>
              <a:t>, </a:t>
            </a:r>
            <a:r>
              <a:rPr lang="en-GB" sz="1800" b="0" dirty="0" err="1"/>
              <a:t>cabe</a:t>
            </a:r>
            <a:r>
              <a:rPr lang="en-GB" sz="1800" b="0" dirty="0"/>
              <a:t> </a:t>
            </a:r>
            <a:r>
              <a:rPr lang="en-GB" sz="1800" b="0" dirty="0" err="1"/>
              <a:t>destacar</a:t>
            </a:r>
            <a:r>
              <a:rPr lang="en-GB" sz="1800" b="0" dirty="0"/>
              <a:t> los </a:t>
            </a:r>
            <a:r>
              <a:rPr lang="en-GB" sz="1800" b="0" dirty="0" err="1"/>
              <a:t>siguientes</a:t>
            </a:r>
            <a:r>
              <a:rPr lang="en-GB" sz="1800" b="0" dirty="0"/>
              <a:t>:</a:t>
            </a:r>
          </a:p>
          <a:p>
            <a:pPr lvl="5">
              <a:lnSpc>
                <a:spcPct val="110000"/>
              </a:lnSpc>
            </a:pPr>
            <a:r>
              <a:rPr lang="en-GB" sz="1800" dirty="0" smtClean="0">
                <a:solidFill>
                  <a:schemeClr val="tx2"/>
                </a:solidFill>
                <a:latin typeface="Overpass Light" panose="00000400000000000000" pitchFamily="2" charset="0"/>
              </a:rPr>
              <a:t>E</a:t>
            </a:r>
            <a:r>
              <a:rPr lang="es-ES" sz="1800" dirty="0" err="1" smtClean="0">
                <a:solidFill>
                  <a:schemeClr val="tx2"/>
                </a:solidFill>
                <a:latin typeface="Overpass Light"/>
                <a:cs typeface="Overpass Light"/>
              </a:rPr>
              <a:t>xposición</a:t>
            </a:r>
            <a:r>
              <a:rPr lang="es-ES" sz="1800" dirty="0" smtClean="0">
                <a:solidFill>
                  <a:schemeClr val="tx2"/>
                </a:solidFill>
                <a:latin typeface="Overpass Light"/>
                <a:cs typeface="Overpass Light"/>
              </a:rPr>
              <a:t> </a:t>
            </a:r>
            <a:r>
              <a:rPr lang="es-ES" sz="1800" dirty="0">
                <a:solidFill>
                  <a:schemeClr val="tx2"/>
                </a:solidFill>
                <a:latin typeface="Overpass Light"/>
                <a:cs typeface="Overpass Light"/>
              </a:rPr>
              <a:t>a sustancias químicas o pesticidas (insecticidas, fungicidas, herbicidas, etc.)</a:t>
            </a:r>
          </a:p>
          <a:p>
            <a:pPr lvl="5">
              <a:lnSpc>
                <a:spcPct val="110000"/>
              </a:lnSpc>
            </a:pPr>
            <a:r>
              <a:rPr lang="es-ES" sz="1800" dirty="0" smtClean="0">
                <a:solidFill>
                  <a:schemeClr val="tx2"/>
                </a:solidFill>
                <a:latin typeface="Overpass Light"/>
                <a:cs typeface="Overpass Light"/>
              </a:rPr>
              <a:t>Exposición </a:t>
            </a:r>
            <a:r>
              <a:rPr lang="es-ES" sz="1800" dirty="0">
                <a:solidFill>
                  <a:schemeClr val="tx2"/>
                </a:solidFill>
                <a:latin typeface="Overpass Light"/>
                <a:cs typeface="Overpass Light"/>
              </a:rPr>
              <a:t>al polvo de los cultivos o de los animales</a:t>
            </a:r>
          </a:p>
          <a:p>
            <a:pPr lvl="5">
              <a:lnSpc>
                <a:spcPct val="110000"/>
              </a:lnSpc>
            </a:pPr>
            <a:r>
              <a:rPr lang="es-ES" sz="1800" dirty="0" smtClean="0">
                <a:solidFill>
                  <a:schemeClr val="tx2"/>
                </a:solidFill>
                <a:latin typeface="Overpass Light"/>
                <a:cs typeface="Overpass Light"/>
              </a:rPr>
              <a:t>Transporte </a:t>
            </a:r>
            <a:r>
              <a:rPr lang="es-ES" sz="1800" dirty="0">
                <a:solidFill>
                  <a:schemeClr val="tx2"/>
                </a:solidFill>
                <a:latin typeface="Overpass Light"/>
                <a:cs typeface="Overpass Light"/>
              </a:rPr>
              <a:t>regular o puntual de cargas</a:t>
            </a:r>
          </a:p>
          <a:p>
            <a:pPr lvl="5">
              <a:lnSpc>
                <a:spcPct val="110000"/>
              </a:lnSpc>
            </a:pPr>
            <a:r>
              <a:rPr lang="es-ES" sz="1800" dirty="0" smtClean="0">
                <a:solidFill>
                  <a:schemeClr val="tx2"/>
                </a:solidFill>
                <a:latin typeface="Overpass Light"/>
                <a:cs typeface="Overpass Light"/>
              </a:rPr>
              <a:t>Peligros </a:t>
            </a:r>
            <a:r>
              <a:rPr lang="es-ES" sz="1800" dirty="0">
                <a:solidFill>
                  <a:schemeClr val="tx2"/>
                </a:solidFill>
                <a:latin typeface="Overpass Light"/>
                <a:cs typeface="Overpass Light"/>
              </a:rPr>
              <a:t>psicosociales para la </a:t>
            </a:r>
            <a:r>
              <a:rPr lang="es-ES" sz="1800" dirty="0" smtClean="0">
                <a:solidFill>
                  <a:schemeClr val="tx2"/>
                </a:solidFill>
                <a:latin typeface="Overpass Light"/>
                <a:cs typeface="Overpass Light"/>
              </a:rPr>
              <a:t>salud</a:t>
            </a:r>
          </a:p>
          <a:p>
            <a:pPr lvl="5">
              <a:lnSpc>
                <a:spcPct val="110000"/>
              </a:lnSpc>
            </a:pPr>
            <a:r>
              <a:rPr lang="es-ES" sz="1800" b="0" dirty="0" smtClean="0">
                <a:solidFill>
                  <a:schemeClr val="tx2"/>
                </a:solidFill>
                <a:latin typeface="Overpass Light"/>
                <a:cs typeface="Overpass Light"/>
              </a:rPr>
              <a:t>Pueden tener un período de latencia largo</a:t>
            </a:r>
            <a:endParaRPr lang="es-ES" sz="1800" b="0" dirty="0">
              <a:solidFill>
                <a:schemeClr val="tx2"/>
              </a:solidFill>
              <a:latin typeface="Overpass Light"/>
              <a:cs typeface="Overpass Light"/>
            </a:endParaRPr>
          </a:p>
        </p:txBody>
      </p:sp>
      <p:sp>
        <p:nvSpPr>
          <p:cNvPr id="10" name="Date Placeholder 9"/>
          <p:cNvSpPr>
            <a:spLocks noGrp="1"/>
          </p:cNvSpPr>
          <p:nvPr>
            <p:ph type="dt" sz="half" idx="10"/>
          </p:nvPr>
        </p:nvSpPr>
        <p:spPr/>
        <p:txBody>
          <a:bodyPr/>
          <a:lstStyle/>
          <a:p>
            <a:r>
              <a:rPr lang="en-GB" smtClean="0"/>
              <a:t>Date: Monday / 01 / October / 2019</a:t>
            </a:r>
            <a:endParaRPr lang="en-GB"/>
          </a:p>
        </p:txBody>
      </p:sp>
      <p:sp>
        <p:nvSpPr>
          <p:cNvPr id="11" name="Footer Placeholder 10"/>
          <p:cNvSpPr>
            <a:spLocks noGrp="1"/>
          </p:cNvSpPr>
          <p:nvPr>
            <p:ph type="ftr" sz="quarter" idx="11"/>
          </p:nvPr>
        </p:nvSpPr>
        <p:spPr/>
        <p:txBody>
          <a:bodyPr/>
          <a:lstStyle/>
          <a:p>
            <a:r>
              <a:rPr lang="es-ES" b="0" dirty="0"/>
              <a:t>Impulsar la justicia social, promover el trabajo decente</a:t>
            </a:r>
            <a:endParaRPr lang="en-GB" b="0" dirty="0"/>
          </a:p>
        </p:txBody>
      </p:sp>
      <p:sp>
        <p:nvSpPr>
          <p:cNvPr id="28" name="Slide Number Placeholder 27"/>
          <p:cNvSpPr>
            <a:spLocks noGrp="1"/>
          </p:cNvSpPr>
          <p:nvPr>
            <p:ph type="sldNum" sz="quarter" idx="12"/>
          </p:nvPr>
        </p:nvSpPr>
        <p:spPr/>
        <p:txBody>
          <a:bodyPr/>
          <a:lstStyle/>
          <a:p>
            <a:fld id="{856227C0-AD57-4F9B-BAE3-EEFB0D0EE427}" type="slidenum">
              <a:rPr lang="en-GB" smtClean="0"/>
              <a:t>25</a:t>
            </a:fld>
            <a:endParaRPr lang="en-GB"/>
          </a:p>
        </p:txBody>
      </p:sp>
    </p:spTree>
    <p:extLst>
      <p:ext uri="{BB962C8B-B14F-4D97-AF65-F5344CB8AC3E}">
        <p14:creationId xmlns:p14="http://schemas.microsoft.com/office/powerpoint/2010/main" val="24370509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26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6921" y="1075763"/>
            <a:ext cx="5034188" cy="5199529"/>
          </a:xfrm>
          <a:prstGeom prst="rect">
            <a:avLst/>
          </a:prstGeom>
        </p:spPr>
      </p:pic>
      <p:sp>
        <p:nvSpPr>
          <p:cNvPr id="2" name="Title 1"/>
          <p:cNvSpPr>
            <a:spLocks noGrp="1"/>
          </p:cNvSpPr>
          <p:nvPr>
            <p:ph type="title"/>
          </p:nvPr>
        </p:nvSpPr>
        <p:spPr>
          <a:xfrm>
            <a:off x="490537" y="1423195"/>
            <a:ext cx="5919228" cy="720000"/>
          </a:xfrm>
        </p:spPr>
        <p:txBody>
          <a:bodyPr/>
          <a:lstStyle/>
          <a:p>
            <a:r>
              <a:rPr lang="es-ES" dirty="0"/>
              <a:t>¿Cómo llegan las sustancias peligrosas al cuerpo? </a:t>
            </a:r>
            <a:endParaRPr lang="en-GB" b="0" dirty="0"/>
          </a:p>
        </p:txBody>
      </p:sp>
      <p:sp>
        <p:nvSpPr>
          <p:cNvPr id="3" name="Content Placeholder 2"/>
          <p:cNvSpPr>
            <a:spLocks noGrp="1"/>
          </p:cNvSpPr>
          <p:nvPr>
            <p:ph sz="half" idx="1"/>
          </p:nvPr>
        </p:nvSpPr>
        <p:spPr>
          <a:xfrm>
            <a:off x="509216" y="2393950"/>
            <a:ext cx="6035019" cy="4153606"/>
          </a:xfrm>
        </p:spPr>
        <p:txBody>
          <a:bodyPr/>
          <a:lstStyle/>
          <a:p>
            <a:pPr lvl="2">
              <a:lnSpc>
                <a:spcPct val="120000"/>
              </a:lnSpc>
            </a:pPr>
            <a:r>
              <a:rPr lang="es-ES" b="0" dirty="0" smtClean="0">
                <a:solidFill>
                  <a:srgbClr val="000000"/>
                </a:solidFill>
                <a:cs typeface="Overpass Bold"/>
              </a:rPr>
              <a:t>Inhalación</a:t>
            </a:r>
            <a:r>
              <a:rPr lang="es-ES" b="0" dirty="0">
                <a:solidFill>
                  <a:srgbClr val="000000"/>
                </a:solidFill>
                <a:cs typeface="Overpass Bold"/>
              </a:rPr>
              <a:t>: </a:t>
            </a:r>
            <a:r>
              <a:rPr lang="es-ES" b="0" dirty="0">
                <a:solidFill>
                  <a:srgbClr val="000000"/>
                </a:solidFill>
                <a:latin typeface="Overpass Light"/>
                <a:cs typeface="Overpass Light"/>
              </a:rPr>
              <a:t>por ejemplo, al inhalar gas, </a:t>
            </a:r>
            <a:r>
              <a:rPr lang="es-ES" b="0" dirty="0" smtClean="0">
                <a:solidFill>
                  <a:srgbClr val="000000"/>
                </a:solidFill>
                <a:latin typeface="Overpass Light"/>
                <a:cs typeface="Overpass Light"/>
              </a:rPr>
              <a:t>fibras </a:t>
            </a:r>
            <a:r>
              <a:rPr lang="es-ES" b="0" dirty="0">
                <a:solidFill>
                  <a:srgbClr val="000000"/>
                </a:solidFill>
                <a:latin typeface="Overpass Light"/>
                <a:cs typeface="Overpass Light"/>
              </a:rPr>
              <a:t>de asbesto, polvo de madera, moho, </a:t>
            </a:r>
            <a:r>
              <a:rPr lang="es-ES" b="0" dirty="0" smtClean="0">
                <a:solidFill>
                  <a:srgbClr val="000000"/>
                </a:solidFill>
                <a:latin typeface="Overpass Light"/>
                <a:cs typeface="Overpass Light"/>
              </a:rPr>
              <a:t>etc.</a:t>
            </a:r>
          </a:p>
          <a:p>
            <a:pPr lvl="2">
              <a:lnSpc>
                <a:spcPct val="120000"/>
              </a:lnSpc>
            </a:pPr>
            <a:r>
              <a:rPr lang="es-ES" b="0" dirty="0" smtClean="0">
                <a:solidFill>
                  <a:srgbClr val="000000"/>
                </a:solidFill>
                <a:cs typeface="Overpass Bold"/>
              </a:rPr>
              <a:t>Absorción </a:t>
            </a:r>
            <a:r>
              <a:rPr lang="es-ES" b="0" dirty="0">
                <a:solidFill>
                  <a:srgbClr val="000000"/>
                </a:solidFill>
                <a:cs typeface="Overpass Bold"/>
              </a:rPr>
              <a:t>a través de la piel</a:t>
            </a:r>
            <a:r>
              <a:rPr lang="es-ES" b="0" dirty="0">
                <a:solidFill>
                  <a:srgbClr val="000000"/>
                </a:solidFill>
                <a:latin typeface="Overpass Light"/>
                <a:cs typeface="Overpass Light"/>
              </a:rPr>
              <a:t>: por ejemplo, </a:t>
            </a:r>
            <a:r>
              <a:rPr lang="es-ES" b="0" dirty="0" smtClean="0">
                <a:solidFill>
                  <a:srgbClr val="000000"/>
                </a:solidFill>
                <a:latin typeface="Overpass Light"/>
                <a:cs typeface="Overpass Light"/>
              </a:rPr>
              <a:t>en </a:t>
            </a:r>
            <a:r>
              <a:rPr lang="es-ES" b="0" dirty="0">
                <a:solidFill>
                  <a:srgbClr val="000000"/>
                </a:solidFill>
                <a:latin typeface="Overpass Light"/>
                <a:cs typeface="Overpass Light"/>
              </a:rPr>
              <a:t>el caso de un disolvente </a:t>
            </a:r>
            <a:endParaRPr lang="es-ES" b="0" dirty="0" smtClean="0">
              <a:solidFill>
                <a:srgbClr val="000000"/>
              </a:solidFill>
              <a:latin typeface="Overpass Light"/>
              <a:cs typeface="Overpass Light"/>
            </a:endParaRPr>
          </a:p>
          <a:p>
            <a:pPr lvl="2">
              <a:lnSpc>
                <a:spcPct val="120000"/>
              </a:lnSpc>
            </a:pPr>
            <a:r>
              <a:rPr lang="es-ES" b="0" dirty="0" smtClean="0">
                <a:solidFill>
                  <a:srgbClr val="000000"/>
                </a:solidFill>
                <a:cs typeface="Overpass Bold"/>
              </a:rPr>
              <a:t>Ingestión </a:t>
            </a:r>
            <a:r>
              <a:rPr lang="es-ES" b="0" dirty="0">
                <a:solidFill>
                  <a:srgbClr val="000000"/>
                </a:solidFill>
                <a:cs typeface="Overpass Bold"/>
              </a:rPr>
              <a:t>– deglución</a:t>
            </a:r>
            <a:r>
              <a:rPr lang="es-ES" b="0" dirty="0" smtClean="0">
                <a:solidFill>
                  <a:srgbClr val="000000"/>
                </a:solidFill>
                <a:latin typeface="Overpass Light"/>
                <a:cs typeface="Overpass Light"/>
              </a:rPr>
              <a:t>: por </a:t>
            </a:r>
            <a:r>
              <a:rPr lang="es-ES" b="0" dirty="0">
                <a:solidFill>
                  <a:srgbClr val="000000"/>
                </a:solidFill>
                <a:latin typeface="Overpass Light"/>
                <a:cs typeface="Overpass Light"/>
              </a:rPr>
              <a:t>ejemplo, una </a:t>
            </a:r>
            <a:r>
              <a:rPr lang="es-ES" b="0" dirty="0" smtClean="0">
                <a:solidFill>
                  <a:srgbClr val="000000"/>
                </a:solidFill>
                <a:latin typeface="Overpass Light"/>
                <a:cs typeface="Overpass Light"/>
              </a:rPr>
              <a:t>sustancia almacenada </a:t>
            </a:r>
            <a:r>
              <a:rPr lang="es-ES" b="0" dirty="0">
                <a:solidFill>
                  <a:srgbClr val="000000"/>
                </a:solidFill>
                <a:latin typeface="Overpass Light"/>
                <a:cs typeface="Overpass Light"/>
              </a:rPr>
              <a:t>en un frasco sin </a:t>
            </a:r>
            <a:r>
              <a:rPr lang="es-ES" b="0" dirty="0" smtClean="0">
                <a:solidFill>
                  <a:srgbClr val="000000"/>
                </a:solidFill>
                <a:latin typeface="Overpass Light"/>
                <a:cs typeface="Overpass Light"/>
              </a:rPr>
              <a:t>etiquetar </a:t>
            </a:r>
            <a:endParaRPr lang="en-US" dirty="0">
              <a:solidFill>
                <a:schemeClr val="tx2"/>
              </a:solidFill>
              <a:latin typeface="Overpass Light" panose="00000400000000000000" pitchFamily="2" charset="0"/>
              <a:cs typeface="Overpass Light"/>
            </a:endParaRPr>
          </a:p>
          <a:p>
            <a:r>
              <a:rPr lang="es-ES" b="0" dirty="0">
                <a:solidFill>
                  <a:srgbClr val="000000"/>
                </a:solidFill>
              </a:rPr>
              <a:t>Absorción significa la filtración de una sustancia del medio ambiente </a:t>
            </a:r>
            <a:endParaRPr lang="fr-CH" b="0" dirty="0" smtClean="0">
              <a:solidFill>
                <a:srgbClr val="000000"/>
              </a:solidFill>
            </a:endParaRPr>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26</a:t>
            </a:fld>
            <a:endParaRPr lang="en-GB"/>
          </a:p>
        </p:txBody>
      </p:sp>
    </p:spTree>
    <p:extLst>
      <p:ext uri="{BB962C8B-B14F-4D97-AF65-F5344CB8AC3E}">
        <p14:creationId xmlns:p14="http://schemas.microsoft.com/office/powerpoint/2010/main" val="24738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5"/>
            <a:ext cx="5523746" cy="720000"/>
          </a:xfrm>
        </p:spPr>
        <p:txBody>
          <a:bodyPr/>
          <a:lstStyle/>
          <a:p>
            <a:r>
              <a:rPr lang="es-ES" b="0" dirty="0"/>
              <a:t>Peligros psicosociales para la salud</a:t>
            </a:r>
            <a:endParaRPr lang="en-GB" b="0" dirty="0"/>
          </a:p>
        </p:txBody>
      </p:sp>
      <p:sp>
        <p:nvSpPr>
          <p:cNvPr id="3" name="Content Placeholder 2"/>
          <p:cNvSpPr>
            <a:spLocks noGrp="1"/>
          </p:cNvSpPr>
          <p:nvPr>
            <p:ph sz="half" idx="1"/>
          </p:nvPr>
        </p:nvSpPr>
        <p:spPr>
          <a:xfrm>
            <a:off x="509216" y="2163049"/>
            <a:ext cx="5990694" cy="3482976"/>
          </a:xfrm>
        </p:spPr>
        <p:txBody>
          <a:bodyPr/>
          <a:lstStyle/>
          <a:p>
            <a:pPr lvl="2"/>
            <a:r>
              <a:rPr lang="es-ES" b="0" dirty="0" smtClean="0">
                <a:solidFill>
                  <a:srgbClr val="000000"/>
                </a:solidFill>
                <a:cs typeface="Overpass Bold"/>
              </a:rPr>
              <a:t>Estrés </a:t>
            </a:r>
            <a:r>
              <a:rPr lang="es-ES" b="0" dirty="0">
                <a:solidFill>
                  <a:srgbClr val="000000"/>
                </a:solidFill>
                <a:cs typeface="Overpass Bold"/>
              </a:rPr>
              <a:t>relacionado con el trabajo</a:t>
            </a:r>
            <a:r>
              <a:rPr lang="es-ES" b="0" dirty="0">
                <a:solidFill>
                  <a:srgbClr val="000000"/>
                </a:solidFill>
                <a:latin typeface="Overpass Light"/>
                <a:cs typeface="Overpass Light"/>
              </a:rPr>
              <a:t>: las exigencias del trabajo no coinciden con las capacidades, recursos o necesidades del trabajador o las </a:t>
            </a:r>
            <a:r>
              <a:rPr lang="es-ES" b="0" dirty="0" smtClean="0">
                <a:solidFill>
                  <a:srgbClr val="000000"/>
                </a:solidFill>
                <a:latin typeface="Overpass Light"/>
                <a:cs typeface="Overpass Light"/>
              </a:rPr>
              <a:t>exceden</a:t>
            </a:r>
          </a:p>
          <a:p>
            <a:pPr lvl="2">
              <a:lnSpc>
                <a:spcPct val="50000"/>
              </a:lnSpc>
            </a:pPr>
            <a:endParaRPr lang="es-ES" b="0" dirty="0" smtClean="0">
              <a:solidFill>
                <a:srgbClr val="000000"/>
              </a:solidFill>
              <a:latin typeface="Overpass Light"/>
              <a:cs typeface="Overpass Light"/>
            </a:endParaRPr>
          </a:p>
          <a:p>
            <a:pPr lvl="2"/>
            <a:r>
              <a:rPr lang="es-ES" b="0" dirty="0" smtClean="0">
                <a:solidFill>
                  <a:srgbClr val="000000"/>
                </a:solidFill>
                <a:cs typeface="Overpass Bold"/>
              </a:rPr>
              <a:t>Violencia </a:t>
            </a:r>
            <a:r>
              <a:rPr lang="es-ES" b="0" dirty="0">
                <a:solidFill>
                  <a:srgbClr val="000000"/>
                </a:solidFill>
                <a:cs typeface="Overpass Bold"/>
              </a:rPr>
              <a:t>y acoso</a:t>
            </a:r>
            <a:r>
              <a:rPr lang="es-ES" b="0" dirty="0">
                <a:solidFill>
                  <a:srgbClr val="000000"/>
                </a:solidFill>
                <a:latin typeface="Overpass Light"/>
                <a:cs typeface="Overpass Light"/>
              </a:rPr>
              <a:t>: conjunto de comportamientos y prácticas inaceptables, o de amenazas de tales comportamientos y prácticas, ya sea que se manifiesten una sola vez o de manera repetida, que tengan por objeto, que causen o sean susceptibles de causar un daño físico, psicológico, sexual o económico  </a:t>
            </a:r>
            <a:endParaRPr lang="es-ES" b="0" dirty="0" smtClean="0">
              <a:solidFill>
                <a:srgbClr val="000000"/>
              </a:solidFill>
              <a:latin typeface="Overpass Light"/>
              <a:cs typeface="Overpass Light"/>
            </a:endParaRPr>
          </a:p>
          <a:p>
            <a:pPr lvl="2">
              <a:lnSpc>
                <a:spcPct val="50000"/>
              </a:lnSpc>
            </a:pPr>
            <a:endParaRPr lang="es-ES" b="0" dirty="0" smtClean="0">
              <a:solidFill>
                <a:srgbClr val="000000"/>
              </a:solidFill>
              <a:latin typeface="Overpass Light"/>
              <a:cs typeface="Overpass Light"/>
            </a:endParaRPr>
          </a:p>
          <a:p>
            <a:pPr lvl="2"/>
            <a:r>
              <a:rPr lang="es-ES" b="0" dirty="0" smtClean="0">
                <a:solidFill>
                  <a:srgbClr val="000000"/>
                </a:solidFill>
                <a:latin typeface="Overpass Light"/>
                <a:cs typeface="Overpass Light"/>
              </a:rPr>
              <a:t>Por </a:t>
            </a:r>
            <a:r>
              <a:rPr lang="es-ES" b="0" dirty="0">
                <a:solidFill>
                  <a:srgbClr val="000000"/>
                </a:solidFill>
                <a:cs typeface="Overpass Bold"/>
              </a:rPr>
              <a:t>violencia y acoso por razón de género </a:t>
            </a:r>
            <a:r>
              <a:rPr lang="es-ES" b="0" dirty="0">
                <a:solidFill>
                  <a:srgbClr val="000000"/>
                </a:solidFill>
                <a:latin typeface="Overpass Light"/>
                <a:cs typeface="Overpass Light"/>
              </a:rPr>
              <a:t>se entiende la violencia y el acoso dirigidos a las personas por su sexo o </a:t>
            </a:r>
            <a:r>
              <a:rPr lang="es-ES" b="0" dirty="0" smtClean="0">
                <a:solidFill>
                  <a:srgbClr val="000000"/>
                </a:solidFill>
                <a:latin typeface="Overpass Light"/>
                <a:cs typeface="Overpass Light"/>
              </a:rPr>
              <a:t>género</a:t>
            </a:r>
            <a:endParaRPr lang="es-ES" b="0" dirty="0">
              <a:solidFill>
                <a:srgbClr val="000000"/>
              </a:solidFill>
              <a:latin typeface="Overpass Light"/>
              <a:cs typeface="Overpass Light"/>
            </a:endParaRPr>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27</a:t>
            </a:fld>
            <a:endParaRPr lang="en-GB"/>
          </a:p>
        </p:txBody>
      </p:sp>
      <p:pic>
        <p:nvPicPr>
          <p:cNvPr id="9" name="Imagen 8" descr="27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3252" y="1273633"/>
            <a:ext cx="5364755" cy="4912014"/>
          </a:xfrm>
          <a:prstGeom prst="rect">
            <a:avLst/>
          </a:prstGeom>
        </p:spPr>
      </p:pic>
    </p:spTree>
    <p:extLst>
      <p:ext uri="{BB962C8B-B14F-4D97-AF65-F5344CB8AC3E}">
        <p14:creationId xmlns:p14="http://schemas.microsoft.com/office/powerpoint/2010/main" val="42938322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a:xfrm>
            <a:off x="490538" y="1423195"/>
            <a:ext cx="5523746" cy="720000"/>
          </a:xfrm>
        </p:spPr>
        <p:txBody>
          <a:bodyPr/>
          <a:lstStyle/>
          <a:p>
            <a:r>
              <a:rPr lang="es-ES" b="0" dirty="0"/>
              <a:t>Riesgo</a:t>
            </a:r>
            <a:endParaRPr lang="en-GB" b="0" dirty="0"/>
          </a:p>
        </p:txBody>
      </p:sp>
      <p:sp>
        <p:nvSpPr>
          <p:cNvPr id="3" name="Content Placeholder 2"/>
          <p:cNvSpPr>
            <a:spLocks noGrp="1"/>
          </p:cNvSpPr>
          <p:nvPr>
            <p:ph sz="half" idx="1"/>
          </p:nvPr>
        </p:nvSpPr>
        <p:spPr>
          <a:xfrm>
            <a:off x="524897" y="1818090"/>
            <a:ext cx="4226398" cy="3482976"/>
          </a:xfrm>
        </p:spPr>
        <p:txBody>
          <a:bodyPr/>
          <a:lstStyle/>
          <a:p>
            <a:pPr marL="0" lvl="2" indent="0">
              <a:buNone/>
            </a:pPr>
            <a:endParaRPr lang="en-GB" dirty="0" smtClean="0">
              <a:solidFill>
                <a:schemeClr val="tx2"/>
              </a:solidFill>
              <a:latin typeface="Overpass Light"/>
              <a:cs typeface="Overpass Light"/>
            </a:endParaRPr>
          </a:p>
          <a:p>
            <a:pPr lvl="2"/>
            <a:r>
              <a:rPr lang="es-ES" dirty="0" smtClean="0">
                <a:solidFill>
                  <a:schemeClr val="accent2"/>
                </a:solidFill>
                <a:latin typeface="Overpass Light"/>
                <a:cs typeface="Overpass Light"/>
              </a:rPr>
              <a:t>Riesgo </a:t>
            </a:r>
            <a:r>
              <a:rPr lang="es-ES" dirty="0">
                <a:solidFill>
                  <a:schemeClr val="accent2"/>
                </a:solidFill>
                <a:latin typeface="Overpass Light"/>
                <a:cs typeface="Overpass Light"/>
              </a:rPr>
              <a:t>= probabilidad x </a:t>
            </a:r>
            <a:r>
              <a:rPr lang="es-ES" dirty="0" smtClean="0">
                <a:solidFill>
                  <a:schemeClr val="accent2"/>
                </a:solidFill>
                <a:latin typeface="Overpass Light"/>
                <a:cs typeface="Overpass Light"/>
              </a:rPr>
              <a:t>gravedad</a:t>
            </a:r>
          </a:p>
          <a:p>
            <a:pPr lvl="2"/>
            <a:endParaRPr lang="en-US" dirty="0">
              <a:solidFill>
                <a:schemeClr val="accent2"/>
              </a:solidFill>
              <a:latin typeface="Overpass Light"/>
              <a:cs typeface="Overpass Light"/>
            </a:endParaRPr>
          </a:p>
          <a:p>
            <a:pPr lvl="2"/>
            <a:r>
              <a:rPr lang="es-ES" dirty="0" smtClean="0">
                <a:solidFill>
                  <a:schemeClr val="tx2"/>
                </a:solidFill>
                <a:latin typeface="Overpass Light"/>
                <a:cs typeface="Overpass Light"/>
              </a:rPr>
              <a:t>El riesgo es una combinación de la </a:t>
            </a:r>
            <a:r>
              <a:rPr lang="es-ES" dirty="0" smtClean="0">
                <a:solidFill>
                  <a:schemeClr val="accent2"/>
                </a:solidFill>
                <a:latin typeface="Overpass Light"/>
                <a:cs typeface="Overpass Light"/>
              </a:rPr>
              <a:t>probabilidad</a:t>
            </a:r>
            <a:r>
              <a:rPr lang="es-ES" dirty="0" smtClean="0">
                <a:solidFill>
                  <a:schemeClr val="tx2"/>
                </a:solidFill>
                <a:latin typeface="Overpass Light"/>
                <a:cs typeface="Overpass Light"/>
              </a:rPr>
              <a:t> (alta o baja) de que un peligro cause daños, junto con una indicación de la </a:t>
            </a:r>
            <a:r>
              <a:rPr lang="es-ES" dirty="0" smtClean="0">
                <a:solidFill>
                  <a:srgbClr val="FA3C4B"/>
                </a:solidFill>
                <a:latin typeface="Overpass Light"/>
                <a:cs typeface="Overpass Light"/>
              </a:rPr>
              <a:t>gravedad del daño</a:t>
            </a:r>
          </a:p>
          <a:p>
            <a:pPr lvl="2"/>
            <a:endParaRPr lang="es-ES" dirty="0" smtClean="0">
              <a:solidFill>
                <a:schemeClr val="tx2"/>
              </a:solidFill>
              <a:latin typeface="Overpass Light"/>
              <a:cs typeface="Overpass Light"/>
            </a:endParaRPr>
          </a:p>
          <a:p>
            <a:pPr lvl="2"/>
            <a:r>
              <a:rPr lang="es-ES" dirty="0" smtClean="0">
                <a:solidFill>
                  <a:schemeClr val="tx2"/>
                </a:solidFill>
                <a:latin typeface="Overpass Light"/>
                <a:cs typeface="Overpass Light"/>
              </a:rPr>
              <a:t>El </a:t>
            </a:r>
            <a:r>
              <a:rPr lang="es-ES" dirty="0">
                <a:solidFill>
                  <a:srgbClr val="FA3C4B"/>
                </a:solidFill>
                <a:latin typeface="Overpass Light"/>
                <a:cs typeface="Overpass Light"/>
              </a:rPr>
              <a:t>riesgo aceptable </a:t>
            </a:r>
            <a:r>
              <a:rPr lang="es-ES" dirty="0">
                <a:solidFill>
                  <a:schemeClr val="tx2"/>
                </a:solidFill>
                <a:latin typeface="Overpass Light"/>
                <a:cs typeface="Overpass Light"/>
              </a:rPr>
              <a:t>es el grado en que una persona, una organización o una sociedad está dispuesta a tolerar algo que supone un peligro de enfermedad o </a:t>
            </a:r>
            <a:r>
              <a:rPr lang="es-ES" dirty="0" smtClean="0">
                <a:solidFill>
                  <a:schemeClr val="tx2"/>
                </a:solidFill>
                <a:latin typeface="Overpass Light"/>
                <a:cs typeface="Overpass Light"/>
              </a:rPr>
              <a:t>lesión</a:t>
            </a:r>
            <a:endParaRPr lang="en-US" dirty="0">
              <a:solidFill>
                <a:schemeClr val="tx2"/>
              </a:solidFill>
              <a:latin typeface="Overpass Light"/>
              <a:cs typeface="Overpass Light"/>
            </a:endParaRPr>
          </a:p>
        </p:txBody>
      </p:sp>
      <p:sp>
        <p:nvSpPr>
          <p:cNvPr id="6" name="Footer Placeholder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28</a:t>
            </a:fld>
            <a:endParaRPr lang="en-GB"/>
          </a:p>
        </p:txBody>
      </p:sp>
      <p:pic>
        <p:nvPicPr>
          <p:cNvPr id="4" name="Imagen 3" descr="diapo_28.ps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8949" y="2669725"/>
            <a:ext cx="6617525" cy="24987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696167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¿Qué peligro </a:t>
            </a:r>
            <a:r>
              <a:rPr lang="es-ES" b="0" dirty="0" smtClean="0"/>
              <a:t>hay aquí</a:t>
            </a:r>
            <a:r>
              <a:rPr lang="es-ES" b="0" dirty="0"/>
              <a:t>?</a:t>
            </a:r>
          </a:p>
        </p:txBody>
      </p:sp>
      <p:sp>
        <p:nvSpPr>
          <p:cNvPr id="6" name="Marcador de pie de página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29</a:t>
            </a:fld>
            <a:endParaRPr lang="en-GB"/>
          </a:p>
        </p:txBody>
      </p:sp>
      <p:sp>
        <p:nvSpPr>
          <p:cNvPr id="12" name="Marcador de contenido 11"/>
          <p:cNvSpPr>
            <a:spLocks noGrp="1"/>
          </p:cNvSpPr>
          <p:nvPr>
            <p:ph type="body" sz="quarter" idx="13"/>
          </p:nvPr>
        </p:nvSpPr>
        <p:spPr>
          <a:xfrm>
            <a:off x="490538" y="3726498"/>
            <a:ext cx="7380000" cy="1879199"/>
          </a:xfrm>
        </p:spPr>
        <p:txBody>
          <a:bodyPr/>
          <a:lstStyle/>
          <a:p>
            <a:r>
              <a:rPr lang="en-GB" b="1" dirty="0" err="1" smtClean="0">
                <a:solidFill>
                  <a:srgbClr val="FA3C4B"/>
                </a:solidFill>
                <a:cs typeface="Overpass Bold"/>
              </a:rPr>
              <a:t>Recuerde</a:t>
            </a:r>
            <a:r>
              <a:rPr lang="en-GB" b="0" dirty="0" smtClean="0">
                <a:solidFill>
                  <a:srgbClr val="FA3C4B"/>
                </a:solidFill>
                <a:cs typeface="Overpass Bold"/>
              </a:rPr>
              <a:t> </a:t>
            </a:r>
            <a:r>
              <a:rPr lang="en-GB" b="0" dirty="0" smtClean="0">
                <a:latin typeface="Overpass Light"/>
                <a:cs typeface="Overpass Light"/>
              </a:rPr>
              <a:t/>
            </a:r>
            <a:br>
              <a:rPr lang="en-GB" b="0" dirty="0" smtClean="0">
                <a:latin typeface="Overpass Light"/>
                <a:cs typeface="Overpass Light"/>
              </a:rPr>
            </a:br>
            <a:r>
              <a:rPr lang="en-GB" b="0" dirty="0" smtClean="0">
                <a:latin typeface="Overpass Light"/>
                <a:cs typeface="Overpass Light"/>
              </a:rPr>
              <a:t/>
            </a:r>
            <a:br>
              <a:rPr lang="en-GB" b="0" dirty="0" smtClean="0">
                <a:latin typeface="Overpass Light"/>
                <a:cs typeface="Overpass Light"/>
              </a:rPr>
            </a:br>
            <a:r>
              <a:rPr lang="es-ES" dirty="0" smtClean="0">
                <a:solidFill>
                  <a:prstClr val="black"/>
                </a:solidFill>
                <a:latin typeface="Overpass Light"/>
                <a:cs typeface="Overpass Light"/>
              </a:rPr>
              <a:t>Un </a:t>
            </a:r>
            <a:r>
              <a:rPr lang="es-ES" b="1" u="sng" dirty="0">
                <a:solidFill>
                  <a:prstClr val="black"/>
                </a:solidFill>
                <a:latin typeface="Overpass Light"/>
                <a:cs typeface="Overpass Light"/>
              </a:rPr>
              <a:t>peligro</a:t>
            </a:r>
            <a:r>
              <a:rPr lang="es-ES" dirty="0">
                <a:solidFill>
                  <a:prstClr val="black"/>
                </a:solidFill>
                <a:latin typeface="Overpass Light"/>
                <a:cs typeface="Overpass Light"/>
              </a:rPr>
              <a:t> es cualquier cosa que pueda </a:t>
            </a:r>
            <a:br>
              <a:rPr lang="es-ES" dirty="0">
                <a:solidFill>
                  <a:prstClr val="black"/>
                </a:solidFill>
                <a:latin typeface="Overpass Light"/>
                <a:cs typeface="Overpass Light"/>
              </a:rPr>
            </a:br>
            <a:r>
              <a:rPr lang="es-ES" dirty="0" smtClean="0">
                <a:solidFill>
                  <a:prstClr val="black"/>
                </a:solidFill>
                <a:latin typeface="Overpass Light"/>
                <a:cs typeface="Overpass Light"/>
              </a:rPr>
              <a:t>causar daño</a:t>
            </a:r>
            <a:endParaRPr lang="es-ES" dirty="0">
              <a:solidFill>
                <a:prstClr val="black"/>
              </a:solidFill>
              <a:latin typeface="Overpass Light"/>
              <a:cs typeface="Overpass Light"/>
            </a:endParaRPr>
          </a:p>
        </p:txBody>
      </p:sp>
      <p:pic>
        <p:nvPicPr>
          <p:cNvPr id="3" name="Imagen 2" descr="29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6775" y="1382460"/>
            <a:ext cx="3465576" cy="46055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58573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pPr marL="0" indent="0"/>
            <a:r>
              <a:rPr lang="es-ES" sz="2800" b="0" dirty="0">
                <a:solidFill>
                  <a:srgbClr val="FA3C4B"/>
                </a:solidFill>
              </a:rPr>
              <a:t>Riesgo = probabilidad x gravedad</a:t>
            </a:r>
          </a:p>
        </p:txBody>
      </p:sp>
      <p:pic>
        <p:nvPicPr>
          <p:cNvPr id="13" name="Marcador de contenido 1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51476" y="2240870"/>
            <a:ext cx="3841694" cy="3727585"/>
          </a:xfrm>
          <a:prstGeom prst="rect">
            <a:avLst/>
          </a:prstGeom>
          <a:ln>
            <a:noFill/>
          </a:ln>
          <a:effectLst>
            <a:outerShdw blurRad="292100" dist="139700" dir="2700000" algn="tl" rotWithShape="0">
              <a:srgbClr val="333333">
                <a:alpha val="65000"/>
              </a:srgbClr>
            </a:outerShdw>
          </a:effectLst>
        </p:spPr>
      </p:pic>
      <p:sp>
        <p:nvSpPr>
          <p:cNvPr id="6" name="Marcador de pie de página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30</a:t>
            </a:fld>
            <a:endParaRPr lang="en-GB"/>
          </a:p>
        </p:txBody>
      </p:sp>
      <p:pic>
        <p:nvPicPr>
          <p:cNvPr id="3" name="Imagen 2" descr="30a_slide-foto.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8471" y="2248275"/>
            <a:ext cx="3839015" cy="37095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90798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800" b="0" dirty="0">
                <a:solidFill>
                  <a:srgbClr val="FA3C4B"/>
                </a:solidFill>
              </a:rPr>
              <a:t>Riesgo = probabilidad x gravedad</a:t>
            </a:r>
            <a:endParaRPr lang="es-ES" b="0" dirty="0">
              <a:solidFill>
                <a:srgbClr val="FA3C4B"/>
              </a:solidFill>
            </a:endParaRPr>
          </a:p>
        </p:txBody>
      </p:sp>
      <p:sp>
        <p:nvSpPr>
          <p:cNvPr id="6" name="Marcador de pie de página 5"/>
          <p:cNvSpPr>
            <a:spLocks noGrp="1"/>
          </p:cNvSpPr>
          <p:nvPr>
            <p:ph type="ftr" sz="quarter" idx="11"/>
          </p:nvPr>
        </p:nvSpPr>
        <p:spPr/>
        <p:txBody>
          <a:bodyPr/>
          <a:lstStyle/>
          <a:p>
            <a:r>
              <a:rPr lang="es-ES" b="0" dirty="0"/>
              <a:t>Impulsar la justicia social, promover el trabajo decente</a:t>
            </a:r>
            <a:endParaRPr lang="en-GB" b="0"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31</a:t>
            </a:fld>
            <a:endParaRPr lang="en-GB"/>
          </a:p>
        </p:txBody>
      </p:sp>
      <p:cxnSp>
        <p:nvCxnSpPr>
          <p:cNvPr id="9" name="Conector recto de flecha 8"/>
          <p:cNvCxnSpPr/>
          <p:nvPr/>
        </p:nvCxnSpPr>
        <p:spPr>
          <a:xfrm flipV="1">
            <a:off x="7416050" y="3688507"/>
            <a:ext cx="3430244" cy="1446079"/>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1" name="Rectángulo 10"/>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10" name="Marcador de contenido 9"/>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67891" y="2477553"/>
            <a:ext cx="3409784" cy="3354935"/>
          </a:xfrm>
          <a:prstGeom prst="rect">
            <a:avLst/>
          </a:prstGeom>
          <a:ln>
            <a:noFill/>
          </a:ln>
          <a:effectLst>
            <a:outerShdw blurRad="292100" dist="139700" dir="2700000" algn="tl" rotWithShape="0">
              <a:srgbClr val="333333">
                <a:alpha val="65000"/>
              </a:srgbClr>
            </a:outerShdw>
          </a:effectLst>
        </p:spPr>
      </p:pic>
      <p:pic>
        <p:nvPicPr>
          <p:cNvPr id="4" name="Marcador de contenido 3"/>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822454" y="2479159"/>
            <a:ext cx="5220511" cy="3397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08495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Niveles de riesgo y matrices de riesgo</a:t>
            </a:r>
          </a:p>
        </p:txBody>
      </p:sp>
      <p:sp>
        <p:nvSpPr>
          <p:cNvPr id="3" name="Marcador de contenido 2"/>
          <p:cNvSpPr>
            <a:spLocks noGrp="1"/>
          </p:cNvSpPr>
          <p:nvPr>
            <p:ph sz="half" idx="1"/>
          </p:nvPr>
        </p:nvSpPr>
        <p:spPr>
          <a:xfrm>
            <a:off x="476427" y="2468173"/>
            <a:ext cx="2807700" cy="2265241"/>
          </a:xfrm>
        </p:spPr>
        <p:txBody>
          <a:bodyPr/>
          <a:lstStyle/>
          <a:p>
            <a:pPr>
              <a:buClr>
                <a:schemeClr val="accent1"/>
              </a:buClr>
            </a:pPr>
            <a:r>
              <a:rPr lang="en-GB" b="0" dirty="0" smtClean="0">
                <a:solidFill>
                  <a:srgbClr val="FA3C4B"/>
                </a:solidFill>
                <a:latin typeface="Overpass"/>
                <a:cs typeface="Overpass"/>
              </a:rPr>
              <a:t>▶︎  </a:t>
            </a:r>
            <a:r>
              <a:rPr lang="es-ES" b="0" dirty="0" smtClean="0">
                <a:solidFill>
                  <a:schemeClr val="tx2"/>
                </a:solidFill>
                <a:latin typeface="Overpass Light"/>
                <a:cs typeface="Overpass Light"/>
              </a:rPr>
              <a:t>Los </a:t>
            </a:r>
            <a:r>
              <a:rPr lang="es-ES" b="0" dirty="0">
                <a:solidFill>
                  <a:schemeClr val="tx2"/>
                </a:solidFill>
                <a:latin typeface="Overpass Light"/>
                <a:cs typeface="Overpass Light"/>
              </a:rPr>
              <a:t>riesgos se clasifican y se determina el nivel de riesgo a partir de la probabilidad de que ocurra un suceso y de la gravedad de las consecuencias de éste (para la salud o la seguridad</a:t>
            </a:r>
            <a:r>
              <a:rPr lang="es-ES" b="0" dirty="0" smtClean="0">
                <a:solidFill>
                  <a:schemeClr val="tx2"/>
                </a:solidFill>
                <a:latin typeface="Overpass Light"/>
                <a:cs typeface="Overpass Light"/>
              </a:rPr>
              <a:t>)</a:t>
            </a:r>
            <a:endParaRPr lang="es-ES" b="0" dirty="0">
              <a:solidFill>
                <a:schemeClr val="tx2"/>
              </a:solidFill>
              <a:latin typeface="Overpass Light"/>
              <a:cs typeface="Overpass Light"/>
            </a:endParaRPr>
          </a:p>
        </p:txBody>
      </p:sp>
      <p:sp>
        <p:nvSpPr>
          <p:cNvPr id="5" name="Marcador de fecha 4"/>
          <p:cNvSpPr>
            <a:spLocks noGrp="1"/>
          </p:cNvSpPr>
          <p:nvPr>
            <p:ph type="dt" sz="half" idx="10"/>
          </p:nvPr>
        </p:nvSpPr>
        <p:spPr/>
        <p:txBody>
          <a:bodyPr/>
          <a:lstStyle/>
          <a:p>
            <a:r>
              <a:rPr lang="en-GB" smtClean="0"/>
              <a:t>Date: Monday / 01 / October / 2019</a:t>
            </a:r>
            <a:endParaRPr lang="en-GB"/>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32</a:t>
            </a:fld>
            <a:endParaRPr lang="en-GB"/>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28846" y="2466745"/>
            <a:ext cx="7111339" cy="24523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65849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Probabilidad de que ocurra un suceso</a:t>
            </a:r>
          </a:p>
        </p:txBody>
      </p:sp>
      <p:sp>
        <p:nvSpPr>
          <p:cNvPr id="3" name="Marcador de contenido 2"/>
          <p:cNvSpPr>
            <a:spLocks noGrp="1"/>
          </p:cNvSpPr>
          <p:nvPr>
            <p:ph sz="half" idx="1"/>
          </p:nvPr>
        </p:nvSpPr>
        <p:spPr>
          <a:xfrm>
            <a:off x="489504" y="2605922"/>
            <a:ext cx="3001842" cy="3216721"/>
          </a:xfrm>
        </p:spPr>
        <p:txBody>
          <a:bodyPr/>
          <a:lstStyle/>
          <a:p>
            <a:pPr lvl="0"/>
            <a:r>
              <a:rPr lang="en-GB" b="0" dirty="0" smtClean="0">
                <a:solidFill>
                  <a:srgbClr val="FA3C4B"/>
                </a:solidFill>
                <a:latin typeface="Overpass Light"/>
                <a:cs typeface="Overpass Light"/>
              </a:rPr>
              <a:t>▶︎  </a:t>
            </a:r>
            <a:r>
              <a:rPr lang="en-GB" b="0" dirty="0" smtClean="0">
                <a:solidFill>
                  <a:schemeClr val="tx2"/>
                </a:solidFill>
                <a:latin typeface="Overpass Light"/>
                <a:cs typeface="Overpass Light"/>
              </a:rPr>
              <a:t>Baja </a:t>
            </a:r>
          </a:p>
          <a:p>
            <a:pPr lvl="0"/>
            <a:r>
              <a:rPr lang="en-GB" b="0" dirty="0" smtClean="0">
                <a:solidFill>
                  <a:srgbClr val="FA3C4B"/>
                </a:solidFill>
                <a:latin typeface="Overpass Light"/>
                <a:cs typeface="Overpass Light"/>
              </a:rPr>
              <a:t>▶︎   </a:t>
            </a:r>
            <a:r>
              <a:rPr lang="en-GB" b="0" dirty="0" smtClean="0">
                <a:solidFill>
                  <a:schemeClr val="tx2"/>
                </a:solidFill>
                <a:latin typeface="Overpass Light"/>
                <a:cs typeface="Overpass Light"/>
              </a:rPr>
              <a:t>Probable</a:t>
            </a:r>
          </a:p>
          <a:p>
            <a:pPr lvl="0"/>
            <a:r>
              <a:rPr lang="en-GB" b="0" dirty="0" smtClean="0">
                <a:solidFill>
                  <a:srgbClr val="FA3C4B"/>
                </a:solidFill>
                <a:latin typeface="Overpass Light"/>
                <a:cs typeface="Overpass Light"/>
              </a:rPr>
              <a:t>▶︎   </a:t>
            </a:r>
            <a:r>
              <a:rPr lang="en-GB" b="0" dirty="0" smtClean="0">
                <a:solidFill>
                  <a:schemeClr val="tx2"/>
                </a:solidFill>
                <a:latin typeface="Overpass Light"/>
                <a:cs typeface="Overpass Light"/>
              </a:rPr>
              <a:t>Alta</a:t>
            </a:r>
          </a:p>
          <a:p>
            <a:pPr>
              <a:buClr>
                <a:schemeClr val="accent1"/>
              </a:buClr>
            </a:pPr>
            <a:r>
              <a:rPr lang="en-GB" b="0" dirty="0" smtClean="0">
                <a:solidFill>
                  <a:schemeClr val="tx2"/>
                </a:solidFill>
                <a:latin typeface="Overpass Light"/>
                <a:cs typeface="Overpass Light"/>
              </a:rPr>
              <a:t> </a:t>
            </a:r>
            <a:endParaRPr lang="es-ES" b="0" dirty="0">
              <a:solidFill>
                <a:schemeClr val="tx2"/>
              </a:solidFill>
              <a:latin typeface="Overpass Light"/>
              <a:cs typeface="Overpass Light"/>
            </a:endParaRPr>
          </a:p>
        </p:txBody>
      </p:sp>
      <p:sp>
        <p:nvSpPr>
          <p:cNvPr id="5" name="Marcador de fecha 4"/>
          <p:cNvSpPr>
            <a:spLocks noGrp="1"/>
          </p:cNvSpPr>
          <p:nvPr>
            <p:ph type="dt" sz="half" idx="10"/>
          </p:nvPr>
        </p:nvSpPr>
        <p:spPr/>
        <p:txBody>
          <a:bodyPr/>
          <a:lstStyle/>
          <a:p>
            <a:r>
              <a:rPr lang="en-GB" smtClean="0"/>
              <a:t>Date: Monday / 01 / October / 2019</a:t>
            </a:r>
            <a:endParaRPr lang="en-GB"/>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33</a:t>
            </a:fld>
            <a:endParaRPr lang="en-GB"/>
          </a:p>
        </p:txBody>
      </p:sp>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1614" y="2420307"/>
            <a:ext cx="7068570" cy="24376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31159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n-GB" b="0" dirty="0" err="1" smtClean="0"/>
              <a:t>Gravedad</a:t>
            </a:r>
            <a:endParaRPr lang="es-ES" b="0" dirty="0"/>
          </a:p>
        </p:txBody>
      </p:sp>
      <p:sp>
        <p:nvSpPr>
          <p:cNvPr id="3" name="Marcador de contenido 2"/>
          <p:cNvSpPr>
            <a:spLocks noGrp="1"/>
          </p:cNvSpPr>
          <p:nvPr>
            <p:ph sz="half" idx="1"/>
          </p:nvPr>
        </p:nvSpPr>
        <p:spPr>
          <a:xfrm>
            <a:off x="375328" y="2498279"/>
            <a:ext cx="3001842" cy="2042952"/>
          </a:xfrm>
        </p:spPr>
        <p:txBody>
          <a:bodyPr/>
          <a:lstStyle/>
          <a:p>
            <a:pPr algn="just"/>
            <a:r>
              <a:rPr lang="en-GB" b="0" dirty="0" smtClean="0">
                <a:solidFill>
                  <a:srgbClr val="FA3C4B"/>
                </a:solidFill>
                <a:latin typeface="Overpass Light"/>
                <a:cs typeface="Overpass Light"/>
              </a:rPr>
              <a:t>▶︎  </a:t>
            </a:r>
            <a:r>
              <a:rPr lang="en-US" b="0" dirty="0" err="1" smtClean="0">
                <a:solidFill>
                  <a:schemeClr val="tx2"/>
                </a:solidFill>
                <a:latin typeface="Overpass Light"/>
                <a:cs typeface="Overpass Light"/>
              </a:rPr>
              <a:t>Ligeramente</a:t>
            </a:r>
            <a:r>
              <a:rPr lang="en-US" b="0" dirty="0" smtClean="0">
                <a:solidFill>
                  <a:schemeClr val="tx2"/>
                </a:solidFill>
                <a:latin typeface="Overpass Light"/>
                <a:cs typeface="Overpass Light"/>
              </a:rPr>
              <a:t> </a:t>
            </a:r>
            <a:r>
              <a:rPr lang="en-US" b="0" dirty="0" err="1" smtClean="0">
                <a:solidFill>
                  <a:schemeClr val="tx2"/>
                </a:solidFill>
                <a:latin typeface="Overpass Light"/>
                <a:cs typeface="Overpass Light"/>
              </a:rPr>
              <a:t>perjudicial</a:t>
            </a:r>
            <a:endParaRPr lang="en-US" b="0" dirty="0">
              <a:solidFill>
                <a:schemeClr val="tx2"/>
              </a:solidFill>
              <a:latin typeface="Overpass Light"/>
              <a:cs typeface="Overpass Light"/>
            </a:endParaRPr>
          </a:p>
          <a:p>
            <a:pPr algn="just"/>
            <a:r>
              <a:rPr lang="en-GB" b="0" dirty="0" smtClean="0">
                <a:solidFill>
                  <a:srgbClr val="FA3C4B"/>
                </a:solidFill>
                <a:latin typeface="Overpass Light"/>
                <a:cs typeface="Overpass Light"/>
              </a:rPr>
              <a:t>▶︎   </a:t>
            </a:r>
            <a:r>
              <a:rPr lang="en-US" b="0" dirty="0" err="1" smtClean="0">
                <a:solidFill>
                  <a:schemeClr val="tx2"/>
                </a:solidFill>
                <a:latin typeface="Overpass Light"/>
                <a:cs typeface="Overpass Light"/>
              </a:rPr>
              <a:t>Moderadamente</a:t>
            </a:r>
            <a:r>
              <a:rPr lang="en-US" b="0" dirty="0" smtClean="0">
                <a:solidFill>
                  <a:schemeClr val="tx2"/>
                </a:solidFill>
                <a:latin typeface="Overpass Light"/>
                <a:cs typeface="Overpass Light"/>
              </a:rPr>
              <a:t/>
            </a:r>
            <a:br>
              <a:rPr lang="en-US" b="0" dirty="0" smtClean="0">
                <a:solidFill>
                  <a:schemeClr val="tx2"/>
                </a:solidFill>
                <a:latin typeface="Overpass Light"/>
                <a:cs typeface="Overpass Light"/>
              </a:rPr>
            </a:br>
            <a:r>
              <a:rPr lang="en-US" b="0" dirty="0" smtClean="0">
                <a:solidFill>
                  <a:schemeClr val="tx2"/>
                </a:solidFill>
                <a:latin typeface="Overpass Light"/>
                <a:cs typeface="Overpass Light"/>
              </a:rPr>
              <a:t>      </a:t>
            </a:r>
            <a:r>
              <a:rPr lang="en-US" b="0" dirty="0" err="1" smtClean="0">
                <a:solidFill>
                  <a:schemeClr val="tx2"/>
                </a:solidFill>
                <a:latin typeface="Overpass Light"/>
                <a:cs typeface="Overpass Light"/>
              </a:rPr>
              <a:t>perjudicial</a:t>
            </a:r>
            <a:endParaRPr lang="en-US" b="0" dirty="0">
              <a:solidFill>
                <a:schemeClr val="tx2"/>
              </a:solidFill>
              <a:latin typeface="Overpass Light"/>
              <a:cs typeface="Overpass Light"/>
            </a:endParaRPr>
          </a:p>
          <a:p>
            <a:pPr algn="just"/>
            <a:r>
              <a:rPr lang="en-GB" b="0" dirty="0" smtClean="0">
                <a:solidFill>
                  <a:srgbClr val="FA3C4B"/>
                </a:solidFill>
                <a:latin typeface="Overpass Light"/>
                <a:cs typeface="Overpass Light"/>
              </a:rPr>
              <a:t>▶︎   </a:t>
            </a:r>
            <a:r>
              <a:rPr lang="en-US" b="0" dirty="0" err="1" smtClean="0">
                <a:solidFill>
                  <a:schemeClr val="tx2"/>
                </a:solidFill>
                <a:latin typeface="Overpass Light"/>
                <a:cs typeface="Overpass Light"/>
              </a:rPr>
              <a:t>Muy</a:t>
            </a:r>
            <a:r>
              <a:rPr lang="en-US" b="0" dirty="0" smtClean="0">
                <a:solidFill>
                  <a:schemeClr val="tx2"/>
                </a:solidFill>
                <a:latin typeface="Overpass Light"/>
                <a:cs typeface="Overpass Light"/>
              </a:rPr>
              <a:t> </a:t>
            </a:r>
            <a:r>
              <a:rPr lang="en-US" b="0" dirty="0" err="1" smtClean="0">
                <a:solidFill>
                  <a:schemeClr val="tx2"/>
                </a:solidFill>
                <a:latin typeface="Overpass Light"/>
                <a:cs typeface="Overpass Light"/>
              </a:rPr>
              <a:t>perjudicial</a:t>
            </a:r>
            <a:endParaRPr lang="es-ES" b="0" dirty="0">
              <a:solidFill>
                <a:schemeClr val="tx2"/>
              </a:solidFill>
              <a:latin typeface="Overpass Light"/>
              <a:cs typeface="Overpass Light"/>
            </a:endParaRPr>
          </a:p>
        </p:txBody>
      </p:sp>
      <p:sp>
        <p:nvSpPr>
          <p:cNvPr id="5" name="Marcador de fecha 4"/>
          <p:cNvSpPr>
            <a:spLocks noGrp="1"/>
          </p:cNvSpPr>
          <p:nvPr>
            <p:ph type="dt" sz="half" idx="10"/>
          </p:nvPr>
        </p:nvSpPr>
        <p:spPr/>
        <p:txBody>
          <a:bodyPr/>
          <a:lstStyle/>
          <a:p>
            <a:r>
              <a:rPr lang="en-GB" smtClean="0"/>
              <a:t>Date: Monday / 01 / October / 2019</a:t>
            </a:r>
            <a:endParaRPr lang="en-GB"/>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34</a:t>
            </a:fld>
            <a:endParaRPr lang="en-GB"/>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7471" y="2504981"/>
            <a:ext cx="7119884" cy="24552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341582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Niveles de riesgo</a:t>
            </a:r>
          </a:p>
        </p:txBody>
      </p:sp>
      <p:sp>
        <p:nvSpPr>
          <p:cNvPr id="3" name="Marcador de contenido 2"/>
          <p:cNvSpPr>
            <a:spLocks noGrp="1"/>
          </p:cNvSpPr>
          <p:nvPr>
            <p:ph sz="half" idx="1"/>
          </p:nvPr>
        </p:nvSpPr>
        <p:spPr>
          <a:xfrm>
            <a:off x="490537" y="2052429"/>
            <a:ext cx="5744172" cy="3908057"/>
          </a:xfrm>
        </p:spPr>
        <p:txBody>
          <a:bodyPr/>
          <a:lstStyle/>
          <a:p>
            <a:r>
              <a:rPr lang="es-ES" dirty="0">
                <a:solidFill>
                  <a:srgbClr val="000000"/>
                </a:solidFill>
                <a:latin typeface="Overpass Light"/>
                <a:cs typeface="Overpass Light"/>
              </a:rPr>
              <a:t>Seleccione la probabilidad y la gravedad relacionadas con cada peligro. El nivel estimado del </a:t>
            </a:r>
            <a:r>
              <a:rPr lang="es-ES" dirty="0" smtClean="0">
                <a:solidFill>
                  <a:srgbClr val="000000"/>
                </a:solidFill>
                <a:latin typeface="Overpass Light"/>
                <a:cs typeface="Overpass Light"/>
              </a:rPr>
              <a:t>riesgo </a:t>
            </a:r>
            <a:r>
              <a:rPr lang="es-ES" dirty="0">
                <a:solidFill>
                  <a:srgbClr val="000000"/>
                </a:solidFill>
                <a:latin typeface="Overpass Light"/>
                <a:cs typeface="Overpass Light"/>
              </a:rPr>
              <a:t>estará en la intersección entre ambos </a:t>
            </a:r>
            <a:r>
              <a:rPr lang="es-ES" dirty="0" smtClean="0">
                <a:solidFill>
                  <a:srgbClr val="000000"/>
                </a:solidFill>
                <a:latin typeface="Overpass Light"/>
                <a:cs typeface="Overpass Light"/>
              </a:rPr>
              <a:t>factores.</a:t>
            </a:r>
          </a:p>
          <a:p>
            <a:pPr algn="just">
              <a:spcBef>
                <a:spcPts val="100"/>
              </a:spcBef>
            </a:pPr>
            <a:endParaRPr lang="en-GB" b="0" dirty="0" smtClean="0">
              <a:solidFill>
                <a:srgbClr val="FA3C4B"/>
              </a:solidFill>
              <a:latin typeface="Overpass Light" panose="00000400000000000000" pitchFamily="2" charset="0"/>
              <a:cs typeface="Overpass Light"/>
            </a:endParaRPr>
          </a:p>
          <a:p>
            <a:pPr algn="just"/>
            <a:r>
              <a:rPr lang="en-GB" b="0" dirty="0" smtClean="0">
                <a:solidFill>
                  <a:srgbClr val="FA3C4B"/>
                </a:solidFill>
                <a:latin typeface="Overpass Light" panose="00000400000000000000" pitchFamily="2" charset="0"/>
                <a:cs typeface="Overpass Light"/>
              </a:rPr>
              <a:t>▶︎  </a:t>
            </a:r>
            <a:r>
              <a:rPr lang="en-US" b="0" dirty="0" err="1" smtClean="0">
                <a:solidFill>
                  <a:schemeClr val="tx2"/>
                </a:solidFill>
                <a:latin typeface="Overpass Light" panose="00000400000000000000" pitchFamily="2" charset="0"/>
                <a:cs typeface="Overpass Light"/>
              </a:rPr>
              <a:t>Riesgo</a:t>
            </a:r>
            <a:r>
              <a:rPr lang="en-US" b="0" dirty="0" smtClean="0">
                <a:solidFill>
                  <a:schemeClr val="tx2"/>
                </a:solidFill>
                <a:latin typeface="Overpass Light" panose="00000400000000000000" pitchFamily="2" charset="0"/>
                <a:cs typeface="Overpass Light"/>
              </a:rPr>
              <a:t> </a:t>
            </a:r>
            <a:r>
              <a:rPr lang="en-US" b="0" dirty="0" err="1" smtClean="0">
                <a:solidFill>
                  <a:schemeClr val="tx2"/>
                </a:solidFill>
                <a:latin typeface="Overpass Light" panose="00000400000000000000" pitchFamily="2" charset="0"/>
                <a:cs typeface="Overpass Light"/>
              </a:rPr>
              <a:t>bajo</a:t>
            </a:r>
            <a:endParaRPr lang="en-US" b="0" dirty="0" smtClean="0">
              <a:solidFill>
                <a:schemeClr val="tx2"/>
              </a:solidFill>
              <a:latin typeface="Overpass Light" panose="00000400000000000000" pitchFamily="2" charset="0"/>
              <a:cs typeface="Overpass Light"/>
            </a:endParaRPr>
          </a:p>
          <a:p>
            <a:pPr algn="just"/>
            <a:r>
              <a:rPr lang="en-GB" b="0" dirty="0" smtClean="0">
                <a:solidFill>
                  <a:srgbClr val="FA3C4B"/>
                </a:solidFill>
                <a:latin typeface="Overpass Light" panose="00000400000000000000" pitchFamily="2" charset="0"/>
                <a:cs typeface="Overpass Light"/>
              </a:rPr>
              <a:t>▶︎   </a:t>
            </a:r>
            <a:r>
              <a:rPr lang="en-US" b="0" dirty="0" err="1" smtClean="0">
                <a:solidFill>
                  <a:schemeClr val="tx2"/>
                </a:solidFill>
                <a:latin typeface="Overpass Light" panose="00000400000000000000" pitchFamily="2" charset="0"/>
                <a:cs typeface="Overpass Light"/>
              </a:rPr>
              <a:t>Riesgo</a:t>
            </a:r>
            <a:r>
              <a:rPr lang="en-US" b="0" dirty="0" smtClean="0">
                <a:solidFill>
                  <a:schemeClr val="tx2"/>
                </a:solidFill>
                <a:latin typeface="Overpass Light" panose="00000400000000000000" pitchFamily="2" charset="0"/>
                <a:cs typeface="Overpass Light"/>
              </a:rPr>
              <a:t> </a:t>
            </a:r>
            <a:r>
              <a:rPr lang="en-US" b="0" dirty="0" err="1" smtClean="0">
                <a:solidFill>
                  <a:schemeClr val="tx2"/>
                </a:solidFill>
                <a:latin typeface="Overpass Light" panose="00000400000000000000" pitchFamily="2" charset="0"/>
                <a:cs typeface="Overpass Light"/>
              </a:rPr>
              <a:t>medio</a:t>
            </a:r>
            <a:endParaRPr lang="en-US" b="0" dirty="0">
              <a:solidFill>
                <a:schemeClr val="tx2"/>
              </a:solidFill>
              <a:latin typeface="Overpass Light" panose="00000400000000000000" pitchFamily="2" charset="0"/>
              <a:cs typeface="Overpass Light"/>
            </a:endParaRPr>
          </a:p>
          <a:p>
            <a:pPr algn="just"/>
            <a:r>
              <a:rPr lang="en-GB" b="0" dirty="0" smtClean="0">
                <a:solidFill>
                  <a:srgbClr val="FA3C4B"/>
                </a:solidFill>
                <a:latin typeface="Overpass Light" panose="00000400000000000000" pitchFamily="2" charset="0"/>
                <a:cs typeface="Overpass Light"/>
              </a:rPr>
              <a:t>▶︎   </a:t>
            </a:r>
            <a:r>
              <a:rPr lang="en-US" b="0" dirty="0" err="1" smtClean="0">
                <a:solidFill>
                  <a:schemeClr val="tx2"/>
                </a:solidFill>
                <a:latin typeface="Overpass Light" panose="00000400000000000000" pitchFamily="2" charset="0"/>
                <a:cs typeface="Overpass Light"/>
              </a:rPr>
              <a:t>Riesgo</a:t>
            </a:r>
            <a:r>
              <a:rPr lang="en-US" b="0" dirty="0" smtClean="0">
                <a:solidFill>
                  <a:schemeClr val="tx2"/>
                </a:solidFill>
                <a:latin typeface="Overpass Light" panose="00000400000000000000" pitchFamily="2" charset="0"/>
                <a:cs typeface="Overpass Light"/>
              </a:rPr>
              <a:t> alto</a:t>
            </a:r>
            <a:endParaRPr lang="es-ES" b="0" dirty="0">
              <a:solidFill>
                <a:schemeClr val="tx2"/>
              </a:solidFill>
              <a:latin typeface="Overpass Light" panose="00000400000000000000" pitchFamily="2" charset="0"/>
              <a:cs typeface="Overpass Light"/>
            </a:endParaRPr>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35</a:t>
            </a:fld>
            <a:endParaRPr lang="en-GB"/>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1814" y="3348407"/>
            <a:ext cx="7150304" cy="24657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0453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36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1259" y="2706641"/>
            <a:ext cx="2744290" cy="3296713"/>
          </a:xfrm>
          <a:prstGeom prst="rect">
            <a:avLst/>
          </a:prstGeom>
        </p:spPr>
      </p:pic>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pie de página 3"/>
          <p:cNvSpPr>
            <a:spLocks noGrp="1"/>
          </p:cNvSpPr>
          <p:nvPr>
            <p:ph type="ftr" sz="quarter" idx="11"/>
          </p:nvPr>
        </p:nvSpPr>
        <p:spPr/>
        <p:txBody>
          <a:bodyPr/>
          <a:lstStyle/>
          <a:p>
            <a:r>
              <a:rPr lang="es-ES" dirty="0"/>
              <a:t>Impulsar la justicia social, promover el trabajo decente</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36</a:t>
            </a:fld>
            <a:endParaRPr lang="en-GB"/>
          </a:p>
        </p:txBody>
      </p:sp>
      <p:sp>
        <p:nvSpPr>
          <p:cNvPr id="6" name="Marcador de texto 5"/>
          <p:cNvSpPr>
            <a:spLocks noGrp="1"/>
          </p:cNvSpPr>
          <p:nvPr>
            <p:ph type="body" sz="quarter" idx="13"/>
          </p:nvPr>
        </p:nvSpPr>
        <p:spPr>
          <a:xfrm>
            <a:off x="490538" y="2339616"/>
            <a:ext cx="7380000" cy="3557465"/>
          </a:xfrm>
        </p:spPr>
        <p:txBody>
          <a:bodyPr/>
          <a:lstStyle/>
          <a:p>
            <a:pPr lvl="0"/>
            <a:r>
              <a:rPr lang="en-GB" sz="2500" dirty="0" err="1" smtClean="0">
                <a:solidFill>
                  <a:schemeClr val="accent1"/>
                </a:solidFill>
                <a:cs typeface="Overpass Bold"/>
              </a:rPr>
              <a:t>Peligro</a:t>
            </a:r>
            <a:r>
              <a:rPr lang="en-GB" sz="2500" dirty="0" smtClean="0">
                <a:solidFill>
                  <a:schemeClr val="accent1"/>
                </a:solidFill>
                <a:cs typeface="Overpass Bold"/>
              </a:rPr>
              <a:t> </a:t>
            </a:r>
            <a:r>
              <a:rPr lang="en-GB" sz="2500" i="1" dirty="0" smtClean="0">
                <a:solidFill>
                  <a:schemeClr val="accent1"/>
                </a:solidFill>
                <a:cs typeface="Overpass Bold"/>
              </a:rPr>
              <a:t>vs</a:t>
            </a:r>
            <a:r>
              <a:rPr lang="en-GB" sz="2500" dirty="0" smtClean="0">
                <a:solidFill>
                  <a:schemeClr val="accent1"/>
                </a:solidFill>
                <a:cs typeface="Overpass Bold"/>
              </a:rPr>
              <a:t>. </a:t>
            </a:r>
            <a:r>
              <a:rPr lang="en-GB" sz="2500" dirty="0" err="1" smtClean="0">
                <a:solidFill>
                  <a:schemeClr val="accent1"/>
                </a:solidFill>
                <a:cs typeface="Overpass Bold"/>
              </a:rPr>
              <a:t>riesgo</a:t>
            </a:r>
            <a:endParaRPr lang="en-GB" sz="2500" b="1" dirty="0" smtClean="0">
              <a:solidFill>
                <a:schemeClr val="accent1"/>
              </a:solidFill>
              <a:cs typeface="Overpass Bold"/>
            </a:endParaRPr>
          </a:p>
          <a:p>
            <a:pPr lvl="0"/>
            <a:r>
              <a:rPr lang="es-ES" sz="2500" b="1" dirty="0">
                <a:solidFill>
                  <a:srgbClr val="FF0000"/>
                </a:solidFill>
                <a:cs typeface="Overpass Bold"/>
              </a:rPr>
              <a:t>¿El peligro sigue </a:t>
            </a:r>
            <a:r>
              <a:rPr lang="es-ES" sz="2500" b="1" dirty="0" smtClean="0">
                <a:solidFill>
                  <a:srgbClr val="FF0000"/>
                </a:solidFill>
                <a:cs typeface="Overpass Bold"/>
              </a:rPr>
              <a:t>presente</a:t>
            </a:r>
            <a:r>
              <a:rPr lang="en-GB" sz="2500" dirty="0" smtClean="0">
                <a:solidFill>
                  <a:srgbClr val="FF0000"/>
                </a:solidFill>
                <a:cs typeface="Overpass Bold"/>
              </a:rPr>
              <a:t>?</a:t>
            </a:r>
            <a:endParaRPr lang="en-GB" sz="2500" dirty="0">
              <a:solidFill>
                <a:srgbClr val="FF0000"/>
              </a:solidFill>
              <a:cs typeface="Overpass Bold"/>
            </a:endParaRPr>
          </a:p>
          <a:p>
            <a:pPr lvl="0"/>
            <a:r>
              <a:rPr lang="es-ES" sz="2500" dirty="0" smtClean="0">
                <a:solidFill>
                  <a:srgbClr val="00B050"/>
                </a:solidFill>
                <a:cs typeface="Overpass Bold"/>
              </a:rPr>
              <a:t>¿E</a:t>
            </a:r>
            <a:r>
              <a:rPr lang="en-GB" sz="2500" dirty="0" smtClean="0">
                <a:solidFill>
                  <a:srgbClr val="00B050"/>
                </a:solidFill>
                <a:cs typeface="Overpass Bold"/>
              </a:rPr>
              <a:t>l </a:t>
            </a:r>
            <a:r>
              <a:rPr lang="en-GB" sz="2500" dirty="0" err="1" smtClean="0">
                <a:solidFill>
                  <a:srgbClr val="00B050"/>
                </a:solidFill>
                <a:cs typeface="Overpass Bold"/>
              </a:rPr>
              <a:t>riesgo</a:t>
            </a:r>
            <a:r>
              <a:rPr lang="en-GB" sz="2500" dirty="0" smtClean="0">
                <a:solidFill>
                  <a:srgbClr val="00B050"/>
                </a:solidFill>
                <a:cs typeface="Overpass Bold"/>
              </a:rPr>
              <a:t> </a:t>
            </a:r>
            <a:r>
              <a:rPr lang="en-GB" sz="2500" dirty="0" err="1" smtClean="0">
                <a:solidFill>
                  <a:srgbClr val="00B050"/>
                </a:solidFill>
                <a:cs typeface="Overpass Bold"/>
              </a:rPr>
              <a:t>es</a:t>
            </a:r>
            <a:r>
              <a:rPr lang="en-GB" sz="2500" dirty="0" smtClean="0">
                <a:solidFill>
                  <a:srgbClr val="00B050"/>
                </a:solidFill>
                <a:cs typeface="Overpass Bold"/>
              </a:rPr>
              <a:t> </a:t>
            </a:r>
            <a:r>
              <a:rPr lang="en-GB" sz="2500" dirty="0" err="1" smtClean="0">
                <a:solidFill>
                  <a:srgbClr val="00B050"/>
                </a:solidFill>
                <a:cs typeface="Overpass Bold"/>
              </a:rPr>
              <a:t>aceptable</a:t>
            </a:r>
            <a:r>
              <a:rPr lang="en-GB" sz="2500" dirty="0" smtClean="0">
                <a:solidFill>
                  <a:srgbClr val="00B050"/>
                </a:solidFill>
                <a:cs typeface="Overpass Bold"/>
              </a:rPr>
              <a:t>?</a:t>
            </a:r>
          </a:p>
        </p:txBody>
      </p:sp>
      <p:pic>
        <p:nvPicPr>
          <p:cNvPr id="8" name="Marcador de posición de imagen 7" descr="36b_slide-foto.jpg"/>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8483" r="8483"/>
          <a:stretch>
            <a:fillRect/>
          </a:stretch>
        </p:blipFill>
        <p:spPr>
          <a:xfrm>
            <a:off x="8056351" y="2026775"/>
            <a:ext cx="3182934" cy="31812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321130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4114" y="2713042"/>
            <a:ext cx="8221298" cy="3886204"/>
          </a:xfrm>
          <a:prstGeom prst="rect">
            <a:avLst/>
          </a:prstGeom>
        </p:spPr>
      </p:pic>
      <p:sp>
        <p:nvSpPr>
          <p:cNvPr id="3" name="Marcador de fecha 2"/>
          <p:cNvSpPr>
            <a:spLocks noGrp="1"/>
          </p:cNvSpPr>
          <p:nvPr>
            <p:ph type="dt" sz="half" idx="10"/>
          </p:nvPr>
        </p:nvSpPr>
        <p:spPr/>
        <p:txBody>
          <a:bodyPr/>
          <a:lstStyle/>
          <a:p>
            <a:r>
              <a:rPr lang="en-GB" smtClean="0"/>
              <a:t>Date: Monday / 01 / October / 2019</a:t>
            </a:r>
            <a:endParaRPr lang="en-GB"/>
          </a:p>
        </p:txBody>
      </p:sp>
      <p:sp>
        <p:nvSpPr>
          <p:cNvPr id="5" name="Marcador de número de diapositiva 4"/>
          <p:cNvSpPr>
            <a:spLocks noGrp="1"/>
          </p:cNvSpPr>
          <p:nvPr>
            <p:ph type="sldNum" sz="quarter" idx="12"/>
          </p:nvPr>
        </p:nvSpPr>
        <p:spPr/>
        <p:txBody>
          <a:bodyPr/>
          <a:lstStyle/>
          <a:p>
            <a:fld id="{856227C0-AD57-4F9B-BAE3-EEFB0D0EE427}" type="slidenum">
              <a:rPr lang="en-GB" smtClean="0"/>
              <a:t>37</a:t>
            </a:fld>
            <a:endParaRPr lang="en-GB"/>
          </a:p>
        </p:txBody>
      </p:sp>
      <p:sp>
        <p:nvSpPr>
          <p:cNvPr id="2" name="Título 1"/>
          <p:cNvSpPr>
            <a:spLocks noGrp="1"/>
          </p:cNvSpPr>
          <p:nvPr>
            <p:ph type="title"/>
          </p:nvPr>
        </p:nvSpPr>
        <p:spPr>
          <a:xfrm>
            <a:off x="490538" y="1423195"/>
            <a:ext cx="11210924" cy="317275"/>
          </a:xfrm>
        </p:spPr>
        <p:txBody>
          <a:bodyPr/>
          <a:lstStyle/>
          <a:p>
            <a:r>
              <a:rPr lang="es-ES" sz="2800" b="0" dirty="0"/>
              <a:t>Accidentes del trabajo y enfermedades profesionales</a:t>
            </a:r>
            <a:endParaRPr lang="es-ES" b="0" dirty="0"/>
          </a:p>
        </p:txBody>
      </p:sp>
      <p:sp>
        <p:nvSpPr>
          <p:cNvPr id="7" name="Rectángulo 6"/>
          <p:cNvSpPr/>
          <p:nvPr/>
        </p:nvSpPr>
        <p:spPr>
          <a:xfrm>
            <a:off x="450442" y="2049664"/>
            <a:ext cx="9491980" cy="923330"/>
          </a:xfrm>
          <a:prstGeom prst="rect">
            <a:avLst/>
          </a:prstGeom>
        </p:spPr>
        <p:txBody>
          <a:bodyPr wrap="square">
            <a:spAutoFit/>
          </a:bodyPr>
          <a:lstStyle/>
          <a:p>
            <a:pPr marL="285750" lvl="1" indent="-285750" eaLnBrk="0" fontAlgn="base" hangingPunct="0">
              <a:spcBef>
                <a:spcPct val="0"/>
              </a:spcBef>
              <a:spcAft>
                <a:spcPct val="0"/>
              </a:spcAft>
              <a:buClr>
                <a:srgbClr val="FA3C4B"/>
              </a:buClr>
              <a:buFont typeface="Lucida Grande"/>
              <a:buChar char="▶"/>
              <a:defRPr/>
            </a:pPr>
            <a:r>
              <a:rPr lang="es-ES" dirty="0" smtClean="0">
                <a:solidFill>
                  <a:schemeClr val="tx2"/>
                </a:solidFill>
                <a:latin typeface="Overpass Light"/>
                <a:ea typeface="Calibri" panose="020F0502020204030204" pitchFamily="34" charset="0"/>
                <a:cs typeface="Overpass Light"/>
              </a:rPr>
              <a:t>Un </a:t>
            </a:r>
            <a:r>
              <a:rPr lang="es-ES" dirty="0">
                <a:solidFill>
                  <a:schemeClr val="tx2"/>
                </a:solidFill>
                <a:latin typeface="Overpass Light"/>
                <a:ea typeface="Calibri" panose="020F0502020204030204" pitchFamily="34" charset="0"/>
                <a:cs typeface="Overpass Light"/>
              </a:rPr>
              <a:t>lugar de trabajo seguro y saludable puede prevenir accidentes del trabajo y enfermedades profesionales.</a:t>
            </a:r>
          </a:p>
          <a:p>
            <a:pPr marL="285750" lvl="1" indent="-285750" eaLnBrk="0" fontAlgn="base" hangingPunct="0">
              <a:spcBef>
                <a:spcPct val="0"/>
              </a:spcBef>
              <a:spcAft>
                <a:spcPct val="0"/>
              </a:spcAft>
              <a:buClr>
                <a:srgbClr val="FA3C4B"/>
              </a:buClr>
              <a:buFont typeface="Lucida Grande"/>
              <a:buChar char="▶"/>
              <a:defRPr/>
            </a:pPr>
            <a:endParaRPr lang="en-US" altLang="es-ES" dirty="0">
              <a:solidFill>
                <a:srgbClr val="000000"/>
              </a:solidFill>
              <a:latin typeface="Overpass Light"/>
              <a:cs typeface="Overpass Light"/>
            </a:endParaRPr>
          </a:p>
        </p:txBody>
      </p:sp>
      <p:sp>
        <p:nvSpPr>
          <p:cNvPr id="4" name="Marcador de pie de página 3"/>
          <p:cNvSpPr>
            <a:spLocks noGrp="1"/>
          </p:cNvSpPr>
          <p:nvPr>
            <p:ph type="ftr" sz="quarter" idx="11"/>
          </p:nvPr>
        </p:nvSpPr>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22204241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1849" y="2276528"/>
            <a:ext cx="4891296" cy="3955569"/>
          </a:xfrm>
          <a:prstGeom prst="rect">
            <a:avLst/>
          </a:prstGeom>
        </p:spPr>
      </p:pic>
      <p:sp>
        <p:nvSpPr>
          <p:cNvPr id="2" name="Title 1"/>
          <p:cNvSpPr>
            <a:spLocks noGrp="1"/>
          </p:cNvSpPr>
          <p:nvPr>
            <p:ph type="title"/>
          </p:nvPr>
        </p:nvSpPr>
        <p:spPr>
          <a:xfrm>
            <a:off x="323438" y="1373052"/>
            <a:ext cx="10454481" cy="1066833"/>
          </a:xfrm>
        </p:spPr>
        <p:txBody>
          <a:bodyPr/>
          <a:lstStyle/>
          <a:p>
            <a:r>
              <a:rPr lang="es-ES" b="0" dirty="0"/>
              <a:t>Costos de los accidentes del trabajo y las enfermedades profesionales</a:t>
            </a:r>
            <a:endParaRPr lang="en-GB" b="0" dirty="0"/>
          </a:p>
        </p:txBody>
      </p:sp>
      <p:sp>
        <p:nvSpPr>
          <p:cNvPr id="3" name="Content Placeholder 2"/>
          <p:cNvSpPr>
            <a:spLocks noGrp="1"/>
          </p:cNvSpPr>
          <p:nvPr>
            <p:ph sz="half" idx="1"/>
          </p:nvPr>
        </p:nvSpPr>
        <p:spPr>
          <a:xfrm>
            <a:off x="5135233" y="6356356"/>
            <a:ext cx="4678787" cy="289148"/>
          </a:xfrm>
        </p:spPr>
        <p:txBody>
          <a:bodyPr/>
          <a:lstStyle/>
          <a:p>
            <a:r>
              <a:rPr lang="es-ES" sz="1050" b="0" dirty="0">
                <a:solidFill>
                  <a:schemeClr val="tx2"/>
                </a:solidFill>
                <a:latin typeface="Overpass Light"/>
                <a:cs typeface="Overpass Light"/>
              </a:rPr>
              <a:t>Contribución de los accidentes del trabajo y las enfermedades profesionales a los costos en concepto de indemnización</a:t>
            </a: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38</a:t>
            </a:fld>
            <a:endParaRPr lang="en-GB"/>
          </a:p>
        </p:txBody>
      </p:sp>
      <p:sp>
        <p:nvSpPr>
          <p:cNvPr id="11" name="CuadroTexto 10"/>
          <p:cNvSpPr txBox="1"/>
          <p:nvPr/>
        </p:nvSpPr>
        <p:spPr>
          <a:xfrm>
            <a:off x="357294" y="2652821"/>
            <a:ext cx="3770065" cy="1477328"/>
          </a:xfrm>
          <a:prstGeom prst="rect">
            <a:avLst/>
          </a:prstGeom>
          <a:noFill/>
        </p:spPr>
        <p:txBody>
          <a:bodyPr wrap="square" rtlCol="0">
            <a:spAutoFit/>
          </a:bodyPr>
          <a:lstStyle/>
          <a:p>
            <a:pPr marL="285750" indent="-285750">
              <a:buClr>
                <a:schemeClr val="accent2"/>
              </a:buClr>
              <a:buFont typeface="Arial Unicode MS"/>
              <a:buChar char="▶"/>
            </a:pPr>
            <a:r>
              <a:rPr lang="es-ES" dirty="0" smtClean="0">
                <a:solidFill>
                  <a:schemeClr val="tx2"/>
                </a:solidFill>
                <a:latin typeface="Overpass Light"/>
                <a:cs typeface="Overpass Light"/>
              </a:rPr>
              <a:t>Estos </a:t>
            </a:r>
            <a:r>
              <a:rPr lang="es-ES" dirty="0">
                <a:solidFill>
                  <a:schemeClr val="tx2"/>
                </a:solidFill>
                <a:latin typeface="Overpass Light"/>
                <a:cs typeface="Overpass Light"/>
              </a:rPr>
              <a:t>sucesos no deseados afectan gravemente a nuestra economía mundial, provocando una pérdida equivalente al 4 por ciento del PIB </a:t>
            </a:r>
            <a:r>
              <a:rPr lang="es-ES" dirty="0" smtClean="0">
                <a:solidFill>
                  <a:schemeClr val="tx2"/>
                </a:solidFill>
                <a:latin typeface="Overpass Light"/>
                <a:cs typeface="Overpass Light"/>
              </a:rPr>
              <a:t>anual</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36784079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1312" y="501006"/>
            <a:ext cx="6920688" cy="6356994"/>
          </a:xfrm>
          <a:prstGeom prst="rect">
            <a:avLst/>
          </a:prstGeom>
        </p:spPr>
      </p:pic>
      <p:sp>
        <p:nvSpPr>
          <p:cNvPr id="2" name="Título 1"/>
          <p:cNvSpPr>
            <a:spLocks noGrp="1"/>
          </p:cNvSpPr>
          <p:nvPr>
            <p:ph type="title"/>
          </p:nvPr>
        </p:nvSpPr>
        <p:spPr/>
        <p:txBody>
          <a:bodyPr/>
          <a:lstStyle/>
          <a:p>
            <a:r>
              <a:rPr lang="es-ES" b="0" dirty="0"/>
              <a:t>Accidente del trabajo</a:t>
            </a:r>
          </a:p>
        </p:txBody>
      </p:sp>
      <p:sp>
        <p:nvSpPr>
          <p:cNvPr id="3" name="Marcador de contenido 2"/>
          <p:cNvSpPr>
            <a:spLocks noGrp="1"/>
          </p:cNvSpPr>
          <p:nvPr>
            <p:ph sz="half" idx="1"/>
          </p:nvPr>
        </p:nvSpPr>
        <p:spPr>
          <a:xfrm>
            <a:off x="490538" y="2577780"/>
            <a:ext cx="5324526" cy="3534961"/>
          </a:xfrm>
        </p:spPr>
        <p:txBody>
          <a:bodyPr/>
          <a:lstStyle/>
          <a:p>
            <a:r>
              <a:rPr lang="en-GB" b="0" dirty="0" smtClean="0">
                <a:solidFill>
                  <a:srgbClr val="FA3C4B"/>
                </a:solidFill>
                <a:latin typeface="Overpass Light"/>
                <a:cs typeface="Overpass Light"/>
              </a:rPr>
              <a:t>▶︎  </a:t>
            </a:r>
            <a:r>
              <a:rPr lang="es-ES" b="0" i="1" dirty="0" smtClean="0">
                <a:solidFill>
                  <a:schemeClr val="tx2"/>
                </a:solidFill>
                <a:latin typeface="Overpass Light"/>
                <a:cs typeface="Overpass Light"/>
              </a:rPr>
              <a:t>Todo </a:t>
            </a:r>
            <a:r>
              <a:rPr lang="es-ES" b="0" i="1" dirty="0">
                <a:solidFill>
                  <a:schemeClr val="tx2"/>
                </a:solidFill>
                <a:latin typeface="Overpass Light"/>
                <a:cs typeface="Overpass Light"/>
              </a:rPr>
              <a:t>accidente ocurrido en el curso del trabajo o en relación con el trabajo que cause lesiones mortales o no </a:t>
            </a:r>
            <a:r>
              <a:rPr lang="es-ES" b="0" i="1" dirty="0" smtClean="0">
                <a:solidFill>
                  <a:schemeClr val="tx2"/>
                </a:solidFill>
                <a:latin typeface="Overpass Light"/>
                <a:cs typeface="Overpass Light"/>
              </a:rPr>
              <a:t>mortales</a:t>
            </a:r>
          </a:p>
          <a:p>
            <a:r>
              <a:rPr lang="en-GB" b="0" dirty="0">
                <a:solidFill>
                  <a:srgbClr val="FA3C4B"/>
                </a:solidFill>
                <a:latin typeface="Overpass Light"/>
                <a:cs typeface="Overpass Light"/>
              </a:rPr>
              <a:t>▶︎ </a:t>
            </a:r>
            <a:r>
              <a:rPr lang="en-GB" b="0" dirty="0" smtClean="0">
                <a:solidFill>
                  <a:srgbClr val="FA3C4B"/>
                </a:solidFill>
                <a:latin typeface="Overpass Light"/>
                <a:cs typeface="Overpass Light"/>
              </a:rPr>
              <a:t> </a:t>
            </a:r>
            <a:r>
              <a:rPr lang="es-ES" b="0" dirty="0" smtClean="0">
                <a:solidFill>
                  <a:schemeClr val="tx2"/>
                </a:solidFill>
                <a:latin typeface="Overpass Light"/>
                <a:cs typeface="Overpass Light"/>
              </a:rPr>
              <a:t>Muchos </a:t>
            </a:r>
            <a:r>
              <a:rPr lang="es-ES" b="0" dirty="0">
                <a:solidFill>
                  <a:schemeClr val="tx2"/>
                </a:solidFill>
                <a:latin typeface="Overpass Light"/>
                <a:cs typeface="Overpass Light"/>
              </a:rPr>
              <a:t>factores contribuyen a provocar un accidente del trabajo (cadena de causalidad) </a:t>
            </a:r>
          </a:p>
          <a:p>
            <a:r>
              <a:rPr lang="en-GB" b="0" dirty="0">
                <a:solidFill>
                  <a:srgbClr val="FA3C4B"/>
                </a:solidFill>
                <a:latin typeface="Overpass Light"/>
                <a:cs typeface="Overpass Light"/>
              </a:rPr>
              <a:t>▶︎ </a:t>
            </a:r>
            <a:r>
              <a:rPr lang="en-GB" b="0" dirty="0" smtClean="0">
                <a:solidFill>
                  <a:srgbClr val="FA3C4B"/>
                </a:solidFill>
                <a:latin typeface="Overpass Light"/>
                <a:cs typeface="Overpass Light"/>
              </a:rPr>
              <a:t> </a:t>
            </a:r>
            <a:r>
              <a:rPr lang="es-ES" b="0" dirty="0" smtClean="0">
                <a:solidFill>
                  <a:schemeClr val="tx2"/>
                </a:solidFill>
                <a:latin typeface="Overpass Light"/>
                <a:cs typeface="Overpass Light"/>
              </a:rPr>
              <a:t>Los </a:t>
            </a:r>
            <a:r>
              <a:rPr lang="es-ES" b="0" dirty="0">
                <a:solidFill>
                  <a:schemeClr val="tx2"/>
                </a:solidFill>
                <a:latin typeface="Overpass Light"/>
                <a:cs typeface="Overpass Light"/>
              </a:rPr>
              <a:t>trabajadores jóvenes tienen un 40 por ciento más de probabilidades de sufrir un accidente del trabajo que los trabajadores de más edad (Agencia Europea de Seguridad y Salud, 2018</a:t>
            </a:r>
            <a:r>
              <a:rPr lang="es-ES" b="0" dirty="0" smtClean="0">
                <a:solidFill>
                  <a:schemeClr val="tx2"/>
                </a:solidFill>
                <a:latin typeface="Overpass Light"/>
                <a:cs typeface="Overpass Light"/>
              </a:rPr>
              <a:t>)</a:t>
            </a:r>
            <a:endParaRPr lang="es-ES" b="0" dirty="0">
              <a:solidFill>
                <a:schemeClr val="tx2"/>
              </a:solidFill>
              <a:latin typeface="Overpass Light"/>
              <a:cs typeface="Overpass Light"/>
            </a:endParaRPr>
          </a:p>
        </p:txBody>
      </p:sp>
      <p:sp>
        <p:nvSpPr>
          <p:cNvPr id="5" name="Marcador de fecha 4"/>
          <p:cNvSpPr>
            <a:spLocks noGrp="1"/>
          </p:cNvSpPr>
          <p:nvPr>
            <p:ph type="dt" sz="half" idx="10"/>
          </p:nvPr>
        </p:nvSpPr>
        <p:spPr/>
        <p:txBody>
          <a:bodyPr/>
          <a:lstStyle/>
          <a:p>
            <a:r>
              <a:rPr lang="en-GB" smtClean="0"/>
              <a:t>Date: Monday / 01 / October / 2019</a:t>
            </a:r>
            <a:endParaRPr lang="en-GB"/>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39</a:t>
            </a:fld>
            <a:endParaRPr lang="en-GB"/>
          </a:p>
        </p:txBody>
      </p:sp>
      <p:pic>
        <p:nvPicPr>
          <p:cNvPr id="9"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28487334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633" y="1373053"/>
            <a:ext cx="10261286" cy="584242"/>
          </a:xfrm>
        </p:spPr>
        <p:txBody>
          <a:bodyPr/>
          <a:lstStyle/>
          <a:p>
            <a:r>
              <a:rPr lang="es-ES" b="0" dirty="0"/>
              <a:t>Ejemplo de cadena de causalidad</a:t>
            </a:r>
            <a:endParaRPr lang="en-GB" b="0" dirty="0"/>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40</a:t>
            </a:fld>
            <a:endParaRPr lang="en-GB"/>
          </a:p>
        </p:txBody>
      </p:sp>
      <p:sp>
        <p:nvSpPr>
          <p:cNvPr id="11" name="CuadroTexto 10"/>
          <p:cNvSpPr txBox="1"/>
          <p:nvPr/>
        </p:nvSpPr>
        <p:spPr>
          <a:xfrm>
            <a:off x="371405" y="2320558"/>
            <a:ext cx="3770065" cy="1200329"/>
          </a:xfrm>
          <a:prstGeom prst="rect">
            <a:avLst/>
          </a:prstGeom>
          <a:noFill/>
        </p:spPr>
        <p:txBody>
          <a:bodyPr wrap="square" rtlCol="0">
            <a:spAutoFit/>
          </a:bodyPr>
          <a:lstStyle/>
          <a:p>
            <a:pPr marL="285750" indent="-285750">
              <a:buClr>
                <a:schemeClr val="accent2"/>
              </a:buClr>
              <a:buFont typeface="Arial Unicode MS"/>
              <a:buChar char="▶"/>
            </a:pPr>
            <a:r>
              <a:rPr lang="es-ES" dirty="0" smtClean="0">
                <a:solidFill>
                  <a:schemeClr val="tx2"/>
                </a:solidFill>
                <a:latin typeface="Overpass Light"/>
                <a:cs typeface="Overpass Light"/>
              </a:rPr>
              <a:t>Los </a:t>
            </a:r>
            <a:r>
              <a:rPr lang="es-ES" dirty="0">
                <a:solidFill>
                  <a:schemeClr val="tx2"/>
                </a:solidFill>
                <a:latin typeface="Overpass Light"/>
                <a:cs typeface="Overpass Light"/>
              </a:rPr>
              <a:t>accidentes suelen estar causados por múltiples factores, tanto inmediatos como subyacentes y </a:t>
            </a:r>
            <a:r>
              <a:rPr lang="es-ES" dirty="0" smtClean="0">
                <a:solidFill>
                  <a:schemeClr val="tx2"/>
                </a:solidFill>
                <a:latin typeface="Overpass Light"/>
                <a:cs typeface="Overpass Light"/>
              </a:rPr>
              <a:t>fundamentales</a:t>
            </a:r>
            <a:endParaRPr lang="en-GB" dirty="0" smtClean="0">
              <a:solidFill>
                <a:schemeClr val="tx2"/>
              </a:solidFill>
              <a:latin typeface="Overpass Light"/>
              <a:cs typeface="Overpass Light"/>
            </a:endParaRPr>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9921" y="2169379"/>
            <a:ext cx="6817520" cy="3715235"/>
          </a:xfrm>
          <a:prstGeom prst="rect">
            <a:avLst/>
          </a:prstGeom>
        </p:spPr>
      </p:pic>
    </p:spTree>
    <p:extLst>
      <p:ext uri="{BB962C8B-B14F-4D97-AF65-F5344CB8AC3E}">
        <p14:creationId xmlns:p14="http://schemas.microsoft.com/office/powerpoint/2010/main" val="4480134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Enfermedad profesional</a:t>
            </a:r>
            <a:endParaRPr lang="en-GB" b="0" dirty="0"/>
          </a:p>
        </p:txBody>
      </p:sp>
      <p:sp>
        <p:nvSpPr>
          <p:cNvPr id="3" name="Content Placeholder 2"/>
          <p:cNvSpPr>
            <a:spLocks noGrp="1"/>
          </p:cNvSpPr>
          <p:nvPr>
            <p:ph sz="half" idx="1"/>
          </p:nvPr>
        </p:nvSpPr>
        <p:spPr>
          <a:xfrm>
            <a:off x="490538" y="2393950"/>
            <a:ext cx="4338443" cy="3482976"/>
          </a:xfrm>
        </p:spPr>
        <p:txBody>
          <a:bodyPr/>
          <a:lstStyle/>
          <a:p>
            <a:pPr lvl="2"/>
            <a:r>
              <a:rPr lang="es-ES" b="0" i="1" dirty="0" smtClean="0">
                <a:solidFill>
                  <a:schemeClr val="tx2"/>
                </a:solidFill>
                <a:latin typeface="Overpass Light"/>
                <a:ea typeface="Calibri" panose="020F0502020204030204" pitchFamily="34" charset="0"/>
                <a:cs typeface="Overpass Light"/>
              </a:rPr>
              <a:t>Toda </a:t>
            </a:r>
            <a:r>
              <a:rPr lang="es-ES" b="0" i="1" dirty="0">
                <a:solidFill>
                  <a:schemeClr val="tx2"/>
                </a:solidFill>
                <a:latin typeface="Overpass Light"/>
                <a:ea typeface="Calibri" panose="020F0502020204030204" pitchFamily="34" charset="0"/>
                <a:cs typeface="Overpass Light"/>
              </a:rPr>
              <a:t>enfermedad contraída por la exposición a factores de riesgo inherentes a la actividad </a:t>
            </a:r>
            <a:r>
              <a:rPr lang="es-ES" b="0" i="1" dirty="0" smtClean="0">
                <a:solidFill>
                  <a:schemeClr val="tx2"/>
                </a:solidFill>
                <a:latin typeface="Overpass Light"/>
                <a:ea typeface="Calibri" panose="020F0502020204030204" pitchFamily="34" charset="0"/>
                <a:cs typeface="Overpass Light"/>
              </a:rPr>
              <a:t>laboral</a:t>
            </a:r>
          </a:p>
          <a:p>
            <a:pPr lvl="2"/>
            <a:endParaRPr lang="es-ES" i="1" dirty="0">
              <a:solidFill>
                <a:schemeClr val="tx2"/>
              </a:solidFill>
              <a:latin typeface="Overpass Light"/>
              <a:ea typeface="Calibri" panose="020F0502020204030204" pitchFamily="34" charset="0"/>
              <a:cs typeface="Overpass Light"/>
            </a:endParaRPr>
          </a:p>
          <a:p>
            <a:pPr lvl="2"/>
            <a:r>
              <a:rPr lang="es-ES" b="0" dirty="0" smtClean="0">
                <a:solidFill>
                  <a:schemeClr val="tx2"/>
                </a:solidFill>
                <a:latin typeface="Overpass Light"/>
                <a:ea typeface="Calibri" panose="020F0502020204030204" pitchFamily="34" charset="0"/>
                <a:cs typeface="Overpass Light"/>
              </a:rPr>
              <a:t>Ejemplo</a:t>
            </a:r>
            <a:r>
              <a:rPr lang="es-ES" b="0" dirty="0">
                <a:solidFill>
                  <a:schemeClr val="tx2"/>
                </a:solidFill>
                <a:latin typeface="Overpass Light"/>
                <a:ea typeface="Calibri" panose="020F0502020204030204" pitchFamily="34" charset="0"/>
                <a:cs typeface="Overpass Light"/>
              </a:rPr>
              <a:t>: pérdida de audición inducida por el ruido, silicosis (enfermedad pulmonar causada por la inhalación de polvo de sílice), trastornos </a:t>
            </a:r>
            <a:r>
              <a:rPr lang="es-ES" b="0" dirty="0" err="1">
                <a:solidFill>
                  <a:schemeClr val="tx2"/>
                </a:solidFill>
                <a:latin typeface="Overpass Light"/>
                <a:ea typeface="Calibri" panose="020F0502020204030204" pitchFamily="34" charset="0"/>
                <a:cs typeface="Overpass Light"/>
              </a:rPr>
              <a:t>musculoesqueléticos</a:t>
            </a:r>
            <a:r>
              <a:rPr lang="es-ES" b="0" dirty="0">
                <a:solidFill>
                  <a:schemeClr val="tx2"/>
                </a:solidFill>
                <a:latin typeface="Overpass Light"/>
                <a:ea typeface="Calibri" panose="020F0502020204030204" pitchFamily="34" charset="0"/>
                <a:cs typeface="Overpass Light"/>
              </a:rPr>
              <a:t> causados por el trabajo repetitivo o agotador, etc. </a:t>
            </a: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41</a:t>
            </a:fld>
            <a:endParaRPr lang="en-GB"/>
          </a:p>
        </p:txBody>
      </p:sp>
      <p:pic>
        <p:nvPicPr>
          <p:cNvPr id="8" name="Imagen 7" descr="41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5058" y="2017059"/>
            <a:ext cx="6835230" cy="3633403"/>
          </a:xfrm>
          <a:prstGeom prst="rect">
            <a:avLst/>
          </a:prstGeom>
        </p:spPr>
      </p:pic>
    </p:spTree>
    <p:extLst>
      <p:ext uri="{BB962C8B-B14F-4D97-AF65-F5344CB8AC3E}">
        <p14:creationId xmlns:p14="http://schemas.microsoft.com/office/powerpoint/2010/main" val="37217660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Suceso peligroso o cuasi accidente</a:t>
            </a:r>
          </a:p>
        </p:txBody>
      </p:sp>
      <p:sp>
        <p:nvSpPr>
          <p:cNvPr id="5" name="Marcador de fecha 4"/>
          <p:cNvSpPr>
            <a:spLocks noGrp="1"/>
          </p:cNvSpPr>
          <p:nvPr>
            <p:ph type="dt" sz="half" idx="10"/>
          </p:nvPr>
        </p:nvSpPr>
        <p:spPr/>
        <p:txBody>
          <a:bodyPr/>
          <a:lstStyle/>
          <a:p>
            <a:r>
              <a:rPr lang="en-GB" smtClean="0"/>
              <a:t>Date: Monday / 01 / October / 2019</a:t>
            </a:r>
            <a:endParaRPr lang="en-GB"/>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42</a:t>
            </a:fld>
            <a:endParaRPr lang="en-GB"/>
          </a:p>
        </p:txBody>
      </p:sp>
      <p:sp>
        <p:nvSpPr>
          <p:cNvPr id="11" name="Marcador de contenido 10"/>
          <p:cNvSpPr>
            <a:spLocks noGrp="1"/>
          </p:cNvSpPr>
          <p:nvPr>
            <p:ph sz="half" idx="1"/>
          </p:nvPr>
        </p:nvSpPr>
        <p:spPr>
          <a:xfrm>
            <a:off x="490538" y="2136439"/>
            <a:ext cx="3642526" cy="4471348"/>
          </a:xfrm>
        </p:spPr>
        <p:txBody>
          <a:bodyPr/>
          <a:lstStyle/>
          <a:p>
            <a:pPr marL="342900" indent="-342900">
              <a:buClr>
                <a:schemeClr val="accent2"/>
              </a:buClr>
              <a:buFont typeface="Lucida Grande"/>
              <a:buChar char="‣"/>
            </a:pPr>
            <a:r>
              <a:rPr lang="en-GB" sz="2000" dirty="0" err="1" smtClean="0">
                <a:latin typeface="Overpass Light"/>
                <a:cs typeface="Overpass Light"/>
              </a:rPr>
              <a:t>Suceso</a:t>
            </a:r>
            <a:r>
              <a:rPr lang="en-GB" sz="2000" dirty="0" smtClean="0">
                <a:latin typeface="Overpass Light"/>
                <a:cs typeface="Overpass Light"/>
              </a:rPr>
              <a:t> </a:t>
            </a:r>
            <a:r>
              <a:rPr lang="en-GB" sz="2000" dirty="0" err="1" smtClean="0">
                <a:latin typeface="Overpass Light"/>
                <a:cs typeface="Overpass Light"/>
              </a:rPr>
              <a:t>peligroso</a:t>
            </a:r>
            <a:r>
              <a:rPr lang="en-GB" sz="2000" dirty="0" smtClean="0">
                <a:latin typeface="Overpass Light"/>
                <a:cs typeface="Overpass Light"/>
              </a:rPr>
              <a:t/>
            </a:r>
            <a:br>
              <a:rPr lang="en-GB" sz="2000" dirty="0" smtClean="0">
                <a:latin typeface="Overpass Light"/>
                <a:cs typeface="Overpass Light"/>
              </a:rPr>
            </a:br>
            <a:r>
              <a:rPr lang="es-ES" b="0" dirty="0">
                <a:solidFill>
                  <a:schemeClr val="tx2"/>
                </a:solidFill>
                <a:latin typeface="Overpass Light"/>
                <a:ea typeface="Calibri" panose="020F0502020204030204" pitchFamily="34" charset="0"/>
                <a:cs typeface="Overpass Light"/>
              </a:rPr>
              <a:t>Suceso fácilmente reconocible, según su definición en la legislación nacional, susceptible de causar lesiones o enfermedades a las personas en su trabajo o a las personas en general </a:t>
            </a:r>
            <a:r>
              <a:rPr lang="es-ES" b="0" dirty="0">
                <a:solidFill>
                  <a:schemeClr val="tx2"/>
                </a:solidFill>
                <a:latin typeface="Overpass Light"/>
                <a:cs typeface="Overpass Light"/>
              </a:rPr>
              <a:t>por ejemplo, una grúa que ha fallado </a:t>
            </a:r>
            <a:endParaRPr lang="es-ES" b="0" dirty="0">
              <a:solidFill>
                <a:schemeClr val="tx2"/>
              </a:solidFill>
              <a:latin typeface="Overpass Light"/>
              <a:ea typeface="Calibri" panose="020F0502020204030204" pitchFamily="34" charset="0"/>
              <a:cs typeface="Overpass Light"/>
            </a:endParaRPr>
          </a:p>
          <a:p>
            <a:pPr marL="342900" indent="-342900">
              <a:buClr>
                <a:schemeClr val="accent2"/>
              </a:buClr>
              <a:buFont typeface="Lucida Grande"/>
              <a:buChar char="‣"/>
            </a:pPr>
            <a:r>
              <a:rPr lang="en-GB" dirty="0" err="1" smtClean="0">
                <a:latin typeface="Overpass Light"/>
                <a:cs typeface="Overpass Light"/>
              </a:rPr>
              <a:t>Cuasi</a:t>
            </a:r>
            <a:r>
              <a:rPr lang="en-GB" dirty="0" smtClean="0">
                <a:latin typeface="Overpass Light"/>
                <a:cs typeface="Overpass Light"/>
              </a:rPr>
              <a:t> </a:t>
            </a:r>
            <a:r>
              <a:rPr lang="en-GB" dirty="0" err="1" smtClean="0">
                <a:latin typeface="Overpass Light"/>
                <a:cs typeface="Overpass Light"/>
              </a:rPr>
              <a:t>accidente</a:t>
            </a:r>
            <a:r>
              <a:rPr lang="en-GB" dirty="0" smtClean="0">
                <a:latin typeface="Overpass Light"/>
                <a:cs typeface="Overpass Light"/>
              </a:rPr>
              <a:t/>
            </a:r>
            <a:br>
              <a:rPr lang="en-GB" dirty="0" smtClean="0">
                <a:latin typeface="Overpass Light"/>
                <a:cs typeface="Overpass Light"/>
              </a:rPr>
            </a:br>
            <a:r>
              <a:rPr lang="es-ES" b="0" dirty="0">
                <a:solidFill>
                  <a:schemeClr val="tx2"/>
                </a:solidFill>
                <a:latin typeface="Overpass Light"/>
                <a:ea typeface="Calibri" panose="020F0502020204030204" pitchFamily="34" charset="0"/>
                <a:cs typeface="Overpass Light"/>
              </a:rPr>
              <a:t>No provoca lesiones pero </a:t>
            </a:r>
            <a:r>
              <a:rPr lang="es-ES" b="0" dirty="0" smtClean="0">
                <a:solidFill>
                  <a:schemeClr val="tx2"/>
                </a:solidFill>
                <a:latin typeface="Overpass Light"/>
                <a:ea typeface="Calibri" panose="020F0502020204030204" pitchFamily="34" charset="0"/>
                <a:cs typeface="Overpass Light"/>
              </a:rPr>
              <a:t>no </a:t>
            </a:r>
            <a:r>
              <a:rPr lang="es-ES" b="0" dirty="0">
                <a:solidFill>
                  <a:schemeClr val="tx2"/>
                </a:solidFill>
                <a:latin typeface="Overpass Light"/>
                <a:ea typeface="Calibri" panose="020F0502020204030204" pitchFamily="34" charset="0"/>
                <a:cs typeface="Overpass Light"/>
              </a:rPr>
              <a:t>está definido por la legislación </a:t>
            </a:r>
            <a:r>
              <a:rPr lang="es-ES" b="0" dirty="0" smtClean="0">
                <a:solidFill>
                  <a:schemeClr val="tx2"/>
                </a:solidFill>
                <a:latin typeface="Overpass Light"/>
                <a:ea typeface="Calibri" panose="020F0502020204030204" pitchFamily="34" charset="0"/>
                <a:cs typeface="Overpass Light"/>
              </a:rPr>
              <a:t>nacional</a:t>
            </a:r>
            <a:r>
              <a:rPr lang="en-US" sz="1400" b="0" i="1" dirty="0" smtClean="0">
                <a:solidFill>
                  <a:srgbClr val="000000"/>
                </a:solidFill>
                <a:latin typeface="Overpass Light"/>
                <a:ea typeface="Calibri" panose="020F0502020204030204" pitchFamily="34" charset="0"/>
                <a:cs typeface="Overpass Light"/>
              </a:rPr>
              <a:t/>
            </a:r>
            <a:br>
              <a:rPr lang="en-US" sz="1400" b="0" i="1" dirty="0" smtClean="0">
                <a:solidFill>
                  <a:srgbClr val="000000"/>
                </a:solidFill>
                <a:latin typeface="Overpass Light"/>
                <a:ea typeface="Calibri" panose="020F0502020204030204" pitchFamily="34" charset="0"/>
                <a:cs typeface="Overpass Light"/>
              </a:rPr>
            </a:br>
            <a:endParaRPr lang="en-US" sz="1400" b="0" dirty="0">
              <a:solidFill>
                <a:schemeClr val="tx2"/>
              </a:solidFill>
              <a:latin typeface="Overpass Light"/>
              <a:ea typeface="Calibri" panose="020F0502020204030204" pitchFamily="34" charset="0"/>
              <a:cs typeface="Overpass Light"/>
            </a:endParaRPr>
          </a:p>
        </p:txBody>
      </p:sp>
      <p:pic>
        <p:nvPicPr>
          <p:cNvPr id="4" name="Imagen 3" descr="42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3088" y="2349250"/>
            <a:ext cx="3386328" cy="3432048"/>
          </a:xfrm>
          <a:prstGeom prst="rect">
            <a:avLst/>
          </a:prstGeom>
          <a:ln>
            <a:noFill/>
          </a:ln>
          <a:effectLst>
            <a:outerShdw blurRad="292100" dist="139700" dir="2700000" algn="tl" rotWithShape="0">
              <a:srgbClr val="333333">
                <a:alpha val="65000"/>
              </a:srgbClr>
            </a:outerShdw>
          </a:effectLst>
        </p:spPr>
      </p:pic>
      <p:pic>
        <p:nvPicPr>
          <p:cNvPr id="12" name="Marcador de contenido 11" descr="42_slide_ilus.jpg"/>
          <p:cNvPicPr>
            <a:picLocks noGrp="1" noChangeAspect="1"/>
          </p:cNvPicPr>
          <p:nvPr>
            <p:ph sz="half" idx="2"/>
          </p:nvPr>
        </p:nvPicPr>
        <p:blipFill>
          <a:blip r:embed="rId4" cstate="print">
            <a:extLst>
              <a:ext uri="{28A0092B-C50C-407E-A947-70E740481C1C}">
                <a14:useLocalDpi xmlns:a14="http://schemas.microsoft.com/office/drawing/2010/main" val="0"/>
              </a:ext>
            </a:extLst>
          </a:blip>
          <a:srcRect l="4605" r="4605"/>
          <a:stretch>
            <a:fillRect/>
          </a:stretch>
        </p:blipFill>
        <p:spPr/>
      </p:pic>
    </p:spTree>
    <p:extLst>
      <p:ext uri="{BB962C8B-B14F-4D97-AF65-F5344CB8AC3E}">
        <p14:creationId xmlns:p14="http://schemas.microsoft.com/office/powerpoint/2010/main" val="128587859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smtClean="0"/>
              <a:t>Investigación </a:t>
            </a:r>
            <a:r>
              <a:rPr lang="es-ES" b="0" dirty="0"/>
              <a:t>de los accidentes del trabajo, las enfermedades profesionales y los cuasi accidentes</a:t>
            </a:r>
            <a:endParaRPr lang="en-GB" b="0" dirty="0"/>
          </a:p>
        </p:txBody>
      </p:sp>
      <p:sp>
        <p:nvSpPr>
          <p:cNvPr id="3" name="Content Placeholder 2"/>
          <p:cNvSpPr>
            <a:spLocks noGrp="1"/>
          </p:cNvSpPr>
          <p:nvPr>
            <p:ph sz="half" idx="1"/>
          </p:nvPr>
        </p:nvSpPr>
        <p:spPr>
          <a:xfrm>
            <a:off x="490537" y="2440989"/>
            <a:ext cx="5307817" cy="3994607"/>
          </a:xfrm>
        </p:spPr>
        <p:txBody>
          <a:bodyPr/>
          <a:lstStyle/>
          <a:p>
            <a:r>
              <a:rPr lang="es-ES" b="0" dirty="0">
                <a:solidFill>
                  <a:schemeClr val="tx2"/>
                </a:solidFill>
                <a:latin typeface="Overpass Light"/>
                <a:cs typeface="Overpass Light"/>
              </a:rPr>
              <a:t>Los accidentes del trabajo, las enfermedades profesionales y los cuasi accidentes deben ser investigados y analizados </a:t>
            </a:r>
            <a:r>
              <a:rPr lang="es-ES" b="0" dirty="0" smtClean="0">
                <a:solidFill>
                  <a:schemeClr val="tx2"/>
                </a:solidFill>
                <a:latin typeface="Overpass Light"/>
                <a:cs typeface="Overpass Light"/>
              </a:rPr>
              <a:t>para:</a:t>
            </a:r>
          </a:p>
          <a:p>
            <a:pPr lvl="2">
              <a:lnSpc>
                <a:spcPct val="110000"/>
              </a:lnSpc>
            </a:pPr>
            <a:r>
              <a:rPr lang="es-ES" dirty="0">
                <a:solidFill>
                  <a:schemeClr val="tx2"/>
                </a:solidFill>
                <a:latin typeface="Overpass Light"/>
                <a:cs typeface="Overpass Light"/>
              </a:rPr>
              <a:t>A</a:t>
            </a:r>
            <a:r>
              <a:rPr lang="es-ES" dirty="0" smtClean="0">
                <a:solidFill>
                  <a:schemeClr val="tx2"/>
                </a:solidFill>
                <a:latin typeface="Overpass Light"/>
                <a:cs typeface="Overpass Light"/>
              </a:rPr>
              <a:t>veriguar </a:t>
            </a:r>
            <a:r>
              <a:rPr lang="es-ES" dirty="0">
                <a:solidFill>
                  <a:schemeClr val="tx2"/>
                </a:solidFill>
                <a:latin typeface="Overpass Light"/>
                <a:cs typeface="Overpass Light"/>
              </a:rPr>
              <a:t>por qué han ocurrido, sus </a:t>
            </a:r>
            <a:r>
              <a:rPr lang="es-ES" dirty="0" smtClean="0">
                <a:solidFill>
                  <a:schemeClr val="tx2"/>
                </a:solidFill>
                <a:latin typeface="Overpass Light"/>
                <a:cs typeface="Overpass Light"/>
              </a:rPr>
              <a:t>causas</a:t>
            </a:r>
          </a:p>
          <a:p>
            <a:pPr lvl="2">
              <a:lnSpc>
                <a:spcPct val="110000"/>
              </a:lnSpc>
            </a:pPr>
            <a:r>
              <a:rPr lang="es-ES" dirty="0">
                <a:solidFill>
                  <a:schemeClr val="tx2"/>
                </a:solidFill>
                <a:latin typeface="Overpass Light"/>
                <a:cs typeface="Overpass Light"/>
              </a:rPr>
              <a:t>R</a:t>
            </a:r>
            <a:r>
              <a:rPr lang="es-ES" dirty="0" smtClean="0">
                <a:solidFill>
                  <a:schemeClr val="tx2"/>
                </a:solidFill>
                <a:latin typeface="Overpass Light"/>
                <a:cs typeface="Overpass Light"/>
              </a:rPr>
              <a:t>eunir </a:t>
            </a:r>
            <a:r>
              <a:rPr lang="es-ES" dirty="0">
                <a:solidFill>
                  <a:schemeClr val="tx2"/>
                </a:solidFill>
                <a:latin typeface="Overpass Light"/>
                <a:cs typeface="Overpass Light"/>
              </a:rPr>
              <a:t>y preservar las pruebas en caso de posibles </a:t>
            </a:r>
            <a:r>
              <a:rPr lang="es-ES" dirty="0" smtClean="0">
                <a:solidFill>
                  <a:schemeClr val="tx2"/>
                </a:solidFill>
                <a:latin typeface="Overpass Light"/>
                <a:cs typeface="Overpass Light"/>
              </a:rPr>
              <a:t>reclamaciones</a:t>
            </a:r>
          </a:p>
          <a:p>
            <a:pPr lvl="2">
              <a:lnSpc>
                <a:spcPct val="110000"/>
              </a:lnSpc>
            </a:pPr>
            <a:r>
              <a:rPr lang="es-ES" dirty="0">
                <a:solidFill>
                  <a:schemeClr val="tx2"/>
                </a:solidFill>
                <a:latin typeface="Overpass Light"/>
                <a:cs typeface="Overpass Light"/>
              </a:rPr>
              <a:t>I</a:t>
            </a:r>
            <a:r>
              <a:rPr lang="es-ES" dirty="0" smtClean="0">
                <a:solidFill>
                  <a:schemeClr val="tx2"/>
                </a:solidFill>
                <a:latin typeface="Overpass Light"/>
                <a:cs typeface="Overpass Light"/>
              </a:rPr>
              <a:t>dentificar los controles necesarios para asegurar que no vuelva a suceder</a:t>
            </a:r>
          </a:p>
          <a:p>
            <a:pPr lvl="2">
              <a:lnSpc>
                <a:spcPct val="110000"/>
              </a:lnSpc>
            </a:pPr>
            <a:r>
              <a:rPr lang="es-ES" dirty="0">
                <a:solidFill>
                  <a:schemeClr val="tx2"/>
                </a:solidFill>
                <a:latin typeface="Overpass Light"/>
                <a:cs typeface="Overpass Light"/>
              </a:rPr>
              <a:t>P</a:t>
            </a:r>
            <a:r>
              <a:rPr lang="es-ES" dirty="0" smtClean="0">
                <a:solidFill>
                  <a:schemeClr val="tx2"/>
                </a:solidFill>
                <a:latin typeface="Overpass Light"/>
                <a:cs typeface="Overpass Light"/>
              </a:rPr>
              <a:t>revenir </a:t>
            </a:r>
            <a:r>
              <a:rPr lang="es-ES" dirty="0">
                <a:solidFill>
                  <a:schemeClr val="tx2"/>
                </a:solidFill>
                <a:latin typeface="Overpass Light"/>
                <a:cs typeface="Overpass Light"/>
              </a:rPr>
              <a:t>futuras lesiones o pérdidas de </a:t>
            </a:r>
            <a:r>
              <a:rPr lang="es-ES" dirty="0" smtClean="0">
                <a:solidFill>
                  <a:schemeClr val="tx2"/>
                </a:solidFill>
                <a:latin typeface="Overpass Light"/>
                <a:cs typeface="Overpass Light"/>
              </a:rPr>
              <a:t>productividad</a:t>
            </a:r>
            <a:endParaRPr lang="es-E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43</a:t>
            </a:fld>
            <a:endParaRPr lang="en-GB"/>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0613" y="2372104"/>
            <a:ext cx="5684520" cy="3528839"/>
          </a:xfrm>
          <a:prstGeom prst="rect">
            <a:avLst/>
          </a:prstGeom>
        </p:spPr>
      </p:pic>
    </p:spTree>
    <p:extLst>
      <p:ext uri="{BB962C8B-B14F-4D97-AF65-F5344CB8AC3E}">
        <p14:creationId xmlns:p14="http://schemas.microsoft.com/office/powerpoint/2010/main" val="6422798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Las 5 preguntas</a:t>
            </a:r>
          </a:p>
        </p:txBody>
      </p:sp>
      <p:sp>
        <p:nvSpPr>
          <p:cNvPr id="3" name="Marcador de contenido 2"/>
          <p:cNvSpPr>
            <a:spLocks noGrp="1"/>
          </p:cNvSpPr>
          <p:nvPr>
            <p:ph idx="1"/>
          </p:nvPr>
        </p:nvSpPr>
        <p:spPr/>
        <p:txBody>
          <a:bodyPr/>
          <a:lstStyle/>
          <a:p>
            <a:pPr lvl="0" eaLnBrk="0" fontAlgn="base" hangingPunct="0">
              <a:spcBef>
                <a:spcPct val="0"/>
              </a:spcBef>
              <a:spcAft>
                <a:spcPct val="0"/>
              </a:spcAft>
            </a:pPr>
            <a:r>
              <a:rPr lang="es-ES" b="0" dirty="0">
                <a:solidFill>
                  <a:schemeClr val="tx2"/>
                </a:solidFill>
                <a:latin typeface="Overpass Light"/>
                <a:ea typeface="Calibri" panose="020F0502020204030204" pitchFamily="34" charset="0"/>
                <a:cs typeface="Overpass Light"/>
              </a:rPr>
              <a:t>Todos los accidentes del trabajo y enfermedades profesionales (incidentes) deberían ser investigados con el fin de responder a las siguientes preguntas</a:t>
            </a:r>
            <a:r>
              <a:rPr lang="es-ES" b="0" dirty="0" smtClean="0">
                <a:solidFill>
                  <a:schemeClr val="tx2"/>
                </a:solidFill>
                <a:latin typeface="Overpass Light"/>
                <a:ea typeface="Calibri" panose="020F0502020204030204" pitchFamily="34" charset="0"/>
                <a:cs typeface="Overpass Light"/>
              </a:rPr>
              <a:t>:</a:t>
            </a:r>
          </a:p>
          <a:p>
            <a:pPr lvl="0" eaLnBrk="0" fontAlgn="base" hangingPunct="0">
              <a:spcBef>
                <a:spcPct val="0"/>
              </a:spcBef>
              <a:spcAft>
                <a:spcPct val="0"/>
              </a:spcAft>
            </a:pPr>
            <a:endParaRPr lang="en-US" altLang="es-ES" b="0" dirty="0">
              <a:solidFill>
                <a:srgbClr val="000000"/>
              </a:solidFill>
              <a:latin typeface="Overpass Ligth"/>
              <a:ea typeface="Calibri" panose="020F0502020204030204" pitchFamily="34" charset="0"/>
              <a:cs typeface="Overpass Ligth"/>
            </a:endParaRP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rgbClr val="000000"/>
                </a:solidFill>
                <a:latin typeface="Overpass Light"/>
                <a:ea typeface="Calibri" panose="020F0502020204030204" pitchFamily="34" charset="0"/>
                <a:cs typeface="Overpass Light"/>
              </a:rPr>
              <a:t>¿</a:t>
            </a:r>
            <a:r>
              <a:rPr lang="es-ES" b="0" dirty="0">
                <a:ea typeface="Calibri" panose="020F0502020204030204" pitchFamily="34" charset="0"/>
                <a:cs typeface="Overpass Bold"/>
              </a:rPr>
              <a:t>Quién</a:t>
            </a:r>
            <a:r>
              <a:rPr lang="es-ES" b="0" dirty="0">
                <a:solidFill>
                  <a:srgbClr val="000000"/>
                </a:solidFill>
                <a:latin typeface="Overpass Light"/>
                <a:ea typeface="Calibri" panose="020F0502020204030204" pitchFamily="34" charset="0"/>
                <a:cs typeface="Overpass Light"/>
              </a:rPr>
              <a:t> res</a:t>
            </a:r>
            <a:r>
              <a:rPr lang="es-ES" b="0" dirty="0">
                <a:solidFill>
                  <a:schemeClr val="tx2"/>
                </a:solidFill>
                <a:latin typeface="Overpass Light"/>
                <a:ea typeface="Calibri" panose="020F0502020204030204" pitchFamily="34" charset="0"/>
                <a:cs typeface="Overpass Light"/>
              </a:rPr>
              <a:t>ultó lesionado, enfermó o se vio implicado de algún modo en la investigación</a:t>
            </a:r>
            <a:r>
              <a:rPr lang="es-ES" b="0" dirty="0" smtClean="0">
                <a:solidFill>
                  <a:schemeClr val="tx2"/>
                </a:solidFill>
                <a:latin typeface="Overpass Light"/>
                <a:ea typeface="Calibri" panose="020F0502020204030204" pitchFamily="34" charset="0"/>
                <a:cs typeface="Overpass Light"/>
              </a:rPr>
              <a:t>?</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rgbClr val="000000"/>
                </a:solidFill>
                <a:latin typeface="Overpass Light"/>
                <a:ea typeface="Calibri" panose="020F0502020204030204" pitchFamily="34" charset="0"/>
                <a:cs typeface="Overpass Light"/>
              </a:rPr>
              <a:t>¿</a:t>
            </a:r>
            <a:r>
              <a:rPr lang="es-ES" b="0" dirty="0">
                <a:solidFill>
                  <a:srgbClr val="FA3C4B"/>
                </a:solidFill>
                <a:ea typeface="Calibri" panose="020F0502020204030204" pitchFamily="34" charset="0"/>
                <a:cs typeface="Overpass Bold"/>
              </a:rPr>
              <a:t>Dónde</a:t>
            </a:r>
            <a:r>
              <a:rPr lang="es-ES" b="0" dirty="0">
                <a:solidFill>
                  <a:srgbClr val="000000"/>
                </a:solidFill>
                <a:latin typeface="Overpass Light"/>
                <a:ea typeface="Calibri" panose="020F0502020204030204" pitchFamily="34" charset="0"/>
                <a:cs typeface="Overpass Light"/>
              </a:rPr>
              <a:t> se produjo el incidente</a:t>
            </a:r>
            <a:r>
              <a:rPr lang="es-ES" b="0" dirty="0" smtClean="0">
                <a:solidFill>
                  <a:srgbClr val="000000"/>
                </a:solidFill>
                <a:latin typeface="Overpass Light"/>
                <a:ea typeface="Calibri" panose="020F0502020204030204" pitchFamily="34" charset="0"/>
                <a:cs typeface="Overpass Light"/>
              </a:rPr>
              <a:t>?</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rgbClr val="000000"/>
                </a:solidFill>
                <a:latin typeface="Overpass Light"/>
                <a:ea typeface="Calibri" panose="020F0502020204030204" pitchFamily="34" charset="0"/>
                <a:cs typeface="Overpass Light"/>
              </a:rPr>
              <a:t>¿</a:t>
            </a:r>
            <a:r>
              <a:rPr lang="es-ES" b="0" dirty="0">
                <a:solidFill>
                  <a:srgbClr val="FA3C4B"/>
                </a:solidFill>
                <a:ea typeface="Calibri" panose="020F0502020204030204" pitchFamily="34" charset="0"/>
                <a:cs typeface="Overpass Bold"/>
              </a:rPr>
              <a:t>Cuándo</a:t>
            </a:r>
            <a:r>
              <a:rPr lang="es-ES" b="0" dirty="0">
                <a:solidFill>
                  <a:srgbClr val="000000"/>
                </a:solidFill>
                <a:latin typeface="Overpass Light"/>
                <a:ea typeface="Calibri" panose="020F0502020204030204" pitchFamily="34" charset="0"/>
                <a:cs typeface="Overpass Light"/>
              </a:rPr>
              <a:t> se produjo el incidente</a:t>
            </a:r>
            <a:r>
              <a:rPr lang="es-ES" b="0" dirty="0" smtClean="0">
                <a:solidFill>
                  <a:srgbClr val="000000"/>
                </a:solidFill>
                <a:latin typeface="Overpass Light"/>
                <a:ea typeface="Calibri" panose="020F0502020204030204" pitchFamily="34" charset="0"/>
                <a:cs typeface="Overpass Light"/>
              </a:rPr>
              <a:t>?</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rgbClr val="000000"/>
                </a:solidFill>
                <a:latin typeface="Overpass Light"/>
                <a:ea typeface="Calibri" panose="020F0502020204030204" pitchFamily="34" charset="0"/>
                <a:cs typeface="Overpass Light"/>
              </a:rPr>
              <a:t>¿</a:t>
            </a:r>
            <a:r>
              <a:rPr lang="es-ES" b="0" dirty="0">
                <a:solidFill>
                  <a:srgbClr val="FA3C4B"/>
                </a:solidFill>
                <a:ea typeface="Calibri" panose="020F0502020204030204" pitchFamily="34" charset="0"/>
                <a:cs typeface="Overpass Bold"/>
              </a:rPr>
              <a:t>Qué</a:t>
            </a:r>
            <a:r>
              <a:rPr lang="es-ES" b="0" dirty="0">
                <a:solidFill>
                  <a:srgbClr val="000000"/>
                </a:solidFill>
                <a:latin typeface="Overpass Light"/>
                <a:ea typeface="Calibri" panose="020F0502020204030204" pitchFamily="34" charset="0"/>
                <a:cs typeface="Overpass Light"/>
              </a:rPr>
              <a:t> ocurrió en el momento del incidente? </a:t>
            </a:r>
            <a:endParaRPr lang="es-ES" b="0" dirty="0" smtClean="0">
              <a:solidFill>
                <a:srgbClr val="000000"/>
              </a:solidFill>
              <a:latin typeface="Overpass Light"/>
              <a:ea typeface="Calibri" panose="020F0502020204030204" pitchFamily="34" charset="0"/>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rgbClr val="000000"/>
                </a:solidFill>
                <a:latin typeface="Overpass Light"/>
                <a:ea typeface="Calibri" panose="020F0502020204030204" pitchFamily="34" charset="0"/>
                <a:cs typeface="Overpass Light"/>
              </a:rPr>
              <a:t>¿</a:t>
            </a:r>
            <a:r>
              <a:rPr lang="es-ES" b="0" dirty="0">
                <a:solidFill>
                  <a:srgbClr val="FA3C4B"/>
                </a:solidFill>
                <a:ea typeface="Calibri" panose="020F0502020204030204" pitchFamily="34" charset="0"/>
                <a:cs typeface="Overpass Bold"/>
              </a:rPr>
              <a:t>Cómo</a:t>
            </a:r>
            <a:r>
              <a:rPr lang="es-ES" b="0" dirty="0">
                <a:solidFill>
                  <a:srgbClr val="000000"/>
                </a:solidFill>
                <a:latin typeface="Overpass Light"/>
                <a:ea typeface="Calibri" panose="020F0502020204030204" pitchFamily="34" charset="0"/>
                <a:cs typeface="Overpass Light"/>
              </a:rPr>
              <a:t> se produjo el incidente</a:t>
            </a:r>
            <a:r>
              <a:rPr lang="es-ES" b="0" dirty="0" smtClean="0">
                <a:solidFill>
                  <a:srgbClr val="000000"/>
                </a:solidFill>
                <a:latin typeface="Overpass Light"/>
                <a:ea typeface="Calibri" panose="020F0502020204030204" pitchFamily="34" charset="0"/>
                <a:cs typeface="Overpass Light"/>
              </a:rPr>
              <a:t>?</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rgbClr val="000000"/>
                </a:solidFill>
                <a:latin typeface="Overpass Light"/>
                <a:ea typeface="Calibri" panose="020F0502020204030204" pitchFamily="34" charset="0"/>
                <a:cs typeface="Overpass Light"/>
              </a:rPr>
              <a:t>¿</a:t>
            </a:r>
            <a:r>
              <a:rPr lang="es-ES" b="0" dirty="0">
                <a:solidFill>
                  <a:srgbClr val="FA3C4B"/>
                </a:solidFill>
                <a:ea typeface="Calibri" panose="020F0502020204030204" pitchFamily="34" charset="0"/>
                <a:cs typeface="Overpass Bold"/>
              </a:rPr>
              <a:t>Por qué </a:t>
            </a:r>
            <a:r>
              <a:rPr lang="es-ES" b="0" dirty="0">
                <a:solidFill>
                  <a:srgbClr val="000000"/>
                </a:solidFill>
                <a:latin typeface="Overpass Light"/>
                <a:ea typeface="Calibri" panose="020F0502020204030204" pitchFamily="34" charset="0"/>
                <a:cs typeface="Overpass Light"/>
              </a:rPr>
              <a:t>se produjo el incidente?</a:t>
            </a:r>
          </a:p>
          <a:p>
            <a:pPr marL="285750" lvl="0" indent="-285750" eaLnBrk="0" fontAlgn="base" hangingPunct="0">
              <a:lnSpc>
                <a:spcPct val="150000"/>
              </a:lnSpc>
              <a:spcBef>
                <a:spcPct val="0"/>
              </a:spcBef>
              <a:spcAft>
                <a:spcPct val="0"/>
              </a:spcAft>
              <a:buClr>
                <a:schemeClr val="accent2"/>
              </a:buClr>
              <a:buFont typeface="Arial Unicode MS"/>
              <a:buChar char="▶"/>
            </a:pPr>
            <a:endParaRPr lang="en-US" altLang="es-ES" b="0" dirty="0">
              <a:solidFill>
                <a:srgbClr val="000000"/>
              </a:solidFill>
              <a:latin typeface="Overpass Light"/>
              <a:ea typeface="Calibri" panose="020F0502020204030204" pitchFamily="34" charset="0"/>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44</a:t>
            </a:fld>
            <a:endParaRPr lang="en-GB"/>
          </a:p>
        </p:txBody>
      </p:sp>
    </p:spTree>
    <p:extLst>
      <p:ext uri="{BB962C8B-B14F-4D97-AF65-F5344CB8AC3E}">
        <p14:creationId xmlns:p14="http://schemas.microsoft.com/office/powerpoint/2010/main" val="21505609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a:xfrm>
            <a:off x="490538" y="1423194"/>
            <a:ext cx="4689548" cy="1150383"/>
          </a:xfrm>
        </p:spPr>
        <p:txBody>
          <a:bodyPr/>
          <a:lstStyle/>
          <a:p>
            <a:r>
              <a:rPr lang="es-ES" sz="2800" b="0" dirty="0"/>
              <a:t>Informar, registrar e investigar los incidentes</a:t>
            </a:r>
            <a:endParaRPr lang="en-GB" b="0" dirty="0"/>
          </a:p>
        </p:txBody>
      </p:sp>
      <p:sp>
        <p:nvSpPr>
          <p:cNvPr id="3" name="Content Placeholder 2"/>
          <p:cNvSpPr>
            <a:spLocks noGrp="1"/>
          </p:cNvSpPr>
          <p:nvPr>
            <p:ph sz="half" idx="1"/>
          </p:nvPr>
        </p:nvSpPr>
        <p:spPr>
          <a:xfrm>
            <a:off x="490537" y="2440990"/>
            <a:ext cx="5307817" cy="3482976"/>
          </a:xfrm>
        </p:spPr>
        <p:txBody>
          <a:bodyPr/>
          <a:lstStyle/>
          <a:p>
            <a:pPr marL="0" lvl="2" indent="0">
              <a:lnSpc>
                <a:spcPct val="150000"/>
              </a:lnSpc>
              <a:buNone/>
            </a:pPr>
            <a:endParaRPr lang="en-GB" dirty="0">
              <a:latin typeface="Overpass"/>
              <a:cs typeface="Overpass"/>
            </a:endParaRPr>
          </a:p>
          <a:p>
            <a:pPr lvl="2">
              <a:lnSpc>
                <a:spcPct val="150000"/>
              </a:lnSpc>
            </a:pPr>
            <a:r>
              <a:rPr lang="es-ES" dirty="0" smtClean="0">
                <a:solidFill>
                  <a:schemeClr val="tx2"/>
                </a:solidFill>
                <a:latin typeface="Overpass Light"/>
                <a:cs typeface="Overpass Light"/>
              </a:rPr>
              <a:t>Informar </a:t>
            </a:r>
            <a:r>
              <a:rPr lang="es-ES" dirty="0">
                <a:solidFill>
                  <a:schemeClr val="tx2"/>
                </a:solidFill>
                <a:latin typeface="Overpass Light"/>
                <a:cs typeface="Overpass Light"/>
              </a:rPr>
              <a:t>de todos los incidentes según lo exigido por la legislación </a:t>
            </a:r>
            <a:r>
              <a:rPr lang="es-ES" dirty="0" smtClean="0">
                <a:solidFill>
                  <a:schemeClr val="tx2"/>
                </a:solidFill>
                <a:latin typeface="Overpass Light"/>
                <a:cs typeface="Overpass Light"/>
              </a:rPr>
              <a:t>nacional</a:t>
            </a:r>
          </a:p>
          <a:p>
            <a:pPr lvl="2">
              <a:lnSpc>
                <a:spcPct val="150000"/>
              </a:lnSpc>
            </a:pPr>
            <a:r>
              <a:rPr lang="es-ES" dirty="0">
                <a:solidFill>
                  <a:schemeClr val="tx2"/>
                </a:solidFill>
                <a:latin typeface="Overpass Light"/>
                <a:cs typeface="Overpass Light"/>
              </a:rPr>
              <a:t>Registrar todos los incidentes para que las empresas puedan aprender de los mismos y tomar medidas de </a:t>
            </a:r>
            <a:r>
              <a:rPr lang="es-ES" dirty="0" smtClean="0">
                <a:solidFill>
                  <a:schemeClr val="tx2"/>
                </a:solidFill>
                <a:latin typeface="Overpass Light"/>
                <a:cs typeface="Overpass Light"/>
              </a:rPr>
              <a:t>prevención</a:t>
            </a:r>
            <a:endParaRPr lang="en-GB" dirty="0" smtClean="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45</a:t>
            </a:fld>
            <a:endParaRPr lang="en-GB"/>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5522" y="1554251"/>
            <a:ext cx="2987726" cy="44668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65345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800" b="0" dirty="0"/>
              <a:t>Cultura de prevención en materia de seguridad y salud</a:t>
            </a:r>
            <a:endParaRPr lang="es-ES" b="0" dirty="0"/>
          </a:p>
        </p:txBody>
      </p:sp>
      <p:sp>
        <p:nvSpPr>
          <p:cNvPr id="3" name="Marcador de contenido 2"/>
          <p:cNvSpPr>
            <a:spLocks noGrp="1"/>
          </p:cNvSpPr>
          <p:nvPr>
            <p:ph sz="half" idx="1"/>
          </p:nvPr>
        </p:nvSpPr>
        <p:spPr>
          <a:xfrm>
            <a:off x="490538" y="2904273"/>
            <a:ext cx="5360400" cy="1988673"/>
          </a:xfrm>
        </p:spPr>
        <p:txBody>
          <a:bodyPr/>
          <a:lstStyle/>
          <a:p>
            <a:pPr marL="285750" indent="-285750">
              <a:buClr>
                <a:schemeClr val="accent2"/>
              </a:buClr>
              <a:buFont typeface="Lucida Grande"/>
              <a:buChar char="▶"/>
            </a:pPr>
            <a:r>
              <a:rPr lang="en-US" dirty="0" err="1" smtClean="0">
                <a:solidFill>
                  <a:schemeClr val="tx2"/>
                </a:solidFill>
                <a:latin typeface="Overpass Light" panose="00000400000000000000" pitchFamily="2" charset="0"/>
                <a:cs typeface="Overpass "/>
              </a:rPr>
              <a:t>Prevención</a:t>
            </a:r>
            <a:r>
              <a:rPr lang="es-ES" dirty="0" smtClean="0">
                <a:solidFill>
                  <a:schemeClr val="tx2"/>
                </a:solidFill>
                <a:latin typeface="Overpass Light" panose="00000400000000000000" pitchFamily="2" charset="0"/>
                <a:cs typeface="Overpass "/>
              </a:rPr>
              <a:t>: </a:t>
            </a:r>
            <a:r>
              <a:rPr lang="es-ES" b="0" dirty="0">
                <a:solidFill>
                  <a:schemeClr val="tx2"/>
                </a:solidFill>
                <a:latin typeface="Overpass Light"/>
                <a:cs typeface="Overpass Light"/>
              </a:rPr>
              <a:t>preparación y disposición que se hace anticipadamente para evitar que algo </a:t>
            </a:r>
            <a:r>
              <a:rPr lang="es-ES" b="0" dirty="0" smtClean="0">
                <a:solidFill>
                  <a:schemeClr val="tx2"/>
                </a:solidFill>
                <a:latin typeface="Overpass Light"/>
                <a:cs typeface="Overpass Light"/>
              </a:rPr>
              <a:t>suceda</a:t>
            </a:r>
            <a:r>
              <a:rPr lang="en-GB" b="0" dirty="0" smtClean="0">
                <a:solidFill>
                  <a:schemeClr val="tx2"/>
                </a:solidFill>
                <a:latin typeface="Overpass Light"/>
                <a:cs typeface="Overpass Light"/>
              </a:rPr>
              <a:t> </a:t>
            </a:r>
            <a:endParaRPr lang="es-ES" b="0" dirty="0">
              <a:solidFill>
                <a:schemeClr val="tx2"/>
              </a:solidFill>
              <a:latin typeface="Overpass Light"/>
              <a:cs typeface="Overpass Light"/>
            </a:endParaRPr>
          </a:p>
          <a:p>
            <a:r>
              <a:rPr lang="es-ES" b="0" dirty="0">
                <a:solidFill>
                  <a:schemeClr val="tx2"/>
                </a:solidFill>
                <a:latin typeface="Overpass Light"/>
                <a:cs typeface="Overpass Light"/>
              </a:rPr>
              <a:t>Los accidentes del trabajo y las enfermedades profesionales conllevan una carga intolerable, perjudicando la reputación de una buena empresa y afectando negativamente al crecimiento económico sostenible. En resumen, </a:t>
            </a:r>
            <a:r>
              <a:rPr lang="es-ES" b="0" dirty="0">
                <a:solidFill>
                  <a:schemeClr val="tx2"/>
                </a:solidFill>
                <a:cs typeface="Overpass Bold"/>
              </a:rPr>
              <a:t>la prevención merece la </a:t>
            </a:r>
            <a:r>
              <a:rPr lang="es-ES" b="0" dirty="0" smtClean="0">
                <a:solidFill>
                  <a:schemeClr val="tx2"/>
                </a:solidFill>
                <a:cs typeface="Overpass Bold"/>
              </a:rPr>
              <a:t>pena</a:t>
            </a:r>
            <a:r>
              <a:rPr lang="es-ES" b="0" dirty="0" smtClean="0">
                <a:solidFill>
                  <a:schemeClr val="tx2"/>
                </a:solidFill>
                <a:latin typeface="Overpass Light"/>
                <a:cs typeface="Overpass Light"/>
              </a:rPr>
              <a:t>.</a:t>
            </a:r>
            <a:endParaRPr lang="es-ES" b="0" i="1" dirty="0">
              <a:solidFill>
                <a:schemeClr val="tx2"/>
              </a:solidFill>
              <a:latin typeface="Overpass Light"/>
              <a:cs typeface="Overpass Light"/>
            </a:endParaRPr>
          </a:p>
        </p:txBody>
      </p:sp>
      <p:sp>
        <p:nvSpPr>
          <p:cNvPr id="4" name="Marcador de contenido 3"/>
          <p:cNvSpPr>
            <a:spLocks noGrp="1"/>
          </p:cNvSpPr>
          <p:nvPr>
            <p:ph sz="half" idx="2"/>
          </p:nvPr>
        </p:nvSpPr>
        <p:spPr>
          <a:xfrm>
            <a:off x="6341062" y="2904272"/>
            <a:ext cx="5360400" cy="2467771"/>
          </a:xfrm>
        </p:spPr>
        <p:txBody>
          <a:bodyPr/>
          <a:lstStyle/>
          <a:p>
            <a:pPr marL="285750" indent="-285750">
              <a:buClr>
                <a:schemeClr val="accent2"/>
              </a:buClr>
              <a:buFont typeface="Lucida Grande"/>
              <a:buChar char="▶"/>
            </a:pPr>
            <a:r>
              <a:rPr lang="en-GB" dirty="0" err="1" smtClean="0">
                <a:solidFill>
                  <a:schemeClr val="tx2"/>
                </a:solidFill>
                <a:latin typeface="Overpass Light" panose="00000400000000000000" pitchFamily="2" charset="0"/>
                <a:cs typeface="Overpass "/>
              </a:rPr>
              <a:t>Cultura</a:t>
            </a:r>
            <a:r>
              <a:rPr lang="en-GB" dirty="0" smtClean="0">
                <a:solidFill>
                  <a:schemeClr val="tx2"/>
                </a:solidFill>
                <a:latin typeface="Overpass Light" panose="00000400000000000000" pitchFamily="2" charset="0"/>
                <a:cs typeface="Overpass "/>
              </a:rPr>
              <a:t> de </a:t>
            </a:r>
            <a:r>
              <a:rPr lang="en-GB" dirty="0" err="1" smtClean="0">
                <a:solidFill>
                  <a:schemeClr val="tx2"/>
                </a:solidFill>
                <a:latin typeface="Overpass Light" panose="00000400000000000000" pitchFamily="2" charset="0"/>
                <a:cs typeface="Overpass "/>
              </a:rPr>
              <a:t>prevención</a:t>
            </a:r>
            <a:r>
              <a:rPr lang="en-GB" dirty="0" smtClean="0">
                <a:solidFill>
                  <a:schemeClr val="tx2"/>
                </a:solidFill>
                <a:latin typeface="Overpass Light" panose="00000400000000000000" pitchFamily="2" charset="0"/>
                <a:cs typeface="Overpass "/>
              </a:rPr>
              <a:t> en </a:t>
            </a:r>
            <a:r>
              <a:rPr lang="en-GB" dirty="0" err="1" smtClean="0">
                <a:solidFill>
                  <a:schemeClr val="tx2"/>
                </a:solidFill>
                <a:latin typeface="Overpass Light" panose="00000400000000000000" pitchFamily="2" charset="0"/>
                <a:cs typeface="Overpass "/>
              </a:rPr>
              <a:t>materia</a:t>
            </a:r>
            <a:r>
              <a:rPr lang="en-GB" dirty="0" smtClean="0">
                <a:solidFill>
                  <a:schemeClr val="tx2"/>
                </a:solidFill>
                <a:latin typeface="Overpass Light" panose="00000400000000000000" pitchFamily="2" charset="0"/>
                <a:cs typeface="Overpass "/>
              </a:rPr>
              <a:t> de </a:t>
            </a:r>
            <a:r>
              <a:rPr lang="en-GB" dirty="0" err="1" smtClean="0">
                <a:solidFill>
                  <a:schemeClr val="tx2"/>
                </a:solidFill>
                <a:latin typeface="Overpass Light" panose="00000400000000000000" pitchFamily="2" charset="0"/>
                <a:cs typeface="Overpass "/>
              </a:rPr>
              <a:t>seguridad</a:t>
            </a:r>
            <a:r>
              <a:rPr lang="en-GB" dirty="0" smtClean="0">
                <a:solidFill>
                  <a:schemeClr val="tx2"/>
                </a:solidFill>
                <a:latin typeface="Overpass Light" panose="00000400000000000000" pitchFamily="2" charset="0"/>
                <a:cs typeface="Overpass "/>
              </a:rPr>
              <a:t> y </a:t>
            </a:r>
            <a:r>
              <a:rPr lang="en-GB" dirty="0" err="1" smtClean="0">
                <a:solidFill>
                  <a:schemeClr val="tx2"/>
                </a:solidFill>
                <a:latin typeface="Overpass Light" panose="00000400000000000000" pitchFamily="2" charset="0"/>
                <a:cs typeface="Overpass "/>
              </a:rPr>
              <a:t>salud</a:t>
            </a:r>
            <a:r>
              <a:rPr lang="en-GB" dirty="0" smtClean="0">
                <a:solidFill>
                  <a:schemeClr val="tx2"/>
                </a:solidFill>
                <a:latin typeface="Overpass Light" panose="00000400000000000000" pitchFamily="2" charset="0"/>
                <a:cs typeface="Overpass "/>
              </a:rPr>
              <a:t>:</a:t>
            </a:r>
          </a:p>
          <a:p>
            <a:r>
              <a:rPr lang="es-ES" b="0" dirty="0">
                <a:solidFill>
                  <a:schemeClr val="tx2"/>
                </a:solidFill>
                <a:latin typeface="Overpass Light"/>
                <a:cs typeface="Overpass Light"/>
              </a:rPr>
              <a:t>El derecho a un entorno de trabajo seguro y saludable garantizado por el gobierno, los empleadores y los trabajadores mediante un sistema de derechos, responsabilidades y deberes definidos, en el que se concede </a:t>
            </a:r>
            <a:r>
              <a:rPr lang="es-ES" b="0" u="sng" dirty="0">
                <a:solidFill>
                  <a:schemeClr val="tx2"/>
                </a:solidFill>
                <a:latin typeface="Overpass Light"/>
                <a:cs typeface="Overpass Light"/>
              </a:rPr>
              <a:t>la máxima prioridad al principio de prevención</a:t>
            </a:r>
            <a:r>
              <a:rPr lang="es-ES" b="0" dirty="0">
                <a:solidFill>
                  <a:schemeClr val="tx2"/>
                </a:solidFill>
                <a:latin typeface="Overpass Light"/>
                <a:cs typeface="Overpass Light"/>
              </a:rPr>
              <a:t>.    </a:t>
            </a:r>
          </a:p>
        </p:txBody>
      </p:sp>
      <p:sp>
        <p:nvSpPr>
          <p:cNvPr id="5" name="Marcador de fecha 4"/>
          <p:cNvSpPr>
            <a:spLocks noGrp="1"/>
          </p:cNvSpPr>
          <p:nvPr>
            <p:ph type="dt" sz="half" idx="10"/>
          </p:nvPr>
        </p:nvSpPr>
        <p:spPr/>
        <p:txBody>
          <a:bodyPr/>
          <a:lstStyle/>
          <a:p>
            <a:r>
              <a:rPr lang="en-GB" smtClean="0"/>
              <a:t>Date: Monday / 01 / October / 2019</a:t>
            </a:r>
            <a:endParaRPr lang="en-GB"/>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46</a:t>
            </a:fld>
            <a:endParaRPr lang="en-GB"/>
          </a:p>
        </p:txBody>
      </p:sp>
      <p:sp>
        <p:nvSpPr>
          <p:cNvPr id="8" name="CuadroTexto 7"/>
          <p:cNvSpPr txBox="1"/>
          <p:nvPr/>
        </p:nvSpPr>
        <p:spPr>
          <a:xfrm>
            <a:off x="486034" y="2139077"/>
            <a:ext cx="11006313" cy="646331"/>
          </a:xfrm>
          <a:prstGeom prst="rect">
            <a:avLst/>
          </a:prstGeom>
          <a:noFill/>
        </p:spPr>
        <p:txBody>
          <a:bodyPr wrap="square" rtlCol="0">
            <a:spAutoFit/>
          </a:bodyPr>
          <a:lstStyle/>
          <a:p>
            <a:pPr algn="ctr"/>
            <a:r>
              <a:rPr lang="en-US" dirty="0" smtClean="0">
                <a:solidFill>
                  <a:srgbClr val="000000"/>
                </a:solidFill>
                <a:latin typeface="Overpass"/>
                <a:cs typeface="Overpass"/>
              </a:rPr>
              <a:t>“</a:t>
            </a:r>
            <a:r>
              <a:rPr lang="en-US" i="1" dirty="0" err="1" smtClean="0">
                <a:solidFill>
                  <a:srgbClr val="000000"/>
                </a:solidFill>
                <a:latin typeface="Overpass"/>
                <a:cs typeface="Overpass"/>
              </a:rPr>
              <a:t>Más</a:t>
            </a:r>
            <a:r>
              <a:rPr lang="en-US" i="1" dirty="0" smtClean="0">
                <a:solidFill>
                  <a:srgbClr val="000000"/>
                </a:solidFill>
                <a:latin typeface="Overpass"/>
                <a:cs typeface="Overpass"/>
              </a:rPr>
              <a:t> vale </a:t>
            </a:r>
            <a:r>
              <a:rPr lang="en-US" i="1" dirty="0" err="1" smtClean="0">
                <a:solidFill>
                  <a:srgbClr val="000000"/>
                </a:solidFill>
                <a:latin typeface="Overpass"/>
                <a:cs typeface="Overpass"/>
              </a:rPr>
              <a:t>prevenir</a:t>
            </a:r>
            <a:r>
              <a:rPr lang="en-US" i="1" dirty="0" smtClean="0">
                <a:solidFill>
                  <a:srgbClr val="000000"/>
                </a:solidFill>
                <a:latin typeface="Overpass"/>
                <a:cs typeface="Overpass"/>
              </a:rPr>
              <a:t> </a:t>
            </a:r>
            <a:r>
              <a:rPr lang="en-US" i="1" dirty="0" err="1" smtClean="0">
                <a:solidFill>
                  <a:srgbClr val="000000"/>
                </a:solidFill>
                <a:latin typeface="Overpass"/>
                <a:cs typeface="Overpass"/>
              </a:rPr>
              <a:t>que</a:t>
            </a:r>
            <a:r>
              <a:rPr lang="en-US" i="1" dirty="0" smtClean="0">
                <a:solidFill>
                  <a:srgbClr val="000000"/>
                </a:solidFill>
                <a:latin typeface="Overpass"/>
                <a:cs typeface="Overpass"/>
              </a:rPr>
              <a:t> </a:t>
            </a:r>
            <a:r>
              <a:rPr lang="en-US" i="1" dirty="0" err="1" smtClean="0">
                <a:solidFill>
                  <a:srgbClr val="000000"/>
                </a:solidFill>
                <a:latin typeface="Overpass"/>
                <a:cs typeface="Overpass"/>
              </a:rPr>
              <a:t>curar</a:t>
            </a:r>
            <a:r>
              <a:rPr lang="en-US" dirty="0" smtClean="0">
                <a:solidFill>
                  <a:srgbClr val="000000"/>
                </a:solidFill>
                <a:latin typeface="Overpass"/>
                <a:cs typeface="Overpass"/>
              </a:rPr>
              <a:t>”</a:t>
            </a:r>
            <a:endParaRPr lang="en-US" b="1" dirty="0">
              <a:solidFill>
                <a:srgbClr val="000000"/>
              </a:solidFill>
              <a:latin typeface="Overpass"/>
              <a:cs typeface="Overpass"/>
            </a:endParaRPr>
          </a:p>
          <a:p>
            <a:pPr algn="ctr"/>
            <a:endParaRPr lang="es-ES" dirty="0">
              <a:solidFill>
                <a:srgbClr val="000000"/>
              </a:solidFill>
              <a:latin typeface="Overpass"/>
              <a:cs typeface="Overpass"/>
            </a:endParaRPr>
          </a:p>
        </p:txBody>
      </p:sp>
      <p:sp>
        <p:nvSpPr>
          <p:cNvPr id="9" name="CuadroTexto 8"/>
          <p:cNvSpPr txBox="1"/>
          <p:nvPr/>
        </p:nvSpPr>
        <p:spPr>
          <a:xfrm>
            <a:off x="518009" y="5778197"/>
            <a:ext cx="10995149" cy="415498"/>
          </a:xfrm>
          <a:prstGeom prst="rect">
            <a:avLst/>
          </a:prstGeom>
          <a:noFill/>
        </p:spPr>
        <p:txBody>
          <a:bodyPr wrap="square" rtlCol="0">
            <a:spAutoFit/>
          </a:bodyPr>
          <a:lstStyle/>
          <a:p>
            <a:pPr algn="ctr"/>
            <a:r>
              <a:rPr lang="es-ES" sz="1050" dirty="0">
                <a:latin typeface="Overpass Light"/>
                <a:cs typeface="Overpass Light"/>
              </a:rPr>
              <a:t>Convenio sobre el marco promocional para la seguridad y salud en el trabajo, 2006 (núm. 187). Disponible en: </a:t>
            </a:r>
            <a:r>
              <a:rPr lang="es-ES" sz="1050" u="sng" dirty="0">
                <a:latin typeface="Overpass Light"/>
                <a:cs typeface="Overpass Light"/>
                <a:hlinkClick r:id="rId3"/>
              </a:rPr>
              <a:t>https://www.ilo.org/dyn/normlex/es/f?p=NORMLEXPUB:12100:0::NO::P12100_ILO_CODE:C187</a:t>
            </a:r>
            <a:r>
              <a:rPr lang="es-ES" sz="1050" dirty="0">
                <a:latin typeface="Overpass Light"/>
                <a:cs typeface="Overpass Light"/>
              </a:rPr>
              <a:t> </a:t>
            </a:r>
          </a:p>
        </p:txBody>
      </p:sp>
    </p:spTree>
    <p:extLst>
      <p:ext uri="{BB962C8B-B14F-4D97-AF65-F5344CB8AC3E}">
        <p14:creationId xmlns:p14="http://schemas.microsoft.com/office/powerpoint/2010/main" val="256401652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8508926" cy="720000"/>
          </a:xfrm>
        </p:spPr>
        <p:txBody>
          <a:bodyPr/>
          <a:lstStyle/>
          <a:p>
            <a:r>
              <a:rPr lang="es-ES" b="0" dirty="0"/>
              <a:t>La evaluación de los riesgos en el lugar de trabajo es un instrumento preventivo para garantizar unas condiciones de trabajo más seguras y saludables</a:t>
            </a:r>
          </a:p>
        </p:txBody>
      </p:sp>
      <p:sp>
        <p:nvSpPr>
          <p:cNvPr id="4" name="Marcador de pie de página 3"/>
          <p:cNvSpPr>
            <a:spLocks noGrp="1"/>
          </p:cNvSpPr>
          <p:nvPr>
            <p:ph type="ftr" sz="quarter" idx="11"/>
          </p:nvPr>
        </p:nvSpPr>
        <p:spPr/>
        <p:txBody>
          <a:bodyPr/>
          <a:lstStyle/>
          <a:p>
            <a:r>
              <a:rPr lang="es-ES" dirty="0"/>
              <a:t>Impulsar la justicia social, promover el trabajo decente</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47</a:t>
            </a:fld>
            <a:endParaRPr lang="en-GB"/>
          </a:p>
        </p:txBody>
      </p:sp>
      <p:sp>
        <p:nvSpPr>
          <p:cNvPr id="6" name="Marcador de texto 5"/>
          <p:cNvSpPr>
            <a:spLocks noGrp="1"/>
          </p:cNvSpPr>
          <p:nvPr>
            <p:ph type="body" sz="quarter" idx="13"/>
          </p:nvPr>
        </p:nvSpPr>
        <p:spPr>
          <a:xfrm>
            <a:off x="490538" y="3655133"/>
            <a:ext cx="4955635" cy="2186867"/>
          </a:xfrm>
        </p:spPr>
        <p:txBody>
          <a:bodyPr/>
          <a:lstStyle/>
          <a:p>
            <a:r>
              <a:rPr lang="es-ES" sz="1800" dirty="0" smtClean="0">
                <a:solidFill>
                  <a:schemeClr val="tx2"/>
                </a:solidFill>
                <a:cs typeface="Overpass Bold"/>
              </a:rPr>
              <a:t>Evaluación de riesgos</a:t>
            </a:r>
            <a:r>
              <a:rPr lang="es-ES" sz="1800" dirty="0" smtClean="0">
                <a:solidFill>
                  <a:schemeClr val="tx2"/>
                </a:solidFill>
                <a:latin typeface="Overpass Light" panose="00000400000000000000" pitchFamily="2" charset="0"/>
                <a:cs typeface="Overpass Bold"/>
              </a:rPr>
              <a:t>: </a:t>
            </a:r>
            <a:r>
              <a:rPr lang="es-ES" sz="1800" dirty="0" smtClean="0">
                <a:solidFill>
                  <a:schemeClr val="tx2"/>
                </a:solidFill>
                <a:latin typeface="Overpass Light"/>
                <a:cs typeface="Overpass Light"/>
              </a:rPr>
              <a:t>examen </a:t>
            </a:r>
            <a:r>
              <a:rPr lang="es-ES" sz="1800" dirty="0">
                <a:solidFill>
                  <a:schemeClr val="tx2"/>
                </a:solidFill>
                <a:latin typeface="Overpass Light"/>
                <a:cs typeface="Overpass Light"/>
              </a:rPr>
              <a:t>riguroso de lo que podría causar accidentes o enfermedades a las personas en el trabajo </a:t>
            </a:r>
            <a:endParaRPr lang="es-ES" sz="1800" dirty="0" smtClean="0">
              <a:solidFill>
                <a:schemeClr val="tx2"/>
              </a:solidFill>
              <a:latin typeface="Overpass Light" panose="00000400000000000000" pitchFamily="2" charset="0"/>
              <a:cs typeface="Overpass Bold"/>
            </a:endParaRPr>
          </a:p>
          <a:p>
            <a:r>
              <a:rPr lang="es-ES" sz="1800" dirty="0" smtClean="0">
                <a:solidFill>
                  <a:schemeClr val="tx2"/>
                </a:solidFill>
                <a:cs typeface="Overpass Bold"/>
              </a:rPr>
              <a:t>Objetivo</a:t>
            </a:r>
            <a:r>
              <a:rPr lang="es-ES" sz="1800" dirty="0" smtClean="0">
                <a:solidFill>
                  <a:schemeClr val="tx2"/>
                </a:solidFill>
                <a:latin typeface="Overpass Light" panose="00000400000000000000" pitchFamily="2" charset="0"/>
                <a:cs typeface="Overpass Bold"/>
              </a:rPr>
              <a:t>: </a:t>
            </a:r>
            <a:r>
              <a:rPr lang="es-ES" sz="1800" dirty="0" smtClean="0">
                <a:solidFill>
                  <a:schemeClr val="tx2"/>
                </a:solidFill>
                <a:latin typeface="Overpass Light"/>
                <a:cs typeface="Overpass Light"/>
              </a:rPr>
              <a:t>asegurar </a:t>
            </a:r>
            <a:r>
              <a:rPr lang="es-ES" sz="1800" dirty="0">
                <a:solidFill>
                  <a:schemeClr val="tx2"/>
                </a:solidFill>
                <a:latin typeface="Overpass Light"/>
                <a:cs typeface="Overpass Light"/>
              </a:rPr>
              <a:t>que nadie se lastime o enferme</a:t>
            </a:r>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3888" y="2487845"/>
            <a:ext cx="4282062" cy="35182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49784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Evaluación de los riesgos</a:t>
            </a:r>
          </a:p>
        </p:txBody>
      </p:sp>
      <p:sp>
        <p:nvSpPr>
          <p:cNvPr id="3" name="Marcador de contenido 2"/>
          <p:cNvSpPr>
            <a:spLocks noGrp="1"/>
          </p:cNvSpPr>
          <p:nvPr>
            <p:ph idx="1"/>
          </p:nvPr>
        </p:nvSpPr>
        <p:spPr>
          <a:xfrm>
            <a:off x="490538" y="2393950"/>
            <a:ext cx="10186543" cy="3482975"/>
          </a:xfrm>
        </p:spPr>
        <p:txBody>
          <a:bodyPr/>
          <a:lstStyle/>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El </a:t>
            </a:r>
            <a:r>
              <a:rPr lang="es-ES" b="0" dirty="0">
                <a:solidFill>
                  <a:schemeClr val="tx2"/>
                </a:solidFill>
                <a:latin typeface="Overpass Light"/>
                <a:cs typeface="Overpass Light"/>
              </a:rPr>
              <a:t>examen riguroso de lo que podría causar accidentes del trabajo o enfermedades profesionales a las personas en el </a:t>
            </a:r>
            <a:r>
              <a:rPr lang="es-ES" b="0" dirty="0" smtClean="0">
                <a:solidFill>
                  <a:schemeClr val="tx2"/>
                </a:solidFill>
                <a:latin typeface="Overpass Light"/>
                <a:cs typeface="Overpass Light"/>
              </a:rPr>
              <a:t>trabajo</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responsabilidad de llevar a cabo las evaluaciones de los riesgos compete a los empleadores </a:t>
            </a:r>
            <a:endParaRPr lang="es-ES" b="0" dirty="0" smtClean="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colaboración de los trabajadores es fundamental </a:t>
            </a:r>
            <a:endParaRPr lang="es-ES" b="0" dirty="0" smtClean="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Una </a:t>
            </a:r>
            <a:r>
              <a:rPr lang="es-ES" b="0" dirty="0">
                <a:solidFill>
                  <a:schemeClr val="tx2"/>
                </a:solidFill>
                <a:latin typeface="Overpass Light"/>
                <a:cs typeface="Overpass Light"/>
              </a:rPr>
              <a:t>persona o equipo de personas con conocimientos del lugar de trabajo y de los procesos de trabajo, y con competencias en materia de SST puede encargarse de realizar las evaluaciones de los </a:t>
            </a:r>
            <a:r>
              <a:rPr lang="es-ES" b="0" dirty="0" smtClean="0">
                <a:solidFill>
                  <a:schemeClr val="tx2"/>
                </a:solidFill>
                <a:latin typeface="Overpass Light"/>
                <a:cs typeface="Overpass Light"/>
              </a:rPr>
              <a:t>riesgos</a:t>
            </a:r>
            <a:endParaRPr lang="es-E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48</a:t>
            </a:fld>
            <a:endParaRPr lang="en-GB"/>
          </a:p>
        </p:txBody>
      </p:sp>
    </p:spTree>
    <p:extLst>
      <p:ext uri="{BB962C8B-B14F-4D97-AF65-F5344CB8AC3E}">
        <p14:creationId xmlns:p14="http://schemas.microsoft.com/office/powerpoint/2010/main" val="360373351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Evaluaciones de los riesgos en la vida cotidiana</a:t>
            </a:r>
            <a:endParaRPr lang="es-ES" b="0" dirty="0">
              <a:latin typeface="Overpass"/>
              <a:cs typeface="Overpass"/>
            </a:endParaRPr>
          </a:p>
        </p:txBody>
      </p:sp>
      <p:sp>
        <p:nvSpPr>
          <p:cNvPr id="3" name="Marcador de contenido 2"/>
          <p:cNvSpPr>
            <a:spLocks noGrp="1"/>
          </p:cNvSpPr>
          <p:nvPr>
            <p:ph idx="1"/>
          </p:nvPr>
        </p:nvSpPr>
        <p:spPr/>
        <p:txBody>
          <a:bodyPr/>
          <a:lstStyle/>
          <a:p>
            <a:pPr lvl="1"/>
            <a:r>
              <a:rPr lang="en-GB" altLang="en-US" dirty="0" err="1" smtClean="0">
                <a:solidFill>
                  <a:schemeClr val="tx2"/>
                </a:solidFill>
                <a:latin typeface="Overpass Light"/>
                <a:cs typeface="Overpass Light"/>
              </a:rPr>
              <a:t>Ejemplo</a:t>
            </a:r>
            <a:r>
              <a:rPr lang="en-GB" altLang="en-US" dirty="0" smtClean="0">
                <a:solidFill>
                  <a:schemeClr val="tx2"/>
                </a:solidFill>
                <a:latin typeface="Overpass Light"/>
                <a:cs typeface="Overpass Light"/>
              </a:rPr>
              <a:t>: Al </a:t>
            </a:r>
            <a:r>
              <a:rPr lang="en-GB" altLang="en-US" dirty="0" err="1" smtClean="0">
                <a:solidFill>
                  <a:schemeClr val="tx2"/>
                </a:solidFill>
                <a:latin typeface="Overpass Light"/>
                <a:cs typeface="Overpass Light"/>
              </a:rPr>
              <a:t>cruzar</a:t>
            </a:r>
            <a:r>
              <a:rPr lang="en-GB" altLang="en-US" dirty="0" smtClean="0">
                <a:solidFill>
                  <a:schemeClr val="tx2"/>
                </a:solidFill>
                <a:latin typeface="Overpass Light"/>
                <a:cs typeface="Overpass Light"/>
              </a:rPr>
              <a:t> </a:t>
            </a:r>
            <a:r>
              <a:rPr lang="en-GB" altLang="en-US" dirty="0" err="1" smtClean="0">
                <a:solidFill>
                  <a:schemeClr val="tx2"/>
                </a:solidFill>
                <a:latin typeface="Overpass Light"/>
                <a:cs typeface="Overpass Light"/>
              </a:rPr>
              <a:t>una</a:t>
            </a:r>
            <a:r>
              <a:rPr lang="en-GB" altLang="en-US" dirty="0" smtClean="0">
                <a:solidFill>
                  <a:schemeClr val="tx2"/>
                </a:solidFill>
                <a:latin typeface="Overpass Light"/>
                <a:cs typeface="Overpass Light"/>
              </a:rPr>
              <a:t> </a:t>
            </a:r>
            <a:r>
              <a:rPr lang="en-GB" altLang="en-US" dirty="0" err="1" smtClean="0">
                <a:solidFill>
                  <a:schemeClr val="tx2"/>
                </a:solidFill>
                <a:latin typeface="Overpass Light"/>
                <a:cs typeface="Overpass Light"/>
              </a:rPr>
              <a:t>calle</a:t>
            </a:r>
            <a:r>
              <a:rPr lang="en-GB" altLang="en-US" dirty="0" smtClean="0">
                <a:solidFill>
                  <a:schemeClr val="tx2"/>
                </a:solidFill>
                <a:latin typeface="Overpass Light"/>
                <a:cs typeface="Overpass Light"/>
              </a:rPr>
              <a:t>…</a:t>
            </a:r>
            <a:endParaRPr lang="en-GB" altLang="en-US" dirty="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a:t>
            </a:r>
            <a:r>
              <a:rPr lang="es-ES" b="0" dirty="0">
                <a:solidFill>
                  <a:schemeClr val="tx2"/>
                </a:solidFill>
                <a:latin typeface="Overpass Light"/>
                <a:cs typeface="Overpass Light"/>
              </a:rPr>
              <a:t>miro a ambos lados y cruzo</a:t>
            </a:r>
            <a:r>
              <a:rPr lang="es-ES" b="0" dirty="0" smtClean="0">
                <a:solidFill>
                  <a:schemeClr val="tx2"/>
                </a:solidFill>
                <a:latin typeface="Overpass Light"/>
                <a:cs typeface="Overpass Light"/>
              </a:rPr>
              <a:t>?</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a:t>
            </a:r>
            <a:r>
              <a:rPr lang="es-ES" b="0" dirty="0">
                <a:solidFill>
                  <a:schemeClr val="tx2"/>
                </a:solidFill>
                <a:latin typeface="Overpass Light"/>
                <a:cs typeface="Overpass Light"/>
              </a:rPr>
              <a:t>uso el paso de cebra</a:t>
            </a:r>
            <a:r>
              <a:rPr lang="es-ES" b="0" dirty="0" smtClean="0">
                <a:solidFill>
                  <a:schemeClr val="tx2"/>
                </a:solidFill>
                <a:latin typeface="Overpass Light"/>
                <a:cs typeface="Overpass Light"/>
              </a:rPr>
              <a:t>?</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a:t>
            </a:r>
            <a:r>
              <a:rPr lang="es-ES" b="0" dirty="0">
                <a:solidFill>
                  <a:schemeClr val="tx2"/>
                </a:solidFill>
                <a:latin typeface="Overpass Light"/>
                <a:cs typeface="Overpass Light"/>
              </a:rPr>
              <a:t>uso el punto de cruce</a:t>
            </a:r>
            <a:r>
              <a:rPr lang="es-ES" b="0" dirty="0" smtClean="0">
                <a:solidFill>
                  <a:schemeClr val="tx2"/>
                </a:solidFill>
                <a:latin typeface="Overpass Light"/>
                <a:cs typeface="Overpass Light"/>
              </a:rPr>
              <a:t>?</a:t>
            </a:r>
          </a:p>
          <a:p>
            <a:pPr marL="285750" lvl="0" indent="-285750"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a:t>
            </a:r>
            <a:r>
              <a:rPr lang="es-ES" b="0" dirty="0">
                <a:solidFill>
                  <a:schemeClr val="tx2"/>
                </a:solidFill>
                <a:latin typeface="Overpass Light"/>
                <a:cs typeface="Overpass Light"/>
              </a:rPr>
              <a:t>hago lo mismo en cada calle? </a:t>
            </a:r>
            <a:r>
              <a:rPr lang="es-ES" b="0" dirty="0" smtClean="0">
                <a:solidFill>
                  <a:schemeClr val="tx2"/>
                </a:solidFill>
                <a:latin typeface="Overpass Light"/>
                <a:cs typeface="Overpass Light"/>
              </a:rPr>
              <a:t>No</a:t>
            </a:r>
            <a:r>
              <a:rPr lang="en-US" altLang="es-ES" b="0" dirty="0" smtClean="0">
                <a:solidFill>
                  <a:schemeClr val="tx2"/>
                </a:solidFill>
                <a:latin typeface="Overpass Light"/>
                <a:cs typeface="Overpass Light"/>
              </a:rPr>
              <a:t/>
            </a:r>
            <a:br>
              <a:rPr lang="en-US" altLang="es-ES" b="0" dirty="0" smtClean="0">
                <a:solidFill>
                  <a:schemeClr val="tx2"/>
                </a:solidFill>
                <a:latin typeface="Overpass Light"/>
                <a:cs typeface="Overpass Light"/>
              </a:rPr>
            </a:br>
            <a:r>
              <a:rPr lang="en-GB" altLang="en-US" b="0" dirty="0">
                <a:solidFill>
                  <a:schemeClr val="tx2"/>
                </a:solidFill>
                <a:latin typeface="Overpass Light"/>
                <a:cs typeface="Overpass Light"/>
              </a:rPr>
              <a:t>•</a:t>
            </a:r>
            <a:r>
              <a:rPr lang="en-US" altLang="es-ES" b="0" dirty="0" smtClean="0">
                <a:solidFill>
                  <a:schemeClr val="tx2"/>
                </a:solidFill>
                <a:latin typeface="Overpass Light"/>
                <a:cs typeface="Overpass Light"/>
              </a:rPr>
              <a:t> ¡</a:t>
            </a:r>
            <a:r>
              <a:rPr lang="en-US" altLang="es-ES" b="0" dirty="0" err="1" smtClean="0">
                <a:solidFill>
                  <a:schemeClr val="tx2"/>
                </a:solidFill>
                <a:latin typeface="Overpass Light"/>
                <a:cs typeface="Overpass Light"/>
              </a:rPr>
              <a:t>Depende</a:t>
            </a:r>
            <a:r>
              <a:rPr lang="en-US" altLang="es-ES" b="0" dirty="0" smtClean="0">
                <a:solidFill>
                  <a:schemeClr val="tx2"/>
                </a:solidFill>
                <a:latin typeface="Overpass Light"/>
                <a:cs typeface="Overpass Light"/>
              </a:rPr>
              <a:t> de la </a:t>
            </a:r>
            <a:r>
              <a:rPr lang="en-US" altLang="es-ES" b="0" dirty="0" err="1" smtClean="0">
                <a:solidFill>
                  <a:schemeClr val="tx2"/>
                </a:solidFill>
                <a:latin typeface="Overpass Light"/>
                <a:cs typeface="Overpass Light"/>
              </a:rPr>
              <a:t>velocidad</a:t>
            </a:r>
            <a:r>
              <a:rPr lang="en-US" altLang="es-ES" b="0" dirty="0" smtClean="0">
                <a:solidFill>
                  <a:schemeClr val="tx2"/>
                </a:solidFill>
                <a:latin typeface="Overpass Light"/>
                <a:cs typeface="Overpass Light"/>
              </a:rPr>
              <a:t> del </a:t>
            </a:r>
            <a:r>
              <a:rPr lang="en-US" altLang="es-ES" b="0" dirty="0" err="1" smtClean="0">
                <a:solidFill>
                  <a:schemeClr val="tx2"/>
                </a:solidFill>
                <a:latin typeface="Overpass Light"/>
                <a:cs typeface="Overpass Light"/>
              </a:rPr>
              <a:t>vehículo</a:t>
            </a:r>
            <a:r>
              <a:rPr lang="en-GB" altLang="en-US" b="0" dirty="0" smtClean="0">
                <a:solidFill>
                  <a:schemeClr val="tx2"/>
                </a:solidFill>
                <a:latin typeface="Overpass Light"/>
                <a:cs typeface="Overpass Light"/>
              </a:rPr>
              <a:t>!</a:t>
            </a:r>
            <a:br>
              <a:rPr lang="en-GB" altLang="en-US" b="0" dirty="0" smtClean="0">
                <a:solidFill>
                  <a:schemeClr val="tx2"/>
                </a:solidFill>
                <a:latin typeface="Overpass Light"/>
                <a:cs typeface="Overpass Light"/>
              </a:rPr>
            </a:br>
            <a:r>
              <a:rPr lang="en-GB" altLang="en-US" b="0" dirty="0" smtClean="0">
                <a:solidFill>
                  <a:schemeClr val="tx2"/>
                </a:solidFill>
                <a:latin typeface="Overpass Light"/>
                <a:cs typeface="Overpass Light"/>
              </a:rPr>
              <a:t>• </a:t>
            </a:r>
            <a:r>
              <a:rPr lang="en-GB" altLang="en-US" b="0" dirty="0" err="1" smtClean="0">
                <a:solidFill>
                  <a:schemeClr val="tx2"/>
                </a:solidFill>
                <a:latin typeface="Overpass Light"/>
                <a:cs typeface="Overpass Light"/>
              </a:rPr>
              <a:t>Depende</a:t>
            </a:r>
            <a:r>
              <a:rPr lang="en-GB" altLang="en-US" b="0" dirty="0" smtClean="0">
                <a:solidFill>
                  <a:schemeClr val="tx2"/>
                </a:solidFill>
                <a:latin typeface="Overpass Light"/>
                <a:cs typeface="Overpass Light"/>
              </a:rPr>
              <a:t> de </a:t>
            </a:r>
            <a:r>
              <a:rPr lang="en-GB" altLang="en-US" b="0" dirty="0" err="1" smtClean="0">
                <a:solidFill>
                  <a:schemeClr val="tx2"/>
                </a:solidFill>
                <a:latin typeface="Overpass Light"/>
                <a:cs typeface="Overpass Light"/>
              </a:rPr>
              <a:t>si</a:t>
            </a:r>
            <a:r>
              <a:rPr lang="en-GB" altLang="en-US" b="0" dirty="0" smtClean="0">
                <a:solidFill>
                  <a:schemeClr val="tx2"/>
                </a:solidFill>
                <a:latin typeface="Overpass Light"/>
                <a:cs typeface="Overpass Light"/>
              </a:rPr>
              <a:t> la </a:t>
            </a:r>
            <a:r>
              <a:rPr lang="en-GB" altLang="en-US" b="0" dirty="0" err="1" smtClean="0">
                <a:solidFill>
                  <a:schemeClr val="tx2"/>
                </a:solidFill>
                <a:latin typeface="Overpass Light"/>
                <a:cs typeface="Overpass Light"/>
              </a:rPr>
              <a:t>calle</a:t>
            </a:r>
            <a:r>
              <a:rPr lang="en-GB" altLang="en-US" b="0" dirty="0" smtClean="0">
                <a:solidFill>
                  <a:schemeClr val="tx2"/>
                </a:solidFill>
                <a:latin typeface="Overpass Light"/>
                <a:cs typeface="Overpass Light"/>
              </a:rPr>
              <a:t> </a:t>
            </a:r>
            <a:r>
              <a:rPr lang="en-GB" altLang="en-US" b="0" dirty="0" err="1" smtClean="0">
                <a:solidFill>
                  <a:schemeClr val="tx2"/>
                </a:solidFill>
                <a:latin typeface="Overpass Light"/>
                <a:cs typeface="Overpass Light"/>
              </a:rPr>
              <a:t>es</a:t>
            </a:r>
            <a:r>
              <a:rPr lang="en-GB" altLang="en-US" b="0" dirty="0" smtClean="0">
                <a:solidFill>
                  <a:schemeClr val="tx2"/>
                </a:solidFill>
                <a:latin typeface="Overpass Light"/>
                <a:cs typeface="Overpass Light"/>
              </a:rPr>
              <a:t> recta</a:t>
            </a:r>
            <a:endParaRPr lang="en-US" altLang="en-U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49</a:t>
            </a:fld>
            <a:endParaRPr lang="en-GB"/>
          </a:p>
        </p:txBody>
      </p:sp>
      <p:pic>
        <p:nvPicPr>
          <p:cNvPr id="9" name="Marcador de posición de imagen 8"/>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60250" y="1655536"/>
            <a:ext cx="3421694" cy="4127603"/>
          </a:xfrm>
          <a:prstGeom prst="rect">
            <a:avLst/>
          </a:prstGeom>
          <a:ln>
            <a:noFill/>
          </a:ln>
          <a:effectLst>
            <a:outerShdw blurRad="292100" dist="139700" dir="2700000" algn="tl" rotWithShape="0">
              <a:srgbClr val="333333">
                <a:alpha val="65000"/>
              </a:srgbClr>
            </a:outerShdw>
          </a:effectLst>
        </p:spPr>
      </p:pic>
      <p:sp>
        <p:nvSpPr>
          <p:cNvPr id="8" name="Marcador de texto 7"/>
          <p:cNvSpPr>
            <a:spLocks noGrp="1"/>
          </p:cNvSpPr>
          <p:nvPr>
            <p:ph type="body" sz="quarter" idx="14"/>
          </p:nvPr>
        </p:nvSpPr>
        <p:spPr>
          <a:xfrm>
            <a:off x="8060466" y="5406256"/>
            <a:ext cx="3413125" cy="247650"/>
          </a:xfrm>
        </p:spPr>
        <p:txBody>
          <a:bodyPr/>
          <a:lstStyle/>
          <a:p>
            <a:r>
              <a:rPr lang="nl-NL" dirty="0" smtClean="0"/>
              <a:t>Foto: </a:t>
            </a:r>
            <a:r>
              <a:rPr lang="nl-NL" dirty="0" err="1" smtClean="0"/>
              <a:t>christian</a:t>
            </a:r>
            <a:r>
              <a:rPr lang="nl-NL" dirty="0" err="1"/>
              <a:t>-wiediger</a:t>
            </a:r>
            <a:r>
              <a:rPr lang="nl-NL" dirty="0" err="1" smtClean="0"/>
              <a:t>-unsplash</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7222590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Evaluación de los riesgos</a:t>
            </a:r>
            <a:endParaRPr lang="es-ES" b="0" dirty="0">
              <a:latin typeface="Overpass"/>
              <a:cs typeface="Overpass"/>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50</a:t>
            </a:fld>
            <a:endParaRPr lang="en-GB"/>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4178" y="1454526"/>
            <a:ext cx="5051987" cy="4422764"/>
          </a:xfrm>
          <a:prstGeom prst="rect">
            <a:avLst/>
          </a:prstGeom>
        </p:spPr>
      </p:pic>
    </p:spTree>
    <p:extLst>
      <p:ext uri="{BB962C8B-B14F-4D97-AF65-F5344CB8AC3E}">
        <p14:creationId xmlns:p14="http://schemas.microsoft.com/office/powerpoint/2010/main" val="16505219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sz="2800" b="0" dirty="0"/>
              <a:t>Plantilla para la evaluación de los riesgos</a:t>
            </a:r>
            <a:endParaRPr lang="es-ES" b="0" dirty="0">
              <a:latin typeface="Overpass"/>
              <a:cs typeface="Overpass"/>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51</a:t>
            </a:fld>
            <a:endParaRPr lang="en-GB"/>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9324" y="2156431"/>
            <a:ext cx="8476782" cy="37727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6028461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320801"/>
            <a:ext cx="3725862" cy="2032000"/>
          </a:xfrm>
        </p:spPr>
        <p:txBody>
          <a:bodyPr/>
          <a:lstStyle/>
          <a:p>
            <a:pPr marL="0" marR="0">
              <a:lnSpc>
                <a:spcPct val="107000"/>
              </a:lnSpc>
              <a:spcBef>
                <a:spcPts val="0"/>
              </a:spcBef>
              <a:spcAft>
                <a:spcPts val="0"/>
              </a:spcAft>
            </a:pPr>
            <a:r>
              <a:rPr lang="en-US" b="0" dirty="0" err="1" smtClean="0">
                <a:latin typeface="Overpass Light"/>
                <a:cs typeface="Overpass Light"/>
              </a:rPr>
              <a:t>Ejercicio</a:t>
            </a:r>
            <a:r>
              <a:rPr lang="en-US" b="0" dirty="0" smtClean="0">
                <a:latin typeface="Overpass Light"/>
                <a:cs typeface="Overpass Light"/>
              </a:rPr>
              <a:t> </a:t>
            </a:r>
            <a:r>
              <a:rPr lang="en-US" b="0" dirty="0">
                <a:latin typeface="Overpass Light"/>
                <a:cs typeface="Overpass Light"/>
              </a:rPr>
              <a:t>1. </a:t>
            </a:r>
            <a:r>
              <a:rPr lang="en-US" b="0" dirty="0" smtClean="0">
                <a:latin typeface="Overpass Light"/>
                <a:cs typeface="Overpass Light"/>
              </a:rPr>
              <a:t/>
            </a:r>
            <a:br>
              <a:rPr lang="en-US" b="0" dirty="0" smtClean="0">
                <a:latin typeface="Overpass Light"/>
                <a:cs typeface="Overpass Light"/>
              </a:rPr>
            </a:br>
            <a:r>
              <a:rPr lang="en-US" b="0" dirty="0" err="1" smtClean="0">
                <a:latin typeface="Overpass Light"/>
                <a:cs typeface="Overpass Light"/>
              </a:rPr>
              <a:t>Identificación</a:t>
            </a:r>
            <a:r>
              <a:rPr lang="en-US" b="0" dirty="0" smtClean="0">
                <a:latin typeface="Overpass Light"/>
                <a:cs typeface="Overpass Light"/>
              </a:rPr>
              <a:t> de </a:t>
            </a:r>
            <a:br>
              <a:rPr lang="en-US" b="0" dirty="0" smtClean="0">
                <a:latin typeface="Overpass Light"/>
                <a:cs typeface="Overpass Light"/>
              </a:rPr>
            </a:br>
            <a:r>
              <a:rPr lang="en-US" b="0" dirty="0" smtClean="0">
                <a:latin typeface="Overpass Light"/>
                <a:cs typeface="Overpass Light"/>
              </a:rPr>
              <a:t>los </a:t>
            </a:r>
            <a:r>
              <a:rPr lang="en-US" b="0" dirty="0" err="1" smtClean="0">
                <a:latin typeface="Overpass Light"/>
                <a:cs typeface="Overpass Light"/>
              </a:rPr>
              <a:t>peligros</a:t>
            </a:r>
            <a:r>
              <a:rPr lang="en-US" b="0" dirty="0" smtClean="0">
                <a:latin typeface="Overpass Light"/>
                <a:cs typeface="Overpass Light"/>
              </a:rPr>
              <a:t/>
            </a:r>
            <a:br>
              <a:rPr lang="en-US" b="0" dirty="0" smtClean="0">
                <a:latin typeface="Overpass Light"/>
                <a:cs typeface="Overpass Light"/>
              </a:rPr>
            </a:br>
            <a:r>
              <a:rPr lang="en-US" b="0" dirty="0" err="1" smtClean="0">
                <a:latin typeface="Overpass Light"/>
                <a:cs typeface="Overpass Light"/>
              </a:rPr>
              <a:t>Ejercicio</a:t>
            </a:r>
            <a:r>
              <a:rPr lang="en-US" b="0" dirty="0" smtClean="0">
                <a:latin typeface="Overpass Light"/>
                <a:cs typeface="Overpass Light"/>
              </a:rPr>
              <a:t> de NSW </a:t>
            </a:r>
            <a:endParaRPr lang="en-GB" b="0" dirty="0">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52</a:t>
            </a:fld>
            <a:endParaRPr lang="en-GB"/>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400" y="1329959"/>
            <a:ext cx="6959601" cy="4926273"/>
          </a:xfrm>
          <a:prstGeom prst="rect">
            <a:avLst/>
          </a:prstGeom>
        </p:spPr>
      </p:pic>
      <p:sp>
        <p:nvSpPr>
          <p:cNvPr id="9" name="CuadroTexto 8"/>
          <p:cNvSpPr txBox="1"/>
          <p:nvPr/>
        </p:nvSpPr>
        <p:spPr>
          <a:xfrm>
            <a:off x="558800" y="3759200"/>
            <a:ext cx="3276600" cy="707886"/>
          </a:xfrm>
          <a:prstGeom prst="rect">
            <a:avLst/>
          </a:prstGeom>
          <a:noFill/>
        </p:spPr>
        <p:txBody>
          <a:bodyPr wrap="square" rtlCol="0">
            <a:spAutoFit/>
          </a:bodyPr>
          <a:lstStyle/>
          <a:p>
            <a:r>
              <a:rPr lang="es-ES_tradnl" sz="2000" i="1" dirty="0">
                <a:solidFill>
                  <a:schemeClr val="tx2"/>
                </a:solidFill>
                <a:latin typeface="Overpass Light" panose="00000400000000000000" pitchFamily="2" charset="0"/>
                <a:cs typeface="Overpass Bold"/>
              </a:rPr>
              <a:t>¿Cuántos peligros puedes encontrar?</a:t>
            </a:r>
            <a:endParaRPr lang="es-ES" sz="2000" i="1" dirty="0">
              <a:solidFill>
                <a:schemeClr val="tx2"/>
              </a:solidFill>
              <a:latin typeface="Overpass Light" panose="00000400000000000000" pitchFamily="2" charset="0"/>
              <a:cs typeface="Overpass Bold"/>
            </a:endParaRPr>
          </a:p>
        </p:txBody>
      </p:sp>
    </p:spTree>
    <p:extLst>
      <p:ext uri="{BB962C8B-B14F-4D97-AF65-F5344CB8AC3E}">
        <p14:creationId xmlns:p14="http://schemas.microsoft.com/office/powerpoint/2010/main" val="159068014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53</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1" y="1334581"/>
            <a:ext cx="6959599" cy="4928641"/>
          </a:xfrm>
          <a:prstGeom prst="rect">
            <a:avLst/>
          </a:prstGeom>
        </p:spPr>
      </p:pic>
      <p:sp>
        <p:nvSpPr>
          <p:cNvPr id="10" name="CuadroTexto 9"/>
          <p:cNvSpPr txBox="1"/>
          <p:nvPr/>
        </p:nvSpPr>
        <p:spPr>
          <a:xfrm>
            <a:off x="558800" y="3759200"/>
            <a:ext cx="3276600" cy="707886"/>
          </a:xfrm>
          <a:prstGeom prst="rect">
            <a:avLst/>
          </a:prstGeom>
          <a:noFill/>
        </p:spPr>
        <p:txBody>
          <a:bodyPr wrap="square" rtlCol="0">
            <a:spAutoFit/>
          </a:bodyPr>
          <a:lstStyle/>
          <a:p>
            <a:r>
              <a:rPr lang="es-ES_tradnl" sz="2000" i="1" dirty="0">
                <a:solidFill>
                  <a:schemeClr val="tx2"/>
                </a:solidFill>
                <a:latin typeface="Overpass Light" panose="00000400000000000000" pitchFamily="2" charset="0"/>
                <a:cs typeface="Overpass Bold"/>
              </a:rPr>
              <a:t>¿Cuántos peligros puedes encontrar?</a:t>
            </a:r>
            <a:endParaRPr lang="es-ES" sz="2000" i="1" dirty="0">
              <a:solidFill>
                <a:schemeClr val="tx2"/>
              </a:solidFill>
              <a:latin typeface="Overpass Light" panose="00000400000000000000" pitchFamily="2" charset="0"/>
              <a:cs typeface="Overpass Bold"/>
            </a:endParaRPr>
          </a:p>
        </p:txBody>
      </p:sp>
    </p:spTree>
    <p:extLst>
      <p:ext uri="{BB962C8B-B14F-4D97-AF65-F5344CB8AC3E}">
        <p14:creationId xmlns:p14="http://schemas.microsoft.com/office/powerpoint/2010/main" val="4118649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54</a:t>
            </a:fld>
            <a:endParaRPr lang="en-GB"/>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401" y="1335766"/>
            <a:ext cx="6959599" cy="4926271"/>
          </a:xfrm>
          <a:prstGeom prst="rect">
            <a:avLst/>
          </a:prstGeom>
        </p:spPr>
      </p:pic>
      <p:sp>
        <p:nvSpPr>
          <p:cNvPr id="9" name="CuadroTexto 8"/>
          <p:cNvSpPr txBox="1"/>
          <p:nvPr/>
        </p:nvSpPr>
        <p:spPr>
          <a:xfrm>
            <a:off x="558800" y="3759200"/>
            <a:ext cx="3276600" cy="707886"/>
          </a:xfrm>
          <a:prstGeom prst="rect">
            <a:avLst/>
          </a:prstGeom>
          <a:noFill/>
        </p:spPr>
        <p:txBody>
          <a:bodyPr wrap="square" rtlCol="0">
            <a:spAutoFit/>
          </a:bodyPr>
          <a:lstStyle/>
          <a:p>
            <a:r>
              <a:rPr lang="es-ES_tradnl" sz="2000" i="1" dirty="0">
                <a:solidFill>
                  <a:schemeClr val="tx2"/>
                </a:solidFill>
                <a:latin typeface="Overpass Light" panose="00000400000000000000" pitchFamily="2" charset="0"/>
                <a:cs typeface="Overpass Bold"/>
              </a:rPr>
              <a:t>¿Cuántos peligros puedes encontrar?</a:t>
            </a:r>
            <a:endParaRPr lang="es-ES" sz="2000" i="1" dirty="0">
              <a:solidFill>
                <a:schemeClr val="tx2"/>
              </a:solidFill>
              <a:latin typeface="Overpass Light" panose="00000400000000000000" pitchFamily="2" charset="0"/>
              <a:cs typeface="Overpass Bold"/>
            </a:endParaRPr>
          </a:p>
        </p:txBody>
      </p:sp>
    </p:spTree>
    <p:extLst>
      <p:ext uri="{BB962C8B-B14F-4D97-AF65-F5344CB8AC3E}">
        <p14:creationId xmlns:p14="http://schemas.microsoft.com/office/powerpoint/2010/main" val="36173547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55</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1" y="1334581"/>
            <a:ext cx="6959598" cy="4928640"/>
          </a:xfrm>
          <a:prstGeom prst="rect">
            <a:avLst/>
          </a:prstGeom>
        </p:spPr>
      </p:pic>
      <p:sp>
        <p:nvSpPr>
          <p:cNvPr id="9" name="CuadroTexto 8"/>
          <p:cNvSpPr txBox="1"/>
          <p:nvPr/>
        </p:nvSpPr>
        <p:spPr>
          <a:xfrm>
            <a:off x="558800" y="3759200"/>
            <a:ext cx="3276600" cy="707886"/>
          </a:xfrm>
          <a:prstGeom prst="rect">
            <a:avLst/>
          </a:prstGeom>
          <a:noFill/>
        </p:spPr>
        <p:txBody>
          <a:bodyPr wrap="square" rtlCol="0">
            <a:spAutoFit/>
          </a:bodyPr>
          <a:lstStyle/>
          <a:p>
            <a:r>
              <a:rPr lang="es-ES_tradnl" sz="2000" i="1" dirty="0">
                <a:solidFill>
                  <a:schemeClr val="tx2"/>
                </a:solidFill>
                <a:latin typeface="Overpass Light" panose="00000400000000000000" pitchFamily="2" charset="0"/>
                <a:cs typeface="Overpass Bold"/>
              </a:rPr>
              <a:t>¿Cuántos peligros puedes encontrar?</a:t>
            </a:r>
            <a:endParaRPr lang="es-ES" sz="2000" i="1" dirty="0">
              <a:solidFill>
                <a:schemeClr val="tx2"/>
              </a:solidFill>
              <a:latin typeface="Overpass Light" panose="00000400000000000000" pitchFamily="2" charset="0"/>
              <a:cs typeface="Overpass Bold"/>
            </a:endParaRPr>
          </a:p>
        </p:txBody>
      </p:sp>
    </p:spTree>
    <p:extLst>
      <p:ext uri="{BB962C8B-B14F-4D97-AF65-F5344CB8AC3E}">
        <p14:creationId xmlns:p14="http://schemas.microsoft.com/office/powerpoint/2010/main" val="16108358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56</a:t>
            </a:fld>
            <a:endParaRPr lang="en-GB"/>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401" y="1335765"/>
            <a:ext cx="6959598" cy="4926271"/>
          </a:xfrm>
          <a:prstGeom prst="rect">
            <a:avLst/>
          </a:prstGeom>
        </p:spPr>
      </p:pic>
      <p:sp>
        <p:nvSpPr>
          <p:cNvPr id="9" name="CuadroTexto 8"/>
          <p:cNvSpPr txBox="1"/>
          <p:nvPr/>
        </p:nvSpPr>
        <p:spPr>
          <a:xfrm>
            <a:off x="558800" y="3759200"/>
            <a:ext cx="3276600" cy="707886"/>
          </a:xfrm>
          <a:prstGeom prst="rect">
            <a:avLst/>
          </a:prstGeom>
          <a:noFill/>
        </p:spPr>
        <p:txBody>
          <a:bodyPr wrap="square" rtlCol="0">
            <a:spAutoFit/>
          </a:bodyPr>
          <a:lstStyle/>
          <a:p>
            <a:r>
              <a:rPr lang="es-ES_tradnl" sz="2000" i="1" dirty="0">
                <a:solidFill>
                  <a:schemeClr val="tx2"/>
                </a:solidFill>
                <a:latin typeface="Overpass Light" panose="00000400000000000000" pitchFamily="2" charset="0"/>
                <a:cs typeface="Overpass Bold"/>
              </a:rPr>
              <a:t>¿Cuántos peligros puedes encontrar?</a:t>
            </a:r>
            <a:endParaRPr lang="es-ES" sz="2000" i="1" dirty="0">
              <a:solidFill>
                <a:schemeClr val="tx2"/>
              </a:solidFill>
              <a:latin typeface="Overpass Light" panose="00000400000000000000" pitchFamily="2" charset="0"/>
              <a:cs typeface="Overpass Bold"/>
            </a:endParaRPr>
          </a:p>
        </p:txBody>
      </p:sp>
    </p:spTree>
    <p:extLst>
      <p:ext uri="{BB962C8B-B14F-4D97-AF65-F5344CB8AC3E}">
        <p14:creationId xmlns:p14="http://schemas.microsoft.com/office/powerpoint/2010/main" val="371441133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57</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2" y="1339410"/>
            <a:ext cx="6959596" cy="4928639"/>
          </a:xfrm>
          <a:prstGeom prst="rect">
            <a:avLst/>
          </a:prstGeom>
        </p:spPr>
      </p:pic>
      <p:sp>
        <p:nvSpPr>
          <p:cNvPr id="9" name="CuadroTexto 8"/>
          <p:cNvSpPr txBox="1"/>
          <p:nvPr/>
        </p:nvSpPr>
        <p:spPr>
          <a:xfrm>
            <a:off x="558800" y="3759200"/>
            <a:ext cx="3276600" cy="707886"/>
          </a:xfrm>
          <a:prstGeom prst="rect">
            <a:avLst/>
          </a:prstGeom>
          <a:noFill/>
        </p:spPr>
        <p:txBody>
          <a:bodyPr wrap="square" rtlCol="0">
            <a:spAutoFit/>
          </a:bodyPr>
          <a:lstStyle/>
          <a:p>
            <a:r>
              <a:rPr lang="es-ES_tradnl" sz="2000" i="1" dirty="0">
                <a:solidFill>
                  <a:schemeClr val="tx2"/>
                </a:solidFill>
                <a:latin typeface="Overpass Light" panose="00000400000000000000" pitchFamily="2" charset="0"/>
                <a:cs typeface="Overpass Bold"/>
              </a:rPr>
              <a:t>¿Cuántos peligros puedes encontrar?</a:t>
            </a:r>
            <a:endParaRPr lang="es-ES" sz="2000" i="1" dirty="0">
              <a:solidFill>
                <a:schemeClr val="tx2"/>
              </a:solidFill>
              <a:latin typeface="Overpass Light" panose="00000400000000000000" pitchFamily="2" charset="0"/>
              <a:cs typeface="Overpass Bold"/>
            </a:endParaRPr>
          </a:p>
        </p:txBody>
      </p:sp>
    </p:spTree>
    <p:extLst>
      <p:ext uri="{BB962C8B-B14F-4D97-AF65-F5344CB8AC3E}">
        <p14:creationId xmlns:p14="http://schemas.microsoft.com/office/powerpoint/2010/main" val="90597368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err="1" smtClean="0"/>
              <a:t>Sesión</a:t>
            </a:r>
            <a:r>
              <a:rPr lang="en-GB" dirty="0" smtClean="0"/>
              <a:t> </a:t>
            </a:r>
            <a:r>
              <a:rPr lang="en-GB" dirty="0"/>
              <a:t>3</a:t>
            </a:r>
            <a:endParaRPr lang="es-ES" dirty="0"/>
          </a:p>
        </p:txBody>
      </p:sp>
      <p:sp>
        <p:nvSpPr>
          <p:cNvPr id="3" name="Marcador de texto 2"/>
          <p:cNvSpPr>
            <a:spLocks noGrp="1"/>
          </p:cNvSpPr>
          <p:nvPr>
            <p:ph type="body" idx="1"/>
          </p:nvPr>
        </p:nvSpPr>
        <p:spPr>
          <a:xfrm>
            <a:off x="490538" y="3596780"/>
            <a:ext cx="8540283" cy="1656000"/>
          </a:xfrm>
        </p:spPr>
        <p:txBody>
          <a:bodyPr/>
          <a:lstStyle/>
          <a:p>
            <a:r>
              <a:rPr lang="en-GB" sz="3200" dirty="0" err="1" smtClean="0">
                <a:latin typeface="Overpass Light"/>
                <a:cs typeface="Overpass Light"/>
              </a:rPr>
              <a:t>Evaluación</a:t>
            </a:r>
            <a:r>
              <a:rPr lang="en-GB" sz="3200" dirty="0" smtClean="0">
                <a:latin typeface="Overpass Light"/>
                <a:cs typeface="Overpass Light"/>
              </a:rPr>
              <a:t> de los </a:t>
            </a:r>
            <a:r>
              <a:rPr lang="en-GB" sz="3200" dirty="0" err="1" smtClean="0">
                <a:latin typeface="Overpass Light"/>
                <a:cs typeface="Overpass Light"/>
              </a:rPr>
              <a:t>riesgos</a:t>
            </a:r>
            <a:endParaRPr lang="es-ES" sz="3200" dirty="0">
              <a:latin typeface="Overpass Light"/>
              <a:cs typeface="Overpass Light"/>
            </a:endParaRPr>
          </a:p>
        </p:txBody>
      </p:sp>
      <p:sp>
        <p:nvSpPr>
          <p:cNvPr id="5" name="Marcador de pie de página 4"/>
          <p:cNvSpPr>
            <a:spLocks noGrp="1"/>
          </p:cNvSpPr>
          <p:nvPr>
            <p:ph type="ftr" sz="quarter" idx="11"/>
          </p:nvPr>
        </p:nvSpPr>
        <p:spPr/>
        <p:txBody>
          <a:bodyPr/>
          <a:lstStyle/>
          <a:p>
            <a:r>
              <a:rPr lang="en-GB" smtClean="0"/>
              <a:t>Advancing social justice, promoting decent work</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58</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t>Impulsar la justicia social, promover el trabajo decente</a:t>
            </a:r>
            <a:endParaRPr lang="en-GB" dirty="0"/>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2" name="Imagen 11" descr="58_slide_session_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8902" y="2255794"/>
            <a:ext cx="7860736" cy="4619848"/>
          </a:xfrm>
          <a:prstGeom prst="rect">
            <a:avLst/>
          </a:prstGeom>
        </p:spPr>
      </p:pic>
      <p:pic>
        <p:nvPicPr>
          <p:cNvPr id="13"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320136714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3" name="Marcador de pie de página 2"/>
          <p:cNvSpPr>
            <a:spLocks noGrp="1"/>
          </p:cNvSpPr>
          <p:nvPr>
            <p:ph type="ftr" sz="quarter" idx="11"/>
          </p:nvPr>
        </p:nvSpPr>
        <p:spPr/>
        <p:txBody>
          <a:bodyPr/>
          <a:lstStyle/>
          <a:p>
            <a:r>
              <a:rPr lang="es-ES" dirty="0"/>
              <a:t>Impulsar la justicia social, promover el trabajo decente</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59</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8062946" y="1538940"/>
            <a:ext cx="3295209" cy="4381095"/>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066203" y="5271786"/>
            <a:ext cx="3302358" cy="247650"/>
          </a:xfrm>
        </p:spPr>
        <p:txBody>
          <a:bodyPr/>
          <a:lstStyle/>
          <a:p>
            <a:r>
              <a:rPr lang="en-US" dirty="0" err="1">
                <a:cs typeface="Overpass Bold"/>
              </a:rPr>
              <a:t>Foto</a:t>
            </a:r>
            <a:r>
              <a:rPr lang="en-US" dirty="0">
                <a:cs typeface="Overpass Bold"/>
              </a:rPr>
              <a:t> de </a:t>
            </a:r>
            <a:r>
              <a:rPr lang="en-US" dirty="0" err="1">
                <a:cs typeface="Overpass Bold"/>
              </a:rPr>
              <a:t>Maxime</a:t>
            </a:r>
            <a:r>
              <a:rPr lang="en-US" dirty="0">
                <a:cs typeface="Overpass Bold"/>
              </a:rPr>
              <a:t> </a:t>
            </a:r>
            <a:r>
              <a:rPr lang="en-US" dirty="0" err="1" smtClean="0">
                <a:cs typeface="Overpass Bold"/>
              </a:rPr>
              <a:t>Fosst</a:t>
            </a:r>
            <a:r>
              <a:rPr lang="en-US" dirty="0" smtClean="0">
                <a:cs typeface="Overpass Bold"/>
              </a:rPr>
              <a:t> / </a:t>
            </a:r>
            <a:r>
              <a:rPr lang="en-US" dirty="0">
                <a:cs typeface="Overpass Bold"/>
              </a:rPr>
              <a:t>OIT- </a:t>
            </a:r>
            <a:r>
              <a:rPr lang="es-ES_tradnl" dirty="0">
                <a:cs typeface="Overpass Bold"/>
              </a:rPr>
              <a:t>Exhibición</a:t>
            </a:r>
            <a:r>
              <a:rPr lang="en-US" dirty="0" smtClean="0">
                <a:cs typeface="Overpass Bold"/>
              </a:rPr>
              <a:t> </a:t>
            </a:r>
            <a:r>
              <a:rPr lang="en-US" dirty="0">
                <a:cs typeface="Overpass Bold"/>
              </a:rPr>
              <a:t>de </a:t>
            </a:r>
            <a:r>
              <a:rPr lang="en-US" dirty="0" err="1">
                <a:cs typeface="Overpass Bold"/>
              </a:rPr>
              <a:t>fotos</a:t>
            </a:r>
            <a:endParaRPr lang="es-ES" dirty="0">
              <a:cs typeface="Overpass Bold"/>
            </a:endParaRPr>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dirty="0"/>
              <a:t>Objetivos de la Sesión </a:t>
            </a:r>
            <a:r>
              <a:rPr lang="es-ES" dirty="0" smtClean="0"/>
              <a:t>tres</a:t>
            </a:r>
            <a:endParaRPr lang="en-GB" dirty="0"/>
          </a:p>
        </p:txBody>
      </p:sp>
      <p:sp>
        <p:nvSpPr>
          <p:cNvPr id="6" name="Content Placeholder 2"/>
          <p:cNvSpPr txBox="1">
            <a:spLocks/>
          </p:cNvSpPr>
          <p:nvPr/>
        </p:nvSpPr>
        <p:spPr>
          <a:xfrm>
            <a:off x="471861" y="239395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b="0" dirty="0">
                <a:solidFill>
                  <a:schemeClr val="tx2"/>
                </a:solidFill>
              </a:rPr>
              <a:t>Al final de la sesión entenderá el concepto de evaluación de los riesgos y podrá</a:t>
            </a:r>
            <a:r>
              <a:rPr lang="en-GB" b="0" dirty="0" smtClean="0">
                <a:solidFill>
                  <a:schemeClr val="tx2"/>
                </a:solidFill>
              </a:rPr>
              <a:t>:</a:t>
            </a:r>
          </a:p>
          <a:p>
            <a:pPr marL="457200" lvl="1" indent="-457200">
              <a:spcBef>
                <a:spcPts val="1200"/>
              </a:spcBef>
              <a:buFont typeface="Calibri" pitchFamily="34" charset="0"/>
              <a:buAutoNum type="arabicPeriod"/>
            </a:pPr>
            <a:r>
              <a:rPr lang="es-ES" dirty="0">
                <a:solidFill>
                  <a:schemeClr val="tx2"/>
                </a:solidFill>
                <a:latin typeface="Overpass Light"/>
                <a:cs typeface="Overpass Light"/>
              </a:rPr>
              <a:t>I</a:t>
            </a:r>
            <a:r>
              <a:rPr lang="es-ES" dirty="0" smtClean="0">
                <a:solidFill>
                  <a:schemeClr val="tx2"/>
                </a:solidFill>
                <a:latin typeface="Overpass Light"/>
                <a:cs typeface="Overpass Light"/>
              </a:rPr>
              <a:t>dentificar </a:t>
            </a:r>
            <a:r>
              <a:rPr lang="es-ES" dirty="0">
                <a:solidFill>
                  <a:schemeClr val="tx2"/>
                </a:solidFill>
                <a:latin typeface="Overpass Light"/>
                <a:cs typeface="Overpass Light"/>
              </a:rPr>
              <a:t>los </a:t>
            </a:r>
            <a:r>
              <a:rPr lang="es-ES" dirty="0" smtClean="0">
                <a:solidFill>
                  <a:schemeClr val="tx2"/>
                </a:solidFill>
                <a:latin typeface="Overpass Light"/>
                <a:cs typeface="Overpass Light"/>
              </a:rPr>
              <a:t>peligros</a:t>
            </a: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Definir </a:t>
            </a:r>
            <a:r>
              <a:rPr lang="es-ES" dirty="0">
                <a:solidFill>
                  <a:schemeClr val="tx2"/>
                </a:solidFill>
                <a:latin typeface="Overpass Light"/>
                <a:cs typeface="Overpass Light"/>
              </a:rPr>
              <a:t>quién puede sufrir daños y de qué </a:t>
            </a:r>
            <a:r>
              <a:rPr lang="es-ES" dirty="0" smtClean="0">
                <a:solidFill>
                  <a:schemeClr val="tx2"/>
                </a:solidFill>
                <a:latin typeface="Overpass Light"/>
                <a:cs typeface="Overpass Light"/>
              </a:rPr>
              <a:t>manera</a:t>
            </a: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Evaluar </a:t>
            </a:r>
            <a:r>
              <a:rPr lang="es-ES" dirty="0">
                <a:solidFill>
                  <a:schemeClr val="tx2"/>
                </a:solidFill>
                <a:latin typeface="Overpass Light"/>
                <a:cs typeface="Overpass Light"/>
              </a:rPr>
              <a:t>los riesgos en el lugar de </a:t>
            </a:r>
            <a:r>
              <a:rPr lang="es-ES" dirty="0" smtClean="0">
                <a:solidFill>
                  <a:schemeClr val="tx2"/>
                </a:solidFill>
                <a:latin typeface="Overpass Light"/>
                <a:cs typeface="Overpass Light"/>
              </a:rPr>
              <a:t>trabajo</a:t>
            </a: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Conocer </a:t>
            </a:r>
            <a:r>
              <a:rPr lang="es-ES" dirty="0">
                <a:solidFill>
                  <a:schemeClr val="tx2"/>
                </a:solidFill>
                <a:latin typeface="Overpass Light"/>
                <a:cs typeface="Overpass Light"/>
              </a:rPr>
              <a:t>y utilizar los mapas de los riesgos y las matrices de </a:t>
            </a:r>
            <a:r>
              <a:rPr lang="es-ES" dirty="0" smtClean="0">
                <a:solidFill>
                  <a:schemeClr val="tx2"/>
                </a:solidFill>
                <a:latin typeface="Overpass Light"/>
                <a:cs typeface="Overpass Light"/>
              </a:rPr>
              <a:t>riesgo</a:t>
            </a:r>
            <a:endParaRPr lang="es-ES"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dirty="0"/>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66543317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1700" y="798688"/>
            <a:ext cx="7727968" cy="4925960"/>
          </a:xfrm>
          <a:prstGeom prst="rect">
            <a:avLst/>
          </a:prstGeom>
        </p:spPr>
      </p:pic>
      <p:sp>
        <p:nvSpPr>
          <p:cNvPr id="2" name="Título 1"/>
          <p:cNvSpPr>
            <a:spLocks noGrp="1"/>
          </p:cNvSpPr>
          <p:nvPr>
            <p:ph type="title"/>
          </p:nvPr>
        </p:nvSpPr>
        <p:spPr/>
        <p:txBody>
          <a:bodyPr/>
          <a:lstStyle/>
          <a:p>
            <a:r>
              <a:rPr lang="es-ES" sz="2800" dirty="0"/>
              <a:t>Evaluación de los riesgos</a:t>
            </a:r>
            <a:endParaRPr lang="es-ES" dirty="0"/>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60</a:t>
            </a:fld>
            <a:endParaRPr lang="en-GB"/>
          </a:p>
        </p:txBody>
      </p:sp>
      <p:sp>
        <p:nvSpPr>
          <p:cNvPr id="3" name="Marcador de contenido 2"/>
          <p:cNvSpPr>
            <a:spLocks noGrp="1"/>
          </p:cNvSpPr>
          <p:nvPr>
            <p:ph type="body" sz="quarter" idx="13"/>
          </p:nvPr>
        </p:nvSpPr>
        <p:spPr>
          <a:xfrm>
            <a:off x="385951" y="2584824"/>
            <a:ext cx="3125226" cy="3137648"/>
          </a:xfrm>
        </p:spPr>
        <p:txBody>
          <a:bodyPr/>
          <a:lstStyle/>
          <a:p>
            <a:pPr defTabSz="457200"/>
            <a:r>
              <a:rPr lang="es-ES" sz="1800" dirty="0" smtClean="0">
                <a:solidFill>
                  <a:srgbClr val="FF0000"/>
                </a:solidFill>
              </a:rPr>
              <a:t>Tendemos </a:t>
            </a:r>
            <a:r>
              <a:rPr lang="es-ES" sz="1800" dirty="0">
                <a:solidFill>
                  <a:srgbClr val="FF0000"/>
                </a:solidFill>
              </a:rPr>
              <a:t>a prestar atención sólo a los riesgos, PERO tenemos que centrarnos </a:t>
            </a:r>
            <a:r>
              <a:rPr lang="es-ES" sz="1800" b="1" u="sng" dirty="0">
                <a:solidFill>
                  <a:srgbClr val="FF0000"/>
                </a:solidFill>
              </a:rPr>
              <a:t>en los peligros</a:t>
            </a:r>
            <a:r>
              <a:rPr lang="es-ES" sz="1800" dirty="0">
                <a:solidFill>
                  <a:srgbClr val="FF0000"/>
                </a:solidFill>
              </a:rPr>
              <a:t> al realizar las evaluaciones de los riesgos </a:t>
            </a:r>
          </a:p>
        </p:txBody>
      </p:sp>
      <p:sp>
        <p:nvSpPr>
          <p:cNvPr id="8" name="Marcador de contenido 2"/>
          <p:cNvSpPr txBox="1">
            <a:spLocks/>
          </p:cNvSpPr>
          <p:nvPr/>
        </p:nvSpPr>
        <p:spPr>
          <a:xfrm>
            <a:off x="7274060" y="5518397"/>
            <a:ext cx="2815450" cy="61255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ctr" eaLnBrk="0" fontAlgn="base" hangingPunct="0">
              <a:lnSpc>
                <a:spcPct val="110000"/>
              </a:lnSpc>
              <a:spcBef>
                <a:spcPct val="0"/>
              </a:spcBef>
              <a:spcAft>
                <a:spcPct val="0"/>
              </a:spcAft>
              <a:buClr>
                <a:schemeClr val="accent2"/>
              </a:buClr>
              <a:buFont typeface="Arial Unicode MS"/>
              <a:buChar char="▶"/>
            </a:pPr>
            <a:r>
              <a:rPr lang="es-ES" sz="1400" b="0" dirty="0" smtClean="0">
                <a:solidFill>
                  <a:prstClr val="black"/>
                </a:solidFill>
                <a:latin typeface="Overpass Light"/>
                <a:cs typeface="Overpass Light"/>
              </a:rPr>
              <a:t>Los </a:t>
            </a:r>
            <a:r>
              <a:rPr lang="es-ES" sz="1400" b="0" dirty="0">
                <a:solidFill>
                  <a:prstClr val="black"/>
                </a:solidFill>
                <a:latin typeface="Overpass Light"/>
                <a:cs typeface="Overpass Light"/>
              </a:rPr>
              <a:t>accidentes ocurren con la interacción humana</a:t>
            </a:r>
          </a:p>
          <a:p>
            <a:pPr marL="285750" indent="-285750" algn="ctr" eaLnBrk="0" fontAlgn="base" hangingPunct="0">
              <a:lnSpc>
                <a:spcPct val="110000"/>
              </a:lnSpc>
              <a:spcBef>
                <a:spcPct val="0"/>
              </a:spcBef>
              <a:spcAft>
                <a:spcPct val="0"/>
              </a:spcAft>
              <a:buClr>
                <a:schemeClr val="accent2"/>
              </a:buClr>
              <a:buFont typeface="Arial Unicode MS"/>
              <a:buChar char="▶"/>
            </a:pPr>
            <a:endParaRPr lang="en-GB" sz="1400" b="0" dirty="0" smtClean="0">
              <a:solidFill>
                <a:schemeClr val="tx2"/>
              </a:solidFill>
              <a:latin typeface="Overpass Light"/>
              <a:cs typeface="Overpass Light"/>
            </a:endParaRPr>
          </a:p>
        </p:txBody>
      </p:sp>
      <p:sp>
        <p:nvSpPr>
          <p:cNvPr id="13" name="Marcador de contenido 2"/>
          <p:cNvSpPr txBox="1">
            <a:spLocks/>
          </p:cNvSpPr>
          <p:nvPr/>
        </p:nvSpPr>
        <p:spPr>
          <a:xfrm>
            <a:off x="3713017" y="5484922"/>
            <a:ext cx="2744897" cy="61255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ctr" eaLnBrk="0" fontAlgn="base" hangingPunct="0">
              <a:lnSpc>
                <a:spcPct val="110000"/>
              </a:lnSpc>
              <a:spcBef>
                <a:spcPct val="0"/>
              </a:spcBef>
              <a:spcAft>
                <a:spcPct val="0"/>
              </a:spcAft>
              <a:buClr>
                <a:schemeClr val="accent2"/>
              </a:buClr>
              <a:buFont typeface="Arial Unicode MS"/>
              <a:buChar char="▶"/>
            </a:pPr>
            <a:r>
              <a:rPr lang="es-ES" sz="1400" b="0" dirty="0" smtClean="0">
                <a:solidFill>
                  <a:prstClr val="black"/>
                </a:solidFill>
                <a:latin typeface="Overpass Light"/>
                <a:cs typeface="Overpass Light"/>
              </a:rPr>
              <a:t>No </a:t>
            </a:r>
            <a:r>
              <a:rPr lang="es-ES" sz="1400" b="0" dirty="0">
                <a:solidFill>
                  <a:prstClr val="black"/>
                </a:solidFill>
                <a:latin typeface="Overpass Light"/>
                <a:cs typeface="Overpass Light"/>
              </a:rPr>
              <a:t>hay accidentes sin la interacción de las personas</a:t>
            </a:r>
          </a:p>
          <a:p>
            <a:pPr marL="285750" indent="-285750" algn="ctr" eaLnBrk="0" fontAlgn="base" hangingPunct="0">
              <a:lnSpc>
                <a:spcPct val="110000"/>
              </a:lnSpc>
              <a:spcBef>
                <a:spcPct val="0"/>
              </a:spcBef>
              <a:spcAft>
                <a:spcPct val="0"/>
              </a:spcAft>
              <a:buClr>
                <a:schemeClr val="accent2"/>
              </a:buClr>
              <a:buFont typeface="Arial Unicode MS"/>
              <a:buChar char="▶"/>
            </a:pPr>
            <a:endParaRPr lang="en-GB" sz="1400" b="0" dirty="0" smtClean="0">
              <a:solidFill>
                <a:schemeClr val="tx2"/>
              </a:solidFill>
              <a:latin typeface="Overpass Light"/>
              <a:cs typeface="Overpass Light"/>
            </a:endParaRPr>
          </a:p>
        </p:txBody>
      </p:sp>
      <p:cxnSp>
        <p:nvCxnSpPr>
          <p:cNvPr id="16" name="Conector recto 15"/>
          <p:cNvCxnSpPr/>
          <p:nvPr/>
        </p:nvCxnSpPr>
        <p:spPr>
          <a:xfrm>
            <a:off x="3780118" y="5393765"/>
            <a:ext cx="2674470" cy="0"/>
          </a:xfrm>
          <a:prstGeom prst="line">
            <a:avLst/>
          </a:prstGeom>
          <a:ln w="6350" cmpd="sng">
            <a:solidFill>
              <a:schemeClr val="tx2">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17" name="Conector recto 16"/>
          <p:cNvCxnSpPr/>
          <p:nvPr/>
        </p:nvCxnSpPr>
        <p:spPr>
          <a:xfrm>
            <a:off x="7361871" y="5421146"/>
            <a:ext cx="2759293" cy="0"/>
          </a:xfrm>
          <a:prstGeom prst="line">
            <a:avLst/>
          </a:prstGeom>
          <a:ln w="6350" cmpd="sng">
            <a:solidFill>
              <a:schemeClr val="tx2">
                <a:lumMod val="65000"/>
                <a:lumOff val="3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87254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343982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4632740" cy="745343"/>
          </a:xfrm>
        </p:spPr>
        <p:txBody>
          <a:bodyPr/>
          <a:lstStyle/>
          <a:p>
            <a:r>
              <a:rPr lang="es-ES" b="0" dirty="0"/>
              <a:t>Los 5 pasos de una evaluación de los riesgos</a:t>
            </a:r>
            <a:endParaRPr lang="es-ES" b="0" dirty="0">
              <a:latin typeface="Overpass"/>
              <a:cs typeface="Overpass"/>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61</a:t>
            </a:fld>
            <a:endParaRPr lang="en-GB"/>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1117" y="1707401"/>
            <a:ext cx="5173718" cy="4529334"/>
          </a:xfrm>
          <a:prstGeom prst="rect">
            <a:avLst/>
          </a:prstGeom>
        </p:spPr>
      </p:pic>
    </p:spTree>
    <p:extLst>
      <p:ext uri="{BB962C8B-B14F-4D97-AF65-F5344CB8AC3E}">
        <p14:creationId xmlns:p14="http://schemas.microsoft.com/office/powerpoint/2010/main" val="82811440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3" name="Marcador de pie de página 2"/>
          <p:cNvSpPr>
            <a:spLocks noGrp="1"/>
          </p:cNvSpPr>
          <p:nvPr>
            <p:ph type="ftr" sz="quarter" idx="11"/>
          </p:nvPr>
        </p:nvSpPr>
        <p:spPr/>
        <p:txBody>
          <a:bodyPr/>
          <a:lstStyle/>
          <a:p>
            <a:r>
              <a:rPr lang="es-ES" dirty="0"/>
              <a:t>Impulsar la justicia social, promover el trabajo decente</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62</a:t>
            </a:fld>
            <a:endParaRPr lang="en-GB"/>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0374" y="2518277"/>
            <a:ext cx="4672294" cy="2977719"/>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85125" y="2539112"/>
            <a:ext cx="3273107" cy="2865443"/>
          </a:xfrm>
          <a:prstGeom prst="rect">
            <a:avLst/>
          </a:prstGeom>
        </p:spPr>
      </p:pic>
      <p:sp>
        <p:nvSpPr>
          <p:cNvPr id="7" name="Título 1"/>
          <p:cNvSpPr txBox="1">
            <a:spLocks/>
          </p:cNvSpPr>
          <p:nvPr/>
        </p:nvSpPr>
        <p:spPr>
          <a:xfrm>
            <a:off x="490537" y="1423195"/>
            <a:ext cx="6199769" cy="745343"/>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b="0" dirty="0"/>
              <a:t>Identificar los peligros</a:t>
            </a:r>
            <a:endParaRPr lang="es-ES" b="0" dirty="0">
              <a:latin typeface="Overpass"/>
              <a:cs typeface="Overpass"/>
            </a:endParaRPr>
          </a:p>
        </p:txBody>
      </p:sp>
      <p:sp>
        <p:nvSpPr>
          <p:cNvPr id="8" name="CuadroTexto 7"/>
          <p:cNvSpPr txBox="1"/>
          <p:nvPr/>
        </p:nvSpPr>
        <p:spPr>
          <a:xfrm>
            <a:off x="526552" y="2230709"/>
            <a:ext cx="2973470" cy="3970318"/>
          </a:xfrm>
          <a:prstGeom prst="rect">
            <a:avLst/>
          </a:prstGeom>
          <a:noFill/>
        </p:spPr>
        <p:txBody>
          <a:bodyPr wrap="square" rtlCol="0">
            <a:spAutoFit/>
          </a:bodyPr>
          <a:lstStyle/>
          <a:p>
            <a:pPr marL="285750" indent="-285750">
              <a:buClr>
                <a:schemeClr val="accent2"/>
              </a:buClr>
              <a:buFont typeface="Lucida Grande"/>
              <a:buChar char="▶"/>
            </a:pPr>
            <a:r>
              <a:rPr lang="es-ES" dirty="0" smtClean="0">
                <a:solidFill>
                  <a:schemeClr val="tx2"/>
                </a:solidFill>
                <a:latin typeface="Overpass Bold"/>
                <a:cs typeface="Overpass Bold"/>
              </a:rPr>
              <a:t>Es </a:t>
            </a:r>
            <a:r>
              <a:rPr lang="es-ES" dirty="0">
                <a:solidFill>
                  <a:schemeClr val="tx2"/>
                </a:solidFill>
                <a:latin typeface="Overpass Bold"/>
                <a:cs typeface="Overpass Bold"/>
              </a:rPr>
              <a:t>el primer paso de la evaluación de los riesgos y tiene como objetivo lograr un lugar de trabajo seguro y </a:t>
            </a:r>
            <a:r>
              <a:rPr lang="es-ES" dirty="0" smtClean="0">
                <a:solidFill>
                  <a:schemeClr val="tx2"/>
                </a:solidFill>
                <a:latin typeface="Overpass Bold"/>
                <a:cs typeface="Overpass Bold"/>
              </a:rPr>
              <a:t>saludable</a:t>
            </a:r>
          </a:p>
          <a:p>
            <a:pPr marL="285750" indent="-285750">
              <a:buClr>
                <a:schemeClr val="accent2"/>
              </a:buClr>
              <a:buFont typeface="Lucida Grande"/>
              <a:buChar char="▶"/>
            </a:pPr>
            <a:endParaRPr lang="es-ES" dirty="0" smtClean="0">
              <a:solidFill>
                <a:schemeClr val="tx2"/>
              </a:solidFill>
              <a:latin typeface="Overpass Bold"/>
              <a:cs typeface="Overpass Bold"/>
            </a:endParaRPr>
          </a:p>
          <a:p>
            <a:pPr marL="285750" indent="-285750">
              <a:buClr>
                <a:schemeClr val="accent2"/>
              </a:buClr>
              <a:buFont typeface="Lucida Grande"/>
              <a:buChar char="▶"/>
            </a:pPr>
            <a:r>
              <a:rPr lang="es-ES" dirty="0" smtClean="0">
                <a:solidFill>
                  <a:schemeClr val="tx2"/>
                </a:solidFill>
                <a:latin typeface="Overpass Bold"/>
                <a:cs typeface="Overpass Bold"/>
              </a:rPr>
              <a:t>Identificar </a:t>
            </a:r>
            <a:r>
              <a:rPr lang="es-ES" dirty="0">
                <a:solidFill>
                  <a:schemeClr val="tx2"/>
                </a:solidFill>
                <a:latin typeface="Overpass Bold"/>
                <a:cs typeface="Overpass Bold"/>
              </a:rPr>
              <a:t>el peligro = averiguar lo que puede causar daño a las personas en el lugar de trabajo, por ejemplo: productos, situaciones, etc</a:t>
            </a:r>
            <a:r>
              <a:rPr lang="es-ES" dirty="0" smtClean="0">
                <a:solidFill>
                  <a:schemeClr val="tx2"/>
                </a:solidFill>
                <a:latin typeface="Overpass Bold"/>
                <a:cs typeface="Overpass Bold"/>
              </a:rPr>
              <a:t>.</a:t>
            </a:r>
            <a:endParaRPr lang="es-ES" dirty="0">
              <a:solidFill>
                <a:schemeClr val="tx2"/>
              </a:solidFill>
              <a:latin typeface="Overpass Bold"/>
              <a:cs typeface="Overpass Bold"/>
            </a:endParaRPr>
          </a:p>
        </p:txBody>
      </p:sp>
    </p:spTree>
    <p:extLst>
      <p:ext uri="{BB962C8B-B14F-4D97-AF65-F5344CB8AC3E}">
        <p14:creationId xmlns:p14="http://schemas.microsoft.com/office/powerpoint/2010/main" val="21680555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¿Cómo identificar los peligros? </a:t>
            </a:r>
          </a:p>
        </p:txBody>
      </p:sp>
      <p:sp>
        <p:nvSpPr>
          <p:cNvPr id="3" name="Marcador de fecha 2"/>
          <p:cNvSpPr>
            <a:spLocks noGrp="1"/>
          </p:cNvSpPr>
          <p:nvPr>
            <p:ph type="dt" sz="half" idx="10"/>
          </p:nvPr>
        </p:nvSpPr>
        <p:spPr/>
        <p:txBody>
          <a:bodyPr/>
          <a:lstStyle/>
          <a:p>
            <a:r>
              <a:rPr lang="en-GB" smtClean="0"/>
              <a:t>Date: Monday / 01 / October / 2019</a:t>
            </a:r>
            <a:endParaRPr lang="en-GB"/>
          </a:p>
        </p:txBody>
      </p:sp>
      <p:sp>
        <p:nvSpPr>
          <p:cNvPr id="4" name="Marcador de pie de página 3"/>
          <p:cNvSpPr>
            <a:spLocks noGrp="1"/>
          </p:cNvSpPr>
          <p:nvPr>
            <p:ph type="ftr" sz="quarter" idx="11"/>
          </p:nvPr>
        </p:nvSpPr>
        <p:spPr/>
        <p:txBody>
          <a:bodyPr/>
          <a:lstStyle/>
          <a:p>
            <a:r>
              <a:rPr lang="es-ES" dirty="0"/>
              <a:t>Impulsar la justicia social, promover el trabajo decente</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63</a:t>
            </a:fld>
            <a:endParaRPr lang="en-GB"/>
          </a:p>
        </p:txBody>
      </p:sp>
      <p:graphicFrame>
        <p:nvGraphicFramePr>
          <p:cNvPr id="6" name="Diagram 7"/>
          <p:cNvGraphicFramePr/>
          <p:nvPr>
            <p:extLst>
              <p:ext uri="{D42A27DB-BD31-4B8C-83A1-F6EECF244321}">
                <p14:modId xmlns:p14="http://schemas.microsoft.com/office/powerpoint/2010/main" val="4010764003"/>
              </p:ext>
            </p:extLst>
          </p:nvPr>
        </p:nvGraphicFramePr>
        <p:xfrm>
          <a:off x="5191448" y="1593135"/>
          <a:ext cx="5333632" cy="4408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18138" y="2055521"/>
            <a:ext cx="4087903" cy="3626404"/>
          </a:xfrm>
          <a:prstGeom prst="rect">
            <a:avLst/>
          </a:prstGeom>
        </p:spPr>
      </p:pic>
    </p:spTree>
    <p:extLst>
      <p:ext uri="{BB962C8B-B14F-4D97-AF65-F5344CB8AC3E}">
        <p14:creationId xmlns:p14="http://schemas.microsoft.com/office/powerpoint/2010/main" val="155095732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4_slide-ilus_2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693" y="2256559"/>
            <a:ext cx="3868273" cy="4074817"/>
          </a:xfrm>
          <a:prstGeom prst="rect">
            <a:avLst/>
          </a:prstGeom>
        </p:spPr>
      </p:pic>
      <p:sp>
        <p:nvSpPr>
          <p:cNvPr id="4" name="Title 3"/>
          <p:cNvSpPr>
            <a:spLocks noGrp="1"/>
          </p:cNvSpPr>
          <p:nvPr>
            <p:ph type="title"/>
          </p:nvPr>
        </p:nvSpPr>
        <p:spPr/>
        <p:txBody>
          <a:bodyPr/>
          <a:lstStyle/>
          <a:p>
            <a:r>
              <a:rPr lang="es-ES" b="0" dirty="0"/>
              <a:t>Algunos consejos más para identificar los peligros</a:t>
            </a:r>
            <a:endParaRPr lang="en-GB" b="0" dirty="0"/>
          </a:p>
        </p:txBody>
      </p:sp>
      <p:sp>
        <p:nvSpPr>
          <p:cNvPr id="5" name="Content Placeholder 4"/>
          <p:cNvSpPr>
            <a:spLocks noGrp="1"/>
          </p:cNvSpPr>
          <p:nvPr>
            <p:ph idx="1"/>
          </p:nvPr>
        </p:nvSpPr>
        <p:spPr>
          <a:xfrm>
            <a:off x="490538" y="2128828"/>
            <a:ext cx="9408750" cy="3748097"/>
          </a:xfrm>
        </p:spPr>
        <p:txBody>
          <a:bodyPr/>
          <a:lstStyle/>
          <a:p>
            <a:pPr lvl="5">
              <a:lnSpc>
                <a:spcPct val="110000"/>
              </a:lnSpc>
            </a:pPr>
            <a:r>
              <a:rPr lang="es-ES" sz="1800" b="0" dirty="0" smtClean="0">
                <a:solidFill>
                  <a:schemeClr val="tx2"/>
                </a:solidFill>
                <a:latin typeface="Overpass Light"/>
                <a:cs typeface="Overpass Light"/>
              </a:rPr>
              <a:t>Podemos </a:t>
            </a:r>
            <a:r>
              <a:rPr lang="es-ES" sz="1800" b="0" dirty="0">
                <a:solidFill>
                  <a:schemeClr val="tx2"/>
                </a:solidFill>
                <a:latin typeface="Overpass Light"/>
                <a:cs typeface="Overpass Light"/>
              </a:rPr>
              <a:t>obtener información a través de nuestros sentidos: por ejemplo, de nuestra vista, oído, olfato..., pero seamos cautelosos, la ausencia de olor no significa que no haya una sustancia peligrosa en el aire del lugar de </a:t>
            </a:r>
            <a:r>
              <a:rPr lang="es-ES" sz="1800" b="0" dirty="0" smtClean="0">
                <a:solidFill>
                  <a:schemeClr val="tx2"/>
                </a:solidFill>
                <a:latin typeface="Overpass Light"/>
                <a:cs typeface="Overpass Light"/>
              </a:rPr>
              <a:t>trabajo</a:t>
            </a:r>
          </a:p>
          <a:p>
            <a:pPr marL="0" lvl="5" indent="0">
              <a:lnSpc>
                <a:spcPct val="50000"/>
              </a:lnSpc>
              <a:buNone/>
            </a:pPr>
            <a:endParaRPr lang="es-ES" sz="1800" b="0" dirty="0" smtClean="0">
              <a:solidFill>
                <a:schemeClr val="tx2"/>
              </a:solidFill>
              <a:latin typeface="Overpass Light"/>
              <a:cs typeface="Overpass Light"/>
            </a:endParaRPr>
          </a:p>
          <a:p>
            <a:pPr lvl="5">
              <a:lnSpc>
                <a:spcPct val="110000"/>
              </a:lnSpc>
            </a:pPr>
            <a:r>
              <a:rPr lang="es-ES" sz="1800" b="0" dirty="0" smtClean="0">
                <a:solidFill>
                  <a:schemeClr val="tx2"/>
                </a:solidFill>
                <a:latin typeface="Overpass Light"/>
                <a:cs typeface="Overpass Light"/>
              </a:rPr>
              <a:t>Fíjese </a:t>
            </a:r>
            <a:r>
              <a:rPr lang="es-ES" sz="1800" b="0" dirty="0">
                <a:solidFill>
                  <a:schemeClr val="tx2"/>
                </a:solidFill>
                <a:latin typeface="Overpass Light"/>
                <a:cs typeface="Overpass Light"/>
              </a:rPr>
              <a:t>en las prácticas de </a:t>
            </a:r>
            <a:r>
              <a:rPr lang="es-ES" sz="1800" b="0" dirty="0" smtClean="0">
                <a:solidFill>
                  <a:schemeClr val="tx2"/>
                </a:solidFill>
                <a:latin typeface="Overpass Light"/>
                <a:cs typeface="Overpass Light"/>
              </a:rPr>
              <a:t>trabajo</a:t>
            </a:r>
          </a:p>
          <a:p>
            <a:pPr marL="0" lvl="5" indent="0">
              <a:lnSpc>
                <a:spcPct val="110000"/>
              </a:lnSpc>
              <a:buNone/>
            </a:pPr>
            <a:r>
              <a:rPr lang="es-ES" sz="1800" dirty="0">
                <a:solidFill>
                  <a:schemeClr val="tx2"/>
                </a:solidFill>
                <a:latin typeface="Overpass Light"/>
                <a:cs typeface="Overpass Light"/>
              </a:rPr>
              <a:t> </a:t>
            </a:r>
            <a:r>
              <a:rPr lang="es-ES" sz="1800" dirty="0" smtClean="0">
                <a:solidFill>
                  <a:schemeClr val="tx2"/>
                </a:solidFill>
                <a:latin typeface="Overpass Light"/>
                <a:cs typeface="Overpass Light"/>
              </a:rPr>
              <a:t>    –¿</a:t>
            </a:r>
            <a:r>
              <a:rPr lang="es-ES" sz="1800" dirty="0">
                <a:solidFill>
                  <a:schemeClr val="tx2"/>
                </a:solidFill>
                <a:latin typeface="Overpass Light"/>
                <a:cs typeface="Overpass Light"/>
              </a:rPr>
              <a:t>Están los trabajadores visiblemente expuestos a humos, líquidos, polvo, etc.?</a:t>
            </a:r>
          </a:p>
          <a:p>
            <a:pPr marL="0" lvl="5" indent="0">
              <a:lnSpc>
                <a:spcPct val="50000"/>
              </a:lnSpc>
              <a:buNone/>
            </a:pPr>
            <a:endParaRPr lang="es-ES" sz="1800" b="0" dirty="0" smtClean="0">
              <a:solidFill>
                <a:schemeClr val="tx2"/>
              </a:solidFill>
              <a:latin typeface="Overpass Light"/>
              <a:cs typeface="Overpass Light"/>
            </a:endParaRPr>
          </a:p>
          <a:p>
            <a:pPr lvl="5">
              <a:lnSpc>
                <a:spcPct val="110000"/>
              </a:lnSpc>
            </a:pPr>
            <a:r>
              <a:rPr lang="es-ES" sz="1800" dirty="0">
                <a:solidFill>
                  <a:schemeClr val="tx2"/>
                </a:solidFill>
                <a:latin typeface="Overpass Light"/>
                <a:cs typeface="Overpass Light"/>
              </a:rPr>
              <a:t>Anticipe la práctica de trabajo, ¿cómo se hará el trabajo</a:t>
            </a:r>
            <a:r>
              <a:rPr lang="es-ES" sz="1800" dirty="0" smtClean="0">
                <a:solidFill>
                  <a:schemeClr val="tx2"/>
                </a:solidFill>
                <a:latin typeface="Overpass Light"/>
                <a:cs typeface="Overpass Light"/>
              </a:rPr>
              <a:t>?</a:t>
            </a:r>
          </a:p>
          <a:p>
            <a:pPr marL="0" lvl="5" indent="0">
              <a:lnSpc>
                <a:spcPct val="110000"/>
              </a:lnSpc>
              <a:buNone/>
            </a:pPr>
            <a:r>
              <a:rPr lang="es-ES" sz="1800" dirty="0" smtClean="0">
                <a:solidFill>
                  <a:schemeClr val="tx2"/>
                </a:solidFill>
                <a:latin typeface="Overpass Light"/>
                <a:cs typeface="Overpass Light"/>
              </a:rPr>
              <a:t>    –¿</a:t>
            </a:r>
            <a:r>
              <a:rPr lang="es-ES" sz="1800" dirty="0">
                <a:solidFill>
                  <a:schemeClr val="tx2"/>
                </a:solidFill>
                <a:latin typeface="Overpass Light"/>
                <a:cs typeface="Overpass Light"/>
              </a:rPr>
              <a:t>Es probable que los trabajadores vayan a exponerse a humos, líquidos</a:t>
            </a:r>
            <a:r>
              <a:rPr lang="es-ES" sz="1800" dirty="0" smtClean="0">
                <a:solidFill>
                  <a:schemeClr val="tx2"/>
                </a:solidFill>
                <a:latin typeface="Overpass Light"/>
                <a:cs typeface="Overpass Light"/>
              </a:rPr>
              <a:t>,</a:t>
            </a:r>
            <a:br>
              <a:rPr lang="es-ES" sz="1800" dirty="0" smtClean="0">
                <a:solidFill>
                  <a:schemeClr val="tx2"/>
                </a:solidFill>
                <a:latin typeface="Overpass Light"/>
                <a:cs typeface="Overpass Light"/>
              </a:rPr>
            </a:br>
            <a:r>
              <a:rPr lang="es-ES" sz="1800" dirty="0" smtClean="0">
                <a:solidFill>
                  <a:schemeClr val="tx2"/>
                </a:solidFill>
                <a:latin typeface="Overpass Light"/>
                <a:cs typeface="Overpass Light"/>
              </a:rPr>
              <a:t>     </a:t>
            </a:r>
            <a:r>
              <a:rPr lang="es-ES" sz="1800" dirty="0">
                <a:solidFill>
                  <a:schemeClr val="tx2"/>
                </a:solidFill>
                <a:latin typeface="Overpass Light"/>
                <a:cs typeface="Overpass Light"/>
              </a:rPr>
              <a:t>polvo, etc.? </a:t>
            </a:r>
          </a:p>
          <a:p>
            <a:pPr marL="0" lvl="5" indent="0">
              <a:lnSpc>
                <a:spcPct val="50000"/>
              </a:lnSpc>
              <a:buNone/>
            </a:pPr>
            <a:endParaRPr lang="es-ES" sz="1800" dirty="0" smtClean="0">
              <a:solidFill>
                <a:schemeClr val="tx2"/>
              </a:solidFill>
              <a:latin typeface="Overpass Light"/>
              <a:cs typeface="Overpass Light"/>
            </a:endParaRPr>
          </a:p>
          <a:p>
            <a:pPr lvl="5">
              <a:lnSpc>
                <a:spcPct val="110000"/>
              </a:lnSpc>
            </a:pPr>
            <a:r>
              <a:rPr lang="es-ES" sz="1800" dirty="0" smtClean="0">
                <a:solidFill>
                  <a:schemeClr val="tx2"/>
                </a:solidFill>
                <a:latin typeface="Overpass Light"/>
                <a:cs typeface="Overpass Light"/>
              </a:rPr>
              <a:t>¿</a:t>
            </a:r>
            <a:r>
              <a:rPr lang="es-ES" sz="1800" dirty="0">
                <a:solidFill>
                  <a:schemeClr val="tx2"/>
                </a:solidFill>
                <a:latin typeface="Overpass Light"/>
                <a:cs typeface="Overpass Light"/>
              </a:rPr>
              <a:t>Por qué hay peligro</a:t>
            </a:r>
            <a:r>
              <a:rPr lang="es-ES" sz="1800" dirty="0" smtClean="0">
                <a:solidFill>
                  <a:schemeClr val="tx2"/>
                </a:solidFill>
                <a:latin typeface="Overpass Light"/>
                <a:cs typeface="Overpass Light"/>
              </a:rPr>
              <a:t>?</a:t>
            </a:r>
          </a:p>
          <a:p>
            <a:pPr marL="0" lvl="5" indent="0">
              <a:lnSpc>
                <a:spcPct val="110000"/>
              </a:lnSpc>
              <a:buNone/>
            </a:pPr>
            <a:r>
              <a:rPr lang="es-ES" sz="1800" dirty="0" smtClean="0">
                <a:solidFill>
                  <a:schemeClr val="tx2"/>
                </a:solidFill>
              </a:rPr>
              <a:t>    </a:t>
            </a:r>
            <a:r>
              <a:rPr lang="es-ES" sz="1800" dirty="0" smtClean="0">
                <a:solidFill>
                  <a:schemeClr val="tx2"/>
                </a:solidFill>
                <a:latin typeface="Overpass Light"/>
                <a:cs typeface="Overpass Light"/>
              </a:rPr>
              <a:t>–Potencialmente </a:t>
            </a:r>
            <a:r>
              <a:rPr lang="es-ES" sz="1800" dirty="0">
                <a:solidFill>
                  <a:schemeClr val="tx2"/>
                </a:solidFill>
                <a:latin typeface="Overpass Light"/>
                <a:cs typeface="Overpass Light"/>
              </a:rPr>
              <a:t>debido a fallos en otros procesos de trabajo</a:t>
            </a:r>
          </a:p>
          <a:p>
            <a:pPr marL="0" lvl="5" indent="0">
              <a:lnSpc>
                <a:spcPct val="110000"/>
              </a:lnSpc>
              <a:buNone/>
            </a:pPr>
            <a:endParaRPr lang="es-ES" sz="1800" dirty="0">
              <a:latin typeface="Overpass Light"/>
              <a:cs typeface="Overpass Light"/>
            </a:endParaRPr>
          </a:p>
          <a:p>
            <a:pPr lvl="5">
              <a:lnSpc>
                <a:spcPct val="110000"/>
              </a:lnSpc>
            </a:pPr>
            <a:endParaRPr lang="es-ES" sz="1800" b="0" dirty="0">
              <a:solidFill>
                <a:schemeClr val="tx2"/>
              </a:solidFill>
              <a:latin typeface="Overpass Light"/>
              <a:cs typeface="Overpass Light"/>
            </a:endParaRPr>
          </a:p>
        </p:txBody>
      </p:sp>
      <p:sp>
        <p:nvSpPr>
          <p:cNvPr id="11" name="Footer Placeholder 10"/>
          <p:cNvSpPr>
            <a:spLocks noGrp="1"/>
          </p:cNvSpPr>
          <p:nvPr>
            <p:ph type="ftr" sz="quarter" idx="11"/>
          </p:nvPr>
        </p:nvSpPr>
        <p:spPr/>
        <p:txBody>
          <a:bodyPr/>
          <a:lstStyle/>
          <a:p>
            <a:r>
              <a:rPr lang="es-ES" dirty="0"/>
              <a:t>Impulsar la justicia social, promover el trabajo decente</a:t>
            </a:r>
            <a:endParaRPr lang="en-GB" dirty="0"/>
          </a:p>
        </p:txBody>
      </p:sp>
      <p:sp>
        <p:nvSpPr>
          <p:cNvPr id="28" name="Slide Number Placeholder 27"/>
          <p:cNvSpPr>
            <a:spLocks noGrp="1"/>
          </p:cNvSpPr>
          <p:nvPr>
            <p:ph type="sldNum" sz="quarter" idx="12"/>
          </p:nvPr>
        </p:nvSpPr>
        <p:spPr/>
        <p:txBody>
          <a:bodyPr/>
          <a:lstStyle/>
          <a:p>
            <a:fld id="{856227C0-AD57-4F9B-BAE3-EEFB0D0EE427}" type="slidenum">
              <a:rPr lang="en-GB" smtClean="0"/>
              <a:t>64</a:t>
            </a:fld>
            <a:endParaRPr lang="en-GB"/>
          </a:p>
        </p:txBody>
      </p:sp>
      <p:pic>
        <p:nvPicPr>
          <p:cNvPr id="8"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16600371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Title 3"/>
          <p:cNvSpPr>
            <a:spLocks noGrp="1"/>
          </p:cNvSpPr>
          <p:nvPr>
            <p:ph type="title"/>
          </p:nvPr>
        </p:nvSpPr>
        <p:spPr/>
        <p:txBody>
          <a:bodyPr/>
          <a:lstStyle/>
          <a:p>
            <a:r>
              <a:rPr lang="es-ES" b="0" dirty="0"/>
              <a:t>Hable con los trabajadores</a:t>
            </a:r>
            <a:endParaRPr lang="en-GB" b="0" dirty="0"/>
          </a:p>
        </p:txBody>
      </p:sp>
      <p:sp>
        <p:nvSpPr>
          <p:cNvPr id="5" name="Content Placeholder 4"/>
          <p:cNvSpPr>
            <a:spLocks noGrp="1"/>
          </p:cNvSpPr>
          <p:nvPr>
            <p:ph idx="1"/>
          </p:nvPr>
        </p:nvSpPr>
        <p:spPr/>
        <p:txBody>
          <a:bodyPr/>
          <a:lstStyle/>
          <a:p>
            <a:pPr lvl="5">
              <a:lnSpc>
                <a:spcPct val="110000"/>
              </a:lnSpc>
            </a:pPr>
            <a:r>
              <a:rPr lang="es-ES" sz="1800" b="0" dirty="0" smtClean="0">
                <a:solidFill>
                  <a:schemeClr val="tx2"/>
                </a:solidFill>
                <a:latin typeface="Overpass Light"/>
                <a:cs typeface="Overpass Light"/>
              </a:rPr>
              <a:t>Pregúnteles sobre los riesgos en el lugar de trabajo</a:t>
            </a:r>
          </a:p>
          <a:p>
            <a:pPr lvl="5">
              <a:lnSpc>
                <a:spcPct val="50000"/>
              </a:lnSpc>
            </a:pPr>
            <a:endParaRPr lang="es-ES" sz="1800" b="0" dirty="0" smtClean="0">
              <a:solidFill>
                <a:schemeClr val="tx2"/>
              </a:solidFill>
              <a:latin typeface="Overpass Light"/>
              <a:cs typeface="Overpass Light"/>
            </a:endParaRPr>
          </a:p>
          <a:p>
            <a:pPr lvl="5">
              <a:lnSpc>
                <a:spcPct val="110000"/>
              </a:lnSpc>
            </a:pPr>
            <a:r>
              <a:rPr lang="es-ES" sz="1800" b="0" dirty="0" smtClean="0">
                <a:solidFill>
                  <a:schemeClr val="tx2"/>
                </a:solidFill>
                <a:latin typeface="Overpass Light"/>
                <a:cs typeface="Overpass Light"/>
              </a:rPr>
              <a:t>Pregúnteles si han sufrido algún cuasi accidente</a:t>
            </a:r>
          </a:p>
          <a:p>
            <a:pPr lvl="5">
              <a:lnSpc>
                <a:spcPct val="50000"/>
              </a:lnSpc>
            </a:pPr>
            <a:endParaRPr lang="es-ES" sz="1800" b="0" dirty="0" smtClean="0">
              <a:solidFill>
                <a:schemeClr val="tx2"/>
              </a:solidFill>
              <a:latin typeface="Overpass Light"/>
              <a:cs typeface="Overpass Light"/>
            </a:endParaRPr>
          </a:p>
          <a:p>
            <a:pPr lvl="5">
              <a:lnSpc>
                <a:spcPct val="110000"/>
              </a:lnSpc>
            </a:pPr>
            <a:r>
              <a:rPr lang="es-ES" sz="1800" b="0" dirty="0" smtClean="0">
                <a:solidFill>
                  <a:schemeClr val="tx2"/>
                </a:solidFill>
                <a:latin typeface="Overpass Light"/>
                <a:cs typeface="Overpass Light"/>
              </a:rPr>
              <a:t>Pregúnteles por qué ocurrió el cuasi accidente</a:t>
            </a:r>
          </a:p>
          <a:p>
            <a:pPr lvl="5">
              <a:lnSpc>
                <a:spcPct val="50000"/>
              </a:lnSpc>
            </a:pPr>
            <a:endParaRPr lang="es-ES" sz="1800" b="0" dirty="0" smtClean="0">
              <a:solidFill>
                <a:schemeClr val="tx2"/>
              </a:solidFill>
              <a:latin typeface="Overpass Light"/>
              <a:cs typeface="Overpass Light"/>
            </a:endParaRPr>
          </a:p>
          <a:p>
            <a:pPr lvl="5">
              <a:lnSpc>
                <a:spcPct val="110000"/>
              </a:lnSpc>
            </a:pPr>
            <a:r>
              <a:rPr lang="es-ES" sz="1800" b="0" dirty="0" smtClean="0">
                <a:solidFill>
                  <a:schemeClr val="tx2"/>
                </a:solidFill>
                <a:latin typeface="Overpass Light"/>
                <a:cs typeface="Overpass Light"/>
              </a:rPr>
              <a:t>Más adelante, al identificar la forma de controlar los riesgos, pregúnteles qué se puede hacer para reducir el riesgo</a:t>
            </a:r>
          </a:p>
          <a:p>
            <a:pPr lvl="5">
              <a:lnSpc>
                <a:spcPct val="110000"/>
              </a:lnSpc>
            </a:pPr>
            <a:endParaRPr lang="en-GB" sz="1800" dirty="0" smtClean="0">
              <a:solidFill>
                <a:schemeClr val="tx2"/>
              </a:solidFill>
              <a:latin typeface="Overpass Light"/>
              <a:cs typeface="Overpass Light"/>
            </a:endParaRPr>
          </a:p>
        </p:txBody>
      </p:sp>
      <p:sp>
        <p:nvSpPr>
          <p:cNvPr id="11" name="Footer Placeholder 10"/>
          <p:cNvSpPr>
            <a:spLocks noGrp="1"/>
          </p:cNvSpPr>
          <p:nvPr>
            <p:ph type="ftr" sz="quarter" idx="11"/>
          </p:nvPr>
        </p:nvSpPr>
        <p:spPr/>
        <p:txBody>
          <a:bodyPr/>
          <a:lstStyle/>
          <a:p>
            <a:r>
              <a:rPr lang="es-ES" dirty="0"/>
              <a:t>Impulsar la justicia social, promover el trabajo decente</a:t>
            </a:r>
            <a:endParaRPr lang="en-GB" dirty="0"/>
          </a:p>
        </p:txBody>
      </p:sp>
      <p:sp>
        <p:nvSpPr>
          <p:cNvPr id="28" name="Slide Number Placeholder 27"/>
          <p:cNvSpPr>
            <a:spLocks noGrp="1"/>
          </p:cNvSpPr>
          <p:nvPr>
            <p:ph type="sldNum" sz="quarter" idx="12"/>
          </p:nvPr>
        </p:nvSpPr>
        <p:spPr/>
        <p:txBody>
          <a:bodyPr/>
          <a:lstStyle/>
          <a:p>
            <a:fld id="{856227C0-AD57-4F9B-BAE3-EEFB0D0EE427}" type="slidenum">
              <a:rPr lang="en-GB" smtClean="0"/>
              <a:t>65</a:t>
            </a:fld>
            <a:endParaRPr lang="en-GB"/>
          </a:p>
        </p:txBody>
      </p:sp>
      <p:pic>
        <p:nvPicPr>
          <p:cNvPr id="9" name="Marcador de posición de imagen 8"/>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53295" y="1429185"/>
            <a:ext cx="3675266" cy="4206905"/>
          </a:xfrm>
          <a:prstGeom prst="rect">
            <a:avLst/>
          </a:prstGeom>
          <a:ln>
            <a:noFill/>
          </a:ln>
          <a:effectLst>
            <a:outerShdw blurRad="292100" dist="139700" dir="2700000" algn="tl" rotWithShape="0">
              <a:srgbClr val="333333">
                <a:alpha val="65000"/>
              </a:srgbClr>
            </a:outerShdw>
          </a:effectLst>
        </p:spPr>
      </p:pic>
      <p:sp>
        <p:nvSpPr>
          <p:cNvPr id="7" name="Marcador de texto 6"/>
          <p:cNvSpPr>
            <a:spLocks noGrp="1"/>
          </p:cNvSpPr>
          <p:nvPr>
            <p:ph type="body" sz="quarter" idx="14"/>
          </p:nvPr>
        </p:nvSpPr>
        <p:spPr>
          <a:xfrm>
            <a:off x="8056484" y="5091040"/>
            <a:ext cx="3413125" cy="247650"/>
          </a:xfrm>
        </p:spPr>
        <p:txBody>
          <a:bodyPr/>
          <a:lstStyle/>
          <a:p>
            <a:r>
              <a:rPr lang="en-US" dirty="0" err="1">
                <a:cs typeface="Overpass Bold"/>
              </a:rPr>
              <a:t>Foto</a:t>
            </a:r>
            <a:r>
              <a:rPr lang="en-US" dirty="0">
                <a:cs typeface="Overpass Bold"/>
              </a:rPr>
              <a:t> de </a:t>
            </a:r>
            <a:r>
              <a:rPr lang="en-US" dirty="0" err="1">
                <a:cs typeface="Overpass Bold"/>
              </a:rPr>
              <a:t>Maxime</a:t>
            </a:r>
            <a:r>
              <a:rPr lang="en-US" dirty="0">
                <a:cs typeface="Overpass Bold"/>
              </a:rPr>
              <a:t> </a:t>
            </a:r>
            <a:r>
              <a:rPr lang="en-US" dirty="0" err="1">
                <a:cs typeface="Overpass Bold"/>
              </a:rPr>
              <a:t>Fosst</a:t>
            </a:r>
            <a:r>
              <a:rPr lang="en-US" dirty="0">
                <a:cs typeface="Overpass Bold"/>
              </a:rPr>
              <a:t> / OIT- </a:t>
            </a:r>
            <a:r>
              <a:rPr lang="es-ES_tradnl" dirty="0">
                <a:cs typeface="Overpass Bold"/>
              </a:rPr>
              <a:t>Exhibición</a:t>
            </a:r>
            <a:r>
              <a:rPr lang="en-US" dirty="0" smtClean="0">
                <a:cs typeface="Overpass Bold"/>
              </a:rPr>
              <a:t> </a:t>
            </a:r>
            <a:r>
              <a:rPr lang="en-US" dirty="0">
                <a:cs typeface="Overpass Bold"/>
              </a:rPr>
              <a:t>de </a:t>
            </a:r>
            <a:r>
              <a:rPr lang="en-US" dirty="0" err="1">
                <a:cs typeface="Overpass Bold"/>
              </a:rPr>
              <a:t>fotos</a:t>
            </a:r>
            <a:endParaRPr lang="es-ES" dirty="0">
              <a:cs typeface="Overpass Bold"/>
            </a:endParaRPr>
          </a:p>
        </p:txBody>
      </p:sp>
      <p:sp>
        <p:nvSpPr>
          <p:cNvPr id="2" name="Rectángulo 1"/>
          <p:cNvSpPr/>
          <p:nvPr/>
        </p:nvSpPr>
        <p:spPr>
          <a:xfrm>
            <a:off x="638551" y="5121746"/>
            <a:ext cx="6160205" cy="646331"/>
          </a:xfrm>
          <a:prstGeom prst="rect">
            <a:avLst/>
          </a:prstGeom>
        </p:spPr>
        <p:txBody>
          <a:bodyPr wrap="square">
            <a:spAutoFit/>
          </a:bodyPr>
          <a:lstStyle/>
          <a:p>
            <a:r>
              <a:rPr lang="es-ES" dirty="0">
                <a:solidFill>
                  <a:schemeClr val="accent2"/>
                </a:solidFill>
                <a:latin typeface="Overpass Bold"/>
                <a:cs typeface="Overpass Bold"/>
              </a:rPr>
              <a:t>Involucrar a los trabajadores es vital y tiene sentido desde el punto de vista del negocio </a:t>
            </a:r>
          </a:p>
        </p:txBody>
      </p:sp>
    </p:spTree>
    <p:extLst>
      <p:ext uri="{BB962C8B-B14F-4D97-AF65-F5344CB8AC3E}">
        <p14:creationId xmlns:p14="http://schemas.microsoft.com/office/powerpoint/2010/main" val="13264598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p:txBody>
          <a:bodyPr/>
          <a:lstStyle/>
          <a:p>
            <a:r>
              <a:rPr lang="es-ES" b="0" dirty="0"/>
              <a:t>¿Cómo recopilar la información? </a:t>
            </a:r>
            <a:endParaRPr lang="en-GB" b="0" dirty="0"/>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66</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6719" y="1839370"/>
            <a:ext cx="4253137" cy="4324334"/>
          </a:xfrm>
          <a:prstGeom prst="rect">
            <a:avLst/>
          </a:prstGeom>
          <a:ln>
            <a:noFill/>
          </a:ln>
          <a:effectLst>
            <a:outerShdw blurRad="292100" dist="139700" dir="2700000" algn="tl" rotWithShape="0">
              <a:srgbClr val="333333">
                <a:alpha val="65000"/>
              </a:srgbClr>
            </a:outerShdw>
          </a:effectLst>
        </p:spPr>
      </p:pic>
      <p:sp>
        <p:nvSpPr>
          <p:cNvPr id="10" name="Content Placeholder 2"/>
          <p:cNvSpPr txBox="1">
            <a:spLocks/>
          </p:cNvSpPr>
          <p:nvPr/>
        </p:nvSpPr>
        <p:spPr>
          <a:xfrm>
            <a:off x="571180" y="2696287"/>
            <a:ext cx="4710844" cy="348297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b="0" dirty="0" smtClean="0">
                <a:solidFill>
                  <a:srgbClr val="000000"/>
                </a:solidFill>
                <a:latin typeface="Overpass Light"/>
                <a:cs typeface="Overpass Light"/>
              </a:rPr>
              <a:t>Listas </a:t>
            </a:r>
            <a:r>
              <a:rPr lang="es-ES" b="0" dirty="0">
                <a:solidFill>
                  <a:srgbClr val="000000"/>
                </a:solidFill>
                <a:latin typeface="Overpass Light"/>
                <a:cs typeface="Overpass Light"/>
              </a:rPr>
              <a:t>de preguntas de Sí/No a las que se debe responder siempre que se realice una inspección del lugar de trabajo o una evaluación de los </a:t>
            </a:r>
            <a:r>
              <a:rPr lang="es-ES" b="0" dirty="0" smtClean="0">
                <a:solidFill>
                  <a:srgbClr val="000000"/>
                </a:solidFill>
                <a:latin typeface="Overpass Light"/>
                <a:cs typeface="Overpass Light"/>
              </a:rPr>
              <a:t>riesgos</a:t>
            </a:r>
          </a:p>
          <a:p>
            <a:pPr lvl="2"/>
            <a:endParaRPr lang="es-ES" dirty="0">
              <a:solidFill>
                <a:srgbClr val="000000"/>
              </a:solidFill>
              <a:latin typeface="Overpass Light"/>
              <a:cs typeface="Overpass Light"/>
            </a:endParaRPr>
          </a:p>
          <a:p>
            <a:pPr lvl="2"/>
            <a:r>
              <a:rPr lang="es-ES" b="0" dirty="0" smtClean="0">
                <a:solidFill>
                  <a:srgbClr val="000000"/>
                </a:solidFill>
                <a:latin typeface="Overpass Light"/>
                <a:cs typeface="Overpass Light"/>
              </a:rPr>
              <a:t>Constituyen </a:t>
            </a:r>
            <a:r>
              <a:rPr lang="es-ES" b="0" dirty="0">
                <a:solidFill>
                  <a:srgbClr val="000000"/>
                </a:solidFill>
                <a:latin typeface="Overpass Light"/>
                <a:cs typeface="Overpass Light"/>
              </a:rPr>
              <a:t>un registro escrito de las comprobaciones llevadas a cabo y de los riesgos </a:t>
            </a:r>
            <a:r>
              <a:rPr lang="es-ES" b="0" dirty="0" smtClean="0">
                <a:solidFill>
                  <a:srgbClr val="000000"/>
                </a:solidFill>
                <a:latin typeface="Overpass Light"/>
                <a:cs typeface="Overpass Light"/>
              </a:rPr>
              <a:t>detectados</a:t>
            </a:r>
          </a:p>
          <a:p>
            <a:pPr lvl="2"/>
            <a:endParaRPr lang="es-ES" dirty="0">
              <a:solidFill>
                <a:srgbClr val="000000"/>
              </a:solidFill>
              <a:latin typeface="Overpass Light"/>
              <a:cs typeface="Overpass Light"/>
            </a:endParaRPr>
          </a:p>
          <a:p>
            <a:pPr lvl="2"/>
            <a:r>
              <a:rPr lang="es-ES" b="0" dirty="0" smtClean="0">
                <a:solidFill>
                  <a:srgbClr val="000000"/>
                </a:solidFill>
                <a:latin typeface="Overpass Light"/>
                <a:cs typeface="Overpass Light"/>
              </a:rPr>
              <a:t>Las </a:t>
            </a:r>
            <a:r>
              <a:rPr lang="es-ES" b="0" dirty="0">
                <a:solidFill>
                  <a:srgbClr val="000000"/>
                </a:solidFill>
                <a:latin typeface="Overpass Light"/>
                <a:cs typeface="Overpass Light"/>
              </a:rPr>
              <a:t>preguntas y las comprobaciones pueden adaptarse a su empresa</a:t>
            </a:r>
          </a:p>
        </p:txBody>
      </p:sp>
      <p:sp>
        <p:nvSpPr>
          <p:cNvPr id="11" name="Title 1"/>
          <p:cNvSpPr txBox="1">
            <a:spLocks/>
          </p:cNvSpPr>
          <p:nvPr/>
        </p:nvSpPr>
        <p:spPr>
          <a:xfrm>
            <a:off x="490538" y="2148803"/>
            <a:ext cx="4589882" cy="45129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n-US" sz="1800" b="0" dirty="0" err="1" smtClean="0">
                <a:solidFill>
                  <a:schemeClr val="accent2"/>
                </a:solidFill>
              </a:rPr>
              <a:t>Utilice</a:t>
            </a:r>
            <a:r>
              <a:rPr lang="en-US" sz="1800" b="0" dirty="0" smtClean="0">
                <a:solidFill>
                  <a:schemeClr val="accent2"/>
                </a:solidFill>
              </a:rPr>
              <a:t> </a:t>
            </a:r>
            <a:r>
              <a:rPr lang="en-US" sz="1800" b="0" dirty="0" err="1" smtClean="0">
                <a:solidFill>
                  <a:schemeClr val="accent2"/>
                </a:solidFill>
              </a:rPr>
              <a:t>lista</a:t>
            </a:r>
            <a:r>
              <a:rPr lang="en-US" sz="1800" b="0" dirty="0" smtClean="0">
                <a:solidFill>
                  <a:schemeClr val="accent2"/>
                </a:solidFill>
              </a:rPr>
              <a:t> de </a:t>
            </a:r>
            <a:r>
              <a:rPr lang="en-US" sz="1800" b="0" dirty="0" err="1" smtClean="0">
                <a:solidFill>
                  <a:schemeClr val="accent2"/>
                </a:solidFill>
              </a:rPr>
              <a:t>comprobación</a:t>
            </a:r>
            <a:endParaRPr lang="en-GB" sz="1800" b="0" dirty="0">
              <a:solidFill>
                <a:schemeClr val="accent2"/>
              </a:solidFill>
            </a:endParaRPr>
          </a:p>
        </p:txBody>
      </p:sp>
    </p:spTree>
    <p:extLst>
      <p:ext uri="{BB962C8B-B14F-4D97-AF65-F5344CB8AC3E}">
        <p14:creationId xmlns:p14="http://schemas.microsoft.com/office/powerpoint/2010/main" val="428307754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a:xfrm>
            <a:off x="490538" y="1423195"/>
            <a:ext cx="11210924" cy="451291"/>
          </a:xfrm>
        </p:spPr>
        <p:txBody>
          <a:bodyPr/>
          <a:lstStyle/>
          <a:p>
            <a:r>
              <a:rPr lang="es-ES" b="0" dirty="0"/>
              <a:t>Listas de comprobación</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67</a:t>
            </a:fld>
            <a:endParaRPr lang="en-GB"/>
          </a:p>
        </p:txBody>
      </p:sp>
      <p:sp>
        <p:nvSpPr>
          <p:cNvPr id="10" name="Content Placeholder 2"/>
          <p:cNvSpPr txBox="1">
            <a:spLocks/>
          </p:cNvSpPr>
          <p:nvPr/>
        </p:nvSpPr>
        <p:spPr>
          <a:xfrm>
            <a:off x="544331" y="3019778"/>
            <a:ext cx="6088440" cy="3177620"/>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dirty="0" smtClean="0">
                <a:solidFill>
                  <a:srgbClr val="000000"/>
                </a:solidFill>
                <a:latin typeface="Overpass Light"/>
                <a:cs typeface="Overpass Light"/>
              </a:rPr>
              <a:t>La </a:t>
            </a:r>
            <a:r>
              <a:rPr lang="es-ES" dirty="0">
                <a:solidFill>
                  <a:srgbClr val="000000"/>
                </a:solidFill>
                <a:latin typeface="Overpass Light"/>
                <a:cs typeface="Overpass Light"/>
              </a:rPr>
              <a:t>persona que realiza la inspección también debe completar la sección "Medidas </a:t>
            </a:r>
            <a:r>
              <a:rPr lang="es-ES" dirty="0" smtClean="0">
                <a:solidFill>
                  <a:srgbClr val="000000"/>
                </a:solidFill>
                <a:latin typeface="Overpass Light"/>
                <a:cs typeface="Overpass Light"/>
              </a:rPr>
              <a:t>necesarias”</a:t>
            </a:r>
          </a:p>
          <a:p>
            <a:pPr lvl="2">
              <a:lnSpc>
                <a:spcPct val="50000"/>
              </a:lnSpc>
            </a:pPr>
            <a:endParaRPr lang="en-US" dirty="0" smtClean="0">
              <a:solidFill>
                <a:srgbClr val="000000"/>
              </a:solidFill>
              <a:latin typeface="Overpass Light"/>
              <a:cs typeface="Overpass Light"/>
            </a:endParaRPr>
          </a:p>
          <a:p>
            <a:pPr marL="0" lvl="2" indent="0">
              <a:lnSpc>
                <a:spcPct val="130000"/>
              </a:lnSpc>
              <a:buNone/>
            </a:pPr>
            <a:r>
              <a:rPr lang="es-ES" dirty="0">
                <a:solidFill>
                  <a:schemeClr val="accent1"/>
                </a:solidFill>
                <a:latin typeface="Overpass Light"/>
                <a:cs typeface="Overpass Light"/>
              </a:rPr>
              <a:t>Ventajas de las listas de </a:t>
            </a:r>
            <a:r>
              <a:rPr lang="es-ES" dirty="0" smtClean="0">
                <a:solidFill>
                  <a:schemeClr val="accent1"/>
                </a:solidFill>
                <a:latin typeface="Overpass Light"/>
                <a:cs typeface="Overpass Light"/>
              </a:rPr>
              <a:t>comprobación</a:t>
            </a:r>
            <a:r>
              <a:rPr lang="en-US" dirty="0" smtClean="0">
                <a:solidFill>
                  <a:schemeClr val="accent1"/>
                </a:solidFill>
                <a:latin typeface="Overpass Light"/>
                <a:cs typeface="Overpass Light"/>
              </a:rPr>
              <a:t>:</a:t>
            </a:r>
          </a:p>
          <a:p>
            <a:pPr lvl="2"/>
            <a:r>
              <a:rPr lang="es-ES" b="0" dirty="0" smtClean="0">
                <a:solidFill>
                  <a:schemeClr val="tx2"/>
                </a:solidFill>
                <a:latin typeface="Overpass Light"/>
                <a:cs typeface="Overpass Light"/>
              </a:rPr>
              <a:t>Abordan </a:t>
            </a:r>
            <a:r>
              <a:rPr lang="es-ES" b="0" dirty="0">
                <a:solidFill>
                  <a:schemeClr val="tx2"/>
                </a:solidFill>
                <a:latin typeface="Overpass Light"/>
                <a:cs typeface="Overpass Light"/>
              </a:rPr>
              <a:t>cuestiones importantes en materia de seguridad y salud </a:t>
            </a:r>
            <a:endParaRPr lang="es-ES" b="0" dirty="0" smtClean="0">
              <a:solidFill>
                <a:schemeClr val="tx2"/>
              </a:solidFill>
              <a:latin typeface="Overpass Light"/>
              <a:cs typeface="Overpass Light"/>
            </a:endParaRPr>
          </a:p>
          <a:p>
            <a:pPr lvl="2"/>
            <a:r>
              <a:rPr lang="es-ES" b="0" dirty="0" smtClean="0">
                <a:solidFill>
                  <a:schemeClr val="tx2"/>
                </a:solidFill>
                <a:latin typeface="Overpass Light"/>
                <a:cs typeface="Overpass Light"/>
              </a:rPr>
              <a:t>Constituyen </a:t>
            </a:r>
            <a:r>
              <a:rPr lang="es-ES" b="0" dirty="0">
                <a:solidFill>
                  <a:schemeClr val="tx2"/>
                </a:solidFill>
                <a:latin typeface="Overpass Light"/>
                <a:cs typeface="Overpass Light"/>
              </a:rPr>
              <a:t>un registro escrito de las comprobaciones llevadas a cabo y de los problemas </a:t>
            </a:r>
            <a:r>
              <a:rPr lang="es-ES" b="0" dirty="0" smtClean="0">
                <a:solidFill>
                  <a:schemeClr val="tx2"/>
                </a:solidFill>
                <a:latin typeface="Overpass Light"/>
                <a:cs typeface="Overpass Light"/>
              </a:rPr>
              <a:t>detectados</a:t>
            </a:r>
          </a:p>
          <a:p>
            <a:pPr lvl="2"/>
            <a:r>
              <a:rPr lang="es-ES" b="0" dirty="0" smtClean="0">
                <a:solidFill>
                  <a:schemeClr val="tx2"/>
                </a:solidFill>
                <a:latin typeface="Overpass Light"/>
                <a:cs typeface="Overpass Light"/>
              </a:rPr>
              <a:t>Sirven </a:t>
            </a:r>
            <a:r>
              <a:rPr lang="es-ES" b="0" dirty="0">
                <a:solidFill>
                  <a:schemeClr val="tx2"/>
                </a:solidFill>
                <a:latin typeface="Overpass Light"/>
                <a:cs typeface="Overpass Light"/>
              </a:rPr>
              <a:t>de base para un informe o discusión sobre un peligro </a:t>
            </a:r>
            <a:r>
              <a:rPr lang="es-ES" b="0" dirty="0" smtClean="0">
                <a:solidFill>
                  <a:schemeClr val="tx2"/>
                </a:solidFill>
                <a:latin typeface="Overpass Light"/>
                <a:cs typeface="Overpass Light"/>
              </a:rPr>
              <a:t>específico</a:t>
            </a:r>
            <a:endParaRPr lang="es-ES" b="0" dirty="0">
              <a:solidFill>
                <a:schemeClr val="tx2"/>
              </a:solidFill>
              <a:latin typeface="Overpass Light"/>
              <a:cs typeface="Overpass Light"/>
            </a:endParaRPr>
          </a:p>
        </p:txBody>
      </p:sp>
      <p:sp>
        <p:nvSpPr>
          <p:cNvPr id="11" name="Title 1"/>
          <p:cNvSpPr txBox="1">
            <a:spLocks/>
          </p:cNvSpPr>
          <p:nvPr/>
        </p:nvSpPr>
        <p:spPr>
          <a:xfrm>
            <a:off x="490537" y="2025846"/>
            <a:ext cx="6607351" cy="59238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sz="1800" b="0" dirty="0">
                <a:solidFill>
                  <a:srgbClr val="000000"/>
                </a:solidFill>
                <a:latin typeface="Overpass Light"/>
                <a:cs typeface="Overpass Light"/>
              </a:rPr>
              <a:t>Listas de preguntas de Sí/No a las que se debe responder siempre que se realice una inspección del lugar de trabajo o una evaluación de los </a:t>
            </a:r>
            <a:r>
              <a:rPr lang="es-ES" sz="1800" b="0" dirty="0" smtClean="0">
                <a:solidFill>
                  <a:srgbClr val="000000"/>
                </a:solidFill>
                <a:latin typeface="Overpass Light"/>
                <a:cs typeface="Overpass Light"/>
              </a:rPr>
              <a:t>riesgos</a:t>
            </a:r>
            <a:r>
              <a:rPr lang="en-US" sz="1800" b="0" dirty="0" smtClean="0">
                <a:solidFill>
                  <a:srgbClr val="000000"/>
                </a:solidFill>
                <a:latin typeface="Overpass Light"/>
                <a:cs typeface="Overpass Light"/>
              </a:rPr>
              <a:t>.  </a:t>
            </a:r>
            <a:endParaRPr lang="en-US" sz="1800" b="0" dirty="0">
              <a:solidFill>
                <a:srgbClr val="000000"/>
              </a:solidFill>
              <a:latin typeface="Overpass Light"/>
              <a:cs typeface="Overpass Light"/>
            </a:endParaRPr>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2537" y="1484814"/>
            <a:ext cx="3580477" cy="46453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927378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3177" y="1199166"/>
            <a:ext cx="4516875" cy="5062582"/>
          </a:xfrm>
          <a:prstGeom prst="rect">
            <a:avLst/>
          </a:prstGeom>
        </p:spPr>
      </p:pic>
      <p:sp>
        <p:nvSpPr>
          <p:cNvPr id="2" name="Title 1"/>
          <p:cNvSpPr>
            <a:spLocks noGrp="1"/>
          </p:cNvSpPr>
          <p:nvPr>
            <p:ph type="title"/>
          </p:nvPr>
        </p:nvSpPr>
        <p:spPr>
          <a:xfrm>
            <a:off x="490536" y="1423195"/>
            <a:ext cx="6353354" cy="1338145"/>
          </a:xfrm>
        </p:spPr>
        <p:txBody>
          <a:bodyPr/>
          <a:lstStyle/>
          <a:p>
            <a:r>
              <a:rPr lang="es-ES" b="0" dirty="0"/>
              <a:t>Sistema </a:t>
            </a:r>
            <a:r>
              <a:rPr lang="es-ES" b="0" dirty="0" smtClean="0"/>
              <a:t>globalmente armonizado </a:t>
            </a:r>
            <a:r>
              <a:rPr lang="es-ES" b="0" dirty="0"/>
              <a:t>de </a:t>
            </a:r>
            <a:r>
              <a:rPr lang="es-ES" b="0" dirty="0" smtClean="0"/>
              <a:t>clasificación </a:t>
            </a:r>
            <a:r>
              <a:rPr lang="es-ES" b="0" dirty="0"/>
              <a:t>y </a:t>
            </a:r>
            <a:r>
              <a:rPr lang="es-ES" b="0" dirty="0" smtClean="0"/>
              <a:t>etiquetado </a:t>
            </a:r>
            <a:r>
              <a:rPr lang="es-ES" b="0" dirty="0"/>
              <a:t>de </a:t>
            </a:r>
            <a:r>
              <a:rPr lang="es-ES" b="0" dirty="0" smtClean="0"/>
              <a:t>productos químicos</a:t>
            </a:r>
            <a:endParaRPr lang="en-GB" b="0" dirty="0">
              <a:cs typeface="Overpass Bold"/>
            </a:endParaRPr>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68</a:t>
            </a:fld>
            <a:endParaRPr lang="en-GB"/>
          </a:p>
        </p:txBody>
      </p:sp>
      <p:sp>
        <p:nvSpPr>
          <p:cNvPr id="10" name="Content Placeholder 2"/>
          <p:cNvSpPr txBox="1">
            <a:spLocks/>
          </p:cNvSpPr>
          <p:nvPr/>
        </p:nvSpPr>
        <p:spPr>
          <a:xfrm>
            <a:off x="544331" y="2555197"/>
            <a:ext cx="6652336" cy="348297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dirty="0" smtClean="0">
                <a:solidFill>
                  <a:schemeClr val="tx2"/>
                </a:solidFill>
                <a:latin typeface="Overpass Light"/>
                <a:cs typeface="Overpass Light"/>
              </a:rPr>
              <a:t>Un </a:t>
            </a:r>
            <a:r>
              <a:rPr lang="es-ES" dirty="0">
                <a:solidFill>
                  <a:schemeClr val="tx2"/>
                </a:solidFill>
                <a:latin typeface="Overpass Light"/>
                <a:cs typeface="Overpass Light"/>
              </a:rPr>
              <a:t>sistema único de clasificación y etiquetado de productos químicos propuesto por las Naciones </a:t>
            </a:r>
            <a:r>
              <a:rPr lang="es-ES" dirty="0" smtClean="0">
                <a:solidFill>
                  <a:schemeClr val="tx2"/>
                </a:solidFill>
                <a:latin typeface="Overpass Light"/>
                <a:cs typeface="Overpass Light"/>
              </a:rPr>
              <a:t>Unidas</a:t>
            </a:r>
          </a:p>
          <a:p>
            <a:pPr lvl="2"/>
            <a:r>
              <a:rPr lang="es-ES" dirty="0" smtClean="0">
                <a:solidFill>
                  <a:schemeClr val="tx2"/>
                </a:solidFill>
                <a:latin typeface="Overpass Light"/>
                <a:cs typeface="Overpass Light"/>
              </a:rPr>
              <a:t>Objetivos</a:t>
            </a:r>
            <a:r>
              <a:rPr lang="es-ES" dirty="0">
                <a:solidFill>
                  <a:schemeClr val="tx2"/>
                </a:solidFill>
                <a:latin typeface="Overpass Light"/>
                <a:cs typeface="Overpass Light"/>
              </a:rPr>
              <a:t>: informar y proteger a las personas que participan en su producción, manipulación, transporte, uso y eliminación y el medio </a:t>
            </a:r>
            <a:r>
              <a:rPr lang="es-ES" dirty="0" smtClean="0">
                <a:solidFill>
                  <a:schemeClr val="tx2"/>
                </a:solidFill>
                <a:latin typeface="Overpass Light"/>
                <a:cs typeface="Overpass Light"/>
              </a:rPr>
              <a:t>ambiente</a:t>
            </a:r>
          </a:p>
          <a:p>
            <a:pPr lvl="2"/>
            <a:r>
              <a:rPr lang="es-ES" dirty="0" smtClean="0">
                <a:solidFill>
                  <a:schemeClr val="tx2"/>
                </a:solidFill>
                <a:latin typeface="Overpass Light"/>
                <a:cs typeface="Overpass Light"/>
              </a:rPr>
              <a:t>Los </a:t>
            </a:r>
            <a:r>
              <a:rPr lang="es-ES" dirty="0">
                <a:solidFill>
                  <a:schemeClr val="tx2"/>
                </a:solidFill>
                <a:latin typeface="Overpass Light"/>
                <a:cs typeface="Overpass Light"/>
              </a:rPr>
              <a:t>países que adoptan el SGA "hablan el mismo idioma" en la clasificación de los productos químicos y la comunicación de los </a:t>
            </a:r>
            <a:r>
              <a:rPr lang="es-ES" dirty="0" smtClean="0">
                <a:solidFill>
                  <a:schemeClr val="tx2"/>
                </a:solidFill>
                <a:latin typeface="Overpass Light"/>
                <a:cs typeface="Overpass Light"/>
              </a:rPr>
              <a:t>peligros</a:t>
            </a:r>
          </a:p>
          <a:p>
            <a:pPr lvl="2"/>
            <a:r>
              <a:rPr lang="es-ES" dirty="0" smtClean="0">
                <a:solidFill>
                  <a:srgbClr val="000000"/>
                </a:solidFill>
              </a:rPr>
              <a:t>Es </a:t>
            </a:r>
            <a:r>
              <a:rPr lang="es-ES" dirty="0">
                <a:solidFill>
                  <a:srgbClr val="000000"/>
                </a:solidFill>
              </a:rPr>
              <a:t>útil para los trabajadores en general, los trabajadores del transporte, las personas que intervienen en situaciones de emergencia y los consumidores en la identificación de los peligros. </a:t>
            </a:r>
          </a:p>
        </p:txBody>
      </p:sp>
    </p:spTree>
    <p:extLst>
      <p:ext uri="{BB962C8B-B14F-4D97-AF65-F5344CB8AC3E}">
        <p14:creationId xmlns:p14="http://schemas.microsoft.com/office/powerpoint/2010/main" val="160050347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a:xfrm>
            <a:off x="490537" y="1423195"/>
            <a:ext cx="6222875" cy="491603"/>
          </a:xfrm>
        </p:spPr>
        <p:txBody>
          <a:bodyPr/>
          <a:lstStyle/>
          <a:p>
            <a:r>
              <a:rPr lang="es-ES" b="0" dirty="0"/>
              <a:t>Etiquetas del SGA</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69</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6874" y="1806640"/>
            <a:ext cx="6199904" cy="42739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9631732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5567" y="2148840"/>
            <a:ext cx="3213433" cy="4045938"/>
          </a:xfrm>
          <a:prstGeom prst="rect">
            <a:avLst/>
          </a:prstGeom>
        </p:spPr>
      </p:pic>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3" name="Marcador de pie de página 2"/>
          <p:cNvSpPr>
            <a:spLocks noGrp="1"/>
          </p:cNvSpPr>
          <p:nvPr>
            <p:ph type="ftr" sz="quarter" idx="11"/>
          </p:nvPr>
        </p:nvSpPr>
        <p:spPr/>
        <p:txBody>
          <a:bodyPr/>
          <a:lstStyle/>
          <a:p>
            <a:r>
              <a:rPr lang="es-ES" dirty="0"/>
              <a:t>Impulsar la justicia social, promover el trabajo decente</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70</a:t>
            </a:fld>
            <a:endParaRPr lang="en-GB"/>
          </a:p>
        </p:txBody>
      </p:sp>
      <p:sp>
        <p:nvSpPr>
          <p:cNvPr id="7" name="Título 1"/>
          <p:cNvSpPr txBox="1">
            <a:spLocks/>
          </p:cNvSpPr>
          <p:nvPr/>
        </p:nvSpPr>
        <p:spPr>
          <a:xfrm>
            <a:off x="490537" y="1423195"/>
            <a:ext cx="6199769" cy="745343"/>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b="0" dirty="0">
                <a:solidFill>
                  <a:srgbClr val="1E2DBE"/>
                </a:solidFill>
                <a:ea typeface="ＭＳ Ｐゴシック" pitchFamily="80" charset="-128"/>
              </a:rPr>
              <a:t>Ficha de datos de seguridad (FDS)-1</a:t>
            </a:r>
            <a:endParaRPr lang="es-ES" b="0" dirty="0">
              <a:solidFill>
                <a:srgbClr val="1E2DBE"/>
              </a:solidFill>
              <a:latin typeface="Overpass"/>
              <a:cs typeface="Overpass"/>
            </a:endParaRPr>
          </a:p>
        </p:txBody>
      </p:sp>
      <p:sp>
        <p:nvSpPr>
          <p:cNvPr id="8" name="CuadroTexto 7"/>
          <p:cNvSpPr txBox="1"/>
          <p:nvPr/>
        </p:nvSpPr>
        <p:spPr>
          <a:xfrm>
            <a:off x="490267" y="3702899"/>
            <a:ext cx="5252956" cy="2585323"/>
          </a:xfrm>
          <a:prstGeom prst="rect">
            <a:avLst/>
          </a:prstGeom>
          <a:noFill/>
        </p:spPr>
        <p:txBody>
          <a:bodyPr wrap="square" rtlCol="0">
            <a:spAutoFit/>
          </a:bodyPr>
          <a:lstStyle/>
          <a:p>
            <a:r>
              <a:rPr lang="en-US" b="1" dirty="0">
                <a:solidFill>
                  <a:schemeClr val="tx2"/>
                </a:solidFill>
                <a:latin typeface="Overpass Light"/>
                <a:cs typeface="Overpass Light"/>
              </a:rPr>
              <a:t>1</a:t>
            </a:r>
            <a:r>
              <a:rPr lang="en-US" b="1" dirty="0" smtClean="0">
                <a:solidFill>
                  <a:schemeClr val="tx2"/>
                </a:solidFill>
                <a:latin typeface="Overpass Light"/>
                <a:cs typeface="Overpass Light"/>
              </a:rPr>
              <a:t>.</a:t>
            </a:r>
            <a:r>
              <a:rPr lang="es-ES" b="1" dirty="0" smtClean="0">
                <a:solidFill>
                  <a:schemeClr val="tx2"/>
                </a:solidFill>
                <a:latin typeface="Overpass Light"/>
                <a:cs typeface="Overpass Light"/>
              </a:rPr>
              <a:t>  Identificación</a:t>
            </a:r>
            <a:r>
              <a:rPr lang="es-ES" dirty="0">
                <a:solidFill>
                  <a:schemeClr val="tx2"/>
                </a:solidFill>
                <a:latin typeface="Overpass Light"/>
                <a:cs typeface="Overpass Light"/>
              </a:rPr>
              <a:t>: del producto y del proveedor. </a:t>
            </a:r>
          </a:p>
          <a:p>
            <a:r>
              <a:rPr lang="es-ES" b="1" dirty="0">
                <a:solidFill>
                  <a:schemeClr val="tx2"/>
                </a:solidFill>
                <a:latin typeface="Overpass Light"/>
                <a:cs typeface="Overpass Light"/>
              </a:rPr>
              <a:t>2. Peligros:</a:t>
            </a:r>
            <a:r>
              <a:rPr lang="es-ES" dirty="0">
                <a:solidFill>
                  <a:schemeClr val="tx2"/>
                </a:solidFill>
                <a:latin typeface="Overpass Light"/>
                <a:cs typeface="Overpass Light"/>
              </a:rPr>
              <a:t> físicos (fuego, reactividad, </a:t>
            </a:r>
            <a:r>
              <a:rPr lang="es-ES" dirty="0" err="1">
                <a:solidFill>
                  <a:schemeClr val="tx2"/>
                </a:solidFill>
                <a:latin typeface="Overpass Light"/>
                <a:cs typeface="Overpass Light"/>
              </a:rPr>
              <a:t>corrosividad</a:t>
            </a:r>
            <a:r>
              <a:rPr lang="es-ES" dirty="0">
                <a:solidFill>
                  <a:schemeClr val="tx2"/>
                </a:solidFill>
                <a:latin typeface="Overpass Light"/>
                <a:cs typeface="Overpass Light"/>
              </a:rPr>
              <a:t>) y para la salud.</a:t>
            </a:r>
          </a:p>
          <a:p>
            <a:r>
              <a:rPr lang="es-ES" b="1" dirty="0">
                <a:solidFill>
                  <a:schemeClr val="tx2"/>
                </a:solidFill>
                <a:latin typeface="Overpass Light"/>
                <a:cs typeface="Overpass Light"/>
              </a:rPr>
              <a:t>3. Prevención:</a:t>
            </a:r>
            <a:r>
              <a:rPr lang="es-ES" dirty="0">
                <a:solidFill>
                  <a:schemeClr val="tx2"/>
                </a:solidFill>
                <a:latin typeface="Overpass Light"/>
                <a:cs typeface="Overpass Light"/>
              </a:rPr>
              <a:t> medidas para trabajar con seguridad, reducir o prevenir la exposición, o en caso de emergencia. </a:t>
            </a:r>
          </a:p>
          <a:p>
            <a:r>
              <a:rPr lang="es-ES" b="1" dirty="0">
                <a:solidFill>
                  <a:schemeClr val="tx2"/>
                </a:solidFill>
                <a:latin typeface="Overpass Light"/>
                <a:cs typeface="Overpass Light"/>
              </a:rPr>
              <a:t>4. Respuesta</a:t>
            </a:r>
            <a:r>
              <a:rPr lang="es-ES" dirty="0">
                <a:solidFill>
                  <a:schemeClr val="tx2"/>
                </a:solidFill>
                <a:latin typeface="Overpass Light"/>
                <a:cs typeface="Overpass Light"/>
              </a:rPr>
              <a:t>: actuación en diversas situaciones (por ejemplo, primeros auxilios, incendio, liberación o vertido accidental).</a:t>
            </a:r>
          </a:p>
        </p:txBody>
      </p:sp>
      <p:sp>
        <p:nvSpPr>
          <p:cNvPr id="9" name="CuadroTexto 8"/>
          <p:cNvSpPr txBox="1"/>
          <p:nvPr/>
        </p:nvSpPr>
        <p:spPr>
          <a:xfrm>
            <a:off x="499985" y="1999443"/>
            <a:ext cx="5271460" cy="1615827"/>
          </a:xfrm>
          <a:prstGeom prst="rect">
            <a:avLst/>
          </a:prstGeom>
          <a:noFill/>
        </p:spPr>
        <p:txBody>
          <a:bodyPr wrap="square" rtlCol="0">
            <a:spAutoFit/>
          </a:bodyPr>
          <a:lstStyle/>
          <a:p>
            <a:r>
              <a:rPr lang="es-ES" dirty="0" smtClean="0">
                <a:solidFill>
                  <a:schemeClr val="tx2"/>
                </a:solidFill>
                <a:latin typeface="Overpass Light"/>
                <a:cs typeface="Overpass Light"/>
              </a:rPr>
              <a:t>Información </a:t>
            </a:r>
            <a:r>
              <a:rPr lang="es-ES" dirty="0">
                <a:solidFill>
                  <a:schemeClr val="tx2"/>
                </a:solidFill>
                <a:latin typeface="Overpass Light"/>
                <a:cs typeface="Overpass Light"/>
              </a:rPr>
              <a:t>exhaustiva sobre los peligros, en la ficha se indica, por ejemplo, cómo puede el producto perjudicar a los usuarios y proporciona orientaciones sobre las precauciones necesarias</a:t>
            </a:r>
            <a:r>
              <a:rPr lang="es-ES" dirty="0" smtClean="0">
                <a:solidFill>
                  <a:schemeClr val="tx2"/>
                </a:solidFill>
                <a:latin typeface="Overpass Light"/>
                <a:cs typeface="Overpass Light"/>
              </a:rPr>
              <a:t>.</a:t>
            </a:r>
          </a:p>
          <a:p>
            <a:pPr>
              <a:lnSpc>
                <a:spcPct val="50000"/>
              </a:lnSpc>
            </a:pPr>
            <a:endParaRPr lang="es-ES" dirty="0" smtClean="0">
              <a:solidFill>
                <a:schemeClr val="tx2"/>
              </a:solidFill>
              <a:latin typeface="Overpass Light"/>
              <a:cs typeface="Overpass Light"/>
            </a:endParaRPr>
          </a:p>
          <a:p>
            <a:r>
              <a:rPr lang="en-US" b="1" dirty="0" err="1">
                <a:solidFill>
                  <a:schemeClr val="accent2"/>
                </a:solidFill>
                <a:latin typeface="Overpass Light"/>
                <a:ea typeface="ＭＳ Ｐゴシック" pitchFamily="80" charset="-128"/>
                <a:cs typeface="Overpass Light"/>
              </a:rPr>
              <a:t>Objetivos</a:t>
            </a:r>
            <a:r>
              <a:rPr lang="en-US" b="1" dirty="0">
                <a:solidFill>
                  <a:schemeClr val="accent2"/>
                </a:solidFill>
                <a:latin typeface="Overpass Light"/>
                <a:ea typeface="ＭＳ Ｐゴシック" pitchFamily="80" charset="-128"/>
                <a:cs typeface="Overpass Light"/>
              </a:rPr>
              <a:t> </a:t>
            </a:r>
            <a:r>
              <a:rPr lang="en-US" b="1" dirty="0" err="1">
                <a:solidFill>
                  <a:schemeClr val="accent2"/>
                </a:solidFill>
                <a:latin typeface="Overpass Light"/>
                <a:ea typeface="ＭＳ Ｐゴシック" pitchFamily="80" charset="-128"/>
                <a:cs typeface="Overpass Light"/>
              </a:rPr>
              <a:t>principales</a:t>
            </a:r>
            <a:r>
              <a:rPr lang="en-US" b="1" dirty="0" smtClean="0">
                <a:solidFill>
                  <a:schemeClr val="accent2"/>
                </a:solidFill>
                <a:latin typeface="Overpass Light"/>
                <a:cs typeface="Overpass Light"/>
              </a:rPr>
              <a:t>:</a:t>
            </a:r>
            <a:endParaRPr lang="en-US" b="1" dirty="0">
              <a:solidFill>
                <a:schemeClr val="accent2"/>
              </a:solidFill>
              <a:latin typeface="Overpass Light"/>
              <a:cs typeface="Overpass Light"/>
            </a:endParaRP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3112" y="2071428"/>
            <a:ext cx="3330221" cy="4069037"/>
          </a:xfrm>
          <a:prstGeom prst="rect">
            <a:avLst/>
          </a:prstGeom>
          <a:noFill/>
          <a:ln>
            <a:noFill/>
          </a:ln>
        </p:spPr>
      </p:pic>
    </p:spTree>
    <p:extLst>
      <p:ext uri="{BB962C8B-B14F-4D97-AF65-F5344CB8AC3E}">
        <p14:creationId xmlns:p14="http://schemas.microsoft.com/office/powerpoint/2010/main" val="25955435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FDS-2</a:t>
            </a:r>
          </a:p>
        </p:txBody>
      </p:sp>
      <p:sp>
        <p:nvSpPr>
          <p:cNvPr id="3" name="Marcador de contenido 2"/>
          <p:cNvSpPr>
            <a:spLocks noGrp="1"/>
          </p:cNvSpPr>
          <p:nvPr>
            <p:ph idx="1"/>
          </p:nvPr>
        </p:nvSpPr>
        <p:spPr>
          <a:xfrm>
            <a:off x="476427" y="2393950"/>
            <a:ext cx="10186543" cy="3482975"/>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rgbClr val="000000"/>
                </a:solidFill>
                <a:latin typeface="Overpass Light"/>
                <a:cs typeface="Overpass Light"/>
              </a:rPr>
              <a:t>Las </a:t>
            </a:r>
            <a:r>
              <a:rPr lang="es-ES" b="0" dirty="0">
                <a:solidFill>
                  <a:srgbClr val="000000"/>
                </a:solidFill>
                <a:latin typeface="Overpass Light"/>
                <a:cs typeface="Overpass Light"/>
              </a:rPr>
              <a:t>FDS ayudan a los usuarios de sustancias químicas como fuente de información para la evaluación de los riesgos. Describen los peligros que presenta la sustancia química y dan información sobre la manipulación, el almacenamiento y las medidas de emergencia en caso de accidente. </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rgbClr val="000000"/>
                </a:solidFill>
                <a:cs typeface="Overpass Bold"/>
              </a:rPr>
              <a:t>Por </a:t>
            </a:r>
            <a:r>
              <a:rPr lang="es-ES" b="0" dirty="0">
                <a:solidFill>
                  <a:srgbClr val="000000"/>
                </a:solidFill>
                <a:cs typeface="Overpass Bold"/>
              </a:rPr>
              <a:t>sí solas no bastan para identificar todas las medidas de control </a:t>
            </a:r>
            <a:r>
              <a:rPr lang="es-ES" b="0" dirty="0" smtClean="0">
                <a:solidFill>
                  <a:srgbClr val="000000"/>
                </a:solidFill>
                <a:cs typeface="Overpass Bold"/>
              </a:rPr>
              <a:t>apropiadas</a:t>
            </a:r>
            <a:endParaRPr lang="en-GB" b="0" dirty="0" smtClean="0">
              <a:solidFill>
                <a:srgbClr val="000000"/>
              </a:solidFill>
              <a:cs typeface="Overpass Bold"/>
            </a:endParaRPr>
          </a:p>
          <a:p>
            <a:pPr eaLnBrk="0" fontAlgn="base" hangingPunct="0">
              <a:lnSpc>
                <a:spcPct val="80000"/>
              </a:lnSpc>
              <a:spcBef>
                <a:spcPct val="0"/>
              </a:spcBef>
              <a:spcAft>
                <a:spcPct val="0"/>
              </a:spcAft>
              <a:buClr>
                <a:schemeClr val="accent2"/>
              </a:buClr>
            </a:pPr>
            <a:endParaRPr lang="en-GB" b="0" dirty="0">
              <a:solidFill>
                <a:srgbClr val="000000"/>
              </a:solidFill>
              <a:latin typeface="Overpass Light"/>
              <a:cs typeface="Overpass Light"/>
            </a:endParaRPr>
          </a:p>
          <a:p>
            <a:pPr marL="920750" lvl="1" indent="-285750">
              <a:buClr>
                <a:schemeClr val="accent1"/>
              </a:buClr>
              <a:buFont typeface="Lucida Grande"/>
              <a:buChar char="►"/>
            </a:pPr>
            <a:r>
              <a:rPr lang="es-ES" dirty="0" smtClean="0">
                <a:solidFill>
                  <a:srgbClr val="000000"/>
                </a:solidFill>
                <a:latin typeface="Overpass Light"/>
                <a:cs typeface="Overpass Light"/>
              </a:rPr>
              <a:t>Por </a:t>
            </a:r>
            <a:r>
              <a:rPr lang="es-ES" dirty="0">
                <a:solidFill>
                  <a:srgbClr val="000000"/>
                </a:solidFill>
                <a:latin typeface="Overpass Light"/>
                <a:cs typeface="Overpass Light"/>
              </a:rPr>
              <a:t>ejemplo, ¿la sustancia química se utiliza en forma líquida en un trapo, o se pulveriza como un aerosol? ¿Cómo se decanta desde la nave de almacenamiento principal? </a:t>
            </a:r>
            <a:endParaRPr lang="es-ES" dirty="0" smtClean="0">
              <a:solidFill>
                <a:srgbClr val="000000"/>
              </a:solidFill>
              <a:latin typeface="Overpass Light"/>
              <a:cs typeface="Overpass Light"/>
            </a:endParaRPr>
          </a:p>
          <a:p>
            <a:pPr marL="920750" lvl="1" indent="-285750">
              <a:buClr>
                <a:schemeClr val="accent1"/>
              </a:buClr>
              <a:buFont typeface="Lucida Grande"/>
              <a:buChar char="►"/>
            </a:pPr>
            <a:r>
              <a:rPr lang="es-ES" dirty="0" smtClean="0">
                <a:solidFill>
                  <a:srgbClr val="000000"/>
                </a:solidFill>
                <a:latin typeface="Overpass Light"/>
                <a:cs typeface="Overpass Light"/>
              </a:rPr>
              <a:t>Las </a:t>
            </a:r>
            <a:r>
              <a:rPr lang="es-ES" dirty="0">
                <a:solidFill>
                  <a:srgbClr val="000000"/>
                </a:solidFill>
                <a:latin typeface="Overpass Light"/>
                <a:cs typeface="Overpass Light"/>
              </a:rPr>
              <a:t>FDS no incluyen información sobre estas </a:t>
            </a:r>
            <a:r>
              <a:rPr lang="es-ES" dirty="0" smtClean="0">
                <a:solidFill>
                  <a:srgbClr val="000000"/>
                </a:solidFill>
                <a:latin typeface="Overpass Light"/>
                <a:cs typeface="Overpass Light"/>
              </a:rPr>
              <a:t>cuestiones</a:t>
            </a:r>
            <a:endParaRPr lang="es-ES" dirty="0">
              <a:solidFill>
                <a:srgbClr val="000000"/>
              </a:solidFill>
              <a:latin typeface="Overpass Ligth"/>
              <a:cs typeface="Overpass Ligth"/>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71</a:t>
            </a:fld>
            <a:endParaRPr lang="en-GB"/>
          </a:p>
        </p:txBody>
      </p:sp>
    </p:spTree>
    <p:extLst>
      <p:ext uri="{BB962C8B-B14F-4D97-AF65-F5344CB8AC3E}">
        <p14:creationId xmlns:p14="http://schemas.microsoft.com/office/powerpoint/2010/main" val="69758923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Representación visual de los </a:t>
            </a:r>
            <a:r>
              <a:rPr lang="es-ES" b="0" dirty="0" smtClean="0"/>
              <a:t>peligros</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72</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8725" y="1233542"/>
            <a:ext cx="3993544" cy="5337809"/>
          </a:xfrm>
          <a:prstGeom prst="rect">
            <a:avLst/>
          </a:prstGeom>
        </p:spPr>
      </p:pic>
      <p:sp>
        <p:nvSpPr>
          <p:cNvPr id="10" name="Content Placeholder 2"/>
          <p:cNvSpPr txBox="1">
            <a:spLocks/>
          </p:cNvSpPr>
          <p:nvPr/>
        </p:nvSpPr>
        <p:spPr>
          <a:xfrm>
            <a:off x="409896" y="2168679"/>
            <a:ext cx="5342897" cy="3950117"/>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b="0" dirty="0" smtClean="0">
                <a:solidFill>
                  <a:srgbClr val="000000"/>
                </a:solidFill>
                <a:latin typeface="Overpass Light"/>
                <a:cs typeface="Overpass Light"/>
              </a:rPr>
              <a:t>Con </a:t>
            </a:r>
            <a:r>
              <a:rPr lang="es-ES" b="0" dirty="0">
                <a:solidFill>
                  <a:srgbClr val="000000"/>
                </a:solidFill>
                <a:latin typeface="Overpass Light"/>
                <a:cs typeface="Overpass Light"/>
              </a:rPr>
              <a:t>la lista de comprobación puede detectar si existe un peligro en un área de trabajo en </a:t>
            </a:r>
            <a:r>
              <a:rPr lang="es-ES" b="0" dirty="0" smtClean="0">
                <a:solidFill>
                  <a:srgbClr val="000000"/>
                </a:solidFill>
                <a:latin typeface="Overpass Light"/>
                <a:cs typeface="Overpass Light"/>
              </a:rPr>
              <a:t>particular</a:t>
            </a:r>
          </a:p>
          <a:p>
            <a:pPr lvl="2">
              <a:lnSpc>
                <a:spcPct val="50000"/>
              </a:lnSpc>
            </a:pPr>
            <a:endParaRPr lang="es-ES" b="0" dirty="0" smtClean="0">
              <a:solidFill>
                <a:srgbClr val="000000"/>
              </a:solidFill>
              <a:latin typeface="Overpass Light"/>
              <a:cs typeface="Overpass Light"/>
            </a:endParaRPr>
          </a:p>
          <a:p>
            <a:pPr lvl="2"/>
            <a:r>
              <a:rPr lang="es-ES" b="0" dirty="0" smtClean="0">
                <a:solidFill>
                  <a:srgbClr val="000000"/>
                </a:solidFill>
                <a:latin typeface="Overpass Light"/>
                <a:cs typeface="Overpass Light"/>
              </a:rPr>
              <a:t>Dibuje </a:t>
            </a:r>
            <a:r>
              <a:rPr lang="es-ES" b="0" dirty="0">
                <a:solidFill>
                  <a:srgbClr val="000000"/>
                </a:solidFill>
                <a:latin typeface="Overpass Light"/>
                <a:cs typeface="Overpass Light"/>
              </a:rPr>
              <a:t>un mapa del área de trabajo y sitúe exactamente el lugar donde existe el </a:t>
            </a:r>
            <a:r>
              <a:rPr lang="es-ES" b="0" dirty="0" smtClean="0">
                <a:solidFill>
                  <a:srgbClr val="000000"/>
                </a:solidFill>
                <a:latin typeface="Overpass Light"/>
                <a:cs typeface="Overpass Light"/>
              </a:rPr>
              <a:t>peligro</a:t>
            </a:r>
          </a:p>
          <a:p>
            <a:pPr lvl="2">
              <a:lnSpc>
                <a:spcPct val="50000"/>
              </a:lnSpc>
            </a:pPr>
            <a:endParaRPr lang="es-ES" b="0" dirty="0" smtClean="0">
              <a:solidFill>
                <a:srgbClr val="000000"/>
              </a:solidFill>
              <a:latin typeface="Overpass Light"/>
              <a:cs typeface="Overpass Light"/>
            </a:endParaRPr>
          </a:p>
          <a:p>
            <a:pPr lvl="2"/>
            <a:r>
              <a:rPr lang="es-ES" b="0" dirty="0" smtClean="0">
                <a:solidFill>
                  <a:srgbClr val="000000"/>
                </a:solidFill>
                <a:latin typeface="Overpass Light"/>
                <a:cs typeface="Overpass Light"/>
              </a:rPr>
              <a:t>Seguidamente </a:t>
            </a:r>
            <a:r>
              <a:rPr lang="es-ES" b="0" dirty="0">
                <a:solidFill>
                  <a:srgbClr val="000000"/>
                </a:solidFill>
                <a:latin typeface="Overpass Light"/>
                <a:cs typeface="Overpass Light"/>
              </a:rPr>
              <a:t>puede describir el peligro por </a:t>
            </a:r>
            <a:r>
              <a:rPr lang="es-ES" b="0" dirty="0" smtClean="0">
                <a:solidFill>
                  <a:srgbClr val="000000"/>
                </a:solidFill>
                <a:latin typeface="Overpass Light"/>
                <a:cs typeface="Overpass Light"/>
              </a:rPr>
              <a:t>escrito</a:t>
            </a:r>
          </a:p>
          <a:p>
            <a:pPr lvl="2">
              <a:lnSpc>
                <a:spcPct val="50000"/>
              </a:lnSpc>
            </a:pPr>
            <a:endParaRPr lang="es-ES" b="0" dirty="0" smtClean="0">
              <a:solidFill>
                <a:srgbClr val="000000"/>
              </a:solidFill>
              <a:latin typeface="Overpass Light"/>
              <a:cs typeface="Overpass Light"/>
            </a:endParaRPr>
          </a:p>
          <a:p>
            <a:pPr lvl="2"/>
            <a:r>
              <a:rPr lang="es-ES" b="0" dirty="0" smtClean="0">
                <a:solidFill>
                  <a:srgbClr val="000000"/>
                </a:solidFill>
                <a:latin typeface="Overpass Light"/>
                <a:cs typeface="Overpass Light"/>
              </a:rPr>
              <a:t>Más </a:t>
            </a:r>
            <a:r>
              <a:rPr lang="es-ES" b="0" dirty="0">
                <a:solidFill>
                  <a:srgbClr val="000000"/>
                </a:solidFill>
                <a:latin typeface="Overpass Light"/>
                <a:cs typeface="Overpass Light"/>
              </a:rPr>
              <a:t>adelante este mapa visual le servirá para identificar las medidas de control de los riesgos que es necesario </a:t>
            </a:r>
            <a:r>
              <a:rPr lang="es-ES" b="0" dirty="0" smtClean="0">
                <a:solidFill>
                  <a:srgbClr val="000000"/>
                </a:solidFill>
                <a:latin typeface="Overpass Light"/>
                <a:cs typeface="Overpass Light"/>
              </a:rPr>
              <a:t>adoptar</a:t>
            </a:r>
            <a:endParaRPr lang="es-ES" b="0" dirty="0">
              <a:solidFill>
                <a:srgbClr val="000000"/>
              </a:solidFill>
              <a:latin typeface="Overpass Light"/>
              <a:cs typeface="Overpass Light"/>
            </a:endParaRPr>
          </a:p>
        </p:txBody>
      </p:sp>
    </p:spTree>
    <p:extLst>
      <p:ext uri="{BB962C8B-B14F-4D97-AF65-F5344CB8AC3E}">
        <p14:creationId xmlns:p14="http://schemas.microsoft.com/office/powerpoint/2010/main" val="40138001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73</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2135" y="818866"/>
            <a:ext cx="6917307" cy="4396444"/>
          </a:xfrm>
          <a:prstGeom prst="rect">
            <a:avLst/>
          </a:prstGeom>
        </p:spPr>
      </p:pic>
      <p:sp>
        <p:nvSpPr>
          <p:cNvPr id="8" name="CuadroTexto 7"/>
          <p:cNvSpPr txBox="1"/>
          <p:nvPr/>
        </p:nvSpPr>
        <p:spPr>
          <a:xfrm>
            <a:off x="2656883" y="5299340"/>
            <a:ext cx="7519479" cy="892552"/>
          </a:xfrm>
          <a:prstGeom prst="rect">
            <a:avLst/>
          </a:prstGeom>
          <a:noFill/>
        </p:spPr>
        <p:txBody>
          <a:bodyPr wrap="square" rtlCol="0">
            <a:spAutoFit/>
          </a:bodyPr>
          <a:lstStyle/>
          <a:p>
            <a:r>
              <a:rPr lang="es-ES" dirty="0" smtClean="0">
                <a:solidFill>
                  <a:schemeClr val="tx2"/>
                </a:solidFill>
                <a:latin typeface="Overpass Light"/>
                <a:cs typeface="Overpass Light"/>
              </a:rPr>
              <a:t>Riesgos: Mapa </a:t>
            </a:r>
            <a:r>
              <a:rPr lang="es-ES" dirty="0">
                <a:solidFill>
                  <a:schemeClr val="tx2"/>
                </a:solidFill>
                <a:latin typeface="Overpass Light"/>
                <a:cs typeface="Overpass Light"/>
              </a:rPr>
              <a:t>de los riesgos para los resbalones y los desplazamientos en la cocina de una </a:t>
            </a:r>
            <a:r>
              <a:rPr lang="es-ES" dirty="0" smtClean="0">
                <a:solidFill>
                  <a:schemeClr val="tx2"/>
                </a:solidFill>
                <a:latin typeface="Overpass Light"/>
                <a:cs typeface="Overpass Light"/>
              </a:rPr>
              <a:t>empresa</a:t>
            </a:r>
          </a:p>
          <a:p>
            <a:r>
              <a:rPr lang="en-US" sz="1400" dirty="0" err="1" smtClean="0">
                <a:solidFill>
                  <a:schemeClr val="tx2"/>
                </a:solidFill>
                <a:latin typeface="Overpass Light"/>
                <a:cs typeface="Overpass Light"/>
              </a:rPr>
              <a:t>Fuente</a:t>
            </a:r>
            <a:r>
              <a:rPr lang="en-US" sz="1400" dirty="0" smtClean="0">
                <a:solidFill>
                  <a:schemeClr val="tx2"/>
                </a:solidFill>
                <a:latin typeface="Overpass Light"/>
                <a:cs typeface="Overpass Light"/>
              </a:rPr>
              <a:t>: </a:t>
            </a:r>
            <a:r>
              <a:rPr lang="es-ES" sz="1400" dirty="0">
                <a:solidFill>
                  <a:schemeClr val="tx2"/>
                </a:solidFill>
                <a:latin typeface="Overpass Light"/>
                <a:cs typeface="Overpass Light"/>
              </a:rPr>
              <a:t>Dirección de Salud y Seguridad del Reino Unido (HSE)</a:t>
            </a:r>
          </a:p>
        </p:txBody>
      </p:sp>
    </p:spTree>
    <p:extLst>
      <p:ext uri="{BB962C8B-B14F-4D97-AF65-F5344CB8AC3E}">
        <p14:creationId xmlns:p14="http://schemas.microsoft.com/office/powerpoint/2010/main" val="113120639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3469634"/>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74</a:t>
            </a:fld>
            <a:endParaRPr lang="en-GB"/>
          </a:p>
        </p:txBody>
      </p:sp>
      <p:sp>
        <p:nvSpPr>
          <p:cNvPr id="8" name="CuadroTexto 7"/>
          <p:cNvSpPr txBox="1"/>
          <p:nvPr/>
        </p:nvSpPr>
        <p:spPr>
          <a:xfrm>
            <a:off x="2399087" y="4837384"/>
            <a:ext cx="7743855" cy="1200329"/>
          </a:xfrm>
          <a:prstGeom prst="rect">
            <a:avLst/>
          </a:prstGeom>
          <a:noFill/>
        </p:spPr>
        <p:txBody>
          <a:bodyPr wrap="square" rtlCol="0">
            <a:spAutoFit/>
          </a:bodyPr>
          <a:lstStyle/>
          <a:p>
            <a:pPr>
              <a:spcBef>
                <a:spcPct val="0"/>
              </a:spcBef>
            </a:pPr>
            <a:r>
              <a:rPr lang="es-ES" dirty="0">
                <a:solidFill>
                  <a:schemeClr val="tx2"/>
                </a:solidFill>
                <a:latin typeface="Overpass Light"/>
                <a:ea typeface="Calibri" panose="020F0502020204030204" pitchFamily="34" charset="0"/>
                <a:cs typeface="Overpass Light"/>
              </a:rPr>
              <a:t>Empiece por examinar todo aquello que pueda causar daños. En la primera columna (en rojo) figuran tres ejemplos de la industria maderera. </a:t>
            </a:r>
          </a:p>
          <a:p>
            <a:pPr>
              <a:spcBef>
                <a:spcPct val="0"/>
              </a:spcBef>
            </a:pPr>
            <a:r>
              <a:rPr lang="es-ES" dirty="0">
                <a:solidFill>
                  <a:schemeClr val="tx2"/>
                </a:solidFill>
                <a:latin typeface="Overpass Light"/>
                <a:cs typeface="Overpass Light"/>
              </a:rPr>
              <a:t>Tome en consideración TODAS las áreas de trabajo y actividades (incluyendo el mantenimiento) e involucre a los trabajadores.</a:t>
            </a:r>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5638" y="1275741"/>
            <a:ext cx="7423587" cy="33055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9127227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Ejercicio de fábrica 1 </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75</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3038" y="1880322"/>
            <a:ext cx="5729189" cy="4005161"/>
          </a:xfrm>
          <a:prstGeom prst="rect">
            <a:avLst/>
          </a:prstGeom>
        </p:spPr>
      </p:pic>
      <p:sp>
        <p:nvSpPr>
          <p:cNvPr id="10" name="Content Placeholder 2"/>
          <p:cNvSpPr txBox="1">
            <a:spLocks/>
          </p:cNvSpPr>
          <p:nvPr/>
        </p:nvSpPr>
        <p:spPr>
          <a:xfrm>
            <a:off x="409897" y="2499315"/>
            <a:ext cx="47108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sz="2000" b="0" dirty="0" smtClean="0">
                <a:solidFill>
                  <a:schemeClr val="tx2"/>
                </a:solidFill>
                <a:latin typeface="Overpass Light"/>
                <a:cs typeface="Overpass Light"/>
              </a:rPr>
              <a:t>Trabajo </a:t>
            </a:r>
            <a:r>
              <a:rPr lang="es-ES" sz="2000" b="0" dirty="0">
                <a:solidFill>
                  <a:schemeClr val="tx2"/>
                </a:solidFill>
                <a:latin typeface="Overpass Light"/>
                <a:cs typeface="Overpass Light"/>
              </a:rPr>
              <a:t>individual: Identifique los peligros en su lugar de trabajo. Escriba tres peligros presentes en su lugar de </a:t>
            </a:r>
            <a:r>
              <a:rPr lang="es-ES" sz="2000" b="0" dirty="0" smtClean="0">
                <a:solidFill>
                  <a:schemeClr val="tx2"/>
                </a:solidFill>
                <a:latin typeface="Overpass Light"/>
                <a:cs typeface="Overpass Light"/>
              </a:rPr>
              <a:t>trabajo</a:t>
            </a:r>
          </a:p>
          <a:p>
            <a:pPr lvl="2"/>
            <a:endParaRPr lang="es-ES" sz="2000" b="0" dirty="0" smtClean="0">
              <a:solidFill>
                <a:schemeClr val="tx2"/>
              </a:solidFill>
              <a:latin typeface="Overpass Light"/>
              <a:cs typeface="Overpass Light"/>
            </a:endParaRPr>
          </a:p>
          <a:p>
            <a:pPr lvl="2"/>
            <a:r>
              <a:rPr lang="es-ES" sz="2000" b="0" dirty="0" smtClean="0">
                <a:solidFill>
                  <a:schemeClr val="tx2"/>
                </a:solidFill>
                <a:latin typeface="Overpass Light"/>
                <a:cs typeface="Overpass Light"/>
              </a:rPr>
              <a:t>Identifique </a:t>
            </a:r>
            <a:r>
              <a:rPr lang="es-ES" sz="2000" b="0" dirty="0">
                <a:solidFill>
                  <a:schemeClr val="tx2"/>
                </a:solidFill>
                <a:latin typeface="Overpass Light"/>
                <a:cs typeface="Overpass Light"/>
              </a:rPr>
              <a:t>dónde se encuentran esos peligros</a:t>
            </a:r>
          </a:p>
          <a:p>
            <a:pPr lvl="2"/>
            <a:endParaRPr lang="en-US" sz="2000" dirty="0" smtClean="0">
              <a:latin typeface="Overpass Light"/>
              <a:cs typeface="Overpass Light"/>
            </a:endParaRPr>
          </a:p>
        </p:txBody>
      </p:sp>
    </p:spTree>
    <p:extLst>
      <p:ext uri="{BB962C8B-B14F-4D97-AF65-F5344CB8AC3E}">
        <p14:creationId xmlns:p14="http://schemas.microsoft.com/office/powerpoint/2010/main" val="173863065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Paso 2: Identificar quién puede sufrir daños y de qué manera</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76</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4692" y="2222970"/>
            <a:ext cx="4574972" cy="4005161"/>
          </a:xfrm>
          <a:prstGeom prst="rect">
            <a:avLst/>
          </a:prstGeom>
        </p:spPr>
      </p:pic>
      <p:sp>
        <p:nvSpPr>
          <p:cNvPr id="10" name="Content Placeholder 2"/>
          <p:cNvSpPr txBox="1">
            <a:spLocks/>
          </p:cNvSpPr>
          <p:nvPr/>
        </p:nvSpPr>
        <p:spPr>
          <a:xfrm>
            <a:off x="409897" y="2256059"/>
            <a:ext cx="4710844" cy="3402498"/>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lnSpc>
                <a:spcPct val="120000"/>
              </a:lnSpc>
            </a:pPr>
            <a:r>
              <a:rPr lang="es-ES" b="0" dirty="0" smtClean="0">
                <a:solidFill>
                  <a:srgbClr val="000000"/>
                </a:solidFill>
                <a:latin typeface="Overpass Light"/>
                <a:cs typeface="Overpass Light"/>
              </a:rPr>
              <a:t>Para </a:t>
            </a:r>
            <a:r>
              <a:rPr lang="es-ES" b="0" dirty="0">
                <a:solidFill>
                  <a:schemeClr val="accent2"/>
                </a:solidFill>
                <a:latin typeface="Overpass Light"/>
                <a:cs typeface="Overpass Light"/>
              </a:rPr>
              <a:t>cada peligro </a:t>
            </a:r>
            <a:r>
              <a:rPr lang="es-ES" b="0" dirty="0" smtClean="0">
                <a:solidFill>
                  <a:srgbClr val="000000"/>
                </a:solidFill>
                <a:latin typeface="Overpass Light"/>
                <a:cs typeface="Overpass Light"/>
              </a:rPr>
              <a:t>identificado</a:t>
            </a:r>
            <a:r>
              <a:rPr lang="es-ES" b="0" dirty="0">
                <a:solidFill>
                  <a:srgbClr val="000000"/>
                </a:solidFill>
                <a:latin typeface="Overpass Light"/>
                <a:cs typeface="Overpass Light"/>
              </a:rPr>
              <a:t>, indique claramente </a:t>
            </a:r>
            <a:r>
              <a:rPr lang="es-ES" b="0" dirty="0" smtClean="0">
                <a:solidFill>
                  <a:srgbClr val="FA3C4B"/>
                </a:solidFill>
                <a:latin typeface="Overpass Light"/>
                <a:cs typeface="Overpass Light"/>
              </a:rPr>
              <a:t>quién podría </a:t>
            </a:r>
            <a:r>
              <a:rPr lang="es-ES" b="0" dirty="0" smtClean="0">
                <a:solidFill>
                  <a:srgbClr val="000000"/>
                </a:solidFill>
                <a:latin typeface="Overpass Light"/>
                <a:cs typeface="Overpass Light"/>
              </a:rPr>
              <a:t>sufrir </a:t>
            </a:r>
            <a:r>
              <a:rPr lang="es-ES" b="0" dirty="0">
                <a:solidFill>
                  <a:srgbClr val="000000"/>
                </a:solidFill>
                <a:latin typeface="Overpass Light"/>
                <a:cs typeface="Overpass Light"/>
              </a:rPr>
              <a:t>daños </a:t>
            </a:r>
            <a:endParaRPr lang="es-ES" b="0" dirty="0" smtClean="0">
              <a:solidFill>
                <a:srgbClr val="000000"/>
              </a:solidFill>
              <a:latin typeface="Overpass Light"/>
              <a:cs typeface="Overpass Light"/>
            </a:endParaRPr>
          </a:p>
          <a:p>
            <a:pPr lvl="2">
              <a:lnSpc>
                <a:spcPct val="50000"/>
              </a:lnSpc>
            </a:pPr>
            <a:endParaRPr lang="es-ES" b="0" dirty="0" smtClean="0">
              <a:solidFill>
                <a:srgbClr val="000000"/>
              </a:solidFill>
              <a:latin typeface="Overpass Light"/>
              <a:cs typeface="Overpass Light"/>
            </a:endParaRPr>
          </a:p>
          <a:p>
            <a:pPr lvl="2">
              <a:lnSpc>
                <a:spcPct val="120000"/>
              </a:lnSpc>
            </a:pPr>
            <a:r>
              <a:rPr lang="es-ES" b="0" dirty="0" smtClean="0">
                <a:solidFill>
                  <a:srgbClr val="000000"/>
                </a:solidFill>
                <a:latin typeface="Overpass Light"/>
                <a:cs typeface="Overpass Light"/>
              </a:rPr>
              <a:t>¿</a:t>
            </a:r>
            <a:r>
              <a:rPr lang="es-ES" b="0" dirty="0">
                <a:solidFill>
                  <a:srgbClr val="000000"/>
                </a:solidFill>
                <a:latin typeface="Overpass Light"/>
                <a:cs typeface="Overpass Light"/>
              </a:rPr>
              <a:t>Es necesario indicar los nombres? </a:t>
            </a:r>
            <a:r>
              <a:rPr lang="es-ES" b="0" dirty="0" smtClean="0">
                <a:solidFill>
                  <a:srgbClr val="000000"/>
                </a:solidFill>
                <a:latin typeface="Overpass Light"/>
                <a:cs typeface="Overpass Light"/>
              </a:rPr>
              <a:t/>
            </a:r>
            <a:br>
              <a:rPr lang="es-ES" b="0" dirty="0" smtClean="0">
                <a:solidFill>
                  <a:srgbClr val="000000"/>
                </a:solidFill>
                <a:latin typeface="Overpass Light"/>
                <a:cs typeface="Overpass Light"/>
              </a:rPr>
            </a:br>
            <a:r>
              <a:rPr lang="es-ES" b="0" dirty="0" smtClean="0">
                <a:solidFill>
                  <a:srgbClr val="000000"/>
                </a:solidFill>
                <a:latin typeface="Overpass Light"/>
                <a:cs typeface="Overpass Light"/>
              </a:rPr>
              <a:t>No </a:t>
            </a:r>
            <a:r>
              <a:rPr lang="es-ES" b="0" dirty="0">
                <a:solidFill>
                  <a:srgbClr val="000000"/>
                </a:solidFill>
                <a:latin typeface="Overpass Light"/>
                <a:cs typeface="Overpass Light"/>
              </a:rPr>
              <a:t>necesariamente, pero sí los grupos de </a:t>
            </a:r>
            <a:r>
              <a:rPr lang="es-ES" b="0" dirty="0" smtClean="0">
                <a:solidFill>
                  <a:srgbClr val="000000"/>
                </a:solidFill>
                <a:latin typeface="Overpass Light"/>
                <a:cs typeface="Overpass Light"/>
              </a:rPr>
              <a:t>trabajadores</a:t>
            </a:r>
          </a:p>
          <a:p>
            <a:pPr lvl="2">
              <a:lnSpc>
                <a:spcPct val="50000"/>
              </a:lnSpc>
            </a:pPr>
            <a:endParaRPr lang="es-ES" b="0" dirty="0" smtClean="0">
              <a:solidFill>
                <a:srgbClr val="000000"/>
              </a:solidFill>
              <a:latin typeface="Overpass Light"/>
              <a:cs typeface="Overpass Light"/>
            </a:endParaRPr>
          </a:p>
          <a:p>
            <a:pPr lvl="2">
              <a:lnSpc>
                <a:spcPct val="120000"/>
              </a:lnSpc>
            </a:pPr>
            <a:r>
              <a:rPr lang="es-ES" b="0" dirty="0" smtClean="0">
                <a:solidFill>
                  <a:srgbClr val="000000"/>
                </a:solidFill>
                <a:latin typeface="Overpass Light"/>
                <a:cs typeface="Overpass Light"/>
              </a:rPr>
              <a:t>¿</a:t>
            </a:r>
            <a:r>
              <a:rPr lang="es-ES" b="0" dirty="0">
                <a:solidFill>
                  <a:srgbClr val="000000"/>
                </a:solidFill>
                <a:latin typeface="Overpass Light"/>
                <a:cs typeface="Overpass Light"/>
              </a:rPr>
              <a:t>En qué medida pueden sufrir </a:t>
            </a:r>
            <a:r>
              <a:rPr lang="es-ES" b="0" dirty="0" smtClean="0">
                <a:solidFill>
                  <a:srgbClr val="000000"/>
                </a:solidFill>
                <a:latin typeface="Overpass Light"/>
                <a:cs typeface="Overpass Light"/>
              </a:rPr>
              <a:t>daños?</a:t>
            </a:r>
          </a:p>
          <a:p>
            <a:pPr lvl="2">
              <a:lnSpc>
                <a:spcPct val="50000"/>
              </a:lnSpc>
            </a:pPr>
            <a:endParaRPr lang="es-ES" dirty="0">
              <a:solidFill>
                <a:srgbClr val="000000"/>
              </a:solidFill>
              <a:latin typeface="Overpass Light"/>
              <a:cs typeface="Overpass Light"/>
            </a:endParaRPr>
          </a:p>
          <a:p>
            <a:pPr lvl="2">
              <a:lnSpc>
                <a:spcPct val="120000"/>
              </a:lnSpc>
            </a:pPr>
            <a:r>
              <a:rPr lang="es-ES" b="0" dirty="0" smtClean="0">
                <a:solidFill>
                  <a:srgbClr val="000000"/>
                </a:solidFill>
                <a:latin typeface="Overpass Light"/>
                <a:cs typeface="Overpass Light"/>
              </a:rPr>
              <a:t>¿</a:t>
            </a:r>
            <a:r>
              <a:rPr lang="es-ES" b="0" dirty="0">
                <a:solidFill>
                  <a:srgbClr val="000000"/>
                </a:solidFill>
                <a:latin typeface="Overpass Light"/>
                <a:cs typeface="Overpass Light"/>
              </a:rPr>
              <a:t>Qué tipo de lesión pueden sufrir</a:t>
            </a:r>
            <a:r>
              <a:rPr lang="es-ES" b="0" dirty="0" smtClean="0">
                <a:solidFill>
                  <a:srgbClr val="000000"/>
                </a:solidFill>
                <a:latin typeface="Overpass Light"/>
                <a:cs typeface="Overpass Light"/>
              </a:rPr>
              <a:t>?</a:t>
            </a:r>
            <a:endParaRPr lang="es-ES" b="0" dirty="0">
              <a:solidFill>
                <a:srgbClr val="000000"/>
              </a:solidFill>
              <a:latin typeface="Overpass Light"/>
              <a:cs typeface="Overpass Light"/>
            </a:endParaRPr>
          </a:p>
        </p:txBody>
      </p:sp>
    </p:spTree>
    <p:extLst>
      <p:ext uri="{BB962C8B-B14F-4D97-AF65-F5344CB8AC3E}">
        <p14:creationId xmlns:p14="http://schemas.microsoft.com/office/powerpoint/2010/main" val="112954492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Identificar quién puede sufrir daños y de qué manera</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77</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4692" y="2222970"/>
            <a:ext cx="4574972" cy="4005161"/>
          </a:xfrm>
          <a:prstGeom prst="rect">
            <a:avLst/>
          </a:prstGeom>
        </p:spPr>
      </p:pic>
      <p:sp>
        <p:nvSpPr>
          <p:cNvPr id="10" name="Content Placeholder 2"/>
          <p:cNvSpPr txBox="1">
            <a:spLocks/>
          </p:cNvSpPr>
          <p:nvPr/>
        </p:nvSpPr>
        <p:spPr>
          <a:xfrm>
            <a:off x="409897" y="1938539"/>
            <a:ext cx="5087678" cy="4180258"/>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smtClean="0">
                <a:solidFill>
                  <a:schemeClr val="accent2"/>
                </a:solidFill>
                <a:cs typeface="Overpass Bold"/>
              </a:rPr>
              <a:t>¡</a:t>
            </a:r>
            <a:r>
              <a:rPr lang="en-US" dirty="0" err="1" smtClean="0">
                <a:solidFill>
                  <a:schemeClr val="accent2"/>
                </a:solidFill>
                <a:cs typeface="Overpass Bold"/>
              </a:rPr>
              <a:t>Recuerde</a:t>
            </a:r>
            <a:r>
              <a:rPr lang="en-US" dirty="0" smtClean="0">
                <a:solidFill>
                  <a:schemeClr val="accent2"/>
                </a:solidFill>
                <a:cs typeface="Overpass Bold"/>
              </a:rPr>
              <a:t>!</a:t>
            </a:r>
          </a:p>
          <a:p>
            <a:pPr lvl="2"/>
            <a:r>
              <a:rPr lang="es-ES" b="0" dirty="0" smtClean="0">
                <a:solidFill>
                  <a:schemeClr val="tx2"/>
                </a:solidFill>
                <a:cs typeface="Overpass Bold"/>
              </a:rPr>
              <a:t>Algunos </a:t>
            </a:r>
            <a:r>
              <a:rPr lang="es-ES" b="0" dirty="0">
                <a:solidFill>
                  <a:schemeClr val="tx2"/>
                </a:solidFill>
                <a:cs typeface="Overpass Bold"/>
              </a:rPr>
              <a:t>trabajadores tienen requisitos particulares</a:t>
            </a:r>
            <a:r>
              <a:rPr lang="es-ES" b="0" dirty="0">
                <a:solidFill>
                  <a:schemeClr val="tx2"/>
                </a:solidFill>
                <a:latin typeface="Overpass Light"/>
                <a:cs typeface="Overpass Light"/>
              </a:rPr>
              <a:t>, por ejemplo, los trabajadores nuevos y jóvenes, las madres primerizas o embarazadas y las personas con discapacidad pueden correr un riesgo especial. En estos casos será necesario analizar en mayor medida algunos </a:t>
            </a:r>
            <a:r>
              <a:rPr lang="es-ES" b="0" dirty="0" smtClean="0">
                <a:solidFill>
                  <a:schemeClr val="tx2"/>
                </a:solidFill>
                <a:latin typeface="Overpass Light"/>
                <a:cs typeface="Overpass Light"/>
              </a:rPr>
              <a:t>peligros</a:t>
            </a:r>
          </a:p>
          <a:p>
            <a:pPr lvl="2">
              <a:lnSpc>
                <a:spcPct val="50000"/>
              </a:lnSpc>
            </a:pPr>
            <a:endParaRPr lang="es-ES" b="0" dirty="0" smtClean="0">
              <a:solidFill>
                <a:schemeClr val="tx2"/>
              </a:solidFill>
              <a:latin typeface="Overpass Light"/>
              <a:cs typeface="Overpass Light"/>
            </a:endParaRPr>
          </a:p>
          <a:p>
            <a:pPr lvl="2"/>
            <a:r>
              <a:rPr lang="es-ES" b="0" dirty="0" smtClean="0">
                <a:solidFill>
                  <a:schemeClr val="tx2"/>
                </a:solidFill>
                <a:cs typeface="Overpass Bold"/>
              </a:rPr>
              <a:t>Si </a:t>
            </a:r>
            <a:r>
              <a:rPr lang="es-ES" b="0" dirty="0">
                <a:solidFill>
                  <a:schemeClr val="tx2"/>
                </a:solidFill>
                <a:cs typeface="Overpass Bold"/>
              </a:rPr>
              <a:t>el lugar de trabajo se comparte</a:t>
            </a:r>
            <a:r>
              <a:rPr lang="es-ES" b="0" dirty="0">
                <a:solidFill>
                  <a:schemeClr val="tx2"/>
                </a:solidFill>
                <a:latin typeface="Overpass Light"/>
                <a:cs typeface="Overpass Light"/>
              </a:rPr>
              <a:t>, piense en cómo sus actividades laborales afectan a las demás personas que se encuentran presentes, así como en el modo en que su trabajo afecta a sus colegas - hable con </a:t>
            </a:r>
            <a:r>
              <a:rPr lang="es-ES" b="0" dirty="0" smtClean="0">
                <a:solidFill>
                  <a:schemeClr val="tx2"/>
                </a:solidFill>
                <a:latin typeface="Overpass Light"/>
                <a:cs typeface="Overpass Light"/>
              </a:rPr>
              <a:t>ellos</a:t>
            </a:r>
            <a:endParaRPr lang="es-ES" b="0" dirty="0">
              <a:solidFill>
                <a:schemeClr val="tx2"/>
              </a:solidFill>
              <a:latin typeface="Overpass Light"/>
              <a:cs typeface="Overpass Light"/>
            </a:endParaRPr>
          </a:p>
        </p:txBody>
      </p:sp>
    </p:spTree>
    <p:extLst>
      <p:ext uri="{BB962C8B-B14F-4D97-AF65-F5344CB8AC3E}">
        <p14:creationId xmlns:p14="http://schemas.microsoft.com/office/powerpoint/2010/main" val="273876074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Identificar quién puede sufrir daños y de qué manera</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78</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4692" y="2222970"/>
            <a:ext cx="4574972" cy="4005161"/>
          </a:xfrm>
          <a:prstGeom prst="rect">
            <a:avLst/>
          </a:prstGeom>
        </p:spPr>
      </p:pic>
      <p:sp>
        <p:nvSpPr>
          <p:cNvPr id="10" name="Content Placeholder 2"/>
          <p:cNvSpPr txBox="1">
            <a:spLocks/>
          </p:cNvSpPr>
          <p:nvPr/>
        </p:nvSpPr>
        <p:spPr>
          <a:xfrm>
            <a:off x="409897" y="2106707"/>
            <a:ext cx="4710844" cy="4012090"/>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s-ES" dirty="0">
                <a:solidFill>
                  <a:schemeClr val="accent2"/>
                </a:solidFill>
              </a:rPr>
              <a:t>Acuérdese </a:t>
            </a:r>
            <a:r>
              <a:rPr lang="es-ES" dirty="0" smtClean="0">
                <a:solidFill>
                  <a:schemeClr val="accent2"/>
                </a:solidFill>
              </a:rPr>
              <a:t>de</a:t>
            </a:r>
            <a:r>
              <a:rPr lang="en-US" dirty="0">
                <a:solidFill>
                  <a:schemeClr val="accent2"/>
                </a:solidFill>
                <a:cs typeface="Overpass Bold"/>
              </a:rPr>
              <a:t>:</a:t>
            </a:r>
            <a:endParaRPr lang="en-US" dirty="0" smtClean="0">
              <a:solidFill>
                <a:schemeClr val="accent2"/>
              </a:solidFill>
              <a:cs typeface="Overpass Bold"/>
            </a:endParaRPr>
          </a:p>
          <a:p>
            <a:pPr marL="0" lvl="2" indent="0">
              <a:buNone/>
            </a:pPr>
            <a:endParaRPr lang="en-US" dirty="0" smtClean="0">
              <a:solidFill>
                <a:schemeClr val="accent2"/>
              </a:solidFill>
              <a:cs typeface="Overpass Bold"/>
            </a:endParaRPr>
          </a:p>
          <a:p>
            <a:pPr lvl="2"/>
            <a:r>
              <a:rPr lang="es-ES" dirty="0">
                <a:solidFill>
                  <a:schemeClr val="tx2"/>
                </a:solidFill>
                <a:latin typeface="Overpass Light"/>
                <a:cs typeface="Overpass Light"/>
              </a:rPr>
              <a:t>L</a:t>
            </a:r>
            <a:r>
              <a:rPr lang="es-ES" dirty="0" smtClean="0">
                <a:solidFill>
                  <a:schemeClr val="tx2"/>
                </a:solidFill>
                <a:latin typeface="Overpass Light"/>
                <a:cs typeface="Overpass Light"/>
              </a:rPr>
              <a:t>os </a:t>
            </a:r>
            <a:r>
              <a:rPr lang="es-ES" dirty="0">
                <a:solidFill>
                  <a:schemeClr val="tx2"/>
                </a:solidFill>
                <a:latin typeface="Overpass Light"/>
                <a:cs typeface="Overpass Light"/>
              </a:rPr>
              <a:t>limpiadores, visitantes, contratistas, trabajadores de mantenimiento, etc., </a:t>
            </a:r>
            <a:r>
              <a:rPr lang="es-ES" dirty="0">
                <a:solidFill>
                  <a:schemeClr val="tx2"/>
                </a:solidFill>
                <a:cs typeface="Overpass Bold"/>
              </a:rPr>
              <a:t>que pueden no estar en el lugar de trabajo todo el </a:t>
            </a:r>
            <a:r>
              <a:rPr lang="es-ES" dirty="0" smtClean="0">
                <a:solidFill>
                  <a:schemeClr val="tx2"/>
                </a:solidFill>
                <a:cs typeface="Overpass Bold"/>
              </a:rPr>
              <a:t>tiempo</a:t>
            </a:r>
          </a:p>
          <a:p>
            <a:pPr lvl="2"/>
            <a:endParaRPr lang="es-ES" dirty="0" smtClean="0">
              <a:solidFill>
                <a:schemeClr val="tx2"/>
              </a:solidFill>
              <a:latin typeface="Overpass Light"/>
              <a:cs typeface="Overpass Light"/>
            </a:endParaRPr>
          </a:p>
          <a:p>
            <a:pPr lvl="2"/>
            <a:r>
              <a:rPr lang="es-ES" dirty="0">
                <a:solidFill>
                  <a:schemeClr val="tx2"/>
                </a:solidFill>
                <a:latin typeface="Overpass Light"/>
                <a:cs typeface="Overpass Light"/>
              </a:rPr>
              <a:t>L</a:t>
            </a:r>
            <a:r>
              <a:rPr lang="es-ES" dirty="0" smtClean="0">
                <a:solidFill>
                  <a:schemeClr val="tx2"/>
                </a:solidFill>
                <a:latin typeface="Overpass Light"/>
                <a:cs typeface="Overpass Light"/>
              </a:rPr>
              <a:t>as </a:t>
            </a:r>
            <a:r>
              <a:rPr lang="es-ES" dirty="0">
                <a:solidFill>
                  <a:schemeClr val="tx2"/>
                </a:solidFill>
                <a:cs typeface="Overpass Bold"/>
              </a:rPr>
              <a:t>personas ajenas a la empresa</a:t>
            </a:r>
            <a:r>
              <a:rPr lang="es-ES" dirty="0">
                <a:solidFill>
                  <a:schemeClr val="tx2"/>
                </a:solidFill>
                <a:latin typeface="Overpass Light"/>
                <a:cs typeface="Overpass Light"/>
              </a:rPr>
              <a:t>, si pueden sufrir daños por causa de sus </a:t>
            </a:r>
            <a:r>
              <a:rPr lang="es-ES" dirty="0" smtClean="0">
                <a:solidFill>
                  <a:schemeClr val="tx2"/>
                </a:solidFill>
                <a:latin typeface="Overpass Light"/>
                <a:cs typeface="Overpass Light"/>
              </a:rPr>
              <a:t>actividades</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374564719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¿Quién puede sufrir daños?</a:t>
            </a:r>
          </a:p>
        </p:txBody>
      </p:sp>
      <p:sp>
        <p:nvSpPr>
          <p:cNvPr id="3" name="Marcador de contenido 2"/>
          <p:cNvSpPr>
            <a:spLocks noGrp="1"/>
          </p:cNvSpPr>
          <p:nvPr>
            <p:ph idx="1"/>
          </p:nvPr>
        </p:nvSpPr>
        <p:spPr>
          <a:xfrm>
            <a:off x="490538" y="2211294"/>
            <a:ext cx="10186543" cy="3665631"/>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n-GB" b="0" dirty="0" smtClean="0">
                <a:solidFill>
                  <a:schemeClr val="tx2"/>
                </a:solidFill>
                <a:latin typeface="Overpass Light"/>
                <a:cs typeface="Overpass Light"/>
              </a:rPr>
              <a:t>Personas </a:t>
            </a:r>
            <a:r>
              <a:rPr lang="en-GB" b="0" dirty="0" err="1" smtClean="0">
                <a:solidFill>
                  <a:schemeClr val="tx2"/>
                </a:solidFill>
                <a:latin typeface="Overpass Light"/>
                <a:cs typeface="Overpass Light"/>
              </a:rPr>
              <a:t>expuestas</a:t>
            </a:r>
            <a:r>
              <a:rPr lang="en-GB" b="0" dirty="0" smtClean="0">
                <a:solidFill>
                  <a:schemeClr val="tx2"/>
                </a:solidFill>
                <a:latin typeface="Overpass Light"/>
                <a:cs typeface="Overpass Light"/>
              </a:rPr>
              <a:t> en el </a:t>
            </a:r>
            <a:r>
              <a:rPr lang="en-GB" b="0" dirty="0" err="1" smtClean="0">
                <a:solidFill>
                  <a:schemeClr val="tx2"/>
                </a:solidFill>
                <a:latin typeface="Overpass Light"/>
                <a:cs typeface="Overpass Light"/>
              </a:rPr>
              <a:t>lugar</a:t>
            </a:r>
            <a:r>
              <a:rPr lang="en-GB" b="0" dirty="0" smtClean="0">
                <a:solidFill>
                  <a:schemeClr val="tx2"/>
                </a:solidFill>
                <a:latin typeface="Overpass Light"/>
                <a:cs typeface="Overpass Light"/>
              </a:rPr>
              <a:t> de </a:t>
            </a:r>
            <a:r>
              <a:rPr lang="en-GB" b="0" dirty="0" err="1" smtClean="0">
                <a:solidFill>
                  <a:schemeClr val="tx2"/>
                </a:solidFill>
                <a:latin typeface="Overpass Light"/>
                <a:cs typeface="Overpass Light"/>
              </a:rPr>
              <a:t>trabajo</a:t>
            </a:r>
            <a:endParaRPr lang="en-GB" b="0" dirty="0" smtClean="0">
              <a:solidFill>
                <a:srgbClr val="000000"/>
              </a:solidFill>
              <a:latin typeface="Overpass Light"/>
              <a:cs typeface="Overpass Light"/>
            </a:endParaRPr>
          </a:p>
          <a:p>
            <a:pPr marL="920750" lvl="1" indent="-285750">
              <a:buClr>
                <a:schemeClr val="accent1"/>
              </a:buClr>
              <a:buFont typeface="Lucida Grande"/>
              <a:buChar char="►"/>
            </a:pPr>
            <a:r>
              <a:rPr lang="es-ES" dirty="0" smtClean="0">
                <a:solidFill>
                  <a:srgbClr val="000000"/>
                </a:solidFill>
                <a:latin typeface="Overpass Light"/>
                <a:cs typeface="Overpass Light"/>
              </a:rPr>
              <a:t>las que trabajan con la sustancia o están expuestos a ella a través del sistema de trabajo</a:t>
            </a:r>
          </a:p>
          <a:p>
            <a:pPr marL="920750" lvl="1" indent="-285750">
              <a:buClr>
                <a:schemeClr val="accent1"/>
              </a:buClr>
              <a:buFont typeface="Lucida Grande"/>
              <a:buChar char="►"/>
            </a:pPr>
            <a:r>
              <a:rPr lang="es-ES" dirty="0" smtClean="0">
                <a:solidFill>
                  <a:schemeClr val="tx2"/>
                </a:solidFill>
                <a:latin typeface="Overpass Light"/>
                <a:cs typeface="Overpass Light"/>
              </a:rPr>
              <a:t>los visitantes están incluidos</a:t>
            </a:r>
            <a:endParaRPr lang="en-GB" dirty="0" smtClean="0">
              <a:solidFill>
                <a:schemeClr val="tx2"/>
              </a:solidFill>
              <a:latin typeface="Overpass Light"/>
              <a:cs typeface="Overpass Light"/>
            </a:endParaRPr>
          </a:p>
          <a:p>
            <a:pPr marL="920750" lvl="1" indent="-285750">
              <a:lnSpc>
                <a:spcPct val="50000"/>
              </a:lnSpc>
              <a:buClr>
                <a:schemeClr val="accent1"/>
              </a:buClr>
              <a:buFont typeface="Lucida Grande"/>
              <a:buChar char="►"/>
            </a:pPr>
            <a:endParaRPr lang="en-GB" dirty="0" smtClean="0">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n-GB" b="0" dirty="0" err="1" smtClean="0">
                <a:solidFill>
                  <a:schemeClr val="tx2"/>
                </a:solidFill>
                <a:latin typeface="Overpass Light"/>
                <a:cs typeface="Overpass Light"/>
              </a:rPr>
              <a:t>Otros</a:t>
            </a:r>
            <a:r>
              <a:rPr lang="en-GB" b="0" dirty="0" smtClean="0">
                <a:solidFill>
                  <a:schemeClr val="tx2"/>
                </a:solidFill>
                <a:latin typeface="Overpass Light"/>
                <a:cs typeface="Overpass Light"/>
              </a:rPr>
              <a:t> </a:t>
            </a:r>
            <a:r>
              <a:rPr lang="en-GB" b="0" dirty="0" err="1" smtClean="0">
                <a:solidFill>
                  <a:schemeClr val="tx2"/>
                </a:solidFill>
                <a:latin typeface="Overpass Light"/>
                <a:cs typeface="Overpass Light"/>
              </a:rPr>
              <a:t>miembros</a:t>
            </a:r>
            <a:r>
              <a:rPr lang="en-GB" b="0" dirty="0" smtClean="0">
                <a:solidFill>
                  <a:schemeClr val="tx2"/>
                </a:solidFill>
                <a:latin typeface="Overpass Light"/>
                <a:cs typeface="Overpass Light"/>
              </a:rPr>
              <a:t> de la </a:t>
            </a:r>
            <a:r>
              <a:rPr lang="en-GB" b="0" dirty="0" err="1" smtClean="0">
                <a:solidFill>
                  <a:schemeClr val="tx2"/>
                </a:solidFill>
                <a:latin typeface="Overpass Light"/>
                <a:cs typeface="Overpass Light"/>
              </a:rPr>
              <a:t>comunidad</a:t>
            </a:r>
            <a:r>
              <a:rPr lang="en-GB" b="0" dirty="0" smtClean="0">
                <a:solidFill>
                  <a:schemeClr val="tx2"/>
                </a:solidFill>
                <a:latin typeface="Overpass Light"/>
                <a:cs typeface="Overpass Light"/>
              </a:rPr>
              <a:t> (el </a:t>
            </a:r>
            <a:r>
              <a:rPr lang="en-GB" b="0" dirty="0" err="1" smtClean="0">
                <a:solidFill>
                  <a:schemeClr val="tx2"/>
                </a:solidFill>
                <a:latin typeface="Overpass Light"/>
                <a:cs typeface="Overpass Light"/>
              </a:rPr>
              <a:t>público</a:t>
            </a:r>
            <a:r>
              <a:rPr lang="en-GB" b="0" dirty="0" smtClean="0">
                <a:solidFill>
                  <a:schemeClr val="tx2"/>
                </a:solidFill>
                <a:latin typeface="Overpass Light"/>
                <a:cs typeface="Overpass Light"/>
              </a:rPr>
              <a:t>) </a:t>
            </a:r>
            <a:endParaRPr lang="en-GB" b="0" dirty="0">
              <a:solidFill>
                <a:srgbClr val="000000"/>
              </a:solidFill>
              <a:latin typeface="Overpass Light"/>
              <a:cs typeface="Overpass Light"/>
            </a:endParaRPr>
          </a:p>
          <a:p>
            <a:pPr marL="920750" lvl="1" indent="-285750">
              <a:buClr>
                <a:schemeClr val="accent1"/>
              </a:buClr>
              <a:buFont typeface="Lucida Grande"/>
              <a:buChar char="►"/>
            </a:pPr>
            <a:r>
              <a:rPr lang="es-ES" dirty="0" smtClean="0">
                <a:solidFill>
                  <a:srgbClr val="000000"/>
                </a:solidFill>
                <a:latin typeface="Overpass Light"/>
                <a:cs typeface="Overpass Light"/>
              </a:rPr>
              <a:t>familiares </a:t>
            </a:r>
            <a:r>
              <a:rPr lang="es-ES" dirty="0">
                <a:solidFill>
                  <a:srgbClr val="000000"/>
                </a:solidFill>
                <a:latin typeface="Overpass Light"/>
                <a:cs typeface="Overpass Light"/>
              </a:rPr>
              <a:t>de los trabajadores que manipulan ropa contaminada (por ejemplo, polvo de asbesto</a:t>
            </a:r>
            <a:r>
              <a:rPr lang="es-ES" dirty="0" smtClean="0">
                <a:solidFill>
                  <a:srgbClr val="000000"/>
                </a:solidFill>
                <a:latin typeface="Overpass Light"/>
                <a:cs typeface="Overpass Light"/>
              </a:rPr>
              <a:t>)</a:t>
            </a:r>
          </a:p>
          <a:p>
            <a:pPr marL="920750" lvl="1" indent="-285750">
              <a:buClr>
                <a:schemeClr val="accent1"/>
              </a:buClr>
              <a:buFont typeface="Lucida Grande"/>
              <a:buChar char="►"/>
            </a:pPr>
            <a:r>
              <a:rPr lang="es-ES" dirty="0" smtClean="0">
                <a:solidFill>
                  <a:srgbClr val="000000"/>
                </a:solidFill>
                <a:latin typeface="Overpass Light"/>
                <a:cs typeface="Overpass Light"/>
              </a:rPr>
              <a:t>transeúntes </a:t>
            </a:r>
            <a:r>
              <a:rPr lang="es-ES" dirty="0">
                <a:solidFill>
                  <a:srgbClr val="000000"/>
                </a:solidFill>
                <a:latin typeface="Overpass Light"/>
                <a:cs typeface="Overpass Light"/>
              </a:rPr>
              <a:t>o residentes del área que respiran sustancias que salen de los sistemas de ventilación de escape, </a:t>
            </a:r>
            <a:r>
              <a:rPr lang="es-ES" dirty="0" smtClean="0">
                <a:solidFill>
                  <a:srgbClr val="000000"/>
                </a:solidFill>
                <a:latin typeface="Overpass Light"/>
                <a:cs typeface="Overpass Light"/>
              </a:rPr>
              <a:t>etc.</a:t>
            </a:r>
          </a:p>
          <a:p>
            <a:pPr marL="920750" lvl="1" indent="-285750">
              <a:buClr>
                <a:schemeClr val="accent1"/>
              </a:buClr>
              <a:buFont typeface="Lucida Grande"/>
              <a:buChar char="►"/>
            </a:pPr>
            <a:r>
              <a:rPr lang="es-ES" dirty="0" smtClean="0">
                <a:solidFill>
                  <a:srgbClr val="000000"/>
                </a:solidFill>
                <a:latin typeface="Overpass Light"/>
                <a:cs typeface="Overpass Light"/>
              </a:rPr>
              <a:t>personas </a:t>
            </a:r>
            <a:r>
              <a:rPr lang="es-ES" dirty="0">
                <a:solidFill>
                  <a:srgbClr val="000000"/>
                </a:solidFill>
                <a:latin typeface="Overpass Light"/>
                <a:cs typeface="Overpass Light"/>
              </a:rPr>
              <a:t>expuestas durante accidentes industriales importantes, etc</a:t>
            </a:r>
            <a:r>
              <a:rPr lang="es-ES" dirty="0" smtClean="0">
                <a:solidFill>
                  <a:srgbClr val="000000"/>
                </a:solidFill>
                <a:latin typeface="Overpass Light"/>
                <a:cs typeface="Overpass Light"/>
              </a:rPr>
              <a:t>.</a:t>
            </a:r>
            <a:endParaRPr lang="es-ES" dirty="0">
              <a:solidFill>
                <a:srgbClr val="000000"/>
              </a:solidFill>
              <a:latin typeface="Overpass Light"/>
              <a:cs typeface="Overpass Light"/>
            </a:endParaRPr>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79</a:t>
            </a:fld>
            <a:endParaRPr lang="en-GB"/>
          </a:p>
        </p:txBody>
      </p:sp>
    </p:spTree>
    <p:extLst>
      <p:ext uri="{BB962C8B-B14F-4D97-AF65-F5344CB8AC3E}">
        <p14:creationId xmlns:p14="http://schemas.microsoft.com/office/powerpoint/2010/main" val="314787264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sz="2800" b="0" dirty="0">
                <a:solidFill>
                  <a:srgbClr val="1E2DBE"/>
                </a:solidFill>
              </a:rPr>
              <a:t>¿Qué daños pueden sufrir los trabajadores? </a:t>
            </a:r>
            <a:endParaRPr lang="es-ES" b="0" dirty="0">
              <a:solidFill>
                <a:srgbClr val="1E2DBE"/>
              </a:solidFill>
            </a:endParaRPr>
          </a:p>
        </p:txBody>
      </p:sp>
      <p:sp>
        <p:nvSpPr>
          <p:cNvPr id="3" name="Marcador de contenido 2"/>
          <p:cNvSpPr>
            <a:spLocks noGrp="1"/>
          </p:cNvSpPr>
          <p:nvPr>
            <p:ph idx="1"/>
          </p:nvPr>
        </p:nvSpPr>
        <p:spPr>
          <a:xfrm>
            <a:off x="490539" y="2161158"/>
            <a:ext cx="7630499" cy="3665631"/>
          </a:xfrm>
        </p:spPr>
        <p:txBody>
          <a:bodyPr/>
          <a:lstStyle/>
          <a:p>
            <a:pPr eaLnBrk="0" fontAlgn="base" hangingPunct="0">
              <a:lnSpc>
                <a:spcPct val="120000"/>
              </a:lnSpc>
              <a:spcBef>
                <a:spcPct val="0"/>
              </a:spcBef>
              <a:spcAft>
                <a:spcPct val="0"/>
              </a:spcAft>
              <a:buClr>
                <a:schemeClr val="accent2"/>
              </a:buClr>
            </a:pPr>
            <a:r>
              <a:rPr lang="en-US" b="0" dirty="0" err="1" smtClean="0">
                <a:cs typeface="Arial" panose="020B0604020202020204" pitchFamily="34" charset="0"/>
              </a:rPr>
              <a:t>Algunos</a:t>
            </a:r>
            <a:r>
              <a:rPr lang="en-US" b="0" dirty="0" smtClean="0">
                <a:cs typeface="Arial" panose="020B0604020202020204" pitchFamily="34" charset="0"/>
              </a:rPr>
              <a:t> </a:t>
            </a:r>
            <a:r>
              <a:rPr lang="en-US" b="0" dirty="0" err="1" smtClean="0">
                <a:cs typeface="Arial" panose="020B0604020202020204" pitchFamily="34" charset="0"/>
              </a:rPr>
              <a:t>ejemplos</a:t>
            </a:r>
            <a:r>
              <a:rPr lang="en-US" b="0" dirty="0" smtClean="0">
                <a:cs typeface="Arial" panose="020B0604020202020204" pitchFamily="34" charset="0"/>
              </a:rPr>
              <a:t>: </a:t>
            </a:r>
          </a:p>
          <a:p>
            <a:pPr marL="285750" indent="-285750" eaLnBrk="0" fontAlgn="base" hangingPunct="0">
              <a:lnSpc>
                <a:spcPct val="12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I</a:t>
            </a:r>
            <a:r>
              <a:rPr lang="es-ES" b="0" dirty="0" smtClean="0">
                <a:solidFill>
                  <a:schemeClr val="tx2"/>
                </a:solidFill>
                <a:latin typeface="Overpass Light"/>
                <a:cs typeface="Overpass Light"/>
              </a:rPr>
              <a:t>rritación </a:t>
            </a:r>
            <a:r>
              <a:rPr lang="es-ES" b="0" dirty="0">
                <a:solidFill>
                  <a:schemeClr val="tx2"/>
                </a:solidFill>
                <a:latin typeface="Overpass Light"/>
                <a:cs typeface="Overpass Light"/>
              </a:rPr>
              <a:t>de la piel o los ojos o daños permanentes (por ejemplo, quemaduras) </a:t>
            </a:r>
            <a:endParaRPr lang="es-ES" b="0" dirty="0" smtClean="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P</a:t>
            </a:r>
            <a:r>
              <a:rPr lang="es-ES" b="0" dirty="0" smtClean="0">
                <a:solidFill>
                  <a:schemeClr val="tx2"/>
                </a:solidFill>
                <a:latin typeface="Overpass Light"/>
                <a:cs typeface="Overpass Light"/>
              </a:rPr>
              <a:t>roblemas </a:t>
            </a:r>
            <a:r>
              <a:rPr lang="es-ES" b="0" dirty="0">
                <a:solidFill>
                  <a:schemeClr val="tx2"/>
                </a:solidFill>
                <a:latin typeface="Overpass Light"/>
                <a:cs typeface="Overpass Light"/>
              </a:rPr>
              <a:t>respiratorios (por ejemplo, alergia o asma, dificultades respiratorias, tos</a:t>
            </a:r>
            <a:r>
              <a:rPr lang="es-ES" b="0" dirty="0" smtClean="0">
                <a:solidFill>
                  <a:schemeClr val="tx2"/>
                </a:solidFill>
                <a:latin typeface="Overpass Light"/>
                <a:cs typeface="Overpass Light"/>
              </a:rPr>
              <a:t>)</a:t>
            </a:r>
          </a:p>
          <a:p>
            <a:pPr marL="285750" indent="-285750" eaLnBrk="0" fontAlgn="base" hangingPunct="0">
              <a:lnSpc>
                <a:spcPct val="12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C</a:t>
            </a:r>
            <a:r>
              <a:rPr lang="es-ES" b="0" dirty="0" smtClean="0">
                <a:solidFill>
                  <a:schemeClr val="tx2"/>
                </a:solidFill>
                <a:latin typeface="Overpass Light"/>
                <a:cs typeface="Overpass Light"/>
              </a:rPr>
              <a:t>ortes </a:t>
            </a:r>
            <a:r>
              <a:rPr lang="es-ES" b="0" dirty="0">
                <a:solidFill>
                  <a:schemeClr val="tx2"/>
                </a:solidFill>
                <a:latin typeface="Overpass Light"/>
                <a:cs typeface="Overpass Light"/>
              </a:rPr>
              <a:t>y amputaciones </a:t>
            </a:r>
            <a:endParaRPr lang="es-ES" b="0" dirty="0" smtClean="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A</a:t>
            </a:r>
            <a:r>
              <a:rPr lang="es-ES" b="0" dirty="0" smtClean="0">
                <a:solidFill>
                  <a:schemeClr val="tx2"/>
                </a:solidFill>
                <a:latin typeface="Overpass Light"/>
                <a:cs typeface="Overpass Light"/>
              </a:rPr>
              <a:t>plastamiento </a:t>
            </a:r>
            <a:r>
              <a:rPr lang="es-ES" b="0" dirty="0">
                <a:solidFill>
                  <a:schemeClr val="tx2"/>
                </a:solidFill>
                <a:latin typeface="Overpass Light"/>
                <a:cs typeface="Overpass Light"/>
              </a:rPr>
              <a:t>o </a:t>
            </a:r>
            <a:r>
              <a:rPr lang="es-ES" b="0" dirty="0" smtClean="0">
                <a:solidFill>
                  <a:schemeClr val="tx2"/>
                </a:solidFill>
                <a:latin typeface="Overpass Light"/>
                <a:cs typeface="Overpass Light"/>
              </a:rPr>
              <a:t>enganches</a:t>
            </a:r>
          </a:p>
          <a:p>
            <a:pPr marL="285750" indent="-285750" eaLnBrk="0" fontAlgn="base" hangingPunct="0">
              <a:lnSpc>
                <a:spcPct val="12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T</a:t>
            </a:r>
            <a:r>
              <a:rPr lang="es-ES" b="0" dirty="0" smtClean="0">
                <a:solidFill>
                  <a:schemeClr val="tx2"/>
                </a:solidFill>
                <a:latin typeface="Overpass Light"/>
                <a:cs typeface="Overpass Light"/>
              </a:rPr>
              <a:t>rastornos </a:t>
            </a:r>
            <a:r>
              <a:rPr lang="es-ES" b="0" dirty="0" err="1">
                <a:solidFill>
                  <a:schemeClr val="tx2"/>
                </a:solidFill>
                <a:latin typeface="Overpass Light"/>
                <a:cs typeface="Overpass Light"/>
              </a:rPr>
              <a:t>musculoesqueléticos</a:t>
            </a:r>
            <a:r>
              <a:rPr lang="es-ES" b="0" dirty="0">
                <a:solidFill>
                  <a:schemeClr val="tx2"/>
                </a:solidFill>
                <a:latin typeface="Overpass Light"/>
                <a:cs typeface="Overpass Light"/>
              </a:rPr>
              <a:t> (dolor de espalda y lesiones por esfuerzos repetitivos) </a:t>
            </a:r>
            <a:endParaRPr lang="es-ES" b="0" dirty="0" smtClean="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D</a:t>
            </a:r>
            <a:r>
              <a:rPr lang="es-ES" b="0" dirty="0" smtClean="0">
                <a:solidFill>
                  <a:schemeClr val="tx2"/>
                </a:solidFill>
                <a:latin typeface="Overpass Light"/>
                <a:cs typeface="Overpass Light"/>
              </a:rPr>
              <a:t>años </a:t>
            </a:r>
            <a:r>
              <a:rPr lang="es-ES" b="0" dirty="0">
                <a:solidFill>
                  <a:schemeClr val="tx2"/>
                </a:solidFill>
                <a:latin typeface="Overpass Light"/>
                <a:cs typeface="Overpass Light"/>
              </a:rPr>
              <a:t>a la fertilidad, al feto (bebé), a los niños </a:t>
            </a:r>
            <a:r>
              <a:rPr lang="es-ES" b="0" dirty="0" smtClean="0">
                <a:solidFill>
                  <a:schemeClr val="tx2"/>
                </a:solidFill>
                <a:latin typeface="Overpass Light"/>
                <a:cs typeface="Overpass Light"/>
              </a:rPr>
              <a:t>amamantados</a:t>
            </a:r>
          </a:p>
          <a:p>
            <a:pPr marL="285750" indent="-285750" eaLnBrk="0" fontAlgn="base" hangingPunct="0">
              <a:lnSpc>
                <a:spcPct val="12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Cáncer</a:t>
            </a:r>
          </a:p>
          <a:p>
            <a:pPr marL="285750" indent="-285750" eaLnBrk="0" fontAlgn="base" hangingPunct="0">
              <a:lnSpc>
                <a:spcPct val="12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M</a:t>
            </a:r>
            <a:r>
              <a:rPr lang="es-ES" b="0" dirty="0" smtClean="0">
                <a:solidFill>
                  <a:schemeClr val="tx2"/>
                </a:solidFill>
                <a:latin typeface="Overpass Light"/>
                <a:cs typeface="Overpass Light"/>
              </a:rPr>
              <a:t>uerte</a:t>
            </a:r>
            <a:endParaRPr lang="es-ES" b="0" dirty="0">
              <a:solidFill>
                <a:schemeClr val="tx2"/>
              </a:solidFill>
              <a:latin typeface="Overpass Light"/>
              <a:cs typeface="Overpass Light"/>
            </a:endParaRPr>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80</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7606" y="2983470"/>
            <a:ext cx="2787900" cy="2024425"/>
          </a:xfrm>
          <a:prstGeom prst="rect">
            <a:avLst/>
          </a:prstGeom>
          <a:noFill/>
          <a:ln>
            <a:noFill/>
          </a:ln>
        </p:spPr>
      </p:pic>
    </p:spTree>
    <p:extLst>
      <p:ext uri="{BB962C8B-B14F-4D97-AF65-F5344CB8AC3E}">
        <p14:creationId xmlns:p14="http://schemas.microsoft.com/office/powerpoint/2010/main" val="328467716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sz="2800" b="0" dirty="0"/>
              <a:t>Plantilla para la evaluación de los riesgos: Paso 2</a:t>
            </a:r>
            <a:endParaRPr lang="es-ES" b="0" dirty="0"/>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81</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0561" y="2221276"/>
            <a:ext cx="5279105" cy="40352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456353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a:xfrm>
            <a:off x="490537" y="1423195"/>
            <a:ext cx="7680629" cy="720000"/>
          </a:xfrm>
        </p:spPr>
        <p:txBody>
          <a:bodyPr/>
          <a:lstStyle/>
          <a:p>
            <a:r>
              <a:rPr lang="es-ES" b="0" dirty="0"/>
              <a:t>Paso 3: Identificar y decidir las medidas de control de los riesgos en materia de seguridad y salud</a:t>
            </a:r>
            <a:endParaRPr lang="en-GB" b="0" dirty="0"/>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82</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50821" y="2540153"/>
            <a:ext cx="4027100" cy="3525526"/>
          </a:xfrm>
          <a:prstGeom prst="rect">
            <a:avLst/>
          </a:prstGeom>
          <a:ln>
            <a:noFill/>
          </a:ln>
          <a:effectLst>
            <a:outerShdw blurRad="292100" dist="139700" dir="2700000" algn="tl" rotWithShape="0">
              <a:srgbClr val="333333">
                <a:alpha val="65000"/>
              </a:srgbClr>
            </a:outerShdw>
          </a:effectLst>
        </p:spPr>
      </p:pic>
      <p:sp>
        <p:nvSpPr>
          <p:cNvPr id="10" name="Content Placeholder 2"/>
          <p:cNvSpPr txBox="1">
            <a:spLocks/>
          </p:cNvSpPr>
          <p:nvPr/>
        </p:nvSpPr>
        <p:spPr>
          <a:xfrm>
            <a:off x="409897" y="2549451"/>
            <a:ext cx="5555556"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smtClean="0">
                <a:solidFill>
                  <a:schemeClr val="accent2"/>
                </a:solidFill>
                <a:cs typeface="Overpass Bold"/>
              </a:rPr>
              <a:t>El Paso 3 </a:t>
            </a:r>
            <a:r>
              <a:rPr lang="en-US" dirty="0" err="1" smtClean="0">
                <a:solidFill>
                  <a:schemeClr val="accent2"/>
                </a:solidFill>
                <a:cs typeface="Overpass Bold"/>
              </a:rPr>
              <a:t>tiene</a:t>
            </a:r>
            <a:r>
              <a:rPr lang="en-US" dirty="0" smtClean="0">
                <a:solidFill>
                  <a:schemeClr val="accent2"/>
                </a:solidFill>
                <a:cs typeface="Overpass Bold"/>
              </a:rPr>
              <a:t> dos parte: </a:t>
            </a:r>
          </a:p>
          <a:p>
            <a:pPr marL="0" lvl="2" indent="0">
              <a:buNone/>
            </a:pPr>
            <a:endParaRPr lang="en-US" dirty="0" smtClean="0">
              <a:solidFill>
                <a:schemeClr val="accent2"/>
              </a:solidFill>
              <a:cs typeface="Overpass Bold"/>
            </a:endParaRPr>
          </a:p>
          <a:p>
            <a:pPr lvl="2"/>
            <a:r>
              <a:rPr lang="es-ES" dirty="0">
                <a:solidFill>
                  <a:schemeClr val="tx2"/>
                </a:solidFill>
                <a:cs typeface="Overpass Bold"/>
              </a:rPr>
              <a:t>Paso </a:t>
            </a:r>
            <a:r>
              <a:rPr lang="es-ES" dirty="0" smtClean="0">
                <a:solidFill>
                  <a:schemeClr val="tx2"/>
                </a:solidFill>
                <a:cs typeface="Overpass Bold"/>
              </a:rPr>
              <a:t>3a: </a:t>
            </a:r>
            <a:r>
              <a:rPr lang="es-ES" dirty="0" smtClean="0">
                <a:solidFill>
                  <a:schemeClr val="tx2"/>
                </a:solidFill>
                <a:latin typeface="Overpass Light"/>
                <a:cs typeface="Overpass Light"/>
              </a:rPr>
              <a:t>Identificar </a:t>
            </a:r>
            <a:r>
              <a:rPr lang="es-ES" dirty="0">
                <a:solidFill>
                  <a:schemeClr val="tx2"/>
                </a:solidFill>
                <a:latin typeface="Overpass Light"/>
                <a:cs typeface="Overpass Light"/>
              </a:rPr>
              <a:t>lo que ya se está haciendo en relación con las medidas de control de los riesgos existentes. ¿Es suficiente para reducir el riesgo a un nivel aceptable</a:t>
            </a:r>
            <a:r>
              <a:rPr lang="es-ES" dirty="0" smtClean="0">
                <a:solidFill>
                  <a:schemeClr val="tx2"/>
                </a:solidFill>
                <a:latin typeface="Overpass Light"/>
                <a:cs typeface="Overpass Light"/>
              </a:rPr>
              <a:t>?</a:t>
            </a:r>
          </a:p>
          <a:p>
            <a:pPr lvl="2"/>
            <a:endParaRPr lang="es-ES" dirty="0" smtClean="0">
              <a:solidFill>
                <a:schemeClr val="tx2"/>
              </a:solidFill>
              <a:latin typeface="Overpass Light"/>
              <a:cs typeface="Overpass Light"/>
            </a:endParaRPr>
          </a:p>
          <a:p>
            <a:pPr lvl="2"/>
            <a:r>
              <a:rPr lang="es-ES" dirty="0" smtClean="0">
                <a:solidFill>
                  <a:schemeClr val="tx2"/>
                </a:solidFill>
                <a:cs typeface="Overpass Bold"/>
              </a:rPr>
              <a:t>Paso </a:t>
            </a:r>
            <a:r>
              <a:rPr lang="es-ES" dirty="0">
                <a:solidFill>
                  <a:schemeClr val="tx2"/>
                </a:solidFill>
                <a:cs typeface="Overpass Bold"/>
              </a:rPr>
              <a:t>3b: </a:t>
            </a:r>
            <a:r>
              <a:rPr lang="es-ES" dirty="0">
                <a:solidFill>
                  <a:schemeClr val="tx2"/>
                </a:solidFill>
                <a:latin typeface="Overpass Light"/>
                <a:cs typeface="Overpass Light"/>
              </a:rPr>
              <a:t>Decidir qué otras medidas de control de los riesgos son necesarias para reducir el riesgo a un nivel aceptable.</a:t>
            </a:r>
          </a:p>
          <a:p>
            <a:pPr lvl="2"/>
            <a:endParaRPr lang="en-US" dirty="0" smtClean="0">
              <a:solidFill>
                <a:schemeClr val="tx2"/>
              </a:solidFill>
              <a:latin typeface="Overpass Light"/>
              <a:cs typeface="Overpass Light"/>
            </a:endParaRPr>
          </a:p>
        </p:txBody>
      </p:sp>
    </p:spTree>
    <p:extLst>
      <p:ext uri="{BB962C8B-B14F-4D97-AF65-F5344CB8AC3E}">
        <p14:creationId xmlns:p14="http://schemas.microsoft.com/office/powerpoint/2010/main" val="342682937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solidFill>
                  <a:srgbClr val="1E2DBE"/>
                </a:solidFill>
              </a:rPr>
              <a:t>Plantilla para la evaluación de los riesgos: Paso 3</a:t>
            </a:r>
            <a:r>
              <a:rPr lang="es-ES" b="0" dirty="0" smtClean="0">
                <a:solidFill>
                  <a:srgbClr val="1E2DBE"/>
                </a:solidFill>
              </a:rPr>
              <a:t>.A</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83</a:t>
            </a:fld>
            <a:endParaRPr lang="en-GB"/>
          </a:p>
        </p:txBody>
      </p:sp>
      <p:pic>
        <p:nvPicPr>
          <p:cNvPr id="7" name="Imagen 6" descr="83_slide.ps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9806" y="2005109"/>
            <a:ext cx="4520279" cy="42706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044018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solidFill>
                  <a:srgbClr val="1E2DBE"/>
                </a:solidFill>
              </a:rPr>
              <a:t>Determinación del riesgo</a:t>
            </a:r>
          </a:p>
        </p:txBody>
      </p:sp>
      <p:sp>
        <p:nvSpPr>
          <p:cNvPr id="3" name="Marcador de contenido 2"/>
          <p:cNvSpPr>
            <a:spLocks noGrp="1"/>
          </p:cNvSpPr>
          <p:nvPr>
            <p:ph idx="1"/>
          </p:nvPr>
        </p:nvSpPr>
        <p:spPr>
          <a:xfrm>
            <a:off x="490538" y="2211294"/>
            <a:ext cx="10186543" cy="3875748"/>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n-US" altLang="en-US" b="0" dirty="0" smtClean="0">
                <a:solidFill>
                  <a:schemeClr val="tx2"/>
                </a:solidFill>
                <a:cs typeface="Overpass Bold"/>
              </a:rPr>
              <a:t>La </a:t>
            </a:r>
            <a:r>
              <a:rPr lang="en-US" altLang="en-US" b="0" dirty="0" err="1" smtClean="0">
                <a:solidFill>
                  <a:schemeClr val="tx2"/>
                </a:solidFill>
                <a:cs typeface="Overpass Bold"/>
              </a:rPr>
              <a:t>frecuencia</a:t>
            </a:r>
            <a:r>
              <a:rPr lang="en-US" altLang="en-US" b="0" dirty="0" smtClean="0">
                <a:solidFill>
                  <a:schemeClr val="tx2"/>
                </a:solidFill>
                <a:cs typeface="Overpass Bold"/>
              </a:rPr>
              <a:t> de </a:t>
            </a:r>
            <a:r>
              <a:rPr lang="en-US" altLang="en-US" b="0" dirty="0" err="1" smtClean="0">
                <a:solidFill>
                  <a:schemeClr val="tx2"/>
                </a:solidFill>
                <a:cs typeface="Overpass Bold"/>
              </a:rPr>
              <a:t>exposición</a:t>
            </a:r>
            <a:r>
              <a:rPr lang="en-US" altLang="en-US" b="0" dirty="0" smtClean="0">
                <a:solidFill>
                  <a:schemeClr val="tx2"/>
                </a:solidFill>
                <a:cs typeface="Overpass Bold"/>
              </a:rPr>
              <a:t> al </a:t>
            </a:r>
            <a:r>
              <a:rPr lang="en-US" altLang="en-US" b="0" dirty="0" err="1" smtClean="0">
                <a:solidFill>
                  <a:schemeClr val="tx2"/>
                </a:solidFill>
                <a:cs typeface="Overpass Bold"/>
              </a:rPr>
              <a:t>peligro</a:t>
            </a:r>
            <a:r>
              <a:rPr lang="en-US" altLang="en-US" b="0" dirty="0" smtClean="0">
                <a:solidFill>
                  <a:schemeClr val="tx2"/>
                </a:solidFill>
                <a:cs typeface="Overpass Bold"/>
              </a:rPr>
              <a:t> </a:t>
            </a:r>
            <a:r>
              <a:rPr lang="en-US" altLang="en-US" b="0" dirty="0" err="1" smtClean="0">
                <a:solidFill>
                  <a:schemeClr val="tx2"/>
                </a:solidFill>
                <a:cs typeface="Overpass Bold"/>
              </a:rPr>
              <a:t>aumenta</a:t>
            </a:r>
            <a:r>
              <a:rPr lang="en-US" altLang="en-US" b="0" dirty="0" smtClean="0">
                <a:solidFill>
                  <a:schemeClr val="tx2"/>
                </a:solidFill>
                <a:cs typeface="Overpass Bold"/>
              </a:rPr>
              <a:t> el </a:t>
            </a:r>
            <a:r>
              <a:rPr lang="en-US" altLang="en-US" b="0" dirty="0" err="1" smtClean="0">
                <a:solidFill>
                  <a:schemeClr val="tx2"/>
                </a:solidFill>
                <a:cs typeface="Overpass Bold"/>
              </a:rPr>
              <a:t>riesgo</a:t>
            </a:r>
            <a:endParaRPr lang="en-GB" b="0" dirty="0">
              <a:solidFill>
                <a:schemeClr val="tx2"/>
              </a:solidFill>
              <a:cs typeface="Overpass Bold"/>
            </a:endParaRPr>
          </a:p>
          <a:p>
            <a:pPr marL="920750" lvl="1" indent="-285750">
              <a:buClr>
                <a:schemeClr val="accent1"/>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Con qué frecuencia se sitúa el trabajador junto al ventilador</a:t>
            </a:r>
            <a:r>
              <a:rPr lang="es-ES" dirty="0" smtClean="0">
                <a:solidFill>
                  <a:schemeClr val="tx2"/>
                </a:solidFill>
                <a:latin typeface="Overpass Light"/>
                <a:cs typeface="Overpass Light"/>
              </a:rPr>
              <a:t>?</a:t>
            </a:r>
          </a:p>
          <a:p>
            <a:pPr marL="920750" lvl="1" indent="-285750">
              <a:buClr>
                <a:schemeClr val="accent1"/>
              </a:buClr>
              <a:buFont typeface="Lucida Grande"/>
              <a:buChar char="►"/>
            </a:pPr>
            <a:endParaRPr lang="en-GB"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n-US" altLang="en-US" b="0" dirty="0" smtClean="0">
                <a:solidFill>
                  <a:schemeClr val="tx2"/>
                </a:solidFill>
                <a:cs typeface="Overpass Bold"/>
              </a:rPr>
              <a:t>La </a:t>
            </a:r>
            <a:r>
              <a:rPr lang="en-US" altLang="en-US" b="0" dirty="0" err="1" smtClean="0">
                <a:solidFill>
                  <a:schemeClr val="tx2"/>
                </a:solidFill>
                <a:cs typeface="Overpass Bold"/>
              </a:rPr>
              <a:t>gravedad</a:t>
            </a:r>
            <a:r>
              <a:rPr lang="en-US" altLang="en-US" b="0" dirty="0" smtClean="0">
                <a:solidFill>
                  <a:schemeClr val="tx2"/>
                </a:solidFill>
                <a:cs typeface="Overpass Bold"/>
              </a:rPr>
              <a:t> de la </a:t>
            </a:r>
            <a:r>
              <a:rPr lang="en-US" altLang="en-US" b="0" dirty="0" err="1" smtClean="0">
                <a:solidFill>
                  <a:schemeClr val="tx2"/>
                </a:solidFill>
                <a:cs typeface="Overpass Bold"/>
              </a:rPr>
              <a:t>lesión</a:t>
            </a:r>
            <a:r>
              <a:rPr lang="en-US" altLang="en-US" b="0" dirty="0" smtClean="0">
                <a:solidFill>
                  <a:schemeClr val="tx2"/>
                </a:solidFill>
                <a:cs typeface="Overpass Bold"/>
              </a:rPr>
              <a:t> </a:t>
            </a:r>
            <a:r>
              <a:rPr lang="en-US" altLang="en-US" b="0" dirty="0" err="1" smtClean="0">
                <a:solidFill>
                  <a:schemeClr val="tx2"/>
                </a:solidFill>
                <a:cs typeface="Overpass Bold"/>
              </a:rPr>
              <a:t>aumenta</a:t>
            </a:r>
            <a:r>
              <a:rPr lang="en-US" altLang="en-US" b="0" dirty="0" smtClean="0">
                <a:solidFill>
                  <a:schemeClr val="tx2"/>
                </a:solidFill>
                <a:cs typeface="Overpass Bold"/>
              </a:rPr>
              <a:t> el </a:t>
            </a:r>
            <a:r>
              <a:rPr lang="en-US" altLang="en-US" b="0" dirty="0" err="1" smtClean="0">
                <a:solidFill>
                  <a:schemeClr val="tx2"/>
                </a:solidFill>
                <a:cs typeface="Overpass Bold"/>
              </a:rPr>
              <a:t>riesgo</a:t>
            </a:r>
            <a:endParaRPr lang="en-GB" b="0" dirty="0">
              <a:solidFill>
                <a:schemeClr val="tx2"/>
              </a:solidFill>
              <a:cs typeface="Overpass Bold"/>
            </a:endParaRPr>
          </a:p>
          <a:p>
            <a:pPr marL="920750" lvl="1" indent="-285750">
              <a:buClr>
                <a:schemeClr val="accent1"/>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Aumenta la velocidad del ventilador la gravedad de la lesión</a:t>
            </a:r>
            <a:r>
              <a:rPr lang="es-ES" dirty="0" smtClean="0">
                <a:solidFill>
                  <a:schemeClr val="tx2"/>
                </a:solidFill>
                <a:latin typeface="Overpass Light"/>
                <a:cs typeface="Overpass Light"/>
              </a:rPr>
              <a:t>?</a:t>
            </a:r>
          </a:p>
          <a:p>
            <a:pPr marL="920750" lvl="1" indent="-285750">
              <a:buClr>
                <a:schemeClr val="accent1"/>
              </a:buClr>
              <a:buFont typeface="Lucida Grande"/>
              <a:buChar char="►"/>
            </a:pPr>
            <a:endParaRPr lang="en-GB"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n-US" altLang="en-US" b="0" dirty="0" smtClean="0">
                <a:solidFill>
                  <a:schemeClr val="tx2"/>
                </a:solidFill>
                <a:cs typeface="Overpass Bold"/>
              </a:rPr>
              <a:t>El </a:t>
            </a:r>
            <a:r>
              <a:rPr lang="en-US" altLang="en-US" b="0" dirty="0" err="1" smtClean="0">
                <a:solidFill>
                  <a:schemeClr val="tx2"/>
                </a:solidFill>
                <a:cs typeface="Overpass Bold"/>
              </a:rPr>
              <a:t>números</a:t>
            </a:r>
            <a:r>
              <a:rPr lang="en-US" altLang="en-US" b="0" dirty="0" smtClean="0">
                <a:solidFill>
                  <a:schemeClr val="tx2"/>
                </a:solidFill>
                <a:cs typeface="Overpass Bold"/>
              </a:rPr>
              <a:t> de </a:t>
            </a:r>
            <a:r>
              <a:rPr lang="en-US" altLang="en-US" b="0" dirty="0" err="1" smtClean="0">
                <a:solidFill>
                  <a:schemeClr val="tx2"/>
                </a:solidFill>
                <a:cs typeface="Overpass Bold"/>
              </a:rPr>
              <a:t>trabajadores</a:t>
            </a:r>
            <a:r>
              <a:rPr lang="en-US" altLang="en-US" b="0" dirty="0" smtClean="0">
                <a:solidFill>
                  <a:schemeClr val="tx2"/>
                </a:solidFill>
                <a:cs typeface="Overpass Bold"/>
              </a:rPr>
              <a:t> </a:t>
            </a:r>
            <a:r>
              <a:rPr lang="en-US" altLang="en-US" b="0" dirty="0" err="1" smtClean="0">
                <a:solidFill>
                  <a:schemeClr val="tx2"/>
                </a:solidFill>
                <a:cs typeface="Overpass Bold"/>
              </a:rPr>
              <a:t>expuestos</a:t>
            </a:r>
            <a:r>
              <a:rPr lang="en-US" altLang="en-US" b="0" dirty="0" smtClean="0">
                <a:solidFill>
                  <a:schemeClr val="tx2"/>
                </a:solidFill>
                <a:cs typeface="Overpass Bold"/>
              </a:rPr>
              <a:t> </a:t>
            </a:r>
            <a:r>
              <a:rPr lang="en-US" altLang="en-US" b="0" dirty="0" err="1" smtClean="0">
                <a:solidFill>
                  <a:schemeClr val="tx2"/>
                </a:solidFill>
                <a:cs typeface="Overpass Bold"/>
              </a:rPr>
              <a:t>aumenta</a:t>
            </a:r>
            <a:r>
              <a:rPr lang="en-US" altLang="en-US" b="0" dirty="0" smtClean="0">
                <a:solidFill>
                  <a:schemeClr val="tx2"/>
                </a:solidFill>
                <a:cs typeface="Overpass Bold"/>
              </a:rPr>
              <a:t> el </a:t>
            </a:r>
            <a:r>
              <a:rPr lang="en-US" altLang="en-US" b="0" dirty="0" err="1" smtClean="0">
                <a:solidFill>
                  <a:schemeClr val="tx2"/>
                </a:solidFill>
                <a:cs typeface="Overpass Bold"/>
              </a:rPr>
              <a:t>riesgo</a:t>
            </a:r>
            <a:endParaRPr lang="en-GB" b="0" dirty="0" smtClean="0">
              <a:solidFill>
                <a:schemeClr val="tx2"/>
              </a:solidFill>
              <a:cs typeface="Overpass Bold"/>
            </a:endParaRPr>
          </a:p>
          <a:p>
            <a:pPr marL="920750" lvl="1" indent="-285750">
              <a:buClr>
                <a:schemeClr val="accent1"/>
              </a:buClr>
              <a:buFont typeface="Lucida Grande"/>
              <a:buChar char="►"/>
            </a:pPr>
            <a:r>
              <a:rPr lang="es-ES" dirty="0" smtClean="0">
                <a:solidFill>
                  <a:schemeClr val="tx2"/>
                </a:solidFill>
                <a:latin typeface="Overpass Light"/>
                <a:cs typeface="Overpass Light"/>
              </a:rPr>
              <a:t>1 </a:t>
            </a:r>
            <a:r>
              <a:rPr lang="es-ES" dirty="0">
                <a:solidFill>
                  <a:schemeClr val="tx2"/>
                </a:solidFill>
                <a:latin typeface="Overpass Light"/>
                <a:cs typeface="Overpass Light"/>
              </a:rPr>
              <a:t>trabajador expuesto o 10 trabajadores </a:t>
            </a:r>
            <a:r>
              <a:rPr lang="es-ES" dirty="0" smtClean="0">
                <a:solidFill>
                  <a:schemeClr val="tx2"/>
                </a:solidFill>
                <a:latin typeface="Overpass Light"/>
                <a:cs typeface="Overpass Light"/>
              </a:rPr>
              <a:t>expuestos</a:t>
            </a:r>
          </a:p>
          <a:p>
            <a:pPr marL="920750" lvl="1" indent="-285750">
              <a:buClr>
                <a:schemeClr val="accent1"/>
              </a:buClr>
              <a:buFont typeface="Lucida Grande"/>
              <a:buChar char="►"/>
            </a:pPr>
            <a:r>
              <a:rPr lang="es-ES" dirty="0" smtClean="0">
                <a:solidFill>
                  <a:schemeClr val="tx2"/>
                </a:solidFill>
                <a:latin typeface="Overpass Light"/>
                <a:cs typeface="Overpass Light"/>
              </a:rPr>
              <a:t>colocación </a:t>
            </a:r>
            <a:r>
              <a:rPr lang="es-ES" dirty="0">
                <a:solidFill>
                  <a:schemeClr val="tx2"/>
                </a:solidFill>
                <a:latin typeface="Overpass Light"/>
                <a:cs typeface="Overpass Light"/>
              </a:rPr>
              <a:t>del ventilador encima de un escritorio o en una sala de </a:t>
            </a:r>
            <a:r>
              <a:rPr lang="es-ES" dirty="0" smtClean="0">
                <a:solidFill>
                  <a:schemeClr val="tx2"/>
                </a:solidFill>
                <a:latin typeface="Overpass Light"/>
                <a:cs typeface="Overpass Light"/>
              </a:rPr>
              <a:t>reuniones</a:t>
            </a:r>
            <a:endParaRPr lang="es-ES"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84</a:t>
            </a:fld>
            <a:endParaRPr lang="en-GB"/>
          </a:p>
        </p:txBody>
      </p:sp>
    </p:spTree>
    <p:extLst>
      <p:ext uri="{BB962C8B-B14F-4D97-AF65-F5344CB8AC3E}">
        <p14:creationId xmlns:p14="http://schemas.microsoft.com/office/powerpoint/2010/main" val="134429367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Evaluación de los niveles de riesgo a través de las matrices de riesgo</a:t>
            </a:r>
          </a:p>
        </p:txBody>
      </p:sp>
      <p:sp>
        <p:nvSpPr>
          <p:cNvPr id="6" name="Marcador de pie de página 5"/>
          <p:cNvSpPr>
            <a:spLocks noGrp="1"/>
          </p:cNvSpPr>
          <p:nvPr>
            <p:ph type="ftr" sz="quarter" idx="11"/>
          </p:nvPr>
        </p:nvSpPr>
        <p:spPr/>
        <p:txBody>
          <a:bodyPr/>
          <a:lstStyle/>
          <a:p>
            <a:r>
              <a:rPr lang="es-ES" dirty="0"/>
              <a:t>Impulsar la justicia social, promover el trabajo decente</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85</a:t>
            </a:fld>
            <a:endParaRPr lang="en-GB"/>
          </a:p>
        </p:txBody>
      </p:sp>
      <p:pic>
        <p:nvPicPr>
          <p:cNvPr id="9" name="Marcador de contenido 8"/>
          <p:cNvPicPr>
            <a:picLocks noGrp="1" noChangeAspect="1"/>
          </p:cNvPicPr>
          <p:nvPr>
            <p:ph sz="half" idx="13"/>
          </p:nvPr>
        </p:nvPicPr>
        <p:blipFill>
          <a:blip r:embed="rId3" cstate="print">
            <a:extLst>
              <a:ext uri="{28A0092B-C50C-407E-A947-70E740481C1C}">
                <a14:useLocalDpi xmlns:a14="http://schemas.microsoft.com/office/drawing/2010/main" val="0"/>
              </a:ext>
            </a:extLst>
          </a:blip>
          <a:stretch>
            <a:fillRect/>
          </a:stretch>
        </p:blipFill>
        <p:spPr>
          <a:xfrm>
            <a:off x="3598118" y="3032579"/>
            <a:ext cx="7075295" cy="2439921"/>
          </a:xfrm>
          <a:prstGeom prst="rect">
            <a:avLst/>
          </a:prstGeom>
          <a:ln>
            <a:noFill/>
          </a:ln>
          <a:effectLst>
            <a:outerShdw blurRad="292100" dist="139700" dir="2700000" algn="tl" rotWithShape="0">
              <a:srgbClr val="333333">
                <a:alpha val="65000"/>
              </a:srgbClr>
            </a:outerShdw>
          </a:effectLst>
        </p:spPr>
      </p:pic>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023" y="3058046"/>
            <a:ext cx="2564246" cy="2395749"/>
          </a:xfrm>
          <a:prstGeom prst="rect">
            <a:avLst/>
          </a:prstGeom>
        </p:spPr>
      </p:pic>
      <p:sp>
        <p:nvSpPr>
          <p:cNvPr id="12" name="CuadroTexto 11"/>
          <p:cNvSpPr txBox="1"/>
          <p:nvPr/>
        </p:nvSpPr>
        <p:spPr>
          <a:xfrm>
            <a:off x="544331" y="2257445"/>
            <a:ext cx="3621504" cy="369332"/>
          </a:xfrm>
          <a:prstGeom prst="rect">
            <a:avLst/>
          </a:prstGeom>
          <a:noFill/>
        </p:spPr>
        <p:txBody>
          <a:bodyPr wrap="none" rtlCol="0">
            <a:spAutoFit/>
          </a:bodyPr>
          <a:lstStyle/>
          <a:p>
            <a:pPr marL="285750" indent="-285750">
              <a:buClr>
                <a:schemeClr val="accent1"/>
              </a:buClr>
            </a:pPr>
            <a:r>
              <a:rPr lang="es-ES" dirty="0">
                <a:solidFill>
                  <a:schemeClr val="accent2"/>
                </a:solidFill>
                <a:latin typeface="Overpass Bold"/>
                <a:cs typeface="Overpass Bold"/>
              </a:rPr>
              <a:t>¿Es aceptable el nivel de riesgo</a:t>
            </a:r>
            <a:r>
              <a:rPr lang="es-ES" dirty="0" smtClean="0">
                <a:solidFill>
                  <a:schemeClr val="accent2"/>
                </a:solidFill>
                <a:latin typeface="Overpass Bold"/>
                <a:cs typeface="Overpass Bold"/>
              </a:rPr>
              <a:t>?</a:t>
            </a:r>
            <a:endParaRPr lang="es-ES" dirty="0">
              <a:solidFill>
                <a:schemeClr val="accent2"/>
              </a:solidFill>
              <a:latin typeface="Overpass Bold"/>
              <a:cs typeface="Overpass Bold"/>
            </a:endParaRPr>
          </a:p>
        </p:txBody>
      </p:sp>
    </p:spTree>
    <p:extLst>
      <p:ext uri="{BB962C8B-B14F-4D97-AF65-F5344CB8AC3E}">
        <p14:creationId xmlns:p14="http://schemas.microsoft.com/office/powerpoint/2010/main" val="42714015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Ejercicio de fábrica 2</a:t>
            </a:r>
            <a:endParaRPr lang="en-GB" b="0" dirty="0"/>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86</a:t>
            </a:fld>
            <a:endParaRPr lang="en-GB"/>
          </a:p>
        </p:txBody>
      </p:sp>
      <p:sp>
        <p:nvSpPr>
          <p:cNvPr id="10" name="Content Placeholder 2"/>
          <p:cNvSpPr txBox="1">
            <a:spLocks/>
          </p:cNvSpPr>
          <p:nvPr/>
        </p:nvSpPr>
        <p:spPr>
          <a:xfrm>
            <a:off x="409897" y="2499315"/>
            <a:ext cx="928725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dirty="0" smtClean="0">
                <a:solidFill>
                  <a:schemeClr val="tx2"/>
                </a:solidFill>
                <a:cs typeface="Overpass Bold"/>
              </a:rPr>
              <a:t>Identifique </a:t>
            </a:r>
            <a:r>
              <a:rPr lang="es-ES" dirty="0">
                <a:solidFill>
                  <a:schemeClr val="tx2"/>
                </a:solidFill>
                <a:cs typeface="Overpass Bold"/>
              </a:rPr>
              <a:t>quién puede sufrir daños y evalúe el nivel actual de riesgo en su lugar de </a:t>
            </a:r>
            <a:r>
              <a:rPr lang="es-ES" dirty="0" smtClean="0">
                <a:solidFill>
                  <a:schemeClr val="tx2"/>
                </a:solidFill>
                <a:cs typeface="Overpass Bold"/>
              </a:rPr>
              <a:t>trabajo</a:t>
            </a:r>
          </a:p>
          <a:p>
            <a:pPr lvl="2"/>
            <a:endParaRPr lang="es-ES" dirty="0" smtClean="0">
              <a:solidFill>
                <a:schemeClr val="tx2"/>
              </a:solidFill>
              <a:latin typeface="Overpass Light"/>
              <a:cs typeface="Overpass Light"/>
            </a:endParaRPr>
          </a:p>
          <a:p>
            <a:pPr lvl="2"/>
            <a:r>
              <a:rPr lang="es-ES" dirty="0" smtClean="0">
                <a:solidFill>
                  <a:schemeClr val="tx2"/>
                </a:solidFill>
                <a:latin typeface="Overpass Light"/>
                <a:cs typeface="Overpass Light"/>
              </a:rPr>
              <a:t>Utilice </a:t>
            </a:r>
            <a:r>
              <a:rPr lang="es-ES" dirty="0">
                <a:solidFill>
                  <a:schemeClr val="tx2"/>
                </a:solidFill>
                <a:latin typeface="Overpass Light"/>
                <a:cs typeface="Overpass Light"/>
              </a:rPr>
              <a:t>sus respuestas al ejercicio de fábrica 1 para avanzar en la evaluación del riesgo de su empresa definiendo quién puede sufrir daños y cómo y para identificar cuál es el nivel actual de riesgo utilizando la matriz de riesgo</a:t>
            </a:r>
          </a:p>
          <a:p>
            <a:pPr lvl="2"/>
            <a:endParaRPr lang="en-US" dirty="0">
              <a:solidFill>
                <a:schemeClr val="tx2"/>
              </a:solidFill>
              <a:latin typeface="Overpass Light"/>
              <a:cs typeface="Overpass Light"/>
            </a:endParaRPr>
          </a:p>
          <a:p>
            <a:pPr lvl="2"/>
            <a:endParaRPr lang="en-US" dirty="0">
              <a:solidFill>
                <a:schemeClr val="tx2"/>
              </a:solidFill>
              <a:latin typeface="Overpass Light"/>
              <a:cs typeface="Overpass Light"/>
            </a:endParaRPr>
          </a:p>
        </p:txBody>
      </p:sp>
    </p:spTree>
    <p:extLst>
      <p:ext uri="{BB962C8B-B14F-4D97-AF65-F5344CB8AC3E}">
        <p14:creationId xmlns:p14="http://schemas.microsoft.com/office/powerpoint/2010/main" val="46658881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GB" smtClean="0"/>
              <a:t>Advancing social justice, promoting decent work</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87</a:t>
            </a:fld>
            <a:endParaRPr lang="en-GB"/>
          </a:p>
        </p:txBody>
      </p:sp>
      <p:sp>
        <p:nvSpPr>
          <p:cNvPr id="13" name="Title 1"/>
          <p:cNvSpPr>
            <a:spLocks noGrp="1"/>
          </p:cNvSpPr>
          <p:nvPr>
            <p:ph type="title"/>
          </p:nvPr>
        </p:nvSpPr>
        <p:spPr>
          <a:xfrm>
            <a:off x="490537" y="2872800"/>
            <a:ext cx="9732217" cy="608525"/>
          </a:xfrm>
        </p:spPr>
        <p:txBody>
          <a:bodyPr/>
          <a:lstStyle/>
          <a:p>
            <a:r>
              <a:rPr lang="es-ES_tradnl" b="0" dirty="0"/>
              <a:t>Introducción al </a:t>
            </a:r>
            <a:r>
              <a:rPr lang="es-ES_tradnl" b="0" dirty="0" smtClean="0"/>
              <a:t>programa </a:t>
            </a:r>
            <a:br>
              <a:rPr lang="es-ES_tradnl" b="0" dirty="0" smtClean="0"/>
            </a:br>
            <a:r>
              <a:rPr lang="es-ES_tradnl" b="0" dirty="0" smtClean="0"/>
              <a:t>de </a:t>
            </a:r>
            <a:r>
              <a:rPr lang="es-ES_tradnl" b="0" dirty="0"/>
              <a:t>formación</a:t>
            </a:r>
            <a:endParaRPr lang="en-GB" b="0" dirty="0"/>
          </a:p>
        </p:txBody>
      </p:sp>
      <p:sp>
        <p:nvSpPr>
          <p:cNvPr id="14" name="Text Placeholder 2"/>
          <p:cNvSpPr>
            <a:spLocks noGrp="1"/>
          </p:cNvSpPr>
          <p:nvPr>
            <p:ph type="body" idx="1"/>
          </p:nvPr>
        </p:nvSpPr>
        <p:spPr>
          <a:xfrm>
            <a:off x="490537" y="4111084"/>
            <a:ext cx="8766777" cy="1493908"/>
          </a:xfrm>
        </p:spPr>
        <p:txBody>
          <a:bodyPr/>
          <a:lstStyle/>
          <a:p>
            <a:r>
              <a:rPr lang="es-ES_tradnl" dirty="0">
                <a:latin typeface="Overpass Light"/>
                <a:cs typeface="Overpass Light"/>
              </a:rPr>
              <a:t>Seguridad y salud en el trabajo </a:t>
            </a:r>
            <a:r>
              <a:rPr lang="mr-IN" dirty="0" smtClean="0">
                <a:latin typeface="Overpass Light"/>
                <a:cs typeface="Overpass Light"/>
              </a:rPr>
              <a:t>–</a:t>
            </a:r>
            <a:r>
              <a:rPr lang="es-ES_tradnl" dirty="0" smtClean="0">
                <a:latin typeface="Overpass Light"/>
                <a:cs typeface="Overpass Light"/>
              </a:rPr>
              <a:t> </a:t>
            </a:r>
            <a:r>
              <a:rPr lang="es-ES_tradnl" dirty="0">
                <a:latin typeface="Overpass Light"/>
                <a:cs typeface="Overpass Light"/>
              </a:rPr>
              <a:t>Día </a:t>
            </a:r>
            <a:r>
              <a:rPr lang="es-ES_tradnl" dirty="0" smtClean="0">
                <a:latin typeface="Overpass Light"/>
                <a:cs typeface="Overpass Light"/>
              </a:rPr>
              <a:t>2</a:t>
            </a:r>
            <a:endParaRPr lang="en-GB" dirty="0">
              <a:latin typeface="Overpass Light"/>
              <a:cs typeface="Overpass Light"/>
            </a:endParaRPr>
          </a:p>
        </p:txBody>
      </p:sp>
    </p:spTree>
    <p:extLst>
      <p:ext uri="{BB962C8B-B14F-4D97-AF65-F5344CB8AC3E}">
        <p14:creationId xmlns:p14="http://schemas.microsoft.com/office/powerpoint/2010/main" val="123713361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10253962" cy="431786"/>
          </a:xfrm>
        </p:spPr>
        <p:txBody>
          <a:bodyPr/>
          <a:lstStyle/>
          <a:p>
            <a:r>
              <a:rPr lang="es-ES" b="0" dirty="0"/>
              <a:t>Día 2: Programa de formación para el </a:t>
            </a:r>
            <a:r>
              <a:rPr lang="es-ES" b="0" dirty="0" smtClean="0"/>
              <a:t>taller </a:t>
            </a:r>
            <a:endParaRPr lang="es-ES" b="0"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88</a:t>
            </a:fld>
            <a:endParaRPr lang="en-GB"/>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dirty="0"/>
              <a:t>Impulsar la justicia social, promover el trabajo decente</a:t>
            </a:r>
            <a:endParaRPr lang="en-GB" dirty="0"/>
          </a:p>
        </p:txBody>
      </p:sp>
      <p:graphicFrame>
        <p:nvGraphicFramePr>
          <p:cNvPr id="10" name="Marcador de contenido 6"/>
          <p:cNvGraphicFramePr>
            <a:graphicFrameLocks noGrp="1"/>
          </p:cNvGraphicFramePr>
          <p:nvPr>
            <p:ph idx="1"/>
            <p:extLst>
              <p:ext uri="{D42A27DB-BD31-4B8C-83A1-F6EECF244321}">
                <p14:modId xmlns:p14="http://schemas.microsoft.com/office/powerpoint/2010/main" val="292541417"/>
              </p:ext>
            </p:extLst>
          </p:nvPr>
        </p:nvGraphicFramePr>
        <p:xfrm>
          <a:off x="522994" y="2120882"/>
          <a:ext cx="10077604" cy="3988752"/>
        </p:xfrm>
        <a:graphic>
          <a:graphicData uri="http://schemas.openxmlformats.org/drawingml/2006/table">
            <a:tbl>
              <a:tblPr firstRow="1" bandRow="1">
                <a:tableStyleId>{0660B408-B3CF-4A94-85FC-2B1E0A45F4A2}</a:tableStyleId>
              </a:tblPr>
              <a:tblGrid>
                <a:gridCol w="1026406">
                  <a:extLst>
                    <a:ext uri="{9D8B030D-6E8A-4147-A177-3AD203B41FA5}">
                      <a16:colId xmlns:a16="http://schemas.microsoft.com/office/drawing/2014/main" val="20000"/>
                    </a:ext>
                  </a:extLst>
                </a:gridCol>
                <a:gridCol w="6448279">
                  <a:extLst>
                    <a:ext uri="{9D8B030D-6E8A-4147-A177-3AD203B41FA5}">
                      <a16:colId xmlns:a16="http://schemas.microsoft.com/office/drawing/2014/main" val="20001"/>
                    </a:ext>
                  </a:extLst>
                </a:gridCol>
                <a:gridCol w="2602919">
                  <a:extLst>
                    <a:ext uri="{9D8B030D-6E8A-4147-A177-3AD203B41FA5}">
                      <a16:colId xmlns:a16="http://schemas.microsoft.com/office/drawing/2014/main" val="20002"/>
                    </a:ext>
                  </a:extLst>
                </a:gridCol>
              </a:tblGrid>
              <a:tr h="230455">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effectLst/>
                          <a:latin typeface="Overpass Bold"/>
                          <a:cs typeface="Overpass Bold"/>
                        </a:rPr>
                        <a:t>HORARIO</a:t>
                      </a:r>
                      <a:endParaRPr lang="en-GB" sz="105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s-ES" sz="1050" dirty="0" smtClean="0">
                          <a:latin typeface="Overpass Bold"/>
                          <a:cs typeface="Overpass Bold"/>
                        </a:rPr>
                        <a:t>TEMA</a:t>
                      </a: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050" dirty="0" smtClean="0">
                          <a:effectLst/>
                          <a:latin typeface="Overpass Bold"/>
                          <a:cs typeface="Overpass Bold"/>
                        </a:rPr>
                        <a:t>PARTICIPACIÓN EN LA ACTIVIDAD</a:t>
                      </a:r>
                      <a:endParaRPr lang="en-GB" sz="1050" dirty="0" smtClean="0">
                        <a:effectLst/>
                        <a:latin typeface="Overpass Bold"/>
                        <a:ea typeface="Calibri" panose="020F0502020204030204" pitchFamily="34" charset="0"/>
                        <a:cs typeface="Overpass Bold"/>
                      </a:endParaRPr>
                    </a:p>
                  </a:txBody>
                  <a:tcPr marL="78004" marR="78004" marT="39002" marB="39002"/>
                </a:tc>
                <a:extLst>
                  <a:ext uri="{0D108BD9-81ED-4DB2-BD59-A6C34878D82A}">
                    <a16:rowId xmlns:a16="http://schemas.microsoft.com/office/drawing/2014/main" val="10000"/>
                  </a:ext>
                </a:extLst>
              </a:tr>
              <a:tr h="467187">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08:30-08:40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Revisión del día 1 y presentación del día 2</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a:t>
                      </a:r>
                    </a:p>
                    <a:p>
                      <a:pPr marL="0" marR="0">
                        <a:lnSpc>
                          <a:spcPct val="107000"/>
                        </a:lnSpc>
                        <a:spcBef>
                          <a:spcPts val="0"/>
                        </a:spcBef>
                        <a:spcAft>
                          <a:spcPts val="0"/>
                        </a:spcAft>
                      </a:pPr>
                      <a:r>
                        <a:rPr lang="es-ES" sz="1050" dirty="0" smtClean="0">
                          <a:solidFill>
                            <a:schemeClr val="tx2"/>
                          </a:solidFill>
                          <a:latin typeface="Overpass Light"/>
                          <a:cs typeface="Overpass Light"/>
                        </a:rPr>
                        <a:t>Formador y participantes</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1"/>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08:40-10:00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4: La jerarquía de los controles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a:t>
                      </a:r>
                    </a:p>
                    <a:p>
                      <a:pPr marL="0" marR="0">
                        <a:lnSpc>
                          <a:spcPct val="107000"/>
                        </a:lnSpc>
                        <a:spcBef>
                          <a:spcPts val="0"/>
                        </a:spcBef>
                        <a:spcAft>
                          <a:spcPts val="0"/>
                        </a:spcAft>
                      </a:pPr>
                      <a:r>
                        <a:rPr lang="es-ES" sz="1050" dirty="0" smtClean="0">
                          <a:solidFill>
                            <a:schemeClr val="tx2"/>
                          </a:solidFill>
                          <a:latin typeface="Overpass Light"/>
                          <a:cs typeface="Overpass Light"/>
                        </a:rPr>
                        <a:t>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2"/>
                  </a:ext>
                </a:extLst>
              </a:tr>
              <a:tr h="251661">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10:00-10:30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P</a:t>
                      </a:r>
                      <a:r>
                        <a:rPr lang="es-ES" sz="1050" dirty="0" err="1" smtClean="0">
                          <a:solidFill>
                            <a:schemeClr val="tx2"/>
                          </a:solidFill>
                          <a:latin typeface="Overpass Light"/>
                          <a:cs typeface="Overpass Light"/>
                        </a:rPr>
                        <a:t>ausa</a:t>
                      </a:r>
                      <a:r>
                        <a:rPr lang="es-ES" sz="1050" dirty="0" smtClean="0">
                          <a:solidFill>
                            <a:schemeClr val="tx2"/>
                          </a:solidFill>
                          <a:latin typeface="Overpass Light"/>
                          <a:cs typeface="Overpass Light"/>
                        </a:rPr>
                        <a:t> para café o té</a:t>
                      </a: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extLst>
                  <a:ext uri="{0D108BD9-81ED-4DB2-BD59-A6C34878D82A}">
                    <a16:rowId xmlns:a16="http://schemas.microsoft.com/office/drawing/2014/main" val="10003"/>
                  </a:ext>
                </a:extLst>
              </a:tr>
              <a:tr h="328059">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10:30-11:00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Ejercicio: Sector de la confección de prendas de vestir</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Todas las discusiones plenarias </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4"/>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11:00-12:30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5: Proceso de evaluación de los riesgos (continuación)</a:t>
                      </a:r>
                    </a:p>
                    <a:p>
                      <a:pPr marL="0" marR="0">
                        <a:lnSpc>
                          <a:spcPct val="107000"/>
                        </a:lnSpc>
                        <a:spcBef>
                          <a:spcPts val="0"/>
                        </a:spcBef>
                        <a:spcAft>
                          <a:spcPts val="0"/>
                        </a:spcAft>
                      </a:pPr>
                      <a:r>
                        <a:rPr lang="es-ES" sz="1050" dirty="0" smtClean="0">
                          <a:solidFill>
                            <a:schemeClr val="tx2"/>
                          </a:solidFill>
                          <a:latin typeface="Overpass Light"/>
                          <a:cs typeface="Overpass Light"/>
                        </a:rPr>
                        <a:t>Ejercicio de fábrica 3. Propuesta de medidas de control</a:t>
                      </a:r>
                    </a:p>
                    <a:p>
                      <a:pPr marL="0" marR="0">
                        <a:lnSpc>
                          <a:spcPct val="107000"/>
                        </a:lnSpc>
                        <a:spcBef>
                          <a:spcPts val="0"/>
                        </a:spcBef>
                        <a:spcAft>
                          <a:spcPts val="0"/>
                        </a:spcAft>
                      </a:pPr>
                      <a:r>
                        <a:rPr lang="es-ES" sz="1050" dirty="0" smtClean="0">
                          <a:solidFill>
                            <a:schemeClr val="tx2"/>
                          </a:solidFill>
                          <a:latin typeface="Overpass Light"/>
                          <a:cs typeface="Overpass Light"/>
                        </a:rPr>
                        <a:t>Ejercicio adicional: Taladradora de montante</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y ejercicio.</a:t>
                      </a:r>
                    </a:p>
                    <a:p>
                      <a:pPr marL="0" marR="0">
                        <a:lnSpc>
                          <a:spcPct val="107000"/>
                        </a:lnSpc>
                        <a:spcBef>
                          <a:spcPts val="0"/>
                        </a:spcBef>
                        <a:spcAft>
                          <a:spcPts val="0"/>
                        </a:spcAft>
                      </a:pPr>
                      <a:r>
                        <a:rPr lang="es-ES" sz="1050" dirty="0" smtClean="0">
                          <a:solidFill>
                            <a:schemeClr val="tx2"/>
                          </a:solidFill>
                          <a:latin typeface="Overpass Light"/>
                          <a:cs typeface="Overpass Light"/>
                        </a:rPr>
                        <a:t>Formador y participantes</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5"/>
                  </a:ext>
                </a:extLst>
              </a:tr>
              <a:tr h="294204">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12:30-13:30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err="1" smtClean="0">
                          <a:solidFill>
                            <a:schemeClr val="tx2"/>
                          </a:solidFill>
                          <a:effectLst/>
                          <a:latin typeface="Overpass Light"/>
                          <a:cs typeface="Overpass Light"/>
                        </a:rPr>
                        <a:t>Almuerzo</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extLst>
                  <a:ext uri="{0D108BD9-81ED-4DB2-BD59-A6C34878D82A}">
                    <a16:rowId xmlns:a16="http://schemas.microsoft.com/office/drawing/2014/main" val="10006"/>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13:30-14:30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6: Sistemas de gestión de la SST (SG-SST)</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 Presentación - 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7"/>
                  </a:ext>
                </a:extLst>
              </a:tr>
              <a:tr h="316353">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14:30-15:00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 P</a:t>
                      </a:r>
                      <a:r>
                        <a:rPr lang="es-ES" sz="1050" dirty="0" err="1" smtClean="0">
                          <a:solidFill>
                            <a:schemeClr val="tx2"/>
                          </a:solidFill>
                          <a:latin typeface="Overpass Light"/>
                          <a:cs typeface="Overpass Light"/>
                        </a:rPr>
                        <a:t>ausa</a:t>
                      </a:r>
                      <a:r>
                        <a:rPr lang="es-ES" sz="1050" dirty="0" smtClean="0">
                          <a:solidFill>
                            <a:schemeClr val="tx2"/>
                          </a:solidFill>
                          <a:latin typeface="Overpass Light"/>
                          <a:cs typeface="Overpass Light"/>
                        </a:rPr>
                        <a:t> para café o té</a:t>
                      </a: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extLst>
                  <a:ext uri="{0D108BD9-81ED-4DB2-BD59-A6C34878D82A}">
                    <a16:rowId xmlns:a16="http://schemas.microsoft.com/office/drawing/2014/main" val="10008"/>
                  </a:ext>
                </a:extLst>
              </a:tr>
              <a:tr h="425536">
                <a:tc>
                  <a:txBody>
                    <a:bodyPr/>
                    <a:lstStyle/>
                    <a:p>
                      <a:pPr marL="0" marR="0" algn="ctr">
                        <a:lnSpc>
                          <a:spcPct val="107000"/>
                        </a:lnSpc>
                        <a:spcBef>
                          <a:spcPts val="0"/>
                        </a:spcBef>
                        <a:spcAft>
                          <a:spcPts val="0"/>
                        </a:spcAft>
                      </a:pPr>
                      <a:r>
                        <a:rPr lang="en-US" sz="1050" dirty="0" smtClean="0">
                          <a:solidFill>
                            <a:schemeClr val="tx2"/>
                          </a:solidFill>
                          <a:effectLst/>
                          <a:latin typeface="Overpass Light"/>
                          <a:cs typeface="Overpass Light"/>
                        </a:rPr>
                        <a:t>15:00-16:00</a:t>
                      </a:r>
                      <a:endParaRPr lang="en-GB" sz="1050" dirty="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Sesión 7: Adopción de medidas</a:t>
                      </a:r>
                    </a:p>
                    <a:p>
                      <a:pPr marL="0" marR="0">
                        <a:lnSpc>
                          <a:spcPct val="107000"/>
                        </a:lnSpc>
                        <a:spcBef>
                          <a:spcPts val="0"/>
                        </a:spcBef>
                        <a:spcAft>
                          <a:spcPts val="0"/>
                        </a:spcAft>
                      </a:pPr>
                      <a:r>
                        <a:rPr lang="es-ES" sz="1050" dirty="0" smtClean="0">
                          <a:solidFill>
                            <a:schemeClr val="tx2"/>
                          </a:solidFill>
                          <a:latin typeface="Overpass Light"/>
                          <a:cs typeface="Overpass Light"/>
                        </a:rPr>
                        <a:t>Ejercicio sobre las medidas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Presentación - Formador</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09"/>
                  </a:ext>
                </a:extLst>
              </a:tr>
              <a:tr h="328059">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smtClean="0">
                          <a:solidFill>
                            <a:schemeClr val="tx2"/>
                          </a:solidFill>
                          <a:effectLst/>
                          <a:latin typeface="Overpass Light"/>
                          <a:cs typeface="Overpass Light"/>
                        </a:rPr>
                        <a:t>16:00-16:30</a:t>
                      </a:r>
                      <a:endParaRPr lang="en-GB" sz="1050" dirty="0" smtClean="0">
                        <a:solidFill>
                          <a:schemeClr val="tx2"/>
                        </a:solidFill>
                        <a:effectLst/>
                        <a:latin typeface="Overpass Light"/>
                        <a:ea typeface="Calibri" panose="020F0502020204030204" pitchFamily="34" charset="0"/>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Evaluación del taller y sugerencias</a:t>
                      </a:r>
                      <a:endParaRPr lang="es-ES" sz="1050" dirty="0">
                        <a:solidFill>
                          <a:schemeClr val="tx2"/>
                        </a:solidFill>
                        <a:latin typeface="Overpass Light"/>
                        <a:cs typeface="Overpass Light"/>
                      </a:endParaRPr>
                    </a:p>
                  </a:txBody>
                  <a:tcPr marL="78004" marR="78004" marT="39002" marB="39002"/>
                </a:tc>
                <a:tc>
                  <a:txBody>
                    <a:bodyPr/>
                    <a:lstStyle/>
                    <a:p>
                      <a:pPr marL="0" marR="0">
                        <a:lnSpc>
                          <a:spcPct val="107000"/>
                        </a:lnSpc>
                        <a:spcBef>
                          <a:spcPts val="0"/>
                        </a:spcBef>
                        <a:spcAft>
                          <a:spcPts val="0"/>
                        </a:spcAft>
                      </a:pPr>
                      <a:r>
                        <a:rPr lang="es-ES" sz="1050" dirty="0" smtClean="0">
                          <a:solidFill>
                            <a:schemeClr val="tx2"/>
                          </a:solidFill>
                          <a:latin typeface="Overpass Light"/>
                          <a:cs typeface="Overpass Light"/>
                        </a:rPr>
                        <a:t>Todo</a:t>
                      </a:r>
                      <a:endParaRPr lang="es-ES" sz="1050" dirty="0">
                        <a:solidFill>
                          <a:schemeClr val="tx2"/>
                        </a:solidFill>
                        <a:latin typeface="Overpass Light"/>
                        <a:cs typeface="Overpass Light"/>
                      </a:endParaRPr>
                    </a:p>
                  </a:txBody>
                  <a:tcPr marL="78004" marR="78004" marT="39002" marB="39002"/>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23389940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0" dirty="0" err="1" smtClean="0">
                <a:cs typeface="Overpass Bold"/>
              </a:rPr>
              <a:t>Día</a:t>
            </a:r>
            <a:r>
              <a:rPr lang="en-GB" b="0" dirty="0" smtClean="0">
                <a:cs typeface="Overpass Bold"/>
              </a:rPr>
              <a:t> </a:t>
            </a:r>
            <a:r>
              <a:rPr lang="en-GB" b="0" dirty="0">
                <a:cs typeface="Overpass Bold"/>
              </a:rPr>
              <a:t>2 </a:t>
            </a:r>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89</a:t>
            </a:fld>
            <a:endParaRPr lang="en-GB"/>
          </a:p>
        </p:txBody>
      </p:sp>
      <p:sp>
        <p:nvSpPr>
          <p:cNvPr id="10" name="Content Placeholder 2"/>
          <p:cNvSpPr txBox="1">
            <a:spLocks/>
          </p:cNvSpPr>
          <p:nvPr/>
        </p:nvSpPr>
        <p:spPr>
          <a:xfrm>
            <a:off x="409897" y="2522833"/>
            <a:ext cx="9287254" cy="290994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n-GB" sz="2000" dirty="0" err="1" smtClean="0">
                <a:solidFill>
                  <a:schemeClr val="tx2"/>
                </a:solidFill>
                <a:latin typeface="Overpass Light"/>
                <a:cs typeface="Overpass Light"/>
              </a:rPr>
              <a:t>Revisión</a:t>
            </a:r>
            <a:r>
              <a:rPr lang="en-GB" sz="2000" dirty="0" smtClean="0">
                <a:solidFill>
                  <a:schemeClr val="tx2"/>
                </a:solidFill>
                <a:latin typeface="Overpass Light"/>
                <a:cs typeface="Overpass Light"/>
              </a:rPr>
              <a:t> del primer </a:t>
            </a:r>
            <a:r>
              <a:rPr lang="en-GB" sz="2000" dirty="0" err="1" smtClean="0">
                <a:solidFill>
                  <a:schemeClr val="tx2"/>
                </a:solidFill>
                <a:latin typeface="Overpass Light"/>
                <a:cs typeface="Overpass Light"/>
              </a:rPr>
              <a:t>día</a:t>
            </a:r>
            <a:endParaRPr lang="en-GB" sz="2000" dirty="0">
              <a:solidFill>
                <a:schemeClr val="tx2"/>
              </a:solidFill>
              <a:latin typeface="Overpass Light"/>
              <a:cs typeface="Overpass Light"/>
            </a:endParaRPr>
          </a:p>
          <a:p>
            <a:pPr lvl="2"/>
            <a:endParaRPr lang="es-ES" sz="2000" dirty="0" smtClean="0">
              <a:solidFill>
                <a:schemeClr val="tx2"/>
              </a:solidFill>
              <a:latin typeface="Overpass Light"/>
              <a:cs typeface="Overpass Light"/>
            </a:endParaRPr>
          </a:p>
          <a:p>
            <a:pPr lvl="2"/>
            <a:r>
              <a:rPr lang="es-ES" sz="2000" dirty="0" smtClean="0">
                <a:solidFill>
                  <a:schemeClr val="tx2"/>
                </a:solidFill>
                <a:latin typeface="Overpass Light"/>
                <a:cs typeface="Overpass Light"/>
              </a:rPr>
              <a:t>Paso </a:t>
            </a:r>
            <a:r>
              <a:rPr lang="es-ES" sz="2000" dirty="0">
                <a:solidFill>
                  <a:schemeClr val="tx2"/>
                </a:solidFill>
                <a:latin typeface="Overpass Light"/>
                <a:cs typeface="Overpass Light"/>
              </a:rPr>
              <a:t>3b ¿Qué otras medidas (medidas de control de los riesgos) son necesarias para reducir el riesgo</a:t>
            </a:r>
            <a:r>
              <a:rPr lang="es-ES" sz="2000" dirty="0" smtClean="0">
                <a:solidFill>
                  <a:schemeClr val="tx2"/>
                </a:solidFill>
                <a:latin typeface="Overpass Light"/>
                <a:cs typeface="Overpass Light"/>
              </a:rPr>
              <a:t>?</a:t>
            </a:r>
            <a:endParaRPr lang="en-GB" sz="2000" dirty="0">
              <a:solidFill>
                <a:schemeClr val="tx2"/>
              </a:solidFill>
              <a:latin typeface="Overpass Light"/>
              <a:cs typeface="Overpass Light"/>
            </a:endParaRPr>
          </a:p>
          <a:p>
            <a:pPr lvl="2"/>
            <a:endParaRPr lang="en-GB" sz="2000" dirty="0" smtClean="0">
              <a:solidFill>
                <a:schemeClr val="tx2"/>
              </a:solidFill>
              <a:latin typeface="Overpass Light"/>
              <a:cs typeface="Overpass Light"/>
            </a:endParaRPr>
          </a:p>
          <a:p>
            <a:pPr lvl="2"/>
            <a:r>
              <a:rPr lang="en-GB" sz="2000" dirty="0" smtClean="0">
                <a:solidFill>
                  <a:schemeClr val="tx2"/>
                </a:solidFill>
                <a:latin typeface="Overpass Light"/>
                <a:cs typeface="Overpass Light"/>
              </a:rPr>
              <a:t>Para </a:t>
            </a:r>
            <a:r>
              <a:rPr lang="en-GB" sz="2000" dirty="0" err="1" smtClean="0">
                <a:solidFill>
                  <a:schemeClr val="tx2"/>
                </a:solidFill>
                <a:latin typeface="Overpass Light"/>
                <a:cs typeface="Overpass Light"/>
              </a:rPr>
              <a:t>tomar</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una</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decisión</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es</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necesario</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tener</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más</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información</a:t>
            </a:r>
            <a:r>
              <a:rPr lang="en-GB" sz="2000" dirty="0" smtClean="0">
                <a:solidFill>
                  <a:schemeClr val="tx2"/>
                </a:solidFill>
                <a:latin typeface="Overpass Light"/>
                <a:cs typeface="Overpass Light"/>
              </a:rPr>
              <a:t> </a:t>
            </a:r>
            <a:r>
              <a:rPr lang="en-GB" sz="2000" dirty="0" err="1" smtClean="0">
                <a:solidFill>
                  <a:schemeClr val="tx2"/>
                </a:solidFill>
                <a:latin typeface="Overpass Light"/>
                <a:cs typeface="Overpass Light"/>
              </a:rPr>
              <a:t>sobre</a:t>
            </a:r>
            <a:r>
              <a:rPr lang="en-GB" sz="2000" dirty="0" smtClean="0">
                <a:solidFill>
                  <a:schemeClr val="tx2"/>
                </a:solidFill>
                <a:latin typeface="Overpass Light"/>
                <a:cs typeface="Overpass Light"/>
              </a:rPr>
              <a:t> </a:t>
            </a:r>
            <a:r>
              <a:rPr lang="en-GB" sz="2500" u="sng" dirty="0" smtClean="0">
                <a:solidFill>
                  <a:schemeClr val="accent2"/>
                </a:solidFill>
                <a:latin typeface="Overpass Light"/>
                <a:cs typeface="Overpass Light"/>
              </a:rPr>
              <a:t>la </a:t>
            </a:r>
            <a:r>
              <a:rPr lang="en-GB" sz="2500" u="sng" dirty="0" err="1" smtClean="0">
                <a:solidFill>
                  <a:schemeClr val="accent2"/>
                </a:solidFill>
                <a:latin typeface="Overpass Light"/>
                <a:cs typeface="Overpass Light"/>
              </a:rPr>
              <a:t>jerarquía</a:t>
            </a:r>
            <a:r>
              <a:rPr lang="en-GB" sz="2500" u="sng" dirty="0" smtClean="0">
                <a:solidFill>
                  <a:schemeClr val="accent2"/>
                </a:solidFill>
                <a:latin typeface="Overpass Light"/>
                <a:cs typeface="Overpass Light"/>
              </a:rPr>
              <a:t> de los </a:t>
            </a:r>
            <a:r>
              <a:rPr lang="en-GB" sz="2500" u="sng" dirty="0" err="1" smtClean="0">
                <a:solidFill>
                  <a:schemeClr val="accent2"/>
                </a:solidFill>
                <a:latin typeface="Overpass Light"/>
                <a:cs typeface="Overpass Light"/>
              </a:rPr>
              <a:t>controles</a:t>
            </a:r>
            <a:endParaRPr lang="en-GB" sz="2500" u="sng" dirty="0">
              <a:solidFill>
                <a:schemeClr val="accent2"/>
              </a:solidFill>
              <a:latin typeface="Overpass Light"/>
              <a:cs typeface="Overpass Light"/>
            </a:endParaRPr>
          </a:p>
        </p:txBody>
      </p:sp>
    </p:spTree>
    <p:extLst>
      <p:ext uri="{BB962C8B-B14F-4D97-AF65-F5344CB8AC3E}">
        <p14:creationId xmlns:p14="http://schemas.microsoft.com/office/powerpoint/2010/main" val="388919362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foto_recortada_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6931" y="2673848"/>
            <a:ext cx="7307898" cy="4219246"/>
          </a:xfrm>
          <a:prstGeom prst="rect">
            <a:avLst/>
          </a:prstGeom>
        </p:spPr>
      </p:pic>
      <p:sp>
        <p:nvSpPr>
          <p:cNvPr id="2" name="Título 1"/>
          <p:cNvSpPr>
            <a:spLocks noGrp="1"/>
          </p:cNvSpPr>
          <p:nvPr>
            <p:ph type="title"/>
          </p:nvPr>
        </p:nvSpPr>
        <p:spPr/>
        <p:txBody>
          <a:bodyPr/>
          <a:lstStyle/>
          <a:p>
            <a:r>
              <a:rPr lang="en-GB" dirty="0" err="1" smtClean="0"/>
              <a:t>Sesión</a:t>
            </a:r>
            <a:r>
              <a:rPr lang="en-GB" dirty="0" smtClean="0"/>
              <a:t> 4</a:t>
            </a:r>
            <a:endParaRPr lang="es-ES" dirty="0"/>
          </a:p>
        </p:txBody>
      </p:sp>
      <p:sp>
        <p:nvSpPr>
          <p:cNvPr id="3" name="Marcador de texto 2"/>
          <p:cNvSpPr>
            <a:spLocks noGrp="1"/>
          </p:cNvSpPr>
          <p:nvPr>
            <p:ph type="body" idx="1"/>
          </p:nvPr>
        </p:nvSpPr>
        <p:spPr>
          <a:xfrm>
            <a:off x="490538" y="3596780"/>
            <a:ext cx="8540283" cy="1656000"/>
          </a:xfrm>
        </p:spPr>
        <p:txBody>
          <a:bodyPr/>
          <a:lstStyle/>
          <a:p>
            <a:r>
              <a:rPr lang="en-GB" sz="3200" dirty="0" err="1" smtClean="0">
                <a:latin typeface="Overpass Light"/>
                <a:cs typeface="Overpass Light"/>
              </a:rPr>
              <a:t>Jerarquía</a:t>
            </a:r>
            <a:r>
              <a:rPr lang="en-GB" sz="3200" dirty="0" smtClean="0">
                <a:latin typeface="Overpass Light"/>
                <a:cs typeface="Overpass Light"/>
              </a:rPr>
              <a:t> de los </a:t>
            </a:r>
            <a:r>
              <a:rPr lang="en-GB" sz="3200" dirty="0" err="1" smtClean="0">
                <a:latin typeface="Overpass Light"/>
                <a:cs typeface="Overpass Light"/>
              </a:rPr>
              <a:t>controles</a:t>
            </a:r>
            <a:endParaRPr lang="es-ES" sz="3200" dirty="0">
              <a:latin typeface="Overpass Light"/>
              <a:cs typeface="Overpass Light"/>
            </a:endParaRPr>
          </a:p>
        </p:txBody>
      </p:sp>
      <p:sp>
        <p:nvSpPr>
          <p:cNvPr id="5" name="Marcador de pie de página 4"/>
          <p:cNvSpPr>
            <a:spLocks noGrp="1"/>
          </p:cNvSpPr>
          <p:nvPr>
            <p:ph type="ftr" sz="quarter" idx="11"/>
          </p:nvPr>
        </p:nvSpPr>
        <p:spPr/>
        <p:txBody>
          <a:bodyPr/>
          <a:lstStyle/>
          <a:p>
            <a:r>
              <a:rPr lang="en-GB" smtClean="0"/>
              <a:t>Advancing social justice, promoting decent work</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90</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a:t>Impulsar la justicia social, promover el trabajo decente</a:t>
            </a:r>
            <a:endParaRPr lang="en-GB" dirty="0"/>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92035291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3" name="Marcador de pie de página 2"/>
          <p:cNvSpPr>
            <a:spLocks noGrp="1"/>
          </p:cNvSpPr>
          <p:nvPr>
            <p:ph type="ftr" sz="quarter" idx="11"/>
          </p:nvPr>
        </p:nvSpPr>
        <p:spPr/>
        <p:txBody>
          <a:bodyPr/>
          <a:lstStyle/>
          <a:p>
            <a:r>
              <a:rPr lang="es-ES" dirty="0"/>
              <a:t>Impulsar la justicia social, promover el trabajo decente</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91</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8056348" y="1472538"/>
            <a:ext cx="3375421" cy="4471560"/>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051350" y="5189263"/>
            <a:ext cx="3378792" cy="240554"/>
          </a:xfrm>
        </p:spPr>
        <p:txBody>
          <a:bodyPr/>
          <a:lstStyle/>
          <a:p>
            <a:r>
              <a:rPr lang="en-US" dirty="0" err="1">
                <a:cs typeface="Overpass Bold"/>
              </a:rPr>
              <a:t>Foto</a:t>
            </a:r>
            <a:r>
              <a:rPr lang="en-US" dirty="0">
                <a:cs typeface="Overpass Bold"/>
              </a:rPr>
              <a:t> de </a:t>
            </a:r>
            <a:r>
              <a:rPr lang="en-US" dirty="0" err="1">
                <a:cs typeface="Overpass Bold"/>
              </a:rPr>
              <a:t>Maxime</a:t>
            </a:r>
            <a:r>
              <a:rPr lang="en-US" dirty="0">
                <a:cs typeface="Overpass Bold"/>
              </a:rPr>
              <a:t> </a:t>
            </a:r>
            <a:r>
              <a:rPr lang="en-US" dirty="0" err="1">
                <a:cs typeface="Overpass Bold"/>
              </a:rPr>
              <a:t>Fosst</a:t>
            </a:r>
            <a:r>
              <a:rPr lang="en-US" dirty="0">
                <a:cs typeface="Overpass Bold"/>
              </a:rPr>
              <a:t> / OIT- </a:t>
            </a:r>
            <a:r>
              <a:rPr lang="es-ES_tradnl" dirty="0">
                <a:cs typeface="Overpass Bold"/>
              </a:rPr>
              <a:t>Exhibición</a:t>
            </a:r>
            <a:r>
              <a:rPr lang="en-US" dirty="0" smtClean="0">
                <a:cs typeface="Overpass Bold"/>
              </a:rPr>
              <a:t> </a:t>
            </a:r>
            <a:r>
              <a:rPr lang="en-US" dirty="0">
                <a:cs typeface="Overpass Bold"/>
              </a:rPr>
              <a:t>de </a:t>
            </a:r>
            <a:r>
              <a:rPr lang="en-US" dirty="0" err="1">
                <a:cs typeface="Overpass Bold"/>
              </a:rPr>
              <a:t>fotos</a:t>
            </a:r>
            <a:endParaRPr lang="es-ES" dirty="0">
              <a:cs typeface="Overpass Bold"/>
            </a:endParaRPr>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n-US" dirty="0" err="1" smtClean="0"/>
              <a:t>Objetivos</a:t>
            </a:r>
            <a:r>
              <a:rPr lang="en-US" dirty="0" smtClean="0"/>
              <a:t> de la </a:t>
            </a:r>
            <a:r>
              <a:rPr lang="en-US" dirty="0" err="1" smtClean="0"/>
              <a:t>Sesión</a:t>
            </a:r>
            <a:r>
              <a:rPr lang="en-US" dirty="0" smtClean="0"/>
              <a:t> </a:t>
            </a:r>
            <a:r>
              <a:rPr lang="en-US" dirty="0" err="1" smtClean="0"/>
              <a:t>cuatro</a:t>
            </a:r>
            <a:endParaRPr lang="en-GB" dirty="0"/>
          </a:p>
        </p:txBody>
      </p:sp>
      <p:sp>
        <p:nvSpPr>
          <p:cNvPr id="6" name="Content Placeholder 2"/>
          <p:cNvSpPr txBox="1">
            <a:spLocks/>
          </p:cNvSpPr>
          <p:nvPr/>
        </p:nvSpPr>
        <p:spPr>
          <a:xfrm>
            <a:off x="471861" y="239395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b="0" dirty="0">
                <a:solidFill>
                  <a:schemeClr val="tx2"/>
                </a:solidFill>
              </a:rPr>
              <a:t>Al final de la sesión, </a:t>
            </a:r>
            <a:r>
              <a:rPr lang="es-ES" sz="2000" b="0" dirty="0" smtClean="0">
                <a:solidFill>
                  <a:schemeClr val="tx2"/>
                </a:solidFill>
              </a:rPr>
              <a:t>sabrá</a:t>
            </a:r>
            <a:r>
              <a:rPr lang="en-GB" sz="2000" b="0" dirty="0" smtClean="0">
                <a:solidFill>
                  <a:schemeClr val="tx2"/>
                </a:solidFill>
              </a:rPr>
              <a:t>:</a:t>
            </a:r>
          </a:p>
          <a:p>
            <a:pPr>
              <a:lnSpc>
                <a:spcPct val="10000"/>
              </a:lnSpc>
            </a:pPr>
            <a:endParaRPr lang="en-GB" sz="2000" b="0" dirty="0" smtClean="0">
              <a:solidFill>
                <a:schemeClr val="tx2"/>
              </a:solidFill>
            </a:endParaRP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comprender </a:t>
            </a:r>
            <a:r>
              <a:rPr lang="es-ES" dirty="0">
                <a:solidFill>
                  <a:schemeClr val="tx2"/>
                </a:solidFill>
                <a:latin typeface="Overpass Light"/>
                <a:cs typeface="Overpass Light"/>
              </a:rPr>
              <a:t>las medidas de control de riesgos y cómo seleccionarlas y aplicarlas siguiendo la jerarquía de los controles </a:t>
            </a:r>
            <a:endParaRPr lang="es-ES" dirty="0" smtClean="0">
              <a:solidFill>
                <a:schemeClr val="tx2"/>
              </a:solidFill>
              <a:latin typeface="Overpass Light"/>
              <a:cs typeface="Overpass Light"/>
            </a:endParaRP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identificar </a:t>
            </a:r>
            <a:r>
              <a:rPr lang="es-ES" dirty="0">
                <a:solidFill>
                  <a:schemeClr val="tx2"/>
                </a:solidFill>
                <a:latin typeface="Overpass Light"/>
                <a:cs typeface="Overpass Light"/>
              </a:rPr>
              <a:t>y decidir las medidas de control de riesgos para reducir el riesgo a niveles </a:t>
            </a:r>
            <a:r>
              <a:rPr lang="es-ES" dirty="0" smtClean="0">
                <a:solidFill>
                  <a:schemeClr val="tx2"/>
                </a:solidFill>
                <a:latin typeface="Overpass Light"/>
                <a:cs typeface="Overpass Light"/>
              </a:rPr>
              <a:t>aceptables</a:t>
            </a:r>
            <a:endParaRPr lang="es-ES"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401047645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z="2800" b="0" dirty="0"/>
              <a:t>La jerarquía de las medidas de control: Lo primero es lo primero</a:t>
            </a:r>
            <a:endParaRPr lang="es-ES" b="0" dirty="0"/>
          </a:p>
        </p:txBody>
      </p:sp>
      <p:sp>
        <p:nvSpPr>
          <p:cNvPr id="4" name="Marcador de pie de página 3"/>
          <p:cNvSpPr>
            <a:spLocks noGrp="1"/>
          </p:cNvSpPr>
          <p:nvPr>
            <p:ph type="ftr" sz="quarter" idx="11"/>
          </p:nvPr>
        </p:nvSpPr>
        <p:spPr/>
        <p:txBody>
          <a:bodyPr/>
          <a:lstStyle/>
          <a:p>
            <a:r>
              <a:rPr lang="es-ES" dirty="0"/>
              <a:t>Impulsar la justicia social, promover el trabajo decente</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92</a:t>
            </a:fld>
            <a:endParaRPr lang="en-GB"/>
          </a:p>
        </p:txBody>
      </p:sp>
      <p:sp>
        <p:nvSpPr>
          <p:cNvPr id="6" name="Marcador de texto 5"/>
          <p:cNvSpPr>
            <a:spLocks noGrp="1"/>
          </p:cNvSpPr>
          <p:nvPr>
            <p:ph type="body" sz="quarter" idx="13"/>
          </p:nvPr>
        </p:nvSpPr>
        <p:spPr>
          <a:xfrm>
            <a:off x="344235" y="3233516"/>
            <a:ext cx="3349941" cy="2101455"/>
          </a:xfrm>
        </p:spPr>
        <p:txBody>
          <a:bodyPr/>
          <a:lstStyle/>
          <a:p>
            <a:r>
              <a:rPr lang="en-US" sz="1800" i="1" dirty="0" smtClean="0">
                <a:solidFill>
                  <a:schemeClr val="tx2"/>
                </a:solidFill>
                <a:latin typeface="Overpass Light"/>
                <a:cs typeface="Overpass Light"/>
              </a:rPr>
              <a:t>“Las </a:t>
            </a:r>
            <a:r>
              <a:rPr lang="en-US" sz="1800" i="1" dirty="0" err="1" smtClean="0">
                <a:solidFill>
                  <a:schemeClr val="tx2"/>
                </a:solidFill>
                <a:latin typeface="Overpass Light"/>
                <a:cs typeface="Overpass Light"/>
              </a:rPr>
              <a:t>cosas</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que</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más</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importan</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nunca</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deben</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estar</a:t>
            </a:r>
            <a:r>
              <a:rPr lang="en-US" sz="1800" i="1" dirty="0" smtClean="0">
                <a:solidFill>
                  <a:schemeClr val="tx2"/>
                </a:solidFill>
                <a:latin typeface="Overpass Light"/>
                <a:cs typeface="Overpass Light"/>
              </a:rPr>
              <a:t> a </a:t>
            </a:r>
            <a:r>
              <a:rPr lang="en-US" sz="1800" i="1" dirty="0" err="1" smtClean="0">
                <a:solidFill>
                  <a:schemeClr val="tx2"/>
                </a:solidFill>
                <a:latin typeface="Overpass Light"/>
                <a:cs typeface="Overpass Light"/>
              </a:rPr>
              <a:t>merced</a:t>
            </a:r>
            <a:r>
              <a:rPr lang="en-US" sz="1800" i="1" dirty="0" smtClean="0">
                <a:solidFill>
                  <a:schemeClr val="tx2"/>
                </a:solidFill>
                <a:latin typeface="Overpass Light"/>
                <a:cs typeface="Overpass Light"/>
              </a:rPr>
              <a:t> de </a:t>
            </a:r>
            <a:r>
              <a:rPr lang="en-US" sz="1800" i="1" dirty="0" err="1" smtClean="0">
                <a:solidFill>
                  <a:schemeClr val="tx2"/>
                </a:solidFill>
                <a:latin typeface="Overpass Light"/>
                <a:cs typeface="Overpass Light"/>
              </a:rPr>
              <a:t>las</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que</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menos</a:t>
            </a:r>
            <a:r>
              <a:rPr lang="en-US" sz="1800" i="1" dirty="0" smtClean="0">
                <a:solidFill>
                  <a:schemeClr val="tx2"/>
                </a:solidFill>
                <a:latin typeface="Overpass Light"/>
                <a:cs typeface="Overpass Light"/>
              </a:rPr>
              <a:t> </a:t>
            </a:r>
            <a:r>
              <a:rPr lang="en-US" sz="1800" i="1" dirty="0" err="1" smtClean="0">
                <a:solidFill>
                  <a:schemeClr val="tx2"/>
                </a:solidFill>
                <a:latin typeface="Overpass Light"/>
                <a:cs typeface="Overpass Light"/>
              </a:rPr>
              <a:t>importan</a:t>
            </a:r>
            <a:r>
              <a:rPr lang="en-US" sz="1800" i="1" dirty="0" smtClean="0">
                <a:solidFill>
                  <a:schemeClr val="tx2"/>
                </a:solidFill>
                <a:latin typeface="Overpass Light"/>
                <a:cs typeface="Overpass Light"/>
              </a:rPr>
              <a:t>“</a:t>
            </a:r>
            <a:r>
              <a:rPr lang="en-US" i="1" dirty="0" smtClean="0">
                <a:solidFill>
                  <a:schemeClr val="tx2"/>
                </a:solidFill>
                <a:latin typeface="Overpass Light"/>
                <a:cs typeface="Overpass Light"/>
              </a:rPr>
              <a:t> </a:t>
            </a:r>
            <a:endParaRPr lang="es-ES" dirty="0">
              <a:solidFill>
                <a:schemeClr val="tx2"/>
              </a:solidFill>
              <a:latin typeface="Overpass Light"/>
              <a:cs typeface="Overpass Light"/>
            </a:endParaRPr>
          </a:p>
          <a:p>
            <a:pPr marL="184150" indent="0" algn="ctr">
              <a:lnSpc>
                <a:spcPct val="70000"/>
              </a:lnSpc>
              <a:buNone/>
            </a:pPr>
            <a:r>
              <a:rPr lang="es-ES" sz="1400" dirty="0">
                <a:solidFill>
                  <a:schemeClr val="tx2"/>
                </a:solidFill>
                <a:latin typeface="Overpass Light"/>
                <a:cs typeface="Overpass Light"/>
              </a:rPr>
              <a:t>Johann Wolfgang von </a:t>
            </a:r>
            <a:r>
              <a:rPr lang="en-US" sz="1400" dirty="0" smtClean="0">
                <a:solidFill>
                  <a:schemeClr val="tx2"/>
                </a:solidFill>
                <a:latin typeface="Overpass Light"/>
                <a:cs typeface="Overpass Light"/>
              </a:rPr>
              <a:t>Goethe</a:t>
            </a:r>
            <a:endParaRPr lang="es-ES" sz="1400" dirty="0">
              <a:solidFill>
                <a:schemeClr val="tx2"/>
              </a:solidFill>
              <a:latin typeface="Overpass Light"/>
              <a:cs typeface="Overpass Light"/>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4403" y="2084825"/>
            <a:ext cx="5122583" cy="4537083"/>
          </a:xfrm>
          <a:prstGeom prst="rect">
            <a:avLst/>
          </a:prstGeom>
        </p:spPr>
      </p:pic>
    </p:spTree>
    <p:extLst>
      <p:ext uri="{BB962C8B-B14F-4D97-AF65-F5344CB8AC3E}">
        <p14:creationId xmlns:p14="http://schemas.microsoft.com/office/powerpoint/2010/main" val="170160363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93</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136" y="1937136"/>
            <a:ext cx="6615330" cy="3788385"/>
          </a:xfrm>
          <a:prstGeom prst="rect">
            <a:avLst/>
          </a:prstGeom>
        </p:spPr>
      </p:pic>
      <p:sp>
        <p:nvSpPr>
          <p:cNvPr id="3" name="Rectángulo 2"/>
          <p:cNvSpPr/>
          <p:nvPr/>
        </p:nvSpPr>
        <p:spPr>
          <a:xfrm>
            <a:off x="611541" y="1422778"/>
            <a:ext cx="7793566" cy="477054"/>
          </a:xfrm>
          <a:prstGeom prst="rect">
            <a:avLst/>
          </a:prstGeom>
        </p:spPr>
        <p:txBody>
          <a:bodyPr wrap="square">
            <a:spAutoFit/>
          </a:bodyPr>
          <a:lstStyle/>
          <a:p>
            <a:r>
              <a:rPr lang="nl-NL" altLang="en-US" sz="2500" b="1" dirty="0" smtClean="0">
                <a:solidFill>
                  <a:schemeClr val="accent1"/>
                </a:solidFill>
                <a:latin typeface="Overpass Bold"/>
                <a:cs typeface="Overpass Bold"/>
              </a:rPr>
              <a:t>1. </a:t>
            </a:r>
            <a:r>
              <a:rPr lang="nl-NL" altLang="en-US" sz="2500" b="1" dirty="0" err="1" smtClean="0">
                <a:solidFill>
                  <a:schemeClr val="accent1"/>
                </a:solidFill>
                <a:latin typeface="Overpass Bold"/>
                <a:cs typeface="Overpass Bold"/>
              </a:rPr>
              <a:t>Eliminación</a:t>
            </a:r>
            <a:r>
              <a:rPr lang="nl-NL" altLang="en-US" sz="2500" b="1" dirty="0" smtClean="0">
                <a:solidFill>
                  <a:schemeClr val="accent1"/>
                </a:solidFill>
                <a:latin typeface="Overpass Bold"/>
                <a:cs typeface="Overpass Bold"/>
              </a:rPr>
              <a:t> del </a:t>
            </a:r>
            <a:r>
              <a:rPr lang="nl-NL" altLang="en-US" sz="2500" b="1" dirty="0" err="1" smtClean="0">
                <a:solidFill>
                  <a:schemeClr val="accent1"/>
                </a:solidFill>
                <a:latin typeface="Overpass Bold"/>
                <a:cs typeface="Overpass Bold"/>
              </a:rPr>
              <a:t>peligro</a:t>
            </a:r>
            <a:endParaRPr lang="es-ES" sz="2500" dirty="0">
              <a:latin typeface="Overpass Bold"/>
              <a:cs typeface="Overpass Bold"/>
            </a:endParaRPr>
          </a:p>
        </p:txBody>
      </p:sp>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7375" y="2281576"/>
            <a:ext cx="3499323" cy="3099358"/>
          </a:xfrm>
          <a:prstGeom prst="rect">
            <a:avLst/>
          </a:prstGeom>
        </p:spPr>
      </p:pic>
      <p:sp>
        <p:nvSpPr>
          <p:cNvPr id="8" name="CuadroTexto 7"/>
          <p:cNvSpPr txBox="1"/>
          <p:nvPr/>
        </p:nvSpPr>
        <p:spPr>
          <a:xfrm>
            <a:off x="711382" y="2196960"/>
            <a:ext cx="4034245" cy="1200329"/>
          </a:xfrm>
          <a:prstGeom prst="rect">
            <a:avLst/>
          </a:prstGeom>
          <a:noFill/>
        </p:spPr>
        <p:txBody>
          <a:bodyPr wrap="square" rtlCol="0">
            <a:spAutoFit/>
          </a:bodyPr>
          <a:lstStyle/>
          <a:p>
            <a:pPr marL="0" lvl="1" indent="0">
              <a:buNone/>
            </a:pPr>
            <a:r>
              <a:rPr lang="es-ES" dirty="0">
                <a:solidFill>
                  <a:schemeClr val="tx2"/>
                </a:solidFill>
                <a:latin typeface="Overpass Light"/>
                <a:cs typeface="Overpass Light"/>
              </a:rPr>
              <a:t>Siempre que sea posible, la mejor manera de eliminar el riesgo es eliminar completamente el artículo, la sustancia o la práctica laboral </a:t>
            </a:r>
            <a:endParaRPr lang="en-GB" altLang="en-US" sz="3200" dirty="0">
              <a:solidFill>
                <a:schemeClr val="tx2"/>
              </a:solidFill>
              <a:latin typeface="Overpass Light"/>
              <a:cs typeface="Overpass Light"/>
            </a:endParaRPr>
          </a:p>
        </p:txBody>
      </p:sp>
    </p:spTree>
    <p:extLst>
      <p:ext uri="{BB962C8B-B14F-4D97-AF65-F5344CB8AC3E}">
        <p14:creationId xmlns:p14="http://schemas.microsoft.com/office/powerpoint/2010/main" val="358948962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94</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1771" y="1884975"/>
            <a:ext cx="4799113" cy="4358604"/>
          </a:xfrm>
          <a:prstGeom prst="rect">
            <a:avLst/>
          </a:prstGeom>
        </p:spPr>
      </p:pic>
      <p:sp>
        <p:nvSpPr>
          <p:cNvPr id="3" name="Rectángulo 2"/>
          <p:cNvSpPr/>
          <p:nvPr/>
        </p:nvSpPr>
        <p:spPr>
          <a:xfrm>
            <a:off x="611541" y="1422778"/>
            <a:ext cx="7793566" cy="477054"/>
          </a:xfrm>
          <a:prstGeom prst="rect">
            <a:avLst/>
          </a:prstGeom>
        </p:spPr>
        <p:txBody>
          <a:bodyPr wrap="square">
            <a:spAutoFit/>
          </a:bodyPr>
          <a:lstStyle/>
          <a:p>
            <a:r>
              <a:rPr lang="nl-NL" altLang="en-US" sz="2500" b="1" dirty="0">
                <a:solidFill>
                  <a:schemeClr val="accent1"/>
                </a:solidFill>
                <a:latin typeface="Overpass Bold"/>
                <a:cs typeface="Overpass Bold"/>
              </a:rPr>
              <a:t>2</a:t>
            </a:r>
            <a:r>
              <a:rPr lang="nl-NL" altLang="en-US" sz="2500" b="1" dirty="0" smtClean="0">
                <a:solidFill>
                  <a:schemeClr val="accent1"/>
                </a:solidFill>
                <a:latin typeface="Overpass Bold"/>
                <a:cs typeface="Overpass Bold"/>
              </a:rPr>
              <a:t>. </a:t>
            </a:r>
            <a:r>
              <a:rPr lang="nl-NL" altLang="en-US" sz="2500" b="1" dirty="0" err="1" smtClean="0">
                <a:solidFill>
                  <a:schemeClr val="accent1"/>
                </a:solidFill>
                <a:latin typeface="Overpass Bold"/>
                <a:cs typeface="Overpass Bold"/>
              </a:rPr>
              <a:t>Sustitución</a:t>
            </a:r>
            <a:r>
              <a:rPr lang="nl-NL" altLang="en-US" sz="2500" b="1" dirty="0" smtClean="0">
                <a:solidFill>
                  <a:schemeClr val="accent1"/>
                </a:solidFill>
                <a:latin typeface="Overpass Bold"/>
                <a:cs typeface="Overpass Bold"/>
              </a:rPr>
              <a:t> del </a:t>
            </a:r>
            <a:r>
              <a:rPr lang="nl-NL" altLang="en-US" sz="2500" b="1" dirty="0" err="1" smtClean="0">
                <a:solidFill>
                  <a:schemeClr val="accent1"/>
                </a:solidFill>
                <a:latin typeface="Overpass Bold"/>
                <a:cs typeface="Overpass Bold"/>
              </a:rPr>
              <a:t>peligro</a:t>
            </a:r>
            <a:endParaRPr lang="es-ES" sz="2500" dirty="0">
              <a:latin typeface="Overpass Bold"/>
              <a:cs typeface="Overpass Bold"/>
            </a:endParaRPr>
          </a:p>
        </p:txBody>
      </p:sp>
      <p:sp>
        <p:nvSpPr>
          <p:cNvPr id="8" name="CuadroTexto 7"/>
          <p:cNvSpPr txBox="1"/>
          <p:nvPr/>
        </p:nvSpPr>
        <p:spPr>
          <a:xfrm>
            <a:off x="711383" y="2196960"/>
            <a:ext cx="3014938" cy="2585323"/>
          </a:xfrm>
          <a:prstGeom prst="rect">
            <a:avLst/>
          </a:prstGeom>
          <a:noFill/>
        </p:spPr>
        <p:txBody>
          <a:bodyPr wrap="square" rtlCol="0">
            <a:spAutoFit/>
          </a:bodyPr>
          <a:lstStyle/>
          <a:p>
            <a:r>
              <a:rPr lang="es-ES" dirty="0">
                <a:solidFill>
                  <a:schemeClr val="tx2"/>
                </a:solidFill>
                <a:latin typeface="Overpass Light"/>
                <a:cs typeface="Overpass Light"/>
              </a:rPr>
              <a:t>Si es imposible suprimir completamente un peligro, la opción de control más eficaz para minimizar el riesgo es sustituir la sustancia, el proceso o la práctica laboral peligrosos por una alternativa más segura e inofensiva. </a:t>
            </a:r>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81953" y="2303100"/>
            <a:ext cx="3499323" cy="3099358"/>
          </a:xfrm>
          <a:prstGeom prst="rect">
            <a:avLst/>
          </a:prstGeom>
        </p:spPr>
      </p:pic>
    </p:spTree>
    <p:extLst>
      <p:ext uri="{BB962C8B-B14F-4D97-AF65-F5344CB8AC3E}">
        <p14:creationId xmlns:p14="http://schemas.microsoft.com/office/powerpoint/2010/main" val="419577046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6386" y="2364114"/>
            <a:ext cx="6851665" cy="3278026"/>
          </a:xfrm>
          <a:prstGeom prst="rect">
            <a:avLst/>
          </a:prstGeom>
        </p:spPr>
      </p:pic>
      <p:sp>
        <p:nvSpPr>
          <p:cNvPr id="2" name="Title 1"/>
          <p:cNvSpPr>
            <a:spLocks noGrp="1"/>
          </p:cNvSpPr>
          <p:nvPr>
            <p:ph type="title"/>
          </p:nvPr>
        </p:nvSpPr>
        <p:spPr/>
        <p:txBody>
          <a:bodyPr/>
          <a:lstStyle/>
          <a:p>
            <a:r>
              <a:rPr lang="es-ES" b="0" dirty="0">
                <a:cs typeface="Overpass Bold"/>
              </a:rPr>
              <a:t>Sustitución de los peligros en el lugar de trabajo</a:t>
            </a:r>
            <a:endParaRPr lang="en-GB" b="0" dirty="0">
              <a:cs typeface="Overpass Bold"/>
            </a:endParaRPr>
          </a:p>
        </p:txBody>
      </p:sp>
      <p:sp>
        <p:nvSpPr>
          <p:cNvPr id="3" name="Content Placeholder 2"/>
          <p:cNvSpPr>
            <a:spLocks noGrp="1"/>
          </p:cNvSpPr>
          <p:nvPr>
            <p:ph sz="half" idx="1"/>
          </p:nvPr>
        </p:nvSpPr>
        <p:spPr>
          <a:xfrm>
            <a:off x="490539" y="2393949"/>
            <a:ext cx="5037696" cy="3564415"/>
          </a:xfrm>
        </p:spPr>
        <p:txBody>
          <a:bodyPr/>
          <a:lstStyle/>
          <a:p>
            <a:pPr lvl="2">
              <a:buFont typeface="Lucida Grande"/>
              <a:buChar char="▶"/>
            </a:pPr>
            <a:r>
              <a:rPr lang="es-ES" dirty="0" smtClean="0">
                <a:solidFill>
                  <a:schemeClr val="tx2"/>
                </a:solidFill>
                <a:latin typeface="Overpass Light"/>
                <a:cs typeface="Overpass Light"/>
              </a:rPr>
              <a:t>Utilización </a:t>
            </a:r>
            <a:r>
              <a:rPr lang="es-ES" dirty="0">
                <a:solidFill>
                  <a:schemeClr val="tx2"/>
                </a:solidFill>
                <a:latin typeface="Overpass Light"/>
                <a:cs typeface="Overpass Light"/>
              </a:rPr>
              <a:t>de pesticidas de menor toxicidad, </a:t>
            </a:r>
            <a:r>
              <a:rPr lang="es-ES" dirty="0" smtClean="0">
                <a:solidFill>
                  <a:schemeClr val="tx2"/>
                </a:solidFill>
                <a:latin typeface="Overpass Light"/>
                <a:cs typeface="Overpass Light"/>
              </a:rPr>
              <a:t/>
            </a:r>
            <a:br>
              <a:rPr lang="es-ES" dirty="0" smtClean="0">
                <a:solidFill>
                  <a:schemeClr val="tx2"/>
                </a:solidFill>
                <a:latin typeface="Overpass Light"/>
                <a:cs typeface="Overpass Light"/>
              </a:rPr>
            </a:br>
            <a:r>
              <a:rPr lang="es-ES" dirty="0" smtClean="0">
                <a:solidFill>
                  <a:schemeClr val="tx2"/>
                </a:solidFill>
                <a:latin typeface="Overpass Light"/>
                <a:cs typeface="Overpass Light"/>
              </a:rPr>
              <a:t>es posible</a:t>
            </a:r>
          </a:p>
          <a:p>
            <a:pPr lvl="2">
              <a:buFont typeface="Lucida Grande"/>
              <a:buChar char="▶"/>
            </a:pPr>
            <a:r>
              <a:rPr lang="es-ES" dirty="0" smtClean="0">
                <a:solidFill>
                  <a:schemeClr val="tx2"/>
                </a:solidFill>
                <a:latin typeface="Overpass Light"/>
                <a:cs typeface="Overpass Light"/>
              </a:rPr>
              <a:t>Utilización </a:t>
            </a:r>
            <a:r>
              <a:rPr lang="es-ES" dirty="0">
                <a:solidFill>
                  <a:schemeClr val="tx2"/>
                </a:solidFill>
                <a:latin typeface="Overpass Light"/>
                <a:cs typeface="Overpass Light"/>
              </a:rPr>
              <a:t>de material de construcción no fibroso y de bajo riesgo en lugar de </a:t>
            </a:r>
            <a:r>
              <a:rPr lang="es-ES" dirty="0" smtClean="0">
                <a:solidFill>
                  <a:schemeClr val="tx2"/>
                </a:solidFill>
                <a:latin typeface="Overpass Light"/>
                <a:cs typeface="Overpass Light"/>
              </a:rPr>
              <a:t>asbesto</a:t>
            </a:r>
          </a:p>
          <a:p>
            <a:pPr lvl="2">
              <a:buFont typeface="Lucida Grande"/>
              <a:buChar char="▶"/>
            </a:pPr>
            <a:r>
              <a:rPr lang="es-ES" dirty="0" smtClean="0">
                <a:solidFill>
                  <a:schemeClr val="tx2"/>
                </a:solidFill>
                <a:latin typeface="Overpass Light"/>
                <a:cs typeface="Overpass Light"/>
              </a:rPr>
              <a:t>Sustitución </a:t>
            </a:r>
            <a:r>
              <a:rPr lang="es-ES" dirty="0">
                <a:solidFill>
                  <a:schemeClr val="tx2"/>
                </a:solidFill>
                <a:latin typeface="Overpass Light"/>
                <a:cs typeface="Overpass Light"/>
              </a:rPr>
              <a:t>de las máquinas ruidosas por máquinas más </a:t>
            </a:r>
            <a:r>
              <a:rPr lang="es-ES" dirty="0" smtClean="0">
                <a:solidFill>
                  <a:schemeClr val="tx2"/>
                </a:solidFill>
                <a:latin typeface="Overpass Light"/>
                <a:cs typeface="Overpass Light"/>
              </a:rPr>
              <a:t>silenciosas</a:t>
            </a:r>
          </a:p>
          <a:p>
            <a:pPr lvl="2">
              <a:buFont typeface="Lucida Grande"/>
              <a:buChar char="▶"/>
            </a:pPr>
            <a:r>
              <a:rPr lang="es-ES" dirty="0" smtClean="0">
                <a:solidFill>
                  <a:schemeClr val="tx2"/>
                </a:solidFill>
                <a:latin typeface="Overpass Light"/>
                <a:cs typeface="Overpass Light"/>
              </a:rPr>
              <a:t>Utilización </a:t>
            </a:r>
            <a:r>
              <a:rPr lang="es-ES" dirty="0">
                <a:solidFill>
                  <a:schemeClr val="tx2"/>
                </a:solidFill>
                <a:latin typeface="Overpass Light"/>
                <a:cs typeface="Overpass Light"/>
              </a:rPr>
              <a:t>de pinturas, esmaltes y pigmentos sin </a:t>
            </a:r>
            <a:r>
              <a:rPr lang="es-ES" dirty="0" smtClean="0">
                <a:solidFill>
                  <a:schemeClr val="tx2"/>
                </a:solidFill>
                <a:latin typeface="Overpass Light"/>
                <a:cs typeface="Overpass Light"/>
              </a:rPr>
              <a:t>plomo</a:t>
            </a:r>
          </a:p>
          <a:p>
            <a:pPr lvl="2">
              <a:buFont typeface="Lucida Grande"/>
              <a:buChar char="▶"/>
            </a:pPr>
            <a:r>
              <a:rPr lang="es-ES" dirty="0" smtClean="0">
                <a:solidFill>
                  <a:schemeClr val="tx2"/>
                </a:solidFill>
                <a:latin typeface="Overpass Light"/>
                <a:cs typeface="Overpass Light"/>
              </a:rPr>
              <a:t>Utilización </a:t>
            </a:r>
            <a:r>
              <a:rPr lang="es-ES" dirty="0">
                <a:solidFill>
                  <a:schemeClr val="tx2"/>
                </a:solidFill>
                <a:latin typeface="Overpass Light"/>
                <a:cs typeface="Overpass Light"/>
              </a:rPr>
              <a:t>de muelas sintéticas en lugar de muelas de </a:t>
            </a:r>
            <a:r>
              <a:rPr lang="es-ES" dirty="0" smtClean="0">
                <a:solidFill>
                  <a:schemeClr val="tx2"/>
                </a:solidFill>
                <a:latin typeface="Overpass Light"/>
                <a:cs typeface="Overpass Light"/>
              </a:rPr>
              <a:t>arenisca</a:t>
            </a:r>
          </a:p>
          <a:p>
            <a:pPr lvl="2">
              <a:buFont typeface="Lucida Grande"/>
              <a:buChar char="▶"/>
            </a:pPr>
            <a:r>
              <a:rPr lang="es-ES" dirty="0" smtClean="0">
                <a:solidFill>
                  <a:schemeClr val="tx2"/>
                </a:solidFill>
                <a:latin typeface="Overpass Light"/>
                <a:cs typeface="Overpass Light"/>
              </a:rPr>
              <a:t>Utilización </a:t>
            </a:r>
            <a:r>
              <a:rPr lang="es-ES" dirty="0">
                <a:solidFill>
                  <a:schemeClr val="tx2"/>
                </a:solidFill>
                <a:latin typeface="Overpass Light"/>
                <a:cs typeface="Overpass Light"/>
              </a:rPr>
              <a:t>pellets en lugar de polvo para reducir el riesgo de inhalación </a:t>
            </a:r>
          </a:p>
          <a:p>
            <a:pPr lvl="2">
              <a:buFont typeface="Lucida Grande"/>
              <a:buChar char="▶"/>
            </a:pPr>
            <a:endParaRPr lang="en-US" dirty="0" smtClean="0">
              <a:solidFill>
                <a:schemeClr val="tx2"/>
              </a:solidFill>
              <a:latin typeface="Overpass Light"/>
              <a:cs typeface="Overpass Light"/>
            </a:endParaRPr>
          </a:p>
        </p:txBody>
      </p:sp>
      <p:sp>
        <p:nvSpPr>
          <p:cNvPr id="6" name="Footer Placeholder 5"/>
          <p:cNvSpPr>
            <a:spLocks noGrp="1"/>
          </p:cNvSpPr>
          <p:nvPr>
            <p:ph type="ftr" sz="quarter" idx="11"/>
          </p:nvPr>
        </p:nvSpPr>
        <p:spPr/>
        <p:txBody>
          <a:bodyPr/>
          <a:lstStyle/>
          <a:p>
            <a:r>
              <a:rPr lang="es-ES" dirty="0"/>
              <a:t>Impulsar la justicia social, promover el trabajo decente</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95</a:t>
            </a:fld>
            <a:endParaRPr lang="en-GB"/>
          </a:p>
        </p:txBody>
      </p:sp>
    </p:spTree>
    <p:extLst>
      <p:ext uri="{BB962C8B-B14F-4D97-AF65-F5344CB8AC3E}">
        <p14:creationId xmlns:p14="http://schemas.microsoft.com/office/powerpoint/2010/main" val="203543835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96</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9655" y="1186306"/>
            <a:ext cx="6098143" cy="3887465"/>
          </a:xfrm>
          <a:prstGeom prst="rect">
            <a:avLst/>
          </a:prstGeom>
        </p:spPr>
      </p:pic>
      <p:sp>
        <p:nvSpPr>
          <p:cNvPr id="3" name="Rectángulo 2"/>
          <p:cNvSpPr/>
          <p:nvPr/>
        </p:nvSpPr>
        <p:spPr>
          <a:xfrm>
            <a:off x="611541" y="1422778"/>
            <a:ext cx="7793566" cy="477054"/>
          </a:xfrm>
          <a:prstGeom prst="rect">
            <a:avLst/>
          </a:prstGeom>
        </p:spPr>
        <p:txBody>
          <a:bodyPr wrap="square">
            <a:spAutoFit/>
          </a:bodyPr>
          <a:lstStyle/>
          <a:p>
            <a:r>
              <a:rPr lang="nl-NL" altLang="en-US" sz="2500" b="1" dirty="0" smtClean="0">
                <a:solidFill>
                  <a:schemeClr val="accent1"/>
                </a:solidFill>
                <a:latin typeface="Overpass Bold"/>
                <a:cs typeface="Overpass Bold"/>
              </a:rPr>
              <a:t>3. </a:t>
            </a:r>
            <a:r>
              <a:rPr lang="nl-NL" altLang="en-US" sz="2500" b="1" dirty="0" smtClean="0">
                <a:solidFill>
                  <a:srgbClr val="1E2DBE"/>
                </a:solidFill>
                <a:latin typeface="Overpass Bold"/>
                <a:cs typeface="Overpass Bold"/>
              </a:rPr>
              <a:t>Control de </a:t>
            </a:r>
            <a:r>
              <a:rPr lang="nl-NL" altLang="en-US" sz="2500" b="1" dirty="0" err="1" smtClean="0">
                <a:solidFill>
                  <a:srgbClr val="1E2DBE"/>
                </a:solidFill>
                <a:latin typeface="Overpass Bold"/>
                <a:cs typeface="Overpass Bold"/>
              </a:rPr>
              <a:t>ingeniería</a:t>
            </a:r>
            <a:endParaRPr lang="es-ES" sz="2500" dirty="0">
              <a:solidFill>
                <a:srgbClr val="1E2DBE"/>
              </a:solidFill>
              <a:latin typeface="Overpass Bold"/>
              <a:cs typeface="Overpass Bold"/>
            </a:endParaRPr>
          </a:p>
        </p:txBody>
      </p:sp>
      <p:sp>
        <p:nvSpPr>
          <p:cNvPr id="8" name="CuadroTexto 7"/>
          <p:cNvSpPr txBox="1"/>
          <p:nvPr/>
        </p:nvSpPr>
        <p:spPr>
          <a:xfrm>
            <a:off x="618269" y="5285165"/>
            <a:ext cx="10794630" cy="646331"/>
          </a:xfrm>
          <a:prstGeom prst="rect">
            <a:avLst/>
          </a:prstGeom>
          <a:noFill/>
        </p:spPr>
        <p:txBody>
          <a:bodyPr wrap="square" rtlCol="0">
            <a:spAutoFit/>
          </a:bodyPr>
          <a:lstStyle/>
          <a:p>
            <a:r>
              <a:rPr lang="es-ES" dirty="0">
                <a:solidFill>
                  <a:schemeClr val="tx2"/>
                </a:solidFill>
                <a:latin typeface="Overpass Light"/>
                <a:cs typeface="Overpass Light"/>
              </a:rPr>
              <a:t>Cuando no sea posible eliminar o sustituir las sustancias peligrosas, se deberían aplicar medidas técnicas para impedir el acceso al peligro, encerrándolo por completo para evitar que llegue al trabajador.</a:t>
            </a:r>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7375" y="1894149"/>
            <a:ext cx="3499323" cy="3099358"/>
          </a:xfrm>
          <a:prstGeom prst="rect">
            <a:avLst/>
          </a:prstGeom>
        </p:spPr>
      </p:pic>
    </p:spTree>
    <p:extLst>
      <p:ext uri="{BB962C8B-B14F-4D97-AF65-F5344CB8AC3E}">
        <p14:creationId xmlns:p14="http://schemas.microsoft.com/office/powerpoint/2010/main" val="361347325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err="1" smtClean="0">
                <a:solidFill>
                  <a:srgbClr val="1E2DBE"/>
                </a:solidFill>
                <a:cs typeface="Overpass Bold"/>
              </a:rPr>
              <a:t>Tipos</a:t>
            </a:r>
            <a:r>
              <a:rPr lang="en-GB" dirty="0" smtClean="0">
                <a:solidFill>
                  <a:srgbClr val="1E2DBE"/>
                </a:solidFill>
                <a:cs typeface="Overpass Bold"/>
              </a:rPr>
              <a:t> de </a:t>
            </a:r>
            <a:r>
              <a:rPr lang="en-GB" dirty="0" err="1" smtClean="0">
                <a:solidFill>
                  <a:srgbClr val="1E2DBE"/>
                </a:solidFill>
                <a:cs typeface="Overpass Bold"/>
              </a:rPr>
              <a:t>controles</a:t>
            </a:r>
            <a:r>
              <a:rPr lang="en-GB" dirty="0" smtClean="0">
                <a:solidFill>
                  <a:srgbClr val="1E2DBE"/>
                </a:solidFill>
                <a:cs typeface="Overpass Bold"/>
              </a:rPr>
              <a:t> de </a:t>
            </a:r>
            <a:r>
              <a:rPr lang="en-GB" dirty="0" err="1" smtClean="0">
                <a:solidFill>
                  <a:srgbClr val="1E2DBE"/>
                </a:solidFill>
                <a:cs typeface="Overpass Bold"/>
              </a:rPr>
              <a:t>ingeniería</a:t>
            </a:r>
            <a:endParaRPr lang="es-ES" dirty="0">
              <a:solidFill>
                <a:srgbClr val="1E2DBE"/>
              </a:solidFill>
              <a:cs typeface="Overpass Bold"/>
            </a:endParaRPr>
          </a:p>
        </p:txBody>
      </p:sp>
      <p:sp>
        <p:nvSpPr>
          <p:cNvPr id="3" name="Marcador de contenido 2"/>
          <p:cNvSpPr>
            <a:spLocks noGrp="1"/>
          </p:cNvSpPr>
          <p:nvPr>
            <p:ph idx="1"/>
          </p:nvPr>
        </p:nvSpPr>
        <p:spPr>
          <a:xfrm>
            <a:off x="490539" y="2091765"/>
            <a:ext cx="7547814" cy="3829984"/>
          </a:xfrm>
        </p:spPr>
        <p:txBody>
          <a:bodyPr/>
          <a:lstStyle/>
          <a:p>
            <a:pPr eaLnBrk="0" fontAlgn="base" hangingPunct="0">
              <a:lnSpc>
                <a:spcPct val="150000"/>
              </a:lnSpc>
              <a:spcBef>
                <a:spcPct val="0"/>
              </a:spcBef>
              <a:spcAft>
                <a:spcPct val="0"/>
              </a:spcAft>
              <a:buClr>
                <a:schemeClr val="accent2"/>
              </a:buClr>
            </a:pPr>
            <a:r>
              <a:rPr lang="en-US" altLang="pt-BR" dirty="0" err="1" smtClean="0"/>
              <a:t>Modificación</a:t>
            </a:r>
            <a:r>
              <a:rPr lang="en-US" altLang="pt-BR" dirty="0" smtClean="0"/>
              <a:t> del </a:t>
            </a:r>
            <a:r>
              <a:rPr lang="en-US" altLang="pt-BR" dirty="0" err="1" smtClean="0"/>
              <a:t>lugar</a:t>
            </a:r>
            <a:r>
              <a:rPr lang="en-US" altLang="pt-BR" dirty="0" smtClean="0"/>
              <a:t> del </a:t>
            </a:r>
            <a:r>
              <a:rPr lang="en-US" altLang="pt-BR" dirty="0" err="1" smtClean="0"/>
              <a:t>trabajo</a:t>
            </a:r>
            <a:r>
              <a:rPr lang="en-US" altLang="pt-BR" dirty="0" smtClean="0"/>
              <a:t> o de </a:t>
            </a:r>
            <a:r>
              <a:rPr lang="en-US" altLang="pt-BR" dirty="0" err="1" smtClean="0"/>
              <a:t>proceso</a:t>
            </a:r>
            <a:r>
              <a:rPr lang="en-US" altLang="pt-BR" dirty="0" smtClean="0"/>
              <a:t> del </a:t>
            </a:r>
            <a:r>
              <a:rPr lang="en-US" altLang="pt-BR" dirty="0" err="1" smtClean="0"/>
              <a:t>trabajo</a:t>
            </a:r>
            <a:endParaRPr lang="en-US" b="0" dirty="0" smtClean="0">
              <a:cs typeface="Arial" panose="020B0604020202020204" pitchFamily="34" charset="0"/>
            </a:endParaRP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Cambiar </a:t>
            </a:r>
            <a:r>
              <a:rPr lang="es-ES" b="0" dirty="0">
                <a:solidFill>
                  <a:schemeClr val="tx2"/>
                </a:solidFill>
                <a:latin typeface="Overpass Light"/>
                <a:cs typeface="Overpass Light"/>
              </a:rPr>
              <a:t>el puesto de trabajo o la forma en que se realiza una actividad o proceso de trabajo para reducir el </a:t>
            </a:r>
            <a:r>
              <a:rPr lang="es-ES" b="0" dirty="0" smtClean="0">
                <a:solidFill>
                  <a:schemeClr val="tx2"/>
                </a:solidFill>
                <a:latin typeface="Overpass Light"/>
                <a:cs typeface="Overpass Light"/>
              </a:rPr>
              <a:t>riesgo</a:t>
            </a:r>
            <a:endParaRPr lang="en-US" b="0" dirty="0" smtClean="0">
              <a:solidFill>
                <a:schemeClr val="tx2"/>
              </a:solidFill>
              <a:latin typeface="Overpass Light"/>
              <a:cs typeface="Overpass Light"/>
            </a:endParaRPr>
          </a:p>
          <a:p>
            <a:pPr eaLnBrk="0" fontAlgn="base" hangingPunct="0">
              <a:lnSpc>
                <a:spcPct val="150000"/>
              </a:lnSpc>
              <a:spcBef>
                <a:spcPct val="0"/>
              </a:spcBef>
              <a:spcAft>
                <a:spcPct val="0"/>
              </a:spcAft>
              <a:buClr>
                <a:schemeClr val="accent2"/>
              </a:buClr>
            </a:pPr>
            <a:endParaRPr lang="en-US" altLang="pt-BR" dirty="0" smtClean="0"/>
          </a:p>
          <a:p>
            <a:pPr eaLnBrk="0" fontAlgn="base" hangingPunct="0">
              <a:lnSpc>
                <a:spcPct val="150000"/>
              </a:lnSpc>
              <a:spcBef>
                <a:spcPct val="0"/>
              </a:spcBef>
              <a:spcAft>
                <a:spcPct val="0"/>
              </a:spcAft>
              <a:buClr>
                <a:schemeClr val="accent2"/>
              </a:buClr>
            </a:pPr>
            <a:r>
              <a:rPr lang="en-US" altLang="pt-BR" dirty="0" err="1" smtClean="0"/>
              <a:t>Ejemplos</a:t>
            </a:r>
            <a:endParaRPr lang="en-US"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rediseñar </a:t>
            </a:r>
            <a:r>
              <a:rPr lang="es-ES" b="0" dirty="0">
                <a:solidFill>
                  <a:schemeClr val="tx2"/>
                </a:solidFill>
                <a:latin typeface="Overpass Light"/>
                <a:cs typeface="Overpass Light"/>
              </a:rPr>
              <a:t>una estación de trabajo para reducir los riesgos </a:t>
            </a:r>
            <a:r>
              <a:rPr lang="es-ES" b="0" dirty="0" smtClean="0">
                <a:solidFill>
                  <a:schemeClr val="tx2"/>
                </a:solidFill>
                <a:latin typeface="Overpass Light"/>
                <a:cs typeface="Overpass Light"/>
              </a:rPr>
              <a:t>ergonómicos</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disminuir </a:t>
            </a:r>
            <a:r>
              <a:rPr lang="es-ES" b="0" dirty="0">
                <a:solidFill>
                  <a:schemeClr val="tx2"/>
                </a:solidFill>
                <a:latin typeface="Overpass Light"/>
                <a:cs typeface="Overpass Light"/>
              </a:rPr>
              <a:t>la temperatura de un proceso para que se libere menos </a:t>
            </a:r>
            <a:r>
              <a:rPr lang="es-ES" b="0" dirty="0" smtClean="0">
                <a:solidFill>
                  <a:schemeClr val="tx2"/>
                </a:solidFill>
                <a:latin typeface="Overpass Light"/>
                <a:cs typeface="Overpass Light"/>
              </a:rPr>
              <a:t>vapor</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recurrir </a:t>
            </a:r>
            <a:r>
              <a:rPr lang="es-ES" b="0" dirty="0">
                <a:solidFill>
                  <a:schemeClr val="tx2"/>
                </a:solidFill>
                <a:latin typeface="Overpass Light"/>
                <a:cs typeface="Overpass Light"/>
              </a:rPr>
              <a:t>a la automatización, ya que reduce el potencial de exposición </a:t>
            </a:r>
          </a:p>
          <a:p>
            <a:pPr marL="285750" indent="-285750" eaLnBrk="0" fontAlgn="base" hangingPunct="0">
              <a:lnSpc>
                <a:spcPct val="150000"/>
              </a:lnSpc>
              <a:spcBef>
                <a:spcPct val="0"/>
              </a:spcBef>
              <a:spcAft>
                <a:spcPct val="0"/>
              </a:spcAft>
              <a:buClr>
                <a:schemeClr val="accent2"/>
              </a:buClr>
              <a:buFont typeface="Lucida Grande"/>
              <a:buChar char="►"/>
            </a:pPr>
            <a:endParaRPr lang="en-US" altLang="pt-BR" b="0" dirty="0">
              <a:solidFill>
                <a:prstClr val="black"/>
              </a:solidFill>
              <a:latin typeface="Overpass Light"/>
              <a:cs typeface="Overpass Light"/>
            </a:endParaRPr>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97</a:t>
            </a:fld>
            <a:endParaRPr lang="en-GB"/>
          </a:p>
        </p:txBody>
      </p:sp>
      <p:sp>
        <p:nvSpPr>
          <p:cNvPr id="11" name="Marcador de texto 10"/>
          <p:cNvSpPr>
            <a:spLocks noGrp="1"/>
          </p:cNvSpPr>
          <p:nvPr>
            <p:ph type="body" sz="quarter" idx="14"/>
          </p:nvPr>
        </p:nvSpPr>
        <p:spPr/>
        <p:txBody>
          <a:bodyPr/>
          <a:lstStyle/>
          <a:p>
            <a:r>
              <a:rPr lang="es-ES_tradnl" dirty="0" smtClean="0"/>
              <a:t>Afroamericano Trabajando En Fórmula En El Centro Científico RF._.STUDIO</a:t>
            </a:r>
            <a:endParaRPr lang="es-ES" dirty="0"/>
          </a:p>
        </p:txBody>
      </p:sp>
      <p:pic>
        <p:nvPicPr>
          <p:cNvPr id="13"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7" name="Imagen 6" descr="97_slide_pictur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7077" y="1012588"/>
            <a:ext cx="4174923" cy="5845412"/>
          </a:xfrm>
          <a:prstGeom prst="rect">
            <a:avLst/>
          </a:prstGeom>
        </p:spPr>
      </p:pic>
      <p:sp>
        <p:nvSpPr>
          <p:cNvPr id="9" name="Triángulo rectángulo 8"/>
          <p:cNvSpPr/>
          <p:nvPr/>
        </p:nvSpPr>
        <p:spPr>
          <a:xfrm rot="10800000">
            <a:off x="8005057" y="978448"/>
            <a:ext cx="4186941" cy="2420888"/>
          </a:xfrm>
          <a:prstGeom prst="r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91600934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err="1">
                <a:solidFill>
                  <a:srgbClr val="1E2DBE"/>
                </a:solidFill>
                <a:cs typeface="Overpass Bold"/>
              </a:rPr>
              <a:t>Tipos</a:t>
            </a:r>
            <a:r>
              <a:rPr lang="en-GB" dirty="0">
                <a:solidFill>
                  <a:srgbClr val="1E2DBE"/>
                </a:solidFill>
                <a:cs typeface="Overpass Bold"/>
              </a:rPr>
              <a:t> de </a:t>
            </a:r>
            <a:r>
              <a:rPr lang="en-GB" dirty="0" err="1">
                <a:solidFill>
                  <a:srgbClr val="1E2DBE"/>
                </a:solidFill>
                <a:cs typeface="Overpass Bold"/>
              </a:rPr>
              <a:t>controles</a:t>
            </a:r>
            <a:r>
              <a:rPr lang="en-GB" dirty="0">
                <a:solidFill>
                  <a:srgbClr val="1E2DBE"/>
                </a:solidFill>
                <a:cs typeface="Overpass Bold"/>
              </a:rPr>
              <a:t> de </a:t>
            </a:r>
            <a:r>
              <a:rPr lang="en-GB" dirty="0" err="1">
                <a:solidFill>
                  <a:srgbClr val="1E2DBE"/>
                </a:solidFill>
                <a:cs typeface="Overpass Bold"/>
              </a:rPr>
              <a:t>ingeniería</a:t>
            </a:r>
            <a:endParaRPr lang="es-ES" dirty="0">
              <a:cs typeface="Overpass Bold"/>
            </a:endParaRPr>
          </a:p>
        </p:txBody>
      </p:sp>
      <p:sp>
        <p:nvSpPr>
          <p:cNvPr id="3" name="Marcador de contenido 2"/>
          <p:cNvSpPr>
            <a:spLocks noGrp="1"/>
          </p:cNvSpPr>
          <p:nvPr>
            <p:ph idx="1"/>
          </p:nvPr>
        </p:nvSpPr>
        <p:spPr>
          <a:xfrm>
            <a:off x="490538" y="2393950"/>
            <a:ext cx="8250049" cy="3482975"/>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Dejar </a:t>
            </a:r>
            <a:r>
              <a:rPr lang="es-ES" b="0" dirty="0">
                <a:solidFill>
                  <a:schemeClr val="tx2"/>
                </a:solidFill>
                <a:latin typeface="Overpass Light"/>
                <a:cs typeface="Overpass Light"/>
              </a:rPr>
              <a:t>el peligro "dentro" y al trabajador "fuera" (o viceversa</a:t>
            </a:r>
            <a:r>
              <a:rPr lang="es-ES" b="0" dirty="0" smtClean="0">
                <a:solidFill>
                  <a:schemeClr val="tx2"/>
                </a:solidFill>
                <a:latin typeface="Overpass Light"/>
                <a:cs typeface="Overpass Light"/>
              </a:rPr>
              <a:t>)</a:t>
            </a:r>
          </a:p>
          <a:p>
            <a:pPr marL="285750" indent="-285750" eaLnBrk="0" fontAlgn="base" hangingPunct="0">
              <a:lnSpc>
                <a:spcPct val="150000"/>
              </a:lnSpc>
              <a:spcBef>
                <a:spcPct val="0"/>
              </a:spcBef>
              <a:spcAft>
                <a:spcPct val="0"/>
              </a:spcAft>
              <a:buClr>
                <a:schemeClr val="accent2"/>
              </a:buClr>
              <a:buFont typeface="Lucida Grande"/>
              <a:buChar char="►"/>
            </a:pPr>
            <a:endParaRPr lang="en-US" altLang="pt-BR" b="0" dirty="0" smtClean="0">
              <a:solidFill>
                <a:schemeClr val="tx2"/>
              </a:solidFill>
              <a:latin typeface="Overpass Light"/>
              <a:cs typeface="Overpass Light"/>
            </a:endParaRPr>
          </a:p>
          <a:p>
            <a:pPr eaLnBrk="0" fontAlgn="base" hangingPunct="0">
              <a:lnSpc>
                <a:spcPct val="150000"/>
              </a:lnSpc>
              <a:spcBef>
                <a:spcPct val="0"/>
              </a:spcBef>
              <a:spcAft>
                <a:spcPct val="0"/>
              </a:spcAft>
              <a:buClr>
                <a:schemeClr val="accent2"/>
              </a:buClr>
            </a:pPr>
            <a:r>
              <a:rPr lang="en-US" altLang="pt-BR" dirty="0" err="1" smtClean="0"/>
              <a:t>Ejemplos</a:t>
            </a:r>
            <a:endParaRPr lang="en-US"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Encerramiento </a:t>
            </a:r>
            <a:r>
              <a:rPr lang="es-ES" b="0" dirty="0">
                <a:solidFill>
                  <a:schemeClr val="tx2"/>
                </a:solidFill>
                <a:latin typeface="Overpass Light"/>
                <a:cs typeface="Overpass Light"/>
              </a:rPr>
              <a:t>completo de las partes móviles de la </a:t>
            </a:r>
            <a:r>
              <a:rPr lang="es-ES" b="0" dirty="0" smtClean="0">
                <a:solidFill>
                  <a:schemeClr val="tx2"/>
                </a:solidFill>
                <a:latin typeface="Overpass Light"/>
                <a:cs typeface="Overpass Light"/>
              </a:rPr>
              <a:t>maquinaria</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C</a:t>
            </a:r>
            <a:r>
              <a:rPr lang="es-ES" b="0" dirty="0" smtClean="0">
                <a:solidFill>
                  <a:schemeClr val="tx2"/>
                </a:solidFill>
                <a:latin typeface="Overpass Light"/>
                <a:cs typeface="Overpass Light"/>
              </a:rPr>
              <a:t>ontención </a:t>
            </a:r>
            <a:r>
              <a:rPr lang="es-ES" b="0" dirty="0">
                <a:solidFill>
                  <a:schemeClr val="tx2"/>
                </a:solidFill>
                <a:latin typeface="Overpass Light"/>
                <a:cs typeface="Overpass Light"/>
              </a:rPr>
              <a:t>completa de líquidos o gases </a:t>
            </a:r>
            <a:r>
              <a:rPr lang="es-ES" b="0" dirty="0" smtClean="0">
                <a:solidFill>
                  <a:schemeClr val="tx2"/>
                </a:solidFill>
                <a:latin typeface="Overpass Light"/>
                <a:cs typeface="Overpass Light"/>
              </a:rPr>
              <a:t>tóxicos</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O</a:t>
            </a:r>
            <a:r>
              <a:rPr lang="es-ES" b="0" dirty="0" smtClean="0">
                <a:solidFill>
                  <a:schemeClr val="tx2"/>
                </a:solidFill>
                <a:latin typeface="Overpass Light"/>
                <a:cs typeface="Overpass Light"/>
              </a:rPr>
              <a:t>peraciones </a:t>
            </a:r>
            <a:r>
              <a:rPr lang="es-ES" b="0" dirty="0">
                <a:solidFill>
                  <a:schemeClr val="tx2"/>
                </a:solidFill>
                <a:latin typeface="Overpass Light"/>
                <a:cs typeface="Overpass Light"/>
              </a:rPr>
              <a:t>en cabina o contenedor sellado (caja de guantes) para encerrar los trabajos que conlleven intervenciones con microorganismos peligrosos, radioisótopos o sustancias tóxicas </a:t>
            </a:r>
            <a:endParaRPr lang="es-ES"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C</a:t>
            </a:r>
            <a:r>
              <a:rPr lang="es-ES" b="0" dirty="0" smtClean="0">
                <a:solidFill>
                  <a:schemeClr val="tx2"/>
                </a:solidFill>
                <a:latin typeface="Overpass Light"/>
                <a:cs typeface="Overpass Light"/>
              </a:rPr>
              <a:t>ontención </a:t>
            </a:r>
            <a:r>
              <a:rPr lang="es-ES" b="0" dirty="0">
                <a:solidFill>
                  <a:schemeClr val="tx2"/>
                </a:solidFill>
                <a:latin typeface="Overpass Light"/>
                <a:cs typeface="Overpass Light"/>
              </a:rPr>
              <a:t>completa del ruido, el calor o los procesos que producen </a:t>
            </a:r>
            <a:r>
              <a:rPr lang="es-ES" b="0" dirty="0" smtClean="0">
                <a:solidFill>
                  <a:schemeClr val="tx2"/>
                </a:solidFill>
                <a:latin typeface="Overpass Light"/>
                <a:cs typeface="Overpass Light"/>
              </a:rPr>
              <a:t>presión</a:t>
            </a:r>
            <a:endParaRPr lang="es-ES" b="0" dirty="0">
              <a:solidFill>
                <a:schemeClr val="tx2"/>
              </a:solidFill>
              <a:latin typeface="Overpass Light"/>
              <a:cs typeface="Overpass Light"/>
            </a:endParaRPr>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98</a:t>
            </a:fld>
            <a:endParaRPr lang="en-GB"/>
          </a:p>
        </p:txBody>
      </p:sp>
    </p:spTree>
    <p:extLst>
      <p:ext uri="{BB962C8B-B14F-4D97-AF65-F5344CB8AC3E}">
        <p14:creationId xmlns:p14="http://schemas.microsoft.com/office/powerpoint/2010/main" val="116257586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b="0" dirty="0" err="1">
                <a:solidFill>
                  <a:srgbClr val="1E2DBE"/>
                </a:solidFill>
                <a:cs typeface="Overpass Bold"/>
              </a:rPr>
              <a:t>Tipos</a:t>
            </a:r>
            <a:r>
              <a:rPr lang="en-GB" b="0" dirty="0">
                <a:solidFill>
                  <a:srgbClr val="1E2DBE"/>
                </a:solidFill>
                <a:cs typeface="Overpass Bold"/>
              </a:rPr>
              <a:t> de </a:t>
            </a:r>
            <a:r>
              <a:rPr lang="en-GB" b="0" dirty="0" err="1">
                <a:solidFill>
                  <a:srgbClr val="1E2DBE"/>
                </a:solidFill>
                <a:cs typeface="Overpass Bold"/>
              </a:rPr>
              <a:t>controles</a:t>
            </a:r>
            <a:r>
              <a:rPr lang="en-GB" b="0" dirty="0">
                <a:solidFill>
                  <a:srgbClr val="1E2DBE"/>
                </a:solidFill>
                <a:cs typeface="Overpass Bold"/>
              </a:rPr>
              <a:t> de </a:t>
            </a:r>
            <a:r>
              <a:rPr lang="en-GB" b="0" dirty="0" err="1">
                <a:solidFill>
                  <a:srgbClr val="1E2DBE"/>
                </a:solidFill>
                <a:cs typeface="Overpass Bold"/>
              </a:rPr>
              <a:t>ingeniería</a:t>
            </a:r>
            <a:endParaRPr lang="es-ES" b="0" dirty="0">
              <a:cs typeface="Overpass Bold"/>
            </a:endParaRPr>
          </a:p>
        </p:txBody>
      </p:sp>
      <p:sp>
        <p:nvSpPr>
          <p:cNvPr id="3" name="Marcador de contenido 2"/>
          <p:cNvSpPr>
            <a:spLocks noGrp="1"/>
          </p:cNvSpPr>
          <p:nvPr>
            <p:ph idx="1"/>
          </p:nvPr>
        </p:nvSpPr>
        <p:spPr>
          <a:xfrm>
            <a:off x="490538" y="2002118"/>
            <a:ext cx="11298050" cy="3874807"/>
          </a:xfrm>
        </p:spPr>
        <p:txBody>
          <a:bodyPr/>
          <a:lstStyle/>
          <a:p>
            <a:pPr marL="285750" indent="-285750" eaLnBrk="0" fontAlgn="base" hangingPunct="0">
              <a:lnSpc>
                <a:spcPct val="12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Separar </a:t>
            </a:r>
            <a:r>
              <a:rPr lang="es-ES" b="0" dirty="0">
                <a:solidFill>
                  <a:schemeClr val="tx2"/>
                </a:solidFill>
                <a:latin typeface="Overpass Light"/>
                <a:cs typeface="Overpass Light"/>
              </a:rPr>
              <a:t>el peligro de los trabajadores, aislando el camino por el que el peligro «viaja» a la(s) ruta(s) de exposición </a:t>
            </a:r>
          </a:p>
          <a:p>
            <a:pPr eaLnBrk="0" fontAlgn="base" hangingPunct="0">
              <a:lnSpc>
                <a:spcPct val="50000"/>
              </a:lnSpc>
              <a:spcBef>
                <a:spcPct val="0"/>
              </a:spcBef>
              <a:spcAft>
                <a:spcPct val="0"/>
              </a:spcAft>
              <a:buClr>
                <a:schemeClr val="accent2"/>
              </a:buClr>
            </a:pPr>
            <a:endParaRPr lang="en-US" b="0" dirty="0">
              <a:solidFill>
                <a:srgbClr val="000000"/>
              </a:solidFill>
              <a:latin typeface="Overpass Light"/>
              <a:cs typeface="Overpass Light"/>
            </a:endParaRPr>
          </a:p>
          <a:p>
            <a:pPr eaLnBrk="0" fontAlgn="base" hangingPunct="0">
              <a:lnSpc>
                <a:spcPct val="150000"/>
              </a:lnSpc>
              <a:spcBef>
                <a:spcPct val="0"/>
              </a:spcBef>
              <a:spcAft>
                <a:spcPct val="0"/>
              </a:spcAft>
              <a:buClr>
                <a:schemeClr val="accent2"/>
              </a:buClr>
            </a:pPr>
            <a:r>
              <a:rPr lang="en-US" altLang="pt-BR" dirty="0" err="1" smtClean="0"/>
              <a:t>Ejemplos</a:t>
            </a:r>
            <a:endParaRPr lang="en-US"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Protección </a:t>
            </a:r>
            <a:r>
              <a:rPr lang="es-ES" b="0" dirty="0">
                <a:solidFill>
                  <a:schemeClr val="tx2"/>
                </a:solidFill>
                <a:latin typeface="Overpass Light"/>
                <a:cs typeface="Overpass Light"/>
              </a:rPr>
              <a:t>fija y enclavada de la máquina, luces de seguridad,  alfombras sensibles a la </a:t>
            </a:r>
            <a:r>
              <a:rPr lang="es-ES" b="0" dirty="0" smtClean="0">
                <a:solidFill>
                  <a:schemeClr val="tx2"/>
                </a:solidFill>
                <a:latin typeface="Overpass Light"/>
                <a:cs typeface="Overpass Light"/>
              </a:rPr>
              <a:t>presión</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A</a:t>
            </a:r>
            <a:r>
              <a:rPr lang="es-ES" b="0" dirty="0" smtClean="0">
                <a:solidFill>
                  <a:schemeClr val="tx2"/>
                </a:solidFill>
                <a:latin typeface="Overpass Light"/>
                <a:cs typeface="Overpass Light"/>
              </a:rPr>
              <a:t>islamiento </a:t>
            </a:r>
            <a:r>
              <a:rPr lang="es-ES" b="0" dirty="0">
                <a:solidFill>
                  <a:schemeClr val="tx2"/>
                </a:solidFill>
                <a:latin typeface="Overpass Light"/>
                <a:cs typeface="Overpass Light"/>
              </a:rPr>
              <a:t>del proceso en una zona alejada de los trabajadores, excepto en los trabajos de </a:t>
            </a:r>
            <a:r>
              <a:rPr lang="es-ES" b="0" dirty="0" smtClean="0">
                <a:solidFill>
                  <a:schemeClr val="tx2"/>
                </a:solidFill>
                <a:latin typeface="Overpass Light"/>
                <a:cs typeface="Overpass Light"/>
              </a:rPr>
              <a:t>mantenimiento</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D</a:t>
            </a:r>
            <a:r>
              <a:rPr lang="es-ES" b="0" dirty="0" smtClean="0">
                <a:solidFill>
                  <a:schemeClr val="tx2"/>
                </a:solidFill>
                <a:latin typeface="Overpass Light"/>
                <a:cs typeface="Overpass Light"/>
              </a:rPr>
              <a:t>eflectores </a:t>
            </a:r>
            <a:r>
              <a:rPr lang="es-ES" b="0" dirty="0">
                <a:solidFill>
                  <a:schemeClr val="tx2"/>
                </a:solidFill>
                <a:latin typeface="Overpass Light"/>
                <a:cs typeface="Overpass Light"/>
              </a:rPr>
              <a:t>utilizados como barreras de absorción de ruido, pantallas de soldadura (protección de los transeúntes</a:t>
            </a:r>
            <a:r>
              <a:rPr lang="es-ES" b="0" dirty="0" smtClean="0">
                <a:solidFill>
                  <a:schemeClr val="tx2"/>
                </a:solidFill>
                <a:latin typeface="Overpass Light"/>
                <a:cs typeface="Overpass Light"/>
              </a:rPr>
              <a:t>)</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P</a:t>
            </a:r>
            <a:r>
              <a:rPr lang="es-ES" b="0" dirty="0" smtClean="0">
                <a:solidFill>
                  <a:schemeClr val="tx2"/>
                </a:solidFill>
                <a:latin typeface="Overpass Light"/>
                <a:cs typeface="Overpass Light"/>
              </a:rPr>
              <a:t>uertas </a:t>
            </a:r>
            <a:r>
              <a:rPr lang="es-ES" b="0" dirty="0">
                <a:solidFill>
                  <a:schemeClr val="tx2"/>
                </a:solidFill>
                <a:latin typeface="Overpass Light"/>
                <a:cs typeface="Overpass Light"/>
              </a:rPr>
              <a:t>forradas de plomo para proteger de los rayos X y/o escudos </a:t>
            </a:r>
            <a:r>
              <a:rPr lang="es-ES" b="0" dirty="0" smtClean="0">
                <a:solidFill>
                  <a:schemeClr val="tx2"/>
                </a:solidFill>
                <a:latin typeface="Overpass Light"/>
                <a:cs typeface="Overpass Light"/>
              </a:rPr>
              <a:t>térmicos</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V</a:t>
            </a:r>
            <a:r>
              <a:rPr lang="es-ES" b="0" dirty="0" smtClean="0">
                <a:solidFill>
                  <a:schemeClr val="tx2"/>
                </a:solidFill>
                <a:latin typeface="Overpass Light"/>
                <a:cs typeface="Overpass Light"/>
              </a:rPr>
              <a:t>entilación </a:t>
            </a:r>
            <a:r>
              <a:rPr lang="es-ES" b="0" dirty="0">
                <a:solidFill>
                  <a:schemeClr val="tx2"/>
                </a:solidFill>
                <a:latin typeface="Overpass Light"/>
                <a:cs typeface="Overpass Light"/>
              </a:rPr>
              <a:t>local de los gases de escape: extracción del contaminante de la zona de respiración de los </a:t>
            </a:r>
            <a:r>
              <a:rPr lang="es-ES" b="0" dirty="0" smtClean="0">
                <a:solidFill>
                  <a:schemeClr val="tx2"/>
                </a:solidFill>
                <a:latin typeface="Overpass Light"/>
                <a:cs typeface="Overpass Light"/>
              </a:rPr>
              <a:t>trabajadores</a:t>
            </a:r>
            <a:endParaRPr lang="es-ES" b="0" dirty="0">
              <a:solidFill>
                <a:schemeClr val="tx2"/>
              </a:solidFill>
              <a:latin typeface="Overpass Light"/>
              <a:cs typeface="Overpass Light"/>
            </a:endParaRPr>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99</a:t>
            </a:fld>
            <a:endParaRPr lang="en-GB"/>
          </a:p>
        </p:txBody>
      </p:sp>
    </p:spTree>
    <p:extLst>
      <p:ext uri="{BB962C8B-B14F-4D97-AF65-F5344CB8AC3E}">
        <p14:creationId xmlns:p14="http://schemas.microsoft.com/office/powerpoint/2010/main" val="348972891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smtClean="0"/>
              <a:t>Video «</a:t>
            </a:r>
            <a:r>
              <a:rPr lang="es-ES" b="0" dirty="0"/>
              <a:t>Ejemplos de protecciones de maquinaria y otros elementos de </a:t>
            </a:r>
            <a:r>
              <a:rPr lang="es-ES" b="0" dirty="0" smtClean="0"/>
              <a:t>seguridad» </a:t>
            </a:r>
            <a:endParaRPr lang="es-ES" b="0" dirty="0"/>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100</a:t>
            </a:fld>
            <a:endParaRPr lang="en-GB"/>
          </a:p>
        </p:txBody>
      </p:sp>
      <p:pic>
        <p:nvPicPr>
          <p:cNvPr id="8" name="Examples of machinery guards and other safety featur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93999" y="2360706"/>
            <a:ext cx="6715989" cy="3777744"/>
          </a:xfrm>
          <a:prstGeom prst="rect">
            <a:avLst/>
          </a:prstGeom>
        </p:spPr>
      </p:pic>
    </p:spTree>
    <p:extLst>
      <p:ext uri="{BB962C8B-B14F-4D97-AF65-F5344CB8AC3E}">
        <p14:creationId xmlns:p14="http://schemas.microsoft.com/office/powerpoint/2010/main" val="9337229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50607"/>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n-GB" b="0" dirty="0" err="1" smtClean="0"/>
              <a:t>Controles</a:t>
            </a:r>
            <a:r>
              <a:rPr lang="en-GB" b="0" dirty="0" smtClean="0"/>
              <a:t> de </a:t>
            </a:r>
            <a:r>
              <a:rPr lang="en-GB" b="0" dirty="0" err="1" smtClean="0"/>
              <a:t>ingeniería</a:t>
            </a:r>
            <a:endParaRPr lang="es-ES" b="0" dirty="0">
              <a:cs typeface="Overpass Bold"/>
            </a:endParaRPr>
          </a:p>
        </p:txBody>
      </p:sp>
      <p:sp>
        <p:nvSpPr>
          <p:cNvPr id="3" name="Marcador de contenido 2"/>
          <p:cNvSpPr>
            <a:spLocks noGrp="1"/>
          </p:cNvSpPr>
          <p:nvPr>
            <p:ph idx="1"/>
          </p:nvPr>
        </p:nvSpPr>
        <p:spPr>
          <a:xfrm>
            <a:off x="490539" y="2091766"/>
            <a:ext cx="5625304" cy="3785160"/>
          </a:xfrm>
        </p:spPr>
        <p:txBody>
          <a:bodyPr/>
          <a:lstStyle/>
          <a:p>
            <a:pPr>
              <a:lnSpc>
                <a:spcPct val="107000"/>
              </a:lnSpc>
              <a:spcAft>
                <a:spcPts val="800"/>
              </a:spcAft>
            </a:pPr>
            <a:r>
              <a:rPr lang="es-ES" b="0" dirty="0">
                <a:solidFill>
                  <a:schemeClr val="tx2"/>
                </a:solidFill>
                <a:latin typeface="Overpass Light"/>
                <a:ea typeface="Calibri" panose="020F0502020204030204" pitchFamily="34" charset="0"/>
                <a:cs typeface="Overpass Light"/>
              </a:rPr>
              <a:t>Desde pequeños dispositivos colectores de humo de soldadura, capuchas de polvo, campanas de gases, cajas de guantes y cabinas de pulverización, hasta instalaciones industriales a gran escala. </a:t>
            </a:r>
          </a:p>
          <a:p>
            <a:pPr lvl="0">
              <a:lnSpc>
                <a:spcPct val="107000"/>
              </a:lnSpc>
              <a:spcAft>
                <a:spcPts val="800"/>
              </a:spcAft>
              <a:tabLst>
                <a:tab pos="457200" algn="l"/>
              </a:tabLst>
            </a:pPr>
            <a:r>
              <a:rPr lang="es-ES" b="0" dirty="0">
                <a:solidFill>
                  <a:schemeClr val="tx2"/>
                </a:solidFill>
                <a:ea typeface="Calibri" panose="020F0502020204030204" pitchFamily="34" charset="0"/>
                <a:cs typeface="Overpass Bold"/>
              </a:rPr>
              <a:t>Todos estos controles de ingeniería </a:t>
            </a:r>
            <a:r>
              <a:rPr lang="es-ES" b="0" dirty="0">
                <a:solidFill>
                  <a:schemeClr val="tx2"/>
                </a:solidFill>
                <a:latin typeface="Overpass Light"/>
                <a:ea typeface="Calibri" panose="020F0502020204030204" pitchFamily="34" charset="0"/>
                <a:cs typeface="Overpass Light"/>
              </a:rPr>
              <a:t>tienen los mismos </a:t>
            </a:r>
            <a:r>
              <a:rPr lang="es-ES" b="0" dirty="0">
                <a:solidFill>
                  <a:schemeClr val="tx2"/>
                </a:solidFill>
                <a:ea typeface="Calibri" panose="020F0502020204030204" pitchFamily="34" charset="0"/>
                <a:cs typeface="Overpass Bold"/>
              </a:rPr>
              <a:t>requisitos en materia de higiene </a:t>
            </a:r>
            <a:r>
              <a:rPr lang="es-ES" b="0" dirty="0">
                <a:solidFill>
                  <a:schemeClr val="tx2"/>
                </a:solidFill>
                <a:latin typeface="Overpass Light"/>
                <a:ea typeface="Calibri" panose="020F0502020204030204" pitchFamily="34" charset="0"/>
                <a:cs typeface="Overpass Light"/>
              </a:rPr>
              <a:t>para:</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ea typeface="Calibri" panose="020F0502020204030204" pitchFamily="34" charset="0"/>
                <a:cs typeface="Overpass Light"/>
              </a:rPr>
              <a:t>recoger </a:t>
            </a:r>
            <a:r>
              <a:rPr lang="es-ES" b="0" dirty="0">
                <a:solidFill>
                  <a:schemeClr val="tx2"/>
                </a:solidFill>
                <a:latin typeface="Overpass Light"/>
                <a:ea typeface="Calibri" panose="020F0502020204030204" pitchFamily="34" charset="0"/>
                <a:cs typeface="Overpass Light"/>
              </a:rPr>
              <a:t>o contener el peligro</a:t>
            </a:r>
            <a:r>
              <a:rPr lang="es-ES" b="0" dirty="0" smtClean="0">
                <a:solidFill>
                  <a:schemeClr val="tx2"/>
                </a:solidFill>
                <a:latin typeface="Overpass Light"/>
                <a:ea typeface="Calibri" panose="020F0502020204030204" pitchFamily="34" charset="0"/>
                <a:cs typeface="Overpass Light"/>
              </a:rPr>
              <a:t>;</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ea typeface="Calibri" panose="020F0502020204030204" pitchFamily="34" charset="0"/>
                <a:cs typeface="Overpass Light"/>
              </a:rPr>
              <a:t>alejar </a:t>
            </a:r>
            <a:r>
              <a:rPr lang="es-ES" b="0" dirty="0">
                <a:solidFill>
                  <a:schemeClr val="tx2"/>
                </a:solidFill>
                <a:latin typeface="Overpass Light"/>
                <a:ea typeface="Calibri" panose="020F0502020204030204" pitchFamily="34" charset="0"/>
                <a:cs typeface="Overpass Light"/>
              </a:rPr>
              <a:t>el peligro del trabajador de forma </a:t>
            </a:r>
            <a:r>
              <a:rPr lang="es-ES" b="0" dirty="0" smtClean="0">
                <a:solidFill>
                  <a:schemeClr val="tx2"/>
                </a:solidFill>
                <a:latin typeface="Overpass Light"/>
                <a:ea typeface="Calibri" panose="020F0502020204030204" pitchFamily="34" charset="0"/>
                <a:cs typeface="Overpass Light"/>
              </a:rPr>
              <a:t>fiable; y</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ea typeface="Calibri" panose="020F0502020204030204" pitchFamily="34" charset="0"/>
                <a:cs typeface="Overpass Light"/>
              </a:rPr>
              <a:t>mantener </a:t>
            </a:r>
            <a:r>
              <a:rPr lang="es-ES" b="0" dirty="0">
                <a:solidFill>
                  <a:schemeClr val="tx2"/>
                </a:solidFill>
                <a:latin typeface="Overpass Light"/>
                <a:ea typeface="Calibri" panose="020F0502020204030204" pitchFamily="34" charset="0"/>
                <a:cs typeface="Overpass Light"/>
              </a:rPr>
              <a:t>la exposición por debajo de los </a:t>
            </a:r>
            <a:r>
              <a:rPr lang="es-ES" b="0" dirty="0" smtClean="0">
                <a:solidFill>
                  <a:schemeClr val="tx2"/>
                </a:solidFill>
                <a:latin typeface="Overpass Light"/>
                <a:ea typeface="Calibri" panose="020F0502020204030204" pitchFamily="34" charset="0"/>
                <a:cs typeface="Overpass Light"/>
              </a:rPr>
              <a:t>límites prescritos.</a:t>
            </a:r>
            <a:endParaRPr lang="es-ES" b="0" dirty="0">
              <a:solidFill>
                <a:schemeClr val="tx2"/>
              </a:solidFill>
              <a:latin typeface="Overpass Light"/>
              <a:ea typeface="Calibri" panose="020F0502020204030204" pitchFamily="34" charset="0"/>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endParaRPr lang="en-US" dirty="0" smtClean="0">
              <a:solidFill>
                <a:prstClr val="black"/>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101</a:t>
            </a:fld>
            <a:endParaRPr lang="en-GB"/>
          </a:p>
        </p:txBody>
      </p:sp>
      <p:pic>
        <p:nvPicPr>
          <p:cNvPr id="13"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Imagen 8" descr="101_slide_pictur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9224" y="2389751"/>
            <a:ext cx="3977767" cy="28576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8429872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cs typeface="Overpass Bold"/>
              </a:rPr>
              <a:t>Controles de ingeniería: Ventilación local de gases y pantallas de soldadura</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102</a:t>
            </a:fld>
            <a:endParaRPr lang="en-GB"/>
          </a:p>
        </p:txBody>
      </p:sp>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11" name="Imagen 10" descr="102_slide_pictures_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9370" y="2485478"/>
            <a:ext cx="3721608" cy="3468624"/>
          </a:xfrm>
          <a:prstGeom prst="rect">
            <a:avLst/>
          </a:prstGeom>
          <a:ln>
            <a:noFill/>
          </a:ln>
          <a:effectLst>
            <a:outerShdw blurRad="292100" dist="139700" dir="2700000" algn="tl" rotWithShape="0">
              <a:srgbClr val="333333">
                <a:alpha val="65000"/>
              </a:srgbClr>
            </a:outerShdw>
          </a:effectLst>
        </p:spPr>
      </p:pic>
      <p:pic>
        <p:nvPicPr>
          <p:cNvPr id="10" name="Imagen 9" descr="102_slide_pictures_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5779" y="2485479"/>
            <a:ext cx="3721608" cy="34686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226262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141664"/>
            <a:ext cx="7663920" cy="744005"/>
          </a:xfrm>
        </p:spPr>
        <p:txBody>
          <a:bodyPr/>
          <a:lstStyle/>
          <a:p>
            <a:r>
              <a:rPr lang="es-ES" b="0" dirty="0">
                <a:solidFill>
                  <a:srgbClr val="1E2DBE"/>
                </a:solidFill>
              </a:rPr>
              <a:t>Controles de ingeniería: </a:t>
            </a:r>
            <a:r>
              <a:rPr lang="es-ES" b="0" dirty="0" smtClean="0">
                <a:solidFill>
                  <a:srgbClr val="1E2DBE"/>
                </a:solidFill>
              </a:rPr>
              <a:t>Mecanismos </a:t>
            </a:r>
            <a:r>
              <a:rPr lang="es-ES" b="0" dirty="0">
                <a:solidFill>
                  <a:srgbClr val="1E2DBE"/>
                </a:solidFill>
              </a:rPr>
              <a:t>de protección de las máquinas</a:t>
            </a:r>
          </a:p>
        </p:txBody>
      </p:sp>
      <p:sp>
        <p:nvSpPr>
          <p:cNvPr id="3" name="Marcador de contenido 2"/>
          <p:cNvSpPr>
            <a:spLocks noGrp="1"/>
          </p:cNvSpPr>
          <p:nvPr>
            <p:ph idx="1"/>
          </p:nvPr>
        </p:nvSpPr>
        <p:spPr>
          <a:xfrm>
            <a:off x="477709" y="2209749"/>
            <a:ext cx="7944108" cy="3889965"/>
          </a:xfrm>
        </p:spPr>
        <p:txBody>
          <a:bodyPr numCol="2"/>
          <a:lstStyle/>
          <a:p>
            <a:pPr marL="285750" indent="-285750" eaLnBrk="0" fontAlgn="base" hangingPunct="0">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Las </a:t>
            </a:r>
            <a:r>
              <a:rPr lang="es-ES" b="0" dirty="0">
                <a:solidFill>
                  <a:schemeClr val="tx2"/>
                </a:solidFill>
                <a:latin typeface="Overpass Light"/>
                <a:cs typeface="Overpass Light"/>
              </a:rPr>
              <a:t>partes peligrosas de las máquinas siempre deben estar cubiertas </a:t>
            </a:r>
            <a:r>
              <a:rPr lang="es-ES" b="0" dirty="0" smtClean="0">
                <a:solidFill>
                  <a:schemeClr val="tx2"/>
                </a:solidFill>
                <a:latin typeface="Overpass Light"/>
                <a:cs typeface="Overpass Light"/>
              </a:rPr>
              <a:t/>
            </a:r>
            <a:br>
              <a:rPr lang="es-ES" b="0" dirty="0" smtClean="0">
                <a:solidFill>
                  <a:schemeClr val="tx2"/>
                </a:solidFill>
                <a:latin typeface="Overpass Light"/>
                <a:cs typeface="Overpass Light"/>
              </a:rPr>
            </a:br>
            <a:r>
              <a:rPr lang="es-ES" b="0" dirty="0" smtClean="0">
                <a:solidFill>
                  <a:schemeClr val="tx2"/>
                </a:solidFill>
                <a:latin typeface="Overpass Light"/>
                <a:cs typeface="Overpass Light"/>
              </a:rPr>
              <a:t>o </a:t>
            </a:r>
            <a:r>
              <a:rPr lang="es-ES" b="0" dirty="0">
                <a:solidFill>
                  <a:schemeClr val="tx2"/>
                </a:solidFill>
                <a:latin typeface="Overpass Light"/>
                <a:cs typeface="Overpass Light"/>
              </a:rPr>
              <a:t>equipadas de protecciones para evitar cualquier contacto con los </a:t>
            </a:r>
            <a:r>
              <a:rPr lang="es-ES" b="0" dirty="0" smtClean="0">
                <a:solidFill>
                  <a:schemeClr val="tx2"/>
                </a:solidFill>
                <a:latin typeface="Overpass Light"/>
                <a:cs typeface="Overpass Light"/>
              </a:rPr>
              <a:t>trabajadores</a:t>
            </a:r>
          </a:p>
          <a:p>
            <a:pPr marL="285750" indent="-285750" eaLnBrk="0" fontAlgn="base" hangingPunct="0">
              <a:lnSpc>
                <a:spcPct val="50000"/>
              </a:lnSpc>
              <a:spcBef>
                <a:spcPct val="0"/>
              </a:spcBef>
              <a:spcAft>
                <a:spcPct val="0"/>
              </a:spcAft>
              <a:buClr>
                <a:schemeClr val="accent2"/>
              </a:buClr>
              <a:buFont typeface="Lucida Grande"/>
              <a:buChar char="►"/>
            </a:pPr>
            <a:endParaRPr lang="es-ES" b="0" dirty="0" smtClean="0">
              <a:solidFill>
                <a:schemeClr val="tx2"/>
              </a:solidFill>
              <a:latin typeface="Overpass Light"/>
              <a:cs typeface="Overpass Light"/>
            </a:endParaRPr>
          </a:p>
          <a:p>
            <a:pPr marL="285750" indent="-285750" eaLnBrk="0" fontAlgn="base" hangingPunct="0">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Las </a:t>
            </a:r>
            <a:r>
              <a:rPr lang="es-ES" b="0" dirty="0">
                <a:solidFill>
                  <a:schemeClr val="tx2"/>
                </a:solidFill>
                <a:latin typeface="Overpass Light"/>
                <a:cs typeface="Overpass Light"/>
              </a:rPr>
              <a:t>protecciones de las máquinas deben ser sólidas, estar fijadas </a:t>
            </a:r>
            <a:r>
              <a:rPr lang="es-ES" b="0" dirty="0" smtClean="0">
                <a:solidFill>
                  <a:schemeClr val="tx2"/>
                </a:solidFill>
                <a:latin typeface="Overpass Light"/>
                <a:cs typeface="Overpass Light"/>
              </a:rPr>
              <a:t/>
            </a:r>
            <a:br>
              <a:rPr lang="es-ES" b="0" dirty="0" smtClean="0">
                <a:solidFill>
                  <a:schemeClr val="tx2"/>
                </a:solidFill>
                <a:latin typeface="Overpass Light"/>
                <a:cs typeface="Overpass Light"/>
              </a:rPr>
            </a:br>
            <a:r>
              <a:rPr lang="es-ES" b="0" dirty="0" smtClean="0">
                <a:solidFill>
                  <a:schemeClr val="tx2"/>
                </a:solidFill>
                <a:latin typeface="Overpass Light"/>
                <a:cs typeface="Overpass Light"/>
              </a:rPr>
              <a:t>y </a:t>
            </a:r>
            <a:r>
              <a:rPr lang="es-ES" b="0" dirty="0">
                <a:solidFill>
                  <a:schemeClr val="tx2"/>
                </a:solidFill>
                <a:latin typeface="Overpass Light"/>
                <a:cs typeface="Overpass Light"/>
              </a:rPr>
              <a:t>no deben ser fáciles de </a:t>
            </a:r>
            <a:r>
              <a:rPr lang="es-ES" b="0" dirty="0" smtClean="0">
                <a:solidFill>
                  <a:schemeClr val="tx2"/>
                </a:solidFill>
                <a:latin typeface="Overpass Light"/>
                <a:cs typeface="Overpass Light"/>
              </a:rPr>
              <a:t>quitar</a:t>
            </a:r>
          </a:p>
          <a:p>
            <a:pPr marL="285750" indent="-285750" eaLnBrk="0" fontAlgn="base" hangingPunct="0">
              <a:lnSpc>
                <a:spcPct val="50000"/>
              </a:lnSpc>
              <a:spcBef>
                <a:spcPct val="0"/>
              </a:spcBef>
              <a:spcAft>
                <a:spcPct val="0"/>
              </a:spcAft>
              <a:buClr>
                <a:schemeClr val="accent2"/>
              </a:buClr>
              <a:buFont typeface="Lucida Grande"/>
              <a:buChar char="►"/>
            </a:pPr>
            <a:endParaRPr lang="es-ES" b="0" dirty="0" smtClean="0">
              <a:solidFill>
                <a:schemeClr val="tx2"/>
              </a:solidFill>
              <a:latin typeface="Overpass Light"/>
              <a:cs typeface="Overpass Light"/>
            </a:endParaRPr>
          </a:p>
          <a:p>
            <a:pPr marL="285750" indent="-285750" eaLnBrk="0" fontAlgn="base" hangingPunct="0">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Los </a:t>
            </a:r>
            <a:r>
              <a:rPr lang="es-ES" b="0" dirty="0">
                <a:solidFill>
                  <a:schemeClr val="tx2"/>
                </a:solidFill>
                <a:latin typeface="Overpass Light"/>
                <a:cs typeface="Overpass Light"/>
              </a:rPr>
              <a:t>trabajadores deben recibir formación en seguridad básica </a:t>
            </a:r>
            <a:r>
              <a:rPr lang="es-ES" b="0" dirty="0" smtClean="0">
                <a:solidFill>
                  <a:schemeClr val="tx2"/>
                </a:solidFill>
                <a:latin typeface="Overpass Light"/>
                <a:cs typeface="Overpass Light"/>
              </a:rPr>
              <a:t/>
            </a:r>
            <a:br>
              <a:rPr lang="es-ES" b="0" dirty="0" smtClean="0">
                <a:solidFill>
                  <a:schemeClr val="tx2"/>
                </a:solidFill>
                <a:latin typeface="Overpass Light"/>
                <a:cs typeface="Overpass Light"/>
              </a:rPr>
            </a:br>
            <a:r>
              <a:rPr lang="es-ES" b="0" dirty="0" smtClean="0">
                <a:solidFill>
                  <a:schemeClr val="tx2"/>
                </a:solidFill>
                <a:latin typeface="Overpass Light"/>
                <a:cs typeface="Overpass Light"/>
              </a:rPr>
              <a:t>de </a:t>
            </a:r>
            <a:r>
              <a:rPr lang="es-ES" b="0" dirty="0">
                <a:solidFill>
                  <a:schemeClr val="tx2"/>
                </a:solidFill>
                <a:latin typeface="Overpass Light"/>
                <a:cs typeface="Overpass Light"/>
              </a:rPr>
              <a:t>las máquinas para</a:t>
            </a:r>
            <a:r>
              <a:rPr lang="es-ES" b="0" dirty="0" smtClean="0">
                <a:solidFill>
                  <a:schemeClr val="tx2"/>
                </a:solidFill>
                <a:latin typeface="Overpass Light"/>
                <a:cs typeface="Overpass Light"/>
              </a:rPr>
              <a:t>:</a:t>
            </a:r>
            <a:br>
              <a:rPr lang="es-ES" b="0" dirty="0" smtClean="0">
                <a:solidFill>
                  <a:schemeClr val="tx2"/>
                </a:solidFill>
                <a:latin typeface="Overpass Light"/>
                <a:cs typeface="Overpass Light"/>
              </a:rPr>
            </a:br>
            <a:endParaRPr lang="es-ES" b="0" dirty="0">
              <a:solidFill>
                <a:schemeClr val="tx2"/>
              </a:solidFill>
              <a:latin typeface="Overpass Light"/>
              <a:cs typeface="Overpass Light"/>
            </a:endParaRPr>
          </a:p>
          <a:p>
            <a:pPr marL="628650" lvl="1" indent="-358775">
              <a:buClr>
                <a:schemeClr val="accent1"/>
              </a:buClr>
              <a:buFont typeface="Lucida Grande"/>
              <a:buChar char="►"/>
            </a:pPr>
            <a:r>
              <a:rPr lang="es-ES" dirty="0" smtClean="0">
                <a:solidFill>
                  <a:schemeClr val="tx2"/>
                </a:solidFill>
                <a:latin typeface="Overpass Light"/>
                <a:cs typeface="Overpass Light"/>
              </a:rPr>
              <a:t>Apagar </a:t>
            </a:r>
            <a:r>
              <a:rPr lang="es-ES" dirty="0">
                <a:solidFill>
                  <a:schemeClr val="tx2"/>
                </a:solidFill>
                <a:latin typeface="Overpass Light"/>
                <a:cs typeface="Overpass Light"/>
              </a:rPr>
              <a:t>las máquinas y </a:t>
            </a:r>
            <a:r>
              <a:rPr lang="es-ES" i="1" dirty="0">
                <a:solidFill>
                  <a:schemeClr val="tx2"/>
                </a:solidFill>
                <a:latin typeface="Overpass Light"/>
                <a:cs typeface="Overpass Light"/>
              </a:rPr>
              <a:t>bloquearlas </a:t>
            </a:r>
            <a:r>
              <a:rPr lang="es-ES" dirty="0">
                <a:solidFill>
                  <a:schemeClr val="tx2"/>
                </a:solidFill>
                <a:latin typeface="Overpass Light"/>
                <a:cs typeface="Overpass Light"/>
              </a:rPr>
              <a:t>antes </a:t>
            </a:r>
            <a:r>
              <a:rPr lang="es-ES" dirty="0" smtClean="0">
                <a:solidFill>
                  <a:schemeClr val="tx2"/>
                </a:solidFill>
                <a:latin typeface="Overpass Light"/>
                <a:cs typeface="Overpass Light"/>
              </a:rPr>
              <a:t>de quitar </a:t>
            </a:r>
            <a:br>
              <a:rPr lang="es-ES" dirty="0" smtClean="0">
                <a:solidFill>
                  <a:schemeClr val="tx2"/>
                </a:solidFill>
                <a:latin typeface="Overpass Light"/>
                <a:cs typeface="Overpass Light"/>
              </a:rPr>
            </a:br>
            <a:r>
              <a:rPr lang="es-ES" dirty="0" smtClean="0">
                <a:solidFill>
                  <a:schemeClr val="tx2"/>
                </a:solidFill>
                <a:latin typeface="Overpass Light"/>
                <a:cs typeface="Overpass Light"/>
              </a:rPr>
              <a:t>las protecciones</a:t>
            </a:r>
          </a:p>
          <a:p>
            <a:pPr marL="628650" lvl="1" indent="-358775">
              <a:buClr>
                <a:schemeClr val="accent1"/>
              </a:buClr>
              <a:buFont typeface="Lucida Grande"/>
              <a:buChar char="►"/>
            </a:pPr>
            <a:r>
              <a:rPr lang="es-ES" dirty="0">
                <a:solidFill>
                  <a:schemeClr val="tx2"/>
                </a:solidFill>
                <a:latin typeface="Overpass Light"/>
                <a:cs typeface="Overpass Light"/>
              </a:rPr>
              <a:t>D</a:t>
            </a:r>
            <a:r>
              <a:rPr lang="es-ES" dirty="0" smtClean="0">
                <a:solidFill>
                  <a:schemeClr val="tx2"/>
                </a:solidFill>
                <a:latin typeface="Overpass Light"/>
                <a:cs typeface="Overpass Light"/>
              </a:rPr>
              <a:t>etener </a:t>
            </a:r>
            <a:r>
              <a:rPr lang="es-ES" dirty="0">
                <a:solidFill>
                  <a:schemeClr val="tx2"/>
                </a:solidFill>
                <a:latin typeface="Overpass Light"/>
                <a:cs typeface="Overpass Light"/>
              </a:rPr>
              <a:t>la máquina en caso </a:t>
            </a:r>
            <a:r>
              <a:rPr lang="es-ES" dirty="0" smtClean="0">
                <a:solidFill>
                  <a:schemeClr val="tx2"/>
                </a:solidFill>
                <a:latin typeface="Overpass Light"/>
                <a:cs typeface="Overpass Light"/>
              </a:rPr>
              <a:t/>
            </a:r>
            <a:br>
              <a:rPr lang="es-ES" dirty="0" smtClean="0">
                <a:solidFill>
                  <a:schemeClr val="tx2"/>
                </a:solidFill>
                <a:latin typeface="Overpass Light"/>
                <a:cs typeface="Overpass Light"/>
              </a:rPr>
            </a:br>
            <a:r>
              <a:rPr lang="es-ES" dirty="0" smtClean="0">
                <a:solidFill>
                  <a:schemeClr val="tx2"/>
                </a:solidFill>
                <a:latin typeface="Overpass Light"/>
                <a:cs typeface="Overpass Light"/>
              </a:rPr>
              <a:t>de emergencia</a:t>
            </a:r>
          </a:p>
          <a:p>
            <a:pPr marL="628650" lvl="1" indent="-358775">
              <a:buClr>
                <a:schemeClr val="accent1"/>
              </a:buClr>
              <a:buFont typeface="Lucida Grande"/>
              <a:buChar char="►"/>
            </a:pPr>
            <a:r>
              <a:rPr lang="es-ES" dirty="0">
                <a:solidFill>
                  <a:schemeClr val="tx2"/>
                </a:solidFill>
                <a:latin typeface="Overpass Light"/>
                <a:cs typeface="Overpass Light"/>
              </a:rPr>
              <a:t>S</a:t>
            </a:r>
            <a:r>
              <a:rPr lang="es-ES" dirty="0" smtClean="0">
                <a:solidFill>
                  <a:schemeClr val="tx2"/>
                </a:solidFill>
                <a:latin typeface="Overpass Light"/>
                <a:cs typeface="Overpass Light"/>
              </a:rPr>
              <a:t>aber </a:t>
            </a:r>
            <a:r>
              <a:rPr lang="es-ES" dirty="0">
                <a:solidFill>
                  <a:schemeClr val="tx2"/>
                </a:solidFill>
                <a:latin typeface="Overpass Light"/>
                <a:cs typeface="Overpass Light"/>
              </a:rPr>
              <a:t>cómo y cuándo limpiar </a:t>
            </a:r>
            <a:r>
              <a:rPr lang="es-ES" dirty="0" smtClean="0">
                <a:solidFill>
                  <a:schemeClr val="tx2"/>
                </a:solidFill>
                <a:latin typeface="Overpass Light"/>
                <a:cs typeface="Overpass Light"/>
              </a:rPr>
              <a:t/>
            </a:r>
            <a:br>
              <a:rPr lang="es-ES" dirty="0" smtClean="0">
                <a:solidFill>
                  <a:schemeClr val="tx2"/>
                </a:solidFill>
                <a:latin typeface="Overpass Light"/>
                <a:cs typeface="Overpass Light"/>
              </a:rPr>
            </a:br>
            <a:r>
              <a:rPr lang="es-ES" dirty="0" smtClean="0">
                <a:solidFill>
                  <a:schemeClr val="tx2"/>
                </a:solidFill>
                <a:latin typeface="Overpass Light"/>
                <a:cs typeface="Overpass Light"/>
              </a:rPr>
              <a:t>una </a:t>
            </a:r>
            <a:r>
              <a:rPr lang="es-ES" dirty="0">
                <a:solidFill>
                  <a:schemeClr val="tx2"/>
                </a:solidFill>
                <a:latin typeface="Overpass Light"/>
                <a:cs typeface="Overpass Light"/>
              </a:rPr>
              <a:t>máquina </a:t>
            </a:r>
            <a:endParaRPr lang="es-ES" dirty="0" smtClean="0">
              <a:solidFill>
                <a:schemeClr val="tx2"/>
              </a:solidFill>
              <a:latin typeface="Overpass Light"/>
              <a:cs typeface="Overpass Light"/>
            </a:endParaRPr>
          </a:p>
          <a:p>
            <a:pPr marL="628650" lvl="1" indent="-358775">
              <a:buClr>
                <a:schemeClr val="accent1"/>
              </a:buClr>
              <a:buFont typeface="Lucida Grande"/>
              <a:buChar char="►"/>
            </a:pPr>
            <a:r>
              <a:rPr lang="es-ES" dirty="0">
                <a:solidFill>
                  <a:schemeClr val="tx2"/>
                </a:solidFill>
                <a:latin typeface="Overpass Light"/>
                <a:cs typeface="Overpass Light"/>
              </a:rPr>
              <a:t>S</a:t>
            </a:r>
            <a:r>
              <a:rPr lang="es-ES" dirty="0" smtClean="0">
                <a:solidFill>
                  <a:schemeClr val="tx2"/>
                </a:solidFill>
                <a:latin typeface="Overpass Light"/>
                <a:cs typeface="Overpass Light"/>
              </a:rPr>
              <a:t>aber </a:t>
            </a:r>
            <a:r>
              <a:rPr lang="es-ES" dirty="0">
                <a:solidFill>
                  <a:schemeClr val="tx2"/>
                </a:solidFill>
                <a:latin typeface="Overpass Light"/>
                <a:cs typeface="Overpass Light"/>
              </a:rPr>
              <a:t>que deben llevar ropa segura, </a:t>
            </a:r>
            <a:r>
              <a:rPr lang="es-ES" dirty="0" smtClean="0">
                <a:solidFill>
                  <a:schemeClr val="tx2"/>
                </a:solidFill>
                <a:latin typeface="Overpass Light"/>
                <a:cs typeface="Overpass Light"/>
              </a:rPr>
              <a:t>ajustada, sin </a:t>
            </a:r>
            <a:r>
              <a:rPr lang="es-ES" dirty="0">
                <a:solidFill>
                  <a:schemeClr val="tx2"/>
                </a:solidFill>
                <a:latin typeface="Overpass Light"/>
                <a:cs typeface="Overpass Light"/>
              </a:rPr>
              <a:t>partes holgadas o </a:t>
            </a:r>
            <a:r>
              <a:rPr lang="es-ES" dirty="0" smtClean="0">
                <a:solidFill>
                  <a:schemeClr val="tx2"/>
                </a:solidFill>
                <a:latin typeface="Overpass Light"/>
                <a:cs typeface="Overpass Light"/>
              </a:rPr>
              <a:t>sueltas</a:t>
            </a:r>
            <a:endParaRPr lang="es-ES" dirty="0">
              <a:solidFill>
                <a:schemeClr val="tx2"/>
              </a:solidFill>
              <a:latin typeface="Overpass Light"/>
              <a:cs typeface="Overpass Light"/>
            </a:endParaRP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103</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3798" y="1149149"/>
            <a:ext cx="2371222" cy="2903723"/>
          </a:xfrm>
          <a:prstGeom prst="rect">
            <a:avLst/>
          </a:prstGeom>
          <a:noFill/>
          <a:ln>
            <a:noFill/>
          </a:ln>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6602" y="4136911"/>
            <a:ext cx="2632357" cy="1976050"/>
          </a:xfrm>
          <a:prstGeom prst="rect">
            <a:avLst/>
          </a:prstGeom>
          <a:noFill/>
          <a:ln>
            <a:noFill/>
          </a:ln>
        </p:spPr>
      </p:pic>
      <p:sp>
        <p:nvSpPr>
          <p:cNvPr id="10" name="CuadroTexto 9"/>
          <p:cNvSpPr txBox="1"/>
          <p:nvPr/>
        </p:nvSpPr>
        <p:spPr>
          <a:xfrm>
            <a:off x="359201" y="6004497"/>
            <a:ext cx="7813623" cy="646331"/>
          </a:xfrm>
          <a:prstGeom prst="rect">
            <a:avLst/>
          </a:prstGeom>
          <a:noFill/>
        </p:spPr>
        <p:txBody>
          <a:bodyPr wrap="square" rtlCol="0">
            <a:spAutoFit/>
          </a:bodyPr>
          <a:lstStyle/>
          <a:p>
            <a:pPr marL="0" lvl="1">
              <a:spcBef>
                <a:spcPts val="0"/>
              </a:spcBef>
            </a:pPr>
            <a:r>
              <a:rPr lang="es-ES" dirty="0">
                <a:solidFill>
                  <a:schemeClr val="accent2"/>
                </a:solidFill>
                <a:latin typeface="Overpass Bold"/>
                <a:cs typeface="Overpass Bold"/>
              </a:rPr>
              <a:t>En caso de que no haya protecciones o éstas </a:t>
            </a:r>
            <a:r>
              <a:rPr lang="es-ES" dirty="0" smtClean="0">
                <a:solidFill>
                  <a:schemeClr val="accent2"/>
                </a:solidFill>
                <a:latin typeface="Overpass Bold"/>
                <a:cs typeface="Overpass Bold"/>
              </a:rPr>
              <a:t>estén defectuosas </a:t>
            </a:r>
            <a:r>
              <a:rPr lang="es-ES" dirty="0">
                <a:solidFill>
                  <a:schemeClr val="accent2"/>
                </a:solidFill>
                <a:latin typeface="Overpass Bold"/>
                <a:cs typeface="Overpass Bold"/>
              </a:rPr>
              <a:t>siempre deberá informarse de </a:t>
            </a:r>
            <a:r>
              <a:rPr lang="es-ES" dirty="0" smtClean="0">
                <a:solidFill>
                  <a:schemeClr val="accent2"/>
                </a:solidFill>
                <a:latin typeface="Overpass Bold"/>
                <a:cs typeface="Overpass Bold"/>
              </a:rPr>
              <a:t>inmediato a </a:t>
            </a:r>
            <a:r>
              <a:rPr lang="es-ES" dirty="0">
                <a:solidFill>
                  <a:schemeClr val="accent2"/>
                </a:solidFill>
                <a:latin typeface="Overpass Bold"/>
                <a:cs typeface="Overpass Bold"/>
              </a:rPr>
              <a:t>un supervisor</a:t>
            </a:r>
          </a:p>
        </p:txBody>
      </p:sp>
    </p:spTree>
    <p:extLst>
      <p:ext uri="{BB962C8B-B14F-4D97-AF65-F5344CB8AC3E}">
        <p14:creationId xmlns:p14="http://schemas.microsoft.com/office/powerpoint/2010/main" val="1840935389"/>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104</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441" y="1660130"/>
            <a:ext cx="6967485" cy="4441656"/>
          </a:xfrm>
          <a:prstGeom prst="rect">
            <a:avLst/>
          </a:prstGeom>
        </p:spPr>
      </p:pic>
      <p:sp>
        <p:nvSpPr>
          <p:cNvPr id="3" name="Rectángulo 2"/>
          <p:cNvSpPr/>
          <p:nvPr/>
        </p:nvSpPr>
        <p:spPr>
          <a:xfrm>
            <a:off x="611541" y="1422778"/>
            <a:ext cx="7793566" cy="477054"/>
          </a:xfrm>
          <a:prstGeom prst="rect">
            <a:avLst/>
          </a:prstGeom>
        </p:spPr>
        <p:txBody>
          <a:bodyPr wrap="square">
            <a:spAutoFit/>
          </a:bodyPr>
          <a:lstStyle/>
          <a:p>
            <a:r>
              <a:rPr lang="nl-NL" altLang="en-US" sz="2500" dirty="0">
                <a:solidFill>
                  <a:schemeClr val="accent1"/>
                </a:solidFill>
                <a:latin typeface="Overpass Bold"/>
                <a:cs typeface="Overpass Bold"/>
              </a:rPr>
              <a:t>4</a:t>
            </a:r>
            <a:r>
              <a:rPr lang="nl-NL" altLang="en-US" sz="2500" dirty="0" smtClean="0">
                <a:solidFill>
                  <a:schemeClr val="accent1"/>
                </a:solidFill>
                <a:latin typeface="Overpass Bold"/>
                <a:cs typeface="Overpass Bold"/>
              </a:rPr>
              <a:t>. Controles </a:t>
            </a:r>
            <a:r>
              <a:rPr lang="nl-NL" altLang="en-US" sz="2500" dirty="0" err="1" smtClean="0">
                <a:solidFill>
                  <a:schemeClr val="accent1"/>
                </a:solidFill>
                <a:latin typeface="Overpass Bold"/>
                <a:cs typeface="Overpass Bold"/>
              </a:rPr>
              <a:t>administrativos</a:t>
            </a:r>
            <a:endParaRPr lang="es-ES" sz="2500" dirty="0">
              <a:latin typeface="Overpass Bold"/>
              <a:cs typeface="Overpass Bold"/>
            </a:endParaRPr>
          </a:p>
        </p:txBody>
      </p:sp>
      <p:sp>
        <p:nvSpPr>
          <p:cNvPr id="8" name="CuadroTexto 7"/>
          <p:cNvSpPr txBox="1"/>
          <p:nvPr/>
        </p:nvSpPr>
        <p:spPr>
          <a:xfrm>
            <a:off x="711382" y="2196960"/>
            <a:ext cx="4034245" cy="1477328"/>
          </a:xfrm>
          <a:prstGeom prst="rect">
            <a:avLst/>
          </a:prstGeom>
          <a:noFill/>
        </p:spPr>
        <p:txBody>
          <a:bodyPr wrap="square" rtlCol="0">
            <a:spAutoFit/>
          </a:bodyPr>
          <a:lstStyle/>
          <a:p>
            <a:r>
              <a:rPr lang="es-ES" dirty="0">
                <a:solidFill>
                  <a:schemeClr val="tx2"/>
                </a:solidFill>
                <a:latin typeface="Overpass Light"/>
                <a:cs typeface="Overpass Light"/>
              </a:rPr>
              <a:t>Elaboración y aplicación de métodos y prácticas de trabajo seguros para reducir al mínimo la exposición a un peligro y, por consiguiente, reducir el riesgo de lesiones o daños</a:t>
            </a:r>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7375" y="2281576"/>
            <a:ext cx="3499323" cy="3099358"/>
          </a:xfrm>
          <a:prstGeom prst="rect">
            <a:avLst/>
          </a:prstGeom>
        </p:spPr>
      </p:pic>
    </p:spTree>
    <p:extLst>
      <p:ext uri="{BB962C8B-B14F-4D97-AF65-F5344CB8AC3E}">
        <p14:creationId xmlns:p14="http://schemas.microsoft.com/office/powerpoint/2010/main" val="135425826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a:cs typeface="Overpass Bold"/>
              </a:rPr>
              <a:t>Controles </a:t>
            </a:r>
            <a:r>
              <a:rPr lang="nl-NL" altLang="en-US" b="0" dirty="0" err="1">
                <a:cs typeface="Overpass Bold"/>
              </a:rPr>
              <a:t>administrativos</a:t>
            </a:r>
            <a:endParaRPr lang="es-ES" b="0" dirty="0">
              <a:cs typeface="Overpass Bold"/>
            </a:endParaRPr>
          </a:p>
        </p:txBody>
      </p:sp>
      <p:sp>
        <p:nvSpPr>
          <p:cNvPr id="3" name="Marcador de contenido 2"/>
          <p:cNvSpPr>
            <a:spLocks noGrp="1"/>
          </p:cNvSpPr>
          <p:nvPr>
            <p:ph idx="1"/>
          </p:nvPr>
        </p:nvSpPr>
        <p:spPr>
          <a:xfrm>
            <a:off x="490539" y="2125198"/>
            <a:ext cx="5177698" cy="3384877"/>
          </a:xfrm>
        </p:spPr>
        <p:txBody>
          <a:bodyPr/>
          <a:lstStyle/>
          <a:p>
            <a:pPr marL="285750" indent="-285750" eaLnBrk="0" fontAlgn="base" hangingPunct="0">
              <a:lnSpc>
                <a:spcPct val="2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b="0" dirty="0" smtClean="0">
                <a:solidFill>
                  <a:schemeClr val="tx2"/>
                </a:solidFill>
                <a:latin typeface="Overpass Light"/>
                <a:cs typeface="Overpass Light"/>
              </a:rPr>
              <a:t>rácticas </a:t>
            </a:r>
            <a:r>
              <a:rPr lang="es-ES" b="0" dirty="0">
                <a:solidFill>
                  <a:schemeClr val="tx2"/>
                </a:solidFill>
                <a:latin typeface="Overpass Light"/>
                <a:cs typeface="Overpass Light"/>
              </a:rPr>
              <a:t>de </a:t>
            </a:r>
            <a:r>
              <a:rPr lang="es-ES" b="0" dirty="0" smtClean="0">
                <a:solidFill>
                  <a:schemeClr val="tx2"/>
                </a:solidFill>
                <a:latin typeface="Overpass Light"/>
                <a:cs typeface="Overpass Light"/>
              </a:rPr>
              <a:t>organización</a:t>
            </a:r>
          </a:p>
          <a:p>
            <a:pPr marL="285750" indent="-285750" eaLnBrk="0" fontAlgn="base" hangingPunct="0">
              <a:lnSpc>
                <a:spcPct val="2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b="0" dirty="0" smtClean="0">
                <a:solidFill>
                  <a:schemeClr val="tx2"/>
                </a:solidFill>
                <a:latin typeface="Overpass Light"/>
                <a:cs typeface="Overpass Light"/>
              </a:rPr>
              <a:t>rocedimientos </a:t>
            </a:r>
            <a:r>
              <a:rPr lang="es-ES" b="0" dirty="0">
                <a:solidFill>
                  <a:schemeClr val="tx2"/>
                </a:solidFill>
                <a:latin typeface="Overpass Light"/>
                <a:cs typeface="Overpass Light"/>
              </a:rPr>
              <a:t>de trabajo </a:t>
            </a:r>
            <a:r>
              <a:rPr lang="es-ES" b="0" dirty="0" smtClean="0">
                <a:solidFill>
                  <a:schemeClr val="tx2"/>
                </a:solidFill>
                <a:latin typeface="Overpass Light"/>
                <a:cs typeface="Overpass Light"/>
              </a:rPr>
              <a:t>seguros</a:t>
            </a:r>
          </a:p>
          <a:p>
            <a:pPr marL="285750" indent="-285750" eaLnBrk="0" fontAlgn="base" hangingPunct="0">
              <a:lnSpc>
                <a:spcPct val="2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Supervisión</a:t>
            </a:r>
          </a:p>
          <a:p>
            <a:pPr marL="285750" indent="-285750" eaLnBrk="0" fontAlgn="base" hangingPunct="0">
              <a:lnSpc>
                <a:spcPct val="2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L</a:t>
            </a:r>
            <a:r>
              <a:rPr lang="es-ES" b="0" dirty="0" smtClean="0">
                <a:solidFill>
                  <a:schemeClr val="tx2"/>
                </a:solidFill>
                <a:latin typeface="Overpass Light"/>
                <a:cs typeface="Overpass Light"/>
              </a:rPr>
              <a:t>impieza</a:t>
            </a:r>
          </a:p>
          <a:p>
            <a:pPr marL="285750" indent="-285750" eaLnBrk="0" fontAlgn="base" hangingPunct="0">
              <a:lnSpc>
                <a:spcPct val="2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b="0" dirty="0" smtClean="0">
                <a:solidFill>
                  <a:schemeClr val="tx2"/>
                </a:solidFill>
                <a:latin typeface="Overpass Light"/>
                <a:cs typeface="Overpass Light"/>
              </a:rPr>
              <a:t>rácticas </a:t>
            </a:r>
            <a:r>
              <a:rPr lang="es-ES" b="0" dirty="0">
                <a:solidFill>
                  <a:schemeClr val="tx2"/>
                </a:solidFill>
                <a:latin typeface="Overpass Light"/>
                <a:cs typeface="Overpass Light"/>
              </a:rPr>
              <a:t>e instalaciones de higiene </a:t>
            </a:r>
            <a:r>
              <a:rPr lang="es-ES" b="0" dirty="0" smtClean="0">
                <a:solidFill>
                  <a:schemeClr val="tx2"/>
                </a:solidFill>
                <a:latin typeface="Overpass Light"/>
                <a:cs typeface="Overpass Light"/>
              </a:rPr>
              <a:t>personal</a:t>
            </a:r>
            <a:endParaRPr lang="es-E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105</a:t>
            </a:fld>
            <a:endParaRPr lang="en-GB"/>
          </a:p>
        </p:txBody>
      </p:sp>
      <p:sp>
        <p:nvSpPr>
          <p:cNvPr id="7" name="Rectángulo 6"/>
          <p:cNvSpPr/>
          <p:nvPr/>
        </p:nvSpPr>
        <p:spPr>
          <a:xfrm>
            <a:off x="5915265" y="2164421"/>
            <a:ext cx="5720293" cy="3369230"/>
          </a:xfrm>
          <a:prstGeom prst="rect">
            <a:avLst/>
          </a:prstGeom>
        </p:spPr>
        <p:txBody>
          <a:bodyPr wrap="square">
            <a:spAutoFit/>
          </a:bodyPr>
          <a:lstStyle/>
          <a:p>
            <a:pPr marL="285750" indent="-285750" eaLnBrk="0" fontAlgn="base" hangingPunct="0">
              <a:lnSpc>
                <a:spcPct val="2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Educación</a:t>
            </a:r>
            <a:r>
              <a:rPr lang="es-ES" dirty="0">
                <a:solidFill>
                  <a:schemeClr val="tx2"/>
                </a:solidFill>
                <a:latin typeface="Overpass Light"/>
                <a:cs typeface="Overpass Light"/>
              </a:rPr>
              <a:t>, formación y </a:t>
            </a:r>
            <a:r>
              <a:rPr lang="es-ES" dirty="0" smtClean="0">
                <a:solidFill>
                  <a:schemeClr val="tx2"/>
                </a:solidFill>
                <a:latin typeface="Overpass Light"/>
                <a:cs typeface="Overpass Light"/>
              </a:rPr>
              <a:t>preparación</a:t>
            </a:r>
          </a:p>
          <a:p>
            <a:pPr marL="285750" indent="-285750" eaLnBrk="0" fontAlgn="base" hangingPunct="0">
              <a:lnSpc>
                <a:spcPct val="2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M</a:t>
            </a:r>
            <a:r>
              <a:rPr lang="es-ES" dirty="0" smtClean="0">
                <a:solidFill>
                  <a:schemeClr val="tx2"/>
                </a:solidFill>
                <a:latin typeface="Overpass Light"/>
                <a:cs typeface="Overpass Light"/>
              </a:rPr>
              <a:t>antenimiento </a:t>
            </a:r>
            <a:r>
              <a:rPr lang="es-ES" dirty="0">
                <a:solidFill>
                  <a:schemeClr val="tx2"/>
                </a:solidFill>
                <a:latin typeface="Overpass Light"/>
                <a:cs typeface="Overpass Light"/>
              </a:rPr>
              <a:t>del equipo en buen estado</a:t>
            </a:r>
            <a:endParaRPr lang="en-CA" dirty="0">
              <a:solidFill>
                <a:schemeClr val="tx2"/>
              </a:solidFill>
              <a:latin typeface="Overpass Light"/>
              <a:cs typeface="Overpass Light"/>
            </a:endParaRPr>
          </a:p>
          <a:p>
            <a:pPr marL="920750" lvl="1" indent="-285750">
              <a:lnSpc>
                <a:spcPct val="229000"/>
              </a:lnSpc>
              <a:buClr>
                <a:schemeClr val="accent1"/>
              </a:buClr>
              <a:buFont typeface="Lucida Grande"/>
              <a:buChar char="►"/>
            </a:pPr>
            <a:r>
              <a:rPr lang="es-ES" dirty="0" smtClean="0">
                <a:solidFill>
                  <a:schemeClr val="tx2"/>
                </a:solidFill>
                <a:latin typeface="Overpass Light"/>
                <a:cs typeface="Overpass Light"/>
              </a:rPr>
              <a:t>mantenimiento </a:t>
            </a:r>
            <a:r>
              <a:rPr lang="es-ES" dirty="0">
                <a:solidFill>
                  <a:schemeClr val="tx2"/>
                </a:solidFill>
                <a:latin typeface="Overpass Light"/>
                <a:cs typeface="Overpass Light"/>
              </a:rPr>
              <a:t>preventivo </a:t>
            </a:r>
            <a:r>
              <a:rPr lang="es-ES" dirty="0" smtClean="0">
                <a:solidFill>
                  <a:schemeClr val="tx2"/>
                </a:solidFill>
                <a:latin typeface="Overpass Light"/>
                <a:cs typeface="Overpass Light"/>
              </a:rPr>
              <a:t>programado</a:t>
            </a:r>
          </a:p>
          <a:p>
            <a:pPr marL="920750" lvl="1" indent="-285750">
              <a:lnSpc>
                <a:spcPct val="229000"/>
              </a:lnSpc>
              <a:buClr>
                <a:schemeClr val="accent1"/>
              </a:buClr>
              <a:buFont typeface="Lucida Grande"/>
              <a:buChar char="►"/>
            </a:pPr>
            <a:r>
              <a:rPr lang="es-ES" dirty="0" smtClean="0">
                <a:solidFill>
                  <a:schemeClr val="tx2"/>
                </a:solidFill>
                <a:latin typeface="Overpass Light"/>
                <a:cs typeface="Overpass Light"/>
              </a:rPr>
              <a:t>mantenimiento </a:t>
            </a:r>
            <a:r>
              <a:rPr lang="es-ES" dirty="0">
                <a:solidFill>
                  <a:schemeClr val="tx2"/>
                </a:solidFill>
                <a:latin typeface="Overpass Light"/>
                <a:cs typeface="Overpass Light"/>
              </a:rPr>
              <a:t>de </a:t>
            </a:r>
            <a:r>
              <a:rPr lang="es-ES" dirty="0" smtClean="0">
                <a:solidFill>
                  <a:schemeClr val="tx2"/>
                </a:solidFill>
                <a:latin typeface="Overpass Light"/>
                <a:cs typeface="Overpass Light"/>
              </a:rPr>
              <a:t>averías</a:t>
            </a:r>
            <a:endParaRPr lang="en-US" dirty="0" smtClean="0">
              <a:solidFill>
                <a:schemeClr val="tx2"/>
              </a:solidFill>
              <a:latin typeface="Overpass Light"/>
              <a:cs typeface="Overpass Light"/>
            </a:endParaRPr>
          </a:p>
          <a:p>
            <a:pPr marL="285750" lvl="1" indent="-285750">
              <a:lnSpc>
                <a:spcPct val="250000"/>
              </a:lnSpc>
              <a:buClr>
                <a:schemeClr val="accent2"/>
              </a:buClr>
              <a:buFont typeface="Lucida Grande"/>
              <a:buChar char="►"/>
            </a:pPr>
            <a:r>
              <a:rPr lang="es-ES" dirty="0" smtClean="0">
                <a:solidFill>
                  <a:schemeClr val="tx2"/>
                </a:solidFill>
                <a:latin typeface="Overpass Light"/>
                <a:cs typeface="Overpass Light"/>
              </a:rPr>
              <a:t>Sistemas </a:t>
            </a:r>
            <a:r>
              <a:rPr lang="es-ES" dirty="0">
                <a:solidFill>
                  <a:schemeClr val="tx2"/>
                </a:solidFill>
                <a:latin typeface="Overpass Light"/>
                <a:cs typeface="Overpass Light"/>
              </a:rPr>
              <a:t>de alerta (señales, alarmas </a:t>
            </a:r>
            <a:r>
              <a:rPr lang="es-ES" dirty="0" smtClean="0">
                <a:solidFill>
                  <a:schemeClr val="tx2"/>
                </a:solidFill>
                <a:latin typeface="Overpass Light"/>
                <a:cs typeface="Overpass Light"/>
              </a:rPr>
              <a:t>y etiquetado)</a:t>
            </a:r>
            <a:endParaRPr lang="en-US" dirty="0">
              <a:solidFill>
                <a:schemeClr val="tx2"/>
              </a:solidFill>
              <a:latin typeface="Overpass Light"/>
              <a:cs typeface="Overpass Light"/>
            </a:endParaRPr>
          </a:p>
        </p:txBody>
      </p:sp>
    </p:spTree>
    <p:extLst>
      <p:ext uri="{BB962C8B-B14F-4D97-AF65-F5344CB8AC3E}">
        <p14:creationId xmlns:p14="http://schemas.microsoft.com/office/powerpoint/2010/main" val="112281223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err="1" smtClean="0">
                <a:cs typeface="Overpass Bold"/>
              </a:rPr>
              <a:t>Ejemplos</a:t>
            </a:r>
            <a:r>
              <a:rPr lang="nl-NL" altLang="en-US" b="0" dirty="0" smtClean="0">
                <a:cs typeface="Overpass Bold"/>
              </a:rPr>
              <a:t> de controles </a:t>
            </a:r>
            <a:r>
              <a:rPr lang="nl-NL" altLang="en-US" b="0" dirty="0" err="1">
                <a:cs typeface="Overpass Bold"/>
              </a:rPr>
              <a:t>administrativos</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106</a:t>
            </a:fld>
            <a:endParaRPr lang="en-GB"/>
          </a:p>
        </p:txBody>
      </p:sp>
      <p:sp>
        <p:nvSpPr>
          <p:cNvPr id="7" name="Rectángulo 6"/>
          <p:cNvSpPr/>
          <p:nvPr/>
        </p:nvSpPr>
        <p:spPr>
          <a:xfrm>
            <a:off x="470394" y="2187036"/>
            <a:ext cx="8561153" cy="4445832"/>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en-US" dirty="0" err="1" smtClean="0">
                <a:solidFill>
                  <a:srgbClr val="FF0000"/>
                </a:solidFill>
                <a:latin typeface="Overpass Bold"/>
                <a:cs typeface="Overpass Bold"/>
              </a:rPr>
              <a:t>Prácticas</a:t>
            </a:r>
            <a:r>
              <a:rPr lang="en-US" dirty="0" smtClean="0">
                <a:solidFill>
                  <a:srgbClr val="FF0000"/>
                </a:solidFill>
                <a:latin typeface="Overpass Bold"/>
                <a:cs typeface="Overpass Bold"/>
              </a:rPr>
              <a:t> de </a:t>
            </a:r>
            <a:r>
              <a:rPr lang="en-US" dirty="0" err="1" smtClean="0">
                <a:solidFill>
                  <a:srgbClr val="FF0000"/>
                </a:solidFill>
                <a:latin typeface="Overpass Bold"/>
                <a:cs typeface="Overpass Bold"/>
              </a:rPr>
              <a:t>organización</a:t>
            </a:r>
            <a:endParaRPr lang="en-US" dirty="0" smtClean="0">
              <a:solidFill>
                <a:srgbClr val="FF0000"/>
              </a:solidFill>
              <a:latin typeface="Overpass Bold"/>
              <a:cs typeface="Overpass Bold"/>
            </a:endParaRPr>
          </a:p>
          <a:p>
            <a:pPr eaLnBrk="0" fontAlgn="base" hangingPunct="0">
              <a:lnSpc>
                <a:spcPct val="80000"/>
              </a:lnSpc>
              <a:spcBef>
                <a:spcPct val="0"/>
              </a:spcBef>
              <a:spcAft>
                <a:spcPct val="0"/>
              </a:spcAft>
              <a:buClr>
                <a:schemeClr val="accent2"/>
              </a:buClr>
            </a:pPr>
            <a:endParaRPr lang="en-US" dirty="0">
              <a:solidFill>
                <a:schemeClr val="tx2"/>
              </a:solidFill>
              <a:latin typeface="Overpass Bold"/>
              <a:cs typeface="Overpass Bold"/>
            </a:endParaRPr>
          </a:p>
          <a:p>
            <a:pPr marL="285750" lvl="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dirty="0" smtClean="0">
                <a:solidFill>
                  <a:schemeClr val="tx2"/>
                </a:solidFill>
                <a:latin typeface="Overpass Light"/>
                <a:cs typeface="Overpass Light"/>
              </a:rPr>
              <a:t>rolongar </a:t>
            </a:r>
            <a:r>
              <a:rPr lang="es-ES" dirty="0">
                <a:solidFill>
                  <a:schemeClr val="tx2"/>
                </a:solidFill>
                <a:latin typeface="Overpass Light"/>
                <a:cs typeface="Overpass Light"/>
              </a:rPr>
              <a:t>los períodos de </a:t>
            </a:r>
            <a:r>
              <a:rPr lang="es-ES" dirty="0" smtClean="0">
                <a:solidFill>
                  <a:schemeClr val="tx2"/>
                </a:solidFill>
                <a:latin typeface="Overpass Light"/>
                <a:cs typeface="Overpass Light"/>
              </a:rPr>
              <a:t>descanso</a:t>
            </a:r>
          </a:p>
          <a:p>
            <a:pPr marL="285750" lvl="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dirty="0" smtClean="0">
                <a:solidFill>
                  <a:schemeClr val="tx2"/>
                </a:solidFill>
                <a:latin typeface="Overpass Light"/>
                <a:cs typeface="Overpass Light"/>
              </a:rPr>
              <a:t>rever </a:t>
            </a:r>
            <a:r>
              <a:rPr lang="es-ES" dirty="0">
                <a:solidFill>
                  <a:schemeClr val="tx2"/>
                </a:solidFill>
                <a:latin typeface="Overpass Light"/>
                <a:cs typeface="Overpass Light"/>
              </a:rPr>
              <a:t>personal de asistencia </a:t>
            </a:r>
            <a:r>
              <a:rPr lang="es-ES" dirty="0" smtClean="0">
                <a:solidFill>
                  <a:schemeClr val="tx2"/>
                </a:solidFill>
                <a:latin typeface="Overpass Light"/>
                <a:cs typeface="Overpass Light"/>
              </a:rPr>
              <a:t>adicional</a:t>
            </a:r>
          </a:p>
          <a:p>
            <a:pPr marL="285750" lvl="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dirty="0" smtClean="0">
                <a:solidFill>
                  <a:schemeClr val="tx2"/>
                </a:solidFill>
                <a:latin typeface="Overpass Light"/>
                <a:cs typeface="Overpass Light"/>
              </a:rPr>
              <a:t>rever </a:t>
            </a:r>
            <a:r>
              <a:rPr lang="es-ES" dirty="0">
                <a:solidFill>
                  <a:schemeClr val="tx2"/>
                </a:solidFill>
                <a:latin typeface="Overpass Light"/>
                <a:cs typeface="Overpass Light"/>
              </a:rPr>
              <a:t>pausas en los ejercicios para variar los movimientos del </a:t>
            </a:r>
            <a:r>
              <a:rPr lang="es-ES" dirty="0" smtClean="0">
                <a:solidFill>
                  <a:schemeClr val="tx2"/>
                </a:solidFill>
                <a:latin typeface="Overpass Light"/>
                <a:cs typeface="Overpass Light"/>
              </a:rPr>
              <a:t>cuerpo</a:t>
            </a:r>
          </a:p>
          <a:p>
            <a:pPr marL="285750" lvl="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R</a:t>
            </a:r>
            <a:r>
              <a:rPr lang="es-ES" dirty="0" smtClean="0">
                <a:solidFill>
                  <a:schemeClr val="tx2"/>
                </a:solidFill>
                <a:latin typeface="Overpass Light"/>
                <a:cs typeface="Overpass Light"/>
              </a:rPr>
              <a:t>otación </a:t>
            </a:r>
            <a:r>
              <a:rPr lang="es-ES" dirty="0">
                <a:solidFill>
                  <a:schemeClr val="tx2"/>
                </a:solidFill>
                <a:latin typeface="Overpass Light"/>
                <a:cs typeface="Overpass Light"/>
              </a:rPr>
              <a:t>de los trabajadores por diferentes tareas</a:t>
            </a:r>
          </a:p>
          <a:p>
            <a:pPr marL="920750" lvl="1" indent="-285750">
              <a:lnSpc>
                <a:spcPct val="150000"/>
              </a:lnSpc>
              <a:buClr>
                <a:schemeClr val="accent1"/>
              </a:buClr>
              <a:buFont typeface="Lucida Grande"/>
              <a:buChar char="►"/>
            </a:pPr>
            <a:r>
              <a:rPr lang="es-ES" dirty="0" smtClean="0">
                <a:solidFill>
                  <a:schemeClr val="tx2"/>
                </a:solidFill>
                <a:latin typeface="Overpass Light"/>
                <a:cs typeface="Overpass Light"/>
              </a:rPr>
              <a:t>limitar la exposición de los trabajadores a las operaciones peligrosas programando la reducción de la exposición de los empleados al peligro, o aplicando otras “reglas”</a:t>
            </a:r>
            <a:endParaRPr lang="en-US" dirty="0" smtClean="0">
              <a:solidFill>
                <a:schemeClr val="tx2"/>
              </a:solidFill>
              <a:latin typeface="Overpass Light"/>
              <a:cs typeface="Overpass Light"/>
            </a:endParaRPr>
          </a:p>
          <a:p>
            <a:pPr marL="285750" lvl="1" indent="-285750">
              <a:lnSpc>
                <a:spcPct val="150000"/>
              </a:lnSpc>
              <a:buClr>
                <a:schemeClr val="accent2"/>
              </a:buClr>
              <a:buFont typeface="Lucida Grande"/>
              <a:buChar char="►"/>
            </a:pPr>
            <a:r>
              <a:rPr lang="es-ES" dirty="0" smtClean="0">
                <a:solidFill>
                  <a:schemeClr val="tx2"/>
                </a:solidFill>
                <a:latin typeface="Overpass Light"/>
                <a:cs typeface="Overpass Light"/>
              </a:rPr>
              <a:t>Programas </a:t>
            </a:r>
            <a:r>
              <a:rPr lang="es-ES" dirty="0">
                <a:solidFill>
                  <a:schemeClr val="tx2"/>
                </a:solidFill>
                <a:latin typeface="Overpass Light"/>
                <a:cs typeface="Overpass Light"/>
              </a:rPr>
              <a:t>de formación </a:t>
            </a:r>
            <a:r>
              <a:rPr lang="es-ES" dirty="0" smtClean="0">
                <a:solidFill>
                  <a:schemeClr val="tx2"/>
                </a:solidFill>
                <a:latin typeface="Overpass Light"/>
                <a:cs typeface="Overpass Light"/>
              </a:rPr>
              <a:t>eficaces</a:t>
            </a:r>
            <a:endParaRPr lang="es-ES" dirty="0">
              <a:solidFill>
                <a:schemeClr val="tx2"/>
              </a:solidFill>
              <a:latin typeface="Overpass Light"/>
              <a:cs typeface="Overpass Light"/>
            </a:endParaRPr>
          </a:p>
          <a:p>
            <a:pPr marL="285750" lvl="1" indent="-285750">
              <a:lnSpc>
                <a:spcPct val="150000"/>
              </a:lnSpc>
              <a:buClr>
                <a:schemeClr val="accent2"/>
              </a:buClr>
              <a:buFont typeface="Lucida Grande"/>
              <a:buChar char="►"/>
            </a:pPr>
            <a:endParaRPr lang="en-CA" dirty="0">
              <a:solidFill>
                <a:srgbClr val="000000"/>
              </a:solidFill>
              <a:latin typeface="Overpass Light"/>
              <a:cs typeface="Overpass Light"/>
            </a:endParaRPr>
          </a:p>
        </p:txBody>
      </p:sp>
    </p:spTree>
    <p:extLst>
      <p:ext uri="{BB962C8B-B14F-4D97-AF65-F5344CB8AC3E}">
        <p14:creationId xmlns:p14="http://schemas.microsoft.com/office/powerpoint/2010/main" val="35614553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1572" y="715172"/>
            <a:ext cx="6690428" cy="6142828"/>
          </a:xfrm>
          <a:prstGeom prst="rect">
            <a:avLst/>
          </a:prstGeom>
        </p:spPr>
      </p:pic>
      <p:sp>
        <p:nvSpPr>
          <p:cNvPr id="2" name="Título 1"/>
          <p:cNvSpPr>
            <a:spLocks noGrp="1"/>
          </p:cNvSpPr>
          <p:nvPr>
            <p:ph type="title"/>
          </p:nvPr>
        </p:nvSpPr>
        <p:spPr/>
        <p:txBody>
          <a:bodyPr/>
          <a:lstStyle/>
          <a:p>
            <a:r>
              <a:rPr lang="nl-NL" altLang="en-US" b="0" dirty="0" err="1">
                <a:cs typeface="Overpass Bold"/>
              </a:rPr>
              <a:t>Ejemplos</a:t>
            </a:r>
            <a:r>
              <a:rPr lang="nl-NL" altLang="en-US" b="0" dirty="0">
                <a:cs typeface="Overpass Bold"/>
              </a:rPr>
              <a:t> de controles </a:t>
            </a:r>
            <a:r>
              <a:rPr lang="nl-NL" altLang="en-US" b="0" dirty="0" err="1">
                <a:cs typeface="Overpass Bold"/>
              </a:rPr>
              <a:t>administrativos</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107</a:t>
            </a:fld>
            <a:endParaRPr lang="en-GB"/>
          </a:p>
        </p:txBody>
      </p:sp>
      <p:sp>
        <p:nvSpPr>
          <p:cNvPr id="7" name="Rectángulo 6"/>
          <p:cNvSpPr/>
          <p:nvPr/>
        </p:nvSpPr>
        <p:spPr>
          <a:xfrm>
            <a:off x="470395" y="2187036"/>
            <a:ext cx="4915605" cy="3808735"/>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it-IT" dirty="0" smtClean="0">
                <a:solidFill>
                  <a:schemeClr val="accent2"/>
                </a:solidFill>
                <a:latin typeface="Overpass Bold"/>
                <a:cs typeface="Overpass Bold"/>
              </a:rPr>
              <a:t>Los </a:t>
            </a:r>
            <a:r>
              <a:rPr lang="it-IT" dirty="0" err="1" smtClean="0">
                <a:solidFill>
                  <a:schemeClr val="accent2"/>
                </a:solidFill>
                <a:latin typeface="Overpass Bold"/>
                <a:cs typeface="Overpass Bold"/>
              </a:rPr>
              <a:t>procedimientos</a:t>
            </a:r>
            <a:r>
              <a:rPr lang="it-IT" dirty="0" smtClean="0">
                <a:solidFill>
                  <a:schemeClr val="accent2"/>
                </a:solidFill>
                <a:latin typeface="Overpass Bold"/>
                <a:cs typeface="Overpass Bold"/>
              </a:rPr>
              <a:t> de </a:t>
            </a:r>
            <a:r>
              <a:rPr lang="it-IT" dirty="0" err="1" smtClean="0">
                <a:solidFill>
                  <a:schemeClr val="accent2"/>
                </a:solidFill>
                <a:latin typeface="Overpass Bold"/>
                <a:cs typeface="Overpass Bold"/>
              </a:rPr>
              <a:t>trabajo</a:t>
            </a:r>
            <a:endParaRPr lang="it-IT" dirty="0">
              <a:solidFill>
                <a:schemeClr val="accent2"/>
              </a:solidFill>
              <a:latin typeface="Overpass Bold"/>
              <a:cs typeface="Overpass Bold"/>
            </a:endParaRPr>
          </a:p>
          <a:p>
            <a:pPr marL="285750" lvl="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ser conformes a la </a:t>
            </a:r>
            <a:r>
              <a:rPr lang="es-ES" dirty="0" smtClean="0">
                <a:solidFill>
                  <a:schemeClr val="tx2"/>
                </a:solidFill>
                <a:latin typeface="Overpass Light"/>
                <a:cs typeface="Overpass Light"/>
              </a:rPr>
              <a:t>legislación</a:t>
            </a:r>
            <a:r>
              <a:rPr lang="es-ES" dirty="0">
                <a:solidFill>
                  <a:schemeClr val="tx2"/>
                </a:solidFill>
                <a:latin typeface="Overpass Light"/>
                <a:cs typeface="Overpass Light"/>
              </a:rPr>
              <a:t> </a:t>
            </a:r>
            <a:r>
              <a:rPr lang="es-ES" dirty="0" smtClean="0">
                <a:solidFill>
                  <a:schemeClr val="tx2"/>
                </a:solidFill>
                <a:latin typeface="Overpass Light"/>
                <a:cs typeface="Overpass Light"/>
              </a:rPr>
              <a:t>y figurar </a:t>
            </a:r>
            <a:r>
              <a:rPr lang="es-ES" dirty="0">
                <a:solidFill>
                  <a:schemeClr val="tx2"/>
                </a:solidFill>
                <a:latin typeface="Overpass Light"/>
                <a:cs typeface="Overpass Light"/>
              </a:rPr>
              <a:t>por escrito </a:t>
            </a:r>
            <a:endParaRPr lang="es-ES" dirty="0" smtClean="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abordar TODOS los peligros del lugar de trabajo y sus respectivas precauciones </a:t>
            </a:r>
            <a:endParaRPr lang="es-ES" dirty="0" smtClean="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SEGUIRSE rigurosamente para proteger a los trabajadores contra los riesgos identificados por la evaluación de los </a:t>
            </a:r>
            <a:r>
              <a:rPr lang="es-ES" dirty="0" smtClean="0">
                <a:solidFill>
                  <a:schemeClr val="tx2"/>
                </a:solidFill>
                <a:latin typeface="Overpass Light"/>
                <a:cs typeface="Overpass Light"/>
              </a:rPr>
              <a:t>riesgos</a:t>
            </a:r>
            <a:endParaRPr lang="es-ES" dirty="0">
              <a:solidFill>
                <a:schemeClr val="tx2"/>
              </a:solidFill>
              <a:latin typeface="Overpass Light"/>
              <a:cs typeface="Overpass Light"/>
            </a:endParaRPr>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95630582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err="1">
                <a:cs typeface="Overpass Bold"/>
              </a:rPr>
              <a:t>Ejemplos</a:t>
            </a:r>
            <a:r>
              <a:rPr lang="nl-NL" altLang="en-US" b="0" dirty="0">
                <a:cs typeface="Overpass Bold"/>
              </a:rPr>
              <a:t> de </a:t>
            </a:r>
            <a:r>
              <a:rPr lang="nl-NL" altLang="en-US" b="0" dirty="0" smtClean="0">
                <a:cs typeface="Overpass Bold"/>
              </a:rPr>
              <a:t>controles </a:t>
            </a:r>
            <a:r>
              <a:rPr lang="nl-NL" altLang="en-US" b="0" dirty="0" err="1" smtClean="0">
                <a:cs typeface="Overpass Bold"/>
              </a:rPr>
              <a:t>administrativos</a:t>
            </a:r>
            <a:endParaRPr lang="es-ES" b="0" dirty="0">
              <a:solidFill>
                <a:srgbClr val="1E2DBE"/>
              </a:solidFill>
            </a:endParaRPr>
          </a:p>
        </p:txBody>
      </p:sp>
      <p:sp>
        <p:nvSpPr>
          <p:cNvPr id="3" name="Marcador de contenido 2"/>
          <p:cNvSpPr>
            <a:spLocks noGrp="1"/>
          </p:cNvSpPr>
          <p:nvPr>
            <p:ph idx="1"/>
          </p:nvPr>
        </p:nvSpPr>
        <p:spPr>
          <a:xfrm>
            <a:off x="532872" y="2898746"/>
            <a:ext cx="3554516" cy="3605238"/>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El </a:t>
            </a:r>
            <a:r>
              <a:rPr lang="es-ES" b="0" dirty="0">
                <a:solidFill>
                  <a:schemeClr val="tx2"/>
                </a:solidFill>
                <a:latin typeface="Overpass Light"/>
                <a:cs typeface="Overpass Light"/>
              </a:rPr>
              <a:t>polvo y la suciedad en las máquinas pueden causar averías y mal </a:t>
            </a:r>
            <a:r>
              <a:rPr lang="es-ES" b="0" dirty="0" smtClean="0">
                <a:solidFill>
                  <a:schemeClr val="tx2"/>
                </a:solidFill>
                <a:latin typeface="Overpass Light"/>
                <a:cs typeface="Overpass Light"/>
              </a:rPr>
              <a:t>funcionamiento</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Una </a:t>
            </a:r>
            <a:r>
              <a:rPr lang="es-ES" b="0" dirty="0">
                <a:solidFill>
                  <a:schemeClr val="tx2"/>
                </a:solidFill>
                <a:latin typeface="Overpass Light"/>
                <a:cs typeface="Overpass Light"/>
              </a:rPr>
              <a:t>fábrica sucia y desordenada aumenta el riesgo de accidentes, enfermedades e incendios</a:t>
            </a:r>
          </a:p>
          <a:p>
            <a:pPr marL="285750" indent="-285750" eaLnBrk="0" fontAlgn="base" hangingPunct="0">
              <a:lnSpc>
                <a:spcPct val="150000"/>
              </a:lnSpc>
              <a:spcBef>
                <a:spcPct val="0"/>
              </a:spcBef>
              <a:spcAft>
                <a:spcPct val="0"/>
              </a:spcAft>
              <a:buClr>
                <a:schemeClr val="accent2"/>
              </a:buClr>
              <a:buFont typeface="Lucida Grande"/>
              <a:buChar char="►"/>
            </a:pPr>
            <a:endParaRPr lang="en-GB" b="0" dirty="0">
              <a:solidFill>
                <a:schemeClr val="tx2"/>
              </a:solidFill>
              <a:latin typeface="Overpass Light"/>
              <a:cs typeface="Overpass Light"/>
            </a:endParaRPr>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108</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2569" y="2995094"/>
            <a:ext cx="2918346" cy="2163517"/>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83132" y="2958472"/>
            <a:ext cx="2973492" cy="2200139"/>
          </a:xfrm>
          <a:prstGeom prst="rect">
            <a:avLst/>
          </a:prstGeom>
          <a:ln>
            <a:noFill/>
          </a:ln>
          <a:effectLst>
            <a:outerShdw blurRad="292100" dist="139700" dir="2700000" algn="tl" rotWithShape="0">
              <a:srgbClr val="333333">
                <a:alpha val="65000"/>
              </a:srgbClr>
            </a:outerShdw>
          </a:effectLst>
        </p:spPr>
      </p:pic>
      <p:sp>
        <p:nvSpPr>
          <p:cNvPr id="10" name="CuadroTexto 9"/>
          <p:cNvSpPr txBox="1"/>
          <p:nvPr/>
        </p:nvSpPr>
        <p:spPr>
          <a:xfrm>
            <a:off x="434410" y="2087121"/>
            <a:ext cx="7387963" cy="369332"/>
          </a:xfrm>
          <a:prstGeom prst="rect">
            <a:avLst/>
          </a:prstGeom>
          <a:noFill/>
        </p:spPr>
        <p:txBody>
          <a:bodyPr wrap="square" rtlCol="0">
            <a:spAutoFit/>
          </a:bodyPr>
          <a:lstStyle/>
          <a:p>
            <a:pPr marL="0" lvl="1">
              <a:spcBef>
                <a:spcPts val="0"/>
              </a:spcBef>
              <a:buNone/>
            </a:pPr>
            <a:r>
              <a:rPr lang="en-US" dirty="0" err="1" smtClean="0">
                <a:solidFill>
                  <a:srgbClr val="FA3C4B"/>
                </a:solidFill>
                <a:latin typeface="Overpass Bold"/>
                <a:cs typeface="Overpass Bold"/>
              </a:rPr>
              <a:t>Limpieza</a:t>
            </a:r>
            <a:r>
              <a:rPr lang="en-US" dirty="0" smtClean="0">
                <a:solidFill>
                  <a:srgbClr val="FA3C4B"/>
                </a:solidFill>
                <a:latin typeface="Overpass Bold"/>
                <a:cs typeface="Overpass Bold"/>
              </a:rPr>
              <a:t> y </a:t>
            </a:r>
            <a:r>
              <a:rPr lang="en-US" dirty="0" err="1" smtClean="0">
                <a:solidFill>
                  <a:srgbClr val="FA3C4B"/>
                </a:solidFill>
                <a:latin typeface="Overpass Bold"/>
                <a:cs typeface="Overpass Bold"/>
              </a:rPr>
              <a:t>orden</a:t>
            </a:r>
            <a:endParaRPr lang="en-GB" dirty="0">
              <a:solidFill>
                <a:srgbClr val="FA3C4B"/>
              </a:solidFill>
              <a:latin typeface="Overpass Bold"/>
              <a:cs typeface="Overpass Bold"/>
            </a:endParaRPr>
          </a:p>
        </p:txBody>
      </p:sp>
      <p:sp>
        <p:nvSpPr>
          <p:cNvPr id="11" name="CuadroTexto 10"/>
          <p:cNvSpPr txBox="1"/>
          <p:nvPr/>
        </p:nvSpPr>
        <p:spPr>
          <a:xfrm>
            <a:off x="4521068" y="5357477"/>
            <a:ext cx="2968461" cy="738664"/>
          </a:xfrm>
          <a:prstGeom prst="rect">
            <a:avLst/>
          </a:prstGeom>
          <a:noFill/>
        </p:spPr>
        <p:txBody>
          <a:bodyPr wrap="square" rtlCol="0">
            <a:spAutoFit/>
          </a:bodyPr>
          <a:lstStyle/>
          <a:p>
            <a:r>
              <a:rPr lang="es-ES_tradnl" sz="1400" dirty="0">
                <a:solidFill>
                  <a:schemeClr val="tx2"/>
                </a:solidFill>
                <a:latin typeface="Overpass Light"/>
                <a:cs typeface="Overpass Light"/>
              </a:rPr>
              <a:t>M</a:t>
            </a:r>
            <a:r>
              <a:rPr lang="es-ES_tradnl" sz="1400" dirty="0" smtClean="0">
                <a:solidFill>
                  <a:schemeClr val="tx2"/>
                </a:solidFill>
                <a:latin typeface="Overpass Light"/>
                <a:cs typeface="Overpass Light"/>
              </a:rPr>
              <a:t>ala </a:t>
            </a:r>
            <a:r>
              <a:rPr lang="es-ES_tradnl" sz="1400" dirty="0">
                <a:solidFill>
                  <a:schemeClr val="tx2"/>
                </a:solidFill>
                <a:latin typeface="Overpass Light"/>
                <a:cs typeface="Overpass Light"/>
              </a:rPr>
              <a:t>limpieza - un lugar de trabajo desordenado es señal de una empresa ineficiente</a:t>
            </a:r>
            <a:endParaRPr lang="en-US" sz="1400" dirty="0">
              <a:solidFill>
                <a:schemeClr val="tx2"/>
              </a:solidFill>
              <a:latin typeface="Overpass Light"/>
              <a:cs typeface="Overpass Light"/>
            </a:endParaRPr>
          </a:p>
        </p:txBody>
      </p:sp>
      <p:sp>
        <p:nvSpPr>
          <p:cNvPr id="12" name="CuadroTexto 11"/>
          <p:cNvSpPr txBox="1"/>
          <p:nvPr/>
        </p:nvSpPr>
        <p:spPr>
          <a:xfrm>
            <a:off x="8033860" y="5357477"/>
            <a:ext cx="2952653" cy="738664"/>
          </a:xfrm>
          <a:prstGeom prst="rect">
            <a:avLst/>
          </a:prstGeom>
          <a:noFill/>
        </p:spPr>
        <p:txBody>
          <a:bodyPr wrap="square" rtlCol="0">
            <a:spAutoFit/>
          </a:bodyPr>
          <a:lstStyle/>
          <a:p>
            <a:r>
              <a:rPr lang="es-ES_tradnl" sz="1400" dirty="0">
                <a:solidFill>
                  <a:schemeClr val="tx2"/>
                </a:solidFill>
                <a:latin typeface="Overpass Light"/>
                <a:cs typeface="Overpass Light"/>
              </a:rPr>
              <a:t>U</a:t>
            </a:r>
            <a:r>
              <a:rPr lang="es-ES_tradnl" sz="1400" dirty="0" smtClean="0">
                <a:solidFill>
                  <a:schemeClr val="tx2"/>
                </a:solidFill>
                <a:latin typeface="Overpass Light"/>
                <a:cs typeface="Overpass Light"/>
              </a:rPr>
              <a:t>n </a:t>
            </a:r>
            <a:r>
              <a:rPr lang="es-ES_tradnl" sz="1400" dirty="0">
                <a:solidFill>
                  <a:schemeClr val="tx2"/>
                </a:solidFill>
                <a:latin typeface="Overpass Light"/>
                <a:cs typeface="Overpass Light"/>
              </a:rPr>
              <a:t>lugar de trabajo limpio y ordenado es señal de una empresa eficiente</a:t>
            </a:r>
            <a:endParaRPr lang="en-US" sz="1400" dirty="0">
              <a:solidFill>
                <a:schemeClr val="tx2"/>
              </a:solidFill>
              <a:latin typeface="Overpass Light"/>
              <a:cs typeface="Overpass Light"/>
            </a:endParaRPr>
          </a:p>
        </p:txBody>
      </p:sp>
    </p:spTree>
    <p:extLst>
      <p:ext uri="{BB962C8B-B14F-4D97-AF65-F5344CB8AC3E}">
        <p14:creationId xmlns:p14="http://schemas.microsoft.com/office/powerpoint/2010/main" val="408266046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err="1">
                <a:cs typeface="Overpass Bold"/>
              </a:rPr>
              <a:t>Ejemplos</a:t>
            </a:r>
            <a:r>
              <a:rPr lang="nl-NL" altLang="en-US" b="0" dirty="0">
                <a:cs typeface="Overpass Bold"/>
              </a:rPr>
              <a:t> de controles </a:t>
            </a:r>
            <a:r>
              <a:rPr lang="nl-NL" altLang="en-US" b="0" dirty="0" err="1">
                <a:cs typeface="Overpass Bold"/>
              </a:rPr>
              <a:t>administrativos</a:t>
            </a:r>
            <a:endParaRPr lang="es-ES" b="0" dirty="0">
              <a:solidFill>
                <a:srgbClr val="1E2DBE"/>
              </a:solidFill>
            </a:endParaRPr>
          </a:p>
        </p:txBody>
      </p:sp>
      <p:sp>
        <p:nvSpPr>
          <p:cNvPr id="3" name="Marcador de contenido 2"/>
          <p:cNvSpPr>
            <a:spLocks noGrp="1"/>
          </p:cNvSpPr>
          <p:nvPr>
            <p:ph idx="1"/>
          </p:nvPr>
        </p:nvSpPr>
        <p:spPr>
          <a:xfrm>
            <a:off x="452053" y="2993760"/>
            <a:ext cx="3554516" cy="3605238"/>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I</a:t>
            </a:r>
            <a:r>
              <a:rPr lang="es-ES" b="0" dirty="0" smtClean="0">
                <a:solidFill>
                  <a:schemeClr val="tx2"/>
                </a:solidFill>
                <a:latin typeface="Overpass Light"/>
                <a:cs typeface="Overpass Light"/>
              </a:rPr>
              <a:t>nstalaciones </a:t>
            </a:r>
            <a:r>
              <a:rPr lang="es-ES" b="0" dirty="0">
                <a:solidFill>
                  <a:schemeClr val="tx2"/>
                </a:solidFill>
                <a:latin typeface="Overpass Light"/>
                <a:cs typeface="Overpass Light"/>
              </a:rPr>
              <a:t>de </a:t>
            </a:r>
            <a:r>
              <a:rPr lang="es-ES" b="0" dirty="0" smtClean="0">
                <a:solidFill>
                  <a:schemeClr val="tx2"/>
                </a:solidFill>
                <a:latin typeface="Overpass Light"/>
                <a:cs typeface="Overpass Light"/>
              </a:rPr>
              <a:t>aseo</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Vestuarios</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C</a:t>
            </a:r>
            <a:r>
              <a:rPr lang="es-ES" b="0" dirty="0" smtClean="0">
                <a:solidFill>
                  <a:schemeClr val="tx2"/>
                </a:solidFill>
                <a:latin typeface="Overpass Light"/>
                <a:cs typeface="Overpass Light"/>
              </a:rPr>
              <a:t>omedores </a:t>
            </a:r>
            <a:r>
              <a:rPr lang="es-ES" b="0" dirty="0">
                <a:solidFill>
                  <a:schemeClr val="tx2"/>
                </a:solidFill>
                <a:latin typeface="Overpass Light"/>
                <a:cs typeface="Overpass Light"/>
              </a:rPr>
              <a:t>y áreas </a:t>
            </a:r>
            <a:r>
              <a:rPr lang="es-ES" b="0" dirty="0" smtClean="0">
                <a:solidFill>
                  <a:schemeClr val="tx2"/>
                </a:solidFill>
                <a:latin typeface="Overpass Light"/>
                <a:cs typeface="Overpass Light"/>
              </a:rPr>
              <a:t/>
            </a:r>
            <a:br>
              <a:rPr lang="es-ES" b="0" dirty="0" smtClean="0">
                <a:solidFill>
                  <a:schemeClr val="tx2"/>
                </a:solidFill>
                <a:latin typeface="Overpass Light"/>
                <a:cs typeface="Overpass Light"/>
              </a:rPr>
            </a:br>
            <a:r>
              <a:rPr lang="es-ES" b="0" dirty="0" smtClean="0">
                <a:solidFill>
                  <a:schemeClr val="tx2"/>
                </a:solidFill>
                <a:latin typeface="Overpass Light"/>
                <a:cs typeface="Overpass Light"/>
              </a:rPr>
              <a:t>de descanso</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A</a:t>
            </a:r>
            <a:r>
              <a:rPr lang="es-ES" b="0" dirty="0" smtClean="0">
                <a:solidFill>
                  <a:schemeClr val="tx2"/>
                </a:solidFill>
                <a:latin typeface="Overpass Light"/>
                <a:cs typeface="Overpass Light"/>
              </a:rPr>
              <a:t>gua potable</a:t>
            </a:r>
          </a:p>
          <a:p>
            <a:pPr marL="285750" indent="-285750" eaLnBrk="0" fontAlgn="base" hangingPunct="0">
              <a:lnSpc>
                <a:spcPct val="15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A</a:t>
            </a:r>
            <a:r>
              <a:rPr lang="es-ES" b="0" dirty="0" smtClean="0">
                <a:solidFill>
                  <a:schemeClr val="tx2"/>
                </a:solidFill>
                <a:latin typeface="Overpass Light"/>
                <a:cs typeface="Overpass Light"/>
              </a:rPr>
              <a:t>seos</a:t>
            </a:r>
            <a:endParaRPr lang="es-E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109</a:t>
            </a:fld>
            <a:endParaRPr lang="en-GB"/>
          </a:p>
        </p:txBody>
      </p:sp>
      <p:sp>
        <p:nvSpPr>
          <p:cNvPr id="10" name="CuadroTexto 9"/>
          <p:cNvSpPr txBox="1"/>
          <p:nvPr/>
        </p:nvSpPr>
        <p:spPr>
          <a:xfrm>
            <a:off x="384860" y="2291143"/>
            <a:ext cx="7493642" cy="369332"/>
          </a:xfrm>
          <a:prstGeom prst="rect">
            <a:avLst/>
          </a:prstGeom>
          <a:noFill/>
        </p:spPr>
        <p:txBody>
          <a:bodyPr wrap="square" rtlCol="0">
            <a:spAutoFit/>
          </a:bodyPr>
          <a:lstStyle/>
          <a:p>
            <a:pPr marL="0" lvl="1">
              <a:spcBef>
                <a:spcPts val="0"/>
              </a:spcBef>
              <a:buNone/>
            </a:pPr>
            <a:r>
              <a:rPr lang="en-GB" dirty="0" err="1" smtClean="0">
                <a:solidFill>
                  <a:schemeClr val="accent2"/>
                </a:solidFill>
                <a:latin typeface="Overpass Bold"/>
                <a:cs typeface="Overpass Bold"/>
              </a:rPr>
              <a:t>Higiene</a:t>
            </a:r>
            <a:r>
              <a:rPr lang="en-GB" dirty="0" smtClean="0">
                <a:solidFill>
                  <a:schemeClr val="accent2"/>
                </a:solidFill>
                <a:latin typeface="Overpass Bold"/>
                <a:cs typeface="Overpass Bold"/>
              </a:rPr>
              <a:t> y </a:t>
            </a:r>
            <a:r>
              <a:rPr lang="en-GB" dirty="0" err="1" smtClean="0">
                <a:solidFill>
                  <a:schemeClr val="accent2"/>
                </a:solidFill>
                <a:latin typeface="Overpass Bold"/>
                <a:cs typeface="Overpass Bold"/>
              </a:rPr>
              <a:t>bienestar</a:t>
            </a:r>
            <a:endParaRPr lang="en-GB" dirty="0">
              <a:solidFill>
                <a:schemeClr val="accent2"/>
              </a:solidFill>
              <a:latin typeface="Overpass Bold"/>
              <a:cs typeface="Overpass Bold"/>
            </a:endParaRPr>
          </a:p>
        </p:txBody>
      </p:sp>
      <p:pic>
        <p:nvPicPr>
          <p:cNvPr id="13" name="Imagen 12" descr="109_slid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1" y="3059281"/>
            <a:ext cx="6884370" cy="22913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9369075"/>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err="1">
                <a:cs typeface="Overpass Bold"/>
              </a:rPr>
              <a:t>Ejemplos</a:t>
            </a:r>
            <a:r>
              <a:rPr lang="nl-NL" altLang="en-US" b="0" dirty="0">
                <a:cs typeface="Overpass Bold"/>
              </a:rPr>
              <a:t> de controles </a:t>
            </a:r>
            <a:r>
              <a:rPr lang="nl-NL" altLang="en-US" b="0" dirty="0" err="1">
                <a:cs typeface="Overpass Bold"/>
              </a:rPr>
              <a:t>administrativos</a:t>
            </a:r>
            <a:endParaRPr lang="es-ES" b="0" dirty="0">
              <a:solidFill>
                <a:srgbClr val="1E2DBE"/>
              </a:solidFill>
            </a:endParaRPr>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110</a:t>
            </a:fld>
            <a:endParaRPr lang="en-GB"/>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1742" y="3150999"/>
            <a:ext cx="3967998" cy="2641627"/>
          </a:xfrm>
          <a:prstGeom prst="rect">
            <a:avLst/>
          </a:prstGeom>
          <a:ln>
            <a:noFill/>
          </a:ln>
          <a:effectLst>
            <a:outerShdw blurRad="292100" dist="139700" dir="2700000" algn="tl" rotWithShape="0">
              <a:srgbClr val="333333">
                <a:alpha val="65000"/>
              </a:srgbClr>
            </a:outerShdw>
          </a:effectLst>
        </p:spPr>
      </p:pic>
      <p:sp>
        <p:nvSpPr>
          <p:cNvPr id="10" name="Rectángulo 9"/>
          <p:cNvSpPr/>
          <p:nvPr/>
        </p:nvSpPr>
        <p:spPr>
          <a:xfrm>
            <a:off x="408458" y="2078092"/>
            <a:ext cx="6877082" cy="3970318"/>
          </a:xfrm>
          <a:prstGeom prst="rect">
            <a:avLst/>
          </a:prstGeom>
        </p:spPr>
        <p:txBody>
          <a:bodyPr wrap="square">
            <a:spAutoFit/>
          </a:bodyPr>
          <a:lstStyle/>
          <a:p>
            <a:pPr marL="0" lvl="1">
              <a:spcBef>
                <a:spcPts val="0"/>
              </a:spcBef>
              <a:buNone/>
            </a:pPr>
            <a:r>
              <a:rPr lang="en-GB" dirty="0" err="1">
                <a:solidFill>
                  <a:schemeClr val="accent2"/>
                </a:solidFill>
                <a:latin typeface="Overpass Bold"/>
                <a:cs typeface="Overpass Bold"/>
              </a:rPr>
              <a:t>Higiene</a:t>
            </a:r>
            <a:r>
              <a:rPr lang="en-GB" dirty="0">
                <a:solidFill>
                  <a:schemeClr val="accent2"/>
                </a:solidFill>
                <a:latin typeface="Overpass Bold"/>
                <a:cs typeface="Overpass Bold"/>
              </a:rPr>
              <a:t> y </a:t>
            </a:r>
            <a:r>
              <a:rPr lang="en-GB" dirty="0" err="1" smtClean="0">
                <a:solidFill>
                  <a:schemeClr val="accent2"/>
                </a:solidFill>
                <a:latin typeface="Overpass Bold"/>
                <a:cs typeface="Overpass Bold"/>
              </a:rPr>
              <a:t>bienestar</a:t>
            </a:r>
            <a:endParaRPr lang="en-GB" dirty="0" smtClean="0">
              <a:solidFill>
                <a:schemeClr val="accent2"/>
              </a:solidFill>
              <a:latin typeface="Overpass Bold"/>
              <a:cs typeface="Overpass Bold"/>
            </a:endParaRPr>
          </a:p>
          <a:p>
            <a:pPr marL="0" lvl="1">
              <a:spcBef>
                <a:spcPts val="0"/>
              </a:spcBef>
              <a:buNone/>
            </a:pPr>
            <a:endParaRPr lang="en-GB" dirty="0">
              <a:solidFill>
                <a:schemeClr val="accent2"/>
              </a:solidFill>
              <a:latin typeface="Overpass Bold"/>
              <a:cs typeface="Overpass Bold"/>
            </a:endParaRPr>
          </a:p>
          <a:p>
            <a:pPr marL="285750" indent="-285750" eaLnBrk="0" fontAlgn="base" hangingPunct="0">
              <a:spcBef>
                <a:spcPct val="0"/>
              </a:spcBef>
              <a:spcAft>
                <a:spcPct val="0"/>
              </a:spcAft>
              <a:buClr>
                <a:schemeClr val="accent2"/>
              </a:buClr>
              <a:buFont typeface="Lucida Grande"/>
              <a:buChar char="►"/>
            </a:pPr>
            <a:r>
              <a:rPr lang="en-US" dirty="0" err="1" smtClean="0">
                <a:solidFill>
                  <a:schemeClr val="tx2"/>
                </a:solidFill>
                <a:latin typeface="Overpass Light" panose="00000400000000000000" pitchFamily="2" charset="0"/>
              </a:rPr>
              <a:t>Objetivos</a:t>
            </a:r>
            <a:endParaRPr lang="en-US" dirty="0" smtClean="0">
              <a:solidFill>
                <a:schemeClr val="tx2"/>
              </a:solidFill>
              <a:latin typeface="Overpass Light" panose="00000400000000000000" pitchFamily="2" charset="0"/>
            </a:endParaRPr>
          </a:p>
          <a:p>
            <a:pPr marL="285750" indent="-285750" eaLnBrk="0" fontAlgn="base" hangingPunct="0">
              <a:spcBef>
                <a:spcPct val="0"/>
              </a:spcBef>
              <a:spcAft>
                <a:spcPct val="0"/>
              </a:spcAft>
              <a:buClr>
                <a:schemeClr val="accent2"/>
              </a:buClr>
              <a:buFont typeface="Lucida Grande"/>
              <a:buChar char="►"/>
            </a:pPr>
            <a:endParaRPr lang="en-US" dirty="0" smtClean="0">
              <a:solidFill>
                <a:schemeClr val="tx2"/>
              </a:solidFill>
              <a:latin typeface="Overpass Light" panose="00000400000000000000" pitchFamily="2" charset="0"/>
              <a:cs typeface="Overpass Light"/>
            </a:endParaRPr>
          </a:p>
          <a:p>
            <a:pPr marL="635000" lvl="1" indent="-284163">
              <a:buClr>
                <a:schemeClr val="accent1"/>
              </a:buClr>
              <a:buFont typeface="Lucida Grande"/>
              <a:buChar char="►"/>
            </a:pPr>
            <a:r>
              <a:rPr lang="es-ES" dirty="0">
                <a:solidFill>
                  <a:schemeClr val="tx2"/>
                </a:solidFill>
                <a:latin typeface="Overpass Light"/>
                <a:cs typeface="Overpass Light"/>
              </a:rPr>
              <a:t>M</a:t>
            </a:r>
            <a:r>
              <a:rPr lang="es-ES" dirty="0" smtClean="0">
                <a:solidFill>
                  <a:schemeClr val="tx2"/>
                </a:solidFill>
                <a:latin typeface="Overpass Light"/>
                <a:cs typeface="Overpass Light"/>
              </a:rPr>
              <a:t>antener </a:t>
            </a:r>
            <a:r>
              <a:rPr lang="es-ES" dirty="0">
                <a:solidFill>
                  <a:schemeClr val="tx2"/>
                </a:solidFill>
                <a:latin typeface="Overpass Light"/>
                <a:cs typeface="Overpass Light"/>
              </a:rPr>
              <a:t>a los trabajadores sanos y cómodos en el </a:t>
            </a:r>
            <a:r>
              <a:rPr lang="es-ES" dirty="0" smtClean="0">
                <a:solidFill>
                  <a:schemeClr val="tx2"/>
                </a:solidFill>
                <a:latin typeface="Overpass Light"/>
                <a:cs typeface="Overpass Light"/>
              </a:rPr>
              <a:t>trabajo</a:t>
            </a:r>
          </a:p>
          <a:p>
            <a:pPr marL="635000" lvl="1" indent="-284163">
              <a:lnSpc>
                <a:spcPct val="50000"/>
              </a:lnSpc>
              <a:buClr>
                <a:schemeClr val="accent1"/>
              </a:buClr>
              <a:buFont typeface="Lucida Grande"/>
              <a:buChar char="►"/>
            </a:pPr>
            <a:endParaRPr lang="es-ES" dirty="0" smtClean="0">
              <a:solidFill>
                <a:schemeClr val="tx2"/>
              </a:solidFill>
              <a:latin typeface="Overpass Light"/>
              <a:cs typeface="Overpass Light"/>
            </a:endParaRPr>
          </a:p>
          <a:p>
            <a:pPr marL="635000" lvl="1" indent="-284163">
              <a:buClr>
                <a:schemeClr val="accent1"/>
              </a:buClr>
              <a:buFont typeface="Lucida Grande"/>
              <a:buChar char="►"/>
            </a:pPr>
            <a:r>
              <a:rPr lang="es-ES" dirty="0">
                <a:solidFill>
                  <a:schemeClr val="tx2"/>
                </a:solidFill>
                <a:latin typeface="Overpass Light"/>
                <a:cs typeface="Overpass Light"/>
              </a:rPr>
              <a:t>R</a:t>
            </a:r>
            <a:r>
              <a:rPr lang="es-ES" dirty="0" smtClean="0">
                <a:solidFill>
                  <a:schemeClr val="tx2"/>
                </a:solidFill>
                <a:latin typeface="Overpass Light"/>
                <a:cs typeface="Overpass Light"/>
              </a:rPr>
              <a:t>educir </a:t>
            </a:r>
            <a:r>
              <a:rPr lang="es-ES" dirty="0">
                <a:solidFill>
                  <a:schemeClr val="tx2"/>
                </a:solidFill>
                <a:latin typeface="Overpass Light"/>
                <a:cs typeface="Overpass Light"/>
              </a:rPr>
              <a:t>la fatiga, las enfermedades y el número de </a:t>
            </a:r>
            <a:r>
              <a:rPr lang="es-ES" dirty="0" smtClean="0">
                <a:solidFill>
                  <a:schemeClr val="tx2"/>
                </a:solidFill>
                <a:latin typeface="Overpass Light"/>
                <a:cs typeface="Overpass Light"/>
              </a:rPr>
              <a:t>accidentes</a:t>
            </a:r>
          </a:p>
          <a:p>
            <a:pPr marL="635000" lvl="1" indent="-284163">
              <a:lnSpc>
                <a:spcPct val="50000"/>
              </a:lnSpc>
              <a:buClr>
                <a:schemeClr val="accent1"/>
              </a:buClr>
              <a:buFont typeface="Lucida Grande"/>
              <a:buChar char="►"/>
            </a:pPr>
            <a:endParaRPr lang="es-ES" dirty="0" smtClean="0">
              <a:solidFill>
                <a:schemeClr val="tx2"/>
              </a:solidFill>
              <a:latin typeface="Overpass Light"/>
              <a:cs typeface="Overpass Light"/>
            </a:endParaRPr>
          </a:p>
          <a:p>
            <a:pPr marL="635000" lvl="1" indent="-284163">
              <a:buClr>
                <a:schemeClr val="accent1"/>
              </a:buClr>
              <a:buFont typeface="Lucida Grande"/>
              <a:buChar char="►"/>
            </a:pPr>
            <a:r>
              <a:rPr lang="es-ES" dirty="0">
                <a:solidFill>
                  <a:schemeClr val="tx2"/>
                </a:solidFill>
                <a:latin typeface="Overpass Light"/>
                <a:cs typeface="Overpass Light"/>
              </a:rPr>
              <a:t>D</a:t>
            </a:r>
            <a:r>
              <a:rPr lang="es-ES" dirty="0" smtClean="0">
                <a:solidFill>
                  <a:schemeClr val="tx2"/>
                </a:solidFill>
                <a:latin typeface="Overpass Light"/>
                <a:cs typeface="Overpass Light"/>
              </a:rPr>
              <a:t>emostrar </a:t>
            </a:r>
            <a:r>
              <a:rPr lang="es-ES" dirty="0">
                <a:solidFill>
                  <a:schemeClr val="tx2"/>
                </a:solidFill>
                <a:latin typeface="Overpass Light"/>
                <a:cs typeface="Overpass Light"/>
              </a:rPr>
              <a:t>que la dirección está comprometida con el bienestar de los trabajadores</a:t>
            </a:r>
          </a:p>
          <a:p>
            <a:pPr marL="920750" lvl="1" indent="-285750">
              <a:buClr>
                <a:schemeClr val="accent1"/>
              </a:buClr>
              <a:buFont typeface="Lucida Grande"/>
              <a:buChar char="►"/>
            </a:pPr>
            <a:endParaRPr lang="en-US" dirty="0" smtClean="0">
              <a:solidFill>
                <a:schemeClr val="tx2"/>
              </a:solidFill>
              <a:latin typeface="Overpass Light"/>
              <a:cs typeface="Overpass Light"/>
            </a:endParaRPr>
          </a:p>
          <a:p>
            <a:pPr marL="285750" lvl="1" indent="-285750">
              <a:buClr>
                <a:schemeClr val="accent2"/>
              </a:buClr>
              <a:buFont typeface="Lucida Grande"/>
              <a:buChar char="►"/>
            </a:pPr>
            <a:r>
              <a:rPr lang="es-ES" dirty="0" smtClean="0">
                <a:solidFill>
                  <a:schemeClr val="tx2"/>
                </a:solidFill>
                <a:latin typeface="Overpass Light"/>
                <a:cs typeface="Overpass Light"/>
              </a:rPr>
              <a:t>Involucrar </a:t>
            </a:r>
            <a:r>
              <a:rPr lang="es-ES" dirty="0">
                <a:solidFill>
                  <a:schemeClr val="tx2"/>
                </a:solidFill>
                <a:latin typeface="Overpass Light"/>
                <a:cs typeface="Overpass Light"/>
              </a:rPr>
              <a:t>a los trabajadores en la priorización y aplicación de las instalaciones de bienestar para incluir áreas de descanso y acceso a agua potable limpia y </a:t>
            </a:r>
            <a:r>
              <a:rPr lang="es-ES" dirty="0" smtClean="0">
                <a:solidFill>
                  <a:schemeClr val="tx2"/>
                </a:solidFill>
                <a:latin typeface="Overpass Light"/>
                <a:cs typeface="Overpass Light"/>
              </a:rPr>
              <a:t>segura</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273362514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err="1">
                <a:cs typeface="Overpass Bold"/>
              </a:rPr>
              <a:t>Ejemplos</a:t>
            </a:r>
            <a:r>
              <a:rPr lang="nl-NL" altLang="en-US" b="0" dirty="0">
                <a:cs typeface="Overpass Bold"/>
              </a:rPr>
              <a:t> de controles </a:t>
            </a:r>
            <a:r>
              <a:rPr lang="nl-NL" altLang="en-US" b="0" dirty="0" err="1">
                <a:cs typeface="Overpass Bold"/>
              </a:rPr>
              <a:t>administrativos</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111</a:t>
            </a:fld>
            <a:endParaRPr lang="en-GB"/>
          </a:p>
        </p:txBody>
      </p:sp>
      <p:sp>
        <p:nvSpPr>
          <p:cNvPr id="11" name="Marcador de texto 10"/>
          <p:cNvSpPr>
            <a:spLocks noGrp="1"/>
          </p:cNvSpPr>
          <p:nvPr>
            <p:ph type="body" sz="quarter" idx="13"/>
          </p:nvPr>
        </p:nvSpPr>
        <p:spPr>
          <a:xfrm>
            <a:off x="590797" y="4232220"/>
            <a:ext cx="5124007" cy="948359"/>
          </a:xfrm>
        </p:spPr>
        <p:txBody>
          <a:bodyPr/>
          <a:lstStyle/>
          <a:p>
            <a:r>
              <a:rPr lang="en-GB" sz="2000" b="1" dirty="0" err="1" smtClean="0">
                <a:solidFill>
                  <a:schemeClr val="tx2"/>
                </a:solidFill>
                <a:latin typeface="Overpass Light" panose="00000400000000000000" pitchFamily="2" charset="0"/>
              </a:rPr>
              <a:t>Todo</a:t>
            </a:r>
            <a:r>
              <a:rPr lang="en-GB" sz="2000" b="1" dirty="0" smtClean="0">
                <a:solidFill>
                  <a:schemeClr val="tx2"/>
                </a:solidFill>
                <a:latin typeface="Overpass Light" panose="00000400000000000000" pitchFamily="2" charset="0"/>
              </a:rPr>
              <a:t> el </a:t>
            </a:r>
            <a:r>
              <a:rPr lang="en-GB" sz="2000" b="1" dirty="0" err="1" smtClean="0">
                <a:solidFill>
                  <a:schemeClr val="tx2"/>
                </a:solidFill>
                <a:latin typeface="Overpass Light" panose="00000400000000000000" pitchFamily="2" charset="0"/>
              </a:rPr>
              <a:t>mundo</a:t>
            </a:r>
            <a:r>
              <a:rPr lang="en-GB" sz="2000" b="1" dirty="0" smtClean="0">
                <a:solidFill>
                  <a:schemeClr val="tx2"/>
                </a:solidFill>
                <a:latin typeface="Overpass Light" panose="00000400000000000000" pitchFamily="2" charset="0"/>
              </a:rPr>
              <a:t> en la </a:t>
            </a:r>
            <a:r>
              <a:rPr lang="en-GB" sz="2000" b="1" dirty="0" err="1" smtClean="0">
                <a:solidFill>
                  <a:schemeClr val="tx2"/>
                </a:solidFill>
                <a:latin typeface="Overpass Light" panose="00000400000000000000" pitchFamily="2" charset="0"/>
              </a:rPr>
              <a:t>empresa</a:t>
            </a:r>
            <a:r>
              <a:rPr lang="en-GB" sz="2000" b="1" dirty="0" smtClean="0">
                <a:solidFill>
                  <a:schemeClr val="tx2"/>
                </a:solidFill>
                <a:latin typeface="Overpass Light" panose="00000400000000000000" pitchFamily="2" charset="0"/>
              </a:rPr>
              <a:t> </a:t>
            </a:r>
            <a:r>
              <a:rPr lang="en-GB" sz="2000" b="1" dirty="0" err="1" smtClean="0">
                <a:solidFill>
                  <a:schemeClr val="tx2"/>
                </a:solidFill>
                <a:latin typeface="Overpass Light" panose="00000400000000000000" pitchFamily="2" charset="0"/>
              </a:rPr>
              <a:t>debe</a:t>
            </a:r>
            <a:r>
              <a:rPr lang="en-GB" sz="2000" b="1" dirty="0" smtClean="0">
                <a:solidFill>
                  <a:schemeClr val="tx2"/>
                </a:solidFill>
                <a:latin typeface="Overpass Light" panose="00000400000000000000" pitchFamily="2" charset="0"/>
              </a:rPr>
              <a:t> </a:t>
            </a:r>
            <a:r>
              <a:rPr lang="en-GB" sz="2000" b="1" dirty="0" err="1" smtClean="0">
                <a:solidFill>
                  <a:schemeClr val="tx2"/>
                </a:solidFill>
                <a:latin typeface="Overpass Light" panose="00000400000000000000" pitchFamily="2" charset="0"/>
              </a:rPr>
              <a:t>cumplir</a:t>
            </a:r>
            <a:r>
              <a:rPr lang="en-GB" sz="2000" b="1" dirty="0" smtClean="0">
                <a:solidFill>
                  <a:schemeClr val="tx2"/>
                </a:solidFill>
                <a:latin typeface="Overpass Light" panose="00000400000000000000" pitchFamily="2" charset="0"/>
              </a:rPr>
              <a:t> </a:t>
            </a:r>
            <a:r>
              <a:rPr lang="en-GB" sz="2000" b="1" dirty="0" err="1" smtClean="0">
                <a:solidFill>
                  <a:schemeClr val="tx2"/>
                </a:solidFill>
                <a:latin typeface="Overpass Light" panose="00000400000000000000" pitchFamily="2" charset="0"/>
              </a:rPr>
              <a:t>las</a:t>
            </a:r>
            <a:r>
              <a:rPr lang="en-GB" sz="2000" b="1" dirty="0" smtClean="0">
                <a:solidFill>
                  <a:schemeClr val="tx2"/>
                </a:solidFill>
                <a:latin typeface="Overpass Light" panose="00000400000000000000" pitchFamily="2" charset="0"/>
              </a:rPr>
              <a:t> </a:t>
            </a:r>
            <a:r>
              <a:rPr lang="en-GB" sz="2000" b="1" dirty="0" err="1" smtClean="0">
                <a:solidFill>
                  <a:schemeClr val="tx2"/>
                </a:solidFill>
                <a:latin typeface="Overpass Light" panose="00000400000000000000" pitchFamily="2" charset="0"/>
              </a:rPr>
              <a:t>indicaciones</a:t>
            </a:r>
            <a:r>
              <a:rPr lang="en-GB" sz="2000" b="1" dirty="0" smtClean="0">
                <a:solidFill>
                  <a:schemeClr val="tx2"/>
                </a:solidFill>
                <a:latin typeface="Overpass Light" panose="00000400000000000000" pitchFamily="2" charset="0"/>
              </a:rPr>
              <a:t> de </a:t>
            </a:r>
            <a:r>
              <a:rPr lang="en-GB" sz="2000" b="1" dirty="0" err="1" smtClean="0">
                <a:solidFill>
                  <a:schemeClr val="tx2"/>
                </a:solidFill>
                <a:latin typeface="Overpass Light" panose="00000400000000000000" pitchFamily="2" charset="0"/>
              </a:rPr>
              <a:t>las</a:t>
            </a:r>
            <a:r>
              <a:rPr lang="en-GB" sz="2000" b="1" dirty="0" smtClean="0">
                <a:solidFill>
                  <a:schemeClr val="tx2"/>
                </a:solidFill>
                <a:latin typeface="Overpass Light" panose="00000400000000000000" pitchFamily="2" charset="0"/>
              </a:rPr>
              <a:t> </a:t>
            </a:r>
            <a:r>
              <a:rPr lang="en-GB" sz="2000" b="1" dirty="0" err="1" smtClean="0">
                <a:solidFill>
                  <a:schemeClr val="tx2"/>
                </a:solidFill>
                <a:latin typeface="Overpass Light" panose="00000400000000000000" pitchFamily="2" charset="0"/>
              </a:rPr>
              <a:t>señales</a:t>
            </a:r>
            <a:r>
              <a:rPr lang="en-GB" sz="2000" b="1" dirty="0" smtClean="0">
                <a:solidFill>
                  <a:schemeClr val="tx2"/>
                </a:solidFill>
                <a:latin typeface="Overpass Light" panose="00000400000000000000" pitchFamily="2" charset="0"/>
              </a:rPr>
              <a:t> de </a:t>
            </a:r>
            <a:r>
              <a:rPr lang="en-GB" sz="2000" b="1" dirty="0" err="1" smtClean="0">
                <a:solidFill>
                  <a:schemeClr val="tx2"/>
                </a:solidFill>
                <a:latin typeface="Overpass Light" panose="00000400000000000000" pitchFamily="2" charset="0"/>
              </a:rPr>
              <a:t>seguridad</a:t>
            </a:r>
            <a:r>
              <a:rPr lang="en-GB" sz="2000" b="1" dirty="0" smtClean="0">
                <a:solidFill>
                  <a:schemeClr val="tx2"/>
                </a:solidFill>
                <a:latin typeface="Overpass Light" panose="00000400000000000000" pitchFamily="2" charset="0"/>
              </a:rPr>
              <a:t> </a:t>
            </a:r>
            <a:endParaRPr lang="en-GB" sz="2000" b="1" dirty="0">
              <a:solidFill>
                <a:schemeClr val="tx2"/>
              </a:solidFill>
              <a:latin typeface="Overpass Light" panose="00000400000000000000" pitchFamily="2" charset="0"/>
            </a:endParaRPr>
          </a:p>
        </p:txBody>
      </p:sp>
      <p:sp>
        <p:nvSpPr>
          <p:cNvPr id="10" name="Rectángulo 9"/>
          <p:cNvSpPr/>
          <p:nvPr/>
        </p:nvSpPr>
        <p:spPr>
          <a:xfrm>
            <a:off x="453685" y="1936360"/>
            <a:ext cx="5378089" cy="2008242"/>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en-GB" b="1" dirty="0" smtClean="0">
                <a:solidFill>
                  <a:srgbClr val="FA3C4B"/>
                </a:solidFill>
                <a:latin typeface="Overpass Bold"/>
                <a:cs typeface="Overpass Bold"/>
              </a:rPr>
              <a:t>Las </a:t>
            </a:r>
            <a:r>
              <a:rPr lang="en-GB" b="1" dirty="0" err="1" smtClean="0">
                <a:solidFill>
                  <a:srgbClr val="FA3C4B"/>
                </a:solidFill>
                <a:latin typeface="Overpass Bold"/>
                <a:cs typeface="Overpass Bold"/>
              </a:rPr>
              <a:t>señales</a:t>
            </a:r>
            <a:r>
              <a:rPr lang="en-GB" b="1" dirty="0" smtClean="0">
                <a:solidFill>
                  <a:srgbClr val="FA3C4B"/>
                </a:solidFill>
                <a:latin typeface="Overpass Bold"/>
                <a:cs typeface="Overpass Bold"/>
              </a:rPr>
              <a:t> de </a:t>
            </a:r>
            <a:r>
              <a:rPr lang="en-GB" b="1" dirty="0" err="1" smtClean="0">
                <a:solidFill>
                  <a:srgbClr val="FA3C4B"/>
                </a:solidFill>
                <a:latin typeface="Overpass Bold"/>
                <a:cs typeface="Overpass Bold"/>
              </a:rPr>
              <a:t>seguridad</a:t>
            </a:r>
            <a:endParaRPr lang="en-GB" b="1" dirty="0" smtClean="0">
              <a:solidFill>
                <a:srgbClr val="FA3C4B"/>
              </a:solidFill>
              <a:latin typeface="Overpass Bold"/>
              <a:cs typeface="Overpass Bold"/>
            </a:endParaRPr>
          </a:p>
          <a:p>
            <a:pPr eaLnBrk="0" fontAlgn="base" hangingPunct="0">
              <a:spcBef>
                <a:spcPct val="0"/>
              </a:spcBef>
              <a:spcAft>
                <a:spcPct val="0"/>
              </a:spcAft>
              <a:buClr>
                <a:schemeClr val="accent2"/>
              </a:buClr>
            </a:pPr>
            <a:endParaRPr lang="en-GB" b="1" dirty="0">
              <a:latin typeface="Overpass Bold"/>
              <a:cs typeface="Overpass Bold"/>
            </a:endParaRPr>
          </a:p>
          <a:p>
            <a:pPr marL="28575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ayudan </a:t>
            </a:r>
            <a:r>
              <a:rPr lang="es-ES" dirty="0">
                <a:solidFill>
                  <a:schemeClr val="tx2"/>
                </a:solidFill>
                <a:latin typeface="Overpass Light"/>
                <a:cs typeface="Overpass Light"/>
              </a:rPr>
              <a:t>a reducir los riesgos </a:t>
            </a:r>
            <a:r>
              <a:rPr lang="es-ES" dirty="0" smtClean="0">
                <a:solidFill>
                  <a:schemeClr val="tx2"/>
                </a:solidFill>
                <a:latin typeface="Overpass Light"/>
                <a:cs typeface="Overpass Light"/>
              </a:rPr>
              <a:t>y</a:t>
            </a:r>
          </a:p>
          <a:p>
            <a:pPr marL="28575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 </a:t>
            </a: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cumplir con las regulaciones nacionales, estar expuestas en lugares visibles y ser </a:t>
            </a:r>
            <a:r>
              <a:rPr lang="es-ES" dirty="0" smtClean="0">
                <a:solidFill>
                  <a:schemeClr val="tx2"/>
                </a:solidFill>
                <a:latin typeface="Overpass Light"/>
                <a:cs typeface="Overpass Light"/>
              </a:rPr>
              <a:t>claras</a:t>
            </a:r>
            <a:endParaRPr lang="es-ES" dirty="0">
              <a:solidFill>
                <a:schemeClr val="tx2"/>
              </a:solidFill>
              <a:latin typeface="Overpass Light"/>
              <a:cs typeface="Overpass Light"/>
            </a:endParaRPr>
          </a:p>
        </p:txBody>
      </p:sp>
      <p:pic>
        <p:nvPicPr>
          <p:cNvPr id="8" name="Imagen 7" descr="111_sl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5575" y="1798819"/>
            <a:ext cx="5389723" cy="4016798"/>
          </a:xfrm>
          <a:prstGeom prst="rect">
            <a:avLst/>
          </a:prstGeom>
        </p:spPr>
      </p:pic>
    </p:spTree>
    <p:extLst>
      <p:ext uri="{BB962C8B-B14F-4D97-AF65-F5344CB8AC3E}">
        <p14:creationId xmlns:p14="http://schemas.microsoft.com/office/powerpoint/2010/main" val="200259098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err="1">
                <a:cs typeface="Overpass Bold"/>
              </a:rPr>
              <a:t>Ejemplos</a:t>
            </a:r>
            <a:r>
              <a:rPr lang="nl-NL" altLang="en-US" b="0" dirty="0">
                <a:cs typeface="Overpass Bold"/>
              </a:rPr>
              <a:t> de controles </a:t>
            </a:r>
            <a:r>
              <a:rPr lang="nl-NL" altLang="en-US" b="0" dirty="0" err="1">
                <a:cs typeface="Overpass Bold"/>
              </a:rPr>
              <a:t>administrativos</a:t>
            </a:r>
            <a:endParaRPr lang="es-ES" b="0" dirty="0">
              <a:solidFill>
                <a:srgbClr val="1E2DBE"/>
              </a:solidFill>
            </a:endParaRP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112</a:t>
            </a:fld>
            <a:endParaRPr lang="en-GB"/>
          </a:p>
        </p:txBody>
      </p:sp>
      <p:sp>
        <p:nvSpPr>
          <p:cNvPr id="10" name="Rectángulo 9"/>
          <p:cNvSpPr/>
          <p:nvPr/>
        </p:nvSpPr>
        <p:spPr>
          <a:xfrm>
            <a:off x="453685" y="2014857"/>
            <a:ext cx="5457113" cy="4399667"/>
          </a:xfrm>
          <a:prstGeom prst="rect">
            <a:avLst/>
          </a:prstGeom>
        </p:spPr>
        <p:txBody>
          <a:bodyPr wrap="square">
            <a:spAutoFit/>
          </a:bodyPr>
          <a:lstStyle/>
          <a:p>
            <a:pPr eaLnBrk="0" fontAlgn="base" hangingPunct="0">
              <a:lnSpc>
                <a:spcPct val="130000"/>
              </a:lnSpc>
              <a:spcBef>
                <a:spcPct val="0"/>
              </a:spcBef>
              <a:spcAft>
                <a:spcPct val="0"/>
              </a:spcAft>
              <a:buClr>
                <a:schemeClr val="accent2"/>
              </a:buClr>
            </a:pPr>
            <a:r>
              <a:rPr lang="en-GB" b="1" dirty="0" err="1" smtClean="0">
                <a:solidFill>
                  <a:srgbClr val="FA3C4B"/>
                </a:solidFill>
                <a:latin typeface="Overpass Bold"/>
                <a:cs typeface="Overpass Bold"/>
              </a:rPr>
              <a:t>Educación</a:t>
            </a:r>
            <a:r>
              <a:rPr lang="en-GB" b="1" dirty="0" smtClean="0">
                <a:solidFill>
                  <a:srgbClr val="FA3C4B"/>
                </a:solidFill>
                <a:latin typeface="Overpass Bold"/>
                <a:cs typeface="Overpass Bold"/>
              </a:rPr>
              <a:t> y </a:t>
            </a:r>
            <a:r>
              <a:rPr lang="en-GB" b="1" dirty="0" err="1" smtClean="0">
                <a:solidFill>
                  <a:srgbClr val="FA3C4B"/>
                </a:solidFill>
                <a:latin typeface="Overpass Bold"/>
                <a:cs typeface="Overpass Bold"/>
              </a:rPr>
              <a:t>formación</a:t>
            </a:r>
            <a:endParaRPr lang="en-GB" b="1" dirty="0">
              <a:latin typeface="Overpass Bold"/>
              <a:cs typeface="Overpass Bold"/>
            </a:endParaRPr>
          </a:p>
          <a:p>
            <a:pPr marL="285750" indent="-285750" eaLnBrk="0" fontAlgn="base" hangingPunct="0">
              <a:lnSpc>
                <a:spcPct val="13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L</a:t>
            </a:r>
            <a:r>
              <a:rPr lang="es-ES" dirty="0" smtClean="0">
                <a:solidFill>
                  <a:schemeClr val="tx2"/>
                </a:solidFill>
                <a:latin typeface="Overpass Light"/>
                <a:cs typeface="Overpass Light"/>
              </a:rPr>
              <a:t>as </a:t>
            </a:r>
            <a:r>
              <a:rPr lang="es-ES" dirty="0">
                <a:solidFill>
                  <a:schemeClr val="tx2"/>
                </a:solidFill>
                <a:latin typeface="Overpass Light"/>
                <a:cs typeface="Overpass Light"/>
              </a:rPr>
              <a:t>promueve la OIT y están establecidas en muchas legislaciones </a:t>
            </a:r>
            <a:r>
              <a:rPr lang="es-ES" dirty="0" smtClean="0">
                <a:solidFill>
                  <a:schemeClr val="tx2"/>
                </a:solidFill>
                <a:latin typeface="Overpass Light"/>
                <a:cs typeface="Overpass Light"/>
              </a:rPr>
              <a:t>nacionales</a:t>
            </a:r>
          </a:p>
          <a:p>
            <a:pPr marL="285750" indent="-285750" eaLnBrk="0" fontAlgn="base" hangingPunct="0">
              <a:lnSpc>
                <a:spcPct val="13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Tienen </a:t>
            </a:r>
            <a:r>
              <a:rPr lang="es-ES" dirty="0">
                <a:solidFill>
                  <a:schemeClr val="tx2"/>
                </a:solidFill>
                <a:latin typeface="Overpass Light"/>
                <a:cs typeface="Overpass Light"/>
              </a:rPr>
              <a:t>que recibir el apoyo de los </a:t>
            </a:r>
            <a:r>
              <a:rPr lang="es-ES" dirty="0" smtClean="0">
                <a:solidFill>
                  <a:schemeClr val="tx2"/>
                </a:solidFill>
                <a:latin typeface="Overpass Light"/>
                <a:cs typeface="Overpass Light"/>
              </a:rPr>
              <a:t>empleadores</a:t>
            </a:r>
          </a:p>
          <a:p>
            <a:pPr marL="285750" indent="-285750" eaLnBrk="0" fontAlgn="base" hangingPunct="0">
              <a:lnSpc>
                <a:spcPct val="13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Tienen </a:t>
            </a:r>
            <a:r>
              <a:rPr lang="es-ES" dirty="0">
                <a:solidFill>
                  <a:schemeClr val="tx2"/>
                </a:solidFill>
                <a:latin typeface="Overpass Light"/>
                <a:cs typeface="Overpass Light"/>
              </a:rPr>
              <a:t>lugar en la empresa, pero también en centros de </a:t>
            </a:r>
            <a:r>
              <a:rPr lang="es-ES" dirty="0" smtClean="0">
                <a:solidFill>
                  <a:schemeClr val="tx2"/>
                </a:solidFill>
                <a:latin typeface="Overpass Light"/>
                <a:cs typeface="Overpass Light"/>
              </a:rPr>
              <a:t>formación</a:t>
            </a:r>
          </a:p>
          <a:p>
            <a:pPr marL="285750" indent="-285750" eaLnBrk="0" fontAlgn="base" hangingPunct="0">
              <a:lnSpc>
                <a:spcPct val="13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Mejoran </a:t>
            </a:r>
            <a:r>
              <a:rPr lang="es-ES" dirty="0">
                <a:solidFill>
                  <a:schemeClr val="tx2"/>
                </a:solidFill>
                <a:latin typeface="Overpass Light"/>
                <a:cs typeface="Overpass Light"/>
              </a:rPr>
              <a:t>los conocimientos y las competencias de los </a:t>
            </a:r>
            <a:r>
              <a:rPr lang="es-ES" dirty="0" smtClean="0">
                <a:solidFill>
                  <a:schemeClr val="tx2"/>
                </a:solidFill>
                <a:latin typeface="Overpass Light"/>
                <a:cs typeface="Overpass Light"/>
              </a:rPr>
              <a:t>trabajadores</a:t>
            </a:r>
          </a:p>
          <a:p>
            <a:pPr marL="285750" indent="-285750" eaLnBrk="0" fontAlgn="base" hangingPunct="0">
              <a:lnSpc>
                <a:spcPct val="13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Contribuyen</a:t>
            </a:r>
            <a:r>
              <a:rPr lang="es-ES" dirty="0">
                <a:solidFill>
                  <a:schemeClr val="tx2"/>
                </a:solidFill>
                <a:latin typeface="Overpass Light"/>
                <a:cs typeface="Overpass Light"/>
              </a:rPr>
              <a:t>, como se ha demostrado, a disminuir los accidentes y las </a:t>
            </a:r>
            <a:r>
              <a:rPr lang="es-ES" dirty="0" smtClean="0">
                <a:solidFill>
                  <a:schemeClr val="tx2"/>
                </a:solidFill>
                <a:latin typeface="Overpass Light"/>
                <a:cs typeface="Overpass Light"/>
              </a:rPr>
              <a:t>enfermedades</a:t>
            </a:r>
          </a:p>
          <a:p>
            <a:pPr marL="285750" indent="-285750" eaLnBrk="0" fontAlgn="base" hangingPunct="0">
              <a:lnSpc>
                <a:spcPct val="13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Promueven </a:t>
            </a:r>
            <a:r>
              <a:rPr lang="es-ES" dirty="0">
                <a:solidFill>
                  <a:schemeClr val="tx2"/>
                </a:solidFill>
                <a:latin typeface="Overpass Light"/>
                <a:cs typeface="Overpass Light"/>
              </a:rPr>
              <a:t>una cultura de prevención y concienciación acerca de la </a:t>
            </a:r>
            <a:r>
              <a:rPr lang="es-ES" dirty="0" smtClean="0">
                <a:solidFill>
                  <a:schemeClr val="tx2"/>
                </a:solidFill>
                <a:latin typeface="Overpass Light"/>
                <a:cs typeface="Overpass Light"/>
              </a:rPr>
              <a:t>SST</a:t>
            </a:r>
            <a:endParaRPr lang="es-ES" dirty="0">
              <a:solidFill>
                <a:schemeClr val="tx2"/>
              </a:solidFill>
              <a:latin typeface="Overpass Light"/>
              <a:cs typeface="Overpass Light"/>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0325" y="1867183"/>
            <a:ext cx="3929216" cy="2469595"/>
          </a:xfrm>
          <a:prstGeom prst="rect">
            <a:avLst/>
          </a:prstGeom>
        </p:spPr>
      </p:pic>
      <p:pic>
        <p:nvPicPr>
          <p:cNvPr id="9" name="Imagen 8" descr="112_slid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3011" y="4541163"/>
            <a:ext cx="5356941" cy="1620187"/>
          </a:xfrm>
          <a:prstGeom prst="rect">
            <a:avLst/>
          </a:prstGeom>
          <a:noFill/>
          <a:ln>
            <a:noFill/>
          </a:ln>
        </p:spPr>
      </p:pic>
    </p:spTree>
    <p:extLst>
      <p:ext uri="{BB962C8B-B14F-4D97-AF65-F5344CB8AC3E}">
        <p14:creationId xmlns:p14="http://schemas.microsoft.com/office/powerpoint/2010/main" val="2056652997"/>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113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410" y="2189217"/>
            <a:ext cx="6705650" cy="4123737"/>
          </a:xfrm>
          <a:prstGeom prst="rect">
            <a:avLst/>
          </a:prstGeom>
        </p:spPr>
      </p:pic>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113</a:t>
            </a:fld>
            <a:endParaRPr lang="en-GB"/>
          </a:p>
        </p:txBody>
      </p:sp>
      <p:sp>
        <p:nvSpPr>
          <p:cNvPr id="3" name="Rectángulo 2"/>
          <p:cNvSpPr/>
          <p:nvPr/>
        </p:nvSpPr>
        <p:spPr>
          <a:xfrm>
            <a:off x="611541" y="1422778"/>
            <a:ext cx="7793566" cy="477054"/>
          </a:xfrm>
          <a:prstGeom prst="rect">
            <a:avLst/>
          </a:prstGeom>
        </p:spPr>
        <p:txBody>
          <a:bodyPr wrap="square">
            <a:spAutoFit/>
          </a:bodyPr>
          <a:lstStyle/>
          <a:p>
            <a:r>
              <a:rPr lang="nl-NL" altLang="en-US" sz="2500" b="1" dirty="0" smtClean="0">
                <a:solidFill>
                  <a:schemeClr val="accent1"/>
                </a:solidFill>
                <a:latin typeface="Overpass Bold"/>
                <a:cs typeface="Overpass Bold"/>
              </a:rPr>
              <a:t>5. </a:t>
            </a:r>
            <a:r>
              <a:rPr lang="nl-NL" altLang="en-US" sz="2500" b="1" dirty="0" err="1" smtClean="0">
                <a:solidFill>
                  <a:schemeClr val="accent1"/>
                </a:solidFill>
                <a:latin typeface="Overpass Bold"/>
                <a:cs typeface="Overpass Bold"/>
              </a:rPr>
              <a:t>Equipos</a:t>
            </a:r>
            <a:r>
              <a:rPr lang="nl-NL" altLang="en-US" sz="2500" b="1" dirty="0" smtClean="0">
                <a:solidFill>
                  <a:schemeClr val="accent1"/>
                </a:solidFill>
                <a:latin typeface="Overpass Bold"/>
                <a:cs typeface="Overpass Bold"/>
              </a:rPr>
              <a:t> de </a:t>
            </a:r>
            <a:r>
              <a:rPr lang="nl-NL" altLang="en-US" sz="2500" b="1" dirty="0" err="1">
                <a:solidFill>
                  <a:schemeClr val="accent1"/>
                </a:solidFill>
                <a:latin typeface="Overpass Bold"/>
                <a:cs typeface="Overpass Bold"/>
              </a:rPr>
              <a:t>p</a:t>
            </a:r>
            <a:r>
              <a:rPr lang="nl-NL" altLang="en-US" sz="2500" b="1" dirty="0" err="1" smtClean="0">
                <a:solidFill>
                  <a:schemeClr val="accent1"/>
                </a:solidFill>
                <a:latin typeface="Overpass Bold"/>
                <a:cs typeface="Overpass Bold"/>
              </a:rPr>
              <a:t>rotección</a:t>
            </a:r>
            <a:r>
              <a:rPr lang="nl-NL" altLang="en-US" sz="2500" b="1" dirty="0" smtClean="0">
                <a:solidFill>
                  <a:schemeClr val="accent1"/>
                </a:solidFill>
                <a:latin typeface="Overpass Bold"/>
                <a:cs typeface="Overpass Bold"/>
              </a:rPr>
              <a:t> personal (EPP)</a:t>
            </a:r>
            <a:endParaRPr lang="es-ES" sz="2500" dirty="0">
              <a:latin typeface="Overpass Bold"/>
              <a:cs typeface="Overpass Bold"/>
            </a:endParaRPr>
          </a:p>
        </p:txBody>
      </p:sp>
      <p:sp>
        <p:nvSpPr>
          <p:cNvPr id="8" name="CuadroTexto 7"/>
          <p:cNvSpPr txBox="1"/>
          <p:nvPr/>
        </p:nvSpPr>
        <p:spPr>
          <a:xfrm>
            <a:off x="711383" y="2196960"/>
            <a:ext cx="5036841" cy="1477328"/>
          </a:xfrm>
          <a:prstGeom prst="rect">
            <a:avLst/>
          </a:prstGeom>
          <a:noFill/>
        </p:spPr>
        <p:txBody>
          <a:bodyPr wrap="square" rtlCol="0">
            <a:spAutoFit/>
          </a:bodyPr>
          <a:lstStyle/>
          <a:p>
            <a:r>
              <a:rPr lang="es-ES" dirty="0">
                <a:solidFill>
                  <a:schemeClr val="tx2"/>
                </a:solidFill>
                <a:latin typeface="Overpass Light"/>
                <a:cs typeface="Overpass Light"/>
              </a:rPr>
              <a:t>Los EPP cubren y protegen el cuerpo de los trabajadores de los peligros. Una limitación importante de los EPP es que la armadura (EPP) no evita que el cocodrilo (peligro) ataque, sólo sirve para reducir la gravedad del daño</a:t>
            </a:r>
          </a:p>
        </p:txBody>
      </p:sp>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7375" y="2980701"/>
            <a:ext cx="3499323" cy="3099358"/>
          </a:xfrm>
          <a:prstGeom prst="rect">
            <a:avLst/>
          </a:prstGeom>
        </p:spPr>
      </p:pic>
    </p:spTree>
    <p:extLst>
      <p:ext uri="{BB962C8B-B14F-4D97-AF65-F5344CB8AC3E}">
        <p14:creationId xmlns:p14="http://schemas.microsoft.com/office/powerpoint/2010/main" val="42820782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eaLnBrk="0" fontAlgn="base" hangingPunct="0">
              <a:lnSpc>
                <a:spcPct val="100000"/>
              </a:lnSpc>
              <a:spcAft>
                <a:spcPct val="0"/>
              </a:spcAft>
              <a:defRPr/>
            </a:pPr>
            <a:r>
              <a:rPr lang="es-ES" b="0" dirty="0">
                <a:cs typeface="Overpass Bold"/>
              </a:rPr>
              <a:t>¿Cuándo deberían usarse los EPP?</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114</a:t>
            </a:fld>
            <a:endParaRPr lang="en-GB"/>
          </a:p>
        </p:txBody>
      </p:sp>
      <p:sp>
        <p:nvSpPr>
          <p:cNvPr id="11" name="Marcador de texto 10"/>
          <p:cNvSpPr>
            <a:spLocks noGrp="1"/>
          </p:cNvSpPr>
          <p:nvPr>
            <p:ph type="body" sz="quarter" idx="13"/>
          </p:nvPr>
        </p:nvSpPr>
        <p:spPr>
          <a:xfrm>
            <a:off x="4068198" y="5516390"/>
            <a:ext cx="3766518" cy="1032527"/>
          </a:xfrm>
        </p:spPr>
        <p:txBody>
          <a:bodyPr/>
          <a:lstStyle/>
          <a:p>
            <a:r>
              <a:rPr lang="en-US" sz="2000" dirty="0" smtClean="0">
                <a:solidFill>
                  <a:schemeClr val="tx2"/>
                </a:solidFill>
              </a:rPr>
              <a:t>Los EPP </a:t>
            </a:r>
            <a:r>
              <a:rPr lang="en-US" sz="2000" dirty="0" err="1" smtClean="0">
                <a:solidFill>
                  <a:schemeClr val="tx2"/>
                </a:solidFill>
              </a:rPr>
              <a:t>deben</a:t>
            </a:r>
            <a:r>
              <a:rPr lang="en-US" sz="2000" dirty="0" smtClean="0">
                <a:solidFill>
                  <a:schemeClr val="tx2"/>
                </a:solidFill>
              </a:rPr>
              <a:t> </a:t>
            </a:r>
            <a:r>
              <a:rPr lang="en-US" sz="2000" dirty="0" err="1" smtClean="0">
                <a:solidFill>
                  <a:schemeClr val="tx2"/>
                </a:solidFill>
              </a:rPr>
              <a:t>ser</a:t>
            </a:r>
            <a:r>
              <a:rPr lang="en-US" sz="2000" dirty="0" smtClean="0">
                <a:solidFill>
                  <a:schemeClr val="tx2"/>
                </a:solidFill>
              </a:rPr>
              <a:t> </a:t>
            </a:r>
            <a:r>
              <a:rPr lang="en-US" sz="2000" dirty="0" err="1" smtClean="0">
                <a:solidFill>
                  <a:schemeClr val="tx2"/>
                </a:solidFill>
              </a:rPr>
              <a:t>personales</a:t>
            </a:r>
            <a:r>
              <a:rPr lang="en-US" sz="2000" dirty="0" smtClean="0">
                <a:solidFill>
                  <a:schemeClr val="tx2"/>
                </a:solidFill>
              </a:rPr>
              <a:t>, </a:t>
            </a:r>
            <a:r>
              <a:rPr lang="en-US" sz="2000" dirty="0" err="1" smtClean="0">
                <a:solidFill>
                  <a:schemeClr val="tx2"/>
                </a:solidFill>
              </a:rPr>
              <a:t>adecuados</a:t>
            </a:r>
            <a:r>
              <a:rPr lang="en-US" sz="2000" dirty="0" smtClean="0">
                <a:solidFill>
                  <a:schemeClr val="tx2"/>
                </a:solidFill>
              </a:rPr>
              <a:t> y </a:t>
            </a:r>
            <a:r>
              <a:rPr lang="en-US" sz="2000" dirty="0" err="1" smtClean="0">
                <a:solidFill>
                  <a:schemeClr val="tx2"/>
                </a:solidFill>
              </a:rPr>
              <a:t>apropiados</a:t>
            </a:r>
            <a:endParaRPr lang="en-US" sz="2000" dirty="0">
              <a:solidFill>
                <a:schemeClr val="tx2"/>
              </a:solidFill>
            </a:endParaRPr>
          </a:p>
        </p:txBody>
      </p:sp>
      <p:sp>
        <p:nvSpPr>
          <p:cNvPr id="10" name="Rectángulo 9"/>
          <p:cNvSpPr/>
          <p:nvPr/>
        </p:nvSpPr>
        <p:spPr>
          <a:xfrm>
            <a:off x="547764" y="2120187"/>
            <a:ext cx="7450123" cy="3393237"/>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en-US" b="1" dirty="0" smtClean="0">
                <a:solidFill>
                  <a:schemeClr val="accent2"/>
                </a:solidFill>
                <a:latin typeface="Overpass Bold"/>
                <a:cs typeface="Overpass Bold"/>
              </a:rPr>
              <a:t>Los EPP solo </a:t>
            </a:r>
            <a:r>
              <a:rPr lang="en-US" b="1" dirty="0" err="1" smtClean="0">
                <a:solidFill>
                  <a:schemeClr val="accent2"/>
                </a:solidFill>
                <a:latin typeface="Overpass Bold"/>
                <a:cs typeface="Overpass Bold"/>
              </a:rPr>
              <a:t>deberían</a:t>
            </a:r>
            <a:r>
              <a:rPr lang="en-US" b="1" dirty="0" smtClean="0">
                <a:solidFill>
                  <a:schemeClr val="accent2"/>
                </a:solidFill>
                <a:latin typeface="Overpass Bold"/>
                <a:cs typeface="Overpass Bold"/>
              </a:rPr>
              <a:t> </a:t>
            </a:r>
            <a:r>
              <a:rPr lang="en-US" b="1" dirty="0" err="1" smtClean="0">
                <a:solidFill>
                  <a:schemeClr val="accent2"/>
                </a:solidFill>
                <a:latin typeface="Overpass Bold"/>
                <a:cs typeface="Overpass Bold"/>
              </a:rPr>
              <a:t>usarse</a:t>
            </a:r>
            <a:r>
              <a:rPr lang="en-US" b="1" dirty="0" smtClean="0">
                <a:solidFill>
                  <a:schemeClr val="accent2"/>
                </a:solidFill>
                <a:latin typeface="Overpass Bold"/>
                <a:cs typeface="Overpass Bold"/>
              </a:rPr>
              <a:t>:</a:t>
            </a:r>
            <a:endParaRPr lang="en-GB" b="1" dirty="0">
              <a:latin typeface="Overpass Bold"/>
              <a:cs typeface="Overpass Bold"/>
            </a:endParaRPr>
          </a:p>
          <a:p>
            <a:pPr marL="28575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rPr>
              <a:t>C</a:t>
            </a:r>
            <a:r>
              <a:rPr lang="es-ES" dirty="0" smtClean="0">
                <a:solidFill>
                  <a:schemeClr val="tx2"/>
                </a:solidFill>
              </a:rPr>
              <a:t>omo </a:t>
            </a:r>
            <a:r>
              <a:rPr lang="es-ES" dirty="0">
                <a:solidFill>
                  <a:schemeClr val="tx2"/>
                </a:solidFill>
              </a:rPr>
              <a:t>una medida a corto plazo antes de que se apliquen otros controles</a:t>
            </a:r>
            <a:r>
              <a:rPr lang="es-ES" dirty="0" smtClean="0">
                <a:solidFill>
                  <a:schemeClr val="tx2"/>
                </a:solidFill>
              </a:rPr>
              <a:t>;</a:t>
            </a:r>
          </a:p>
          <a:p>
            <a:pPr marL="28575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rPr>
              <a:t>cuando </a:t>
            </a:r>
            <a:r>
              <a:rPr lang="es-ES" dirty="0">
                <a:solidFill>
                  <a:schemeClr val="tx2"/>
                </a:solidFill>
              </a:rPr>
              <a:t>otros controles no sirvan para reducir el riesgo a niveles aceptables</a:t>
            </a:r>
            <a:r>
              <a:rPr lang="es-ES" dirty="0" smtClean="0">
                <a:solidFill>
                  <a:schemeClr val="tx2"/>
                </a:solidFill>
              </a:rPr>
              <a:t>;</a:t>
            </a:r>
          </a:p>
          <a:p>
            <a:pPr marL="28575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rPr>
              <a:t>durante </a:t>
            </a:r>
            <a:r>
              <a:rPr lang="es-ES" dirty="0">
                <a:solidFill>
                  <a:schemeClr val="tx2"/>
                </a:solidFill>
              </a:rPr>
              <a:t>actividades como el mantenimiento, la limpieza y la reparación si otros controles no son viables o eficaces</a:t>
            </a:r>
            <a:r>
              <a:rPr lang="es-ES" dirty="0" smtClean="0">
                <a:solidFill>
                  <a:schemeClr val="tx2"/>
                </a:solidFill>
              </a:rPr>
              <a:t>;</a:t>
            </a:r>
          </a:p>
          <a:p>
            <a:pPr marL="28575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rPr>
              <a:t>durante </a:t>
            </a:r>
            <a:r>
              <a:rPr lang="es-ES" dirty="0">
                <a:solidFill>
                  <a:schemeClr val="tx2"/>
                </a:solidFill>
              </a:rPr>
              <a:t>situaciones de emergencia</a:t>
            </a:r>
            <a:endParaRPr lang="en-GB" dirty="0">
              <a:solidFill>
                <a:schemeClr val="tx2"/>
              </a:solidFill>
              <a:latin typeface="Overpass Light"/>
              <a:cs typeface="Overpass Light"/>
            </a:endParaRPr>
          </a:p>
        </p:txBody>
      </p:sp>
      <p:pic>
        <p:nvPicPr>
          <p:cNvPr id="17" name="Imagen 16" descr="114_slide-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8456" y="1025442"/>
            <a:ext cx="3910584" cy="5879592"/>
          </a:xfrm>
          <a:prstGeom prst="rect">
            <a:avLst/>
          </a:prstGeom>
        </p:spPr>
      </p:pic>
      <p:pic>
        <p:nvPicPr>
          <p:cNvPr id="18"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20" name="Text Placeholder 11"/>
          <p:cNvSpPr txBox="1">
            <a:spLocks/>
          </p:cNvSpPr>
          <p:nvPr/>
        </p:nvSpPr>
        <p:spPr>
          <a:xfrm>
            <a:off x="8330671" y="5406256"/>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vert="horz" lIns="108000" tIns="0" rIns="0" bIns="0" rtlCol="0" anchor="ctr" anchorCtr="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smtClean="0"/>
              <a:t>Foto: </a:t>
            </a:r>
            <a:r>
              <a:rPr lang="it-IT" dirty="0" err="1" smtClean="0"/>
              <a:t>pexels</a:t>
            </a:r>
            <a:r>
              <a:rPr lang="it-IT" dirty="0" err="1"/>
              <a:t>-cottonbro</a:t>
            </a:r>
            <a:endParaRPr lang="es-ES" dirty="0"/>
          </a:p>
        </p:txBody>
      </p:sp>
    </p:spTree>
    <p:extLst>
      <p:ext uri="{BB962C8B-B14F-4D97-AF65-F5344CB8AC3E}">
        <p14:creationId xmlns:p14="http://schemas.microsoft.com/office/powerpoint/2010/main" val="176990055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nl-NL" altLang="en-US" b="0" dirty="0" err="1" smtClean="0">
                <a:cs typeface="Overpass Bold"/>
              </a:rPr>
              <a:t>Equipos</a:t>
            </a:r>
            <a:r>
              <a:rPr lang="nl-NL" altLang="en-US" b="0" dirty="0" smtClean="0">
                <a:cs typeface="Overpass Bold"/>
              </a:rPr>
              <a:t> </a:t>
            </a:r>
            <a:r>
              <a:rPr lang="nl-NL" altLang="en-US" b="0" dirty="0">
                <a:cs typeface="Overpass Bold"/>
              </a:rPr>
              <a:t>de </a:t>
            </a:r>
            <a:r>
              <a:rPr lang="nl-NL" altLang="en-US" b="0" dirty="0" err="1">
                <a:cs typeface="Overpass Bold"/>
              </a:rPr>
              <a:t>protección</a:t>
            </a:r>
            <a:r>
              <a:rPr lang="nl-NL" altLang="en-US" b="0" dirty="0">
                <a:cs typeface="Overpass Bold"/>
              </a:rPr>
              <a:t> personal (EPP)</a:t>
            </a:r>
            <a:endParaRPr lang="es-ES" b="0" dirty="0">
              <a:cs typeface="Overpass Bold"/>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115</a:t>
            </a:fld>
            <a:endParaRPr lang="en-GB"/>
          </a:p>
        </p:txBody>
      </p:sp>
      <p:sp>
        <p:nvSpPr>
          <p:cNvPr id="10" name="Rectángulo 9"/>
          <p:cNvSpPr/>
          <p:nvPr/>
        </p:nvSpPr>
        <p:spPr>
          <a:xfrm>
            <a:off x="547765" y="1980102"/>
            <a:ext cx="7456303" cy="4353500"/>
          </a:xfrm>
          <a:prstGeom prst="rect">
            <a:avLst/>
          </a:prstGeom>
        </p:spPr>
        <p:txBody>
          <a:bodyPr wrap="square">
            <a:spAutoFit/>
          </a:bodyPr>
          <a:lstStyle/>
          <a:p>
            <a:pPr eaLnBrk="0" fontAlgn="base" hangingPunct="0">
              <a:lnSpc>
                <a:spcPct val="110000"/>
              </a:lnSpc>
              <a:spcBef>
                <a:spcPct val="0"/>
              </a:spcBef>
              <a:spcAft>
                <a:spcPct val="0"/>
              </a:spcAft>
              <a:buClr>
                <a:schemeClr val="accent2"/>
              </a:buClr>
            </a:pPr>
            <a:r>
              <a:rPr lang="en-US" dirty="0" smtClean="0">
                <a:solidFill>
                  <a:schemeClr val="accent2"/>
                </a:solidFill>
                <a:latin typeface="Overpass Bold"/>
                <a:cs typeface="Overpass Bold"/>
              </a:rPr>
              <a:t>EPP:</a:t>
            </a:r>
            <a:endParaRPr lang="en-GB" dirty="0">
              <a:latin typeface="Overpass Bold"/>
              <a:cs typeface="Overpass Bold"/>
            </a:endParaRPr>
          </a:p>
          <a:p>
            <a:pPr marL="285750" indent="-285750" eaLnBrk="0" fontAlgn="base" hangingPunct="0">
              <a:lnSpc>
                <a:spcPct val="11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botas </a:t>
            </a:r>
            <a:r>
              <a:rPr lang="es-ES" dirty="0">
                <a:solidFill>
                  <a:schemeClr val="tx2"/>
                </a:solidFill>
                <a:latin typeface="Overpass Light"/>
                <a:cs typeface="Overpass Light"/>
              </a:rPr>
              <a:t>de seguridad, guantes, monos, gafas de seguridad, cascos, cinturones de seguridad, respiradores, dispositivos de protección auditiva personal </a:t>
            </a:r>
            <a:endParaRPr lang="es-ES" dirty="0" smtClean="0">
              <a:solidFill>
                <a:schemeClr val="tx2"/>
              </a:solidFill>
              <a:latin typeface="Overpass Light"/>
              <a:cs typeface="Overpass Light"/>
            </a:endParaRPr>
          </a:p>
          <a:p>
            <a:pPr marL="285750" indent="-285750" eaLnBrk="0" fontAlgn="base" hangingPunct="0">
              <a:lnSpc>
                <a:spcPct val="11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estar adaptados individualmente y los trabajadores deben haber recibido formación relativa a su uso, almacenamiento y mantenimiento </a:t>
            </a:r>
            <a:endParaRPr lang="en-GB" dirty="0" smtClean="0">
              <a:solidFill>
                <a:schemeClr val="tx2"/>
              </a:solidFill>
              <a:latin typeface="Overpass Light"/>
              <a:cs typeface="Overpass Light"/>
            </a:endParaRPr>
          </a:p>
          <a:p>
            <a:pPr eaLnBrk="0" fontAlgn="base" hangingPunct="0">
              <a:lnSpc>
                <a:spcPct val="110000"/>
              </a:lnSpc>
              <a:spcBef>
                <a:spcPct val="0"/>
              </a:spcBef>
              <a:spcAft>
                <a:spcPct val="0"/>
              </a:spcAft>
              <a:buClr>
                <a:schemeClr val="accent2"/>
              </a:buClr>
            </a:pPr>
            <a:r>
              <a:rPr lang="en-US" dirty="0" err="1" smtClean="0">
                <a:solidFill>
                  <a:schemeClr val="accent2"/>
                </a:solidFill>
                <a:latin typeface="Overpass Bold"/>
                <a:cs typeface="Overpass Bold"/>
              </a:rPr>
              <a:t>Utilización</a:t>
            </a:r>
            <a:r>
              <a:rPr lang="en-US" dirty="0" smtClean="0">
                <a:solidFill>
                  <a:schemeClr val="accent2"/>
                </a:solidFill>
                <a:latin typeface="Overpass Bold"/>
                <a:cs typeface="Overpass Bold"/>
              </a:rPr>
              <a:t>:</a:t>
            </a:r>
            <a:endParaRPr lang="en-GB" dirty="0">
              <a:latin typeface="Overpass Bold"/>
              <a:cs typeface="Overpass Bold"/>
            </a:endParaRPr>
          </a:p>
          <a:p>
            <a:pPr marL="285750" indent="-285750" eaLnBrk="0" fontAlgn="base" hangingPunct="0">
              <a:lnSpc>
                <a:spcPct val="11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como </a:t>
            </a:r>
            <a:r>
              <a:rPr lang="es-ES" dirty="0">
                <a:solidFill>
                  <a:schemeClr val="tx2"/>
                </a:solidFill>
                <a:latin typeface="Overpass Light"/>
                <a:cs typeface="Overpass Light"/>
              </a:rPr>
              <a:t>una protección SUPLEMENTARIA una vez aplicadas las medidas para reducir los riesgos  </a:t>
            </a:r>
            <a:endParaRPr lang="es-ES" dirty="0" smtClean="0">
              <a:solidFill>
                <a:schemeClr val="tx2"/>
              </a:solidFill>
              <a:latin typeface="Overpass Light"/>
              <a:cs typeface="Overpass Light"/>
            </a:endParaRPr>
          </a:p>
          <a:p>
            <a:pPr marL="285750" indent="-285750" eaLnBrk="0" fontAlgn="base" hangingPunct="0">
              <a:lnSpc>
                <a:spcPct val="11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 </a:t>
            </a:r>
            <a:r>
              <a:rPr lang="es-ES" dirty="0" smtClean="0">
                <a:solidFill>
                  <a:schemeClr val="tx2"/>
                </a:solidFill>
                <a:latin typeface="Overpass Light"/>
                <a:cs typeface="Overpass Light"/>
              </a:rPr>
              <a:t>obligatorios </a:t>
            </a:r>
            <a:r>
              <a:rPr lang="es-ES" dirty="0">
                <a:solidFill>
                  <a:schemeClr val="tx2"/>
                </a:solidFill>
                <a:latin typeface="Overpass Light"/>
                <a:cs typeface="Overpass Light"/>
              </a:rPr>
              <a:t>en todo momento en algunas áreas de trabajo (como los laboratorios</a:t>
            </a:r>
            <a:r>
              <a:rPr lang="es-ES" dirty="0" smtClean="0">
                <a:solidFill>
                  <a:schemeClr val="tx2"/>
                </a:solidFill>
                <a:latin typeface="Overpass Light"/>
                <a:cs typeface="Overpass Light"/>
              </a:rPr>
              <a:t>)</a:t>
            </a:r>
          </a:p>
          <a:p>
            <a:pPr marL="285750" indent="-285750" eaLnBrk="0" fontAlgn="base" hangingPunct="0">
              <a:lnSpc>
                <a:spcPct val="11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 </a:t>
            </a:r>
            <a:r>
              <a:rPr lang="es-ES" dirty="0" smtClean="0">
                <a:solidFill>
                  <a:schemeClr val="tx2"/>
                </a:solidFill>
                <a:latin typeface="Overpass Light"/>
                <a:cs typeface="Overpass Light"/>
              </a:rPr>
              <a:t>necesarios </a:t>
            </a:r>
            <a:r>
              <a:rPr lang="es-ES" dirty="0">
                <a:solidFill>
                  <a:schemeClr val="tx2"/>
                </a:solidFill>
                <a:latin typeface="Overpass Light"/>
                <a:cs typeface="Overpass Light"/>
              </a:rPr>
              <a:t>en caso de emergencias (incendios, etc.</a:t>
            </a:r>
            <a:r>
              <a:rPr lang="es-ES" dirty="0" smtClean="0">
                <a:solidFill>
                  <a:schemeClr val="tx2"/>
                </a:solidFill>
                <a:latin typeface="Overpass Light"/>
                <a:cs typeface="Overpass Light"/>
              </a:rPr>
              <a:t>)</a:t>
            </a:r>
          </a:p>
          <a:p>
            <a:pPr marL="285750" indent="-285750" eaLnBrk="0" fontAlgn="base" hangingPunct="0">
              <a:lnSpc>
                <a:spcPct val="110000"/>
              </a:lnSpc>
              <a:spcBef>
                <a:spcPct val="0"/>
              </a:spcBef>
              <a:spcAft>
                <a:spcPct val="0"/>
              </a:spcAft>
              <a:buClr>
                <a:schemeClr val="accent2"/>
              </a:buClr>
              <a:buFont typeface="Lucida Grande"/>
              <a:buChar char="►"/>
            </a:pPr>
            <a:r>
              <a:rPr lang="es-ES" b="1" dirty="0">
                <a:solidFill>
                  <a:schemeClr val="tx2"/>
                </a:solidFill>
                <a:latin typeface="Overpass Light"/>
                <a:cs typeface="Overpass Light"/>
              </a:rPr>
              <a:t> </a:t>
            </a:r>
            <a:r>
              <a:rPr lang="es-ES" dirty="0" smtClean="0">
                <a:solidFill>
                  <a:schemeClr val="tx2"/>
                </a:solidFill>
                <a:latin typeface="Overpass Bold"/>
                <a:cs typeface="Overpass Bold"/>
              </a:rPr>
              <a:t>es </a:t>
            </a:r>
            <a:r>
              <a:rPr lang="es-ES" dirty="0">
                <a:solidFill>
                  <a:schemeClr val="tx2"/>
                </a:solidFill>
                <a:latin typeface="Overpass Bold"/>
                <a:cs typeface="Overpass Bold"/>
              </a:rPr>
              <a:t>necesario seguir y hacer cumplir las </a:t>
            </a:r>
            <a:r>
              <a:rPr lang="es-ES" dirty="0" smtClean="0">
                <a:solidFill>
                  <a:schemeClr val="tx2"/>
                </a:solidFill>
                <a:latin typeface="Overpass Bold"/>
                <a:cs typeface="Overpass Bold"/>
              </a:rPr>
              <a:t>normas</a:t>
            </a:r>
            <a:endParaRPr lang="es-ES" dirty="0">
              <a:solidFill>
                <a:schemeClr val="tx2"/>
              </a:solidFill>
              <a:latin typeface="Overpass Bold"/>
              <a:cs typeface="Overpass Bold"/>
            </a:endParaRPr>
          </a:p>
        </p:txBody>
      </p:sp>
      <p:pic>
        <p:nvPicPr>
          <p:cNvPr id="18"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7" name="Imagen 6" descr="115_slide-picture.ps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27612" y="978408"/>
            <a:ext cx="3797808" cy="5879592"/>
          </a:xfrm>
          <a:prstGeom prst="rect">
            <a:avLst/>
          </a:prstGeom>
        </p:spPr>
      </p:pic>
      <p:sp>
        <p:nvSpPr>
          <p:cNvPr id="15" name="Text Placeholder 11"/>
          <p:cNvSpPr>
            <a:spLocks noGrp="1"/>
          </p:cNvSpPr>
          <p:nvPr>
            <p:ph type="body" sz="quarter" idx="14"/>
          </p:nvPr>
        </p:nvSpPr>
        <p:spPr>
          <a:xfrm>
            <a:off x="8429448" y="5983501"/>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r>
              <a:rPr lang="en-US" dirty="0" err="1" smtClean="0"/>
              <a:t>Foto</a:t>
            </a:r>
            <a:r>
              <a:rPr lang="en-US" dirty="0" smtClean="0"/>
              <a:t>: </a:t>
            </a:r>
            <a:r>
              <a:rPr lang="en-US" dirty="0" err="1"/>
              <a:t>pexels-thom-gonzalez</a:t>
            </a:r>
            <a:endParaRPr lang="es-ES" dirty="0"/>
          </a:p>
        </p:txBody>
      </p:sp>
    </p:spTree>
    <p:extLst>
      <p:ext uri="{BB962C8B-B14F-4D97-AF65-F5344CB8AC3E}">
        <p14:creationId xmlns:p14="http://schemas.microsoft.com/office/powerpoint/2010/main" val="215557307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0" y="27943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pPr lvl="0"/>
            <a:r>
              <a:rPr lang="fr-CH" b="0" dirty="0" smtClean="0">
                <a:cs typeface="Overpass Bold"/>
              </a:rPr>
              <a:t>Ejemplos de EPP</a:t>
            </a:r>
            <a:r>
              <a:rPr lang="fr-CH" sz="2800" b="0" dirty="0">
                <a:solidFill>
                  <a:srgbClr val="8E0000"/>
                </a:solidFill>
                <a:latin typeface="Calibri"/>
              </a:rPr>
              <a:t/>
            </a:r>
            <a:br>
              <a:rPr lang="fr-CH" sz="2800" b="0" dirty="0">
                <a:solidFill>
                  <a:srgbClr val="8E0000"/>
                </a:solidFill>
                <a:latin typeface="Calibri"/>
              </a:rPr>
            </a:b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116</a:t>
            </a:fld>
            <a:endParaRPr lang="en-GB"/>
          </a:p>
        </p:txBody>
      </p:sp>
      <p:pic>
        <p:nvPicPr>
          <p:cNvPr id="10" name="Imagen 9" descr="116_slide_protectores.ps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28" y="3482609"/>
            <a:ext cx="11225784" cy="14051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9699506"/>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eaLnBrk="0" fontAlgn="base" hangingPunct="0">
              <a:lnSpc>
                <a:spcPct val="100000"/>
              </a:lnSpc>
              <a:spcAft>
                <a:spcPct val="0"/>
              </a:spcAft>
              <a:defRPr/>
            </a:pPr>
            <a:r>
              <a:rPr lang="es-ES" b="0" dirty="0">
                <a:cs typeface="Overpass Bold"/>
              </a:rPr>
              <a:t>¿Qué EPP son los más apropiados?</a:t>
            </a:r>
          </a:p>
        </p:txBody>
      </p:sp>
      <p:sp>
        <p:nvSpPr>
          <p:cNvPr id="3" name="Marcador de contenido 2"/>
          <p:cNvSpPr>
            <a:spLocks noGrp="1"/>
          </p:cNvSpPr>
          <p:nvPr>
            <p:ph idx="1"/>
          </p:nvPr>
        </p:nvSpPr>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n-GB" b="0" dirty="0" smtClean="0">
                <a:solidFill>
                  <a:schemeClr val="tx2"/>
                </a:solidFill>
                <a:latin typeface="Overpass Light" panose="00000400000000000000" pitchFamily="2" charset="0"/>
                <a:cs typeface="Arial" pitchFamily="34" charset="0"/>
              </a:rPr>
              <a:t>¿</a:t>
            </a:r>
            <a:r>
              <a:rPr lang="en-GB" b="0" dirty="0" err="1" smtClean="0">
                <a:solidFill>
                  <a:schemeClr val="tx2"/>
                </a:solidFill>
                <a:latin typeface="Overpass Light" panose="00000400000000000000" pitchFamily="2" charset="0"/>
                <a:cs typeface="Arial" pitchFamily="34" charset="0"/>
              </a:rPr>
              <a:t>Qué</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guantes</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pueden</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ser</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adecuados</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para</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las</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sustancias</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químicas</a:t>
            </a:r>
            <a:r>
              <a:rPr lang="en-GB" b="0" dirty="0" smtClean="0">
                <a:solidFill>
                  <a:schemeClr val="tx2"/>
                </a:solidFill>
                <a:latin typeface="Overpass Light" panose="00000400000000000000" pitchFamily="2" charset="0"/>
                <a:cs typeface="Arial" pitchFamily="34" charset="0"/>
              </a:rPr>
              <a:t>?</a:t>
            </a:r>
          </a:p>
          <a:p>
            <a:pPr marL="285750" indent="-285750" eaLnBrk="0" fontAlgn="base" hangingPunct="0">
              <a:lnSpc>
                <a:spcPct val="150000"/>
              </a:lnSpc>
              <a:spcBef>
                <a:spcPct val="0"/>
              </a:spcBef>
              <a:spcAft>
                <a:spcPct val="0"/>
              </a:spcAft>
              <a:buClr>
                <a:schemeClr val="accent2"/>
              </a:buClr>
              <a:buFont typeface="Lucida Grande"/>
              <a:buChar char="►"/>
            </a:pPr>
            <a:r>
              <a:rPr lang="en-GB" b="0" dirty="0" smtClean="0">
                <a:solidFill>
                  <a:schemeClr val="tx2"/>
                </a:solidFill>
                <a:latin typeface="Overpass Light" panose="00000400000000000000" pitchFamily="2" charset="0"/>
                <a:cs typeface="Arial" pitchFamily="34" charset="0"/>
              </a:rPr>
              <a:t>En </a:t>
            </a:r>
            <a:r>
              <a:rPr lang="en-GB" b="0" dirty="0" err="1" smtClean="0">
                <a:solidFill>
                  <a:schemeClr val="tx2"/>
                </a:solidFill>
                <a:latin typeface="Overpass Light" panose="00000400000000000000" pitchFamily="2" charset="0"/>
                <a:cs typeface="Arial" pitchFamily="34" charset="0"/>
              </a:rPr>
              <a:t>uno</a:t>
            </a:r>
            <a:r>
              <a:rPr lang="en-GB" b="0" dirty="0" smtClean="0">
                <a:solidFill>
                  <a:schemeClr val="tx2"/>
                </a:solidFill>
                <a:latin typeface="Overpass Light" panose="00000400000000000000" pitchFamily="2" charset="0"/>
                <a:cs typeface="Arial" pitchFamily="34" charset="0"/>
              </a:rPr>
              <a:t> u </a:t>
            </a:r>
            <a:r>
              <a:rPr lang="en-GB" b="0" dirty="0" err="1" smtClean="0">
                <a:solidFill>
                  <a:schemeClr val="tx2"/>
                </a:solidFill>
                <a:latin typeface="Overpass Light" panose="00000400000000000000" pitchFamily="2" charset="0"/>
                <a:cs typeface="Arial" pitchFamily="34" charset="0"/>
              </a:rPr>
              <a:t>otro</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caso</a:t>
            </a:r>
            <a:r>
              <a:rPr lang="en-GB" b="0" dirty="0" smtClean="0">
                <a:solidFill>
                  <a:schemeClr val="tx2"/>
                </a:solidFill>
                <a:latin typeface="Overpass Light" panose="00000400000000000000" pitchFamily="2" charset="0"/>
                <a:cs typeface="Arial" pitchFamily="34" charset="0"/>
              </a:rPr>
              <a:t>, ¿</a:t>
            </a:r>
            <a:r>
              <a:rPr lang="en-GB" b="0" dirty="0" err="1">
                <a:solidFill>
                  <a:schemeClr val="tx2"/>
                </a:solidFill>
                <a:latin typeface="Overpass Light" panose="00000400000000000000" pitchFamily="2" charset="0"/>
                <a:cs typeface="Arial" pitchFamily="34" charset="0"/>
              </a:rPr>
              <a:t>p</a:t>
            </a:r>
            <a:r>
              <a:rPr lang="en-GB" b="0" dirty="0" err="1" smtClean="0">
                <a:solidFill>
                  <a:schemeClr val="tx2"/>
                </a:solidFill>
                <a:latin typeface="Overpass Light" panose="00000400000000000000" pitchFamily="2" charset="0"/>
                <a:cs typeface="Arial" pitchFamily="34" charset="0"/>
              </a:rPr>
              <a:t>or</a:t>
            </a:r>
            <a:r>
              <a:rPr lang="en-GB" b="0" dirty="0" smtClean="0">
                <a:solidFill>
                  <a:schemeClr val="tx2"/>
                </a:solidFill>
                <a:latin typeface="Overpass Light" panose="00000400000000000000" pitchFamily="2" charset="0"/>
                <a:cs typeface="Arial" pitchFamily="34" charset="0"/>
              </a:rPr>
              <a:t> </a:t>
            </a:r>
            <a:r>
              <a:rPr lang="en-GB" b="0" dirty="0" err="1" smtClean="0">
                <a:solidFill>
                  <a:schemeClr val="tx2"/>
                </a:solidFill>
                <a:latin typeface="Overpass Light" panose="00000400000000000000" pitchFamily="2" charset="0"/>
                <a:cs typeface="Arial" pitchFamily="34" charset="0"/>
              </a:rPr>
              <a:t>qué</a:t>
            </a:r>
            <a:r>
              <a:rPr lang="en-GB" b="0" dirty="0" smtClean="0">
                <a:solidFill>
                  <a:schemeClr val="tx2"/>
                </a:solidFill>
                <a:latin typeface="Overpass Light" panose="00000400000000000000" pitchFamily="2" charset="0"/>
                <a:cs typeface="Arial" pitchFamily="34" charset="0"/>
              </a:rPr>
              <a:t>?</a:t>
            </a:r>
            <a:endParaRPr lang="en-GB" b="0" dirty="0">
              <a:solidFill>
                <a:schemeClr val="tx2"/>
              </a:solidFill>
              <a:latin typeface="Overpass Light" panose="00000400000000000000" pitchFamily="2" charset="0"/>
              <a:cs typeface="Arial" pitchFamily="34" charset="0"/>
            </a:endParaRPr>
          </a:p>
          <a:p>
            <a:pPr marL="285750" indent="-285750" eaLnBrk="0" fontAlgn="base" hangingPunct="0">
              <a:lnSpc>
                <a:spcPct val="150000"/>
              </a:lnSpc>
              <a:spcBef>
                <a:spcPct val="0"/>
              </a:spcBef>
              <a:spcAft>
                <a:spcPct val="0"/>
              </a:spcAft>
              <a:buClr>
                <a:schemeClr val="accent2"/>
              </a:buClr>
              <a:buFont typeface="Lucida Grande"/>
              <a:buChar char="►"/>
            </a:pPr>
            <a:endParaRPr lang="en-U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117</a:t>
            </a:fld>
            <a:endParaRPr lang="en-GB"/>
          </a:p>
        </p:txBody>
      </p:sp>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8" name="Imagen 7" descr="117_slide_guantes.ps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1240" y="3784600"/>
            <a:ext cx="9236574" cy="2184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490017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pPr lvl="0" eaLnBrk="0" fontAlgn="base" hangingPunct="0">
              <a:lnSpc>
                <a:spcPct val="100000"/>
              </a:lnSpc>
              <a:spcAft>
                <a:spcPct val="0"/>
              </a:spcAft>
              <a:defRPr/>
            </a:pPr>
            <a:r>
              <a:rPr lang="en-GB" b="0" dirty="0" err="1" smtClean="0"/>
              <a:t>Ejercicio</a:t>
            </a:r>
            <a:r>
              <a:rPr lang="en-GB" b="0" dirty="0" smtClean="0"/>
              <a:t> de </a:t>
            </a:r>
            <a:r>
              <a:rPr lang="en-GB" b="0" dirty="0" err="1" smtClean="0"/>
              <a:t>evaluación</a:t>
            </a:r>
            <a:r>
              <a:rPr lang="en-GB" b="0" dirty="0" smtClean="0"/>
              <a:t> de </a:t>
            </a:r>
            <a:r>
              <a:rPr lang="en-GB" b="0" dirty="0" err="1" smtClean="0"/>
              <a:t>riesgos</a:t>
            </a:r>
            <a:endParaRPr lang="en-GB" b="0" dirty="0">
              <a:cs typeface="Overpass Bold"/>
            </a:endParaRPr>
          </a:p>
        </p:txBody>
      </p:sp>
      <p:sp>
        <p:nvSpPr>
          <p:cNvPr id="3" name="Marcador de contenido 2"/>
          <p:cNvSpPr>
            <a:spLocks noGrp="1"/>
          </p:cNvSpPr>
          <p:nvPr>
            <p:ph idx="1"/>
          </p:nvPr>
        </p:nvSpPr>
        <p:spPr>
          <a:xfrm>
            <a:off x="490538" y="3976832"/>
            <a:ext cx="4487861" cy="3616325"/>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Evaluación </a:t>
            </a:r>
            <a:r>
              <a:rPr lang="es-ES" b="0" dirty="0">
                <a:solidFill>
                  <a:schemeClr val="tx2"/>
                </a:solidFill>
                <a:latin typeface="Overpass Light"/>
                <a:cs typeface="Overpass Light"/>
              </a:rPr>
              <a:t>de los riesgos de una sola actividad laboral: el trabajador está usando un cortador de </a:t>
            </a:r>
            <a:r>
              <a:rPr lang="es-ES" b="0" dirty="0" smtClean="0">
                <a:solidFill>
                  <a:schemeClr val="tx2"/>
                </a:solidFill>
                <a:latin typeface="Overpass Light"/>
                <a:cs typeface="Overpass Light"/>
              </a:rPr>
              <a:t>tela</a:t>
            </a:r>
            <a:endParaRPr lang="en-U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118</a:t>
            </a:fld>
            <a:endParaRPr lang="en-GB"/>
          </a:p>
        </p:txBody>
      </p:sp>
      <p:pic>
        <p:nvPicPr>
          <p:cNvPr id="7" name="Imagen 6" descr="118_slide_corte-tel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9300" y="2382038"/>
            <a:ext cx="4279392" cy="3874008"/>
          </a:xfrm>
          <a:prstGeom prst="rect">
            <a:avLst/>
          </a:prstGeom>
          <a:noFill/>
          <a:ln>
            <a:noFill/>
          </a:ln>
        </p:spPr>
      </p:pic>
      <p:sp>
        <p:nvSpPr>
          <p:cNvPr id="8" name="CuadroTexto 7"/>
          <p:cNvSpPr txBox="1"/>
          <p:nvPr/>
        </p:nvSpPr>
        <p:spPr>
          <a:xfrm>
            <a:off x="410517" y="1936979"/>
            <a:ext cx="4792014" cy="369332"/>
          </a:xfrm>
          <a:prstGeom prst="rect">
            <a:avLst/>
          </a:prstGeom>
          <a:noFill/>
        </p:spPr>
        <p:txBody>
          <a:bodyPr wrap="none" rtlCol="0">
            <a:spAutoFit/>
          </a:bodyPr>
          <a:lstStyle/>
          <a:p>
            <a:r>
              <a:rPr lang="es-ES" dirty="0">
                <a:solidFill>
                  <a:schemeClr val="tx2"/>
                </a:solidFill>
                <a:latin typeface="Overpass Light"/>
                <a:cs typeface="Overpass Light"/>
              </a:rPr>
              <a:t>(sector de la confección de prendas de vestir)</a:t>
            </a:r>
            <a:endParaRPr lang="es-ES" dirty="0">
              <a:solidFill>
                <a:schemeClr val="tx2"/>
              </a:solidFill>
            </a:endParaRPr>
          </a:p>
        </p:txBody>
      </p:sp>
    </p:spTree>
    <p:extLst>
      <p:ext uri="{BB962C8B-B14F-4D97-AF65-F5344CB8AC3E}">
        <p14:creationId xmlns:p14="http://schemas.microsoft.com/office/powerpoint/2010/main" val="49578343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b="0" dirty="0" smtClean="0"/>
              <a:t>1. </a:t>
            </a:r>
            <a:r>
              <a:rPr lang="en-GB" b="0" dirty="0" err="1" smtClean="0"/>
              <a:t>Identificar</a:t>
            </a:r>
            <a:r>
              <a:rPr lang="en-GB" b="0" dirty="0" smtClean="0"/>
              <a:t> los </a:t>
            </a:r>
            <a:r>
              <a:rPr lang="en-GB" b="0" dirty="0" err="1" smtClean="0"/>
              <a:t>peligros</a:t>
            </a:r>
            <a:endParaRPr lang="es-ES" b="0"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119</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7" name="IMG_317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22384" b="22384"/>
          <a:stretch>
            <a:fillRect/>
          </a:stretch>
        </p:blipFill>
        <p:spPr>
          <a:xfrm>
            <a:off x="4724400" y="2057400"/>
            <a:ext cx="6197600" cy="3768725"/>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9" name="CuadroTexto 8"/>
          <p:cNvSpPr txBox="1"/>
          <p:nvPr/>
        </p:nvSpPr>
        <p:spPr>
          <a:xfrm>
            <a:off x="490538" y="3702996"/>
            <a:ext cx="3276600" cy="1200329"/>
          </a:xfrm>
          <a:prstGeom prst="rect">
            <a:avLst/>
          </a:prstGeom>
          <a:noFill/>
        </p:spPr>
        <p:txBody>
          <a:bodyPr wrap="square" rtlCol="0">
            <a:spAutoFit/>
          </a:bodyPr>
          <a:lstStyle/>
          <a:p>
            <a:pPr marL="0" lvl="1" indent="0">
              <a:buNone/>
            </a:pPr>
            <a:r>
              <a:rPr lang="es-ES" dirty="0">
                <a:solidFill>
                  <a:schemeClr val="tx2"/>
                </a:solidFill>
                <a:latin typeface="Overpass Light"/>
                <a:cs typeface="Overpass Light"/>
              </a:rPr>
              <a:t>Observe el vídeo del </a:t>
            </a:r>
          </a:p>
          <a:p>
            <a:pPr marL="0" lvl="1" indent="0">
              <a:buNone/>
            </a:pPr>
            <a:r>
              <a:rPr lang="es-ES" dirty="0">
                <a:solidFill>
                  <a:schemeClr val="tx2"/>
                </a:solidFill>
                <a:latin typeface="Overpass Light"/>
                <a:cs typeface="Overpass Light"/>
              </a:rPr>
              <a:t>proceso de corte de la tela</a:t>
            </a:r>
          </a:p>
          <a:p>
            <a:pPr marL="0" lvl="1" indent="0">
              <a:buNone/>
            </a:pPr>
            <a:r>
              <a:rPr lang="es-ES" dirty="0">
                <a:solidFill>
                  <a:schemeClr val="tx2"/>
                </a:solidFill>
                <a:latin typeface="Overpass Light"/>
                <a:cs typeface="Overpass Light"/>
              </a:rPr>
              <a:t>e identifique qué </a:t>
            </a:r>
          </a:p>
          <a:p>
            <a:pPr marL="0" lvl="1" indent="0">
              <a:buNone/>
            </a:pPr>
            <a:r>
              <a:rPr lang="es-ES" dirty="0">
                <a:solidFill>
                  <a:schemeClr val="tx2"/>
                </a:solidFill>
                <a:latin typeface="Overpass Light"/>
                <a:cs typeface="Overpass Light"/>
              </a:rPr>
              <a:t>peligros presenta</a:t>
            </a:r>
          </a:p>
        </p:txBody>
      </p:sp>
    </p:spTree>
    <p:extLst>
      <p:ext uri="{BB962C8B-B14F-4D97-AF65-F5344CB8AC3E}">
        <p14:creationId xmlns:p14="http://schemas.microsoft.com/office/powerpoint/2010/main" val="2990250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72727">
                <p:cTn id="7" fill="hold" display="0">
                  <p:stCondLst>
                    <p:cond delay="indefinite"/>
                  </p:stCondLst>
                </p:cTn>
                <p:tgtEl>
                  <p:spTgt spid="7"/>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b="0" dirty="0"/>
              <a:t>1. </a:t>
            </a:r>
            <a:r>
              <a:rPr lang="en-GB" b="0" dirty="0" err="1"/>
              <a:t>Identificar</a:t>
            </a:r>
            <a:r>
              <a:rPr lang="en-GB" b="0" dirty="0"/>
              <a:t> los </a:t>
            </a:r>
            <a:r>
              <a:rPr lang="en-GB" b="0" dirty="0" err="1"/>
              <a:t>peligros</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120</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9" name="CuadroTexto 8"/>
          <p:cNvSpPr txBox="1"/>
          <p:nvPr/>
        </p:nvSpPr>
        <p:spPr>
          <a:xfrm>
            <a:off x="558798" y="2209800"/>
            <a:ext cx="5226909" cy="2816156"/>
          </a:xfrm>
          <a:prstGeom prst="rect">
            <a:avLst/>
          </a:prstGeom>
          <a:noFill/>
        </p:spPr>
        <p:txBody>
          <a:bodyPr wrap="square" rtlCol="0">
            <a:spAutoFit/>
          </a:bodyPr>
          <a:lstStyle/>
          <a:p>
            <a:pPr marL="285750" indent="-285750">
              <a:lnSpc>
                <a:spcPct val="200000"/>
              </a:lnSpc>
              <a:buClr>
                <a:schemeClr val="accent2"/>
              </a:buClr>
              <a:buFont typeface="Lucida Grande"/>
              <a:buChar char="►"/>
              <a:defRPr/>
            </a:pPr>
            <a:r>
              <a:rPr lang="es-ES" dirty="0" smtClean="0">
                <a:solidFill>
                  <a:schemeClr val="tx2"/>
                </a:solidFill>
                <a:latin typeface="Overpass Light"/>
                <a:cs typeface="Overpass Light"/>
              </a:rPr>
              <a:t>El </a:t>
            </a:r>
            <a:r>
              <a:rPr lang="es-ES" dirty="0">
                <a:solidFill>
                  <a:schemeClr val="tx2"/>
                </a:solidFill>
                <a:latin typeface="Overpass Light"/>
                <a:cs typeface="Overpass Light"/>
              </a:rPr>
              <a:t>contacto con la </a:t>
            </a:r>
            <a:r>
              <a:rPr lang="es-ES" dirty="0" smtClean="0">
                <a:solidFill>
                  <a:schemeClr val="tx2"/>
                </a:solidFill>
                <a:latin typeface="Overpass Light"/>
                <a:cs typeface="Overpass Light"/>
              </a:rPr>
              <a:t>cuchilla</a:t>
            </a:r>
          </a:p>
          <a:p>
            <a:pPr marL="285750" indent="-285750">
              <a:lnSpc>
                <a:spcPct val="200000"/>
              </a:lnSpc>
              <a:buClr>
                <a:schemeClr val="accent2"/>
              </a:buClr>
              <a:buFont typeface="Lucida Grande"/>
              <a:buChar char="►"/>
              <a:defRPr/>
            </a:pPr>
            <a:r>
              <a:rPr lang="es-ES" dirty="0" smtClean="0">
                <a:solidFill>
                  <a:schemeClr val="tx2"/>
                </a:solidFill>
                <a:latin typeface="Overpass Light"/>
                <a:cs typeface="Overpass Light"/>
              </a:rPr>
              <a:t>Los </a:t>
            </a:r>
            <a:r>
              <a:rPr lang="es-ES" dirty="0">
                <a:solidFill>
                  <a:schemeClr val="tx2"/>
                </a:solidFill>
                <a:latin typeface="Overpass Light"/>
                <a:cs typeface="Overpass Light"/>
              </a:rPr>
              <a:t>posibles trastornos </a:t>
            </a:r>
            <a:r>
              <a:rPr lang="es-ES" dirty="0" err="1" smtClean="0">
                <a:solidFill>
                  <a:schemeClr val="tx2"/>
                </a:solidFill>
                <a:latin typeface="Overpass Light"/>
                <a:cs typeface="Overpass Light"/>
              </a:rPr>
              <a:t>musculoesqueléticos</a:t>
            </a:r>
            <a:endParaRPr lang="es-ES" dirty="0" smtClean="0">
              <a:solidFill>
                <a:schemeClr val="tx2"/>
              </a:solidFill>
              <a:latin typeface="Overpass Light"/>
              <a:cs typeface="Overpass Light"/>
            </a:endParaRPr>
          </a:p>
          <a:p>
            <a:pPr marL="285750" indent="-285750">
              <a:lnSpc>
                <a:spcPct val="200000"/>
              </a:lnSpc>
              <a:buClr>
                <a:schemeClr val="accent2"/>
              </a:buClr>
              <a:buFont typeface="Lucida Grande"/>
              <a:buChar char="►"/>
              <a:defRPr/>
            </a:pPr>
            <a:r>
              <a:rPr lang="es-ES" dirty="0">
                <a:solidFill>
                  <a:schemeClr val="tx2"/>
                </a:solidFill>
                <a:latin typeface="Overpass Light"/>
                <a:cs typeface="Overpass Light"/>
              </a:rPr>
              <a:t>E</a:t>
            </a:r>
            <a:r>
              <a:rPr lang="es-ES" dirty="0" smtClean="0">
                <a:solidFill>
                  <a:schemeClr val="tx2"/>
                </a:solidFill>
                <a:latin typeface="Overpass Light"/>
                <a:cs typeface="Overpass Light"/>
              </a:rPr>
              <a:t>l ruido</a:t>
            </a:r>
          </a:p>
          <a:p>
            <a:pPr marL="285750" indent="-285750">
              <a:lnSpc>
                <a:spcPct val="200000"/>
              </a:lnSpc>
              <a:buClr>
                <a:schemeClr val="accent2"/>
              </a:buClr>
              <a:buFont typeface="Lucida Grande"/>
              <a:buChar char="►"/>
              <a:defRPr/>
            </a:pPr>
            <a:r>
              <a:rPr lang="es-ES" dirty="0">
                <a:solidFill>
                  <a:schemeClr val="tx2"/>
                </a:solidFill>
                <a:latin typeface="Overpass Light"/>
                <a:cs typeface="Overpass Light"/>
              </a:rPr>
              <a:t>L</a:t>
            </a:r>
            <a:r>
              <a:rPr lang="es-ES" dirty="0" smtClean="0">
                <a:solidFill>
                  <a:schemeClr val="tx2"/>
                </a:solidFill>
                <a:latin typeface="Overpass Light"/>
                <a:cs typeface="Overpass Light"/>
              </a:rPr>
              <a:t>a </a:t>
            </a:r>
            <a:r>
              <a:rPr lang="es-ES" dirty="0">
                <a:solidFill>
                  <a:schemeClr val="tx2"/>
                </a:solidFill>
                <a:latin typeface="Overpass Light"/>
                <a:cs typeface="Overpass Light"/>
              </a:rPr>
              <a:t>electricidad</a:t>
            </a:r>
          </a:p>
          <a:p>
            <a:pPr marL="285750" indent="-285750">
              <a:lnSpc>
                <a:spcPct val="200000"/>
              </a:lnSpc>
              <a:buClr>
                <a:schemeClr val="accent2"/>
              </a:buClr>
              <a:buFont typeface="Lucida Grande"/>
              <a:buChar char="►"/>
              <a:defRPr/>
            </a:pPr>
            <a:r>
              <a:rPr lang="en-US" altLang="en-US" dirty="0" smtClean="0">
                <a:solidFill>
                  <a:schemeClr val="tx2"/>
                </a:solidFill>
                <a:latin typeface="Overpass Light"/>
                <a:cs typeface="Overpass Light"/>
              </a:rPr>
              <a:t>¿…?</a:t>
            </a:r>
            <a:endParaRPr lang="en-US" altLang="en-US" dirty="0">
              <a:solidFill>
                <a:schemeClr val="tx2"/>
              </a:solidFill>
              <a:latin typeface="Overpass Light"/>
              <a:cs typeface="Overpass Light"/>
            </a:endParaRPr>
          </a:p>
        </p:txBody>
      </p:sp>
    </p:spTree>
    <p:extLst>
      <p:ext uri="{BB962C8B-B14F-4D97-AF65-F5344CB8AC3E}">
        <p14:creationId xmlns:p14="http://schemas.microsoft.com/office/powerpoint/2010/main" val="3301487265"/>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es-ES" b="0" dirty="0" smtClean="0"/>
              <a:t>2. </a:t>
            </a:r>
            <a:r>
              <a:rPr lang="es-ES" b="0" dirty="0"/>
              <a:t>Identificar quién puede sufrir daños y de qué manera</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121</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Tree>
    <p:extLst>
      <p:ext uri="{BB962C8B-B14F-4D97-AF65-F5344CB8AC3E}">
        <p14:creationId xmlns:p14="http://schemas.microsoft.com/office/powerpoint/2010/main" val="1740078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smtClean="0"/>
              <a:t>2. </a:t>
            </a:r>
            <a:r>
              <a:rPr lang="es-ES" b="0" dirty="0"/>
              <a:t>Identificar quién puede sufrir daños y de qué manera</a:t>
            </a:r>
            <a:endParaRPr lang="es-ES"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122</a:t>
            </a:fld>
            <a:endParaRPr lang="en-GB"/>
          </a:p>
        </p:txBody>
      </p:sp>
      <p:sp>
        <p:nvSpPr>
          <p:cNvPr id="9" name="CuadroTexto 8"/>
          <p:cNvSpPr txBox="1"/>
          <p:nvPr/>
        </p:nvSpPr>
        <p:spPr>
          <a:xfrm>
            <a:off x="558800" y="2772581"/>
            <a:ext cx="6201884" cy="2788456"/>
          </a:xfrm>
          <a:prstGeom prst="rect">
            <a:avLst/>
          </a:prstGeom>
          <a:noFill/>
        </p:spPr>
        <p:txBody>
          <a:bodyPr wrap="square" rtlCol="0">
            <a:spAutoFit/>
          </a:bodyPr>
          <a:lstStyle/>
          <a:p>
            <a:pPr marL="285750" indent="-285750">
              <a:lnSpc>
                <a:spcPct val="140000"/>
              </a:lnSpc>
              <a:buClr>
                <a:schemeClr val="accent2"/>
              </a:buClr>
              <a:buFont typeface="Lucida Grande"/>
              <a:buChar char="►"/>
              <a:defRPr/>
            </a:pPr>
            <a:r>
              <a:rPr lang="es-ES" dirty="0" smtClean="0">
                <a:solidFill>
                  <a:schemeClr val="tx2"/>
                </a:solidFill>
                <a:latin typeface="Overpass Light"/>
                <a:cs typeface="Overpass Light"/>
              </a:rPr>
              <a:t>puede </a:t>
            </a:r>
            <a:r>
              <a:rPr lang="es-ES" dirty="0">
                <a:solidFill>
                  <a:schemeClr val="tx2"/>
                </a:solidFill>
                <a:latin typeface="Overpass Light"/>
                <a:cs typeface="Overpass Light"/>
              </a:rPr>
              <a:t>cortarse la mano (o el brazo) con la </a:t>
            </a:r>
            <a:r>
              <a:rPr lang="es-ES" dirty="0" smtClean="0">
                <a:solidFill>
                  <a:schemeClr val="tx2"/>
                </a:solidFill>
                <a:latin typeface="Overpass Light"/>
                <a:cs typeface="Overpass Light"/>
              </a:rPr>
              <a:t>cuchilla</a:t>
            </a:r>
          </a:p>
          <a:p>
            <a:pPr marL="285750" indent="-285750">
              <a:lnSpc>
                <a:spcPct val="140000"/>
              </a:lnSpc>
              <a:buClr>
                <a:schemeClr val="accent2"/>
              </a:buClr>
              <a:buFont typeface="Lucida Grande"/>
              <a:buChar char="►"/>
              <a:defRPr/>
            </a:pPr>
            <a:r>
              <a:rPr lang="es-ES" dirty="0" smtClean="0">
                <a:solidFill>
                  <a:schemeClr val="tx2"/>
                </a:solidFill>
                <a:latin typeface="Overpass Light"/>
                <a:cs typeface="Overpass Light"/>
              </a:rPr>
              <a:t>puede </a:t>
            </a:r>
            <a:r>
              <a:rPr lang="es-ES" dirty="0">
                <a:solidFill>
                  <a:schemeClr val="tx2"/>
                </a:solidFill>
                <a:latin typeface="Overpass Light"/>
                <a:cs typeface="Overpass Light"/>
              </a:rPr>
              <a:t>sufrir problemas de espalda debido a la postura de </a:t>
            </a:r>
            <a:r>
              <a:rPr lang="es-ES" dirty="0" smtClean="0">
                <a:solidFill>
                  <a:schemeClr val="tx2"/>
                </a:solidFill>
                <a:latin typeface="Overpass Light"/>
                <a:cs typeface="Overpass Light"/>
              </a:rPr>
              <a:t>trabajo</a:t>
            </a:r>
          </a:p>
          <a:p>
            <a:pPr marL="285750" indent="-285750">
              <a:lnSpc>
                <a:spcPct val="140000"/>
              </a:lnSpc>
              <a:buClr>
                <a:schemeClr val="accent2"/>
              </a:buClr>
              <a:buFont typeface="Lucida Grande"/>
              <a:buChar char="►"/>
              <a:defRPr/>
            </a:pPr>
            <a:r>
              <a:rPr lang="es-ES" dirty="0" smtClean="0">
                <a:solidFill>
                  <a:schemeClr val="tx2"/>
                </a:solidFill>
                <a:latin typeface="Overpass Light"/>
                <a:cs typeface="Overpass Light"/>
              </a:rPr>
              <a:t>al </a:t>
            </a:r>
            <a:r>
              <a:rPr lang="es-ES" dirty="0">
                <a:solidFill>
                  <a:schemeClr val="tx2"/>
                </a:solidFill>
                <a:latin typeface="Overpass Light"/>
                <a:cs typeface="Overpass Light"/>
              </a:rPr>
              <a:t>estar expuesto a un ruido excesivo puede sufrir pérdida de </a:t>
            </a:r>
            <a:r>
              <a:rPr lang="es-ES" dirty="0" smtClean="0">
                <a:solidFill>
                  <a:schemeClr val="tx2"/>
                </a:solidFill>
                <a:latin typeface="Overpass Light"/>
                <a:cs typeface="Overpass Light"/>
              </a:rPr>
              <a:t>audición</a:t>
            </a:r>
          </a:p>
          <a:p>
            <a:pPr marL="285750" indent="-285750">
              <a:lnSpc>
                <a:spcPct val="140000"/>
              </a:lnSpc>
              <a:buClr>
                <a:schemeClr val="accent2"/>
              </a:buClr>
              <a:buFont typeface="Lucida Grande"/>
              <a:buChar char="►"/>
              <a:defRPr/>
            </a:pPr>
            <a:r>
              <a:rPr lang="es-ES" dirty="0" smtClean="0">
                <a:solidFill>
                  <a:schemeClr val="tx2"/>
                </a:solidFill>
                <a:latin typeface="Overpass Light"/>
                <a:cs typeface="Overpass Light"/>
              </a:rPr>
              <a:t>puede </a:t>
            </a:r>
            <a:r>
              <a:rPr lang="es-ES" dirty="0">
                <a:solidFill>
                  <a:schemeClr val="tx2"/>
                </a:solidFill>
                <a:latin typeface="Overpass Light"/>
                <a:cs typeface="Overpass Light"/>
              </a:rPr>
              <a:t>sufrir una descarga eléctrica si el aislamiento es inapropiado </a:t>
            </a: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6430" y="1760738"/>
            <a:ext cx="4854222" cy="4377695"/>
          </a:xfrm>
          <a:prstGeom prst="rect">
            <a:avLst/>
          </a:prstGeom>
          <a:noFill/>
          <a:ln>
            <a:noFill/>
          </a:ln>
        </p:spPr>
      </p:pic>
      <p:sp>
        <p:nvSpPr>
          <p:cNvPr id="7" name="CuadroTexto 6"/>
          <p:cNvSpPr txBox="1"/>
          <p:nvPr/>
        </p:nvSpPr>
        <p:spPr>
          <a:xfrm>
            <a:off x="628602" y="2334638"/>
            <a:ext cx="1467604" cy="369332"/>
          </a:xfrm>
          <a:prstGeom prst="rect">
            <a:avLst/>
          </a:prstGeom>
          <a:noFill/>
        </p:spPr>
        <p:txBody>
          <a:bodyPr wrap="none" rtlCol="0">
            <a:spAutoFit/>
          </a:bodyPr>
          <a:lstStyle/>
          <a:p>
            <a:r>
              <a:rPr lang="es-ES" dirty="0">
                <a:solidFill>
                  <a:srgbClr val="FF0000"/>
                </a:solidFill>
                <a:latin typeface="Overpass Bold"/>
                <a:cs typeface="Overpass Bold"/>
              </a:rPr>
              <a:t>El </a:t>
            </a:r>
            <a:r>
              <a:rPr lang="es-ES" dirty="0" smtClean="0">
                <a:solidFill>
                  <a:srgbClr val="FF0000"/>
                </a:solidFill>
                <a:latin typeface="Overpass Bold"/>
                <a:cs typeface="Overpass Bold"/>
              </a:rPr>
              <a:t>operador:</a:t>
            </a:r>
            <a:endParaRPr lang="es-ES" dirty="0">
              <a:solidFill>
                <a:srgbClr val="FF0000"/>
              </a:solidFill>
              <a:latin typeface="Overpass Bold"/>
              <a:cs typeface="Overpass Bold"/>
            </a:endParaRPr>
          </a:p>
        </p:txBody>
      </p:sp>
    </p:spTree>
    <p:extLst>
      <p:ext uri="{BB962C8B-B14F-4D97-AF65-F5344CB8AC3E}">
        <p14:creationId xmlns:p14="http://schemas.microsoft.com/office/powerpoint/2010/main" val="3294185341"/>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smtClean="0"/>
              <a:t>3. </a:t>
            </a:r>
            <a:r>
              <a:rPr lang="es-ES" b="0" dirty="0"/>
              <a:t>Identificar las medidas de control aplicadas</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123</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9" name="CuadroTexto 8"/>
          <p:cNvSpPr txBox="1"/>
          <p:nvPr/>
        </p:nvSpPr>
        <p:spPr>
          <a:xfrm>
            <a:off x="558799" y="2209800"/>
            <a:ext cx="6406959" cy="2008242"/>
          </a:xfrm>
          <a:prstGeom prst="rect">
            <a:avLst/>
          </a:prstGeom>
          <a:noFill/>
        </p:spPr>
        <p:txBody>
          <a:bodyPr wrap="square" rtlCol="0">
            <a:spAutoFit/>
          </a:bodyPr>
          <a:lstStyle/>
          <a:p>
            <a:pPr marL="285750" indent="-285750">
              <a:lnSpc>
                <a:spcPct val="200000"/>
              </a:lnSpc>
              <a:buClr>
                <a:schemeClr val="accent2"/>
              </a:buClr>
              <a:buFont typeface="Lucida Grande"/>
              <a:buChar char="►"/>
              <a:defRPr/>
            </a:pPr>
            <a:r>
              <a:rPr lang="en-US" altLang="en-US" dirty="0" smtClean="0">
                <a:solidFill>
                  <a:schemeClr val="tx2"/>
                </a:solidFill>
                <a:latin typeface="Overpass Light" panose="00000400000000000000" pitchFamily="2" charset="0"/>
              </a:rPr>
              <a:t>¿</a:t>
            </a:r>
            <a:r>
              <a:rPr lang="en-US" altLang="en-US" dirty="0" err="1" smtClean="0">
                <a:solidFill>
                  <a:schemeClr val="tx2"/>
                </a:solidFill>
                <a:latin typeface="Overpass Light" panose="00000400000000000000" pitchFamily="2" charset="0"/>
              </a:rPr>
              <a:t>Qué</a:t>
            </a:r>
            <a:r>
              <a:rPr lang="en-US" altLang="en-US" dirty="0" smtClean="0">
                <a:solidFill>
                  <a:schemeClr val="tx2"/>
                </a:solidFill>
                <a:latin typeface="Overpass Light" panose="00000400000000000000" pitchFamily="2" charset="0"/>
              </a:rPr>
              <a:t> </a:t>
            </a:r>
            <a:r>
              <a:rPr lang="en-US" altLang="en-US" dirty="0" err="1" smtClean="0">
                <a:solidFill>
                  <a:schemeClr val="tx2"/>
                </a:solidFill>
                <a:latin typeface="Overpass Light" panose="00000400000000000000" pitchFamily="2" charset="0"/>
              </a:rPr>
              <a:t>medidas</a:t>
            </a:r>
            <a:r>
              <a:rPr lang="en-US" altLang="en-US" dirty="0" smtClean="0">
                <a:solidFill>
                  <a:schemeClr val="tx2"/>
                </a:solidFill>
                <a:latin typeface="Overpass Light" panose="00000400000000000000" pitchFamily="2" charset="0"/>
              </a:rPr>
              <a:t> se </a:t>
            </a:r>
            <a:r>
              <a:rPr lang="en-US" altLang="en-US" dirty="0" err="1" smtClean="0">
                <a:solidFill>
                  <a:schemeClr val="tx2"/>
                </a:solidFill>
                <a:latin typeface="Overpass Light" panose="00000400000000000000" pitchFamily="2" charset="0"/>
              </a:rPr>
              <a:t>han</a:t>
            </a:r>
            <a:r>
              <a:rPr lang="en-US" altLang="en-US" dirty="0" smtClean="0">
                <a:solidFill>
                  <a:schemeClr val="tx2"/>
                </a:solidFill>
                <a:latin typeface="Overpass Light" panose="00000400000000000000" pitchFamily="2" charset="0"/>
              </a:rPr>
              <a:t> </a:t>
            </a:r>
            <a:r>
              <a:rPr lang="en-US" altLang="en-US" dirty="0" err="1" smtClean="0">
                <a:solidFill>
                  <a:schemeClr val="tx2"/>
                </a:solidFill>
                <a:latin typeface="Overpass Light" panose="00000400000000000000" pitchFamily="2" charset="0"/>
              </a:rPr>
              <a:t>adoptado</a:t>
            </a:r>
            <a:r>
              <a:rPr lang="en-US" altLang="en-US" dirty="0">
                <a:solidFill>
                  <a:schemeClr val="tx2"/>
                </a:solidFill>
                <a:latin typeface="Overpass Light" panose="00000400000000000000" pitchFamily="2" charset="0"/>
              </a:rPr>
              <a:t>?</a:t>
            </a:r>
            <a:endParaRPr lang="en-US" altLang="en-US" dirty="0" smtClean="0">
              <a:solidFill>
                <a:schemeClr val="tx2"/>
              </a:solidFill>
              <a:latin typeface="Overpass Light" panose="00000400000000000000" pitchFamily="2" charset="0"/>
            </a:endParaRPr>
          </a:p>
          <a:p>
            <a:pPr marL="285750" indent="-285750">
              <a:lnSpc>
                <a:spcPct val="200000"/>
              </a:lnSpc>
              <a:buClr>
                <a:schemeClr val="accent2"/>
              </a:buClr>
              <a:buFont typeface="Lucida Grande"/>
              <a:buChar char="►"/>
              <a:defRPr/>
            </a:pPr>
            <a:r>
              <a:rPr lang="en-US" altLang="en-US" dirty="0" smtClean="0">
                <a:solidFill>
                  <a:schemeClr val="tx2"/>
                </a:solidFill>
                <a:latin typeface="Overpass Light" panose="00000400000000000000" pitchFamily="2" charset="0"/>
              </a:rPr>
              <a:t>¿</a:t>
            </a:r>
            <a:r>
              <a:rPr lang="en-US" altLang="en-US" dirty="0" err="1" smtClean="0">
                <a:solidFill>
                  <a:schemeClr val="tx2"/>
                </a:solidFill>
                <a:latin typeface="Overpass Light" panose="00000400000000000000" pitchFamily="2" charset="0"/>
              </a:rPr>
              <a:t>Qué</a:t>
            </a:r>
            <a:r>
              <a:rPr lang="en-US" altLang="en-US" dirty="0" smtClean="0">
                <a:solidFill>
                  <a:schemeClr val="tx2"/>
                </a:solidFill>
                <a:latin typeface="Overpass Light" panose="00000400000000000000" pitchFamily="2" charset="0"/>
              </a:rPr>
              <a:t> </a:t>
            </a:r>
            <a:r>
              <a:rPr lang="en-US" altLang="en-US" dirty="0" err="1" smtClean="0">
                <a:solidFill>
                  <a:schemeClr val="tx2"/>
                </a:solidFill>
                <a:latin typeface="Overpass Light" panose="00000400000000000000" pitchFamily="2" charset="0"/>
              </a:rPr>
              <a:t>controles</a:t>
            </a:r>
            <a:r>
              <a:rPr lang="en-US" altLang="en-US" dirty="0" smtClean="0">
                <a:solidFill>
                  <a:schemeClr val="tx2"/>
                </a:solidFill>
                <a:latin typeface="Overpass Light" panose="00000400000000000000" pitchFamily="2" charset="0"/>
              </a:rPr>
              <a:t> se </a:t>
            </a:r>
            <a:r>
              <a:rPr lang="en-US" altLang="en-US" dirty="0" err="1" smtClean="0">
                <a:solidFill>
                  <a:schemeClr val="tx2"/>
                </a:solidFill>
                <a:latin typeface="Overpass Light" panose="00000400000000000000" pitchFamily="2" charset="0"/>
              </a:rPr>
              <a:t>están</a:t>
            </a:r>
            <a:r>
              <a:rPr lang="en-US" altLang="en-US" dirty="0" smtClean="0">
                <a:solidFill>
                  <a:schemeClr val="tx2"/>
                </a:solidFill>
                <a:latin typeface="Overpass Light" panose="00000400000000000000" pitchFamily="2" charset="0"/>
              </a:rPr>
              <a:t> </a:t>
            </a:r>
            <a:r>
              <a:rPr lang="en-US" altLang="en-US" dirty="0" err="1" smtClean="0">
                <a:solidFill>
                  <a:schemeClr val="tx2"/>
                </a:solidFill>
                <a:latin typeface="Overpass Light" panose="00000400000000000000" pitchFamily="2" charset="0"/>
              </a:rPr>
              <a:t>aplicando</a:t>
            </a:r>
            <a:r>
              <a:rPr lang="en-US" altLang="en-US" dirty="0" smtClean="0">
                <a:solidFill>
                  <a:schemeClr val="tx2"/>
                </a:solidFill>
                <a:latin typeface="Overpass Light" panose="00000400000000000000" pitchFamily="2" charset="0"/>
              </a:rPr>
              <a:t>?</a:t>
            </a:r>
            <a:endParaRPr lang="en-US" altLang="en-US" dirty="0">
              <a:solidFill>
                <a:schemeClr val="tx2"/>
              </a:solidFill>
              <a:latin typeface="Overpass Light" panose="00000400000000000000" pitchFamily="2" charset="0"/>
            </a:endParaRPr>
          </a:p>
          <a:p>
            <a:pPr marL="285750" indent="-285750">
              <a:lnSpc>
                <a:spcPct val="150000"/>
              </a:lnSpc>
              <a:buClr>
                <a:schemeClr val="accent2"/>
              </a:buClr>
              <a:buFont typeface="Lucida Grande"/>
              <a:buChar char="►"/>
              <a:defRPr/>
            </a:pPr>
            <a:endParaRPr lang="en-US" altLang="en-US" dirty="0" smtClean="0">
              <a:solidFill>
                <a:schemeClr val="tx2"/>
              </a:solidFill>
              <a:latin typeface="Overpass Light"/>
              <a:cs typeface="Overpass Light"/>
            </a:endParaRPr>
          </a:p>
          <a:p>
            <a:pPr marL="285750" indent="-285750">
              <a:lnSpc>
                <a:spcPct val="150000"/>
              </a:lnSpc>
              <a:buClr>
                <a:schemeClr val="accent2"/>
              </a:buClr>
              <a:buFont typeface="Lucida Grande"/>
              <a:buChar char="►"/>
              <a:defRPr/>
            </a:pPr>
            <a:endParaRPr lang="en-US" altLang="en-US" dirty="0" smtClean="0">
              <a:solidFill>
                <a:schemeClr val="tx2"/>
              </a:solidFill>
              <a:latin typeface="Overpass Light"/>
              <a:cs typeface="Overpass Light"/>
            </a:endParaRPr>
          </a:p>
        </p:txBody>
      </p:sp>
      <p:pic>
        <p:nvPicPr>
          <p:cNvPr id="10" name="Imagen 9" descr="123_slide_Ethiopi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2467" y="2455333"/>
            <a:ext cx="5673107" cy="3781777"/>
          </a:xfrm>
          <a:prstGeom prst="rect">
            <a:avLst/>
          </a:prstGeom>
        </p:spPr>
      </p:pic>
      <p:sp>
        <p:nvSpPr>
          <p:cNvPr id="11" name="Text Placeholder 11"/>
          <p:cNvSpPr txBox="1">
            <a:spLocks/>
          </p:cNvSpPr>
          <p:nvPr/>
        </p:nvSpPr>
        <p:spPr>
          <a:xfrm>
            <a:off x="5313843" y="5814168"/>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dirty="0" smtClean="0"/>
              <a:t>Foto: ilo</a:t>
            </a:r>
            <a:r>
              <a:rPr lang="hu-HU" dirty="0"/>
              <a:t>-</a:t>
            </a:r>
            <a:r>
              <a:rPr lang="hu-HU" dirty="0" smtClean="0"/>
              <a:t>mekelle</a:t>
            </a:r>
            <a:r>
              <a:rPr lang="hu-HU" dirty="0"/>
              <a:t> </a:t>
            </a:r>
            <a:r>
              <a:rPr lang="hu-HU" dirty="0" smtClean="0"/>
              <a:t>/ Etiopía</a:t>
            </a:r>
            <a:endParaRPr lang="es-ES" dirty="0"/>
          </a:p>
        </p:txBody>
      </p:sp>
    </p:spTree>
    <p:extLst>
      <p:ext uri="{BB962C8B-B14F-4D97-AF65-F5344CB8AC3E}">
        <p14:creationId xmlns:p14="http://schemas.microsoft.com/office/powerpoint/2010/main" val="404207197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522463"/>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n-US" altLang="en-US" b="0" dirty="0"/>
              <a:t>3. </a:t>
            </a:r>
            <a:r>
              <a:rPr lang="es-ES" b="0" dirty="0"/>
              <a:t>Decidir si es necesario aplicar medidas de control adicionales</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124</a:t>
            </a:fld>
            <a:endParaRPr lang="en-GB"/>
          </a:p>
        </p:txBody>
      </p:sp>
      <p:sp>
        <p:nvSpPr>
          <p:cNvPr id="9" name="CuadroTexto 8"/>
          <p:cNvSpPr txBox="1"/>
          <p:nvPr/>
        </p:nvSpPr>
        <p:spPr>
          <a:xfrm>
            <a:off x="558800" y="2181578"/>
            <a:ext cx="4322266" cy="1731243"/>
          </a:xfrm>
          <a:prstGeom prst="rect">
            <a:avLst/>
          </a:prstGeom>
          <a:noFill/>
        </p:spPr>
        <p:txBody>
          <a:bodyPr wrap="square" rtlCol="0">
            <a:spAutoFit/>
          </a:bodyPr>
          <a:lstStyle/>
          <a:p>
            <a:pPr marL="285750" indent="-285750">
              <a:lnSpc>
                <a:spcPct val="150000"/>
              </a:lnSpc>
              <a:buClr>
                <a:schemeClr val="accent2"/>
              </a:buClr>
              <a:buFont typeface="Lucida Grande"/>
              <a:buChar char="►"/>
              <a:defRPr/>
            </a:pPr>
            <a:r>
              <a:rPr lang="es-ES" dirty="0" smtClean="0">
                <a:solidFill>
                  <a:schemeClr val="tx2"/>
                </a:solidFill>
                <a:latin typeface="Overpass Light"/>
                <a:cs typeface="Overpass Light"/>
              </a:rPr>
              <a:t>¿</a:t>
            </a:r>
            <a:r>
              <a:rPr lang="es-ES" dirty="0">
                <a:solidFill>
                  <a:schemeClr val="tx2"/>
                </a:solidFill>
                <a:latin typeface="Overpass Light"/>
                <a:cs typeface="Overpass Light"/>
              </a:rPr>
              <a:t>Es aceptable el nivel de riesgo actual</a:t>
            </a:r>
            <a:r>
              <a:rPr lang="es-ES" dirty="0" smtClean="0">
                <a:solidFill>
                  <a:schemeClr val="tx2"/>
                </a:solidFill>
                <a:latin typeface="Overpass Light"/>
                <a:cs typeface="Overpass Light"/>
              </a:rPr>
              <a:t>?</a:t>
            </a:r>
            <a:endParaRPr lang="es-ES" dirty="0">
              <a:solidFill>
                <a:schemeClr val="tx2"/>
              </a:solidFill>
              <a:latin typeface="Overpass Light"/>
              <a:cs typeface="Overpass Light"/>
            </a:endParaRPr>
          </a:p>
          <a:p>
            <a:pPr marL="285750" indent="-285750">
              <a:lnSpc>
                <a:spcPct val="150000"/>
              </a:lnSpc>
              <a:buClr>
                <a:schemeClr val="accent2"/>
              </a:buClr>
              <a:buFont typeface="Lucida Grande"/>
              <a:buChar char="►"/>
              <a:defRPr/>
            </a:pPr>
            <a:r>
              <a:rPr lang="es-ES" dirty="0" smtClean="0">
                <a:solidFill>
                  <a:schemeClr val="tx2"/>
                </a:solidFill>
                <a:latin typeface="Overpass Light"/>
                <a:cs typeface="Overpass Light"/>
              </a:rPr>
              <a:t>Si </a:t>
            </a:r>
            <a:r>
              <a:rPr lang="es-ES" dirty="0">
                <a:solidFill>
                  <a:schemeClr val="tx2"/>
                </a:solidFill>
                <a:latin typeface="Overpass Light"/>
                <a:cs typeface="Overpass Light"/>
              </a:rPr>
              <a:t>no es así, ¿qué otros controles deberían aplicarse</a:t>
            </a:r>
            <a:r>
              <a:rPr lang="es-ES" dirty="0" smtClean="0">
                <a:solidFill>
                  <a:schemeClr val="tx2"/>
                </a:solidFill>
                <a:latin typeface="Overpass Light"/>
                <a:cs typeface="Overpass Light"/>
              </a:rPr>
              <a:t>?</a:t>
            </a:r>
            <a:endParaRPr lang="es-ES" dirty="0">
              <a:solidFill>
                <a:schemeClr val="tx2"/>
              </a:solidFill>
              <a:latin typeface="Overpass Light"/>
              <a:cs typeface="Overpass Light"/>
            </a:endParaRPr>
          </a:p>
        </p:txBody>
      </p:sp>
      <p:pic>
        <p:nvPicPr>
          <p:cNvPr id="3" name="Imagen 2" descr="124_slide_picture_Ethiopi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9019" y="2430593"/>
            <a:ext cx="5295483" cy="3530053"/>
          </a:xfrm>
          <a:prstGeom prst="rect">
            <a:avLst/>
          </a:prstGeom>
        </p:spPr>
      </p:pic>
      <p:sp>
        <p:nvSpPr>
          <p:cNvPr id="13" name="Text Placeholder 11"/>
          <p:cNvSpPr txBox="1">
            <a:spLocks/>
          </p:cNvSpPr>
          <p:nvPr/>
        </p:nvSpPr>
        <p:spPr>
          <a:xfrm>
            <a:off x="5313843" y="5531921"/>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HU" dirty="0" smtClean="0"/>
              <a:t>Foto: ilo</a:t>
            </a:r>
            <a:r>
              <a:rPr lang="hu-HU" dirty="0"/>
              <a:t>-</a:t>
            </a:r>
            <a:r>
              <a:rPr lang="hu-HU" dirty="0" smtClean="0"/>
              <a:t>mekelle</a:t>
            </a:r>
            <a:r>
              <a:rPr lang="hu-HU" dirty="0"/>
              <a:t> </a:t>
            </a:r>
            <a:r>
              <a:rPr lang="hu-HU" dirty="0" smtClean="0"/>
              <a:t>/ Etiopía</a:t>
            </a:r>
            <a:endParaRPr lang="es-ES" dirty="0"/>
          </a:p>
        </p:txBody>
      </p:sp>
    </p:spTree>
    <p:extLst>
      <p:ext uri="{BB962C8B-B14F-4D97-AF65-F5344CB8AC3E}">
        <p14:creationId xmlns:p14="http://schemas.microsoft.com/office/powerpoint/2010/main" val="386067547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125</a:t>
            </a:fld>
            <a:endParaRPr lang="en-GB"/>
          </a:p>
        </p:txBody>
      </p:sp>
      <p:sp>
        <p:nvSpPr>
          <p:cNvPr id="11" name="Título 1"/>
          <p:cNvSpPr>
            <a:spLocks noGrp="1"/>
          </p:cNvSpPr>
          <p:nvPr>
            <p:ph type="title"/>
          </p:nvPr>
        </p:nvSpPr>
        <p:spPr>
          <a:xfrm>
            <a:off x="490538" y="1423195"/>
            <a:ext cx="10772991" cy="720000"/>
          </a:xfrm>
        </p:spPr>
        <p:txBody>
          <a:bodyPr/>
          <a:lstStyle/>
          <a:p>
            <a:pPr>
              <a:defRPr/>
            </a:pPr>
            <a:r>
              <a:rPr lang="en-US" altLang="en-US" b="0" dirty="0" smtClean="0"/>
              <a:t>3. </a:t>
            </a:r>
            <a:r>
              <a:rPr lang="es-ES" b="0" dirty="0"/>
              <a:t>Identificar las medidas de control actuales y decidir si es necesario aplicar medidas adicionales para reducir el riesgo </a:t>
            </a:r>
            <a:br>
              <a:rPr lang="es-ES" b="0" dirty="0"/>
            </a:br>
            <a:endParaRPr lang="en-US" altLang="en-US" b="0" dirty="0"/>
          </a:p>
        </p:txBody>
      </p:sp>
      <p:sp>
        <p:nvSpPr>
          <p:cNvPr id="12" name="Rectángulo 11"/>
          <p:cNvSpPr/>
          <p:nvPr/>
        </p:nvSpPr>
        <p:spPr>
          <a:xfrm>
            <a:off x="453685" y="2503779"/>
            <a:ext cx="7269144" cy="2954655"/>
          </a:xfrm>
          <a:prstGeom prst="rect">
            <a:avLst/>
          </a:prstGeom>
        </p:spPr>
        <p:txBody>
          <a:bodyPr wrap="square">
            <a:spAutoFit/>
          </a:bodyPr>
          <a:lstStyle/>
          <a:p>
            <a:pPr marL="285750" indent="-285750" eaLnBrk="0" fontAlgn="base" hangingPunct="0">
              <a:lnSpc>
                <a:spcPct val="150000"/>
              </a:lnSpc>
              <a:spcBef>
                <a:spcPct val="0"/>
              </a:spcBef>
              <a:spcAft>
                <a:spcPct val="0"/>
              </a:spcAft>
              <a:buClr>
                <a:schemeClr val="accent2"/>
              </a:buClr>
              <a:buFont typeface="Lucida Grande"/>
              <a:buChar char="►"/>
            </a:pPr>
            <a:r>
              <a:rPr lang="en-US" altLang="en-US" dirty="0" smtClean="0">
                <a:solidFill>
                  <a:schemeClr val="tx2"/>
                </a:solidFill>
                <a:latin typeface="Overpass Light"/>
                <a:cs typeface="Overpass Light"/>
              </a:rPr>
              <a:t>¿</a:t>
            </a:r>
            <a:r>
              <a:rPr lang="en-US" altLang="en-US" dirty="0" err="1" smtClean="0">
                <a:solidFill>
                  <a:schemeClr val="tx2"/>
                </a:solidFill>
                <a:latin typeface="Overpass Light"/>
                <a:cs typeface="Overpass Light"/>
              </a:rPr>
              <a:t>Qué</a:t>
            </a:r>
            <a:r>
              <a:rPr lang="en-US" altLang="en-US" dirty="0" smtClean="0">
                <a:solidFill>
                  <a:schemeClr val="tx2"/>
                </a:solidFill>
                <a:latin typeface="Overpass Light"/>
                <a:cs typeface="Overpass Light"/>
              </a:rPr>
              <a:t> </a:t>
            </a:r>
            <a:r>
              <a:rPr lang="en-US" altLang="en-US" dirty="0" err="1" smtClean="0">
                <a:solidFill>
                  <a:schemeClr val="tx2"/>
                </a:solidFill>
                <a:latin typeface="Overpass Light"/>
                <a:cs typeface="Overpass Light"/>
              </a:rPr>
              <a:t>medidas</a:t>
            </a:r>
            <a:r>
              <a:rPr lang="en-US" altLang="en-US" dirty="0" smtClean="0">
                <a:solidFill>
                  <a:schemeClr val="tx2"/>
                </a:solidFill>
                <a:latin typeface="Overpass Light"/>
                <a:cs typeface="Overpass Light"/>
              </a:rPr>
              <a:t> de control se </a:t>
            </a:r>
            <a:r>
              <a:rPr lang="en-US" altLang="en-US" dirty="0" err="1" smtClean="0">
                <a:solidFill>
                  <a:schemeClr val="tx2"/>
                </a:solidFill>
                <a:latin typeface="Overpass Light"/>
                <a:cs typeface="Overpass Light"/>
              </a:rPr>
              <a:t>están</a:t>
            </a:r>
            <a:r>
              <a:rPr lang="en-US" altLang="en-US" dirty="0" smtClean="0">
                <a:solidFill>
                  <a:schemeClr val="tx2"/>
                </a:solidFill>
                <a:latin typeface="Overpass Light"/>
                <a:cs typeface="Overpass Light"/>
              </a:rPr>
              <a:t> </a:t>
            </a:r>
            <a:r>
              <a:rPr lang="en-US" altLang="en-US" dirty="0" err="1" smtClean="0">
                <a:solidFill>
                  <a:schemeClr val="tx2"/>
                </a:solidFill>
                <a:latin typeface="Overpass Light"/>
                <a:cs typeface="Overpass Light"/>
              </a:rPr>
              <a:t>aplicando</a:t>
            </a:r>
            <a:r>
              <a:rPr lang="en-US" altLang="en-US" dirty="0" smtClean="0">
                <a:solidFill>
                  <a:schemeClr val="tx2"/>
                </a:solidFill>
                <a:latin typeface="Overpass Light"/>
                <a:cs typeface="Overpass Light"/>
              </a:rPr>
              <a:t>?</a:t>
            </a:r>
            <a:endParaRPr lang="en-US" dirty="0" smtClean="0">
              <a:solidFill>
                <a:schemeClr val="tx2"/>
              </a:solidFill>
              <a:latin typeface="Overpass Light"/>
              <a:cs typeface="Overpass Light"/>
            </a:endParaRPr>
          </a:p>
          <a:p>
            <a:pPr marL="635000" lvl="1" indent="-284163">
              <a:lnSpc>
                <a:spcPct val="150000"/>
              </a:lnSpc>
              <a:buClr>
                <a:schemeClr val="accent1"/>
              </a:buClr>
              <a:buFont typeface="Lucida Grande"/>
              <a:buChar char="►"/>
            </a:pPr>
            <a:r>
              <a:rPr lang="es-ES" dirty="0" smtClean="0">
                <a:solidFill>
                  <a:schemeClr val="tx2"/>
                </a:solidFill>
                <a:latin typeface="Overpass Light"/>
                <a:cs typeface="Overpass Light"/>
              </a:rPr>
              <a:t>Medidas </a:t>
            </a:r>
            <a:r>
              <a:rPr lang="es-ES" dirty="0">
                <a:solidFill>
                  <a:schemeClr val="tx2"/>
                </a:solidFill>
                <a:latin typeface="Overpass Light"/>
                <a:cs typeface="Overpass Light"/>
              </a:rPr>
              <a:t>de control observadas: operador con guantes de malla. ¿Es suficiente</a:t>
            </a:r>
            <a:r>
              <a:rPr lang="es-ES" dirty="0" smtClean="0">
                <a:solidFill>
                  <a:schemeClr val="tx2"/>
                </a:solidFill>
                <a:latin typeface="Overpass Light"/>
                <a:cs typeface="Overpass Light"/>
              </a:rPr>
              <a:t>?</a:t>
            </a:r>
            <a:endParaRPr lang="en-US" dirty="0" smtClean="0">
              <a:solidFill>
                <a:schemeClr val="tx2"/>
              </a:solidFill>
              <a:latin typeface="Overpass Light"/>
              <a:cs typeface="Overpass Light"/>
            </a:endParaRPr>
          </a:p>
          <a:p>
            <a:pPr marL="285750" lvl="1" indent="-285750">
              <a:lnSpc>
                <a:spcPct val="200000"/>
              </a:lnSpc>
              <a:buClr>
                <a:schemeClr val="accent2"/>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Qué otras medidas son necesarias? </a:t>
            </a:r>
            <a:endParaRPr lang="es-ES" dirty="0" smtClean="0">
              <a:solidFill>
                <a:schemeClr val="tx2"/>
              </a:solidFill>
              <a:latin typeface="Overpass Light"/>
              <a:cs typeface="Overpass Light"/>
            </a:endParaRPr>
          </a:p>
          <a:p>
            <a:pPr marL="285750" lvl="1" indent="-285750">
              <a:lnSpc>
                <a:spcPct val="200000"/>
              </a:lnSpc>
              <a:buClr>
                <a:schemeClr val="accent2"/>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Cuál es el nivel de riesgo actual</a:t>
            </a:r>
            <a:r>
              <a:rPr lang="es-ES" dirty="0" smtClean="0">
                <a:solidFill>
                  <a:schemeClr val="tx2"/>
                </a:solidFill>
                <a:latin typeface="Overpass Light"/>
                <a:cs typeface="Overpass Light"/>
              </a:rPr>
              <a:t>?</a:t>
            </a:r>
          </a:p>
          <a:p>
            <a:pPr marL="285750" lvl="1" indent="-285750">
              <a:lnSpc>
                <a:spcPct val="200000"/>
              </a:lnSpc>
              <a:buClr>
                <a:schemeClr val="accent2"/>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Qué puede hacerse para reducir el riesgo</a:t>
            </a:r>
            <a:r>
              <a:rPr lang="es-ES" dirty="0" smtClean="0">
                <a:solidFill>
                  <a:schemeClr val="tx2"/>
                </a:solidFill>
                <a:latin typeface="Overpass Light"/>
                <a:cs typeface="Overpass Light"/>
              </a:rPr>
              <a:t>?</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321251343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10362475" cy="720000"/>
          </a:xfrm>
        </p:spPr>
        <p:txBody>
          <a:bodyPr/>
          <a:lstStyle/>
          <a:p>
            <a:pPr>
              <a:defRPr/>
            </a:pPr>
            <a:r>
              <a:rPr lang="en-US" altLang="en-US" b="0" dirty="0"/>
              <a:t>3. </a:t>
            </a:r>
            <a:r>
              <a:rPr lang="es-ES" b="0" dirty="0"/>
              <a:t>Identificar las medidas de control actuales y decidir si es necesario aplicar medidas de control adicionales para reducir el riesgo </a:t>
            </a:r>
            <a:endParaRPr lang="en-US" altLang="en-US" b="0" dirty="0"/>
          </a:p>
        </p:txBody>
      </p:sp>
      <p:sp>
        <p:nvSpPr>
          <p:cNvPr id="5" name="Marcador de pie de página 4"/>
          <p:cNvSpPr>
            <a:spLocks noGrp="1"/>
          </p:cNvSpPr>
          <p:nvPr>
            <p:ph type="ftr" sz="quarter" idx="11"/>
          </p:nvPr>
        </p:nvSpPr>
        <p:spPr/>
        <p:txBody>
          <a:bodyPr/>
          <a:lstStyle/>
          <a:p>
            <a:r>
              <a:rPr lang="es-ES" dirty="0"/>
              <a:t>Impulsar la justicia social, promover el trabajo decente</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126</a:t>
            </a:fld>
            <a:endParaRPr lang="en-GB"/>
          </a:p>
        </p:txBody>
      </p:sp>
      <p:sp>
        <p:nvSpPr>
          <p:cNvPr id="11" name="Marcador de texto 10"/>
          <p:cNvSpPr>
            <a:spLocks noGrp="1"/>
          </p:cNvSpPr>
          <p:nvPr>
            <p:ph type="body" sz="quarter" idx="13"/>
          </p:nvPr>
        </p:nvSpPr>
        <p:spPr>
          <a:xfrm>
            <a:off x="5145218" y="5202484"/>
            <a:ext cx="2936725" cy="936640"/>
          </a:xfrm>
        </p:spPr>
        <p:txBody>
          <a:bodyPr/>
          <a:lstStyle/>
          <a:p>
            <a:r>
              <a:rPr lang="en-US" altLang="en-US" sz="2000" dirty="0" smtClean="0">
                <a:solidFill>
                  <a:schemeClr val="tx2"/>
                </a:solidFill>
              </a:rPr>
              <a:t>El </a:t>
            </a:r>
            <a:r>
              <a:rPr lang="en-US" altLang="en-US" sz="2000" dirty="0" err="1" smtClean="0">
                <a:solidFill>
                  <a:schemeClr val="tx2"/>
                </a:solidFill>
              </a:rPr>
              <a:t>nivel</a:t>
            </a:r>
            <a:r>
              <a:rPr lang="en-US" altLang="en-US" sz="2000" dirty="0" smtClean="0">
                <a:solidFill>
                  <a:schemeClr val="tx2"/>
                </a:solidFill>
              </a:rPr>
              <a:t> de </a:t>
            </a:r>
            <a:r>
              <a:rPr lang="en-US" altLang="en-US" sz="2000" dirty="0" err="1" smtClean="0">
                <a:solidFill>
                  <a:schemeClr val="tx2"/>
                </a:solidFill>
              </a:rPr>
              <a:t>riesgo</a:t>
            </a:r>
            <a:r>
              <a:rPr lang="en-US" altLang="en-US" sz="2000" dirty="0" smtClean="0">
                <a:solidFill>
                  <a:schemeClr val="tx2"/>
                </a:solidFill>
              </a:rPr>
              <a:t> residual </a:t>
            </a:r>
            <a:r>
              <a:rPr lang="en-US" altLang="en-US" sz="2000" dirty="0" err="1" smtClean="0">
                <a:solidFill>
                  <a:schemeClr val="tx2"/>
                </a:solidFill>
              </a:rPr>
              <a:t>ayuda</a:t>
            </a:r>
            <a:r>
              <a:rPr lang="en-US" altLang="en-US" sz="2000" dirty="0" smtClean="0">
                <a:solidFill>
                  <a:schemeClr val="tx2"/>
                </a:solidFill>
              </a:rPr>
              <a:t> a </a:t>
            </a:r>
            <a:r>
              <a:rPr lang="en-US" altLang="en-US" sz="2000" dirty="0" err="1" smtClean="0">
                <a:solidFill>
                  <a:schemeClr val="tx2"/>
                </a:solidFill>
              </a:rPr>
              <a:t>priorizar</a:t>
            </a:r>
            <a:r>
              <a:rPr lang="en-US" altLang="en-US" sz="2000" dirty="0" smtClean="0">
                <a:solidFill>
                  <a:schemeClr val="tx2"/>
                </a:solidFill>
              </a:rPr>
              <a:t> </a:t>
            </a:r>
            <a:r>
              <a:rPr lang="en-US" altLang="en-US" sz="2000" dirty="0" err="1" smtClean="0">
                <a:solidFill>
                  <a:schemeClr val="tx2"/>
                </a:solidFill>
              </a:rPr>
              <a:t>las</a:t>
            </a:r>
            <a:r>
              <a:rPr lang="en-US" altLang="en-US" sz="2000" dirty="0" smtClean="0">
                <a:solidFill>
                  <a:schemeClr val="tx2"/>
                </a:solidFill>
              </a:rPr>
              <a:t> </a:t>
            </a:r>
            <a:r>
              <a:rPr lang="en-US" altLang="en-US" sz="2000" dirty="0" err="1" smtClean="0">
                <a:solidFill>
                  <a:schemeClr val="tx2"/>
                </a:solidFill>
              </a:rPr>
              <a:t>medidas</a:t>
            </a:r>
            <a:r>
              <a:rPr lang="en-US" altLang="en-US" sz="2000" dirty="0" smtClean="0">
                <a:solidFill>
                  <a:schemeClr val="tx2"/>
                </a:solidFill>
              </a:rPr>
              <a:t> </a:t>
            </a:r>
            <a:endParaRPr lang="en-US" altLang="en-US" sz="2000" dirty="0">
              <a:solidFill>
                <a:schemeClr val="tx2"/>
              </a:solidFill>
            </a:endParaRPr>
          </a:p>
        </p:txBody>
      </p:sp>
      <p:sp>
        <p:nvSpPr>
          <p:cNvPr id="10" name="Rectángulo 9"/>
          <p:cNvSpPr/>
          <p:nvPr/>
        </p:nvSpPr>
        <p:spPr>
          <a:xfrm>
            <a:off x="471321" y="2483236"/>
            <a:ext cx="7800720" cy="2474524"/>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en-GB" b="1" dirty="0" err="1" smtClean="0">
                <a:solidFill>
                  <a:srgbClr val="FA3C4B"/>
                </a:solidFill>
                <a:latin typeface="Overpass Bold"/>
                <a:cs typeface="Overpass Bold"/>
              </a:rPr>
              <a:t>Operador</a:t>
            </a:r>
            <a:endParaRPr lang="en-GB" b="1" dirty="0" smtClean="0">
              <a:solidFill>
                <a:srgbClr val="FA3C4B"/>
              </a:solidFill>
              <a:latin typeface="Overpass Bold"/>
              <a:cs typeface="Overpass Bold"/>
            </a:endParaRPr>
          </a:p>
          <a:p>
            <a:pPr eaLnBrk="0" fontAlgn="base" hangingPunct="0">
              <a:spcBef>
                <a:spcPct val="0"/>
              </a:spcBef>
              <a:spcAft>
                <a:spcPct val="0"/>
              </a:spcAft>
              <a:buClr>
                <a:schemeClr val="accent2"/>
              </a:buClr>
            </a:pPr>
            <a:endParaRPr lang="en-GB" b="1" dirty="0">
              <a:latin typeface="Overpass Bold"/>
              <a:cs typeface="Overpass Bold"/>
            </a:endParaRPr>
          </a:p>
          <a:p>
            <a:pPr marL="285750" lvl="1" indent="-285750" algn="ctr" eaLnBrk="0" fontAlgn="base" hangingPunct="0">
              <a:lnSpc>
                <a:spcPct val="150000"/>
              </a:lnSpc>
              <a:spcBef>
                <a:spcPct val="0"/>
              </a:spcBef>
              <a:spcAft>
                <a:spcPct val="0"/>
              </a:spcAft>
              <a:buClr>
                <a:schemeClr val="accent2"/>
              </a:buClr>
              <a:buFont typeface="Lucida Grande"/>
              <a:buChar char="►"/>
            </a:pPr>
            <a:r>
              <a:rPr lang="en-US" altLang="en-US" dirty="0" err="1" smtClean="0">
                <a:solidFill>
                  <a:schemeClr val="tx2"/>
                </a:solidFill>
                <a:latin typeface="Overpass Light"/>
                <a:cs typeface="Overpass Light"/>
              </a:rPr>
              <a:t>Probabilidad</a:t>
            </a:r>
            <a:r>
              <a:rPr lang="en-US" altLang="en-US" dirty="0" smtClean="0">
                <a:solidFill>
                  <a:schemeClr val="tx2"/>
                </a:solidFill>
                <a:latin typeface="Overpass Light"/>
                <a:cs typeface="Overpass Light"/>
              </a:rPr>
              <a:t> de </a:t>
            </a:r>
            <a:r>
              <a:rPr lang="en-US" altLang="en-US" dirty="0" err="1" smtClean="0">
                <a:solidFill>
                  <a:schemeClr val="tx2"/>
                </a:solidFill>
                <a:latin typeface="Overpass Light"/>
                <a:cs typeface="Overpass Light"/>
              </a:rPr>
              <a:t>cortarse</a:t>
            </a:r>
            <a:r>
              <a:rPr lang="en-US" altLang="en-US" dirty="0" smtClean="0">
                <a:solidFill>
                  <a:schemeClr val="tx2"/>
                </a:solidFill>
                <a:latin typeface="Overpass Light"/>
                <a:cs typeface="Overpass Light"/>
              </a:rPr>
              <a:t> la </a:t>
            </a:r>
            <a:r>
              <a:rPr lang="en-US" altLang="en-US" dirty="0" err="1" smtClean="0">
                <a:solidFill>
                  <a:schemeClr val="tx2"/>
                </a:solidFill>
                <a:latin typeface="Overpass Light"/>
                <a:cs typeface="Overpass Light"/>
              </a:rPr>
              <a:t>mano</a:t>
            </a:r>
            <a:r>
              <a:rPr lang="en-US" altLang="en-US" dirty="0" smtClean="0">
                <a:solidFill>
                  <a:schemeClr val="tx2"/>
                </a:solidFill>
                <a:latin typeface="Overpass Light"/>
                <a:cs typeface="Overpass Light"/>
              </a:rPr>
              <a:t> con la </a:t>
            </a:r>
            <a:r>
              <a:rPr lang="en-US" altLang="en-US" dirty="0" err="1" smtClean="0">
                <a:solidFill>
                  <a:schemeClr val="tx2"/>
                </a:solidFill>
                <a:latin typeface="Overpass Light"/>
                <a:cs typeface="Overpass Light"/>
              </a:rPr>
              <a:t>cuchilla</a:t>
            </a:r>
            <a:r>
              <a:rPr lang="en-US" altLang="en-US" dirty="0" smtClean="0">
                <a:solidFill>
                  <a:schemeClr val="tx2"/>
                </a:solidFill>
                <a:latin typeface="Overpass Light"/>
                <a:cs typeface="Overpass Light"/>
              </a:rPr>
              <a:t>, con </a:t>
            </a:r>
            <a:r>
              <a:rPr lang="en-US" altLang="en-US" dirty="0" err="1" smtClean="0">
                <a:solidFill>
                  <a:schemeClr val="tx2"/>
                </a:solidFill>
                <a:latin typeface="Overpass Light"/>
                <a:cs typeface="Overpass Light"/>
              </a:rPr>
              <a:t>consecuencias</a:t>
            </a:r>
            <a:r>
              <a:rPr lang="en-US" altLang="en-US" dirty="0" smtClean="0">
                <a:solidFill>
                  <a:schemeClr val="tx2"/>
                </a:solidFill>
                <a:latin typeface="Overpass Light"/>
                <a:cs typeface="Overpass Light"/>
              </a:rPr>
              <a:t> graves: </a:t>
            </a:r>
            <a:r>
              <a:rPr lang="en-US" altLang="en-US" b="1" dirty="0" smtClean="0">
                <a:solidFill>
                  <a:srgbClr val="FF0000"/>
                </a:solidFill>
                <a:latin typeface="Overpass Light"/>
                <a:cs typeface="Overpass Light"/>
              </a:rPr>
              <a:t>ZONA ROJA (ALTO RIESGO)</a:t>
            </a:r>
            <a:endParaRPr lang="en-US" altLang="en-US" b="1" dirty="0">
              <a:solidFill>
                <a:srgbClr val="FF0000"/>
              </a:solidFill>
              <a:latin typeface="Overpass Light"/>
              <a:cs typeface="Overpass Light"/>
            </a:endParaRPr>
          </a:p>
          <a:p>
            <a:pPr marL="285750" indent="-285750" eaLnBrk="0" fontAlgn="base" hangingPunct="0">
              <a:lnSpc>
                <a:spcPct val="80000"/>
              </a:lnSpc>
              <a:spcBef>
                <a:spcPct val="0"/>
              </a:spcBef>
              <a:spcAft>
                <a:spcPct val="0"/>
              </a:spcAft>
              <a:buClr>
                <a:schemeClr val="accent2"/>
              </a:buClr>
              <a:buFont typeface="Lucida Grande"/>
              <a:buChar char="►"/>
            </a:pPr>
            <a:endParaRPr lang="en-GB" dirty="0" smtClean="0">
              <a:latin typeface="Overpass Light"/>
              <a:cs typeface="Overpass Light"/>
            </a:endParaRPr>
          </a:p>
          <a:p>
            <a:pPr marL="285750" indent="-285750" algn="ctr" eaLnBrk="0" fontAlgn="base" hangingPunct="0">
              <a:lnSpc>
                <a:spcPct val="130000"/>
              </a:lnSpc>
              <a:spcBef>
                <a:spcPct val="0"/>
              </a:spcBef>
              <a:spcAft>
                <a:spcPct val="0"/>
              </a:spcAft>
              <a:buClr>
                <a:schemeClr val="accent2"/>
              </a:buClr>
              <a:buFont typeface="Lucida Grande"/>
              <a:buChar char="►"/>
            </a:pPr>
            <a:r>
              <a:rPr lang="en-GB" altLang="en-US" dirty="0" smtClean="0">
                <a:solidFill>
                  <a:schemeClr val="tx2"/>
                </a:solidFill>
                <a:latin typeface="Overpass Light"/>
                <a:cs typeface="Overpass Light"/>
              </a:rPr>
              <a:t>¿Se </a:t>
            </a:r>
            <a:r>
              <a:rPr lang="en-GB" altLang="en-US" dirty="0" err="1" smtClean="0">
                <a:solidFill>
                  <a:schemeClr val="tx2"/>
                </a:solidFill>
                <a:latin typeface="Overpass Light"/>
                <a:cs typeface="Overpass Light"/>
              </a:rPr>
              <a:t>requiere</a:t>
            </a:r>
            <a:r>
              <a:rPr lang="en-GB" altLang="en-US" dirty="0" smtClean="0">
                <a:solidFill>
                  <a:schemeClr val="tx2"/>
                </a:solidFill>
                <a:latin typeface="Overpass Light"/>
                <a:cs typeface="Overpass Light"/>
              </a:rPr>
              <a:t> </a:t>
            </a:r>
            <a:r>
              <a:rPr lang="en-GB" altLang="en-US" dirty="0" err="1" smtClean="0">
                <a:solidFill>
                  <a:schemeClr val="tx2"/>
                </a:solidFill>
                <a:latin typeface="Overpass Light"/>
                <a:cs typeface="Overpass Light"/>
              </a:rPr>
              <a:t>alguna</a:t>
            </a:r>
            <a:r>
              <a:rPr lang="en-GB" altLang="en-US" dirty="0" smtClean="0">
                <a:solidFill>
                  <a:schemeClr val="tx2"/>
                </a:solidFill>
                <a:latin typeface="Overpass Light"/>
                <a:cs typeface="Overpass Light"/>
              </a:rPr>
              <a:t> </a:t>
            </a:r>
            <a:r>
              <a:rPr lang="en-GB" altLang="en-US" dirty="0" err="1" smtClean="0">
                <a:solidFill>
                  <a:schemeClr val="tx2"/>
                </a:solidFill>
                <a:latin typeface="Overpass Light"/>
                <a:cs typeface="Overpass Light"/>
              </a:rPr>
              <a:t>otra</a:t>
            </a:r>
            <a:r>
              <a:rPr lang="en-GB" altLang="en-US" dirty="0" smtClean="0">
                <a:solidFill>
                  <a:schemeClr val="tx2"/>
                </a:solidFill>
                <a:latin typeface="Overpass Light"/>
                <a:cs typeface="Overpass Light"/>
              </a:rPr>
              <a:t> </a:t>
            </a:r>
            <a:r>
              <a:rPr lang="en-GB" altLang="en-US" dirty="0" err="1" smtClean="0">
                <a:solidFill>
                  <a:schemeClr val="tx2"/>
                </a:solidFill>
                <a:latin typeface="Overpass Light"/>
                <a:cs typeface="Overpass Light"/>
              </a:rPr>
              <a:t>medida</a:t>
            </a:r>
            <a:r>
              <a:rPr lang="en-GB" altLang="en-US" dirty="0" smtClean="0">
                <a:solidFill>
                  <a:schemeClr val="tx2"/>
                </a:solidFill>
                <a:latin typeface="Overpass Light"/>
                <a:cs typeface="Overpass Light"/>
              </a:rPr>
              <a:t> </a:t>
            </a:r>
            <a:r>
              <a:rPr lang="en-GB" altLang="en-US" dirty="0" err="1" smtClean="0">
                <a:solidFill>
                  <a:schemeClr val="tx2"/>
                </a:solidFill>
                <a:latin typeface="Overpass Light"/>
                <a:cs typeface="Overpass Light"/>
              </a:rPr>
              <a:t>para</a:t>
            </a:r>
            <a:r>
              <a:rPr lang="en-GB" altLang="en-US" dirty="0" smtClean="0">
                <a:solidFill>
                  <a:schemeClr val="tx2"/>
                </a:solidFill>
                <a:latin typeface="Overpass Light"/>
                <a:cs typeface="Overpass Light"/>
              </a:rPr>
              <a:t> </a:t>
            </a:r>
            <a:r>
              <a:rPr lang="en-GB" altLang="en-US" dirty="0" err="1" smtClean="0">
                <a:solidFill>
                  <a:schemeClr val="tx2"/>
                </a:solidFill>
                <a:latin typeface="Overpass Light"/>
                <a:cs typeface="Overpass Light"/>
              </a:rPr>
              <a:t>reducir</a:t>
            </a:r>
            <a:r>
              <a:rPr lang="en-GB" altLang="en-US" dirty="0" smtClean="0">
                <a:solidFill>
                  <a:schemeClr val="tx2"/>
                </a:solidFill>
                <a:latin typeface="Overpass Light"/>
                <a:cs typeface="Overpass Light"/>
              </a:rPr>
              <a:t> el </a:t>
            </a:r>
            <a:r>
              <a:rPr lang="en-GB" altLang="en-US" dirty="0" err="1" smtClean="0">
                <a:solidFill>
                  <a:schemeClr val="tx2"/>
                </a:solidFill>
                <a:latin typeface="Overpass Light"/>
                <a:cs typeface="Overpass Light"/>
              </a:rPr>
              <a:t>riesgo</a:t>
            </a:r>
            <a:r>
              <a:rPr lang="en-GB" altLang="en-US" dirty="0" smtClean="0">
                <a:solidFill>
                  <a:schemeClr val="tx2"/>
                </a:solidFill>
                <a:latin typeface="Overpass Light"/>
                <a:cs typeface="Overpass Light"/>
              </a:rPr>
              <a:t>? </a:t>
            </a:r>
          </a:p>
          <a:p>
            <a:pPr lvl="1" indent="-457200" algn="ctr">
              <a:defRPr/>
            </a:pPr>
            <a:r>
              <a:rPr lang="en-GB" altLang="en-US" dirty="0" err="1" smtClean="0">
                <a:solidFill>
                  <a:schemeClr val="tx2"/>
                </a:solidFill>
                <a:latin typeface="Overpass Light"/>
                <a:cs typeface="Overpass Light"/>
              </a:rPr>
              <a:t>Sí</a:t>
            </a:r>
            <a:r>
              <a:rPr lang="en-GB" altLang="en-US" dirty="0" smtClean="0">
                <a:solidFill>
                  <a:schemeClr val="tx2"/>
                </a:solidFill>
                <a:latin typeface="Overpass Light"/>
                <a:cs typeface="Overpass Light"/>
              </a:rPr>
              <a:t> = ¿</a:t>
            </a:r>
            <a:r>
              <a:rPr lang="en-GB" altLang="en-US" dirty="0" err="1" smtClean="0">
                <a:solidFill>
                  <a:schemeClr val="tx2"/>
                </a:solidFill>
                <a:latin typeface="Overpass Light"/>
                <a:cs typeface="Overpass Light"/>
              </a:rPr>
              <a:t>cuál</a:t>
            </a:r>
            <a:r>
              <a:rPr lang="en-GB" altLang="en-US" dirty="0" smtClean="0">
                <a:solidFill>
                  <a:schemeClr val="tx2"/>
                </a:solidFill>
                <a:latin typeface="Overpass Light"/>
                <a:cs typeface="Overpass Light"/>
              </a:rPr>
              <a:t>?</a:t>
            </a:r>
            <a:endParaRPr lang="en-GB" altLang="en-US" dirty="0">
              <a:solidFill>
                <a:schemeClr val="tx2"/>
              </a:solidFill>
              <a:latin typeface="Overpass Light"/>
              <a:cs typeface="Overpass Light"/>
            </a:endParaRPr>
          </a:p>
        </p:txBody>
      </p:sp>
      <p:sp>
        <p:nvSpPr>
          <p:cNvPr id="8" name="CuadroTexto 7"/>
          <p:cNvSpPr txBox="1"/>
          <p:nvPr/>
        </p:nvSpPr>
        <p:spPr>
          <a:xfrm>
            <a:off x="10811857" y="4251519"/>
            <a:ext cx="184666" cy="369332"/>
          </a:xfrm>
          <a:prstGeom prst="rect">
            <a:avLst/>
          </a:prstGeom>
          <a:noFill/>
        </p:spPr>
        <p:txBody>
          <a:bodyPr wrap="none" rtlCol="0">
            <a:spAutoFit/>
          </a:bodyPr>
          <a:lstStyle/>
          <a:p>
            <a:endParaRPr lang="es-ES" dirty="0"/>
          </a:p>
        </p:txBody>
      </p:sp>
    </p:spTree>
    <p:extLst>
      <p:ext uri="{BB962C8B-B14F-4D97-AF65-F5344CB8AC3E}">
        <p14:creationId xmlns:p14="http://schemas.microsoft.com/office/powerpoint/2010/main" val="3520196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7322925" cy="720000"/>
          </a:xfrm>
        </p:spPr>
        <p:txBody>
          <a:bodyPr/>
          <a:lstStyle/>
          <a:p>
            <a:pPr>
              <a:defRPr/>
            </a:pPr>
            <a:r>
              <a:rPr lang="en-US" altLang="en-US" b="0" dirty="0"/>
              <a:t>3. </a:t>
            </a:r>
            <a:r>
              <a:rPr lang="es-ES" b="0" dirty="0"/>
              <a:t>Identificar las medidas de control actuales y decidir si es necesario aplicar medidas de control adicionales para reducir el riesgo </a:t>
            </a:r>
            <a:endParaRPr lang="en-US" altLang="en-US" b="0"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127</a:t>
            </a:fld>
            <a:endParaRPr lang="en-GB"/>
          </a:p>
        </p:txBody>
      </p:sp>
      <p:sp>
        <p:nvSpPr>
          <p:cNvPr id="10" name="Rectángulo 9"/>
          <p:cNvSpPr/>
          <p:nvPr/>
        </p:nvSpPr>
        <p:spPr>
          <a:xfrm>
            <a:off x="453685" y="2503779"/>
            <a:ext cx="7275820" cy="3808735"/>
          </a:xfrm>
          <a:prstGeom prst="rect">
            <a:avLst/>
          </a:prstGeom>
        </p:spPr>
        <p:txBody>
          <a:bodyPr wrap="square">
            <a:spAutoFit/>
          </a:bodyPr>
          <a:lstStyle/>
          <a:p>
            <a:pPr marL="285750" indent="-285750" eaLnBrk="0" fontAlgn="base" hangingPunct="0">
              <a:lnSpc>
                <a:spcPct val="150000"/>
              </a:lnSpc>
              <a:spcBef>
                <a:spcPct val="0"/>
              </a:spcBef>
              <a:spcAft>
                <a:spcPct val="0"/>
              </a:spcAft>
              <a:buClr>
                <a:schemeClr val="accent2"/>
              </a:buClr>
              <a:buFont typeface="Lucida Grande"/>
              <a:buChar char="►"/>
            </a:pPr>
            <a:r>
              <a:rPr lang="es-ES" dirty="0" smtClean="0">
                <a:solidFill>
                  <a:schemeClr val="tx2"/>
                </a:solidFill>
                <a:latin typeface="Overpass Light"/>
                <a:cs typeface="Overpass Light"/>
              </a:rPr>
              <a:t>Asegurar </a:t>
            </a:r>
            <a:r>
              <a:rPr lang="es-ES" dirty="0">
                <a:solidFill>
                  <a:schemeClr val="tx2"/>
                </a:solidFill>
                <a:latin typeface="Overpass Light"/>
                <a:cs typeface="Overpass Light"/>
              </a:rPr>
              <a:t>que la máquina cuenta con las protecciones </a:t>
            </a:r>
            <a:r>
              <a:rPr lang="es-ES" dirty="0" smtClean="0">
                <a:solidFill>
                  <a:schemeClr val="tx2"/>
                </a:solidFill>
                <a:latin typeface="Overpass Light"/>
                <a:cs typeface="Overpass Light"/>
              </a:rPr>
              <a:t>necesarias</a:t>
            </a:r>
          </a:p>
          <a:p>
            <a:pPr marL="28575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dirty="0" smtClean="0">
                <a:solidFill>
                  <a:schemeClr val="tx2"/>
                </a:solidFill>
                <a:latin typeface="Overpass Light"/>
                <a:cs typeface="Overpass Light"/>
              </a:rPr>
              <a:t>rever </a:t>
            </a:r>
            <a:r>
              <a:rPr lang="es-ES" dirty="0">
                <a:solidFill>
                  <a:schemeClr val="tx2"/>
                </a:solidFill>
                <a:latin typeface="Overpass Light"/>
                <a:cs typeface="Overpass Light"/>
              </a:rPr>
              <a:t>formación de actualización para los </a:t>
            </a:r>
            <a:r>
              <a:rPr lang="es-ES" dirty="0" smtClean="0">
                <a:solidFill>
                  <a:schemeClr val="tx2"/>
                </a:solidFill>
                <a:latin typeface="Overpass Light"/>
                <a:cs typeface="Overpass Light"/>
              </a:rPr>
              <a:t>operadores</a:t>
            </a:r>
          </a:p>
          <a:p>
            <a:pPr marL="28575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P</a:t>
            </a:r>
            <a:r>
              <a:rPr lang="es-ES" dirty="0" smtClean="0">
                <a:solidFill>
                  <a:schemeClr val="tx2"/>
                </a:solidFill>
                <a:latin typeface="Overpass Light"/>
                <a:cs typeface="Overpass Light"/>
              </a:rPr>
              <a:t>rever </a:t>
            </a:r>
            <a:r>
              <a:rPr lang="es-ES" dirty="0">
                <a:solidFill>
                  <a:schemeClr val="tx2"/>
                </a:solidFill>
                <a:latin typeface="Overpass Light"/>
                <a:cs typeface="Overpass Light"/>
              </a:rPr>
              <a:t>formación de actualización para el </a:t>
            </a:r>
            <a:r>
              <a:rPr lang="es-ES" dirty="0" smtClean="0">
                <a:solidFill>
                  <a:schemeClr val="tx2"/>
                </a:solidFill>
                <a:latin typeface="Overpass Light"/>
                <a:cs typeface="Overpass Light"/>
              </a:rPr>
              <a:t>supervisor</a:t>
            </a:r>
          </a:p>
          <a:p>
            <a:pPr marL="285750" indent="-285750" eaLnBrk="0" fontAlgn="base" hangingPunct="0">
              <a:lnSpc>
                <a:spcPct val="150000"/>
              </a:lnSpc>
              <a:spcBef>
                <a:spcPct val="0"/>
              </a:spcBef>
              <a:spcAft>
                <a:spcPct val="0"/>
              </a:spcAft>
              <a:buClr>
                <a:schemeClr val="accent2"/>
              </a:buClr>
              <a:buFont typeface="Lucida Grande"/>
              <a:buChar char="►"/>
            </a:pPr>
            <a:r>
              <a:rPr lang="es-ES" dirty="0">
                <a:solidFill>
                  <a:schemeClr val="tx2"/>
                </a:solidFill>
                <a:latin typeface="Overpass Light"/>
                <a:cs typeface="Overpass Light"/>
              </a:rPr>
              <a:t>A</a:t>
            </a:r>
            <a:r>
              <a:rPr lang="es-ES" dirty="0" smtClean="0">
                <a:solidFill>
                  <a:schemeClr val="tx2"/>
                </a:solidFill>
                <a:latin typeface="Overpass Light"/>
                <a:cs typeface="Overpass Light"/>
              </a:rPr>
              <a:t>umentar </a:t>
            </a:r>
            <a:r>
              <a:rPr lang="es-ES" dirty="0">
                <a:solidFill>
                  <a:schemeClr val="tx2"/>
                </a:solidFill>
                <a:latin typeface="Overpass Light"/>
                <a:cs typeface="Overpass Light"/>
              </a:rPr>
              <a:t>la frecuencia de las inspecciones en el lugar de trabajo</a:t>
            </a:r>
          </a:p>
          <a:p>
            <a:pPr marL="635000" lvl="1" indent="-284163">
              <a:lnSpc>
                <a:spcPct val="150000"/>
              </a:lnSpc>
              <a:buClr>
                <a:schemeClr val="accent1"/>
              </a:buClr>
              <a:buFont typeface="Lucida Grande"/>
              <a:buChar char="►"/>
            </a:pPr>
            <a:r>
              <a:rPr lang="es-ES" dirty="0" smtClean="0">
                <a:solidFill>
                  <a:schemeClr val="tx2"/>
                </a:solidFill>
                <a:latin typeface="Overpass Light"/>
                <a:cs typeface="Overpass Light"/>
              </a:rPr>
              <a:t>¿Han </a:t>
            </a:r>
            <a:r>
              <a:rPr lang="es-ES" dirty="0">
                <a:solidFill>
                  <a:schemeClr val="tx2"/>
                </a:solidFill>
                <a:latin typeface="Overpass Light"/>
                <a:cs typeface="Overpass Light"/>
              </a:rPr>
              <a:t>recibido formación todos los operadores</a:t>
            </a:r>
            <a:r>
              <a:rPr lang="es-ES" dirty="0" smtClean="0">
                <a:solidFill>
                  <a:schemeClr val="tx2"/>
                </a:solidFill>
                <a:latin typeface="Overpass Light"/>
                <a:cs typeface="Overpass Light"/>
              </a:rPr>
              <a:t>?</a:t>
            </a:r>
          </a:p>
          <a:p>
            <a:pPr marL="635000" lvl="1" indent="-284163">
              <a:lnSpc>
                <a:spcPct val="150000"/>
              </a:lnSpc>
              <a:buClr>
                <a:schemeClr val="accent1"/>
              </a:buClr>
              <a:buFont typeface="Lucida Grande"/>
              <a:buChar char="►"/>
            </a:pPr>
            <a:r>
              <a:rPr lang="es-ES" dirty="0" smtClean="0">
                <a:solidFill>
                  <a:schemeClr val="tx2"/>
                </a:solidFill>
                <a:latin typeface="Overpass Light"/>
                <a:cs typeface="Overpass Light"/>
              </a:rPr>
              <a:t>¿Los </a:t>
            </a:r>
            <a:r>
              <a:rPr lang="es-ES" dirty="0">
                <a:solidFill>
                  <a:schemeClr val="tx2"/>
                </a:solidFill>
                <a:latin typeface="Overpass Light"/>
                <a:cs typeface="Overpass Light"/>
              </a:rPr>
              <a:t>operadores están usando los controles de ingeniería correctamente</a:t>
            </a:r>
            <a:r>
              <a:rPr lang="es-ES" dirty="0" smtClean="0">
                <a:solidFill>
                  <a:schemeClr val="tx2"/>
                </a:solidFill>
                <a:latin typeface="Overpass Light"/>
                <a:cs typeface="Overpass Light"/>
              </a:rPr>
              <a:t>?</a:t>
            </a:r>
          </a:p>
          <a:p>
            <a:pPr marL="635000" lvl="1" indent="-284163">
              <a:lnSpc>
                <a:spcPct val="150000"/>
              </a:lnSpc>
              <a:buClr>
                <a:schemeClr val="accent1"/>
              </a:buClr>
              <a:buFont typeface="Lucida Grande"/>
              <a:buChar char="►"/>
            </a:pPr>
            <a:r>
              <a:rPr lang="es-ES" dirty="0" smtClean="0">
                <a:solidFill>
                  <a:schemeClr val="tx2"/>
                </a:solidFill>
                <a:latin typeface="Overpass Light"/>
                <a:cs typeface="Overpass Light"/>
              </a:rPr>
              <a:t>¿Usan </a:t>
            </a:r>
            <a:r>
              <a:rPr lang="es-ES" dirty="0">
                <a:solidFill>
                  <a:schemeClr val="tx2"/>
                </a:solidFill>
                <a:latin typeface="Overpass Light"/>
                <a:cs typeface="Overpass Light"/>
              </a:rPr>
              <a:t>EPP?</a:t>
            </a:r>
          </a:p>
          <a:p>
            <a:pPr marL="285750" lvl="1" indent="-285750">
              <a:lnSpc>
                <a:spcPct val="150000"/>
              </a:lnSpc>
              <a:buClr>
                <a:schemeClr val="accent2"/>
              </a:buClr>
              <a:buFont typeface="Lucida Grande"/>
              <a:buChar char="►"/>
            </a:pPr>
            <a:r>
              <a:rPr lang="en-US" altLang="en-US" dirty="0" smtClean="0">
                <a:solidFill>
                  <a:schemeClr val="tx2"/>
                </a:solidFill>
                <a:latin typeface="Overpass Light"/>
                <a:cs typeface="Overpass Light"/>
              </a:rPr>
              <a:t>…</a:t>
            </a:r>
            <a:endParaRPr lang="en-US" altLang="en-US" dirty="0">
              <a:solidFill>
                <a:schemeClr val="tx2"/>
              </a:solidFill>
              <a:latin typeface="Overpass Light"/>
              <a:cs typeface="Overpass Light"/>
            </a:endParaRPr>
          </a:p>
        </p:txBody>
      </p:sp>
      <p:pic>
        <p:nvPicPr>
          <p:cNvPr id="3" name="Imagen 2" descr="pexels-tiger-lily-448125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1440" y="1818869"/>
            <a:ext cx="2760111" cy="4139768"/>
          </a:xfrm>
          <a:prstGeom prst="rect">
            <a:avLst/>
          </a:prstGeom>
          <a:ln>
            <a:noFill/>
          </a:ln>
          <a:effectLst>
            <a:outerShdw blurRad="292100" dist="139700" dir="2700000" algn="tl" rotWithShape="0">
              <a:srgbClr val="333333">
                <a:alpha val="65000"/>
              </a:srgbClr>
            </a:outerShdw>
          </a:effectLst>
        </p:spPr>
      </p:pic>
      <p:sp>
        <p:nvSpPr>
          <p:cNvPr id="9" name="Text Placeholder 11"/>
          <p:cNvSpPr txBox="1">
            <a:spLocks/>
          </p:cNvSpPr>
          <p:nvPr/>
        </p:nvSpPr>
        <p:spPr>
          <a:xfrm>
            <a:off x="8072634" y="5449900"/>
            <a:ext cx="2717309" cy="20651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smtClean="0"/>
              <a:t>Foto</a:t>
            </a:r>
            <a:r>
              <a:rPr lang="en-US" dirty="0" smtClean="0"/>
              <a:t>: </a:t>
            </a:r>
            <a:r>
              <a:rPr lang="mr-IN" dirty="0" smtClean="0"/>
              <a:t>pexels</a:t>
            </a:r>
            <a:r>
              <a:rPr lang="mr-IN" dirty="0"/>
              <a:t>-tiger-</a:t>
            </a:r>
            <a:r>
              <a:rPr lang="mr-IN" dirty="0" smtClean="0"/>
              <a:t>lily</a:t>
            </a:r>
            <a:endParaRPr lang="es-ES" dirty="0"/>
          </a:p>
        </p:txBody>
      </p:sp>
      <p:sp>
        <p:nvSpPr>
          <p:cNvPr id="11"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4764894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Controles de </a:t>
            </a:r>
            <a:r>
              <a:rPr lang="es-ES" b="0" dirty="0" smtClean="0"/>
              <a:t>ingeniería - </a:t>
            </a:r>
            <a:r>
              <a:rPr lang="es-ES" b="0" dirty="0"/>
              <a:t>Protecciones</a:t>
            </a: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128</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3" name="Imagen 2" descr="128a_sl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6347" y="2690778"/>
            <a:ext cx="3016080" cy="3244571"/>
          </a:xfrm>
          <a:prstGeom prst="rect">
            <a:avLst/>
          </a:prstGeom>
          <a:ln>
            <a:noFill/>
          </a:ln>
          <a:effectLst>
            <a:outerShdw blurRad="292100" dist="139700" dir="2700000" algn="tl" rotWithShape="0">
              <a:srgbClr val="333333">
                <a:alpha val="65000"/>
              </a:srgbClr>
            </a:outerShdw>
          </a:effectLst>
        </p:spPr>
      </p:pic>
      <p:pic>
        <p:nvPicPr>
          <p:cNvPr id="11" name="Imagen 10" descr="128b_slid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5044" y="2671461"/>
            <a:ext cx="4435768" cy="3301790"/>
          </a:xfrm>
          <a:prstGeom prst="rect">
            <a:avLst/>
          </a:prstGeom>
          <a:ln>
            <a:noFill/>
          </a:ln>
          <a:effectLst>
            <a:outerShdw blurRad="292100" dist="139700" dir="2700000" algn="tl" rotWithShape="0">
              <a:srgbClr val="333333">
                <a:alpha val="65000"/>
              </a:srgbClr>
            </a:outerShdw>
          </a:effectLst>
        </p:spPr>
      </p:pic>
      <p:sp>
        <p:nvSpPr>
          <p:cNvPr id="9"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151640232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err="1" smtClean="0"/>
              <a:t>Sesión</a:t>
            </a:r>
            <a:r>
              <a:rPr lang="en-GB" dirty="0" smtClean="0"/>
              <a:t> </a:t>
            </a:r>
            <a:r>
              <a:rPr lang="en-GB" dirty="0"/>
              <a:t>5</a:t>
            </a:r>
            <a:endParaRPr lang="es-ES" dirty="0"/>
          </a:p>
        </p:txBody>
      </p:sp>
      <p:sp>
        <p:nvSpPr>
          <p:cNvPr id="3" name="Marcador de texto 2"/>
          <p:cNvSpPr>
            <a:spLocks noGrp="1"/>
          </p:cNvSpPr>
          <p:nvPr>
            <p:ph type="body" idx="1"/>
          </p:nvPr>
        </p:nvSpPr>
        <p:spPr>
          <a:xfrm>
            <a:off x="490538" y="3596780"/>
            <a:ext cx="8540283" cy="1656000"/>
          </a:xfrm>
        </p:spPr>
        <p:txBody>
          <a:bodyPr/>
          <a:lstStyle/>
          <a:p>
            <a:r>
              <a:rPr lang="en-US" sz="3200" dirty="0" err="1" smtClean="0">
                <a:latin typeface="Overpass Light"/>
                <a:cs typeface="Overpass Light"/>
              </a:rPr>
              <a:t>Proceso</a:t>
            </a:r>
            <a:r>
              <a:rPr lang="en-US" sz="3200" dirty="0" smtClean="0">
                <a:latin typeface="Overpass Light"/>
                <a:cs typeface="Overpass Light"/>
              </a:rPr>
              <a:t> de </a:t>
            </a:r>
            <a:r>
              <a:rPr lang="en-US" sz="3200" dirty="0" err="1" smtClean="0">
                <a:latin typeface="Overpass Light"/>
                <a:cs typeface="Overpass Light"/>
              </a:rPr>
              <a:t>evaluación</a:t>
            </a:r>
            <a:r>
              <a:rPr lang="en-US" sz="3200" dirty="0" smtClean="0">
                <a:latin typeface="Overpass Light"/>
                <a:cs typeface="Overpass Light"/>
              </a:rPr>
              <a:t> de los </a:t>
            </a:r>
            <a:r>
              <a:rPr lang="en-US" sz="3200" dirty="0" err="1" smtClean="0">
                <a:latin typeface="Overpass Light"/>
                <a:cs typeface="Overpass Light"/>
              </a:rPr>
              <a:t>riesgos</a:t>
            </a:r>
            <a:r>
              <a:rPr lang="en-US" sz="3200" dirty="0">
                <a:latin typeface="Overpass Light"/>
                <a:cs typeface="Overpass Light"/>
              </a:rPr>
              <a:t/>
            </a:r>
            <a:br>
              <a:rPr lang="en-US" sz="3200" dirty="0">
                <a:latin typeface="Overpass Light"/>
                <a:cs typeface="Overpass Light"/>
              </a:rPr>
            </a:br>
            <a:r>
              <a:rPr lang="en-US" sz="3200" dirty="0" smtClean="0">
                <a:latin typeface="Overpass Light"/>
                <a:cs typeface="Overpass Light"/>
              </a:rPr>
              <a:t>(</a:t>
            </a:r>
            <a:r>
              <a:rPr lang="en-US" sz="3200" dirty="0" err="1" smtClean="0">
                <a:latin typeface="Overpass Light"/>
                <a:cs typeface="Overpass Light"/>
              </a:rPr>
              <a:t>continuación</a:t>
            </a:r>
            <a:r>
              <a:rPr lang="en-US" sz="3200" dirty="0" smtClean="0">
                <a:latin typeface="Overpass Light"/>
                <a:cs typeface="Overpass Light"/>
              </a:rPr>
              <a:t>)</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5" name="Marcador de pie de página 4"/>
          <p:cNvSpPr>
            <a:spLocks noGrp="1"/>
          </p:cNvSpPr>
          <p:nvPr>
            <p:ph type="ftr" sz="quarter" idx="11"/>
          </p:nvPr>
        </p:nvSpPr>
        <p:spPr/>
        <p:txBody>
          <a:bodyPr/>
          <a:lstStyle/>
          <a:p>
            <a:r>
              <a:rPr lang="en-GB" smtClean="0"/>
              <a:t>Advancing social justice, promoting decent work</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129</a:t>
            </a:fld>
            <a:endParaRPr lang="en-GB"/>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0" name="Imagen 9" descr="foto_recortada_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63509" y="2591192"/>
            <a:ext cx="7454149" cy="4300149"/>
          </a:xfrm>
          <a:prstGeom prst="rect">
            <a:avLst/>
          </a:prstGeom>
        </p:spPr>
      </p:pic>
      <p:sp>
        <p:nvSpPr>
          <p:cNvPr id="12" name="Marcador de pie de página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chemeClr val="tx2"/>
                </a:solidFill>
              </a:rPr>
              <a:t>Impulsar la justicia social, promover el trabajo decente</a:t>
            </a:r>
            <a:endParaRPr lang="en-GB" dirty="0">
              <a:solidFill>
                <a:schemeClr val="tx2"/>
              </a:solidFill>
            </a:endParaRPr>
          </a:p>
        </p:txBody>
      </p:sp>
    </p:spTree>
    <p:extLst>
      <p:ext uri="{BB962C8B-B14F-4D97-AF65-F5344CB8AC3E}">
        <p14:creationId xmlns:p14="http://schemas.microsoft.com/office/powerpoint/2010/main" val="381394459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130</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8085535" y="1767813"/>
            <a:ext cx="2763993" cy="3957612"/>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090234" y="1978056"/>
            <a:ext cx="2801135" cy="229303"/>
          </a:xfrm>
        </p:spPr>
        <p:txBody>
          <a:bodyPr/>
          <a:lstStyle/>
          <a:p>
            <a:r>
              <a:rPr lang="en-US" dirty="0" err="1" smtClean="0"/>
              <a:t>Foto</a:t>
            </a:r>
            <a:r>
              <a:rPr lang="en-US" dirty="0" smtClean="0"/>
              <a:t>: </a:t>
            </a:r>
            <a:r>
              <a:rPr lang="mr-IN" dirty="0" smtClean="0"/>
              <a:t>pexels</a:t>
            </a:r>
            <a:r>
              <a:rPr lang="mr-IN" dirty="0"/>
              <a:t>-ono-</a:t>
            </a:r>
            <a:r>
              <a:rPr lang="mr-IN" dirty="0" smtClean="0"/>
              <a:t>kosuki</a:t>
            </a:r>
            <a:endParaRPr lang="es-ES" dirty="0"/>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n-US" b="0" dirty="0" err="1" smtClean="0"/>
              <a:t>Objetivos</a:t>
            </a:r>
            <a:r>
              <a:rPr lang="en-US" b="0" dirty="0" smtClean="0"/>
              <a:t> de la </a:t>
            </a:r>
            <a:r>
              <a:rPr lang="en-US" b="0" dirty="0" err="1" smtClean="0"/>
              <a:t>Sesión</a:t>
            </a:r>
            <a:r>
              <a:rPr lang="en-US" b="0" dirty="0" smtClean="0"/>
              <a:t> </a:t>
            </a:r>
            <a:r>
              <a:rPr lang="en-US" b="0" dirty="0" err="1" smtClean="0"/>
              <a:t>cinco</a:t>
            </a:r>
            <a:endParaRPr lang="en-GB" b="0" dirty="0"/>
          </a:p>
        </p:txBody>
      </p:sp>
      <p:sp>
        <p:nvSpPr>
          <p:cNvPr id="6" name="Content Placeholder 2"/>
          <p:cNvSpPr txBox="1">
            <a:spLocks/>
          </p:cNvSpPr>
          <p:nvPr/>
        </p:nvSpPr>
        <p:spPr>
          <a:xfrm>
            <a:off x="471861" y="239395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pPr>
            <a:r>
              <a:rPr lang="en-GB" b="0" dirty="0" smtClean="0">
                <a:solidFill>
                  <a:schemeClr val="tx2"/>
                </a:solidFill>
                <a:cs typeface="Overpass Bold"/>
              </a:rPr>
              <a:t>Al final de la </a:t>
            </a:r>
            <a:r>
              <a:rPr lang="en-GB" b="0" dirty="0" err="1" smtClean="0">
                <a:solidFill>
                  <a:schemeClr val="tx2"/>
                </a:solidFill>
                <a:cs typeface="Overpass Bold"/>
              </a:rPr>
              <a:t>sesión</a:t>
            </a:r>
            <a:r>
              <a:rPr lang="en-GB" b="0" dirty="0" smtClean="0">
                <a:solidFill>
                  <a:schemeClr val="tx2"/>
                </a:solidFill>
                <a:cs typeface="Overpass Bold"/>
              </a:rPr>
              <a:t>:</a:t>
            </a:r>
          </a:p>
          <a:p>
            <a:pPr marL="457200" lvl="1" indent="-457200">
              <a:lnSpc>
                <a:spcPct val="130000"/>
              </a:lnSpc>
              <a:spcBef>
                <a:spcPts val="1200"/>
              </a:spcBef>
              <a:buFont typeface="Calibri" pitchFamily="34" charset="0"/>
              <a:buAutoNum type="arabicPeriod"/>
            </a:pPr>
            <a:r>
              <a:rPr lang="es-ES" dirty="0" smtClean="0">
                <a:solidFill>
                  <a:schemeClr val="tx2"/>
                </a:solidFill>
                <a:latin typeface="Overpass Light"/>
                <a:cs typeface="Overpass Light"/>
              </a:rPr>
              <a:t>sabrá </a:t>
            </a:r>
            <a:r>
              <a:rPr lang="es-ES" dirty="0">
                <a:solidFill>
                  <a:schemeClr val="tx2"/>
                </a:solidFill>
                <a:latin typeface="Overpass Light"/>
                <a:cs typeface="Overpass Light"/>
              </a:rPr>
              <a:t>profundizar en sus conocimientos de las medidas de control de los </a:t>
            </a:r>
            <a:r>
              <a:rPr lang="es-ES" dirty="0" smtClean="0">
                <a:solidFill>
                  <a:schemeClr val="tx2"/>
                </a:solidFill>
                <a:latin typeface="Overpass Light"/>
                <a:cs typeface="Overpass Light"/>
              </a:rPr>
              <a:t>riesgos</a:t>
            </a:r>
          </a:p>
          <a:p>
            <a:pPr marL="457200" lvl="1" indent="-457200">
              <a:lnSpc>
                <a:spcPct val="130000"/>
              </a:lnSpc>
              <a:spcBef>
                <a:spcPts val="1200"/>
              </a:spcBef>
              <a:buFont typeface="Calibri" pitchFamily="34" charset="0"/>
              <a:buAutoNum type="arabicPeriod"/>
            </a:pPr>
            <a:r>
              <a:rPr lang="es-ES" dirty="0" smtClean="0">
                <a:solidFill>
                  <a:schemeClr val="tx2"/>
                </a:solidFill>
                <a:latin typeface="Overpass Light"/>
                <a:cs typeface="Overpass Light"/>
              </a:rPr>
              <a:t>sabrá </a:t>
            </a:r>
            <a:r>
              <a:rPr lang="es-ES" dirty="0">
                <a:solidFill>
                  <a:schemeClr val="tx2"/>
                </a:solidFill>
                <a:latin typeface="Overpass Light"/>
                <a:cs typeface="Overpass Light"/>
              </a:rPr>
              <a:t>proponer medidas de control de los riesgos que podrían utilizarse para reducir los riesgos identificados durante los ejercicios </a:t>
            </a:r>
            <a:r>
              <a:rPr lang="es-ES" dirty="0" smtClean="0">
                <a:solidFill>
                  <a:schemeClr val="tx2"/>
                </a:solidFill>
                <a:latin typeface="Overpass Light"/>
                <a:cs typeface="Overpass Light"/>
              </a:rPr>
              <a:t>anteriores</a:t>
            </a:r>
          </a:p>
          <a:p>
            <a:pPr marL="457200" lvl="1" indent="-457200">
              <a:lnSpc>
                <a:spcPct val="130000"/>
              </a:lnSpc>
              <a:spcBef>
                <a:spcPts val="1200"/>
              </a:spcBef>
              <a:buFont typeface="Calibri" pitchFamily="34" charset="0"/>
              <a:buAutoNum type="arabicPeriod"/>
            </a:pPr>
            <a:r>
              <a:rPr lang="es-ES" dirty="0" smtClean="0">
                <a:solidFill>
                  <a:schemeClr val="tx2"/>
                </a:solidFill>
                <a:latin typeface="Overpass Light"/>
                <a:cs typeface="Overpass Light"/>
              </a:rPr>
              <a:t>podrá </a:t>
            </a:r>
            <a:r>
              <a:rPr lang="es-ES" dirty="0">
                <a:solidFill>
                  <a:schemeClr val="tx2"/>
                </a:solidFill>
                <a:latin typeface="Overpass Light"/>
                <a:cs typeface="Overpass Light"/>
              </a:rPr>
              <a:t>comprender los pasos 4 y 5 del proceso de evaluación de los </a:t>
            </a:r>
            <a:r>
              <a:rPr lang="es-ES" dirty="0" smtClean="0">
                <a:solidFill>
                  <a:schemeClr val="tx2"/>
                </a:solidFill>
                <a:latin typeface="Overpass Light"/>
                <a:cs typeface="Overpass Light"/>
              </a:rPr>
              <a:t>riesgos</a:t>
            </a:r>
            <a:endParaRPr lang="es-ES"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13"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7575586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itle 1"/>
          <p:cNvSpPr>
            <a:spLocks noGrp="1"/>
          </p:cNvSpPr>
          <p:nvPr>
            <p:ph type="title"/>
          </p:nvPr>
        </p:nvSpPr>
        <p:spPr>
          <a:xfrm>
            <a:off x="490539" y="1423195"/>
            <a:ext cx="7521180" cy="720000"/>
          </a:xfrm>
        </p:spPr>
        <p:txBody>
          <a:bodyPr/>
          <a:lstStyle/>
          <a:p>
            <a:r>
              <a:rPr lang="es-ES" b="0" dirty="0"/>
              <a:t>Identificar y decidir las medidas de control de los riesgos en materia de seguridad y salud</a:t>
            </a:r>
            <a:endParaRPr lang="en-GB" b="0"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131</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394" y="2254054"/>
            <a:ext cx="4466487" cy="3910187"/>
          </a:xfrm>
          <a:prstGeom prst="rect">
            <a:avLst/>
          </a:prstGeom>
          <a:ln>
            <a:noFill/>
          </a:ln>
          <a:effectLst>
            <a:outerShdw blurRad="292100" dist="139700" dir="2700000" algn="tl" rotWithShape="0">
              <a:srgbClr val="333333">
                <a:alpha val="65000"/>
              </a:srgbClr>
            </a:outerShdw>
          </a:effectLst>
        </p:spPr>
      </p:pic>
      <p:sp>
        <p:nvSpPr>
          <p:cNvPr id="10" name="Content Placeholder 2"/>
          <p:cNvSpPr txBox="1">
            <a:spLocks/>
          </p:cNvSpPr>
          <p:nvPr/>
        </p:nvSpPr>
        <p:spPr>
          <a:xfrm>
            <a:off x="409897" y="2307060"/>
            <a:ext cx="4710844" cy="398421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US" dirty="0" smtClean="0">
                <a:solidFill>
                  <a:schemeClr val="accent2"/>
                </a:solidFill>
                <a:cs typeface="Overpass Bold"/>
              </a:rPr>
              <a:t>El </a:t>
            </a:r>
            <a:r>
              <a:rPr lang="en-US" dirty="0" err="1" smtClean="0">
                <a:solidFill>
                  <a:schemeClr val="accent2"/>
                </a:solidFill>
                <a:cs typeface="Overpass Bold"/>
              </a:rPr>
              <a:t>paso</a:t>
            </a:r>
            <a:r>
              <a:rPr lang="en-US" dirty="0" smtClean="0">
                <a:solidFill>
                  <a:schemeClr val="accent2"/>
                </a:solidFill>
                <a:cs typeface="Overpass Bold"/>
              </a:rPr>
              <a:t> 3 </a:t>
            </a:r>
            <a:r>
              <a:rPr lang="en-US" dirty="0" err="1" smtClean="0">
                <a:solidFill>
                  <a:schemeClr val="accent2"/>
                </a:solidFill>
                <a:cs typeface="Overpass Bold"/>
              </a:rPr>
              <a:t>tiene</a:t>
            </a:r>
            <a:r>
              <a:rPr lang="en-US" dirty="0" smtClean="0">
                <a:solidFill>
                  <a:schemeClr val="accent2"/>
                </a:solidFill>
                <a:cs typeface="Overpass Bold"/>
              </a:rPr>
              <a:t> dos </a:t>
            </a:r>
            <a:r>
              <a:rPr lang="en-US" dirty="0" err="1" smtClean="0">
                <a:solidFill>
                  <a:schemeClr val="accent2"/>
                </a:solidFill>
                <a:cs typeface="Overpass Bold"/>
              </a:rPr>
              <a:t>partes</a:t>
            </a:r>
            <a:r>
              <a:rPr lang="en-US" dirty="0" smtClean="0">
                <a:solidFill>
                  <a:schemeClr val="accent2"/>
                </a:solidFill>
                <a:cs typeface="Overpass Bold"/>
              </a:rPr>
              <a:t>: </a:t>
            </a:r>
          </a:p>
          <a:p>
            <a:pPr marL="0" lvl="2" indent="0">
              <a:lnSpc>
                <a:spcPct val="50000"/>
              </a:lnSpc>
              <a:buNone/>
            </a:pPr>
            <a:endParaRPr lang="en-US" b="1" dirty="0" smtClean="0">
              <a:solidFill>
                <a:schemeClr val="accent2"/>
              </a:solidFill>
              <a:cs typeface="Overpass Bold"/>
            </a:endParaRPr>
          </a:p>
          <a:p>
            <a:pPr lvl="2">
              <a:lnSpc>
                <a:spcPct val="120000"/>
              </a:lnSpc>
            </a:pPr>
            <a:r>
              <a:rPr lang="en-US" dirty="0" smtClean="0">
                <a:solidFill>
                  <a:schemeClr val="tx2"/>
                </a:solidFill>
                <a:cs typeface="Overpass Bold"/>
              </a:rPr>
              <a:t>Paso </a:t>
            </a:r>
            <a:r>
              <a:rPr lang="en-US" dirty="0">
                <a:solidFill>
                  <a:schemeClr val="tx2"/>
                </a:solidFill>
                <a:cs typeface="Overpass Bold"/>
              </a:rPr>
              <a:t>3.A</a:t>
            </a:r>
            <a:r>
              <a:rPr lang="en-US" b="1" dirty="0">
                <a:solidFill>
                  <a:schemeClr val="tx2"/>
                </a:solidFill>
                <a:cs typeface="Overpass Bold"/>
              </a:rPr>
              <a:t>: </a:t>
            </a:r>
            <a:r>
              <a:rPr lang="es-ES" dirty="0" smtClean="0">
                <a:solidFill>
                  <a:schemeClr val="tx2"/>
                </a:solidFill>
                <a:latin typeface="Overpass Light"/>
                <a:cs typeface="Overpass Light"/>
              </a:rPr>
              <a:t>Identificar </a:t>
            </a:r>
            <a:r>
              <a:rPr lang="es-ES" dirty="0">
                <a:solidFill>
                  <a:schemeClr val="tx2"/>
                </a:solidFill>
                <a:latin typeface="Overpass Light"/>
                <a:cs typeface="Overpass Light"/>
              </a:rPr>
              <a:t>lo que ya se está haciendo en relación con las medidas de control de los riesgos existentes. ¿Es suficiente para reducir el riesgo a un nivel aceptable?</a:t>
            </a:r>
          </a:p>
          <a:p>
            <a:pPr lvl="2">
              <a:lnSpc>
                <a:spcPct val="50000"/>
              </a:lnSpc>
            </a:pPr>
            <a:endParaRPr lang="en-US" b="0" dirty="0" smtClean="0">
              <a:solidFill>
                <a:schemeClr val="tx2"/>
              </a:solidFill>
              <a:latin typeface="Overpass Light"/>
              <a:cs typeface="Overpass Light"/>
            </a:endParaRPr>
          </a:p>
          <a:p>
            <a:pPr lvl="2">
              <a:lnSpc>
                <a:spcPct val="120000"/>
              </a:lnSpc>
            </a:pPr>
            <a:r>
              <a:rPr lang="en-US" dirty="0" smtClean="0">
                <a:solidFill>
                  <a:schemeClr val="tx2"/>
                </a:solidFill>
                <a:cs typeface="Overpass Bold"/>
              </a:rPr>
              <a:t>Paso </a:t>
            </a:r>
            <a:r>
              <a:rPr lang="en-US" dirty="0">
                <a:solidFill>
                  <a:schemeClr val="tx2"/>
                </a:solidFill>
                <a:cs typeface="Overpass Bold"/>
              </a:rPr>
              <a:t>3.B: </a:t>
            </a:r>
            <a:r>
              <a:rPr lang="es-ES" dirty="0" smtClean="0">
                <a:solidFill>
                  <a:schemeClr val="tx2"/>
                </a:solidFill>
                <a:latin typeface="Overpass Light"/>
                <a:cs typeface="Overpass Light"/>
              </a:rPr>
              <a:t>Decidir </a:t>
            </a:r>
            <a:r>
              <a:rPr lang="es-ES" dirty="0">
                <a:solidFill>
                  <a:schemeClr val="tx2"/>
                </a:solidFill>
                <a:latin typeface="Overpass Light"/>
                <a:cs typeface="Overpass Light"/>
              </a:rPr>
              <a:t>qué otras medidas de control de los riesgos son necesarias para reducir el riesgo a un nivel </a:t>
            </a:r>
            <a:r>
              <a:rPr lang="es-ES" dirty="0" smtClean="0">
                <a:solidFill>
                  <a:schemeClr val="tx2"/>
                </a:solidFill>
                <a:latin typeface="Overpass Light"/>
                <a:cs typeface="Overpass Light"/>
              </a:rPr>
              <a:t>aceptable</a:t>
            </a:r>
            <a:endParaRPr lang="es-ES" dirty="0">
              <a:solidFill>
                <a:schemeClr val="tx2"/>
              </a:solidFill>
              <a:latin typeface="Overpass Light"/>
              <a:cs typeface="Overpass Light"/>
            </a:endParaRPr>
          </a:p>
        </p:txBody>
      </p:sp>
      <p:sp>
        <p:nvSpPr>
          <p:cNvPr id="11"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63319930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4141227" cy="720000"/>
          </a:xfrm>
        </p:spPr>
        <p:txBody>
          <a:bodyPr/>
          <a:lstStyle/>
          <a:p>
            <a:r>
              <a:rPr lang="es-ES" b="0" dirty="0"/>
              <a:t>Plantilla para la evaluación de los riesgos: Paso 3.A</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132</a:t>
            </a:fld>
            <a:endParaRPr lang="en-GB"/>
          </a:p>
        </p:txBody>
      </p:sp>
      <p:pic>
        <p:nvPicPr>
          <p:cNvPr id="3" name="Imagen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2439" y="1493708"/>
            <a:ext cx="5057382" cy="4778255"/>
          </a:xfrm>
          <a:prstGeom prst="rect">
            <a:avLst/>
          </a:prstGeom>
          <a:noFill/>
          <a:ln>
            <a:noFill/>
          </a:ln>
        </p:spPr>
      </p:pic>
      <p:sp>
        <p:nvSpPr>
          <p:cNvPr id="8"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958807022"/>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Ejercicio de fábrica 3</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pPr/>
              <a:t>133</a:t>
            </a:fld>
            <a:endParaRPr lang="en-GB"/>
          </a:p>
        </p:txBody>
      </p:sp>
      <p:sp>
        <p:nvSpPr>
          <p:cNvPr id="10" name="Content Placeholder 2"/>
          <p:cNvSpPr txBox="1">
            <a:spLocks/>
          </p:cNvSpPr>
          <p:nvPr/>
        </p:nvSpPr>
        <p:spPr>
          <a:xfrm>
            <a:off x="409897" y="2499315"/>
            <a:ext cx="102730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sz="2000" b="0" dirty="0" smtClean="0">
                <a:solidFill>
                  <a:schemeClr val="tx2"/>
                </a:solidFill>
                <a:cs typeface="Overpass Bold"/>
              </a:rPr>
              <a:t>Proponga </a:t>
            </a:r>
            <a:r>
              <a:rPr lang="es-ES" sz="2000" b="0" dirty="0">
                <a:solidFill>
                  <a:schemeClr val="tx2"/>
                </a:solidFill>
                <a:cs typeface="Overpass Bold"/>
              </a:rPr>
              <a:t>medidas de control para el riesgo evaluado en el Ejercicio 2 utilizando la jerarquía de los </a:t>
            </a:r>
            <a:r>
              <a:rPr lang="es-ES" sz="2000" b="0" dirty="0" smtClean="0">
                <a:solidFill>
                  <a:schemeClr val="tx2"/>
                </a:solidFill>
                <a:cs typeface="Overpass Bold"/>
              </a:rPr>
              <a:t>controles</a:t>
            </a:r>
          </a:p>
          <a:p>
            <a:pPr lvl="2"/>
            <a:endParaRPr lang="es-ES" sz="2000" dirty="0">
              <a:solidFill>
                <a:schemeClr val="tx2"/>
              </a:solidFill>
              <a:latin typeface="Overpass Light"/>
              <a:cs typeface="Overpass Light"/>
            </a:endParaRPr>
          </a:p>
          <a:p>
            <a:pPr lvl="2"/>
            <a:endParaRPr lang="es-ES" sz="2000" b="0" dirty="0" smtClean="0">
              <a:solidFill>
                <a:schemeClr val="tx2"/>
              </a:solidFill>
              <a:latin typeface="Overpass Light"/>
              <a:cs typeface="Overpass Light"/>
            </a:endParaRPr>
          </a:p>
          <a:p>
            <a:pPr lvl="2"/>
            <a:r>
              <a:rPr lang="es-ES" sz="2000" b="0" dirty="0" smtClean="0">
                <a:solidFill>
                  <a:schemeClr val="tx2"/>
                </a:solidFill>
                <a:latin typeface="Overpass Light"/>
                <a:cs typeface="Overpass Light"/>
              </a:rPr>
              <a:t>Basándose </a:t>
            </a:r>
            <a:r>
              <a:rPr lang="es-ES" sz="2000" b="0" dirty="0">
                <a:solidFill>
                  <a:schemeClr val="tx2"/>
                </a:solidFill>
                <a:latin typeface="Overpass Light"/>
                <a:cs typeface="Overpass Light"/>
              </a:rPr>
              <a:t>en los resultados del Ejercicio de fábrica 2, seleccione medidas para el control de los riesgos adecuadas y viables que tengan en cuenta la jerarquía de los </a:t>
            </a:r>
            <a:r>
              <a:rPr lang="es-ES" sz="2000" b="0" dirty="0" smtClean="0">
                <a:solidFill>
                  <a:schemeClr val="tx2"/>
                </a:solidFill>
                <a:latin typeface="Overpass Light"/>
                <a:cs typeface="Overpass Light"/>
              </a:rPr>
              <a:t>controles</a:t>
            </a:r>
            <a:endParaRPr lang="en-US" sz="2000" dirty="0">
              <a:solidFill>
                <a:schemeClr val="tx2"/>
              </a:solidFill>
              <a:latin typeface="Overpass Light"/>
              <a:cs typeface="Overpass Light"/>
            </a:endParaRPr>
          </a:p>
          <a:p>
            <a:pPr lvl="2"/>
            <a:endParaRPr lang="en-US" sz="2000" dirty="0">
              <a:solidFill>
                <a:schemeClr val="tx2"/>
              </a:solidFill>
              <a:latin typeface="Overpass Light"/>
              <a:cs typeface="Overpass Light"/>
            </a:endParaRPr>
          </a:p>
        </p:txBody>
      </p:sp>
      <p:sp>
        <p:nvSpPr>
          <p:cNvPr id="8"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409507470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10346796" cy="720000"/>
          </a:xfrm>
        </p:spPr>
        <p:txBody>
          <a:bodyPr/>
          <a:lstStyle/>
          <a:p>
            <a:r>
              <a:rPr lang="es-ES" b="0" dirty="0"/>
              <a:t>Dejar constancia de quién es responsable de la puesta en marcha de cada medida de control y en qué plazos</a:t>
            </a:r>
          </a:p>
        </p:txBody>
      </p:sp>
      <p:sp>
        <p:nvSpPr>
          <p:cNvPr id="3" name="Marcador de contenido 2"/>
          <p:cNvSpPr>
            <a:spLocks noGrp="1"/>
          </p:cNvSpPr>
          <p:nvPr>
            <p:ph idx="1"/>
          </p:nvPr>
        </p:nvSpPr>
        <p:spPr>
          <a:xfrm>
            <a:off x="490538" y="2393950"/>
            <a:ext cx="5411227" cy="3482975"/>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Cuando </a:t>
            </a:r>
            <a:r>
              <a:rPr lang="es-ES" b="0" dirty="0">
                <a:solidFill>
                  <a:schemeClr val="tx2"/>
                </a:solidFill>
                <a:latin typeface="Overpass Light"/>
                <a:cs typeface="Overpass Light"/>
              </a:rPr>
              <a:t>se decide qué medidas de control de los riesgos es necesario aplicar (véase el paso 3b), deben adoptarse disposiciones para su </a:t>
            </a:r>
            <a:r>
              <a:rPr lang="es-ES" b="0" dirty="0" smtClean="0">
                <a:solidFill>
                  <a:schemeClr val="tx2"/>
                </a:solidFill>
                <a:latin typeface="Overpass Light"/>
                <a:cs typeface="Overpass Light"/>
              </a:rPr>
              <a:t>aplicación</a:t>
            </a: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evaluación de los riesgos incluye tres responsabilidades distintas dentro del Paso 4</a:t>
            </a:r>
            <a:r>
              <a:rPr lang="en-US" b="0" dirty="0" smtClean="0">
                <a:solidFill>
                  <a:schemeClr val="tx2"/>
                </a:solidFill>
                <a:latin typeface="Overpass Light"/>
                <a:cs typeface="Overpass Light"/>
              </a:rPr>
              <a:t>: </a:t>
            </a:r>
            <a:endParaRPr lang="en-GB" b="0" dirty="0">
              <a:solidFill>
                <a:schemeClr val="tx2"/>
              </a:solidFill>
              <a:latin typeface="Overpass Light"/>
              <a:cs typeface="Overpass Light"/>
            </a:endParaRPr>
          </a:p>
          <a:p>
            <a:pPr marL="920750" lvl="1" indent="-285750">
              <a:buClr>
                <a:schemeClr val="accent1"/>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quién aplica las medidas en la empresa</a:t>
            </a:r>
            <a:r>
              <a:rPr lang="es-ES" dirty="0" smtClean="0">
                <a:solidFill>
                  <a:schemeClr val="tx2"/>
                </a:solidFill>
                <a:latin typeface="Overpass Light"/>
                <a:cs typeface="Overpass Light"/>
              </a:rPr>
              <a:t>?</a:t>
            </a:r>
          </a:p>
          <a:p>
            <a:pPr marL="920750" lvl="1" indent="-285750">
              <a:buClr>
                <a:schemeClr val="accent1"/>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en qué plazos</a:t>
            </a:r>
            <a:r>
              <a:rPr lang="es-ES" dirty="0" smtClean="0">
                <a:solidFill>
                  <a:schemeClr val="tx2"/>
                </a:solidFill>
                <a:latin typeface="Overpass Light"/>
                <a:cs typeface="Overpass Light"/>
              </a:rPr>
              <a:t>?</a:t>
            </a:r>
          </a:p>
          <a:p>
            <a:pPr marL="920750" lvl="1" indent="-285750">
              <a:buClr>
                <a:schemeClr val="accent1"/>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fecha en que se puso en marcha o se activó la medida de control de los riesgos? </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134</a:t>
            </a:fld>
            <a:endParaRPr lang="en-GB"/>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3000" y="2525249"/>
            <a:ext cx="4328886" cy="3789724"/>
          </a:xfrm>
          <a:prstGeom prst="rect">
            <a:avLst/>
          </a:prstGeom>
          <a:ln>
            <a:noFill/>
          </a:ln>
          <a:effectLst>
            <a:outerShdw blurRad="292100" dist="139700" dir="2700000" algn="tl" rotWithShape="0">
              <a:srgbClr val="333333">
                <a:alpha val="65000"/>
              </a:srgbClr>
            </a:outerShdw>
          </a:effectLst>
        </p:spPr>
      </p:pic>
      <p:sp>
        <p:nvSpPr>
          <p:cNvPr id="8"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90395590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4141227" cy="720000"/>
          </a:xfrm>
        </p:spPr>
        <p:txBody>
          <a:bodyPr/>
          <a:lstStyle/>
          <a:p>
            <a:r>
              <a:rPr lang="es-ES" b="0" dirty="0">
                <a:cs typeface="Overpass Bold"/>
              </a:rPr>
              <a:t>Pasos 4 y 5 de la evaluación de los riesgos </a:t>
            </a: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135</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7688" y="1502719"/>
            <a:ext cx="5027570" cy="4754282"/>
          </a:xfrm>
          <a:prstGeom prst="rect">
            <a:avLst/>
          </a:prstGeom>
        </p:spPr>
      </p:pic>
      <p:sp>
        <p:nvSpPr>
          <p:cNvPr id="8" name="CuadroTexto 7"/>
          <p:cNvSpPr txBox="1"/>
          <p:nvPr/>
        </p:nvSpPr>
        <p:spPr>
          <a:xfrm>
            <a:off x="433294" y="3899500"/>
            <a:ext cx="4685325" cy="2031325"/>
          </a:xfrm>
          <a:prstGeom prst="rect">
            <a:avLst/>
          </a:prstGeom>
          <a:noFill/>
        </p:spPr>
        <p:txBody>
          <a:bodyPr wrap="square" rtlCol="0">
            <a:spAutoFit/>
          </a:bodyPr>
          <a:lstStyle/>
          <a:p>
            <a:r>
              <a:rPr lang="it-IT" dirty="0" smtClean="0">
                <a:solidFill>
                  <a:schemeClr val="accent2"/>
                </a:solidFill>
                <a:latin typeface="Overpass Bold"/>
                <a:cs typeface="Overpass Bold"/>
              </a:rPr>
              <a:t>Paso </a:t>
            </a:r>
            <a:r>
              <a:rPr lang="it-IT" dirty="0">
                <a:solidFill>
                  <a:schemeClr val="accent2"/>
                </a:solidFill>
                <a:latin typeface="Overpass Bold"/>
                <a:cs typeface="Overpass Bold"/>
              </a:rPr>
              <a:t>4: </a:t>
            </a:r>
            <a:r>
              <a:rPr lang="it-IT" dirty="0" smtClean="0">
                <a:solidFill>
                  <a:schemeClr val="tx2"/>
                </a:solidFill>
                <a:latin typeface="Overpass Light"/>
                <a:cs typeface="Overpass Light"/>
              </a:rPr>
              <a:t>¿</a:t>
            </a:r>
            <a:r>
              <a:rPr lang="es-ES" dirty="0" smtClean="0">
                <a:solidFill>
                  <a:schemeClr val="tx2"/>
                </a:solidFill>
                <a:latin typeface="Overpass Light"/>
                <a:cs typeface="Overpass Light"/>
              </a:rPr>
              <a:t>Quién </a:t>
            </a:r>
            <a:r>
              <a:rPr lang="es-ES" dirty="0">
                <a:solidFill>
                  <a:schemeClr val="tx2"/>
                </a:solidFill>
                <a:latin typeface="Overpass Light"/>
                <a:cs typeface="Overpass Light"/>
              </a:rPr>
              <a:t>está aplicando las medidas? ¿En qué plazos? </a:t>
            </a:r>
            <a:endParaRPr lang="it-IT" dirty="0" smtClean="0">
              <a:solidFill>
                <a:schemeClr val="tx2"/>
              </a:solidFill>
              <a:latin typeface="Overpass Light"/>
              <a:cs typeface="Overpass Light"/>
            </a:endParaRPr>
          </a:p>
          <a:p>
            <a:endParaRPr lang="it-IT" dirty="0">
              <a:latin typeface="Overpass Light"/>
              <a:cs typeface="Overpass Light"/>
            </a:endParaRPr>
          </a:p>
          <a:p>
            <a:r>
              <a:rPr lang="it-IT" dirty="0" smtClean="0">
                <a:solidFill>
                  <a:srgbClr val="FA3C4B"/>
                </a:solidFill>
                <a:latin typeface="Overpass Bold"/>
                <a:cs typeface="Overpass Bold"/>
              </a:rPr>
              <a:t>Paso </a:t>
            </a:r>
            <a:r>
              <a:rPr lang="it-IT" dirty="0">
                <a:solidFill>
                  <a:srgbClr val="FA3C4B"/>
                </a:solidFill>
                <a:latin typeface="Overpass Bold"/>
                <a:cs typeface="Overpass Bold"/>
              </a:rPr>
              <a:t>5: </a:t>
            </a:r>
            <a:r>
              <a:rPr lang="es-ES" dirty="0">
                <a:solidFill>
                  <a:schemeClr val="tx2"/>
                </a:solidFill>
                <a:latin typeface="Overpass Light"/>
                <a:cs typeface="Overpass Light"/>
              </a:rPr>
              <a:t>Registrar las conclusiones de la evaluación de los riesgos, realizar el seguimiento, revisarla, y actualizarla según sea necesario</a:t>
            </a:r>
          </a:p>
        </p:txBody>
      </p:sp>
      <p:sp>
        <p:nvSpPr>
          <p:cNvPr id="9"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45185592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b="0" dirty="0" smtClean="0"/>
              <a:t>Recuerde</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pPr/>
              <a:t>136</a:t>
            </a:fld>
            <a:endParaRPr lang="en-GB"/>
          </a:p>
        </p:txBody>
      </p:sp>
      <p:sp>
        <p:nvSpPr>
          <p:cNvPr id="10" name="Content Placeholder 2"/>
          <p:cNvSpPr txBox="1">
            <a:spLocks/>
          </p:cNvSpPr>
          <p:nvPr/>
        </p:nvSpPr>
        <p:spPr>
          <a:xfrm>
            <a:off x="409897" y="2429200"/>
            <a:ext cx="10617840" cy="2085693"/>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es-ES" dirty="0" smtClean="0">
                <a:solidFill>
                  <a:schemeClr val="tx2"/>
                </a:solidFill>
                <a:latin typeface="Overpass Light"/>
                <a:cs typeface="Overpass Light"/>
              </a:rPr>
              <a:t>Se </a:t>
            </a:r>
            <a:r>
              <a:rPr lang="es-ES" dirty="0">
                <a:solidFill>
                  <a:schemeClr val="tx2"/>
                </a:solidFill>
                <a:latin typeface="Overpass Light"/>
                <a:cs typeface="Overpass Light"/>
              </a:rPr>
              <a:t>debe informar a los trabajadores de los cambios que se van a realizar y también se les debe hacer partícipes de su diseño y aplicación, según </a:t>
            </a:r>
            <a:r>
              <a:rPr lang="es-ES" dirty="0" smtClean="0">
                <a:solidFill>
                  <a:schemeClr val="tx2"/>
                </a:solidFill>
                <a:latin typeface="Overpass Light"/>
                <a:cs typeface="Overpass Light"/>
              </a:rPr>
              <a:t>proceda</a:t>
            </a:r>
          </a:p>
          <a:p>
            <a:pPr lvl="2"/>
            <a:endParaRPr lang="es-ES" dirty="0">
              <a:solidFill>
                <a:schemeClr val="tx2"/>
              </a:solidFill>
              <a:latin typeface="Overpass Light"/>
              <a:cs typeface="Overpass Light"/>
            </a:endParaRPr>
          </a:p>
          <a:p>
            <a:pPr lvl="2"/>
            <a:r>
              <a:rPr lang="es-ES" dirty="0" smtClean="0">
                <a:solidFill>
                  <a:schemeClr val="tx2"/>
                </a:solidFill>
                <a:latin typeface="Overpass Light"/>
                <a:cs typeface="Overpass Light"/>
              </a:rPr>
              <a:t>Es </a:t>
            </a:r>
            <a:r>
              <a:rPr lang="es-ES" dirty="0">
                <a:solidFill>
                  <a:schemeClr val="tx2"/>
                </a:solidFill>
                <a:latin typeface="Overpass Light"/>
                <a:cs typeface="Overpass Light"/>
              </a:rPr>
              <a:t>posible que sea necesario prever formación adicional, especialmente si las medias de control de los riesgos entrañan cambios en los métodos y prácticas de </a:t>
            </a:r>
            <a:r>
              <a:rPr lang="es-ES" dirty="0" smtClean="0">
                <a:solidFill>
                  <a:schemeClr val="tx2"/>
                </a:solidFill>
                <a:latin typeface="Overpass Light"/>
                <a:cs typeface="Overpass Light"/>
              </a:rPr>
              <a:t>trabajo</a:t>
            </a:r>
            <a:endParaRPr lang="es-ES" dirty="0">
              <a:solidFill>
                <a:schemeClr val="tx2"/>
              </a:solidFill>
              <a:latin typeface="Overpass Light"/>
              <a:cs typeface="Overpass Light"/>
            </a:endParaRPr>
          </a:p>
        </p:txBody>
      </p:sp>
      <p:sp>
        <p:nvSpPr>
          <p:cNvPr id="8"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200262730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6905344" cy="720000"/>
          </a:xfrm>
        </p:spPr>
        <p:txBody>
          <a:bodyPr/>
          <a:lstStyle/>
          <a:p>
            <a:r>
              <a:rPr lang="es-ES" b="0" dirty="0"/>
              <a:t>Inspecciones en el lugar </a:t>
            </a:r>
            <a:r>
              <a:rPr lang="es-ES" b="0" dirty="0" smtClean="0"/>
              <a:t>de </a:t>
            </a:r>
            <a:r>
              <a:rPr lang="es-ES" b="0" dirty="0"/>
              <a:t>trabajo</a:t>
            </a:r>
          </a:p>
        </p:txBody>
      </p:sp>
      <p:sp>
        <p:nvSpPr>
          <p:cNvPr id="3" name="Marcador de contenido 2"/>
          <p:cNvSpPr>
            <a:spLocks noGrp="1"/>
          </p:cNvSpPr>
          <p:nvPr>
            <p:ph idx="1"/>
          </p:nvPr>
        </p:nvSpPr>
        <p:spPr>
          <a:xfrm>
            <a:off x="490538" y="2129333"/>
            <a:ext cx="7514521" cy="3790890"/>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supervisión de la SST compete a TODOS, todos los </a:t>
            </a:r>
            <a:r>
              <a:rPr lang="es-ES" b="0" dirty="0" smtClean="0">
                <a:solidFill>
                  <a:schemeClr val="tx2"/>
                </a:solidFill>
                <a:latin typeface="Overpass Light"/>
                <a:cs typeface="Overpass Light"/>
              </a:rPr>
              <a:t>días</a:t>
            </a:r>
          </a:p>
          <a:p>
            <a:pPr marL="285750" indent="-285750" eaLnBrk="0" fontAlgn="base" hangingPunct="0">
              <a:lnSpc>
                <a:spcPct val="14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Además</a:t>
            </a:r>
            <a:r>
              <a:rPr lang="es-ES" b="0" dirty="0">
                <a:solidFill>
                  <a:schemeClr val="tx2"/>
                </a:solidFill>
                <a:latin typeface="Overpass Light"/>
                <a:cs typeface="Overpass Light"/>
              </a:rPr>
              <a:t>, en la política empresarial de SST debe establecerse </a:t>
            </a:r>
            <a:r>
              <a:rPr lang="es-ES" b="0" dirty="0" smtClean="0">
                <a:solidFill>
                  <a:schemeClr val="tx2"/>
                </a:solidFill>
                <a:latin typeface="Overpass Light"/>
                <a:cs typeface="Overpass Light"/>
              </a:rPr>
              <a:t>una</a:t>
            </a:r>
            <a:br>
              <a:rPr lang="es-ES" b="0" dirty="0" smtClean="0">
                <a:solidFill>
                  <a:schemeClr val="tx2"/>
                </a:solidFill>
                <a:latin typeface="Overpass Light"/>
                <a:cs typeface="Overpass Light"/>
              </a:rPr>
            </a:br>
            <a:r>
              <a:rPr lang="es-ES" b="0" dirty="0" smtClean="0">
                <a:solidFill>
                  <a:schemeClr val="tx2"/>
                </a:solidFill>
                <a:latin typeface="Overpass Light"/>
                <a:cs typeface="Overpass Light"/>
              </a:rPr>
              <a:t>rutina </a:t>
            </a:r>
            <a:r>
              <a:rPr lang="es-ES" b="0" dirty="0">
                <a:solidFill>
                  <a:schemeClr val="tx2"/>
                </a:solidFill>
                <a:latin typeface="Overpass Light"/>
                <a:cs typeface="Overpass Light"/>
              </a:rPr>
              <a:t>de supervisión formal, que </a:t>
            </a:r>
            <a:r>
              <a:rPr lang="es-ES" b="0" dirty="0" smtClean="0">
                <a:solidFill>
                  <a:schemeClr val="tx2"/>
                </a:solidFill>
                <a:latin typeface="Overpass Light"/>
                <a:cs typeface="Overpass Light"/>
              </a:rPr>
              <a:t>incluya</a:t>
            </a:r>
            <a:r>
              <a:rPr lang="en-GB" b="0" dirty="0" smtClean="0">
                <a:solidFill>
                  <a:schemeClr val="tx2"/>
                </a:solidFill>
                <a:latin typeface="Overpass Light"/>
                <a:cs typeface="Overpass Light"/>
              </a:rPr>
              <a:t>:</a:t>
            </a:r>
            <a:endParaRPr lang="en-GB" b="0" dirty="0">
              <a:solidFill>
                <a:schemeClr val="tx2"/>
              </a:solidFill>
              <a:latin typeface="Overpass Light"/>
              <a:cs typeface="Overpass Light"/>
            </a:endParaRPr>
          </a:p>
          <a:p>
            <a:pPr marL="719138" lvl="1" indent="-269875">
              <a:buClr>
                <a:schemeClr val="accent1"/>
              </a:buClr>
              <a:buFont typeface="Lucida Grande"/>
              <a:buChar char="►"/>
            </a:pPr>
            <a:r>
              <a:rPr lang="es-ES" dirty="0" smtClean="0">
                <a:solidFill>
                  <a:schemeClr val="tx2"/>
                </a:solidFill>
                <a:latin typeface="Overpass Light"/>
                <a:cs typeface="Overpass Light"/>
              </a:rPr>
              <a:t>Evaluaciones </a:t>
            </a:r>
            <a:r>
              <a:rPr lang="es-ES" dirty="0">
                <a:solidFill>
                  <a:schemeClr val="tx2"/>
                </a:solidFill>
                <a:latin typeface="Overpass Light"/>
                <a:cs typeface="Overpass Light"/>
              </a:rPr>
              <a:t>de los </a:t>
            </a:r>
            <a:r>
              <a:rPr lang="es-ES" dirty="0" smtClean="0">
                <a:solidFill>
                  <a:schemeClr val="tx2"/>
                </a:solidFill>
                <a:latin typeface="Overpass Light"/>
                <a:cs typeface="Overpass Light"/>
              </a:rPr>
              <a:t>riesgos</a:t>
            </a:r>
          </a:p>
          <a:p>
            <a:pPr marL="719138" lvl="1" indent="-269875">
              <a:buClr>
                <a:schemeClr val="accent1"/>
              </a:buClr>
              <a:buFont typeface="Lucida Grande"/>
              <a:buChar char="►"/>
            </a:pPr>
            <a:r>
              <a:rPr lang="es-ES" dirty="0" smtClean="0">
                <a:solidFill>
                  <a:schemeClr val="tx2"/>
                </a:solidFill>
                <a:latin typeface="Overpass Light"/>
                <a:cs typeface="Overpass Light"/>
              </a:rPr>
              <a:t>Auditorías </a:t>
            </a:r>
            <a:r>
              <a:rPr lang="es-ES" dirty="0">
                <a:solidFill>
                  <a:schemeClr val="tx2"/>
                </a:solidFill>
                <a:latin typeface="Overpass Light"/>
                <a:cs typeface="Overpass Light"/>
              </a:rPr>
              <a:t>en el lugar de trabajo, revisiones de las políticas, trámites y procedimientos de aplicación </a:t>
            </a:r>
            <a:endParaRPr lang="es-ES" dirty="0" smtClean="0">
              <a:solidFill>
                <a:schemeClr val="tx2"/>
              </a:solidFill>
              <a:latin typeface="Overpass Light"/>
              <a:cs typeface="Overpass Light"/>
            </a:endParaRPr>
          </a:p>
          <a:p>
            <a:pPr marL="719138" lvl="1" indent="-269875">
              <a:buClr>
                <a:schemeClr val="accent1"/>
              </a:buClr>
              <a:buFont typeface="Lucida Grande"/>
              <a:buChar char="►"/>
            </a:pPr>
            <a:r>
              <a:rPr lang="es-ES" dirty="0" smtClean="0">
                <a:solidFill>
                  <a:schemeClr val="tx2"/>
                </a:solidFill>
                <a:latin typeface="Overpass Light"/>
                <a:cs typeface="Overpass Light"/>
              </a:rPr>
              <a:t>Inspecciones </a:t>
            </a:r>
            <a:r>
              <a:rPr lang="es-ES" dirty="0">
                <a:solidFill>
                  <a:schemeClr val="tx2"/>
                </a:solidFill>
                <a:latin typeface="Overpass Light"/>
                <a:cs typeface="Overpass Light"/>
              </a:rPr>
              <a:t>periódicas en el lugar de trabajo y controles puntuales (por ejemplo, por miembros del comité paritario de SST</a:t>
            </a:r>
            <a:r>
              <a:rPr lang="es-ES" dirty="0" smtClean="0">
                <a:solidFill>
                  <a:schemeClr val="tx2"/>
                </a:solidFill>
                <a:latin typeface="Overpass Light"/>
                <a:cs typeface="Overpass Light"/>
              </a:rPr>
              <a:t>)</a:t>
            </a:r>
          </a:p>
          <a:p>
            <a:pPr marL="719138" lvl="1" indent="-269875">
              <a:buClr>
                <a:schemeClr val="accent1"/>
              </a:buClr>
              <a:buFont typeface="Lucida Grande"/>
              <a:buChar char="►"/>
            </a:pPr>
            <a:r>
              <a:rPr lang="es-ES" dirty="0" smtClean="0">
                <a:solidFill>
                  <a:schemeClr val="tx2"/>
                </a:solidFill>
                <a:latin typeface="Overpass Light"/>
                <a:cs typeface="Overpass Light"/>
              </a:rPr>
              <a:t>Inspecciones </a:t>
            </a:r>
            <a:r>
              <a:rPr lang="es-ES" dirty="0">
                <a:solidFill>
                  <a:schemeClr val="tx2"/>
                </a:solidFill>
                <a:latin typeface="Overpass Light"/>
                <a:cs typeface="Overpass Light"/>
              </a:rPr>
              <a:t>por parte de organismos externos para controlar el cumplimiento, por ejemplo, en materia de seguridad contra </a:t>
            </a:r>
            <a:r>
              <a:rPr lang="es-ES" dirty="0" smtClean="0">
                <a:solidFill>
                  <a:schemeClr val="tx2"/>
                </a:solidFill>
                <a:latin typeface="Overpass Light"/>
                <a:cs typeface="Overpass Light"/>
              </a:rPr>
              <a:t>incendios</a:t>
            </a:r>
            <a:endParaRPr lang="es-ES"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137</a:t>
            </a:fld>
            <a:endParaRPr lang="en-GB"/>
          </a:p>
        </p:txBody>
      </p:sp>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7" name="Imagen 6" descr="137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3970" y="2691198"/>
            <a:ext cx="3513077" cy="2339607"/>
          </a:xfrm>
          <a:prstGeom prst="rect">
            <a:avLst/>
          </a:prstGeom>
          <a:noFill/>
          <a:ln>
            <a:noFill/>
          </a:ln>
        </p:spPr>
      </p:pic>
      <p:sp>
        <p:nvSpPr>
          <p:cNvPr id="9"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406597882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6905344" cy="720000"/>
          </a:xfrm>
        </p:spPr>
        <p:txBody>
          <a:bodyPr/>
          <a:lstStyle/>
          <a:p>
            <a:r>
              <a:rPr lang="es-ES" b="0" dirty="0"/>
              <a:t>Vigilancia de la salud</a:t>
            </a:r>
            <a:r>
              <a:rPr lang="it-IT" b="0" dirty="0"/>
              <a:t/>
            </a:r>
            <a:br>
              <a:rPr lang="it-IT" b="0" dirty="0"/>
            </a:br>
            <a:endParaRPr lang="es-ES" b="0" dirty="0"/>
          </a:p>
        </p:txBody>
      </p:sp>
      <p:sp>
        <p:nvSpPr>
          <p:cNvPr id="3" name="Marcador de contenido 2"/>
          <p:cNvSpPr>
            <a:spLocks noGrp="1"/>
          </p:cNvSpPr>
          <p:nvPr>
            <p:ph idx="1"/>
          </p:nvPr>
        </p:nvSpPr>
        <p:spPr>
          <a:xfrm>
            <a:off x="490538" y="2129333"/>
            <a:ext cx="7305287" cy="3790890"/>
          </a:xfrm>
        </p:spPr>
        <p:txBody>
          <a:bodyPr/>
          <a:lstStyle/>
          <a:p>
            <a:pPr eaLnBrk="0" fontAlgn="base" hangingPunct="0">
              <a:lnSpc>
                <a:spcPct val="70000"/>
              </a:lnSpc>
              <a:spcBef>
                <a:spcPct val="0"/>
              </a:spcBef>
              <a:spcAft>
                <a:spcPct val="0"/>
              </a:spcAft>
              <a:buClr>
                <a:schemeClr val="accent2"/>
              </a:buClr>
            </a:pPr>
            <a:endParaRPr lang="en-GB"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Enfoque </a:t>
            </a:r>
            <a:r>
              <a:rPr lang="es-ES" b="0" dirty="0">
                <a:solidFill>
                  <a:schemeClr val="tx2"/>
                </a:solidFill>
                <a:latin typeface="Overpass Light"/>
                <a:cs typeface="Overpass Light"/>
              </a:rPr>
              <a:t>proactivo de la promoción de la salud de los trabajadores</a:t>
            </a:r>
            <a:endParaRPr lang="en-GB" b="0" dirty="0" smtClean="0">
              <a:solidFill>
                <a:schemeClr val="tx2"/>
              </a:solidFill>
              <a:latin typeface="Overpass Light"/>
              <a:cs typeface="Overpass Light"/>
            </a:endParaRPr>
          </a:p>
          <a:p>
            <a:pPr marL="920750" lvl="1" indent="-285750" fontAlgn="base">
              <a:buClr>
                <a:schemeClr val="accent1"/>
              </a:buClr>
              <a:buFont typeface="Lucida Grande"/>
              <a:buChar char="►"/>
            </a:pPr>
            <a:r>
              <a:rPr lang="es-ES" dirty="0" smtClean="0">
                <a:solidFill>
                  <a:schemeClr val="tx2"/>
                </a:solidFill>
                <a:latin typeface="Overpass Light"/>
                <a:cs typeface="Overpass Light"/>
              </a:rPr>
              <a:t>Incluye visitas médicas y pruebas específicas y exámenes instrumentales</a:t>
            </a:r>
          </a:p>
          <a:p>
            <a:pPr marL="920750" lvl="1" indent="-285750" fontAlgn="base">
              <a:buClr>
                <a:schemeClr val="accent1"/>
              </a:buClr>
              <a:buFont typeface="Lucida Grande"/>
              <a:buChar char="►"/>
            </a:pPr>
            <a:r>
              <a:rPr lang="es-ES" dirty="0" smtClean="0">
                <a:solidFill>
                  <a:schemeClr val="tx2"/>
                </a:solidFill>
                <a:latin typeface="Overpass Light"/>
                <a:cs typeface="Overpass Light"/>
              </a:rPr>
              <a:t>El </a:t>
            </a:r>
            <a:r>
              <a:rPr lang="es-ES" dirty="0">
                <a:solidFill>
                  <a:schemeClr val="tx2"/>
                </a:solidFill>
                <a:latin typeface="Overpass bold"/>
                <a:cs typeface="Overpass bold"/>
              </a:rPr>
              <a:t>empleador</a:t>
            </a:r>
            <a:r>
              <a:rPr lang="es-ES" dirty="0">
                <a:solidFill>
                  <a:schemeClr val="tx2"/>
                </a:solidFill>
                <a:latin typeface="Overpass Light"/>
                <a:cs typeface="Overpass Light"/>
              </a:rPr>
              <a:t> debe asegurarse de que los trabajadores reciban servicios médicos de conformidad con la </a:t>
            </a:r>
            <a:r>
              <a:rPr lang="es-ES" dirty="0" smtClean="0">
                <a:solidFill>
                  <a:schemeClr val="tx2"/>
                </a:solidFill>
                <a:latin typeface="Overpass Light"/>
                <a:cs typeface="Overpass Light"/>
              </a:rPr>
              <a:t>legislación</a:t>
            </a:r>
          </a:p>
          <a:p>
            <a:pPr marL="920750" lvl="1" indent="-285750" fontAlgn="base">
              <a:buClr>
                <a:schemeClr val="accent1"/>
              </a:buClr>
              <a:buFont typeface="Lucida Grande"/>
              <a:buChar char="►"/>
            </a:pPr>
            <a:endParaRPr lang="en-GB"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n-GB" b="0" dirty="0" err="1" smtClean="0">
                <a:solidFill>
                  <a:schemeClr val="tx2"/>
                </a:solidFill>
                <a:cs typeface="Overpass Bold"/>
              </a:rPr>
              <a:t>Datos</a:t>
            </a:r>
            <a:r>
              <a:rPr lang="en-GB" b="0" dirty="0" smtClean="0">
                <a:solidFill>
                  <a:schemeClr val="tx2"/>
                </a:solidFill>
                <a:cs typeface="Overpass Bold"/>
              </a:rPr>
              <a:t> e </a:t>
            </a:r>
            <a:r>
              <a:rPr lang="en-GB" b="0" dirty="0" err="1" smtClean="0">
                <a:solidFill>
                  <a:schemeClr val="tx2"/>
                </a:solidFill>
                <a:cs typeface="Overpass Bold"/>
              </a:rPr>
              <a:t>historial</a:t>
            </a:r>
            <a:r>
              <a:rPr lang="en-GB" b="0" dirty="0" smtClean="0">
                <a:solidFill>
                  <a:schemeClr val="tx2"/>
                </a:solidFill>
                <a:cs typeface="Overpass Bold"/>
              </a:rPr>
              <a:t> </a:t>
            </a:r>
            <a:r>
              <a:rPr lang="en-GB" b="0" dirty="0" err="1" smtClean="0">
                <a:solidFill>
                  <a:schemeClr val="tx2"/>
                </a:solidFill>
                <a:cs typeface="Overpass Bold"/>
              </a:rPr>
              <a:t>médico</a:t>
            </a:r>
            <a:r>
              <a:rPr lang="en-GB" b="0" dirty="0" smtClean="0">
                <a:solidFill>
                  <a:schemeClr val="tx2"/>
                </a:solidFill>
                <a:cs typeface="Overpass Bold"/>
              </a:rPr>
              <a:t> </a:t>
            </a:r>
            <a:r>
              <a:rPr lang="en-GB" b="0" dirty="0" err="1" smtClean="0">
                <a:solidFill>
                  <a:schemeClr val="tx2"/>
                </a:solidFill>
                <a:cs typeface="Overpass Bold"/>
              </a:rPr>
              <a:t>laboral</a:t>
            </a:r>
            <a:endParaRPr lang="en-GB" b="0" dirty="0">
              <a:solidFill>
                <a:schemeClr val="tx2"/>
              </a:solidFill>
              <a:cs typeface="Overpass Bold"/>
            </a:endParaRPr>
          </a:p>
          <a:p>
            <a:pPr marL="920750" lvl="1" indent="-285750" fontAlgn="base">
              <a:buClr>
                <a:schemeClr val="accent1"/>
              </a:buClr>
              <a:buFont typeface="Lucida Grande"/>
              <a:buChar char="►"/>
            </a:pPr>
            <a:r>
              <a:rPr lang="es-ES" dirty="0" smtClean="0">
                <a:solidFill>
                  <a:schemeClr val="tx2"/>
                </a:solidFill>
                <a:latin typeface="Overpass Light"/>
                <a:cs typeface="Overpass Light"/>
              </a:rPr>
              <a:t>Garantizar </a:t>
            </a:r>
            <a:r>
              <a:rPr lang="es-ES" dirty="0">
                <a:solidFill>
                  <a:schemeClr val="tx2"/>
                </a:solidFill>
                <a:latin typeface="Overpass Light"/>
                <a:cs typeface="Overpass Light"/>
              </a:rPr>
              <a:t>la confidencialidad, el almacenamiento seguro de los datos, la información de los trabajadores, el acceso a sus propios registros y la no discriminación. Información de utilidad para estudios/investigaciones/</a:t>
            </a:r>
            <a:r>
              <a:rPr lang="es-ES" dirty="0" smtClean="0">
                <a:solidFill>
                  <a:schemeClr val="tx2"/>
                </a:solidFill>
                <a:latin typeface="Overpass Light"/>
                <a:cs typeface="Overpass Light"/>
              </a:rPr>
              <a:t>prevención</a:t>
            </a:r>
            <a:endParaRPr lang="es-ES"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138</a:t>
            </a:fld>
            <a:endParaRPr lang="en-GB"/>
          </a:p>
        </p:txBody>
      </p:sp>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pic>
        <p:nvPicPr>
          <p:cNvPr id="9" name="Imagen 8" descr="138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8629" y="2642407"/>
            <a:ext cx="3517392" cy="2350008"/>
          </a:xfrm>
          <a:prstGeom prst="rect">
            <a:avLst/>
          </a:prstGeom>
        </p:spPr>
      </p:pic>
      <p:sp>
        <p:nvSpPr>
          <p:cNvPr id="10"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181099277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n-GB" b="0" dirty="0" smtClean="0"/>
              <a:t>¿</a:t>
            </a:r>
            <a:r>
              <a:rPr lang="en-GB" b="0" dirty="0" err="1" smtClean="0"/>
              <a:t>Qué</a:t>
            </a:r>
            <a:r>
              <a:rPr lang="en-GB" b="0" dirty="0" smtClean="0"/>
              <a:t> </a:t>
            </a:r>
            <a:r>
              <a:rPr lang="en-GB" b="0" dirty="0" err="1" smtClean="0"/>
              <a:t>puede</a:t>
            </a:r>
            <a:r>
              <a:rPr lang="en-GB" b="0" dirty="0" smtClean="0"/>
              <a:t> </a:t>
            </a:r>
            <a:r>
              <a:rPr lang="en-GB" b="0" dirty="0" err="1" smtClean="0"/>
              <a:t>mejorarse</a:t>
            </a:r>
            <a:r>
              <a:rPr lang="en-GB" b="0" dirty="0" smtClean="0"/>
              <a:t>?</a:t>
            </a:r>
            <a:endParaRPr lang="es-ES" b="0"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139</a:t>
            </a:fld>
            <a:endParaRPr lang="en-GB"/>
          </a:p>
        </p:txBody>
      </p:sp>
      <p:pic>
        <p:nvPicPr>
          <p:cNvPr id="8" name="Imagen 7" descr="139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648" y="1953355"/>
            <a:ext cx="5299550" cy="4112220"/>
          </a:xfrm>
          <a:prstGeom prst="rect">
            <a:avLst/>
          </a:prstGeom>
          <a:ln>
            <a:noFill/>
          </a:ln>
          <a:effectLst>
            <a:outerShdw blurRad="292100" dist="139700" dir="2700000" algn="tl" rotWithShape="0">
              <a:srgbClr val="333333">
                <a:alpha val="65000"/>
              </a:srgbClr>
            </a:outerShdw>
          </a:effectLst>
        </p:spPr>
      </p:pic>
      <p:sp>
        <p:nvSpPr>
          <p:cNvPr id="9"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1863986885"/>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A continuación... ¿qué más se puede mejorar?</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140</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9164" y="2007686"/>
            <a:ext cx="5299550" cy="3977901"/>
          </a:xfrm>
          <a:prstGeom prst="rect">
            <a:avLst/>
          </a:prstGeom>
          <a:ln>
            <a:noFill/>
          </a:ln>
          <a:effectLst>
            <a:outerShdw blurRad="292100" dist="139700" dir="2700000" algn="tl" rotWithShape="0">
              <a:srgbClr val="333333">
                <a:alpha val="65000"/>
              </a:srgbClr>
            </a:outerShdw>
          </a:effectLst>
        </p:spPr>
      </p:pic>
      <p:sp>
        <p:nvSpPr>
          <p:cNvPr id="9"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342993576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p:txBody>
          <a:bodyPr/>
          <a:lstStyle/>
          <a:p>
            <a:r>
              <a:rPr lang="es-ES" b="0" dirty="0"/>
              <a:t>Y luego... ¿qué más se puede mejorar?</a:t>
            </a: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141</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9344" y="1720143"/>
            <a:ext cx="3634235" cy="4494778"/>
          </a:xfrm>
          <a:prstGeom prst="rect">
            <a:avLst/>
          </a:prstGeom>
          <a:ln>
            <a:noFill/>
          </a:ln>
          <a:effectLst>
            <a:outerShdw blurRad="292100" dist="139700" dir="2700000" algn="tl" rotWithShape="0">
              <a:srgbClr val="333333">
                <a:alpha val="65000"/>
              </a:srgbClr>
            </a:outerShdw>
          </a:effectLst>
        </p:spPr>
      </p:pic>
      <p:sp>
        <p:nvSpPr>
          <p:cNvPr id="9" name="Marcador de pie de página 4"/>
          <p:cNvSpPr>
            <a:spLocks noGrp="1"/>
          </p:cNvSpPr>
          <p:nvPr>
            <p:ph type="ftr" sz="quarter" idx="11"/>
          </p:nvPr>
        </p:nvSpPr>
        <p:spPr>
          <a:xfrm>
            <a:off x="490538" y="6337302"/>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4148194027"/>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dirty="0" err="1" smtClean="0"/>
              <a:t>Sesión</a:t>
            </a:r>
            <a:r>
              <a:rPr lang="en-GB" dirty="0" smtClean="0"/>
              <a:t> 6</a:t>
            </a:r>
            <a:endParaRPr lang="es-ES" dirty="0"/>
          </a:p>
        </p:txBody>
      </p:sp>
      <p:sp>
        <p:nvSpPr>
          <p:cNvPr id="3" name="Marcador de texto 2"/>
          <p:cNvSpPr>
            <a:spLocks noGrp="1"/>
          </p:cNvSpPr>
          <p:nvPr>
            <p:ph type="body" idx="1"/>
          </p:nvPr>
        </p:nvSpPr>
        <p:spPr>
          <a:xfrm>
            <a:off x="490538" y="3596780"/>
            <a:ext cx="8540283" cy="1656000"/>
          </a:xfrm>
        </p:spPr>
        <p:txBody>
          <a:bodyPr/>
          <a:lstStyle/>
          <a:p>
            <a:r>
              <a:rPr lang="en-GB" sz="3200" dirty="0" err="1" smtClean="0">
                <a:latin typeface="Overpass Light"/>
                <a:cs typeface="Overpass Light"/>
              </a:rPr>
              <a:t>Sistema</a:t>
            </a:r>
            <a:r>
              <a:rPr lang="en-GB" sz="3200" dirty="0" smtClean="0">
                <a:latin typeface="Overpass Light"/>
                <a:cs typeface="Overpass Light"/>
              </a:rPr>
              <a:t> de </a:t>
            </a:r>
            <a:r>
              <a:rPr lang="en-GB" sz="3200" dirty="0" err="1" smtClean="0">
                <a:latin typeface="Overpass Light"/>
                <a:cs typeface="Overpass Light"/>
              </a:rPr>
              <a:t>gestión</a:t>
            </a:r>
            <a:r>
              <a:rPr lang="en-GB" sz="3200" dirty="0" smtClean="0">
                <a:latin typeface="Overpass Light"/>
                <a:cs typeface="Overpass Light"/>
              </a:rPr>
              <a:t> de la SST (SG-SST)</a:t>
            </a:r>
            <a:endParaRPr lang="es-ES" sz="3200" dirty="0">
              <a:latin typeface="Overpass Light"/>
              <a:cs typeface="Overpass Light"/>
            </a:endParaRPr>
          </a:p>
        </p:txBody>
      </p:sp>
      <p:sp>
        <p:nvSpPr>
          <p:cNvPr id="5" name="Marcador de pie de página 4"/>
          <p:cNvSpPr>
            <a:spLocks noGrp="1"/>
          </p:cNvSpPr>
          <p:nvPr>
            <p:ph type="ftr" sz="quarter" idx="11"/>
          </p:nvPr>
        </p:nvSpPr>
        <p:spPr/>
        <p:txBody>
          <a:bodyPr/>
          <a:lstStyle/>
          <a:p>
            <a:r>
              <a:rPr lang="en-GB" smtClean="0"/>
              <a:t>Advancing social justice, promoting decent work</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142</a:t>
            </a:fld>
            <a:endParaRPr lang="en-GB"/>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0" name="Imagen 9" descr="foto_recortada_6.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8028" y="2477426"/>
            <a:ext cx="7555967" cy="4393402"/>
          </a:xfrm>
          <a:prstGeom prst="rect">
            <a:avLst/>
          </a:prstGeom>
        </p:spPr>
      </p:pic>
      <p:sp>
        <p:nvSpPr>
          <p:cNvPr id="11" name="Marcador de pie de página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dirty="0" smtClean="0">
                <a:solidFill>
                  <a:schemeClr val="tx2"/>
                </a:solidFill>
              </a:rPr>
              <a:t>Impulsar la justicia social, promover el trabajo decente</a:t>
            </a:r>
            <a:endParaRPr lang="en-GB" dirty="0">
              <a:solidFill>
                <a:schemeClr val="tx2"/>
              </a:solidFill>
            </a:endParaRPr>
          </a:p>
        </p:txBody>
      </p:sp>
    </p:spTree>
    <p:extLst>
      <p:ext uri="{BB962C8B-B14F-4D97-AF65-F5344CB8AC3E}">
        <p14:creationId xmlns:p14="http://schemas.microsoft.com/office/powerpoint/2010/main" val="4279037963"/>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143</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7607036" y="2901311"/>
            <a:ext cx="3932346" cy="2621563"/>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053011" y="5287709"/>
            <a:ext cx="2912859" cy="238449"/>
          </a:xfrm>
        </p:spPr>
        <p:txBody>
          <a:bodyPr/>
          <a:lstStyle/>
          <a:p>
            <a:r>
              <a:rPr lang="hu-HU" dirty="0" smtClean="0"/>
              <a:t>Foto: ILO-</a:t>
            </a:r>
            <a:r>
              <a:rPr lang="hu-HU" dirty="0"/>
              <a:t>mekelle</a:t>
            </a:r>
            <a:r>
              <a:rPr lang="hu-HU" dirty="0" smtClean="0"/>
              <a:t>-Etiopía</a:t>
            </a:r>
            <a:endParaRPr lang="es-ES" dirty="0"/>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n-US" b="0" dirty="0" err="1" smtClean="0"/>
              <a:t>Objetivos</a:t>
            </a:r>
            <a:r>
              <a:rPr lang="en-US" b="0" dirty="0" smtClean="0"/>
              <a:t> de la </a:t>
            </a:r>
            <a:r>
              <a:rPr lang="en-US" b="0" dirty="0" err="1" smtClean="0"/>
              <a:t>Sesión</a:t>
            </a:r>
            <a:r>
              <a:rPr lang="en-US" b="0" dirty="0" smtClean="0"/>
              <a:t> </a:t>
            </a:r>
            <a:r>
              <a:rPr lang="en-US" b="0" dirty="0" err="1" smtClean="0"/>
              <a:t>seis</a:t>
            </a:r>
            <a:endParaRPr lang="en-GB" b="0" dirty="0"/>
          </a:p>
        </p:txBody>
      </p:sp>
      <p:sp>
        <p:nvSpPr>
          <p:cNvPr id="6" name="Content Placeholder 2"/>
          <p:cNvSpPr txBox="1">
            <a:spLocks/>
          </p:cNvSpPr>
          <p:nvPr/>
        </p:nvSpPr>
        <p:spPr>
          <a:xfrm>
            <a:off x="471861" y="225282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smtClean="0">
                <a:solidFill>
                  <a:schemeClr val="tx2"/>
                </a:solidFill>
              </a:rPr>
              <a:t>Al final de la </a:t>
            </a:r>
            <a:r>
              <a:rPr lang="en-GB" b="0" dirty="0" err="1">
                <a:solidFill>
                  <a:schemeClr val="tx2"/>
                </a:solidFill>
              </a:rPr>
              <a:t>s</a:t>
            </a:r>
            <a:r>
              <a:rPr lang="en-GB" b="0" dirty="0" err="1" smtClean="0">
                <a:solidFill>
                  <a:schemeClr val="tx2"/>
                </a:solidFill>
              </a:rPr>
              <a:t>esión</a:t>
            </a:r>
            <a:r>
              <a:rPr lang="en-GB" b="0" dirty="0" smtClean="0">
                <a:solidFill>
                  <a:schemeClr val="tx2"/>
                </a:solidFill>
              </a:rPr>
              <a:t> </a:t>
            </a:r>
            <a:r>
              <a:rPr lang="en-GB" b="0" dirty="0" err="1" smtClean="0">
                <a:solidFill>
                  <a:schemeClr val="tx2"/>
                </a:solidFill>
              </a:rPr>
              <a:t>sabrá</a:t>
            </a:r>
            <a:r>
              <a:rPr lang="en-GB" b="0" dirty="0" smtClean="0">
                <a:solidFill>
                  <a:schemeClr val="tx2"/>
                </a:solidFill>
              </a:rPr>
              <a:t>:</a:t>
            </a:r>
          </a:p>
          <a:p>
            <a:pPr marL="342900" lvl="1" indent="-342900">
              <a:spcBef>
                <a:spcPts val="1200"/>
              </a:spcBef>
              <a:buFont typeface="+mj-lt"/>
              <a:buAutoNum type="arabicPeriod"/>
            </a:pPr>
            <a:r>
              <a:rPr lang="es-ES" dirty="0">
                <a:solidFill>
                  <a:schemeClr val="tx2"/>
                </a:solidFill>
                <a:latin typeface="Overpass Light"/>
                <a:cs typeface="Overpass Light"/>
              </a:rPr>
              <a:t>P</a:t>
            </a:r>
            <a:r>
              <a:rPr lang="es-ES" dirty="0" smtClean="0">
                <a:solidFill>
                  <a:schemeClr val="tx2"/>
                </a:solidFill>
                <a:latin typeface="Overpass Light"/>
                <a:cs typeface="Overpass Light"/>
              </a:rPr>
              <a:t>resentar </a:t>
            </a:r>
            <a:r>
              <a:rPr lang="es-ES" dirty="0">
                <a:solidFill>
                  <a:schemeClr val="tx2"/>
                </a:solidFill>
                <a:latin typeface="Overpass Light"/>
                <a:cs typeface="Overpass Light"/>
              </a:rPr>
              <a:t>los SG-SST como un sistema flexible que puede adaptarse a las necesidades de las empresas y centrarse en los peligros y los riesgos asociados a su actividad </a:t>
            </a:r>
            <a:endParaRPr lang="es-ES" dirty="0" smtClean="0">
              <a:solidFill>
                <a:schemeClr val="tx2"/>
              </a:solidFill>
              <a:latin typeface="Overpass Light"/>
              <a:cs typeface="Overpass Light"/>
            </a:endParaRPr>
          </a:p>
          <a:p>
            <a:pPr marL="342900" lvl="1" indent="-342900">
              <a:spcBef>
                <a:spcPts val="1200"/>
              </a:spcBef>
              <a:buFont typeface="+mj-lt"/>
              <a:buAutoNum type="arabicPeriod"/>
            </a:pPr>
            <a:r>
              <a:rPr lang="es-ES" dirty="0" smtClean="0">
                <a:solidFill>
                  <a:schemeClr val="tx2"/>
                </a:solidFill>
                <a:latin typeface="Overpass Light"/>
                <a:cs typeface="Overpass Light"/>
              </a:rPr>
              <a:t>ilustrar </a:t>
            </a:r>
            <a:r>
              <a:rPr lang="es-ES" dirty="0">
                <a:solidFill>
                  <a:schemeClr val="tx2"/>
                </a:solidFill>
                <a:latin typeface="Overpass Light"/>
                <a:cs typeface="Overpass Light"/>
              </a:rPr>
              <a:t>el modo en que este enfoque garantiza la evaluación de todos los peligros y riesgos y la aplicación de medidas preventivas y de control eficaces </a:t>
            </a:r>
            <a:endParaRPr lang="es-ES" dirty="0" smtClean="0">
              <a:solidFill>
                <a:schemeClr val="tx2"/>
              </a:solidFill>
              <a:latin typeface="Overpass Light"/>
              <a:cs typeface="Overpass Light"/>
            </a:endParaRPr>
          </a:p>
          <a:p>
            <a:pPr marL="342900" lvl="1" indent="-342900">
              <a:spcBef>
                <a:spcPts val="1200"/>
              </a:spcBef>
              <a:buFont typeface="+mj-lt"/>
              <a:buAutoNum type="arabicPeriod"/>
            </a:pPr>
            <a:r>
              <a:rPr lang="es-ES" dirty="0" smtClean="0">
                <a:solidFill>
                  <a:schemeClr val="tx2"/>
                </a:solidFill>
                <a:latin typeface="Overpass Light"/>
                <a:cs typeface="Overpass Light"/>
              </a:rPr>
              <a:t>proporcionar </a:t>
            </a:r>
            <a:r>
              <a:rPr lang="es-ES" dirty="0">
                <a:solidFill>
                  <a:schemeClr val="tx2"/>
                </a:solidFill>
                <a:latin typeface="Overpass Light"/>
                <a:cs typeface="Overpass Light"/>
              </a:rPr>
              <a:t>herramientas para promover la participación de los trabajadores a nivel de empresa, de acuerdo con la misión y las directrices de la OIT </a:t>
            </a: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13"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92805258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144</a:t>
            </a:fld>
            <a:endParaRPr lang="en-GB"/>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sz="2800" b="0" dirty="0"/>
              <a:t>Sistema de gestión de la SST (SG-SST)</a:t>
            </a:r>
            <a:endParaRPr lang="en-GB" b="0" dirty="0"/>
          </a:p>
        </p:txBody>
      </p:sp>
      <p:sp>
        <p:nvSpPr>
          <p:cNvPr id="6" name="Content Placeholder 2"/>
          <p:cNvSpPr txBox="1">
            <a:spLocks/>
          </p:cNvSpPr>
          <p:nvPr/>
        </p:nvSpPr>
        <p:spPr>
          <a:xfrm>
            <a:off x="471860" y="2009641"/>
            <a:ext cx="10064212" cy="530234"/>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b="0" dirty="0">
                <a:solidFill>
                  <a:schemeClr val="tx2"/>
                </a:solidFill>
                <a:latin typeface="Overpass Light"/>
                <a:cs typeface="Overpass Light"/>
              </a:rPr>
              <a:t>Un "sistema" es un conjunto de elementos interrelacionados con una finalidad común.</a:t>
            </a:r>
            <a:endParaRPr lang="en-GB" sz="2000" b="0" dirty="0" smtClean="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978" y="2803822"/>
            <a:ext cx="8062348" cy="3221626"/>
          </a:xfrm>
          <a:prstGeom prst="rect">
            <a:avLst/>
          </a:prstGeom>
        </p:spPr>
      </p:pic>
      <p:sp>
        <p:nvSpPr>
          <p:cNvPr id="12"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1406856427"/>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6905344" cy="720000"/>
          </a:xfrm>
        </p:spPr>
        <p:txBody>
          <a:bodyPr/>
          <a:lstStyle/>
          <a:p>
            <a:r>
              <a:rPr lang="es-ES" sz="2800" b="0" dirty="0"/>
              <a:t>Sistema de gestión de la SST (SG-SST)</a:t>
            </a:r>
            <a:endParaRPr lang="es-ES" b="0" dirty="0"/>
          </a:p>
        </p:txBody>
      </p:sp>
      <p:sp>
        <p:nvSpPr>
          <p:cNvPr id="3" name="Marcador de contenido 2"/>
          <p:cNvSpPr>
            <a:spLocks noGrp="1"/>
          </p:cNvSpPr>
          <p:nvPr>
            <p:ph idx="1"/>
          </p:nvPr>
        </p:nvSpPr>
        <p:spPr>
          <a:xfrm>
            <a:off x="490538" y="2069360"/>
            <a:ext cx="9872409" cy="3715925"/>
          </a:xfrm>
        </p:spPr>
        <p:txBody>
          <a:bodyPr/>
          <a:lstStyle/>
          <a:p>
            <a:r>
              <a:rPr lang="es-ES" dirty="0">
                <a:solidFill>
                  <a:schemeClr val="tx2"/>
                </a:solidFill>
                <a:latin typeface="Overpass Light"/>
                <a:cs typeface="Overpass Light"/>
              </a:rPr>
              <a:t>Método lógico para decidir </a:t>
            </a:r>
            <a:r>
              <a:rPr lang="es-ES" u="sng" dirty="0">
                <a:solidFill>
                  <a:schemeClr val="tx2"/>
                </a:solidFill>
                <a:latin typeface="Overpass Light"/>
                <a:cs typeface="Overpass Light"/>
              </a:rPr>
              <a:t>lo que hay que hacer, cómo hacerlo, controlar el progreso hacia los objetivos de SST, evaluar en qué medida se está haciendo bien e identificar las áreas</a:t>
            </a:r>
            <a:r>
              <a:rPr lang="es-ES" dirty="0">
                <a:solidFill>
                  <a:schemeClr val="tx2"/>
                </a:solidFill>
                <a:latin typeface="Overpass Light"/>
                <a:cs typeface="Overpass Light"/>
              </a:rPr>
              <a:t> </a:t>
            </a:r>
            <a:r>
              <a:rPr lang="es-ES" u="sng" dirty="0">
                <a:solidFill>
                  <a:schemeClr val="tx2"/>
                </a:solidFill>
                <a:latin typeface="Overpass Light"/>
                <a:cs typeface="Overpass Light"/>
              </a:rPr>
              <a:t>de </a:t>
            </a:r>
            <a:r>
              <a:rPr lang="es-ES" u="sng" dirty="0" smtClean="0">
                <a:solidFill>
                  <a:schemeClr val="tx2"/>
                </a:solidFill>
                <a:latin typeface="Overpass Light"/>
                <a:cs typeface="Overpass Light"/>
              </a:rPr>
              <a:t>mejora</a:t>
            </a:r>
            <a:r>
              <a:rPr lang="en-GB" b="0" dirty="0" smtClean="0">
                <a:solidFill>
                  <a:schemeClr val="tx2"/>
                </a:solidFill>
                <a:latin typeface="Overpass Light"/>
                <a:cs typeface="Overpass Light"/>
              </a:rPr>
              <a:t>. </a:t>
            </a:r>
          </a:p>
          <a:p>
            <a:pPr>
              <a:lnSpc>
                <a:spcPct val="50000"/>
              </a:lnSpc>
            </a:pPr>
            <a:endParaRPr lang="en-GB" b="0" dirty="0" smtClean="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r>
              <a:rPr lang="en-GB" dirty="0" err="1" smtClean="0">
                <a:solidFill>
                  <a:schemeClr val="tx2"/>
                </a:solidFill>
                <a:cs typeface="Overpass Bold"/>
              </a:rPr>
              <a:t>Incluye</a:t>
            </a:r>
            <a:r>
              <a:rPr lang="en-GB" dirty="0" smtClean="0">
                <a:solidFill>
                  <a:schemeClr val="tx2"/>
                </a:solidFill>
                <a:cs typeface="Overpass Bold"/>
              </a:rPr>
              <a:t> </a:t>
            </a:r>
            <a:r>
              <a:rPr lang="en-GB" b="0" dirty="0" err="1" smtClean="0">
                <a:solidFill>
                  <a:schemeClr val="tx2"/>
                </a:solidFill>
                <a:latin typeface="Overpass Light"/>
                <a:cs typeface="Overpass Light"/>
              </a:rPr>
              <a:t>política</a:t>
            </a:r>
            <a:r>
              <a:rPr lang="en-GB" b="0" dirty="0" smtClean="0">
                <a:solidFill>
                  <a:schemeClr val="tx2"/>
                </a:solidFill>
                <a:latin typeface="Overpass Light"/>
                <a:cs typeface="Overpass Light"/>
              </a:rPr>
              <a:t>, </a:t>
            </a:r>
            <a:r>
              <a:rPr lang="es-ES" b="0" dirty="0" smtClean="0">
                <a:solidFill>
                  <a:schemeClr val="tx2"/>
                </a:solidFill>
                <a:latin typeface="Overpass Light"/>
                <a:cs typeface="Overpass Light"/>
              </a:rPr>
              <a:t>organización</a:t>
            </a:r>
            <a:r>
              <a:rPr lang="es-ES" b="0" dirty="0">
                <a:solidFill>
                  <a:schemeClr val="tx2"/>
                </a:solidFill>
                <a:latin typeface="Overpass Light"/>
                <a:cs typeface="Overpass Light"/>
              </a:rPr>
              <a:t>, planificación y ejecución, evaluación y medidas de mejora. </a:t>
            </a:r>
            <a:endParaRPr lang="es-ES" b="0" dirty="0" smtClean="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endParaRPr lang="es-ES" dirty="0" smtClean="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Además </a:t>
            </a:r>
            <a:r>
              <a:rPr lang="es-ES" b="0" dirty="0">
                <a:solidFill>
                  <a:schemeClr val="tx2"/>
                </a:solidFill>
                <a:latin typeface="Overpass Light"/>
                <a:cs typeface="Overpass Light"/>
              </a:rPr>
              <a:t>del cumplimiento de la legislación pertinente, los </a:t>
            </a:r>
            <a:r>
              <a:rPr lang="es-ES" b="0" dirty="0">
                <a:latin typeface="Overpass Light"/>
                <a:cs typeface="Overpass Light"/>
              </a:rPr>
              <a:t>trabajadores</a:t>
            </a:r>
            <a:r>
              <a:rPr lang="es-ES" b="0" dirty="0">
                <a:solidFill>
                  <a:schemeClr val="tx2"/>
                </a:solidFill>
                <a:latin typeface="Overpass Light"/>
                <a:cs typeface="Overpass Light"/>
              </a:rPr>
              <a:t> y los </a:t>
            </a:r>
            <a:r>
              <a:rPr lang="es-ES" b="0" dirty="0">
                <a:solidFill>
                  <a:srgbClr val="FA3C4B"/>
                </a:solidFill>
                <a:latin typeface="Overpass Light"/>
                <a:cs typeface="Overpass Light"/>
              </a:rPr>
              <a:t>empleadores</a:t>
            </a:r>
            <a:r>
              <a:rPr lang="es-ES" b="0" dirty="0">
                <a:solidFill>
                  <a:schemeClr val="tx2"/>
                </a:solidFill>
                <a:latin typeface="Overpass Light"/>
                <a:cs typeface="Overpass Light"/>
              </a:rPr>
              <a:t> tienen </a:t>
            </a:r>
            <a:r>
              <a:rPr lang="es-ES" b="0" dirty="0" smtClean="0">
                <a:solidFill>
                  <a:schemeClr val="tx2"/>
                </a:solidFill>
                <a:cs typeface="Overpass Bold"/>
              </a:rPr>
              <a:t>responsabilidades</a:t>
            </a:r>
            <a:r>
              <a:rPr lang="es-ES" b="0" dirty="0" smtClean="0">
                <a:solidFill>
                  <a:schemeClr val="tx2"/>
                </a:solidFill>
                <a:latin typeface="Overpass Light"/>
                <a:cs typeface="Overpass Light"/>
              </a:rPr>
              <a:t>.</a:t>
            </a:r>
            <a:endParaRPr lang="en-GB" b="0" dirty="0" smtClean="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endParaRPr lang="en-GB" b="0" dirty="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Se </a:t>
            </a:r>
            <a:r>
              <a:rPr lang="es-ES" b="0" dirty="0">
                <a:solidFill>
                  <a:schemeClr val="tx2"/>
                </a:solidFill>
                <a:latin typeface="Overpass Light"/>
                <a:cs typeface="Overpass Light"/>
              </a:rPr>
              <a:t>necesita el </a:t>
            </a:r>
            <a:r>
              <a:rPr lang="es-ES" b="0" dirty="0">
                <a:solidFill>
                  <a:schemeClr val="tx2"/>
                </a:solidFill>
                <a:cs typeface="Overpass Bold"/>
              </a:rPr>
              <a:t>compromiso</a:t>
            </a:r>
            <a:r>
              <a:rPr lang="es-ES" b="0" dirty="0">
                <a:solidFill>
                  <a:schemeClr val="tx2"/>
                </a:solidFill>
                <a:latin typeface="Overpass Light"/>
                <a:cs typeface="Overpass Light"/>
              </a:rPr>
              <a:t> y la </a:t>
            </a:r>
            <a:r>
              <a:rPr lang="es-ES" b="0" dirty="0">
                <a:solidFill>
                  <a:schemeClr val="tx2"/>
                </a:solidFill>
                <a:cs typeface="Overpass Bold"/>
              </a:rPr>
              <a:t>colaboración</a:t>
            </a:r>
            <a:r>
              <a:rPr lang="es-ES" b="0" dirty="0">
                <a:solidFill>
                  <a:schemeClr val="tx2"/>
                </a:solidFill>
                <a:latin typeface="Overpass Light"/>
                <a:cs typeface="Overpass Light"/>
              </a:rPr>
              <a:t> de todos.</a:t>
            </a:r>
          </a:p>
          <a:p>
            <a:pPr marL="285750" indent="-285750" eaLnBrk="0" fontAlgn="base" hangingPunct="0">
              <a:lnSpc>
                <a:spcPct val="130000"/>
              </a:lnSpc>
              <a:spcBef>
                <a:spcPct val="0"/>
              </a:spcBef>
              <a:spcAft>
                <a:spcPct val="0"/>
              </a:spcAft>
              <a:buClr>
                <a:schemeClr val="accent2"/>
              </a:buClr>
              <a:buFont typeface="Lucida Grande"/>
              <a:buChar char="►"/>
            </a:pPr>
            <a:endParaRPr lang="en-US" b="0" dirty="0" smtClean="0">
              <a:solidFill>
                <a:srgbClr val="000000"/>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endParaRPr lang="en-US" b="0" dirty="0" smtClean="0">
              <a:solidFill>
                <a:srgbClr val="000000"/>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endParaRPr lang="en-US" b="0" dirty="0">
              <a:solidFill>
                <a:srgbClr val="000000"/>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endParaRPr lang="en-GB" b="0" dirty="0">
              <a:solidFill>
                <a:srgbClr val="000000"/>
              </a:solidFill>
              <a:latin typeface="Overpass Light"/>
              <a:cs typeface="Overpass Light"/>
            </a:endParaRP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145</a:t>
            </a:fld>
            <a:endParaRPr lang="en-GB"/>
          </a:p>
        </p:txBody>
      </p:sp>
      <p:sp>
        <p:nvSpPr>
          <p:cNvPr id="7"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233423647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146</a:t>
            </a:fld>
            <a:endParaRPr lang="en-GB" dirty="0"/>
          </a:p>
        </p:txBody>
      </p:sp>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7221" y="1076798"/>
            <a:ext cx="5161205" cy="4973285"/>
          </a:xfrm>
          <a:prstGeom prst="rect">
            <a:avLst/>
          </a:prstGeom>
          <a:ln>
            <a:noFill/>
          </a:ln>
          <a:effectLst>
            <a:outerShdw blurRad="292100" dist="139700" dir="2700000" algn="tl" rotWithShape="0">
              <a:srgbClr val="333333">
                <a:alpha val="65000"/>
              </a:srgbClr>
            </a:outerShdw>
          </a:effectLst>
        </p:spPr>
      </p:pic>
      <p:sp>
        <p:nvSpPr>
          <p:cNvPr id="8"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389710275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rot="16200000">
            <a:off x="6172853"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6905344" cy="720000"/>
          </a:xfrm>
        </p:spPr>
        <p:txBody>
          <a:bodyPr/>
          <a:lstStyle/>
          <a:p>
            <a:r>
              <a:rPr lang="es-ES" b="0" dirty="0"/>
              <a:t>Política de SST de la empresa</a:t>
            </a:r>
          </a:p>
        </p:txBody>
      </p:sp>
      <p:sp>
        <p:nvSpPr>
          <p:cNvPr id="3" name="Marcador de contenido 2"/>
          <p:cNvSpPr>
            <a:spLocks noGrp="1"/>
          </p:cNvSpPr>
          <p:nvPr>
            <p:ph idx="1"/>
          </p:nvPr>
        </p:nvSpPr>
        <p:spPr>
          <a:xfrm>
            <a:off x="490538" y="2129333"/>
            <a:ext cx="7706950" cy="3790890"/>
          </a:xfrm>
        </p:spPr>
        <p:txBody>
          <a:bodyPr/>
          <a:lstStyle/>
          <a:p>
            <a:pPr marL="285750" indent="-285750" eaLnBrk="0" fontAlgn="base" hangingPunct="0">
              <a:lnSpc>
                <a:spcPct val="11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establece el empleador en consulta con los representantes de los </a:t>
            </a:r>
            <a:r>
              <a:rPr lang="es-ES" b="0" dirty="0" smtClean="0">
                <a:solidFill>
                  <a:schemeClr val="tx2"/>
                </a:solidFill>
                <a:latin typeface="Overpass Light"/>
                <a:cs typeface="Overpass Light"/>
              </a:rPr>
              <a:t>trabajadores</a:t>
            </a:r>
          </a:p>
          <a:p>
            <a:pPr marL="285750" indent="-285750" eaLnBrk="0" fontAlgn="base" hangingPunct="0">
              <a:lnSpc>
                <a:spcPct val="110000"/>
              </a:lnSpc>
              <a:spcBef>
                <a:spcPct val="0"/>
              </a:spcBef>
              <a:spcAft>
                <a:spcPct val="0"/>
              </a:spcAft>
              <a:buClr>
                <a:schemeClr val="accent2"/>
              </a:buClr>
              <a:buFont typeface="Lucida Grande"/>
              <a:buChar char="►"/>
            </a:pPr>
            <a:r>
              <a:rPr lang="es-ES" b="0" dirty="0">
                <a:solidFill>
                  <a:schemeClr val="tx2"/>
                </a:solidFill>
                <a:latin typeface="Overpass Light"/>
                <a:cs typeface="Overpass Light"/>
              </a:rPr>
              <a:t>D</a:t>
            </a:r>
            <a:r>
              <a:rPr lang="es-ES" b="0" dirty="0" smtClean="0">
                <a:solidFill>
                  <a:schemeClr val="tx2"/>
                </a:solidFill>
                <a:latin typeface="Overpass Light"/>
                <a:cs typeface="Overpass Light"/>
              </a:rPr>
              <a:t>escribe </a:t>
            </a:r>
            <a:r>
              <a:rPr lang="es-ES" b="0" dirty="0">
                <a:solidFill>
                  <a:schemeClr val="tx2"/>
                </a:solidFill>
                <a:latin typeface="Overpass Light"/>
                <a:cs typeface="Overpass Light"/>
              </a:rPr>
              <a:t>el sistema de gestión de la SST adoptado y un plan detallado de las responsabilidades contraídas y de las medidas que deben adoptarse</a:t>
            </a:r>
          </a:p>
          <a:p>
            <a:pPr marL="285750" indent="-285750" eaLnBrk="0" fontAlgn="base" hangingPunct="0">
              <a:lnSpc>
                <a:spcPct val="110000"/>
              </a:lnSpc>
              <a:spcBef>
                <a:spcPct val="0"/>
              </a:spcBef>
              <a:spcAft>
                <a:spcPct val="0"/>
              </a:spcAft>
              <a:buClr>
                <a:schemeClr val="accent2"/>
              </a:buClr>
              <a:buFont typeface="Lucida Grande"/>
              <a:buChar char="►"/>
            </a:pPr>
            <a:r>
              <a:rPr lang="en-GB" b="0" dirty="0" err="1" smtClean="0">
                <a:solidFill>
                  <a:schemeClr val="tx2"/>
                </a:solidFill>
                <a:latin typeface="Overpass Light"/>
                <a:cs typeface="Overpass Light"/>
              </a:rPr>
              <a:t>Objetivos</a:t>
            </a:r>
            <a:r>
              <a:rPr lang="en-GB" b="0" dirty="0" smtClean="0">
                <a:solidFill>
                  <a:schemeClr val="tx2"/>
                </a:solidFill>
                <a:latin typeface="Overpass Light"/>
                <a:cs typeface="Overpass Light"/>
              </a:rPr>
              <a:t> </a:t>
            </a:r>
            <a:r>
              <a:rPr lang="en-GB" b="0" dirty="0" err="1" smtClean="0">
                <a:solidFill>
                  <a:schemeClr val="tx2"/>
                </a:solidFill>
                <a:latin typeface="Overpass Light"/>
                <a:cs typeface="Overpass Light"/>
              </a:rPr>
              <a:t>fundamentales</a:t>
            </a:r>
            <a:r>
              <a:rPr lang="en-GB" b="0" dirty="0" smtClean="0">
                <a:solidFill>
                  <a:schemeClr val="tx2"/>
                </a:solidFill>
                <a:latin typeface="Overpass Light"/>
                <a:cs typeface="Overpass Light"/>
              </a:rPr>
              <a:t>:</a:t>
            </a:r>
            <a:endParaRPr lang="en-GB" b="0" dirty="0">
              <a:solidFill>
                <a:schemeClr val="tx2"/>
              </a:solidFill>
              <a:latin typeface="Overpass Light"/>
              <a:cs typeface="Overpass Light"/>
            </a:endParaRPr>
          </a:p>
          <a:p>
            <a:pPr marL="920750" lvl="1" indent="-285750">
              <a:lnSpc>
                <a:spcPct val="90000"/>
              </a:lnSpc>
              <a:buClr>
                <a:schemeClr val="accent1"/>
              </a:buClr>
              <a:buFont typeface="Lucida Grande"/>
              <a:buChar char="►"/>
            </a:pPr>
            <a:r>
              <a:rPr lang="es-ES" dirty="0" smtClean="0">
                <a:solidFill>
                  <a:schemeClr val="tx2"/>
                </a:solidFill>
                <a:latin typeface="Overpass Light"/>
                <a:cs typeface="Overpass Light"/>
              </a:rPr>
              <a:t>proteger </a:t>
            </a:r>
            <a:r>
              <a:rPr lang="es-ES" dirty="0">
                <a:solidFill>
                  <a:schemeClr val="tx2"/>
                </a:solidFill>
                <a:latin typeface="Overpass Light"/>
                <a:cs typeface="Overpass Light"/>
              </a:rPr>
              <a:t>la seguridad y la salud de todo el </a:t>
            </a:r>
            <a:r>
              <a:rPr lang="es-ES" dirty="0" smtClean="0">
                <a:solidFill>
                  <a:schemeClr val="tx2"/>
                </a:solidFill>
                <a:latin typeface="Overpass Light"/>
                <a:cs typeface="Overpass Light"/>
              </a:rPr>
              <a:t>personal</a:t>
            </a:r>
          </a:p>
          <a:p>
            <a:pPr marL="920750" lvl="1" indent="-285750">
              <a:lnSpc>
                <a:spcPct val="90000"/>
              </a:lnSpc>
              <a:buClr>
                <a:schemeClr val="accent1"/>
              </a:buClr>
              <a:buFont typeface="Lucida Grande"/>
              <a:buChar char="►"/>
            </a:pPr>
            <a:r>
              <a:rPr lang="es-ES" dirty="0" smtClean="0">
                <a:solidFill>
                  <a:schemeClr val="tx2"/>
                </a:solidFill>
                <a:cs typeface="Overpass Bold"/>
              </a:rPr>
              <a:t>cumplir </a:t>
            </a:r>
            <a:r>
              <a:rPr lang="es-ES" dirty="0">
                <a:solidFill>
                  <a:schemeClr val="tx2"/>
                </a:solidFill>
                <a:cs typeface="Overpass Bold"/>
              </a:rPr>
              <a:t>todas las leyes nacionales, normas internacionales</a:t>
            </a:r>
            <a:r>
              <a:rPr lang="es-ES" dirty="0">
                <a:solidFill>
                  <a:schemeClr val="tx2"/>
                </a:solidFill>
                <a:latin typeface="Overpass Light"/>
                <a:cs typeface="Overpass Light"/>
              </a:rPr>
              <a:t>, convenios colectivos y repertorios de recomendaciones prácticas </a:t>
            </a:r>
            <a:r>
              <a:rPr lang="es-ES" dirty="0" smtClean="0">
                <a:solidFill>
                  <a:schemeClr val="tx2"/>
                </a:solidFill>
                <a:latin typeface="Overpass Light"/>
                <a:cs typeface="Overpass Light"/>
              </a:rPr>
              <a:t>pertinentes</a:t>
            </a:r>
          </a:p>
          <a:p>
            <a:pPr marL="920750" lvl="1" indent="-285750">
              <a:lnSpc>
                <a:spcPct val="90000"/>
              </a:lnSpc>
              <a:buClr>
                <a:schemeClr val="accent1"/>
              </a:buClr>
              <a:buFont typeface="Lucida Grande"/>
              <a:buChar char="►"/>
            </a:pPr>
            <a:r>
              <a:rPr lang="es-ES" dirty="0" smtClean="0">
                <a:solidFill>
                  <a:schemeClr val="tx2"/>
                </a:solidFill>
                <a:latin typeface="Overpass Light"/>
                <a:cs typeface="Overpass Light"/>
              </a:rPr>
              <a:t>garantizar </a:t>
            </a:r>
            <a:r>
              <a:rPr lang="es-ES" dirty="0">
                <a:solidFill>
                  <a:schemeClr val="tx2"/>
                </a:solidFill>
                <a:latin typeface="Overpass Light"/>
                <a:cs typeface="Overpass Light"/>
              </a:rPr>
              <a:t>la participación de los trabajadores en la SST mediante la participación en la planificación, la adopción de medidas, la supervisión y la evaluación de los </a:t>
            </a:r>
            <a:r>
              <a:rPr lang="es-ES" dirty="0" smtClean="0">
                <a:solidFill>
                  <a:schemeClr val="tx2"/>
                </a:solidFill>
                <a:latin typeface="Overpass Light"/>
                <a:cs typeface="Overpass Light"/>
              </a:rPr>
              <a:t>progresos</a:t>
            </a:r>
          </a:p>
          <a:p>
            <a:pPr marL="920750" lvl="1" indent="-285750">
              <a:lnSpc>
                <a:spcPct val="90000"/>
              </a:lnSpc>
              <a:buClr>
                <a:schemeClr val="accent1"/>
              </a:buClr>
              <a:buFont typeface="Lucida Grande"/>
              <a:buChar char="►"/>
            </a:pPr>
            <a:r>
              <a:rPr lang="es-ES" dirty="0" smtClean="0">
                <a:solidFill>
                  <a:schemeClr val="tx2"/>
                </a:solidFill>
                <a:latin typeface="Overpass Light"/>
                <a:cs typeface="Overpass Light"/>
              </a:rPr>
              <a:t>mejorar </a:t>
            </a:r>
            <a:r>
              <a:rPr lang="es-ES" dirty="0">
                <a:solidFill>
                  <a:schemeClr val="tx2"/>
                </a:solidFill>
                <a:latin typeface="Overpass Light"/>
                <a:cs typeface="Overpass Light"/>
              </a:rPr>
              <a:t>de manera continuada los resultados de </a:t>
            </a:r>
            <a:r>
              <a:rPr lang="es-ES" dirty="0" smtClean="0">
                <a:solidFill>
                  <a:schemeClr val="tx2"/>
                </a:solidFill>
                <a:latin typeface="Overpass Light"/>
                <a:cs typeface="Overpass Light"/>
              </a:rPr>
              <a:t>SST</a:t>
            </a:r>
            <a:endParaRPr lang="es-ES" dirty="0">
              <a:solidFill>
                <a:schemeClr val="tx2"/>
              </a:solidFill>
              <a:latin typeface="Overpass Light"/>
              <a:cs typeface="Overpass Light"/>
            </a:endParaRP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147</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6175" y="2825755"/>
            <a:ext cx="3422839" cy="2272540"/>
          </a:xfrm>
          <a:prstGeom prst="rect">
            <a:avLst/>
          </a:prstGeom>
          <a:noFill/>
          <a:ln>
            <a:noFill/>
          </a:ln>
        </p:spPr>
      </p:pic>
      <p:sp>
        <p:nvSpPr>
          <p:cNvPr id="9"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3513246966"/>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10391869" cy="720000"/>
          </a:xfrm>
        </p:spPr>
        <p:txBody>
          <a:bodyPr/>
          <a:lstStyle/>
          <a:p>
            <a:r>
              <a:rPr lang="es-ES" b="0" dirty="0"/>
              <a:t>La política de SST debe respetar las leyes y las normas internacionales</a:t>
            </a:r>
          </a:p>
        </p:txBody>
      </p:sp>
      <p:sp>
        <p:nvSpPr>
          <p:cNvPr id="3" name="Marcador de contenido 2"/>
          <p:cNvSpPr>
            <a:spLocks noGrp="1"/>
          </p:cNvSpPr>
          <p:nvPr>
            <p:ph idx="1"/>
          </p:nvPr>
        </p:nvSpPr>
        <p:spPr>
          <a:xfrm>
            <a:off x="490537" y="2129333"/>
            <a:ext cx="9130927" cy="3790890"/>
          </a:xfrm>
        </p:spPr>
        <p:txBody>
          <a:bodyPr/>
          <a:lstStyle/>
          <a:p>
            <a:pPr marL="285750" indent="-285750" eaLnBrk="0" fontAlgn="base" hangingPunct="0">
              <a:lnSpc>
                <a:spcPct val="13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Cada </a:t>
            </a:r>
            <a:r>
              <a:rPr lang="es-ES" b="0" dirty="0">
                <a:solidFill>
                  <a:schemeClr val="tx2"/>
                </a:solidFill>
                <a:latin typeface="Overpass Light"/>
                <a:cs typeface="Overpass Light"/>
              </a:rPr>
              <a:t>país o región tiene sus propias leyes y mecanismos de cumplimiento que deben acatar las normas </a:t>
            </a:r>
            <a:r>
              <a:rPr lang="es-ES" b="0" dirty="0" smtClean="0">
                <a:solidFill>
                  <a:schemeClr val="tx2"/>
                </a:solidFill>
                <a:latin typeface="Overpass Light"/>
                <a:cs typeface="Overpass Light"/>
              </a:rPr>
              <a:t>internacionales</a:t>
            </a:r>
          </a:p>
          <a:p>
            <a:pPr eaLnBrk="0" fontAlgn="base" hangingPunct="0">
              <a:lnSpc>
                <a:spcPct val="130000"/>
              </a:lnSpc>
              <a:spcBef>
                <a:spcPct val="0"/>
              </a:spcBef>
              <a:spcAft>
                <a:spcPct val="0"/>
              </a:spcAft>
              <a:buClr>
                <a:schemeClr val="accent2"/>
              </a:buClr>
            </a:pPr>
            <a:endParaRPr lang="es-ES" b="0" dirty="0" smtClean="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OIT se encarga de formular convenios y recomendaciones internacionales relacionados con cuestiones </a:t>
            </a:r>
            <a:r>
              <a:rPr lang="es-ES" b="0" dirty="0" smtClean="0">
                <a:solidFill>
                  <a:schemeClr val="tx2"/>
                </a:solidFill>
                <a:latin typeface="Overpass Light"/>
                <a:cs typeface="Overpass Light"/>
              </a:rPr>
              <a:t>laborales</a:t>
            </a:r>
            <a:endParaRPr lang="es-ES" dirty="0" smtClean="0">
              <a:solidFill>
                <a:schemeClr val="tx2"/>
              </a:solidFill>
              <a:latin typeface="Overpass Light"/>
              <a:cs typeface="Overpass Light"/>
            </a:endParaRPr>
          </a:p>
          <a:p>
            <a:pPr marL="920750" lvl="1" indent="-285750">
              <a:buClr>
                <a:schemeClr val="accent1"/>
              </a:buClr>
              <a:buFont typeface="Lucida Grande"/>
              <a:buChar char="►"/>
            </a:pPr>
            <a:r>
              <a:rPr lang="es-ES" dirty="0" smtClean="0">
                <a:solidFill>
                  <a:schemeClr val="tx2"/>
                </a:solidFill>
                <a:latin typeface="Overpass Light"/>
                <a:cs typeface="Overpass Light"/>
              </a:rPr>
              <a:t>70 </a:t>
            </a:r>
            <a:r>
              <a:rPr lang="es-ES" dirty="0">
                <a:solidFill>
                  <a:schemeClr val="tx2"/>
                </a:solidFill>
                <a:latin typeface="Overpass Light"/>
                <a:cs typeface="Overpass Light"/>
              </a:rPr>
              <a:t>convenios y recomendaciones abordan la seguridad y salud en el trabajo</a:t>
            </a:r>
          </a:p>
          <a:p>
            <a:pPr marL="285750" indent="-285750" eaLnBrk="0" fontAlgn="base" hangingPunct="0">
              <a:lnSpc>
                <a:spcPct val="110000"/>
              </a:lnSpc>
              <a:spcBef>
                <a:spcPct val="0"/>
              </a:spcBef>
              <a:spcAft>
                <a:spcPct val="0"/>
              </a:spcAft>
              <a:buClr>
                <a:schemeClr val="accent2"/>
              </a:buClr>
              <a:buFont typeface="Lucida Grande"/>
              <a:buChar char="►"/>
            </a:pPr>
            <a:endParaRPr lang="es-ES" b="0" dirty="0" smtClean="0">
              <a:solidFill>
                <a:schemeClr val="tx2"/>
              </a:solidFill>
              <a:latin typeface="Overpass Light"/>
              <a:cs typeface="Overpass Light"/>
            </a:endParaRPr>
          </a:p>
          <a:p>
            <a:pPr marL="285750" indent="-285750" eaLnBrk="0" fontAlgn="base" hangingPunct="0">
              <a:lnSpc>
                <a:spcPct val="11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En </a:t>
            </a:r>
            <a:r>
              <a:rPr lang="es-ES" b="0" dirty="0">
                <a:solidFill>
                  <a:schemeClr val="tx2"/>
                </a:solidFill>
                <a:latin typeface="Overpass Light"/>
                <a:cs typeface="Overpass Light"/>
              </a:rPr>
              <a:t>los códigos de recomendaciones prácticas y los manuales se ofrecen más orientaciones sobre SST</a:t>
            </a:r>
          </a:p>
          <a:p>
            <a:pPr eaLnBrk="0" fontAlgn="base" hangingPunct="0">
              <a:lnSpc>
                <a:spcPct val="110000"/>
              </a:lnSpc>
              <a:spcBef>
                <a:spcPct val="0"/>
              </a:spcBef>
              <a:spcAft>
                <a:spcPct val="0"/>
              </a:spcAft>
              <a:buClr>
                <a:schemeClr val="accent2"/>
              </a:buClr>
            </a:pPr>
            <a:endParaRPr lang="en-US" b="0" dirty="0">
              <a:solidFill>
                <a:srgbClr val="000000"/>
              </a:solidFill>
              <a:latin typeface="Overpass Light"/>
              <a:cs typeface="Overpass Light"/>
            </a:endParaRPr>
          </a:p>
          <a:p>
            <a:pPr marL="285750" indent="-285750" eaLnBrk="0" fontAlgn="base" hangingPunct="0">
              <a:lnSpc>
                <a:spcPct val="110000"/>
              </a:lnSpc>
              <a:spcBef>
                <a:spcPct val="0"/>
              </a:spcBef>
              <a:spcAft>
                <a:spcPct val="0"/>
              </a:spcAft>
              <a:buClr>
                <a:schemeClr val="accent2"/>
              </a:buClr>
              <a:buFont typeface="Lucida Grande"/>
              <a:buChar char="►"/>
            </a:pPr>
            <a:endParaRPr lang="en-GB" b="0" dirty="0">
              <a:solidFill>
                <a:srgbClr val="000000"/>
              </a:solidFill>
              <a:latin typeface="Overpass Light"/>
              <a:cs typeface="Overpass Light"/>
            </a:endParaRP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148</a:t>
            </a:fld>
            <a:endParaRPr lang="en-GB"/>
          </a:p>
        </p:txBody>
      </p:sp>
      <p:sp>
        <p:nvSpPr>
          <p:cNvPr id="7"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1912444774"/>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10391869" cy="475302"/>
          </a:xfrm>
        </p:spPr>
        <p:txBody>
          <a:bodyPr/>
          <a:lstStyle/>
          <a:p>
            <a:r>
              <a:rPr lang="es-ES" b="0" dirty="0"/>
              <a:t>Política de SST</a:t>
            </a:r>
          </a:p>
        </p:txBody>
      </p:sp>
      <p:sp>
        <p:nvSpPr>
          <p:cNvPr id="3" name="Marcador de contenido 2"/>
          <p:cNvSpPr>
            <a:spLocks noGrp="1"/>
          </p:cNvSpPr>
          <p:nvPr>
            <p:ph idx="1"/>
          </p:nvPr>
        </p:nvSpPr>
        <p:spPr>
          <a:xfrm>
            <a:off x="490538" y="2129333"/>
            <a:ext cx="10726984" cy="3790890"/>
          </a:xfrm>
        </p:spPr>
        <p:txBody>
          <a:bodyPr/>
          <a:lstStyle/>
          <a:p>
            <a:pPr marL="285750" indent="-285750" eaLnBrk="0" fontAlgn="base" hangingPunct="0">
              <a:lnSpc>
                <a:spcPct val="60000"/>
              </a:lnSpc>
              <a:spcBef>
                <a:spcPct val="0"/>
              </a:spcBef>
              <a:spcAft>
                <a:spcPct val="0"/>
              </a:spcAft>
              <a:buClr>
                <a:schemeClr val="accent2"/>
              </a:buClr>
              <a:buFont typeface="Lucida Grande"/>
              <a:buChar char="►"/>
            </a:pPr>
            <a:r>
              <a:rPr lang="en-US" b="0" dirty="0" err="1" smtClean="0"/>
              <a:t>Escriba</a:t>
            </a:r>
            <a:r>
              <a:rPr lang="en-US" b="0" dirty="0" smtClean="0"/>
              <a:t> en un </a:t>
            </a:r>
            <a:r>
              <a:rPr lang="en-US" b="0" dirty="0" err="1" smtClean="0"/>
              <a:t>lenguaje</a:t>
            </a:r>
            <a:r>
              <a:rPr lang="en-US" b="0" dirty="0" smtClean="0"/>
              <a:t> simple y </a:t>
            </a:r>
            <a:r>
              <a:rPr lang="en-US" b="0" dirty="0" err="1" smtClean="0"/>
              <a:t>claro</a:t>
            </a:r>
            <a:r>
              <a:rPr lang="en-US" b="0" dirty="0" smtClean="0"/>
              <a:t>:</a:t>
            </a:r>
            <a:endParaRPr lang="en-US" b="0" dirty="0"/>
          </a:p>
          <a:p>
            <a:pPr eaLnBrk="0" fontAlgn="base" hangingPunct="0">
              <a:lnSpc>
                <a:spcPct val="80000"/>
              </a:lnSpc>
              <a:spcBef>
                <a:spcPct val="0"/>
              </a:spcBef>
              <a:spcAft>
                <a:spcPct val="0"/>
              </a:spcAft>
              <a:buClr>
                <a:schemeClr val="accent2"/>
              </a:buClr>
            </a:pPr>
            <a:endParaRPr lang="en-GB" b="0" dirty="0" smtClean="0">
              <a:solidFill>
                <a:srgbClr val="000000"/>
              </a:solidFill>
              <a:latin typeface="Overpass Light"/>
              <a:cs typeface="Overpass Light"/>
            </a:endParaRPr>
          </a:p>
          <a:p>
            <a:pPr marL="920750" lvl="1" indent="-285750">
              <a:lnSpc>
                <a:spcPct val="90000"/>
              </a:lnSpc>
              <a:buClr>
                <a:schemeClr val="accent1"/>
              </a:buClr>
              <a:buFont typeface="Lucida Grande"/>
              <a:buChar char="►"/>
            </a:pPr>
            <a:r>
              <a:rPr lang="es-ES" dirty="0" smtClean="0">
                <a:solidFill>
                  <a:schemeClr val="tx2"/>
                </a:solidFill>
                <a:latin typeface="Overpass Light"/>
                <a:cs typeface="Overpass Light"/>
              </a:rPr>
              <a:t>una </a:t>
            </a:r>
            <a:r>
              <a:rPr lang="es-ES" dirty="0">
                <a:solidFill>
                  <a:schemeClr val="tx2"/>
                </a:solidFill>
                <a:latin typeface="Overpass Light"/>
                <a:cs typeface="Overpass Light"/>
              </a:rPr>
              <a:t>declaración de principios: lo que usted cree y lo quiere hacer en materia de </a:t>
            </a:r>
            <a:r>
              <a:rPr lang="es-ES" dirty="0" smtClean="0">
                <a:solidFill>
                  <a:schemeClr val="tx2"/>
                </a:solidFill>
                <a:latin typeface="Overpass Light"/>
                <a:cs typeface="Overpass Light"/>
              </a:rPr>
              <a:t>SST</a:t>
            </a:r>
          </a:p>
          <a:p>
            <a:pPr marL="920750" lvl="1" indent="-285750">
              <a:lnSpc>
                <a:spcPct val="90000"/>
              </a:lnSpc>
              <a:buClr>
                <a:schemeClr val="accent1"/>
              </a:buClr>
              <a:buFont typeface="Lucida Grande"/>
              <a:buChar char="►"/>
            </a:pPr>
            <a:r>
              <a:rPr lang="es-ES" dirty="0" smtClean="0">
                <a:solidFill>
                  <a:schemeClr val="tx2"/>
                </a:solidFill>
                <a:latin typeface="Overpass Light"/>
                <a:cs typeface="Overpass Light"/>
              </a:rPr>
              <a:t>los </a:t>
            </a:r>
            <a:r>
              <a:rPr lang="es-ES" dirty="0">
                <a:solidFill>
                  <a:schemeClr val="tx2"/>
                </a:solidFill>
                <a:latin typeface="Overpass Light"/>
                <a:cs typeface="Overpass Light"/>
              </a:rPr>
              <a:t>detalles de la organización: quién hará qué, cuándo, y cómo, tanto los trabajadores como los </a:t>
            </a:r>
            <a:r>
              <a:rPr lang="es-ES" dirty="0" smtClean="0">
                <a:solidFill>
                  <a:schemeClr val="tx2"/>
                </a:solidFill>
                <a:latin typeface="Overpass Light"/>
                <a:cs typeface="Overpass Light"/>
              </a:rPr>
              <a:t>directivos</a:t>
            </a:r>
          </a:p>
          <a:p>
            <a:pPr marL="920750" lvl="1" indent="-285750">
              <a:lnSpc>
                <a:spcPct val="90000"/>
              </a:lnSpc>
              <a:buClr>
                <a:schemeClr val="accent1"/>
              </a:buClr>
              <a:buFont typeface="Lucida Grande"/>
              <a:buChar char="►"/>
            </a:pPr>
            <a:r>
              <a:rPr lang="es-ES" dirty="0" smtClean="0">
                <a:solidFill>
                  <a:schemeClr val="tx2"/>
                </a:solidFill>
                <a:latin typeface="Overpass Light"/>
                <a:cs typeface="Overpass Light"/>
              </a:rPr>
              <a:t>el </a:t>
            </a:r>
            <a:r>
              <a:rPr lang="es-ES" dirty="0">
                <a:solidFill>
                  <a:schemeClr val="tx2"/>
                </a:solidFill>
                <a:latin typeface="Overpass Light"/>
                <a:cs typeface="Overpass Light"/>
              </a:rPr>
              <a:t>detalle de las disposiciones: cómo se llevarán a cabo determinadas funciones o se aplicarán determinadas medidas, por ejemplo, las evaluaciones de los riesgos (uso de listas de comprobación), las investigaciones </a:t>
            </a:r>
          </a:p>
          <a:p>
            <a:pPr lvl="1">
              <a:lnSpc>
                <a:spcPct val="50000"/>
              </a:lnSpc>
            </a:pPr>
            <a:endParaRPr lang="en-GB" b="1" dirty="0" smtClean="0">
              <a:solidFill>
                <a:schemeClr val="tx2"/>
              </a:solidFill>
              <a:latin typeface="Overpass Light"/>
              <a:cs typeface="Overpass Light"/>
            </a:endParaRPr>
          </a:p>
          <a:p>
            <a:pPr marL="285750" indent="-285750" eaLnBrk="0" fontAlgn="base" hangingPunct="0">
              <a:lnSpc>
                <a:spcPct val="80000"/>
              </a:lnSpc>
              <a:spcBef>
                <a:spcPct val="0"/>
              </a:spcBef>
              <a:spcAft>
                <a:spcPct val="0"/>
              </a:spcAft>
              <a:buClr>
                <a:schemeClr val="accent2"/>
              </a:buClr>
              <a:buFont typeface="Lucida Grande"/>
              <a:buChar char="►"/>
            </a:pPr>
            <a:r>
              <a:rPr lang="en-US" dirty="0" err="1" smtClean="0"/>
              <a:t>Una</a:t>
            </a:r>
            <a:r>
              <a:rPr lang="en-US" dirty="0" smtClean="0"/>
              <a:t> </a:t>
            </a:r>
            <a:r>
              <a:rPr lang="en-US" dirty="0" err="1" smtClean="0"/>
              <a:t>vez</a:t>
            </a:r>
            <a:r>
              <a:rPr lang="en-US" dirty="0" smtClean="0"/>
              <a:t> </a:t>
            </a:r>
            <a:r>
              <a:rPr lang="en-US" dirty="0" err="1" smtClean="0"/>
              <a:t>formulada</a:t>
            </a:r>
            <a:r>
              <a:rPr lang="en-US" dirty="0" smtClean="0"/>
              <a:t> la </a:t>
            </a:r>
            <a:r>
              <a:rPr lang="en-US" dirty="0" err="1" smtClean="0"/>
              <a:t>política</a:t>
            </a:r>
            <a:r>
              <a:rPr lang="en-US" dirty="0" smtClean="0"/>
              <a:t> de SST, </a:t>
            </a:r>
            <a:r>
              <a:rPr lang="en-US" dirty="0" err="1" smtClean="0"/>
              <a:t>debería</a:t>
            </a:r>
            <a:r>
              <a:rPr lang="en-US" dirty="0" smtClean="0"/>
              <a:t>:</a:t>
            </a:r>
            <a:endParaRPr lang="en-GB" dirty="0" smtClean="0">
              <a:solidFill>
                <a:srgbClr val="000000"/>
              </a:solidFill>
              <a:latin typeface="Overpass Light"/>
              <a:cs typeface="Overpass Light"/>
            </a:endParaRPr>
          </a:p>
          <a:p>
            <a:pPr eaLnBrk="0" fontAlgn="base" hangingPunct="0">
              <a:lnSpc>
                <a:spcPct val="80000"/>
              </a:lnSpc>
              <a:spcBef>
                <a:spcPct val="0"/>
              </a:spcBef>
              <a:spcAft>
                <a:spcPct val="0"/>
              </a:spcAft>
              <a:buClr>
                <a:schemeClr val="accent2"/>
              </a:buClr>
            </a:pPr>
            <a:endParaRPr lang="en-GB" b="0" dirty="0">
              <a:solidFill>
                <a:srgbClr val="000000"/>
              </a:solidFill>
              <a:latin typeface="Overpass Light"/>
              <a:cs typeface="Overpass Light"/>
            </a:endParaRPr>
          </a:p>
          <a:p>
            <a:pPr marL="920750" lvl="1" indent="-285750">
              <a:lnSpc>
                <a:spcPct val="80000"/>
              </a:lnSpc>
              <a:buClr>
                <a:schemeClr val="accent1"/>
              </a:buClr>
              <a:buFont typeface="Lucida Grande"/>
              <a:buChar char="►"/>
            </a:pPr>
            <a:r>
              <a:rPr lang="es-ES" dirty="0" smtClean="0">
                <a:solidFill>
                  <a:schemeClr val="tx2"/>
                </a:solidFill>
                <a:latin typeface="Overpass Light"/>
                <a:cs typeface="Overpass Light"/>
              </a:rPr>
              <a:t>firmarse</a:t>
            </a:r>
            <a:r>
              <a:rPr lang="es-ES" dirty="0">
                <a:solidFill>
                  <a:schemeClr val="tx2"/>
                </a:solidFill>
                <a:latin typeface="Overpass Light"/>
                <a:cs typeface="Overpass Light"/>
              </a:rPr>
              <a:t>, fecharse y divulgarse/exponerse en el lugar de </a:t>
            </a:r>
            <a:r>
              <a:rPr lang="es-ES" dirty="0" smtClean="0">
                <a:solidFill>
                  <a:schemeClr val="tx2"/>
                </a:solidFill>
                <a:latin typeface="Overpass Light"/>
                <a:cs typeface="Overpass Light"/>
              </a:rPr>
              <a:t>trabajo</a:t>
            </a:r>
          </a:p>
          <a:p>
            <a:pPr marL="920750" lvl="1" indent="-285750">
              <a:lnSpc>
                <a:spcPct val="80000"/>
              </a:lnSpc>
              <a:buClr>
                <a:schemeClr val="accent1"/>
              </a:buClr>
              <a:buFont typeface="Lucida Grande"/>
              <a:buChar char="►"/>
            </a:pPr>
            <a:r>
              <a:rPr lang="es-ES" dirty="0" smtClean="0">
                <a:solidFill>
                  <a:schemeClr val="tx2"/>
                </a:solidFill>
                <a:latin typeface="Overpass Light"/>
                <a:cs typeface="Overpass Light"/>
              </a:rPr>
              <a:t>promoverse </a:t>
            </a:r>
            <a:r>
              <a:rPr lang="es-ES" dirty="0">
                <a:solidFill>
                  <a:schemeClr val="tx2"/>
                </a:solidFill>
                <a:latin typeface="Overpass Light"/>
                <a:cs typeface="Overpass Light"/>
              </a:rPr>
              <a:t>y explicarse en detalle a todos, incluidos los nuevos </a:t>
            </a:r>
            <a:r>
              <a:rPr lang="es-ES" dirty="0" smtClean="0">
                <a:solidFill>
                  <a:schemeClr val="tx2"/>
                </a:solidFill>
                <a:latin typeface="Overpass Light"/>
                <a:cs typeface="Overpass Light"/>
              </a:rPr>
              <a:t>trabajadores</a:t>
            </a:r>
          </a:p>
          <a:p>
            <a:pPr marL="920750" lvl="1" indent="-285750">
              <a:lnSpc>
                <a:spcPct val="80000"/>
              </a:lnSpc>
              <a:buClr>
                <a:schemeClr val="accent1"/>
              </a:buClr>
              <a:buFont typeface="Lucida Grande"/>
              <a:buChar char="►"/>
            </a:pPr>
            <a:r>
              <a:rPr lang="es-ES" dirty="0" smtClean="0">
                <a:solidFill>
                  <a:schemeClr val="tx2"/>
                </a:solidFill>
                <a:latin typeface="Overpass Light"/>
                <a:cs typeface="Overpass Light"/>
              </a:rPr>
              <a:t>revisarse</a:t>
            </a:r>
            <a:r>
              <a:rPr lang="es-ES" dirty="0">
                <a:solidFill>
                  <a:schemeClr val="tx2"/>
                </a:solidFill>
                <a:latin typeface="Overpass Light"/>
                <a:cs typeface="Overpass Light"/>
              </a:rPr>
              <a:t>, evaluarse y actualizarse </a:t>
            </a:r>
            <a:r>
              <a:rPr lang="es-ES" dirty="0" smtClean="0">
                <a:solidFill>
                  <a:schemeClr val="tx2"/>
                </a:solidFill>
                <a:latin typeface="Overpass Light"/>
                <a:cs typeface="Overpass Light"/>
              </a:rPr>
              <a:t>periódicamente</a:t>
            </a:r>
            <a:endParaRPr lang="es-ES" dirty="0">
              <a:solidFill>
                <a:schemeClr val="tx2"/>
              </a:solidFill>
              <a:latin typeface="Overpass Light"/>
              <a:cs typeface="Overpass Light"/>
            </a:endParaRP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149</a:t>
            </a:fld>
            <a:endParaRPr lang="en-GB"/>
          </a:p>
        </p:txBody>
      </p:sp>
      <p:sp>
        <p:nvSpPr>
          <p:cNvPr id="7"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240576967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10391869" cy="720000"/>
          </a:xfrm>
        </p:spPr>
        <p:txBody>
          <a:bodyPr/>
          <a:lstStyle/>
          <a:p>
            <a:r>
              <a:rPr lang="es-ES" b="0" dirty="0"/>
              <a:t>Condiciones necesarias para la aplicación de la política de SST</a:t>
            </a:r>
          </a:p>
        </p:txBody>
      </p:sp>
      <p:sp>
        <p:nvSpPr>
          <p:cNvPr id="3" name="Marcador de contenido 2"/>
          <p:cNvSpPr>
            <a:spLocks noGrp="1"/>
          </p:cNvSpPr>
          <p:nvPr>
            <p:ph idx="1"/>
          </p:nvPr>
        </p:nvSpPr>
        <p:spPr>
          <a:xfrm>
            <a:off x="490538" y="2129333"/>
            <a:ext cx="10726984" cy="3790890"/>
          </a:xfrm>
        </p:spPr>
        <p:txBody>
          <a:bodyPr/>
          <a:lstStyle/>
          <a:p>
            <a:pPr marL="285750" indent="-285750" eaLnBrk="0" fontAlgn="base" hangingPunct="0">
              <a:lnSpc>
                <a:spcPct val="13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responsabilidad y el compromiso conjuntos de la dirección y los </a:t>
            </a:r>
            <a:r>
              <a:rPr lang="es-ES" b="0" dirty="0" smtClean="0">
                <a:solidFill>
                  <a:schemeClr val="tx2"/>
                </a:solidFill>
                <a:latin typeface="Overpass Light"/>
                <a:cs typeface="Overpass Light"/>
              </a:rPr>
              <a:t>trabajadores</a:t>
            </a:r>
            <a:endParaRPr lang="en-US" dirty="0" smtClean="0">
              <a:solidFill>
                <a:schemeClr val="tx2"/>
              </a:solidFill>
              <a:latin typeface="Overpass Light"/>
              <a:cs typeface="Overpass Light"/>
            </a:endParaRPr>
          </a:p>
          <a:p>
            <a:pPr marL="920750" lvl="1" indent="-285750">
              <a:lnSpc>
                <a:spcPct val="130000"/>
              </a:lnSpc>
              <a:buClr>
                <a:schemeClr val="accent1"/>
              </a:buClr>
              <a:buFont typeface="Lucida Grande"/>
              <a:buChar char="►"/>
            </a:pPr>
            <a:r>
              <a:rPr lang="es-ES" dirty="0" smtClean="0">
                <a:solidFill>
                  <a:schemeClr val="tx2"/>
                </a:solidFill>
                <a:latin typeface="Overpass Light"/>
                <a:cs typeface="Overpass Light"/>
              </a:rPr>
              <a:t>La </a:t>
            </a:r>
            <a:r>
              <a:rPr lang="es-ES" dirty="0">
                <a:solidFill>
                  <a:schemeClr val="tx2"/>
                </a:solidFill>
                <a:latin typeface="Overpass Light"/>
                <a:cs typeface="Overpass Light"/>
              </a:rPr>
              <a:t>política debe definir las responsabilidades y la rendición de cuentas </a:t>
            </a:r>
            <a:endParaRPr lang="en-US" dirty="0">
              <a:solidFill>
                <a:schemeClr val="tx2"/>
              </a:solidFill>
              <a:latin typeface="Overpass Light"/>
              <a:cs typeface="Overpass Light"/>
            </a:endParaRPr>
          </a:p>
          <a:p>
            <a:pPr marL="920750" lvl="1" indent="-285750">
              <a:lnSpc>
                <a:spcPct val="80000"/>
              </a:lnSpc>
              <a:buClr>
                <a:schemeClr val="accent1"/>
              </a:buClr>
              <a:buFont typeface="Lucida Grande"/>
              <a:buChar char="►"/>
            </a:pPr>
            <a:endParaRPr lang="en-GB" b="1" dirty="0" smtClean="0">
              <a:solidFill>
                <a:schemeClr val="tx2"/>
              </a:solidFill>
              <a:latin typeface="Overpass Light"/>
              <a:cs typeface="Overpass Light"/>
            </a:endParaRPr>
          </a:p>
          <a:p>
            <a:pPr marL="285750" indent="-285750" eaLnBrk="0" fontAlgn="base" hangingPunct="0">
              <a:lnSpc>
                <a:spcPct val="14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Los </a:t>
            </a:r>
            <a:r>
              <a:rPr lang="es-ES" b="0" dirty="0">
                <a:solidFill>
                  <a:schemeClr val="tx2"/>
                </a:solidFill>
                <a:latin typeface="Overpass Light"/>
                <a:cs typeface="Overpass Light"/>
              </a:rPr>
              <a:t>recursos y las instalaciones apropiados, incluido el tiempo de dedicación para los trabajadores y los </a:t>
            </a:r>
            <a:r>
              <a:rPr lang="es-ES" b="0" dirty="0" smtClean="0">
                <a:solidFill>
                  <a:schemeClr val="tx2"/>
                </a:solidFill>
                <a:latin typeface="Overpass Light"/>
                <a:cs typeface="Overpass Light"/>
              </a:rPr>
              <a:t>administradores</a:t>
            </a:r>
          </a:p>
          <a:p>
            <a:pPr marL="285750" indent="-285750" eaLnBrk="0" fontAlgn="base" hangingPunct="0">
              <a:lnSpc>
                <a:spcPct val="14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La </a:t>
            </a:r>
            <a:r>
              <a:rPr lang="es-ES" b="0" dirty="0">
                <a:solidFill>
                  <a:schemeClr val="tx2"/>
                </a:solidFill>
                <a:latin typeface="Overpass Light"/>
                <a:cs typeface="Overpass Light"/>
              </a:rPr>
              <a:t>formación en SST, en particular para los miembros del comité paritario de </a:t>
            </a:r>
            <a:r>
              <a:rPr lang="es-ES" b="0" dirty="0" smtClean="0">
                <a:solidFill>
                  <a:schemeClr val="tx2"/>
                </a:solidFill>
                <a:latin typeface="Overpass Light"/>
                <a:cs typeface="Overpass Light"/>
              </a:rPr>
              <a:t>SST</a:t>
            </a:r>
          </a:p>
          <a:p>
            <a:pPr marL="285750" indent="-285750" eaLnBrk="0" fontAlgn="base" hangingPunct="0">
              <a:lnSpc>
                <a:spcPct val="14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Un </a:t>
            </a:r>
            <a:r>
              <a:rPr lang="es-ES" b="0" dirty="0">
                <a:solidFill>
                  <a:schemeClr val="tx2"/>
                </a:solidFill>
                <a:latin typeface="Overpass Light"/>
                <a:cs typeface="Overpass Light"/>
              </a:rPr>
              <a:t>sistema para informar de accidentes del trabajo/cuasi accidentes y registros de las inspecciones, accidentes del trabajo, etc. </a:t>
            </a:r>
            <a:endParaRPr lang="es-ES" b="0" dirty="0" smtClean="0">
              <a:solidFill>
                <a:schemeClr val="tx2"/>
              </a:solidFill>
              <a:latin typeface="Overpass Light"/>
              <a:cs typeface="Overpass Light"/>
            </a:endParaRPr>
          </a:p>
          <a:p>
            <a:pPr marL="285750" indent="-285750" eaLnBrk="0" fontAlgn="base" hangingPunct="0">
              <a:lnSpc>
                <a:spcPct val="140000"/>
              </a:lnSpc>
              <a:spcBef>
                <a:spcPct val="0"/>
              </a:spcBef>
              <a:spcAft>
                <a:spcPct val="0"/>
              </a:spcAft>
              <a:buClr>
                <a:schemeClr val="accent2"/>
              </a:buClr>
              <a:buFont typeface="Lucida Grande"/>
              <a:buChar char="►"/>
            </a:pPr>
            <a:r>
              <a:rPr lang="es-ES" b="0" dirty="0" smtClean="0">
                <a:solidFill>
                  <a:schemeClr val="tx2"/>
                </a:solidFill>
                <a:latin typeface="Overpass Light"/>
                <a:cs typeface="Overpass Light"/>
              </a:rPr>
              <a:t>Un </a:t>
            </a:r>
            <a:r>
              <a:rPr lang="es-ES" b="0" dirty="0">
                <a:solidFill>
                  <a:schemeClr val="tx2"/>
                </a:solidFill>
                <a:latin typeface="Overpass Light"/>
                <a:cs typeface="Overpass Light"/>
              </a:rPr>
              <a:t>conjunto de normas de seguridad </a:t>
            </a:r>
            <a:r>
              <a:rPr lang="es-ES" b="0" dirty="0" smtClean="0">
                <a:solidFill>
                  <a:schemeClr val="tx2"/>
                </a:solidFill>
                <a:latin typeface="Overpass Light"/>
                <a:cs typeface="Overpass Light"/>
              </a:rPr>
              <a:t>acordadas</a:t>
            </a:r>
            <a:endParaRPr lang="es-E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dirty="0" smtClean="0"/>
              <a:t>Date: Monday / 01 / October / 2019</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150</a:t>
            </a:fld>
            <a:endParaRPr lang="en-GB"/>
          </a:p>
        </p:txBody>
      </p:sp>
      <p:sp>
        <p:nvSpPr>
          <p:cNvPr id="8" name="Marcador de pie de página 4"/>
          <p:cNvSpPr>
            <a:spLocks noGrp="1"/>
          </p:cNvSpPr>
          <p:nvPr>
            <p:ph type="ftr" sz="quarter" idx="11"/>
          </p:nvPr>
        </p:nvSpPr>
        <p:spPr>
          <a:xfrm>
            <a:off x="490538" y="6362958"/>
            <a:ext cx="5605462" cy="180000"/>
          </a:xfrm>
        </p:spPr>
        <p:txBody>
          <a:bodyPr/>
          <a:lstStyle/>
          <a:p>
            <a:r>
              <a:rPr lang="es-ES" dirty="0"/>
              <a:t>Impulsar la justicia social, promover el trabajo decente</a:t>
            </a:r>
            <a:endParaRPr lang="en-GB" dirty="0"/>
          </a:p>
        </p:txBody>
      </p:sp>
    </p:spTree>
    <p:extLst>
      <p:ext uri="{BB962C8B-B14F-4D97-AF65-F5344CB8AC3E}">
        <p14:creationId xmlns:p14="http://schemas.microsoft.com/office/powerpoint/2010/main" val="3087311161"/>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151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1180" y="1760793"/>
            <a:ext cx="4595310" cy="3972581"/>
          </a:xfrm>
          <a:prstGeom prst="rect">
            <a:avLst/>
          </a:prstGeom>
        </p:spPr>
      </p:pic>
      <p:sp>
        <p:nvSpPr>
          <p:cNvPr id="2" name="Título 1"/>
          <p:cNvSpPr>
            <a:spLocks noGrp="1"/>
          </p:cNvSpPr>
          <p:nvPr>
            <p:ph type="title"/>
          </p:nvPr>
        </p:nvSpPr>
        <p:spPr/>
        <p:txBody>
          <a:bodyPr/>
          <a:lstStyle/>
          <a:p>
            <a:r>
              <a:rPr lang="es-ES" b="0" dirty="0"/>
              <a:t>Puesta en práctica de su política de SST</a:t>
            </a:r>
            <a:endParaRPr lang="en-US" b="0"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151</a:t>
            </a:fld>
            <a:endParaRPr lang="en-GB"/>
          </a:p>
        </p:txBody>
      </p:sp>
      <p:sp>
        <p:nvSpPr>
          <p:cNvPr id="9" name="CuadroTexto 8"/>
          <p:cNvSpPr txBox="1"/>
          <p:nvPr/>
        </p:nvSpPr>
        <p:spPr>
          <a:xfrm>
            <a:off x="558799" y="2015748"/>
            <a:ext cx="7766976" cy="3684086"/>
          </a:xfrm>
          <a:prstGeom prst="rect">
            <a:avLst/>
          </a:prstGeom>
          <a:noFill/>
        </p:spPr>
        <p:txBody>
          <a:bodyPr wrap="square" rtlCol="0">
            <a:spAutoFit/>
          </a:bodyPr>
          <a:lstStyle/>
          <a:p>
            <a:pPr>
              <a:lnSpc>
                <a:spcPct val="50000"/>
              </a:lnSpc>
              <a:buClr>
                <a:schemeClr val="accent2"/>
              </a:buClr>
              <a:defRPr/>
            </a:pPr>
            <a:r>
              <a:rPr lang="en-US" altLang="en-US" dirty="0" smtClean="0">
                <a:solidFill>
                  <a:schemeClr val="tx2"/>
                </a:solidFill>
                <a:latin typeface="Overpass Light"/>
                <a:cs typeface="Overpass Light"/>
              </a:rPr>
              <a:t>Para </a:t>
            </a:r>
            <a:r>
              <a:rPr lang="en-US" altLang="en-US" dirty="0" err="1" smtClean="0">
                <a:solidFill>
                  <a:schemeClr val="tx2"/>
                </a:solidFill>
                <a:latin typeface="Overpass Light"/>
                <a:cs typeface="Overpass Light"/>
              </a:rPr>
              <a:t>poner</a:t>
            </a:r>
            <a:r>
              <a:rPr lang="en-US" altLang="en-US" dirty="0" smtClean="0">
                <a:solidFill>
                  <a:schemeClr val="tx2"/>
                </a:solidFill>
                <a:latin typeface="Overpass Light"/>
                <a:cs typeface="Overpass Light"/>
              </a:rPr>
              <a:t> en </a:t>
            </a:r>
            <a:r>
              <a:rPr lang="en-US" altLang="en-US" dirty="0" err="1" smtClean="0">
                <a:solidFill>
                  <a:schemeClr val="tx2"/>
                </a:solidFill>
                <a:latin typeface="Overpass Light"/>
                <a:cs typeface="Overpass Light"/>
              </a:rPr>
              <a:t>práctica</a:t>
            </a:r>
            <a:r>
              <a:rPr lang="en-US" altLang="en-US" dirty="0" smtClean="0">
                <a:solidFill>
                  <a:schemeClr val="tx2"/>
                </a:solidFill>
                <a:latin typeface="Overpass Light"/>
                <a:cs typeface="Overpass Light"/>
              </a:rPr>
              <a:t> </a:t>
            </a:r>
            <a:r>
              <a:rPr lang="en-US" altLang="en-US" dirty="0" err="1" smtClean="0">
                <a:solidFill>
                  <a:schemeClr val="tx2"/>
                </a:solidFill>
                <a:latin typeface="Overpass Light"/>
                <a:cs typeface="Overpass Light"/>
              </a:rPr>
              <a:t>su</a:t>
            </a:r>
            <a:r>
              <a:rPr lang="en-US" altLang="en-US" dirty="0" smtClean="0">
                <a:solidFill>
                  <a:schemeClr val="tx2"/>
                </a:solidFill>
                <a:latin typeface="Overpass Light"/>
                <a:cs typeface="Overpass Light"/>
              </a:rPr>
              <a:t> </a:t>
            </a:r>
            <a:r>
              <a:rPr lang="en-US" altLang="en-US" dirty="0" err="1" smtClean="0">
                <a:solidFill>
                  <a:schemeClr val="tx2"/>
                </a:solidFill>
                <a:latin typeface="Overpass Light"/>
                <a:cs typeface="Overpass Light"/>
              </a:rPr>
              <a:t>política</a:t>
            </a:r>
            <a:r>
              <a:rPr lang="en-US" altLang="en-US" dirty="0" smtClean="0">
                <a:solidFill>
                  <a:schemeClr val="tx2"/>
                </a:solidFill>
                <a:latin typeface="Overpass Light"/>
                <a:cs typeface="Overpass Light"/>
              </a:rPr>
              <a:t> de SST, </a:t>
            </a:r>
            <a:r>
              <a:rPr lang="en-US" altLang="en-US" dirty="0" err="1" smtClean="0">
                <a:solidFill>
                  <a:schemeClr val="tx2"/>
                </a:solidFill>
                <a:latin typeface="Overpass Light"/>
                <a:cs typeface="Overpass Light"/>
              </a:rPr>
              <a:t>necesitará</a:t>
            </a:r>
            <a:r>
              <a:rPr lang="en-US" altLang="en-US" dirty="0" smtClean="0">
                <a:solidFill>
                  <a:schemeClr val="tx2"/>
                </a:solidFill>
                <a:latin typeface="Overpass Light"/>
                <a:cs typeface="Overpass Light"/>
              </a:rPr>
              <a:t>:</a:t>
            </a:r>
          </a:p>
          <a:p>
            <a:pPr>
              <a:lnSpc>
                <a:spcPct val="50000"/>
              </a:lnSpc>
              <a:buClr>
                <a:schemeClr val="accent2"/>
              </a:buClr>
              <a:defRPr/>
            </a:pPr>
            <a:endParaRPr lang="en-US" altLang="en-US" dirty="0" smtClean="0">
              <a:solidFill>
                <a:schemeClr val="tx2"/>
              </a:solidFill>
              <a:latin typeface="Overpass Light"/>
              <a:cs typeface="Overpass Light"/>
            </a:endParaRP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Aplicar </a:t>
            </a:r>
            <a:r>
              <a:rPr lang="es-ES" dirty="0">
                <a:solidFill>
                  <a:schemeClr val="tx2"/>
                </a:solidFill>
                <a:latin typeface="Overpass Light"/>
                <a:cs typeface="Overpass Light"/>
              </a:rPr>
              <a:t>las normas de notificación, recopilar datos sobre los accidentes del trabajo y las  enfermedades profesionales, y aplicar los procedimientos de emergencia y las medidas de control establecidos en la </a:t>
            </a:r>
            <a:r>
              <a:rPr lang="es-ES" dirty="0" smtClean="0">
                <a:solidFill>
                  <a:schemeClr val="tx2"/>
                </a:solidFill>
                <a:latin typeface="Overpass Light"/>
                <a:cs typeface="Overpass Light"/>
              </a:rPr>
              <a:t>política</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Realizar </a:t>
            </a:r>
            <a:r>
              <a:rPr lang="es-ES" dirty="0">
                <a:solidFill>
                  <a:schemeClr val="tx2"/>
                </a:solidFill>
                <a:latin typeface="Overpass Light"/>
                <a:cs typeface="Overpass Light"/>
              </a:rPr>
              <a:t>una </a:t>
            </a:r>
            <a:r>
              <a:rPr lang="es-ES" dirty="0">
                <a:solidFill>
                  <a:schemeClr val="accent2"/>
                </a:solidFill>
                <a:latin typeface="Overpass Light"/>
                <a:cs typeface="Overpass Light"/>
              </a:rPr>
              <a:t>evaluación de los riesgos </a:t>
            </a:r>
            <a:r>
              <a:rPr lang="es-ES" dirty="0">
                <a:solidFill>
                  <a:schemeClr val="tx2"/>
                </a:solidFill>
                <a:latin typeface="Overpass Light"/>
                <a:cs typeface="Overpass Light"/>
              </a:rPr>
              <a:t>inicial y utilizar los resultados como base para medir el grado de éxito. </a:t>
            </a:r>
            <a:endParaRPr lang="es-ES" dirty="0" smtClean="0">
              <a:solidFill>
                <a:schemeClr val="tx2"/>
              </a:solidFill>
              <a:latin typeface="Overpass Light"/>
              <a:cs typeface="Overpass Light"/>
            </a:endParaRP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Establecer </a:t>
            </a:r>
            <a:r>
              <a:rPr lang="es-ES" dirty="0">
                <a:solidFill>
                  <a:schemeClr val="tx2"/>
                </a:solidFill>
                <a:latin typeface="Overpass Light"/>
                <a:cs typeface="Overpass Light"/>
              </a:rPr>
              <a:t>prioridades para reducir los riesgos y elaborar un calendario </a:t>
            </a:r>
            <a:r>
              <a:rPr lang="es-ES" dirty="0" smtClean="0">
                <a:solidFill>
                  <a:schemeClr val="tx2"/>
                </a:solidFill>
                <a:latin typeface="Overpass Light"/>
                <a:cs typeface="Overpass Light"/>
              </a:rPr>
              <a:t>realista</a:t>
            </a:r>
          </a:p>
          <a:p>
            <a:pPr marL="285750" indent="-285750">
              <a:lnSpc>
                <a:spcPct val="120000"/>
              </a:lnSpc>
              <a:buClr>
                <a:schemeClr val="accent2"/>
              </a:buClr>
              <a:buFont typeface="Lucida Grande"/>
              <a:buChar char="►"/>
              <a:defRPr/>
            </a:pPr>
            <a:r>
              <a:rPr lang="es-ES" dirty="0">
                <a:solidFill>
                  <a:schemeClr val="tx2"/>
                </a:solidFill>
                <a:latin typeface="Overpass Light"/>
                <a:cs typeface="Overpass Light"/>
              </a:rPr>
              <a:t>L</a:t>
            </a:r>
            <a:r>
              <a:rPr lang="es-ES" dirty="0" smtClean="0">
                <a:solidFill>
                  <a:schemeClr val="tx2"/>
                </a:solidFill>
                <a:latin typeface="Overpass Light"/>
                <a:cs typeface="Overpass Light"/>
              </a:rPr>
              <a:t>levar </a:t>
            </a:r>
            <a:r>
              <a:rPr lang="es-ES" dirty="0">
                <a:solidFill>
                  <a:schemeClr val="tx2"/>
                </a:solidFill>
                <a:latin typeface="Overpass Light"/>
                <a:cs typeface="Overpass Light"/>
              </a:rPr>
              <a:t>a cabo inspecciones del lugar de trabajo y aplicar mecanismos </a:t>
            </a:r>
            <a:r>
              <a:rPr lang="es-ES" dirty="0" smtClean="0">
                <a:solidFill>
                  <a:schemeClr val="tx2"/>
                </a:solidFill>
                <a:latin typeface="Overpass Light"/>
                <a:cs typeface="Overpass Light"/>
              </a:rPr>
              <a:t/>
            </a:r>
            <a:br>
              <a:rPr lang="es-ES" dirty="0" smtClean="0">
                <a:solidFill>
                  <a:schemeClr val="tx2"/>
                </a:solidFill>
                <a:latin typeface="Overpass Light"/>
                <a:cs typeface="Overpass Light"/>
              </a:rPr>
            </a:br>
            <a:r>
              <a:rPr lang="es-ES" dirty="0" smtClean="0">
                <a:solidFill>
                  <a:schemeClr val="tx2"/>
                </a:solidFill>
                <a:latin typeface="Overpass Light"/>
                <a:cs typeface="Overpass Light"/>
              </a:rPr>
              <a:t>de </a:t>
            </a:r>
            <a:r>
              <a:rPr lang="es-ES" dirty="0">
                <a:solidFill>
                  <a:schemeClr val="tx2"/>
                </a:solidFill>
                <a:latin typeface="Overpass Light"/>
                <a:cs typeface="Overpass Light"/>
              </a:rPr>
              <a:t>vigilancia de la </a:t>
            </a:r>
            <a:r>
              <a:rPr lang="es-ES" dirty="0" smtClean="0">
                <a:solidFill>
                  <a:schemeClr val="tx2"/>
                </a:solidFill>
                <a:latin typeface="Overpass Light"/>
                <a:cs typeface="Overpass Light"/>
              </a:rPr>
              <a:t>salud</a:t>
            </a:r>
            <a:endParaRPr lang="en-US" dirty="0">
              <a:solidFill>
                <a:schemeClr val="tx2"/>
              </a:solidFill>
              <a:latin typeface="Overpass Light"/>
              <a:cs typeface="Overpass Light"/>
            </a:endParaRPr>
          </a:p>
        </p:txBody>
      </p:sp>
      <p:pic>
        <p:nvPicPr>
          <p:cNvPr id="20" name="Imagen 19" descr="comillas.ps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4061" y="5555749"/>
            <a:ext cx="483405" cy="421529"/>
          </a:xfrm>
          <a:prstGeom prst="rect">
            <a:avLst/>
          </a:prstGeom>
        </p:spPr>
      </p:pic>
      <p:sp>
        <p:nvSpPr>
          <p:cNvPr id="10"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
        <p:nvSpPr>
          <p:cNvPr id="3" name="CuadroTexto 2"/>
          <p:cNvSpPr txBox="1"/>
          <p:nvPr/>
        </p:nvSpPr>
        <p:spPr>
          <a:xfrm>
            <a:off x="4176407" y="5695493"/>
            <a:ext cx="4226337" cy="646331"/>
          </a:xfrm>
          <a:prstGeom prst="rect">
            <a:avLst/>
          </a:prstGeom>
          <a:noFill/>
        </p:spPr>
        <p:txBody>
          <a:bodyPr wrap="square" rtlCol="0">
            <a:spAutoFit/>
          </a:bodyPr>
          <a:lstStyle/>
          <a:p>
            <a:r>
              <a:rPr lang="en-US" dirty="0" err="1">
                <a:solidFill>
                  <a:schemeClr val="tx2"/>
                </a:solidFill>
                <a:latin typeface="Overpass Bold"/>
                <a:cs typeface="Overpass Bold"/>
              </a:rPr>
              <a:t>Todos</a:t>
            </a:r>
            <a:r>
              <a:rPr lang="en-US" dirty="0">
                <a:solidFill>
                  <a:schemeClr val="tx2"/>
                </a:solidFill>
                <a:latin typeface="Overpass Bold"/>
                <a:cs typeface="Overpass Bold"/>
              </a:rPr>
              <a:t> </a:t>
            </a:r>
            <a:r>
              <a:rPr lang="en-US" dirty="0" err="1">
                <a:solidFill>
                  <a:schemeClr val="tx2"/>
                </a:solidFill>
                <a:latin typeface="Overpass Bold"/>
                <a:cs typeface="Overpass Bold"/>
              </a:rPr>
              <a:t>comparten</a:t>
            </a:r>
            <a:r>
              <a:rPr lang="en-US" dirty="0">
                <a:solidFill>
                  <a:schemeClr val="tx2"/>
                </a:solidFill>
                <a:latin typeface="Overpass Bold"/>
                <a:cs typeface="Overpass Bold"/>
              </a:rPr>
              <a:t> la </a:t>
            </a:r>
            <a:r>
              <a:rPr lang="en-US" dirty="0" err="1">
                <a:solidFill>
                  <a:schemeClr val="tx2"/>
                </a:solidFill>
                <a:latin typeface="Overpass Bold"/>
                <a:cs typeface="Overpass Bold"/>
              </a:rPr>
              <a:t>responsabilidad</a:t>
            </a:r>
            <a:r>
              <a:rPr lang="en-US" dirty="0">
                <a:solidFill>
                  <a:schemeClr val="tx2"/>
                </a:solidFill>
                <a:latin typeface="Overpass Bold"/>
                <a:cs typeface="Overpass Bold"/>
              </a:rPr>
              <a:t> de la </a:t>
            </a:r>
            <a:r>
              <a:rPr lang="en-US" dirty="0" err="1">
                <a:solidFill>
                  <a:schemeClr val="tx2"/>
                </a:solidFill>
                <a:latin typeface="Overpass Bold"/>
                <a:cs typeface="Overpass Bold"/>
              </a:rPr>
              <a:t>aplicación</a:t>
            </a:r>
            <a:r>
              <a:rPr lang="en-US" dirty="0">
                <a:solidFill>
                  <a:schemeClr val="tx2"/>
                </a:solidFill>
                <a:latin typeface="Overpass Bold"/>
                <a:cs typeface="Overpass Bold"/>
              </a:rPr>
              <a:t> </a:t>
            </a:r>
            <a:r>
              <a:rPr lang="en-US" dirty="0" err="1">
                <a:solidFill>
                  <a:schemeClr val="tx2"/>
                </a:solidFill>
                <a:latin typeface="Overpass Bold"/>
                <a:cs typeface="Overpass Bold"/>
              </a:rPr>
              <a:t>diaria</a:t>
            </a:r>
            <a:r>
              <a:rPr lang="en-US" dirty="0">
                <a:solidFill>
                  <a:schemeClr val="tx2"/>
                </a:solidFill>
                <a:latin typeface="Overpass Bold"/>
                <a:cs typeface="Overpass Bold"/>
              </a:rPr>
              <a:t> de la </a:t>
            </a:r>
            <a:r>
              <a:rPr lang="en-US" dirty="0" err="1" smtClean="0">
                <a:solidFill>
                  <a:schemeClr val="tx2"/>
                </a:solidFill>
                <a:latin typeface="Overpass Bold"/>
                <a:cs typeface="Overpass Bold"/>
              </a:rPr>
              <a:t>política</a:t>
            </a:r>
            <a:endParaRPr lang="en-US" dirty="0">
              <a:solidFill>
                <a:schemeClr val="tx2"/>
              </a:solidFill>
              <a:latin typeface="Overpass Bold"/>
              <a:cs typeface="Overpass Bold"/>
            </a:endParaRPr>
          </a:p>
        </p:txBody>
      </p:sp>
    </p:spTree>
    <p:extLst>
      <p:ext uri="{BB962C8B-B14F-4D97-AF65-F5344CB8AC3E}">
        <p14:creationId xmlns:p14="http://schemas.microsoft.com/office/powerpoint/2010/main" val="3384052587"/>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Explique su política de SST a todo el personal y promueva las normas de SST</a:t>
            </a:r>
            <a:endParaRPr lang="en-US" b="0"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152</a:t>
            </a:fld>
            <a:endParaRPr lang="en-GB"/>
          </a:p>
        </p:txBody>
      </p:sp>
      <p:sp>
        <p:nvSpPr>
          <p:cNvPr id="9" name="CuadroTexto 8"/>
          <p:cNvSpPr txBox="1"/>
          <p:nvPr/>
        </p:nvSpPr>
        <p:spPr>
          <a:xfrm>
            <a:off x="558799" y="2015747"/>
            <a:ext cx="9601482" cy="2977739"/>
          </a:xfrm>
          <a:prstGeom prst="rect">
            <a:avLst/>
          </a:prstGeom>
          <a:noFill/>
        </p:spPr>
        <p:txBody>
          <a:bodyPr wrap="square" rtlCol="0">
            <a:spAutoFit/>
          </a:bodyPr>
          <a:lstStyle/>
          <a:p>
            <a:pPr marL="285750" indent="-285750">
              <a:lnSpc>
                <a:spcPct val="150000"/>
              </a:lnSpc>
              <a:buClr>
                <a:schemeClr val="accent2"/>
              </a:buClr>
              <a:buFont typeface="Lucida Grande"/>
              <a:buChar char="►"/>
              <a:defRPr/>
            </a:pP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colocarse copias de la política de SST en tablones de anuncios visibles y accesibles para </a:t>
            </a:r>
            <a:r>
              <a:rPr lang="es-ES" dirty="0" smtClean="0">
                <a:solidFill>
                  <a:schemeClr val="tx2"/>
                </a:solidFill>
                <a:latin typeface="Overpass Light"/>
                <a:cs typeface="Overpass Light"/>
              </a:rPr>
              <a:t>todos</a:t>
            </a:r>
          </a:p>
          <a:p>
            <a:pPr marL="285750" indent="-285750">
              <a:lnSpc>
                <a:spcPct val="150000"/>
              </a:lnSpc>
              <a:buClr>
                <a:schemeClr val="accent2"/>
              </a:buClr>
              <a:buFont typeface="Lucida Grande"/>
              <a:buChar char="►"/>
              <a:defRPr/>
            </a:pP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distribuirse copias entre los miembros del comité paritario de SST, los órganos externos pertinentes y los grupos representativos (sindicatos/asociaciones de personal</a:t>
            </a:r>
            <a:r>
              <a:rPr lang="es-ES" dirty="0" smtClean="0">
                <a:solidFill>
                  <a:schemeClr val="tx2"/>
                </a:solidFill>
                <a:latin typeface="Overpass Light"/>
                <a:cs typeface="Overpass Light"/>
              </a:rPr>
              <a:t>)</a:t>
            </a:r>
          </a:p>
          <a:p>
            <a:pPr marL="285750" indent="-285750">
              <a:lnSpc>
                <a:spcPct val="150000"/>
              </a:lnSpc>
              <a:buClr>
                <a:schemeClr val="accent2"/>
              </a:buClr>
              <a:buFont typeface="Lucida Grande"/>
              <a:buChar char="►"/>
              <a:defRPr/>
            </a:pPr>
            <a:r>
              <a:rPr lang="es-ES" dirty="0" smtClean="0">
                <a:solidFill>
                  <a:schemeClr val="tx2"/>
                </a:solidFill>
                <a:latin typeface="Overpass Light"/>
                <a:cs typeface="Overpass Light"/>
              </a:rPr>
              <a:t>Debe </a:t>
            </a:r>
            <a:r>
              <a:rPr lang="es-ES" dirty="0">
                <a:solidFill>
                  <a:schemeClr val="tx2"/>
                </a:solidFill>
                <a:latin typeface="Overpass Light"/>
                <a:cs typeface="Overpass Light"/>
              </a:rPr>
              <a:t>promoverse el cumplimiento de la política a través de reuniones, carteles y </a:t>
            </a:r>
            <a:r>
              <a:rPr lang="es-ES" dirty="0" smtClean="0">
                <a:solidFill>
                  <a:schemeClr val="tx2"/>
                </a:solidFill>
                <a:latin typeface="Overpass Light"/>
                <a:cs typeface="Overpass Light"/>
              </a:rPr>
              <a:t>folletos</a:t>
            </a:r>
          </a:p>
          <a:p>
            <a:pPr marL="285750" indent="-285750">
              <a:lnSpc>
                <a:spcPct val="150000"/>
              </a:lnSpc>
              <a:buClr>
                <a:schemeClr val="accent2"/>
              </a:buClr>
              <a:buFont typeface="Lucida Grande"/>
              <a:buChar char="►"/>
              <a:defRPr/>
            </a:pPr>
            <a:r>
              <a:rPr lang="es-ES" dirty="0" smtClean="0">
                <a:solidFill>
                  <a:schemeClr val="tx2"/>
                </a:solidFill>
                <a:latin typeface="Overpass Light"/>
                <a:cs typeface="Overpass Light"/>
              </a:rPr>
              <a:t>Puede </a:t>
            </a:r>
            <a:r>
              <a:rPr lang="es-ES" dirty="0">
                <a:solidFill>
                  <a:schemeClr val="tx2"/>
                </a:solidFill>
                <a:latin typeface="Overpass Light"/>
                <a:cs typeface="Overpass Light"/>
              </a:rPr>
              <a:t>que sea necesario traducir el texto de la política a otros idiomas si hay trabajadores migrantes u otros trabajadores que no dominan el idioma </a:t>
            </a:r>
            <a:r>
              <a:rPr lang="es-ES" dirty="0" smtClean="0">
                <a:solidFill>
                  <a:schemeClr val="tx2"/>
                </a:solidFill>
                <a:latin typeface="Overpass Light"/>
                <a:cs typeface="Overpass Light"/>
              </a:rPr>
              <a:t>nacional</a:t>
            </a:r>
            <a:endParaRPr lang="es-ES" dirty="0">
              <a:solidFill>
                <a:schemeClr val="tx2"/>
              </a:solidFill>
              <a:latin typeface="Overpass Light"/>
              <a:cs typeface="Overpass Light"/>
            </a:endParaRPr>
          </a:p>
        </p:txBody>
      </p:sp>
      <p:sp>
        <p:nvSpPr>
          <p:cNvPr id="7"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2491455418"/>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153</a:t>
            </a:fld>
            <a:endParaRPr lang="en-GB"/>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b="0" dirty="0"/>
              <a:t>Promoción de la política de SST</a:t>
            </a:r>
            <a:endParaRPr lang="en-GB" b="0" dirty="0"/>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Imagen 8" descr="153_slide_promotions.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7500" y="2407622"/>
            <a:ext cx="9000744" cy="3517392"/>
          </a:xfrm>
          <a:prstGeom prst="rect">
            <a:avLst/>
          </a:prstGeom>
          <a:ln>
            <a:noFill/>
          </a:ln>
          <a:effectLst>
            <a:outerShdw blurRad="292100" dist="139700" dir="2700000" algn="tl" rotWithShape="0">
              <a:srgbClr val="333333">
                <a:alpha val="65000"/>
              </a:srgbClr>
            </a:outerShdw>
          </a:effectLst>
        </p:spPr>
      </p:pic>
      <p:sp>
        <p:nvSpPr>
          <p:cNvPr id="12"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4275160285"/>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8" y="1423195"/>
            <a:ext cx="11210924" cy="526613"/>
          </a:xfrm>
        </p:spPr>
        <p:txBody>
          <a:bodyPr/>
          <a:lstStyle/>
          <a:p>
            <a:r>
              <a:rPr lang="es-ES" b="0" dirty="0"/>
              <a:t>Participación de los trabajadores</a:t>
            </a:r>
            <a:r>
              <a:rPr lang="es-ES" b="0" dirty="0" smtClean="0"/>
              <a:t>: comité </a:t>
            </a:r>
            <a:r>
              <a:rPr lang="es-ES" b="0" dirty="0"/>
              <a:t>paritario de SST</a:t>
            </a:r>
            <a:endParaRPr lang="en-US" b="0"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154</a:t>
            </a:fld>
            <a:endParaRPr lang="en-GB"/>
          </a:p>
        </p:txBody>
      </p:sp>
      <p:sp>
        <p:nvSpPr>
          <p:cNvPr id="9" name="CuadroTexto 8"/>
          <p:cNvSpPr txBox="1"/>
          <p:nvPr/>
        </p:nvSpPr>
        <p:spPr>
          <a:xfrm>
            <a:off x="481826" y="2092713"/>
            <a:ext cx="7404559" cy="4071885"/>
          </a:xfrm>
          <a:prstGeom prst="rect">
            <a:avLst/>
          </a:prstGeom>
          <a:noFill/>
        </p:spPr>
        <p:txBody>
          <a:bodyPr wrap="square" rtlCol="0">
            <a:spAutoFit/>
          </a:bodyPr>
          <a:lstStyle/>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Un </a:t>
            </a:r>
            <a:r>
              <a:rPr lang="es-ES" dirty="0">
                <a:solidFill>
                  <a:schemeClr val="tx2"/>
                </a:solidFill>
                <a:latin typeface="Overpass Light"/>
                <a:cs typeface="Overpass Light"/>
              </a:rPr>
              <a:t>comité paritario es un comité compuesto por una representación equitativa de los trabajadores y de la </a:t>
            </a:r>
            <a:r>
              <a:rPr lang="es-ES" dirty="0" smtClean="0">
                <a:solidFill>
                  <a:schemeClr val="tx2"/>
                </a:solidFill>
                <a:latin typeface="Overpass Light"/>
                <a:cs typeface="Overpass Light"/>
              </a:rPr>
              <a:t>dirección</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Los </a:t>
            </a:r>
            <a:r>
              <a:rPr lang="es-ES" dirty="0">
                <a:solidFill>
                  <a:schemeClr val="tx2"/>
                </a:solidFill>
                <a:latin typeface="Overpass Light"/>
                <a:cs typeface="Overpass Light"/>
              </a:rPr>
              <a:t>trabajadores deben nombrar representantes o presentar representantes </a:t>
            </a:r>
            <a:r>
              <a:rPr lang="es-ES" dirty="0" smtClean="0">
                <a:solidFill>
                  <a:schemeClr val="tx2"/>
                </a:solidFill>
                <a:latin typeface="Overpass Light"/>
                <a:cs typeface="Overpass Light"/>
              </a:rPr>
              <a:t>voluntarios</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El </a:t>
            </a:r>
            <a:r>
              <a:rPr lang="es-ES" dirty="0">
                <a:solidFill>
                  <a:schemeClr val="tx2"/>
                </a:solidFill>
                <a:latin typeface="Overpass Light"/>
                <a:cs typeface="Overpass Light"/>
              </a:rPr>
              <a:t>objetivo principal es celebrar consultas sobre políticas, llevar a cabo evaluaciones de los riesgos y proponer soluciones a la </a:t>
            </a:r>
            <a:r>
              <a:rPr lang="es-ES" dirty="0" smtClean="0">
                <a:solidFill>
                  <a:schemeClr val="tx2"/>
                </a:solidFill>
                <a:latin typeface="Overpass Light"/>
                <a:cs typeface="Overpass Light"/>
              </a:rPr>
              <a:t>dirección</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Deben </a:t>
            </a:r>
            <a:r>
              <a:rPr lang="es-ES" dirty="0">
                <a:solidFill>
                  <a:schemeClr val="tx2"/>
                </a:solidFill>
                <a:latin typeface="Overpass Light"/>
                <a:cs typeface="Overpass Light"/>
              </a:rPr>
              <a:t>asegurarse de que los registros de los accidentes del trabajo estén actualizados y de investigar cualquier lesión o enfermedad profesional grave o muerte en el lugar de </a:t>
            </a:r>
            <a:r>
              <a:rPr lang="es-ES" dirty="0" smtClean="0">
                <a:solidFill>
                  <a:schemeClr val="tx2"/>
                </a:solidFill>
                <a:latin typeface="Overpass Light"/>
                <a:cs typeface="Overpass Light"/>
              </a:rPr>
              <a:t>trabajo</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Debe </a:t>
            </a:r>
            <a:r>
              <a:rPr lang="es-ES" dirty="0">
                <a:solidFill>
                  <a:schemeClr val="tx2"/>
                </a:solidFill>
                <a:latin typeface="Overpass Light"/>
                <a:cs typeface="Overpass Light"/>
              </a:rPr>
              <a:t>reunirse como mínimo una vez cada tres </a:t>
            </a:r>
            <a:r>
              <a:rPr lang="es-ES" dirty="0" smtClean="0">
                <a:solidFill>
                  <a:schemeClr val="tx2"/>
                </a:solidFill>
                <a:latin typeface="Overpass Light"/>
                <a:cs typeface="Overpass Light"/>
              </a:rPr>
              <a:t>meses</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Debe </a:t>
            </a:r>
            <a:r>
              <a:rPr lang="es-ES" dirty="0">
                <a:solidFill>
                  <a:schemeClr val="tx2"/>
                </a:solidFill>
                <a:latin typeface="Overpass Light"/>
                <a:cs typeface="Overpass Light"/>
              </a:rPr>
              <a:t>evaluar con periodicidad anual la política y los progresos en materia de </a:t>
            </a:r>
            <a:r>
              <a:rPr lang="es-ES" dirty="0" smtClean="0">
                <a:solidFill>
                  <a:schemeClr val="tx2"/>
                </a:solidFill>
                <a:latin typeface="Overpass Light"/>
                <a:cs typeface="Overpass Light"/>
              </a:rPr>
              <a:t>SST</a:t>
            </a:r>
            <a:endParaRPr lang="es-ES" dirty="0">
              <a:solidFill>
                <a:schemeClr val="tx2"/>
              </a:solidFill>
              <a:latin typeface="Overpass Light"/>
              <a:cs typeface="Overpass Light"/>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7831" y="2825755"/>
            <a:ext cx="3189930" cy="2272540"/>
          </a:xfrm>
          <a:prstGeom prst="rect">
            <a:avLst/>
          </a:prstGeom>
          <a:ln>
            <a:noFill/>
          </a:ln>
          <a:effectLst>
            <a:outerShdw blurRad="292100" dist="139700" dir="2700000" algn="tl" rotWithShape="0">
              <a:srgbClr val="333333">
                <a:alpha val="65000"/>
              </a:srgbClr>
            </a:outerShdw>
          </a:effectLst>
        </p:spPr>
      </p:pic>
      <p:sp>
        <p:nvSpPr>
          <p:cNvPr id="10"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1423495511"/>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b="0" dirty="0" err="1" smtClean="0"/>
              <a:t>Organización</a:t>
            </a:r>
            <a:endParaRPr lang="en-US" b="0"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155</a:t>
            </a:fld>
            <a:endParaRPr lang="en-GB"/>
          </a:p>
        </p:txBody>
      </p:sp>
      <p:sp>
        <p:nvSpPr>
          <p:cNvPr id="9" name="CuadroTexto 8"/>
          <p:cNvSpPr txBox="1"/>
          <p:nvPr/>
        </p:nvSpPr>
        <p:spPr>
          <a:xfrm>
            <a:off x="481824" y="2015747"/>
            <a:ext cx="11166561" cy="4071885"/>
          </a:xfrm>
          <a:prstGeom prst="rect">
            <a:avLst/>
          </a:prstGeom>
          <a:noFill/>
        </p:spPr>
        <p:txBody>
          <a:bodyPr wrap="square" rtlCol="0">
            <a:spAutoFit/>
          </a:bodyPr>
          <a:lstStyle/>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La </a:t>
            </a:r>
            <a:r>
              <a:rPr lang="es-ES" dirty="0">
                <a:solidFill>
                  <a:schemeClr val="tx2"/>
                </a:solidFill>
                <a:latin typeface="Overpass Bold"/>
                <a:cs typeface="Overpass Bold"/>
              </a:rPr>
              <a:t>responsabilidad y la rendición de cuentas </a:t>
            </a:r>
            <a:r>
              <a:rPr lang="es-ES" dirty="0">
                <a:solidFill>
                  <a:schemeClr val="tx2"/>
                </a:solidFill>
                <a:latin typeface="Overpass Light"/>
                <a:cs typeface="Overpass Light"/>
              </a:rPr>
              <a:t>en relación con la protección de los trabajadores y el liderazgo en materia de SST compete a los empleadores. Deben asegurarse de que las políticas y los procedimientos de SST son conocidos y aceptados por </a:t>
            </a:r>
            <a:r>
              <a:rPr lang="es-ES" dirty="0" smtClean="0">
                <a:solidFill>
                  <a:schemeClr val="tx2"/>
                </a:solidFill>
                <a:latin typeface="Overpass Light"/>
                <a:cs typeface="Overpass Light"/>
              </a:rPr>
              <a:t>todos.</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Las </a:t>
            </a:r>
            <a:r>
              <a:rPr lang="es-ES" dirty="0">
                <a:solidFill>
                  <a:schemeClr val="tx2"/>
                </a:solidFill>
                <a:latin typeface="Overpass Bold"/>
                <a:cs typeface="Overpass Bold"/>
              </a:rPr>
              <a:t>competencias y formación en materia de SST </a:t>
            </a:r>
            <a:r>
              <a:rPr lang="es-ES" dirty="0">
                <a:solidFill>
                  <a:schemeClr val="tx2"/>
                </a:solidFill>
                <a:latin typeface="Overpass Light"/>
                <a:cs typeface="Overpass Light"/>
              </a:rPr>
              <a:t>las definen los empleadores, que deben garantizar que todas las personas sean competentes para cumplir con la SST en el desempeño de sus </a:t>
            </a:r>
            <a:r>
              <a:rPr lang="es-ES" dirty="0" smtClean="0">
                <a:solidFill>
                  <a:schemeClr val="tx2"/>
                </a:solidFill>
                <a:latin typeface="Overpass Light"/>
                <a:cs typeface="Overpass Light"/>
              </a:rPr>
              <a:t>tareas.</a:t>
            </a:r>
          </a:p>
          <a:p>
            <a:pPr marL="285750" indent="-285750">
              <a:lnSpc>
                <a:spcPct val="120000"/>
              </a:lnSpc>
              <a:buClr>
                <a:schemeClr val="accent2"/>
              </a:buClr>
              <a:buFont typeface="Lucida Grande"/>
              <a:buChar char="►"/>
              <a:defRPr/>
            </a:pPr>
            <a:r>
              <a:rPr lang="es-ES" dirty="0" smtClean="0">
                <a:solidFill>
                  <a:schemeClr val="tx2"/>
                </a:solidFill>
                <a:latin typeface="Overpass Light"/>
                <a:cs typeface="Overpass Light"/>
              </a:rPr>
              <a:t>La </a:t>
            </a:r>
            <a:r>
              <a:rPr lang="es-ES" dirty="0">
                <a:solidFill>
                  <a:schemeClr val="tx2"/>
                </a:solidFill>
                <a:latin typeface="Overpass Bold"/>
                <a:cs typeface="Overpass Bold"/>
              </a:rPr>
              <a:t>documentación</a:t>
            </a:r>
            <a:r>
              <a:rPr lang="es-ES" dirty="0">
                <a:solidFill>
                  <a:schemeClr val="tx2"/>
                </a:solidFill>
                <a:latin typeface="Overpass Light"/>
                <a:cs typeface="Overpass Light"/>
              </a:rPr>
              <a:t> debe estar adaptada al tamaño/naturaleza del lugar de trabajo, debe prepararse, mantenerse, examinarse y revisarse según sea necesario y </a:t>
            </a:r>
            <a:r>
              <a:rPr lang="es-ES" dirty="0">
                <a:solidFill>
                  <a:schemeClr val="tx2"/>
                </a:solidFill>
                <a:latin typeface="Overpass Bold"/>
                <a:cs typeface="Overpass Bold"/>
              </a:rPr>
              <a:t>comunicarse y ser accesible </a:t>
            </a:r>
            <a:r>
              <a:rPr lang="es-ES" dirty="0">
                <a:solidFill>
                  <a:schemeClr val="tx2"/>
                </a:solidFill>
                <a:latin typeface="Overpass Light"/>
                <a:cs typeface="Overpass Light"/>
              </a:rPr>
              <a:t>a todos los trabajadores interesados. Puede cubrir la política, las responsabilidades, </a:t>
            </a:r>
            <a:r>
              <a:rPr lang="es-ES" u="sng" dirty="0">
                <a:solidFill>
                  <a:schemeClr val="tx2"/>
                </a:solidFill>
                <a:latin typeface="Overpass Light"/>
                <a:cs typeface="Overpass Light"/>
              </a:rPr>
              <a:t>las evaluaciones de los riesgos, las inspecciones</a:t>
            </a:r>
            <a:r>
              <a:rPr lang="es-ES" dirty="0">
                <a:solidFill>
                  <a:schemeClr val="tx2"/>
                </a:solidFill>
                <a:latin typeface="Overpass Light"/>
                <a:cs typeface="Overpass Light"/>
              </a:rPr>
              <a:t> en el lugar de trabajo, los accidentes del trabajo y las enfermedades profesionales y la legislación sobre SST, entre otras </a:t>
            </a:r>
            <a:r>
              <a:rPr lang="es-ES" dirty="0" smtClean="0">
                <a:solidFill>
                  <a:schemeClr val="tx2"/>
                </a:solidFill>
                <a:latin typeface="Overpass Light"/>
                <a:cs typeface="Overpass Light"/>
              </a:rPr>
              <a:t>cosas.</a:t>
            </a:r>
          </a:p>
          <a:p>
            <a:pPr marL="285750" indent="-285750">
              <a:lnSpc>
                <a:spcPct val="120000"/>
              </a:lnSpc>
              <a:buClr>
                <a:schemeClr val="accent2"/>
              </a:buClr>
              <a:buFont typeface="Lucida Grande"/>
              <a:buChar char="►"/>
              <a:defRPr/>
            </a:pPr>
            <a:r>
              <a:rPr lang="es-ES" dirty="0" smtClean="0">
                <a:solidFill>
                  <a:schemeClr val="tx2"/>
                </a:solidFill>
                <a:latin typeface="Overpass Bold"/>
                <a:cs typeface="Overpass Bold"/>
              </a:rPr>
              <a:t>Comunicación</a:t>
            </a:r>
            <a:r>
              <a:rPr lang="es-ES" dirty="0" smtClean="0">
                <a:solidFill>
                  <a:schemeClr val="tx2"/>
                </a:solidFill>
                <a:latin typeface="Overpass Light"/>
                <a:cs typeface="Overpass Light"/>
              </a:rPr>
              <a:t>: </a:t>
            </a:r>
            <a:r>
              <a:rPr lang="es-ES" dirty="0">
                <a:solidFill>
                  <a:schemeClr val="tx2"/>
                </a:solidFill>
                <a:latin typeface="Overpass Light"/>
                <a:cs typeface="Overpass Light"/>
              </a:rPr>
              <a:t>debe garantizarse que se comparta la información sobre la SST, que se aborden y se atiendan las preocupaciones y que se tengan en cuenta las aportaciones de los trabajadores</a:t>
            </a:r>
            <a:r>
              <a:rPr lang="es-ES" dirty="0" smtClean="0">
                <a:solidFill>
                  <a:schemeClr val="tx2"/>
                </a:solidFill>
                <a:latin typeface="Overpass Light"/>
                <a:cs typeface="Overpass Light"/>
              </a:rPr>
              <a:t>.</a:t>
            </a:r>
            <a:endParaRPr lang="es-ES" dirty="0">
              <a:solidFill>
                <a:schemeClr val="tx2"/>
              </a:solidFill>
              <a:latin typeface="Overpass Light"/>
              <a:cs typeface="Overpass Light"/>
            </a:endParaRPr>
          </a:p>
        </p:txBody>
      </p:sp>
      <p:sp>
        <p:nvSpPr>
          <p:cNvPr id="7"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1221828894"/>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Planificación y aplicación </a:t>
            </a:r>
            <a:r>
              <a:rPr lang="es-ES" b="0" dirty="0" smtClean="0"/>
              <a:t>- 1</a:t>
            </a:r>
            <a:endParaRPr lang="en-US" b="0" dirty="0"/>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156</a:t>
            </a:fld>
            <a:endParaRPr lang="en-GB"/>
          </a:p>
        </p:txBody>
      </p:sp>
      <p:sp>
        <p:nvSpPr>
          <p:cNvPr id="7" name="Marcador de contenido 2"/>
          <p:cNvSpPr>
            <a:spLocks noGrp="1"/>
          </p:cNvSpPr>
          <p:nvPr>
            <p:ph idx="1"/>
          </p:nvPr>
        </p:nvSpPr>
        <p:spPr>
          <a:xfrm>
            <a:off x="490538" y="2129333"/>
            <a:ext cx="10726984" cy="3790890"/>
          </a:xfrm>
        </p:spPr>
        <p:txBody>
          <a:bodyPr/>
          <a:lstStyle/>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cs typeface="Overpass Bold"/>
              </a:rPr>
              <a:t>Revisión </a:t>
            </a:r>
            <a:r>
              <a:rPr lang="es-ES" b="0" dirty="0">
                <a:solidFill>
                  <a:schemeClr val="tx2"/>
                </a:solidFill>
                <a:cs typeface="Overpass Bold"/>
              </a:rPr>
              <a:t>inicial</a:t>
            </a:r>
            <a:r>
              <a:rPr lang="es-ES" b="0" dirty="0">
                <a:solidFill>
                  <a:schemeClr val="tx2"/>
                </a:solidFill>
                <a:latin typeface="Overpass Light"/>
                <a:cs typeface="Overpass Light"/>
              </a:rPr>
              <a:t>: aborda los SG-SST y las disposiciones pertinentes </a:t>
            </a:r>
            <a:endParaRPr lang="es-ES"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s-ES" b="0" dirty="0" smtClean="0">
                <a:solidFill>
                  <a:schemeClr val="tx2"/>
                </a:solidFill>
                <a:cs typeface="Overpass Bold"/>
              </a:rPr>
              <a:t>Planificación</a:t>
            </a:r>
            <a:r>
              <a:rPr lang="es-ES" b="0" dirty="0">
                <a:solidFill>
                  <a:schemeClr val="tx2"/>
                </a:solidFill>
                <a:cs typeface="Overpass Bold"/>
              </a:rPr>
              <a:t>, desarrollo y aplicación del sistema </a:t>
            </a:r>
            <a:r>
              <a:rPr lang="es-ES" b="0" dirty="0">
                <a:solidFill>
                  <a:schemeClr val="tx2"/>
                </a:solidFill>
                <a:latin typeface="Overpass Light"/>
                <a:cs typeface="Overpass Light"/>
              </a:rPr>
              <a:t>para </a:t>
            </a:r>
            <a:r>
              <a:rPr lang="es-ES" b="0" dirty="0" smtClean="0">
                <a:solidFill>
                  <a:schemeClr val="tx2"/>
                </a:solidFill>
                <a:latin typeface="Overpass Light"/>
                <a:cs typeface="Overpass Light"/>
              </a:rPr>
              <a:t>promover:</a:t>
            </a:r>
            <a:endParaRPr lang="en-US" b="0" dirty="0" smtClean="0">
              <a:solidFill>
                <a:schemeClr val="tx2"/>
              </a:solidFill>
              <a:latin typeface="Overpass Light"/>
              <a:cs typeface="Overpass Light"/>
            </a:endParaRPr>
          </a:p>
          <a:p>
            <a:pPr marL="920750" lvl="1" indent="-285750">
              <a:lnSpc>
                <a:spcPct val="130000"/>
              </a:lnSpc>
              <a:buClr>
                <a:schemeClr val="accent1"/>
              </a:buClr>
              <a:buFont typeface="Lucida Grande"/>
              <a:buChar char="►"/>
            </a:pPr>
            <a:r>
              <a:rPr lang="es-ES" dirty="0" smtClean="0">
                <a:solidFill>
                  <a:schemeClr val="tx2"/>
                </a:solidFill>
                <a:latin typeface="Overpass Light"/>
                <a:cs typeface="Overpass Light"/>
              </a:rPr>
              <a:t>el </a:t>
            </a:r>
            <a:r>
              <a:rPr lang="es-ES" dirty="0">
                <a:solidFill>
                  <a:schemeClr val="tx2"/>
                </a:solidFill>
                <a:latin typeface="Overpass Light"/>
                <a:cs typeface="Overpass Light"/>
              </a:rPr>
              <a:t>cumplimiento de la legislación nacional </a:t>
            </a:r>
            <a:r>
              <a:rPr lang="es-ES" dirty="0" smtClean="0">
                <a:solidFill>
                  <a:schemeClr val="tx2"/>
                </a:solidFill>
                <a:latin typeface="Overpass Light"/>
                <a:cs typeface="Overpass Light"/>
              </a:rPr>
              <a:t>y</a:t>
            </a:r>
          </a:p>
          <a:p>
            <a:pPr marL="920750" lvl="1" indent="-285750">
              <a:lnSpc>
                <a:spcPct val="150000"/>
              </a:lnSpc>
              <a:buClr>
                <a:schemeClr val="accent1"/>
              </a:buClr>
              <a:buFont typeface="Lucida Grande"/>
              <a:buChar char="►"/>
            </a:pPr>
            <a:r>
              <a:rPr lang="es-ES" dirty="0" smtClean="0">
                <a:solidFill>
                  <a:schemeClr val="tx2"/>
                </a:solidFill>
                <a:latin typeface="Overpass Light"/>
                <a:cs typeface="Overpass Light"/>
              </a:rPr>
              <a:t>la </a:t>
            </a:r>
            <a:r>
              <a:rPr lang="es-ES" dirty="0">
                <a:solidFill>
                  <a:schemeClr val="tx2"/>
                </a:solidFill>
                <a:latin typeface="Overpass Light"/>
                <a:cs typeface="Overpass Light"/>
              </a:rPr>
              <a:t>mejora continuada de los resultados de la </a:t>
            </a:r>
            <a:r>
              <a:rPr lang="es-ES" dirty="0" smtClean="0">
                <a:solidFill>
                  <a:schemeClr val="tx2"/>
                </a:solidFill>
                <a:latin typeface="Overpass Light"/>
                <a:cs typeface="Overpass Light"/>
              </a:rPr>
              <a:t>SST</a:t>
            </a:r>
            <a:endParaRPr lang="en-US" b="0" dirty="0" smtClean="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r>
              <a:rPr lang="en-GB" b="0" dirty="0" err="1" smtClean="0">
                <a:solidFill>
                  <a:schemeClr val="tx2"/>
                </a:solidFill>
                <a:cs typeface="Overpass Bold"/>
              </a:rPr>
              <a:t>Establecimiento</a:t>
            </a:r>
            <a:r>
              <a:rPr lang="en-GB" b="0" dirty="0" smtClean="0">
                <a:solidFill>
                  <a:schemeClr val="tx2"/>
                </a:solidFill>
                <a:cs typeface="Overpass Bold"/>
              </a:rPr>
              <a:t> de los </a:t>
            </a:r>
            <a:r>
              <a:rPr lang="en-GB" b="0" dirty="0" err="1" smtClean="0">
                <a:solidFill>
                  <a:schemeClr val="tx2"/>
                </a:solidFill>
                <a:cs typeface="Overpass Bold"/>
              </a:rPr>
              <a:t>objetivos</a:t>
            </a:r>
            <a:r>
              <a:rPr lang="en-GB" b="0" dirty="0" smtClean="0">
                <a:solidFill>
                  <a:schemeClr val="tx2"/>
                </a:solidFill>
                <a:cs typeface="Overpass Bold"/>
              </a:rPr>
              <a:t> de la SST: </a:t>
            </a:r>
            <a:endParaRPr lang="en-GB" dirty="0">
              <a:solidFill>
                <a:schemeClr val="tx2"/>
              </a:solidFill>
              <a:latin typeface="Overpass Light"/>
              <a:cs typeface="Overpass Bold"/>
            </a:endParaRPr>
          </a:p>
          <a:p>
            <a:pPr marL="920750" lvl="1" indent="-285750" fontAlgn="base">
              <a:lnSpc>
                <a:spcPct val="110000"/>
              </a:lnSpc>
              <a:buClr>
                <a:schemeClr val="accent1"/>
              </a:buClr>
              <a:buFont typeface="Lucida Grande"/>
              <a:buChar char="►"/>
            </a:pPr>
            <a:r>
              <a:rPr lang="es-ES" dirty="0">
                <a:solidFill>
                  <a:schemeClr val="tx2"/>
                </a:solidFill>
                <a:latin typeface="Overpass Light"/>
                <a:cs typeface="Overpass Light"/>
              </a:rPr>
              <a:t>deben ser conformes a la legislación nacional y la política de SST, estar basados en exámenes iniciales/posteriores, ser medibles y específicos para el lugar de trabajo, estar centrados en la mejora continua de la protección de los trabajadores en materia de SST, ser realistas, estar documentados, ser comunicados a todos los niveles pertinentes, ser evaluados periódicamente y ser actualizados cuando </a:t>
            </a:r>
            <a:r>
              <a:rPr lang="es-ES" dirty="0" smtClean="0">
                <a:solidFill>
                  <a:schemeClr val="tx2"/>
                </a:solidFill>
                <a:latin typeface="Overpass Light"/>
                <a:cs typeface="Overpass Light"/>
              </a:rPr>
              <a:t>proceda</a:t>
            </a:r>
            <a:endParaRPr lang="es-ES" dirty="0">
              <a:solidFill>
                <a:schemeClr val="tx2"/>
              </a:solidFill>
              <a:latin typeface="Overpass Light"/>
              <a:cs typeface="Overpass Light"/>
            </a:endParaRPr>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426996823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0" dirty="0"/>
              <a:t>Planificación y aplicación - </a:t>
            </a:r>
            <a:r>
              <a:rPr lang="es-ES" b="0" dirty="0" smtClean="0"/>
              <a:t>2</a:t>
            </a:r>
            <a:endParaRPr lang="en-US" b="0"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157</a:t>
            </a:fld>
            <a:endParaRPr lang="en-GB"/>
          </a:p>
        </p:txBody>
      </p:sp>
      <p:sp>
        <p:nvSpPr>
          <p:cNvPr id="7" name="Marcador de contenido 2"/>
          <p:cNvSpPr>
            <a:spLocks noGrp="1"/>
          </p:cNvSpPr>
          <p:nvPr>
            <p:ph idx="1"/>
          </p:nvPr>
        </p:nvSpPr>
        <p:spPr>
          <a:xfrm>
            <a:off x="490537" y="2129333"/>
            <a:ext cx="11286135" cy="3790890"/>
          </a:xfrm>
        </p:spPr>
        <p:txBody>
          <a:bodyPr/>
          <a:lstStyle/>
          <a:p>
            <a:pPr marL="285750" indent="-285750" eaLnBrk="0" fontAlgn="base" hangingPunct="0">
              <a:lnSpc>
                <a:spcPct val="130000"/>
              </a:lnSpc>
              <a:spcBef>
                <a:spcPct val="0"/>
              </a:spcBef>
              <a:spcAft>
                <a:spcPct val="0"/>
              </a:spcAft>
              <a:buClr>
                <a:schemeClr val="accent2"/>
              </a:buClr>
              <a:buFont typeface="Lucida Grande"/>
              <a:buChar char="►"/>
            </a:pPr>
            <a:r>
              <a:rPr lang="es-ES" b="0" dirty="0" smtClean="0">
                <a:solidFill>
                  <a:schemeClr val="tx2"/>
                </a:solidFill>
                <a:cs typeface="Overpass Bold"/>
              </a:rPr>
              <a:t>Deberían </a:t>
            </a:r>
            <a:r>
              <a:rPr lang="es-ES" b="0" dirty="0">
                <a:solidFill>
                  <a:schemeClr val="tx2"/>
                </a:solidFill>
                <a:cs typeface="Overpass Bold"/>
              </a:rPr>
              <a:t>determinarse todos los peligros y los riesgos para la seguridad y salud de los trabajadores y realizarse periódicamente evaluaciones de los riesgos</a:t>
            </a:r>
            <a:r>
              <a:rPr lang="es-ES" b="0" dirty="0" smtClean="0">
                <a:solidFill>
                  <a:schemeClr val="tx2"/>
                </a:solidFill>
                <a:latin typeface="Overpass Light"/>
                <a:cs typeface="Overpass Light"/>
              </a:rPr>
              <a:t>. </a:t>
            </a:r>
            <a:r>
              <a:rPr lang="es-ES" b="0" dirty="0">
                <a:solidFill>
                  <a:schemeClr val="tx2"/>
                </a:solidFill>
                <a:latin typeface="Overpass Light"/>
                <a:cs typeface="Overpass Light"/>
              </a:rPr>
              <a:t>Las medidas de prevención y protección deberían aplicarse con arreglo a la jerarquía de los controles. Se deberían adoptar procedimientos de prevención y control de los peligros y los riesgos, que deberían</a:t>
            </a:r>
            <a:r>
              <a:rPr lang="es-ES" b="0" dirty="0" smtClean="0">
                <a:solidFill>
                  <a:schemeClr val="tx2"/>
                </a:solidFill>
                <a:latin typeface="Overpass Light"/>
                <a:cs typeface="Overpass Light"/>
              </a:rPr>
              <a:t>:</a:t>
            </a:r>
            <a:r>
              <a:rPr lang="en-GB" b="0" u="sng" dirty="0" smtClean="0">
                <a:solidFill>
                  <a:schemeClr val="tx2"/>
                </a:solidFill>
                <a:latin typeface="Overpass Light"/>
                <a:cs typeface="Overpass Light"/>
              </a:rPr>
              <a:t> </a:t>
            </a:r>
            <a:endParaRPr lang="en-US" b="0" u="sng" dirty="0">
              <a:solidFill>
                <a:schemeClr val="tx2"/>
              </a:solidFill>
              <a:latin typeface="Overpass Light"/>
              <a:cs typeface="Overpass Light"/>
            </a:endParaRPr>
          </a:p>
          <a:p>
            <a:pPr marL="920750" lvl="1" indent="-285750">
              <a:lnSpc>
                <a:spcPct val="130000"/>
              </a:lnSpc>
              <a:buClr>
                <a:schemeClr val="accent1"/>
              </a:buClr>
              <a:buFont typeface="Lucida Grande"/>
              <a:buChar char="►"/>
            </a:pPr>
            <a:r>
              <a:rPr lang="es-ES" dirty="0" smtClean="0">
                <a:solidFill>
                  <a:schemeClr val="tx2"/>
                </a:solidFill>
                <a:latin typeface="Overpass Light"/>
                <a:cs typeface="Overpass Light"/>
              </a:rPr>
              <a:t>Ajustarse </a:t>
            </a:r>
            <a:r>
              <a:rPr lang="es-ES" dirty="0">
                <a:solidFill>
                  <a:schemeClr val="tx2"/>
                </a:solidFill>
                <a:latin typeface="Overpass Light"/>
                <a:cs typeface="Overpass Light"/>
              </a:rPr>
              <a:t>a los peligros y a los riesgos que existan en la organización</a:t>
            </a:r>
            <a:r>
              <a:rPr lang="es-ES" dirty="0" smtClean="0">
                <a:solidFill>
                  <a:schemeClr val="tx2"/>
                </a:solidFill>
                <a:latin typeface="Overpass Light"/>
                <a:cs typeface="Overpass Light"/>
              </a:rPr>
              <a:t>;</a:t>
            </a:r>
          </a:p>
          <a:p>
            <a:pPr marL="920750" lvl="1" indent="-285750">
              <a:lnSpc>
                <a:spcPct val="130000"/>
              </a:lnSpc>
              <a:buClr>
                <a:schemeClr val="accent1"/>
              </a:buClr>
              <a:buFont typeface="Lucida Grande"/>
              <a:buChar char="►"/>
            </a:pPr>
            <a:r>
              <a:rPr lang="es-ES" dirty="0">
                <a:solidFill>
                  <a:schemeClr val="tx2"/>
                </a:solidFill>
                <a:latin typeface="Overpass Light"/>
                <a:cs typeface="Overpass Light"/>
              </a:rPr>
              <a:t> </a:t>
            </a:r>
            <a:r>
              <a:rPr lang="es-ES" dirty="0" smtClean="0">
                <a:solidFill>
                  <a:schemeClr val="tx2"/>
                </a:solidFill>
                <a:latin typeface="Overpass Light"/>
                <a:cs typeface="Overpass Light"/>
              </a:rPr>
              <a:t>revisarse </a:t>
            </a:r>
            <a:r>
              <a:rPr lang="es-ES" dirty="0">
                <a:solidFill>
                  <a:schemeClr val="tx2"/>
                </a:solidFill>
                <a:latin typeface="Overpass Light"/>
                <a:cs typeface="Overpass Light"/>
              </a:rPr>
              <a:t>y modificarse periódicamente en caso de necesidad</a:t>
            </a:r>
            <a:r>
              <a:rPr lang="es-ES" dirty="0" smtClean="0">
                <a:solidFill>
                  <a:schemeClr val="tx2"/>
                </a:solidFill>
                <a:latin typeface="Overpass Light"/>
                <a:cs typeface="Overpass Light"/>
              </a:rPr>
              <a:t>;</a:t>
            </a:r>
          </a:p>
          <a:p>
            <a:pPr marL="920750" lvl="1" indent="-285750">
              <a:lnSpc>
                <a:spcPct val="130000"/>
              </a:lnSpc>
              <a:buClr>
                <a:schemeClr val="accent1"/>
              </a:buClr>
              <a:buFont typeface="Lucida Grande"/>
              <a:buChar char="►"/>
            </a:pPr>
            <a:r>
              <a:rPr lang="es-ES" dirty="0">
                <a:solidFill>
                  <a:schemeClr val="tx2"/>
                </a:solidFill>
                <a:latin typeface="Overpass Light"/>
                <a:cs typeface="Overpass Light"/>
              </a:rPr>
              <a:t> </a:t>
            </a:r>
            <a:r>
              <a:rPr lang="es-ES" dirty="0" smtClean="0">
                <a:solidFill>
                  <a:schemeClr val="tx2"/>
                </a:solidFill>
                <a:latin typeface="Overpass Light"/>
                <a:cs typeface="Overpass Light"/>
              </a:rPr>
              <a:t>cumplir </a:t>
            </a:r>
            <a:r>
              <a:rPr lang="es-ES" dirty="0">
                <a:solidFill>
                  <a:schemeClr val="tx2"/>
                </a:solidFill>
                <a:latin typeface="Overpass Light"/>
                <a:cs typeface="Overpass Light"/>
              </a:rPr>
              <a:t>con la legislación nacional y reflejar prácticas </a:t>
            </a:r>
            <a:r>
              <a:rPr lang="es-ES" dirty="0" smtClean="0">
                <a:solidFill>
                  <a:schemeClr val="tx2"/>
                </a:solidFill>
                <a:latin typeface="Overpass Light"/>
                <a:cs typeface="Overpass Light"/>
              </a:rPr>
              <a:t>adecuadas; y</a:t>
            </a:r>
          </a:p>
          <a:p>
            <a:pPr marL="920750" lvl="1" indent="-285750">
              <a:lnSpc>
                <a:spcPct val="130000"/>
              </a:lnSpc>
              <a:buClr>
                <a:schemeClr val="accent1"/>
              </a:buClr>
              <a:buFont typeface="Lucida Grande"/>
              <a:buChar char="►"/>
            </a:pPr>
            <a:r>
              <a:rPr lang="es-ES" dirty="0">
                <a:solidFill>
                  <a:schemeClr val="tx2"/>
                </a:solidFill>
                <a:latin typeface="Overpass Light"/>
                <a:cs typeface="Overpass Light"/>
              </a:rPr>
              <a:t> </a:t>
            </a:r>
            <a:r>
              <a:rPr lang="es-ES" dirty="0" smtClean="0">
                <a:solidFill>
                  <a:schemeClr val="tx2"/>
                </a:solidFill>
                <a:latin typeface="Overpass Light"/>
                <a:cs typeface="Overpass Light"/>
              </a:rPr>
              <a:t>tener </a:t>
            </a:r>
            <a:r>
              <a:rPr lang="es-ES" dirty="0">
                <a:solidFill>
                  <a:schemeClr val="tx2"/>
                </a:solidFill>
                <a:latin typeface="Overpass Light"/>
                <a:cs typeface="Overpass Light"/>
              </a:rPr>
              <a:t>en cuenta los conocimientos más recientes, incluida la información o los informes de organismos como los servicios de inspección del trabajo, los servicios de SST, u otros servicios, según proceda</a:t>
            </a:r>
            <a:r>
              <a:rPr lang="es-ES" dirty="0" smtClean="0">
                <a:solidFill>
                  <a:schemeClr val="tx2"/>
                </a:solidFill>
                <a:latin typeface="Overpass Light"/>
                <a:cs typeface="Overpass Light"/>
              </a:rPr>
              <a:t>.</a:t>
            </a:r>
            <a:endParaRPr lang="es-ES" dirty="0">
              <a:solidFill>
                <a:schemeClr val="tx2"/>
              </a:solidFill>
              <a:latin typeface="Overpass Light"/>
              <a:cs typeface="Overpass Light"/>
            </a:endParaRPr>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2693994588"/>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11210924" cy="499691"/>
          </a:xfrm>
        </p:spPr>
        <p:txBody>
          <a:bodyPr/>
          <a:lstStyle/>
          <a:p>
            <a:r>
              <a:rPr lang="es-ES" b="0" dirty="0"/>
              <a:t>Evaluación de su SG-SST con indicadores de progreso</a:t>
            </a:r>
          </a:p>
        </p:txBody>
      </p:sp>
      <p:sp>
        <p:nvSpPr>
          <p:cNvPr id="3" name="Marcador de contenido 2"/>
          <p:cNvSpPr>
            <a:spLocks noGrp="1"/>
          </p:cNvSpPr>
          <p:nvPr>
            <p:ph idx="1"/>
          </p:nvPr>
        </p:nvSpPr>
        <p:spPr>
          <a:xfrm>
            <a:off x="472900" y="2028734"/>
            <a:ext cx="10744622" cy="2893149"/>
          </a:xfrm>
        </p:spPr>
        <p:txBody>
          <a:bodyPr/>
          <a:lstStyle/>
          <a:p>
            <a:r>
              <a:rPr lang="es-ES" b="0" dirty="0">
                <a:solidFill>
                  <a:schemeClr val="tx2"/>
                </a:solidFill>
                <a:latin typeface="Overpass Light"/>
                <a:cs typeface="Overpass Light"/>
              </a:rPr>
              <a:t>Establezca indicadores desde un principio, para saber cuáles son los </a:t>
            </a:r>
            <a:r>
              <a:rPr lang="es-ES" b="0" dirty="0" smtClean="0">
                <a:solidFill>
                  <a:schemeClr val="tx2"/>
                </a:solidFill>
                <a:latin typeface="Overpass Light"/>
                <a:cs typeface="Overpass Light"/>
              </a:rPr>
              <a:t>objetivos. </a:t>
            </a:r>
            <a:br>
              <a:rPr lang="es-ES" b="0" dirty="0" smtClean="0">
                <a:solidFill>
                  <a:schemeClr val="tx2"/>
                </a:solidFill>
                <a:latin typeface="Overpass Light"/>
                <a:cs typeface="Overpass Light"/>
              </a:rPr>
            </a:br>
            <a:r>
              <a:rPr lang="es-ES" b="0" dirty="0" smtClean="0">
                <a:solidFill>
                  <a:schemeClr val="tx2"/>
                </a:solidFill>
                <a:latin typeface="Overpass Light"/>
                <a:cs typeface="Overpass Light"/>
              </a:rPr>
              <a:t>Utilice </a:t>
            </a:r>
            <a:r>
              <a:rPr lang="es-ES" b="0" dirty="0">
                <a:solidFill>
                  <a:schemeClr val="tx2"/>
                </a:solidFill>
                <a:latin typeface="Overpass Light"/>
                <a:cs typeface="Overpass Light"/>
              </a:rPr>
              <a:t>indicadores tanto generales como específicos para cada </a:t>
            </a:r>
            <a:r>
              <a:rPr lang="es-ES" b="0" dirty="0" smtClean="0">
                <a:solidFill>
                  <a:schemeClr val="tx2"/>
                </a:solidFill>
                <a:latin typeface="Overpass Light"/>
                <a:cs typeface="Overpass Light"/>
              </a:rPr>
              <a:t>problema</a:t>
            </a:r>
            <a:br>
              <a:rPr lang="es-ES" b="0" dirty="0" smtClean="0">
                <a:solidFill>
                  <a:schemeClr val="tx2"/>
                </a:solidFill>
                <a:latin typeface="Overpass Light"/>
                <a:cs typeface="Overpass Light"/>
              </a:rPr>
            </a:br>
            <a:r>
              <a:rPr lang="es-ES" b="0" dirty="0" smtClean="0">
                <a:solidFill>
                  <a:schemeClr val="tx2"/>
                </a:solidFill>
                <a:latin typeface="Overpass Light"/>
                <a:cs typeface="Overpass Light"/>
              </a:rPr>
              <a:t>Los </a:t>
            </a:r>
            <a:r>
              <a:rPr lang="es-ES" b="0" dirty="0">
                <a:solidFill>
                  <a:schemeClr val="tx2"/>
                </a:solidFill>
                <a:latin typeface="Overpass Light"/>
                <a:cs typeface="Overpass Light"/>
              </a:rPr>
              <a:t>indicadores deberían ser:</a:t>
            </a:r>
          </a:p>
          <a:p>
            <a:pPr marL="2505075" lvl="0" indent="-352425"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Específicos</a:t>
            </a:r>
          </a:p>
          <a:p>
            <a:pPr marL="2505075" lvl="0" indent="-352425"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Medibles</a:t>
            </a:r>
          </a:p>
          <a:p>
            <a:pPr marL="2505075" lvl="0" indent="-352425"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Alcanzables</a:t>
            </a:r>
          </a:p>
          <a:p>
            <a:pPr marL="2505075" lvl="0" indent="-352425" eaLnBrk="0" fontAlgn="base" hangingPunct="0">
              <a:lnSpc>
                <a:spcPct val="150000"/>
              </a:lnSpc>
              <a:spcBef>
                <a:spcPct val="0"/>
              </a:spcBef>
              <a:spcAft>
                <a:spcPct val="0"/>
              </a:spcAft>
              <a:buClr>
                <a:schemeClr val="accent2"/>
              </a:buClr>
              <a:buFont typeface="Arial Unicode MS"/>
              <a:buChar char="▶"/>
            </a:pPr>
            <a:r>
              <a:rPr lang="es-ES" b="0" dirty="0" smtClean="0">
                <a:solidFill>
                  <a:schemeClr val="tx2"/>
                </a:solidFill>
                <a:latin typeface="Overpass Light"/>
                <a:cs typeface="Overpass Light"/>
              </a:rPr>
              <a:t>Pertinentes</a:t>
            </a:r>
          </a:p>
          <a:p>
            <a:pPr marL="2505075" lvl="0" indent="-352425" eaLnBrk="0" fontAlgn="base" hangingPunct="0">
              <a:lnSpc>
                <a:spcPct val="150000"/>
              </a:lnSpc>
              <a:spcBef>
                <a:spcPct val="0"/>
              </a:spcBef>
              <a:spcAft>
                <a:spcPct val="0"/>
              </a:spcAft>
              <a:buClr>
                <a:schemeClr val="accent2"/>
              </a:buClr>
              <a:buFont typeface="Arial Unicode MS"/>
              <a:buChar char="▶"/>
            </a:pPr>
            <a:r>
              <a:rPr lang="es-ES" b="0" dirty="0">
                <a:solidFill>
                  <a:schemeClr val="tx2"/>
                </a:solidFill>
                <a:latin typeface="Overpass Light"/>
                <a:cs typeface="Overpass Light"/>
              </a:rPr>
              <a:t>D</a:t>
            </a:r>
            <a:r>
              <a:rPr lang="es-ES" b="0" dirty="0" smtClean="0">
                <a:solidFill>
                  <a:schemeClr val="tx2"/>
                </a:solidFill>
                <a:latin typeface="Overpass Light"/>
                <a:cs typeface="Overpass Light"/>
              </a:rPr>
              <a:t>e </a:t>
            </a:r>
            <a:r>
              <a:rPr lang="es-ES" b="0" dirty="0">
                <a:solidFill>
                  <a:schemeClr val="tx2"/>
                </a:solidFill>
                <a:latin typeface="Overpass Light"/>
                <a:cs typeface="Overpass Light"/>
              </a:rPr>
              <a:t>duración determinada</a:t>
            </a:r>
            <a:r>
              <a:rPr lang="en-GB" b="0" dirty="0">
                <a:solidFill>
                  <a:schemeClr val="tx2"/>
                </a:solidFill>
                <a:latin typeface="Overpass Light"/>
                <a:cs typeface="Overpass Light"/>
              </a:rPr>
              <a:t> </a:t>
            </a:r>
          </a:p>
          <a:p>
            <a:pPr marL="285750" lvl="0" indent="-285750" eaLnBrk="0" fontAlgn="base" hangingPunct="0">
              <a:lnSpc>
                <a:spcPct val="150000"/>
              </a:lnSpc>
              <a:spcBef>
                <a:spcPct val="0"/>
              </a:spcBef>
              <a:spcAft>
                <a:spcPct val="0"/>
              </a:spcAft>
              <a:buClr>
                <a:schemeClr val="accent2"/>
              </a:buClr>
              <a:buFont typeface="Arial Unicode MS"/>
              <a:buChar char="▶"/>
            </a:pPr>
            <a:endParaRPr lang="en-US" altLang="es-ES" b="0" dirty="0" smtClean="0">
              <a:solidFill>
                <a:schemeClr val="tx2"/>
              </a:solidFill>
              <a:latin typeface="Overpass Light"/>
              <a:ea typeface="Calibri" panose="020F0502020204030204" pitchFamily="34" charset="0"/>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158</a:t>
            </a:fld>
            <a:endParaRPr lang="en-GB"/>
          </a:p>
        </p:txBody>
      </p:sp>
      <p:sp>
        <p:nvSpPr>
          <p:cNvPr id="7" name="CuadroTexto 6"/>
          <p:cNvSpPr txBox="1"/>
          <p:nvPr/>
        </p:nvSpPr>
        <p:spPr>
          <a:xfrm>
            <a:off x="493851" y="5063012"/>
            <a:ext cx="10423831" cy="1200329"/>
          </a:xfrm>
          <a:prstGeom prst="rect">
            <a:avLst/>
          </a:prstGeom>
          <a:noFill/>
        </p:spPr>
        <p:txBody>
          <a:bodyPr wrap="square" rtlCol="0">
            <a:spAutoFit/>
          </a:bodyPr>
          <a:lstStyle/>
          <a:p>
            <a:r>
              <a:rPr lang="es-ES" dirty="0">
                <a:solidFill>
                  <a:schemeClr val="tx2"/>
                </a:solidFill>
                <a:latin typeface="Overpass Light"/>
                <a:cs typeface="Overpass Light"/>
              </a:rPr>
              <a:t>Obtenga información de las inspecciones de seguridad y de los informes de las investigaciones sobre los accidentes del trabajo y las enfermedades </a:t>
            </a:r>
            <a:r>
              <a:rPr lang="es-ES" dirty="0" smtClean="0">
                <a:solidFill>
                  <a:schemeClr val="tx2"/>
                </a:solidFill>
                <a:latin typeface="Overpass Light"/>
                <a:cs typeface="Overpass Light"/>
              </a:rPr>
              <a:t>profesionales.</a:t>
            </a:r>
            <a:endParaRPr lang="es-ES" dirty="0">
              <a:solidFill>
                <a:schemeClr val="tx2"/>
              </a:solidFill>
              <a:latin typeface="Overpass Light"/>
              <a:cs typeface="Overpass Light"/>
            </a:endParaRPr>
          </a:p>
          <a:p>
            <a:r>
              <a:rPr lang="es-ES" dirty="0">
                <a:solidFill>
                  <a:schemeClr val="tx2"/>
                </a:solidFill>
                <a:latin typeface="Overpass Light"/>
                <a:cs typeface="Overpass Light"/>
              </a:rPr>
              <a:t>Mida la mejora a través de valoraciones visuales de los </a:t>
            </a:r>
            <a:r>
              <a:rPr lang="es-ES" dirty="0" smtClean="0">
                <a:solidFill>
                  <a:schemeClr val="tx2"/>
                </a:solidFill>
                <a:latin typeface="Overpass Light"/>
                <a:cs typeface="Overpass Light"/>
              </a:rPr>
              <a:t>cambios </a:t>
            </a:r>
            <a:r>
              <a:rPr lang="es-ES" dirty="0">
                <a:solidFill>
                  <a:schemeClr val="tx2"/>
                </a:solidFill>
                <a:latin typeface="Overpass Light"/>
                <a:cs typeface="Overpass Light"/>
              </a:rPr>
              <a:t>(por ejemplo, fotos de antes y después) e indicadores de progreso. </a:t>
            </a:r>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2597648716"/>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7369668"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Título 1"/>
          <p:cNvSpPr>
            <a:spLocks noGrp="1"/>
          </p:cNvSpPr>
          <p:nvPr>
            <p:ph type="title"/>
          </p:nvPr>
        </p:nvSpPr>
        <p:spPr>
          <a:xfrm>
            <a:off x="490537" y="1423195"/>
            <a:ext cx="10391869" cy="720000"/>
          </a:xfrm>
        </p:spPr>
        <p:txBody>
          <a:bodyPr/>
          <a:lstStyle/>
          <a:p>
            <a:r>
              <a:rPr lang="es-ES" b="0" dirty="0"/>
              <a:t>Evaluar los progresos en el SG-SST </a:t>
            </a:r>
          </a:p>
        </p:txBody>
      </p:sp>
      <p:sp>
        <p:nvSpPr>
          <p:cNvPr id="3" name="Marcador de contenido 2"/>
          <p:cNvSpPr>
            <a:spLocks noGrp="1"/>
          </p:cNvSpPr>
          <p:nvPr>
            <p:ph idx="1"/>
          </p:nvPr>
        </p:nvSpPr>
        <p:spPr>
          <a:xfrm>
            <a:off x="490538" y="1998616"/>
            <a:ext cx="8771725" cy="3790890"/>
          </a:xfrm>
        </p:spPr>
        <p:txBody>
          <a:bodyPr/>
          <a:lstStyle/>
          <a:p>
            <a:pPr marL="285750" indent="-285750" eaLnBrk="0" fontAlgn="base" hangingPunct="0">
              <a:spcBef>
                <a:spcPct val="0"/>
              </a:spcBef>
              <a:spcAft>
                <a:spcPct val="0"/>
              </a:spcAft>
              <a:buClr>
                <a:schemeClr val="accent2"/>
              </a:buClr>
              <a:buFont typeface="Lucida Grande"/>
              <a:buChar char="►"/>
            </a:pPr>
            <a:r>
              <a:rPr lang="en-GB" b="0" dirty="0" err="1" smtClean="0">
                <a:cs typeface="Overpass Bold"/>
              </a:rPr>
              <a:t>Necesitará</a:t>
            </a:r>
            <a:r>
              <a:rPr lang="en-GB" b="0" dirty="0" smtClean="0">
                <a:cs typeface="Overpass Bold"/>
              </a:rPr>
              <a:t> REVISAR:</a:t>
            </a:r>
            <a:endParaRPr lang="en-GB" b="0" dirty="0" smtClean="0">
              <a:solidFill>
                <a:srgbClr val="000000"/>
              </a:solidFill>
              <a:cs typeface="Overpass Bold"/>
            </a:endParaRPr>
          </a:p>
          <a:p>
            <a:pPr marL="546100" lvl="1" indent="-280988">
              <a:lnSpc>
                <a:spcPct val="90000"/>
              </a:lnSpc>
              <a:buClr>
                <a:schemeClr val="accent1"/>
              </a:buClr>
              <a:buFont typeface="Lucida Grande"/>
              <a:buChar char="►"/>
            </a:pPr>
            <a:r>
              <a:rPr lang="es-ES" dirty="0" smtClean="0">
                <a:solidFill>
                  <a:schemeClr val="tx2"/>
                </a:solidFill>
                <a:latin typeface="Overpass Light"/>
                <a:cs typeface="Overpass Light"/>
              </a:rPr>
              <a:t>Los </a:t>
            </a:r>
            <a:r>
              <a:rPr lang="es-ES" dirty="0">
                <a:solidFill>
                  <a:schemeClr val="tx2"/>
                </a:solidFill>
                <a:latin typeface="Overpass Light"/>
                <a:cs typeface="Overpass Light"/>
              </a:rPr>
              <a:t>planes, objetivos, política, proceso y prácticas de SST </a:t>
            </a:r>
            <a:r>
              <a:rPr lang="es-ES" dirty="0" smtClean="0">
                <a:solidFill>
                  <a:schemeClr val="tx2"/>
                </a:solidFill>
                <a:latin typeface="Overpass Light"/>
                <a:cs typeface="Overpass Light"/>
              </a:rPr>
              <a:t>adoptados</a:t>
            </a:r>
            <a:endParaRPr lang="es-ES" i="1" dirty="0" smtClean="0">
              <a:solidFill>
                <a:schemeClr val="tx2"/>
              </a:solidFill>
              <a:latin typeface="Overpass Light"/>
              <a:cs typeface="Overpass Light"/>
            </a:endParaRPr>
          </a:p>
          <a:p>
            <a:pPr marL="546100" lvl="1" indent="-280988">
              <a:lnSpc>
                <a:spcPct val="80000"/>
              </a:lnSpc>
              <a:buClr>
                <a:schemeClr val="accent1"/>
              </a:buClr>
              <a:buFont typeface="Lucida Grande"/>
              <a:buChar char="►"/>
            </a:pPr>
            <a:r>
              <a:rPr lang="es-ES" dirty="0" smtClean="0">
                <a:solidFill>
                  <a:schemeClr val="tx2"/>
                </a:solidFill>
                <a:latin typeface="Overpass Light"/>
                <a:cs typeface="Overpass Light"/>
              </a:rPr>
              <a:t>los </a:t>
            </a:r>
            <a:r>
              <a:rPr lang="es-ES" dirty="0">
                <a:solidFill>
                  <a:schemeClr val="tx2"/>
                </a:solidFill>
                <a:latin typeface="Overpass Light"/>
                <a:cs typeface="Overpass Light"/>
              </a:rPr>
              <a:t>registros, comprobaciones realizadas, ausencias por enfermedad y otros </a:t>
            </a:r>
            <a:r>
              <a:rPr lang="es-ES" dirty="0" smtClean="0">
                <a:solidFill>
                  <a:schemeClr val="tx2"/>
                </a:solidFill>
                <a:latin typeface="Overpass Light"/>
                <a:cs typeface="Overpass Light"/>
              </a:rPr>
              <a:t>datos</a:t>
            </a:r>
            <a:endParaRPr lang="es-ES" i="1" dirty="0" smtClean="0">
              <a:solidFill>
                <a:schemeClr val="tx2"/>
              </a:solidFill>
              <a:latin typeface="Overpass Light"/>
              <a:cs typeface="Overpass Light"/>
            </a:endParaRPr>
          </a:p>
          <a:p>
            <a:pPr marL="546100" lvl="1" indent="-280988">
              <a:lnSpc>
                <a:spcPct val="80000"/>
              </a:lnSpc>
              <a:buClr>
                <a:schemeClr val="accent1"/>
              </a:buClr>
              <a:buFont typeface="Lucida Grande"/>
              <a:buChar char="►"/>
            </a:pPr>
            <a:r>
              <a:rPr lang="es-ES" dirty="0" smtClean="0">
                <a:solidFill>
                  <a:schemeClr val="tx2"/>
                </a:solidFill>
                <a:latin typeface="Overpass Light"/>
                <a:cs typeface="Overpass Light"/>
              </a:rPr>
              <a:t>lo </a:t>
            </a:r>
            <a:r>
              <a:rPr lang="es-ES" dirty="0">
                <a:solidFill>
                  <a:schemeClr val="tx2"/>
                </a:solidFill>
                <a:latin typeface="Overpass Light"/>
                <a:cs typeface="Overpass Light"/>
              </a:rPr>
              <a:t>que ha sucedido/no ha sucedido en el lugar de trabajo</a:t>
            </a:r>
          </a:p>
          <a:p>
            <a:pPr marL="546100" lvl="1" indent="-280988">
              <a:lnSpc>
                <a:spcPct val="70000"/>
              </a:lnSpc>
              <a:buClr>
                <a:schemeClr val="accent1"/>
              </a:buClr>
              <a:buFont typeface="Lucida Grande"/>
              <a:buChar char="►"/>
            </a:pPr>
            <a:endParaRPr lang="en-GB" b="1" dirty="0" smtClean="0">
              <a:solidFill>
                <a:schemeClr val="tx2"/>
              </a:solidFill>
              <a:latin typeface="Overpass Light"/>
              <a:cs typeface="Overpass Light"/>
            </a:endParaRPr>
          </a:p>
          <a:p>
            <a:pPr marL="285750" indent="-285750" eaLnBrk="0" fontAlgn="base" hangingPunct="0">
              <a:spcBef>
                <a:spcPct val="0"/>
              </a:spcBef>
              <a:spcAft>
                <a:spcPct val="0"/>
              </a:spcAft>
              <a:buClr>
                <a:schemeClr val="accent2"/>
              </a:buClr>
              <a:buFont typeface="Lucida Grande"/>
              <a:buChar char="►"/>
            </a:pPr>
            <a:r>
              <a:rPr lang="en-GB" b="0" dirty="0" err="1">
                <a:cs typeface="Overpass Bold"/>
              </a:rPr>
              <a:t>Necesitará</a:t>
            </a:r>
            <a:r>
              <a:rPr lang="en-GB" b="0" dirty="0">
                <a:cs typeface="Overpass Bold"/>
              </a:rPr>
              <a:t> </a:t>
            </a:r>
            <a:r>
              <a:rPr lang="en-GB" dirty="0" smtClean="0"/>
              <a:t>EVALUAR:</a:t>
            </a:r>
            <a:endParaRPr lang="en-GB" b="0" dirty="0">
              <a:solidFill>
                <a:srgbClr val="000000"/>
              </a:solidFill>
              <a:latin typeface="Overpass Light"/>
              <a:cs typeface="Overpass Light"/>
            </a:endParaRPr>
          </a:p>
          <a:p>
            <a:pPr marL="546100" lvl="1" indent="-280988">
              <a:lnSpc>
                <a:spcPct val="90000"/>
              </a:lnSpc>
              <a:buClr>
                <a:schemeClr val="accent1"/>
              </a:buClr>
              <a:buFont typeface="Lucida Grande"/>
              <a:buChar char="►"/>
            </a:pPr>
            <a:r>
              <a:rPr lang="es-ES" dirty="0">
                <a:solidFill>
                  <a:schemeClr val="tx2"/>
                </a:solidFill>
                <a:latin typeface="Overpass Light"/>
                <a:cs typeface="Overpass Light"/>
              </a:rPr>
              <a:t>C</a:t>
            </a:r>
            <a:r>
              <a:rPr lang="es-ES" dirty="0" smtClean="0">
                <a:solidFill>
                  <a:schemeClr val="tx2"/>
                </a:solidFill>
                <a:latin typeface="Overpass Light"/>
                <a:cs typeface="Overpass Light"/>
              </a:rPr>
              <a:t>uán </a:t>
            </a:r>
            <a:r>
              <a:rPr lang="es-ES" dirty="0">
                <a:solidFill>
                  <a:schemeClr val="tx2"/>
                </a:solidFill>
                <a:latin typeface="Overpass Light"/>
                <a:cs typeface="Overpass Light"/>
              </a:rPr>
              <a:t>efectivo ha sido cada elemento del sistema de SST (en su conjunto</a:t>
            </a:r>
            <a:r>
              <a:rPr lang="es-ES" dirty="0" smtClean="0">
                <a:solidFill>
                  <a:schemeClr val="tx2"/>
                </a:solidFill>
                <a:latin typeface="Overpass Light"/>
                <a:cs typeface="Overpass Light"/>
              </a:rPr>
              <a:t>)</a:t>
            </a:r>
            <a:endParaRPr lang="es-ES" i="1" dirty="0" smtClean="0">
              <a:solidFill>
                <a:schemeClr val="tx2"/>
              </a:solidFill>
              <a:latin typeface="Overpass Light"/>
              <a:cs typeface="Overpass Light"/>
            </a:endParaRPr>
          </a:p>
          <a:p>
            <a:pPr marL="546100" lvl="1" indent="-280988">
              <a:lnSpc>
                <a:spcPct val="90000"/>
              </a:lnSpc>
              <a:buClr>
                <a:schemeClr val="accent1"/>
              </a:buClr>
              <a:buFont typeface="Lucida Grande"/>
              <a:buChar char="►"/>
            </a:pPr>
            <a:r>
              <a:rPr lang="es-ES" dirty="0" smtClean="0">
                <a:solidFill>
                  <a:schemeClr val="tx2"/>
                </a:solidFill>
                <a:latin typeface="Overpass Light"/>
                <a:cs typeface="Overpass Light"/>
              </a:rPr>
              <a:t>qué </a:t>
            </a:r>
            <a:r>
              <a:rPr lang="es-ES" dirty="0">
                <a:solidFill>
                  <a:schemeClr val="tx2"/>
                </a:solidFill>
                <a:latin typeface="Overpass Light"/>
                <a:cs typeface="Overpass Light"/>
              </a:rPr>
              <a:t>se ha logrado y qué podría lograrse, con la introducción de cambios, en el </a:t>
            </a:r>
            <a:r>
              <a:rPr lang="es-ES" dirty="0" smtClean="0">
                <a:solidFill>
                  <a:schemeClr val="tx2"/>
                </a:solidFill>
                <a:latin typeface="Overpass Light"/>
                <a:cs typeface="Overpass Light"/>
              </a:rPr>
              <a:t>futuro</a:t>
            </a:r>
          </a:p>
          <a:p>
            <a:pPr marL="546100" lvl="1" indent="-280988">
              <a:lnSpc>
                <a:spcPct val="80000"/>
              </a:lnSpc>
              <a:buClr>
                <a:schemeClr val="accent1"/>
              </a:buClr>
              <a:buFont typeface="Lucida Grande"/>
              <a:buChar char="►"/>
            </a:pPr>
            <a:r>
              <a:rPr lang="es-ES" dirty="0" smtClean="0">
                <a:solidFill>
                  <a:schemeClr val="tx2"/>
                </a:solidFill>
                <a:latin typeface="Overpass Light"/>
                <a:cs typeface="Overpass Light"/>
              </a:rPr>
              <a:t>si </a:t>
            </a:r>
            <a:r>
              <a:rPr lang="es-ES" dirty="0">
                <a:solidFill>
                  <a:schemeClr val="tx2"/>
                </a:solidFill>
                <a:latin typeface="Overpass Light"/>
                <a:cs typeface="Overpass Light"/>
              </a:rPr>
              <a:t>la policía de SST considera las diferencias de género y promueve la inclusión de todos los </a:t>
            </a:r>
            <a:r>
              <a:rPr lang="es-ES" dirty="0" smtClean="0">
                <a:solidFill>
                  <a:schemeClr val="tx2"/>
                </a:solidFill>
                <a:latin typeface="Overpass Light"/>
                <a:cs typeface="Overpass Light"/>
              </a:rPr>
              <a:t>trabajadores</a:t>
            </a:r>
            <a:endParaRPr lang="es-ES"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159</a:t>
            </a:fld>
            <a:endParaRPr lang="en-GB"/>
          </a:p>
        </p:txBody>
      </p:sp>
      <p:sp>
        <p:nvSpPr>
          <p:cNvPr id="7" name="Marcador de texto 5"/>
          <p:cNvSpPr txBox="1">
            <a:spLocks/>
          </p:cNvSpPr>
          <p:nvPr/>
        </p:nvSpPr>
        <p:spPr>
          <a:xfrm>
            <a:off x="9695082" y="2836542"/>
            <a:ext cx="2258470" cy="21014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b="0" i="1" dirty="0" smtClean="0">
                <a:solidFill>
                  <a:schemeClr val="tx2"/>
                </a:solidFill>
                <a:latin typeface="Overpass Light"/>
                <a:cs typeface="Overpass Light"/>
              </a:rPr>
              <a:t>“</a:t>
            </a:r>
            <a:r>
              <a:rPr lang="es-ES" sz="1400" b="0" i="1" dirty="0">
                <a:solidFill>
                  <a:schemeClr val="tx2"/>
                </a:solidFill>
                <a:latin typeface="Overpass Light"/>
                <a:cs typeface="Overpass Light"/>
              </a:rPr>
              <a:t>Sólo cuando sabes por qué has dado en el blanco puedes decir que has aprendido tiro con arco</a:t>
            </a:r>
            <a:r>
              <a:rPr lang="en-US" sz="1400" b="0" i="1" dirty="0" smtClean="0">
                <a:solidFill>
                  <a:schemeClr val="tx2"/>
                </a:solidFill>
                <a:latin typeface="Overpass Light"/>
                <a:cs typeface="Overpass Light"/>
              </a:rPr>
              <a:t>”. </a:t>
            </a:r>
          </a:p>
          <a:p>
            <a:pPr algn="r">
              <a:lnSpc>
                <a:spcPts val="0"/>
              </a:lnSpc>
            </a:pPr>
            <a:r>
              <a:rPr lang="es-ES" sz="1400" b="0" dirty="0" smtClean="0">
                <a:solidFill>
                  <a:schemeClr val="tx2"/>
                </a:solidFill>
                <a:latin typeface="Overpass Light"/>
                <a:cs typeface="Overpass Light"/>
              </a:rPr>
              <a:t/>
            </a:r>
            <a:br>
              <a:rPr lang="es-ES" sz="1400" b="0" dirty="0" smtClean="0">
                <a:solidFill>
                  <a:schemeClr val="tx2"/>
                </a:solidFill>
                <a:latin typeface="Overpass Light"/>
                <a:cs typeface="Overpass Light"/>
              </a:rPr>
            </a:br>
            <a:r>
              <a:rPr lang="en-GB" sz="1200" b="0" dirty="0" err="1">
                <a:solidFill>
                  <a:schemeClr val="tx2"/>
                </a:solidFill>
                <a:latin typeface="Overpass Light"/>
                <a:cs typeface="Overpass Light"/>
              </a:rPr>
              <a:t>P</a:t>
            </a:r>
            <a:r>
              <a:rPr lang="en-GB" sz="1200" b="0" dirty="0" err="1" smtClean="0">
                <a:solidFill>
                  <a:schemeClr val="tx2"/>
                </a:solidFill>
                <a:latin typeface="Overpass Light"/>
                <a:cs typeface="Overpass Light"/>
              </a:rPr>
              <a:t>roverbio</a:t>
            </a:r>
            <a:r>
              <a:rPr lang="en-GB" sz="1200" b="0" dirty="0" smtClean="0">
                <a:solidFill>
                  <a:schemeClr val="tx2"/>
                </a:solidFill>
                <a:latin typeface="Overpass Light"/>
                <a:cs typeface="Overpass Light"/>
              </a:rPr>
              <a:t> chino</a:t>
            </a:r>
            <a:endParaRPr lang="en-GB" sz="1200" b="0" dirty="0">
              <a:solidFill>
                <a:schemeClr val="tx2"/>
              </a:solidFill>
              <a:latin typeface="Overpass Light"/>
              <a:cs typeface="Overpass Light"/>
            </a:endParaRPr>
          </a:p>
        </p:txBody>
      </p:sp>
      <p:pic>
        <p:nvPicPr>
          <p:cNvPr id="10" name="Imagen 9" descr="comillas.ps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1888" y="2586149"/>
            <a:ext cx="570908" cy="497832"/>
          </a:xfrm>
          <a:prstGeom prst="rect">
            <a:avLst/>
          </a:prstGeom>
        </p:spPr>
      </p:pic>
      <p:pic>
        <p:nvPicPr>
          <p:cNvPr id="11"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12" name="CuadroTexto 11"/>
          <p:cNvSpPr txBox="1"/>
          <p:nvPr/>
        </p:nvSpPr>
        <p:spPr>
          <a:xfrm>
            <a:off x="452990" y="5699919"/>
            <a:ext cx="8976045" cy="584776"/>
          </a:xfrm>
          <a:prstGeom prst="rect">
            <a:avLst/>
          </a:prstGeom>
          <a:noFill/>
        </p:spPr>
        <p:txBody>
          <a:bodyPr wrap="square" rtlCol="0">
            <a:spAutoFit/>
          </a:bodyPr>
          <a:lstStyle/>
          <a:p>
            <a:r>
              <a:rPr lang="it-IT" sz="1600" dirty="0" err="1" smtClean="0">
                <a:solidFill>
                  <a:schemeClr val="tx2"/>
                </a:solidFill>
                <a:latin typeface="Overpass Bold"/>
                <a:cs typeface="Overpass Bold"/>
              </a:rPr>
              <a:t>Auditoría</a:t>
            </a:r>
            <a:r>
              <a:rPr lang="it-IT" sz="1600" dirty="0" smtClean="0">
                <a:solidFill>
                  <a:schemeClr val="tx2"/>
                </a:solidFill>
                <a:latin typeface="Overpass Bold"/>
                <a:cs typeface="Overpass Bold"/>
              </a:rPr>
              <a:t>: </a:t>
            </a:r>
            <a:r>
              <a:rPr lang="es-ES" sz="1600" dirty="0">
                <a:solidFill>
                  <a:schemeClr val="tx2"/>
                </a:solidFill>
                <a:latin typeface="Overpass Light"/>
                <a:cs typeface="Overpass Light"/>
              </a:rPr>
              <a:t>supervisión del proceso por personas o equipos independientes y competentes. </a:t>
            </a:r>
            <a:r>
              <a:rPr lang="es-ES" sz="1600" dirty="0" smtClean="0">
                <a:solidFill>
                  <a:schemeClr val="tx2"/>
                </a:solidFill>
                <a:latin typeface="Overpass Light"/>
                <a:cs typeface="Overpass Light"/>
              </a:rPr>
              <a:t/>
            </a:r>
            <a:br>
              <a:rPr lang="es-ES" sz="1600" dirty="0" smtClean="0">
                <a:solidFill>
                  <a:schemeClr val="tx2"/>
                </a:solidFill>
                <a:latin typeface="Overpass Light"/>
                <a:cs typeface="Overpass Light"/>
              </a:rPr>
            </a:br>
            <a:r>
              <a:rPr lang="es-ES" sz="1600" dirty="0" smtClean="0">
                <a:solidFill>
                  <a:schemeClr val="tx2"/>
                </a:solidFill>
                <a:latin typeface="Overpass Light"/>
                <a:cs typeface="Overpass Light"/>
              </a:rPr>
              <a:t>Ayuda </a:t>
            </a:r>
            <a:r>
              <a:rPr lang="es-ES" sz="1600" dirty="0">
                <a:solidFill>
                  <a:schemeClr val="tx2"/>
                </a:solidFill>
                <a:latin typeface="Overpass Light"/>
                <a:cs typeface="Overpass Light"/>
              </a:rPr>
              <a:t>a verificar que la SST es adecuada y efectiva para proteger la SST de los trabajadores</a:t>
            </a:r>
          </a:p>
        </p:txBody>
      </p:sp>
      <p:sp>
        <p:nvSpPr>
          <p:cNvPr id="14"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698987782"/>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foto_recortada_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08106" y="2302561"/>
            <a:ext cx="9308178" cy="6207568"/>
          </a:xfrm>
          <a:prstGeom prst="rect">
            <a:avLst/>
          </a:prstGeom>
        </p:spPr>
      </p:pic>
      <p:sp>
        <p:nvSpPr>
          <p:cNvPr id="2" name="Título 1"/>
          <p:cNvSpPr>
            <a:spLocks noGrp="1"/>
          </p:cNvSpPr>
          <p:nvPr>
            <p:ph type="title"/>
          </p:nvPr>
        </p:nvSpPr>
        <p:spPr/>
        <p:txBody>
          <a:bodyPr/>
          <a:lstStyle/>
          <a:p>
            <a:r>
              <a:rPr lang="en-GB" dirty="0" err="1" smtClean="0"/>
              <a:t>Sesión</a:t>
            </a:r>
            <a:r>
              <a:rPr lang="en-GB" dirty="0" smtClean="0"/>
              <a:t> </a:t>
            </a:r>
            <a:r>
              <a:rPr lang="en-GB" dirty="0"/>
              <a:t>7</a:t>
            </a:r>
            <a:endParaRPr lang="es-ES" dirty="0"/>
          </a:p>
        </p:txBody>
      </p:sp>
      <p:sp>
        <p:nvSpPr>
          <p:cNvPr id="3" name="Marcador de texto 2"/>
          <p:cNvSpPr>
            <a:spLocks noGrp="1"/>
          </p:cNvSpPr>
          <p:nvPr>
            <p:ph type="body" idx="1"/>
          </p:nvPr>
        </p:nvSpPr>
        <p:spPr>
          <a:xfrm>
            <a:off x="490538" y="3596780"/>
            <a:ext cx="8540283" cy="1656000"/>
          </a:xfrm>
        </p:spPr>
        <p:txBody>
          <a:bodyPr/>
          <a:lstStyle/>
          <a:p>
            <a:r>
              <a:rPr lang="en-US" sz="3200" dirty="0" err="1" smtClean="0">
                <a:latin typeface="Overpass Regular"/>
                <a:cs typeface="Overpass Regular"/>
              </a:rPr>
              <a:t>Adopción</a:t>
            </a:r>
            <a:r>
              <a:rPr lang="en-US" sz="3200" dirty="0" smtClean="0">
                <a:latin typeface="Overpass Regular"/>
                <a:cs typeface="Overpass Regular"/>
              </a:rPr>
              <a:t> de </a:t>
            </a:r>
            <a:r>
              <a:rPr lang="en-US" sz="3200" dirty="0" err="1" smtClean="0">
                <a:latin typeface="Overpass Regular"/>
                <a:cs typeface="Overpass Regular"/>
              </a:rPr>
              <a:t>medidas</a:t>
            </a:r>
            <a:endParaRPr lang="es-ES" sz="3200" dirty="0">
              <a:latin typeface="Overpass Regular"/>
              <a:cs typeface="Overpass Regular"/>
            </a:endParaRPr>
          </a:p>
        </p:txBody>
      </p:sp>
      <p:sp>
        <p:nvSpPr>
          <p:cNvPr id="5" name="Marcador de pie de página 4"/>
          <p:cNvSpPr>
            <a:spLocks noGrp="1"/>
          </p:cNvSpPr>
          <p:nvPr>
            <p:ph type="ftr" sz="quarter" idx="11"/>
          </p:nvPr>
        </p:nvSpPr>
        <p:spPr/>
        <p:txBody>
          <a:bodyPr/>
          <a:lstStyle/>
          <a:p>
            <a:r>
              <a:rPr lang="en-GB" smtClean="0"/>
              <a:t>Advancing social justice, promoting decent work</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160</a:t>
            </a:fld>
            <a:endParaRPr lang="en-GB"/>
          </a:p>
        </p:txBody>
      </p:sp>
      <p:pic>
        <p:nvPicPr>
          <p:cNvPr id="9"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11"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b="0" smtClean="0"/>
              <a:t>Impulsar la justicia social, promover el trabajo decente</a:t>
            </a:r>
            <a:endParaRPr lang="en-GB" b="0" dirty="0"/>
          </a:p>
        </p:txBody>
      </p:sp>
    </p:spTree>
    <p:extLst>
      <p:ext uri="{BB962C8B-B14F-4D97-AF65-F5344CB8AC3E}">
        <p14:creationId xmlns:p14="http://schemas.microsoft.com/office/powerpoint/2010/main" val="1599711745"/>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161</a:t>
            </a:fld>
            <a:endParaRPr lang="en-GB"/>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n-US" b="0" dirty="0" err="1" smtClean="0"/>
              <a:t>Objetivos</a:t>
            </a:r>
            <a:r>
              <a:rPr lang="en-US" b="0" dirty="0" smtClean="0"/>
              <a:t> de la </a:t>
            </a:r>
            <a:r>
              <a:rPr lang="en-US" b="0" dirty="0" err="1" smtClean="0"/>
              <a:t>Sesión</a:t>
            </a:r>
            <a:r>
              <a:rPr lang="en-US" b="0" dirty="0" smtClean="0"/>
              <a:t> </a:t>
            </a:r>
            <a:r>
              <a:rPr lang="en-US" b="0" dirty="0" err="1" smtClean="0"/>
              <a:t>siete</a:t>
            </a:r>
            <a:endParaRPr lang="en-GB" b="0" dirty="0"/>
          </a:p>
        </p:txBody>
      </p:sp>
      <p:sp>
        <p:nvSpPr>
          <p:cNvPr id="6" name="Content Placeholder 2"/>
          <p:cNvSpPr txBox="1">
            <a:spLocks/>
          </p:cNvSpPr>
          <p:nvPr/>
        </p:nvSpPr>
        <p:spPr>
          <a:xfrm>
            <a:off x="471861" y="225282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b="0" dirty="0">
                <a:solidFill>
                  <a:schemeClr val="tx2"/>
                </a:solidFill>
              </a:rPr>
              <a:t>Al final de la sesión</a:t>
            </a:r>
            <a:r>
              <a:rPr lang="en-GB" sz="2000" dirty="0" smtClean="0">
                <a:solidFill>
                  <a:schemeClr val="tx2"/>
                </a:solidFill>
              </a:rPr>
              <a:t>:</a:t>
            </a:r>
          </a:p>
          <a:p>
            <a:pPr marL="457200" lvl="1" indent="-457200">
              <a:spcBef>
                <a:spcPts val="1200"/>
              </a:spcBef>
              <a:buFont typeface="Calibri" pitchFamily="34" charset="0"/>
              <a:buAutoNum type="arabicPeriod"/>
            </a:pPr>
            <a:r>
              <a:rPr lang="es-ES" dirty="0">
                <a:solidFill>
                  <a:schemeClr val="tx2"/>
                </a:solidFill>
                <a:latin typeface="Overpass Light"/>
                <a:cs typeface="Overpass Light"/>
              </a:rPr>
              <a:t>S</a:t>
            </a:r>
            <a:r>
              <a:rPr lang="es-ES" dirty="0" smtClean="0">
                <a:solidFill>
                  <a:schemeClr val="tx2"/>
                </a:solidFill>
                <a:latin typeface="Overpass Light"/>
                <a:cs typeface="Overpass Light"/>
              </a:rPr>
              <a:t>abrá </a:t>
            </a:r>
            <a:r>
              <a:rPr lang="es-ES" dirty="0">
                <a:solidFill>
                  <a:schemeClr val="tx2"/>
                </a:solidFill>
                <a:latin typeface="Overpass Light"/>
                <a:cs typeface="Overpass Light"/>
              </a:rPr>
              <a:t>gestionar la mejora continuada de la </a:t>
            </a:r>
            <a:r>
              <a:rPr lang="es-ES" dirty="0" smtClean="0">
                <a:solidFill>
                  <a:schemeClr val="tx2"/>
                </a:solidFill>
                <a:latin typeface="Overpass Light"/>
                <a:cs typeface="Overpass Light"/>
              </a:rPr>
              <a:t>SST</a:t>
            </a: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Sabrá </a:t>
            </a:r>
            <a:r>
              <a:rPr lang="es-ES" dirty="0">
                <a:solidFill>
                  <a:schemeClr val="tx2"/>
                </a:solidFill>
                <a:latin typeface="Overpass Light"/>
                <a:cs typeface="Overpass Light"/>
              </a:rPr>
              <a:t>organizar los resultados de su taller </a:t>
            </a:r>
            <a:endParaRPr lang="es-ES" dirty="0" smtClean="0">
              <a:solidFill>
                <a:schemeClr val="tx2"/>
              </a:solidFill>
              <a:latin typeface="Overpass Light"/>
              <a:cs typeface="Overpass Light"/>
            </a:endParaRP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Habrá </a:t>
            </a:r>
            <a:r>
              <a:rPr lang="es-ES" dirty="0">
                <a:solidFill>
                  <a:schemeClr val="tx2"/>
                </a:solidFill>
                <a:latin typeface="Overpass Light"/>
                <a:cs typeface="Overpass Light"/>
              </a:rPr>
              <a:t>completado su plan de </a:t>
            </a:r>
            <a:r>
              <a:rPr lang="es-ES" dirty="0" smtClean="0">
                <a:solidFill>
                  <a:schemeClr val="tx2"/>
                </a:solidFill>
                <a:latin typeface="Overpass Light"/>
                <a:cs typeface="Overpass Light"/>
              </a:rPr>
              <a:t>acción</a:t>
            </a:r>
          </a:p>
          <a:p>
            <a:pPr marL="457200" lvl="1" indent="-457200">
              <a:spcBef>
                <a:spcPts val="1200"/>
              </a:spcBef>
              <a:buFont typeface="Calibri" pitchFamily="34" charset="0"/>
              <a:buAutoNum type="arabicPeriod"/>
            </a:pPr>
            <a:r>
              <a:rPr lang="es-ES" dirty="0" smtClean="0">
                <a:solidFill>
                  <a:schemeClr val="tx2"/>
                </a:solidFill>
                <a:latin typeface="Overpass Light"/>
                <a:cs typeface="Overpass Light"/>
              </a:rPr>
              <a:t>Estará </a:t>
            </a:r>
            <a:r>
              <a:rPr lang="es-ES" dirty="0">
                <a:solidFill>
                  <a:schemeClr val="tx2"/>
                </a:solidFill>
                <a:latin typeface="Overpass Light"/>
                <a:cs typeface="Overpass Light"/>
              </a:rPr>
              <a:t>listo y preparado para actuar</a:t>
            </a:r>
          </a:p>
          <a:p>
            <a:pPr marL="457200" lvl="1" indent="-457200">
              <a:spcBef>
                <a:spcPts val="1200"/>
              </a:spcBef>
              <a:buFont typeface="Calibri" pitchFamily="34" charset="0"/>
              <a:buAutoNum type="arabicPeriod"/>
            </a:pPr>
            <a:endParaRPr lang="en-GB" b="0" dirty="0">
              <a:solidFill>
                <a:schemeClr val="tx2"/>
              </a:solidFill>
              <a:latin typeface="Overpass Light"/>
              <a:cs typeface="Overpass Light"/>
            </a:endParaRPr>
          </a:p>
          <a:p>
            <a:pPr marL="457200" lvl="1" indent="-457200">
              <a:spcBef>
                <a:spcPts val="1200"/>
              </a:spcBef>
              <a:buFont typeface="Calibri" pitchFamily="34" charset="0"/>
              <a:buAutoNum type="arabicPeriod"/>
            </a:pPr>
            <a:endParaRPr lang="en-US" dirty="0">
              <a:solidFill>
                <a:srgbClr val="000000"/>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Imagen 8" descr="_MG_278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0603" y="1269828"/>
            <a:ext cx="2792710" cy="4974514"/>
          </a:xfrm>
          <a:prstGeom prst="rect">
            <a:avLst/>
          </a:prstGeom>
        </p:spPr>
      </p:pic>
      <p:sp>
        <p:nvSpPr>
          <p:cNvPr id="17" name="Marcador de texto 16"/>
          <p:cNvSpPr>
            <a:spLocks noGrp="1"/>
          </p:cNvSpPr>
          <p:nvPr>
            <p:ph type="body" sz="quarter" idx="14"/>
          </p:nvPr>
        </p:nvSpPr>
        <p:spPr>
          <a:xfrm>
            <a:off x="8053012" y="5911411"/>
            <a:ext cx="2768776" cy="238449"/>
          </a:xfrm>
        </p:spPr>
        <p:txBody>
          <a:bodyPr/>
          <a:lstStyle/>
          <a:p>
            <a:r>
              <a:rPr lang="hu-HU" dirty="0" smtClean="0"/>
              <a:t>Foto: OIT- Colombia</a:t>
            </a:r>
            <a:endParaRPr lang="es-ES" dirty="0"/>
          </a:p>
        </p:txBody>
      </p:sp>
      <p:sp>
        <p:nvSpPr>
          <p:cNvPr id="13"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3036276428"/>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descr="163c_slid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3396" y="1935159"/>
            <a:ext cx="2882862" cy="1631671"/>
          </a:xfrm>
          <a:prstGeom prst="rect">
            <a:avLst/>
          </a:prstGeom>
        </p:spPr>
      </p:pic>
      <p:sp>
        <p:nvSpPr>
          <p:cNvPr id="15"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162</a:t>
            </a:fld>
            <a:endParaRPr lang="en-GB"/>
          </a:p>
        </p:txBody>
      </p:sp>
      <p:sp>
        <p:nvSpPr>
          <p:cNvPr id="5" name="Title 1"/>
          <p:cNvSpPr txBox="1">
            <a:spLocks/>
          </p:cNvSpPr>
          <p:nvPr/>
        </p:nvSpPr>
        <p:spPr>
          <a:xfrm>
            <a:off x="498454" y="1282090"/>
            <a:ext cx="11215837" cy="500958"/>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b="0" dirty="0"/>
              <a:t>¿En qué condiciones de SST se encuentra su lugar de trabajo</a:t>
            </a:r>
            <a:r>
              <a:rPr lang="es-ES" b="0" dirty="0" smtClean="0"/>
              <a:t>?</a:t>
            </a: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6150" y="3493691"/>
            <a:ext cx="3248812" cy="2434574"/>
          </a:xfrm>
          <a:prstGeom prst="rect">
            <a:avLst/>
          </a:prstGeom>
          <a:ln>
            <a:noFill/>
          </a:ln>
          <a:effectLst>
            <a:outerShdw blurRad="292100" dist="139700" dir="2700000" algn="tl" rotWithShape="0">
              <a:srgbClr val="333333">
                <a:alpha val="65000"/>
              </a:srgbClr>
            </a:outerShdw>
          </a:effectLst>
        </p:spPr>
      </p:pic>
      <p:pic>
        <p:nvPicPr>
          <p:cNvPr id="10" name="Imagen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56798" y="3486337"/>
            <a:ext cx="3242315" cy="2420692"/>
          </a:xfrm>
          <a:prstGeom prst="rect">
            <a:avLst/>
          </a:prstGeom>
          <a:ln>
            <a:noFill/>
          </a:ln>
          <a:effectLst>
            <a:outerShdw blurRad="292100" dist="139700" dir="2700000" algn="tl" rotWithShape="0">
              <a:srgbClr val="333333">
                <a:alpha val="65000"/>
              </a:srgbClr>
            </a:outerShdw>
          </a:effectLst>
        </p:spPr>
      </p:pic>
      <p:sp>
        <p:nvSpPr>
          <p:cNvPr id="13" name="CuadroTexto 12"/>
          <p:cNvSpPr txBox="1"/>
          <p:nvPr/>
        </p:nvSpPr>
        <p:spPr>
          <a:xfrm>
            <a:off x="790230" y="2662523"/>
            <a:ext cx="3609987" cy="646331"/>
          </a:xfrm>
          <a:prstGeom prst="rect">
            <a:avLst/>
          </a:prstGeom>
          <a:noFill/>
        </p:spPr>
        <p:txBody>
          <a:bodyPr wrap="square" rtlCol="0">
            <a:spAutoFit/>
          </a:bodyPr>
          <a:lstStyle/>
          <a:p>
            <a:pPr marL="285750" indent="-285750">
              <a:buClr>
                <a:schemeClr val="accent2"/>
              </a:buClr>
              <a:buFont typeface="Lucida Grande"/>
              <a:buChar char="▸"/>
            </a:pPr>
            <a:r>
              <a:rPr lang="es-ES" dirty="0" smtClean="0">
                <a:solidFill>
                  <a:schemeClr val="tx2"/>
                </a:solidFill>
                <a:latin typeface="Overpass Light"/>
                <a:cs typeface="Overpass Light"/>
              </a:rPr>
              <a:t>¿</a:t>
            </a:r>
            <a:r>
              <a:rPr lang="es-ES" dirty="0">
                <a:solidFill>
                  <a:schemeClr val="tx2"/>
                </a:solidFill>
                <a:latin typeface="Overpass Light"/>
                <a:cs typeface="Overpass Light"/>
              </a:rPr>
              <a:t>Dónde situaría a su empresa en relación con la SST</a:t>
            </a:r>
            <a:r>
              <a:rPr lang="es-ES" dirty="0" smtClean="0">
                <a:solidFill>
                  <a:schemeClr val="tx2"/>
                </a:solidFill>
                <a:latin typeface="Overpass Light"/>
                <a:cs typeface="Overpass Light"/>
              </a:rPr>
              <a:t>?</a:t>
            </a:r>
            <a:endParaRPr lang="es-ES" dirty="0">
              <a:solidFill>
                <a:schemeClr val="tx2"/>
              </a:solidFill>
              <a:latin typeface="Overpass Light"/>
              <a:cs typeface="Overpass Light"/>
            </a:endParaRPr>
          </a:p>
        </p:txBody>
      </p:sp>
      <p:sp>
        <p:nvSpPr>
          <p:cNvPr id="14"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
        <p:nvSpPr>
          <p:cNvPr id="9" name="CuadroTexto 8"/>
          <p:cNvSpPr txBox="1"/>
          <p:nvPr/>
        </p:nvSpPr>
        <p:spPr>
          <a:xfrm>
            <a:off x="628602" y="1975462"/>
            <a:ext cx="3348270" cy="646331"/>
          </a:xfrm>
          <a:prstGeom prst="rect">
            <a:avLst/>
          </a:prstGeom>
          <a:noFill/>
        </p:spPr>
        <p:txBody>
          <a:bodyPr wrap="square" rtlCol="0">
            <a:spAutoFit/>
          </a:bodyPr>
          <a:lstStyle/>
          <a:p>
            <a:r>
              <a:rPr lang="es-ES" dirty="0">
                <a:solidFill>
                  <a:schemeClr val="tx2"/>
                </a:solidFill>
                <a:latin typeface="Overpass Light"/>
                <a:cs typeface="Overpass Light"/>
              </a:rPr>
              <a:t>Salud y seguridad en la planta de </a:t>
            </a:r>
            <a:r>
              <a:rPr lang="es-ES" dirty="0" smtClean="0">
                <a:solidFill>
                  <a:schemeClr val="tx2"/>
                </a:solidFill>
                <a:latin typeface="Overpass Light"/>
                <a:cs typeface="Overpass Light"/>
              </a:rPr>
              <a:t>producción</a:t>
            </a:r>
            <a:endParaRPr lang="en-GB" dirty="0">
              <a:solidFill>
                <a:schemeClr val="tx2"/>
              </a:solidFill>
              <a:latin typeface="Overpass Light"/>
              <a:cs typeface="Overpass Light"/>
            </a:endParaRPr>
          </a:p>
        </p:txBody>
      </p:sp>
    </p:spTree>
    <p:extLst>
      <p:ext uri="{BB962C8B-B14F-4D97-AF65-F5344CB8AC3E}">
        <p14:creationId xmlns:p14="http://schemas.microsoft.com/office/powerpoint/2010/main" val="2054872795"/>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163</a:t>
            </a:fld>
            <a:endParaRPr lang="en-GB"/>
          </a:p>
        </p:txBody>
      </p:sp>
      <p:sp>
        <p:nvSpPr>
          <p:cNvPr id="5" name="Title 1"/>
          <p:cNvSpPr txBox="1">
            <a:spLocks/>
          </p:cNvSpPr>
          <p:nvPr/>
        </p:nvSpPr>
        <p:spPr>
          <a:xfrm>
            <a:off x="485625" y="1336892"/>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b="0" dirty="0"/>
              <a:t>Lista de ideas de mejora</a:t>
            </a:r>
            <a:endParaRPr lang="en-GB" b="0" dirty="0"/>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6297" y="2259251"/>
            <a:ext cx="6051807" cy="3685096"/>
          </a:xfrm>
          <a:prstGeom prst="rect">
            <a:avLst/>
          </a:prstGeom>
          <a:ln>
            <a:noFill/>
          </a:ln>
          <a:effectLst>
            <a:outerShdw blurRad="292100" dist="139700" dir="2700000" algn="tl" rotWithShape="0">
              <a:srgbClr val="333333">
                <a:alpha val="65000"/>
              </a:srgbClr>
            </a:outerShdw>
          </a:effectLst>
        </p:spPr>
      </p:pic>
      <p:sp>
        <p:nvSpPr>
          <p:cNvPr id="12"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2711162617"/>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164</a:t>
            </a:fld>
            <a:endParaRPr lang="en-GB"/>
          </a:p>
        </p:txBody>
      </p:sp>
      <p:sp>
        <p:nvSpPr>
          <p:cNvPr id="5" name="Title 1"/>
          <p:cNvSpPr txBox="1">
            <a:spLocks/>
          </p:cNvSpPr>
          <p:nvPr/>
        </p:nvSpPr>
        <p:spPr>
          <a:xfrm>
            <a:off x="485625" y="1336892"/>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es-ES" b="0" dirty="0"/>
              <a:t>Su plan de mejora de la empresa</a:t>
            </a:r>
            <a:endParaRPr lang="en-GB" b="0" dirty="0"/>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mtClean="0"/>
              <a:t>Date: Monday / 01 / October / 2019</a:t>
            </a:r>
            <a:endParaRPr lang="en-GB"/>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88804" y="2193805"/>
            <a:ext cx="5994583" cy="3860793"/>
          </a:xfrm>
          <a:prstGeom prst="rect">
            <a:avLst/>
          </a:prstGeom>
          <a:ln>
            <a:noFill/>
          </a:ln>
          <a:effectLst>
            <a:outerShdw blurRad="292100" dist="139700" dir="2700000" algn="tl" rotWithShape="0">
              <a:srgbClr val="333333">
                <a:alpha val="65000"/>
              </a:srgbClr>
            </a:outerShdw>
          </a:effectLst>
        </p:spPr>
      </p:pic>
      <p:sp>
        <p:nvSpPr>
          <p:cNvPr id="12"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3405818922"/>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0" dirty="0"/>
              <a:t>Ejercicio: Adopción de medidas</a:t>
            </a:r>
            <a:endParaRPr lang="en-GB" b="0" dirty="0"/>
          </a:p>
        </p:txBody>
      </p:sp>
      <p:sp>
        <p:nvSpPr>
          <p:cNvPr id="5" name="Date Placeholder 4"/>
          <p:cNvSpPr>
            <a:spLocks noGrp="1"/>
          </p:cNvSpPr>
          <p:nvPr>
            <p:ph type="dt" sz="half" idx="10"/>
          </p:nvPr>
        </p:nvSpPr>
        <p:spPr/>
        <p:txBody>
          <a:bodyPr/>
          <a:lstStyle/>
          <a:p>
            <a:r>
              <a:rPr lang="en-GB" smtClean="0"/>
              <a:t>Date: Monday / 01 / October / 2019</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pPr/>
              <a:t>165</a:t>
            </a:fld>
            <a:endParaRPr lang="en-GB"/>
          </a:p>
        </p:txBody>
      </p:sp>
      <p:sp>
        <p:nvSpPr>
          <p:cNvPr id="10" name="Content Placeholder 2"/>
          <p:cNvSpPr txBox="1">
            <a:spLocks/>
          </p:cNvSpPr>
          <p:nvPr/>
        </p:nvSpPr>
        <p:spPr>
          <a:xfrm>
            <a:off x="409897" y="2090913"/>
            <a:ext cx="10273044" cy="4027884"/>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0" indent="-514350" fontAlgn="base">
              <a:lnSpc>
                <a:spcPct val="150000"/>
              </a:lnSpc>
              <a:spcBef>
                <a:spcPct val="0"/>
              </a:spcBef>
              <a:spcAft>
                <a:spcPct val="0"/>
              </a:spcAft>
              <a:buFont typeface="+mj-lt"/>
              <a:buAutoNum type="arabicPeriod"/>
              <a:defRPr/>
            </a:pPr>
            <a:r>
              <a:rPr lang="es-ES" b="0" dirty="0" smtClean="0">
                <a:solidFill>
                  <a:schemeClr val="tx2"/>
                </a:solidFill>
                <a:latin typeface="Overpass Light"/>
                <a:cs typeface="Overpass Light"/>
              </a:rPr>
              <a:t>Complete </a:t>
            </a:r>
            <a:r>
              <a:rPr lang="es-ES" b="0" dirty="0">
                <a:solidFill>
                  <a:schemeClr val="tx2"/>
                </a:solidFill>
                <a:latin typeface="Overpass Light"/>
                <a:cs typeface="Overpass Light"/>
              </a:rPr>
              <a:t>el paso 4 sobre la evaluación de los riesgos del ejercicio de fábrica en la plantilla. Determine quién es el responsable e indique un calendario realista</a:t>
            </a:r>
            <a:r>
              <a:rPr lang="es-ES" b="0" dirty="0" smtClean="0">
                <a:solidFill>
                  <a:schemeClr val="tx2"/>
                </a:solidFill>
                <a:latin typeface="Overpass Light"/>
                <a:cs typeface="Overpass Light"/>
              </a:rPr>
              <a:t>.</a:t>
            </a:r>
          </a:p>
          <a:p>
            <a:pPr marL="514350" lvl="0" indent="-514350" fontAlgn="base">
              <a:lnSpc>
                <a:spcPct val="150000"/>
              </a:lnSpc>
              <a:spcBef>
                <a:spcPct val="0"/>
              </a:spcBef>
              <a:spcAft>
                <a:spcPct val="0"/>
              </a:spcAft>
              <a:buFont typeface="+mj-lt"/>
              <a:buAutoNum type="arabicPeriod"/>
              <a:defRPr/>
            </a:pPr>
            <a:endParaRPr lang="es-ES" b="0" dirty="0">
              <a:solidFill>
                <a:schemeClr val="tx2"/>
              </a:solidFill>
              <a:latin typeface="Overpass Light"/>
              <a:cs typeface="Overpass Light"/>
            </a:endParaRPr>
          </a:p>
          <a:p>
            <a:pPr marL="514350" lvl="0" indent="-514350" fontAlgn="base">
              <a:lnSpc>
                <a:spcPct val="150000"/>
              </a:lnSpc>
              <a:spcBef>
                <a:spcPct val="0"/>
              </a:spcBef>
              <a:spcAft>
                <a:spcPct val="0"/>
              </a:spcAft>
              <a:buFontTx/>
              <a:buAutoNum type="arabicPeriod"/>
              <a:defRPr/>
            </a:pPr>
            <a:r>
              <a:rPr lang="es-ES" b="0" dirty="0">
                <a:solidFill>
                  <a:schemeClr val="tx2"/>
                </a:solidFill>
                <a:latin typeface="Overpass Light"/>
                <a:cs typeface="Overpass Light"/>
              </a:rPr>
              <a:t>En la lista de mejoras </a:t>
            </a:r>
            <a:r>
              <a:rPr lang="es-ES" dirty="0">
                <a:solidFill>
                  <a:schemeClr val="tx2"/>
                </a:solidFill>
                <a:latin typeface="Overpass Light"/>
                <a:cs typeface="Overpass Light"/>
              </a:rPr>
              <a:t>identifique</a:t>
            </a:r>
            <a:r>
              <a:rPr lang="es-ES" b="0" dirty="0">
                <a:solidFill>
                  <a:schemeClr val="tx2"/>
                </a:solidFill>
                <a:latin typeface="Overpass Light"/>
                <a:cs typeface="Overpass Light"/>
              </a:rPr>
              <a:t> qué áreas de sus factores deben ser evaluadas en cuanto al riesgo en primer lugar y por qué</a:t>
            </a:r>
            <a:r>
              <a:rPr lang="es-ES" b="0" dirty="0" smtClean="0">
                <a:solidFill>
                  <a:schemeClr val="tx2"/>
                </a:solidFill>
                <a:latin typeface="Overpass Light"/>
                <a:cs typeface="Overpass Light"/>
              </a:rPr>
              <a:t>.</a:t>
            </a:r>
          </a:p>
          <a:p>
            <a:pPr marL="514350" lvl="0" indent="-514350" fontAlgn="base">
              <a:lnSpc>
                <a:spcPct val="150000"/>
              </a:lnSpc>
              <a:spcBef>
                <a:spcPct val="0"/>
              </a:spcBef>
              <a:spcAft>
                <a:spcPct val="0"/>
              </a:spcAft>
              <a:buFontTx/>
              <a:buAutoNum type="arabicPeriod"/>
              <a:defRPr/>
            </a:pPr>
            <a:endParaRPr lang="es-ES" b="0" dirty="0">
              <a:solidFill>
                <a:schemeClr val="tx2"/>
              </a:solidFill>
              <a:latin typeface="Overpass Light"/>
              <a:cs typeface="Overpass Light"/>
            </a:endParaRPr>
          </a:p>
          <a:p>
            <a:pPr marL="514350" lvl="0" indent="-514350" fontAlgn="base">
              <a:lnSpc>
                <a:spcPct val="150000"/>
              </a:lnSpc>
              <a:spcBef>
                <a:spcPct val="0"/>
              </a:spcBef>
              <a:spcAft>
                <a:spcPct val="0"/>
              </a:spcAft>
              <a:buFontTx/>
              <a:buAutoNum type="arabicPeriod"/>
              <a:defRPr/>
            </a:pPr>
            <a:r>
              <a:rPr lang="es-ES" b="0" dirty="0">
                <a:solidFill>
                  <a:schemeClr val="tx2"/>
                </a:solidFill>
                <a:latin typeface="Overpass Light"/>
                <a:cs typeface="Overpass Light"/>
              </a:rPr>
              <a:t>¿Qué medidas es necesario aplicar en su lugar de trabajo para desarrollar / mejorar / supervisar el SG-SST</a:t>
            </a:r>
            <a:r>
              <a:rPr lang="es-ES" b="0" dirty="0" smtClean="0">
                <a:solidFill>
                  <a:schemeClr val="tx2"/>
                </a:solidFill>
                <a:latin typeface="Overpass Light"/>
                <a:cs typeface="Overpass Light"/>
              </a:rPr>
              <a:t>?</a:t>
            </a:r>
            <a:endParaRPr lang="es-ES" b="0" dirty="0">
              <a:solidFill>
                <a:schemeClr val="tx2"/>
              </a:solidFill>
              <a:latin typeface="Overpass Light"/>
              <a:cs typeface="Overpass Light"/>
            </a:endParaRPr>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1772964053"/>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0" y="21570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 name="Marcador de fecha 1"/>
          <p:cNvSpPr>
            <a:spLocks noGrp="1"/>
          </p:cNvSpPr>
          <p:nvPr>
            <p:ph type="dt" sz="half" idx="10"/>
          </p:nvPr>
        </p:nvSpPr>
        <p:spPr/>
        <p:txBody>
          <a:bodyPr/>
          <a:lstStyle/>
          <a:p>
            <a:r>
              <a:rPr lang="en-GB" smtClean="0"/>
              <a:t>Date: Monday / 01 / October / 2019</a:t>
            </a:r>
            <a:endParaRPr lang="en-GB"/>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166</a:t>
            </a:fld>
            <a:endParaRPr lang="en-GB"/>
          </a:p>
        </p:txBody>
      </p:sp>
      <p:pic>
        <p:nvPicPr>
          <p:cNvPr id="5" name="Imagen 4" descr="foto_recortada_1.png"/>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1" y="3513676"/>
            <a:ext cx="2564790" cy="1479963"/>
          </a:xfrm>
          <a:prstGeom prst="rect">
            <a:avLst/>
          </a:prstGeom>
          <a:effectLst>
            <a:outerShdw blurRad="50800" dist="38100" dir="10800000" algn="r" rotWithShape="0">
              <a:prstClr val="black">
                <a:alpha val="40000"/>
              </a:prstClr>
            </a:outerShdw>
          </a:effectLst>
        </p:spPr>
      </p:pic>
      <p:pic>
        <p:nvPicPr>
          <p:cNvPr id="6" name="Imagen 5" descr="foto_recortada_2.png"/>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1630104" y="3570885"/>
            <a:ext cx="2530304" cy="1421051"/>
          </a:xfrm>
          <a:prstGeom prst="rect">
            <a:avLst/>
          </a:prstGeom>
          <a:effectLst>
            <a:outerShdw blurRad="50800" dist="38100" dir="10800000" algn="r" rotWithShape="0">
              <a:prstClr val="black">
                <a:alpha val="40000"/>
              </a:prstClr>
            </a:outerShdw>
          </a:effectLst>
        </p:spPr>
      </p:pic>
      <p:pic>
        <p:nvPicPr>
          <p:cNvPr id="7" name="Imagen 6" descr="foto_recortada_3.png"/>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3270452" y="3512065"/>
            <a:ext cx="2543237" cy="1478526"/>
          </a:xfrm>
          <a:prstGeom prst="rect">
            <a:avLst/>
          </a:prstGeom>
          <a:effectLst>
            <a:outerShdw blurRad="50800" dist="38100" dir="10800000" algn="r" rotWithShape="0">
              <a:prstClr val="black">
                <a:alpha val="40000"/>
              </a:prstClr>
            </a:outerShdw>
          </a:effectLst>
        </p:spPr>
      </p:pic>
      <p:pic>
        <p:nvPicPr>
          <p:cNvPr id="8" name="Imagen 7" descr="foto_recortada_4.png"/>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4858559" y="3513676"/>
            <a:ext cx="2563353" cy="1479963"/>
          </a:xfrm>
          <a:prstGeom prst="rect">
            <a:avLst/>
          </a:prstGeom>
          <a:effectLst>
            <a:outerShdw blurRad="50800" dist="38100" dir="10800000" algn="r" rotWithShape="0">
              <a:prstClr val="black">
                <a:alpha val="40000"/>
              </a:prstClr>
            </a:outerShdw>
          </a:effectLst>
        </p:spPr>
      </p:pic>
      <p:pic>
        <p:nvPicPr>
          <p:cNvPr id="9" name="Imagen 8" descr="foto_recortada_5.png"/>
          <p:cNvPicPr>
            <a:picLocks noChangeAspect="1"/>
          </p:cNvPicPr>
          <p:nvPr/>
        </p:nvPicPr>
        <p:blipFill>
          <a:blip r:embed="rId6" cstate="print">
            <a:alphaModFix/>
            <a:extLst>
              <a:ext uri="{28A0092B-C50C-407E-A947-70E740481C1C}">
                <a14:useLocalDpi xmlns:a14="http://schemas.microsoft.com/office/drawing/2010/main" val="0"/>
              </a:ext>
            </a:extLst>
          </a:blip>
          <a:stretch>
            <a:fillRect/>
          </a:stretch>
        </p:blipFill>
        <p:spPr>
          <a:xfrm>
            <a:off x="6545729" y="3557407"/>
            <a:ext cx="2479089" cy="1430137"/>
          </a:xfrm>
          <a:prstGeom prst="rect">
            <a:avLst/>
          </a:prstGeom>
          <a:effectLst>
            <a:outerShdw blurRad="50800" dist="38100" dir="10800000" algn="r" rotWithShape="0">
              <a:prstClr val="black">
                <a:alpha val="40000"/>
              </a:prstClr>
            </a:outerShdw>
          </a:effectLst>
        </p:spPr>
      </p:pic>
      <p:pic>
        <p:nvPicPr>
          <p:cNvPr id="10" name="Imagen 9" descr="foto_recortada_6.png"/>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8157134" y="3571262"/>
            <a:ext cx="2435783" cy="1416282"/>
          </a:xfrm>
          <a:prstGeom prst="rect">
            <a:avLst/>
          </a:prstGeom>
          <a:effectLst>
            <a:outerShdw blurRad="50800" dist="38100" dir="10800000" algn="r" rotWithShape="0">
              <a:prstClr val="black">
                <a:alpha val="40000"/>
              </a:prstClr>
            </a:outerShdw>
          </a:effectLst>
        </p:spPr>
      </p:pic>
      <p:pic>
        <p:nvPicPr>
          <p:cNvPr id="11" name="Imagen 10" descr="foto_recortada_7.png"/>
          <p:cNvPicPr>
            <a:picLocks noChangeAspect="1"/>
          </p:cNvPicPr>
          <p:nvPr/>
        </p:nvPicPr>
        <p:blipFill>
          <a:blip r:embed="rId8" cstate="print">
            <a:alphaModFix/>
            <a:extLst>
              <a:ext uri="{28A0092B-C50C-407E-A947-70E740481C1C}">
                <a14:useLocalDpi xmlns:a14="http://schemas.microsoft.com/office/drawing/2010/main" val="0"/>
              </a:ext>
            </a:extLst>
          </a:blip>
          <a:stretch>
            <a:fillRect/>
          </a:stretch>
        </p:blipFill>
        <p:spPr>
          <a:xfrm>
            <a:off x="9770782" y="3466353"/>
            <a:ext cx="2388961" cy="1524179"/>
          </a:xfrm>
          <a:prstGeom prst="rect">
            <a:avLst/>
          </a:prstGeom>
          <a:effectLst>
            <a:outerShdw blurRad="50800" dist="38100" dir="10800000" algn="r" rotWithShape="0">
              <a:prstClr val="black">
                <a:alpha val="40000"/>
              </a:prstClr>
            </a:outerShdw>
          </a:effectLst>
        </p:spPr>
      </p:pic>
      <p:sp>
        <p:nvSpPr>
          <p:cNvPr id="14" name="Title 1"/>
          <p:cNvSpPr txBox="1">
            <a:spLocks/>
          </p:cNvSpPr>
          <p:nvPr/>
        </p:nvSpPr>
        <p:spPr>
          <a:xfrm>
            <a:off x="490538" y="1423195"/>
            <a:ext cx="11210924"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gn="ctr"/>
            <a:r>
              <a:rPr lang="de-DE" dirty="0" smtClean="0"/>
              <a:t>¡Muchas </a:t>
            </a:r>
            <a:r>
              <a:rPr lang="de-DE" dirty="0" err="1" smtClean="0"/>
              <a:t>gracias</a:t>
            </a:r>
            <a:r>
              <a:rPr lang="de-DE" dirty="0" smtClean="0"/>
              <a:t>!</a:t>
            </a:r>
            <a:endParaRPr lang="en-GB" b="0" dirty="0"/>
          </a:p>
        </p:txBody>
      </p:sp>
      <p:sp>
        <p:nvSpPr>
          <p:cNvPr id="15"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pic>
        <p:nvPicPr>
          <p:cNvPr id="13" name="Imagen 12" descr="EU_logo.jp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7095" y="5511059"/>
            <a:ext cx="620439" cy="419186"/>
          </a:xfrm>
          <a:prstGeom prst="rect">
            <a:avLst/>
          </a:prstGeom>
        </p:spPr>
      </p:pic>
      <p:sp>
        <p:nvSpPr>
          <p:cNvPr id="16" name="CuadroTexto 15"/>
          <p:cNvSpPr txBox="1"/>
          <p:nvPr/>
        </p:nvSpPr>
        <p:spPr>
          <a:xfrm>
            <a:off x="1203918" y="5494916"/>
            <a:ext cx="3699219" cy="461665"/>
          </a:xfrm>
          <a:prstGeom prst="rect">
            <a:avLst/>
          </a:prstGeom>
          <a:noFill/>
        </p:spPr>
        <p:txBody>
          <a:bodyPr wrap="square" rtlCol="0">
            <a:spAutoFit/>
          </a:bodyPr>
          <a:lstStyle/>
          <a:p>
            <a:r>
              <a:rPr lang="es-ES_tradnl" sz="800" dirty="0">
                <a:latin typeface="Overpass Light"/>
                <a:cs typeface="Overpass Light"/>
              </a:rPr>
              <a:t>Este documento fue elaborado con la ayuda financiera de la Unión Europea. Las opiniones expresadas en </a:t>
            </a:r>
            <a:r>
              <a:rPr lang="es-ES_tradnl" sz="800" dirty="0" smtClean="0">
                <a:latin typeface="Overpass Light"/>
                <a:cs typeface="Overpass Light"/>
              </a:rPr>
              <a:t>este documento </a:t>
            </a:r>
            <a:r>
              <a:rPr lang="es-ES_tradnl" sz="800" dirty="0">
                <a:latin typeface="Overpass Light"/>
                <a:cs typeface="Overpass Light"/>
              </a:rPr>
              <a:t>no pueden en modo alguno tomarse como un reflejo de la opinión oficial de la Unión Europea.</a:t>
            </a:r>
            <a:endParaRPr lang="es-ES" sz="800" dirty="0">
              <a:latin typeface="Overpass Light"/>
              <a:cs typeface="Overpass Light"/>
            </a:endParaRPr>
          </a:p>
        </p:txBody>
      </p:sp>
    </p:spTree>
    <p:extLst>
      <p:ext uri="{BB962C8B-B14F-4D97-AF65-F5344CB8AC3E}">
        <p14:creationId xmlns:p14="http://schemas.microsoft.com/office/powerpoint/2010/main" val="2811425888"/>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11210924" cy="499691"/>
          </a:xfrm>
        </p:spPr>
        <p:txBody>
          <a:bodyPr/>
          <a:lstStyle/>
          <a:p>
            <a:r>
              <a:rPr lang="es-ES" b="0" dirty="0"/>
              <a:t>Ejercicio 6: Juego de rol, comité paritario de SST </a:t>
            </a:r>
          </a:p>
        </p:txBody>
      </p:sp>
      <p:sp>
        <p:nvSpPr>
          <p:cNvPr id="3" name="Marcador de contenido 2"/>
          <p:cNvSpPr>
            <a:spLocks noGrp="1"/>
          </p:cNvSpPr>
          <p:nvPr>
            <p:ph idx="1"/>
          </p:nvPr>
        </p:nvSpPr>
        <p:spPr>
          <a:xfrm>
            <a:off x="472899" y="2028734"/>
            <a:ext cx="11316603" cy="4216236"/>
          </a:xfrm>
        </p:spPr>
        <p:txBody>
          <a:bodyPr/>
          <a:lstStyle/>
          <a:p>
            <a:pPr>
              <a:lnSpc>
                <a:spcPct val="110000"/>
              </a:lnSpc>
              <a:spcBef>
                <a:spcPts val="600"/>
              </a:spcBef>
              <a:spcAft>
                <a:spcPts val="1200"/>
              </a:spcAft>
            </a:pPr>
            <a:r>
              <a:rPr lang="en-GB" altLang="es-ES" sz="1600" b="0" dirty="0" err="1" smtClean="0">
                <a:solidFill>
                  <a:srgbClr val="000000"/>
                </a:solidFill>
                <a:ea typeface="Calibri" panose="020F0502020204030204" pitchFamily="34" charset="0"/>
                <a:cs typeface="Overpass Bold"/>
              </a:rPr>
              <a:t>Actores</a:t>
            </a:r>
            <a:r>
              <a:rPr lang="en-GB" altLang="es-ES" sz="1600" b="0" dirty="0">
                <a:solidFill>
                  <a:srgbClr val="000000"/>
                </a:solidFill>
                <a:ea typeface="Calibri" panose="020F0502020204030204" pitchFamily="34" charset="0"/>
                <a:cs typeface="Overpass Bold"/>
              </a:rPr>
              <a:t>: </a:t>
            </a:r>
            <a:r>
              <a:rPr lang="es-ES" sz="1600" b="0" i="1" dirty="0">
                <a:solidFill>
                  <a:schemeClr val="tx2"/>
                </a:solidFill>
                <a:latin typeface="Overpass Light"/>
                <a:ea typeface="Calibri" panose="020F0502020204030204" pitchFamily="34" charset="0"/>
                <a:cs typeface="Overpass Light"/>
              </a:rPr>
              <a:t>Zhang, una joven trabajadora recién contratada en el aserradero </a:t>
            </a:r>
            <a:r>
              <a:rPr lang="es-ES" sz="1600" b="0" i="1" dirty="0" err="1">
                <a:solidFill>
                  <a:schemeClr val="tx2"/>
                </a:solidFill>
                <a:latin typeface="Overpass Light"/>
                <a:ea typeface="Calibri" panose="020F0502020204030204" pitchFamily="34" charset="0"/>
                <a:cs typeface="Overpass Light"/>
              </a:rPr>
              <a:t>Zhu</a:t>
            </a:r>
            <a:r>
              <a:rPr lang="es-ES" sz="1600" b="0" i="1" dirty="0">
                <a:solidFill>
                  <a:schemeClr val="tx2"/>
                </a:solidFill>
                <a:latin typeface="Overpass Light"/>
                <a:ea typeface="Calibri" panose="020F0502020204030204" pitchFamily="34" charset="0"/>
                <a:cs typeface="Overpass Light"/>
              </a:rPr>
              <a:t> </a:t>
            </a:r>
            <a:r>
              <a:rPr lang="es-ES" sz="1600" b="0" i="1" dirty="0" err="1">
                <a:solidFill>
                  <a:schemeClr val="tx2"/>
                </a:solidFill>
                <a:latin typeface="Overpass Light"/>
                <a:ea typeface="Calibri" panose="020F0502020204030204" pitchFamily="34" charset="0"/>
                <a:cs typeface="Overpass Light"/>
              </a:rPr>
              <a:t>Nian</a:t>
            </a:r>
            <a:r>
              <a:rPr lang="es-ES" sz="1600" b="0" i="1" dirty="0">
                <a:solidFill>
                  <a:schemeClr val="tx2"/>
                </a:solidFill>
                <a:latin typeface="Overpass Light"/>
                <a:ea typeface="Calibri" panose="020F0502020204030204" pitchFamily="34" charset="0"/>
                <a:cs typeface="Overpass Light"/>
              </a:rPr>
              <a:t> (una pyme) y el Sr. </a:t>
            </a:r>
            <a:r>
              <a:rPr lang="es-ES" sz="1600" b="0" i="1" dirty="0" err="1">
                <a:solidFill>
                  <a:schemeClr val="tx2"/>
                </a:solidFill>
                <a:latin typeface="Overpass Light"/>
                <a:ea typeface="Calibri" panose="020F0502020204030204" pitchFamily="34" charset="0"/>
                <a:cs typeface="Overpass Light"/>
              </a:rPr>
              <a:t>Wu</a:t>
            </a:r>
            <a:r>
              <a:rPr lang="es-ES" sz="1600" b="0" i="1" dirty="0">
                <a:solidFill>
                  <a:schemeClr val="tx2"/>
                </a:solidFill>
                <a:latin typeface="Overpass Light"/>
                <a:ea typeface="Calibri" panose="020F0502020204030204" pitchFamily="34" charset="0"/>
                <a:cs typeface="Overpass Light"/>
              </a:rPr>
              <a:t>, supervisor de Zhang en el aserradero. Tiene unos cincuenta </a:t>
            </a:r>
            <a:r>
              <a:rPr lang="es-ES" sz="1600" b="0" i="1" dirty="0" smtClean="0">
                <a:solidFill>
                  <a:schemeClr val="tx2"/>
                </a:solidFill>
                <a:latin typeface="Overpass Light"/>
                <a:ea typeface="Calibri" panose="020F0502020204030204" pitchFamily="34" charset="0"/>
                <a:cs typeface="Overpass Light"/>
              </a:rPr>
              <a:t>años</a:t>
            </a:r>
            <a:r>
              <a:rPr lang="en-GB" altLang="es-ES" sz="1600" b="0" dirty="0" smtClean="0">
                <a:solidFill>
                  <a:srgbClr val="000000"/>
                </a:solidFill>
                <a:latin typeface="Overpass Light"/>
                <a:ea typeface="Calibri" panose="020F0502020204030204" pitchFamily="34" charset="0"/>
                <a:cs typeface="Overpass Light"/>
              </a:rPr>
              <a:t>; </a:t>
            </a:r>
          </a:p>
          <a:p>
            <a:pPr>
              <a:lnSpc>
                <a:spcPct val="110000"/>
              </a:lnSpc>
              <a:spcBef>
                <a:spcPts val="600"/>
              </a:spcBef>
              <a:spcAft>
                <a:spcPts val="1200"/>
              </a:spcAft>
            </a:pPr>
            <a:r>
              <a:rPr lang="en-GB" altLang="es-ES" sz="1600" b="0" dirty="0" err="1" smtClean="0">
                <a:solidFill>
                  <a:srgbClr val="000000"/>
                </a:solidFill>
                <a:ea typeface="Calibri" panose="020F0502020204030204" pitchFamily="34" charset="0"/>
                <a:cs typeface="Overpass Bold"/>
              </a:rPr>
              <a:t>Hechos</a:t>
            </a:r>
            <a:r>
              <a:rPr lang="en-GB" altLang="es-ES" sz="1600" b="0" dirty="0" smtClean="0">
                <a:solidFill>
                  <a:srgbClr val="000000"/>
                </a:solidFill>
                <a:ea typeface="Calibri" panose="020F0502020204030204" pitchFamily="34" charset="0"/>
                <a:cs typeface="Overpass Bold"/>
              </a:rPr>
              <a:t>: </a:t>
            </a:r>
            <a:r>
              <a:rPr lang="es-ES" sz="1600" b="0" i="1" dirty="0" err="1">
                <a:solidFill>
                  <a:srgbClr val="000000"/>
                </a:solidFill>
                <a:latin typeface="Overpass Light"/>
                <a:ea typeface="Calibri" panose="020F0502020204030204" pitchFamily="34" charset="0"/>
                <a:cs typeface="Overpass Light"/>
              </a:rPr>
              <a:t>Zhan</a:t>
            </a:r>
            <a:r>
              <a:rPr lang="es-ES" sz="1600" b="0" i="1" dirty="0">
                <a:solidFill>
                  <a:srgbClr val="000000"/>
                </a:solidFill>
                <a:latin typeface="Overpass Light"/>
                <a:ea typeface="Calibri" panose="020F0502020204030204" pitchFamily="34" charset="0"/>
                <a:cs typeface="Overpass Light"/>
              </a:rPr>
              <a:t>, que suele ir al trabajo caminando, lo que resulta largo y cansado, aceptó hace seis meses que el Sr. </a:t>
            </a:r>
            <a:r>
              <a:rPr lang="es-ES" sz="1600" b="0" i="1" dirty="0" err="1">
                <a:solidFill>
                  <a:srgbClr val="000000"/>
                </a:solidFill>
                <a:latin typeface="Overpass Light"/>
                <a:ea typeface="Calibri" panose="020F0502020204030204" pitchFamily="34" charset="0"/>
                <a:cs typeface="Overpass Light"/>
              </a:rPr>
              <a:t>Wu</a:t>
            </a:r>
            <a:r>
              <a:rPr lang="es-ES" sz="1600" b="0" i="1" dirty="0">
                <a:solidFill>
                  <a:srgbClr val="000000"/>
                </a:solidFill>
                <a:latin typeface="Overpass Light"/>
                <a:ea typeface="Calibri" panose="020F0502020204030204" pitchFamily="34" charset="0"/>
                <a:cs typeface="Overpass Light"/>
              </a:rPr>
              <a:t> la llevase un día en coche</a:t>
            </a:r>
            <a:r>
              <a:rPr lang="en-GB" altLang="es-ES" sz="1600" b="0" i="1" dirty="0" smtClean="0">
                <a:solidFill>
                  <a:srgbClr val="000000"/>
                </a:solidFill>
                <a:latin typeface="Overpass Light"/>
                <a:ea typeface="Calibri" panose="020F0502020204030204" pitchFamily="34" charset="0"/>
                <a:cs typeface="Overpass Light"/>
              </a:rPr>
              <a:t>. </a:t>
            </a:r>
            <a:endParaRPr lang="en-GB" altLang="es-ES" sz="1600" b="0" i="1" dirty="0">
              <a:solidFill>
                <a:srgbClr val="000000"/>
              </a:solidFill>
              <a:latin typeface="Overpass Light"/>
              <a:ea typeface="Calibri" panose="020F0502020204030204" pitchFamily="34" charset="0"/>
              <a:cs typeface="Overpass Light"/>
            </a:endParaRPr>
          </a:p>
          <a:p>
            <a:pPr>
              <a:lnSpc>
                <a:spcPct val="110000"/>
              </a:lnSpc>
              <a:spcBef>
                <a:spcPts val="600"/>
              </a:spcBef>
              <a:spcAft>
                <a:spcPts val="1200"/>
              </a:spcAft>
            </a:pPr>
            <a:r>
              <a:rPr lang="es-ES" sz="1600" b="0" i="1" dirty="0" smtClean="0">
                <a:solidFill>
                  <a:srgbClr val="000000"/>
                </a:solidFill>
                <a:latin typeface="Overpass Light"/>
                <a:ea typeface="Calibri" panose="020F0502020204030204" pitchFamily="34" charset="0"/>
                <a:cs typeface="Overpass Light"/>
              </a:rPr>
              <a:t>Durante </a:t>
            </a:r>
            <a:r>
              <a:rPr lang="es-ES" sz="1600" b="0" i="1" dirty="0">
                <a:solidFill>
                  <a:srgbClr val="000000"/>
                </a:solidFill>
                <a:latin typeface="Overpass Light"/>
                <a:ea typeface="Calibri" panose="020F0502020204030204" pitchFamily="34" charset="0"/>
                <a:cs typeface="Overpass Light"/>
              </a:rPr>
              <a:t>el trayecto, el Sr. </a:t>
            </a:r>
            <a:r>
              <a:rPr lang="es-ES" sz="1600" b="0" i="1" dirty="0" err="1">
                <a:solidFill>
                  <a:srgbClr val="000000"/>
                </a:solidFill>
                <a:latin typeface="Overpass Light"/>
                <a:ea typeface="Calibri" panose="020F0502020204030204" pitchFamily="34" charset="0"/>
                <a:cs typeface="Overpass Light"/>
              </a:rPr>
              <a:t>Wu</a:t>
            </a:r>
            <a:r>
              <a:rPr lang="es-ES" sz="1600" b="0" i="1" dirty="0">
                <a:solidFill>
                  <a:srgbClr val="000000"/>
                </a:solidFill>
                <a:latin typeface="Overpass Light"/>
                <a:ea typeface="Calibri" panose="020F0502020204030204" pitchFamily="34" charset="0"/>
                <a:cs typeface="Overpass Light"/>
              </a:rPr>
              <a:t> hizo comentarios sobre lo guapa que era. Desde entonces, encuentra excusas para encontrarse "casualmente" con Zhang en el lugar de trabajo, se acerca a ella cuando entra y sale del vestuario, en el comedor de la empresa, e incluso cuando está con sus compañeros de trabajo. Le dice que "debería ser amable con él". Recientemente, como Zhang ha rechazado sus acercamientos indeseados, el Sr. </a:t>
            </a:r>
            <a:r>
              <a:rPr lang="es-ES" sz="1600" b="0" i="1" dirty="0" err="1">
                <a:solidFill>
                  <a:srgbClr val="000000"/>
                </a:solidFill>
                <a:latin typeface="Overpass Light"/>
                <a:ea typeface="Calibri" panose="020F0502020204030204" pitchFamily="34" charset="0"/>
                <a:cs typeface="Overpass Light"/>
              </a:rPr>
              <a:t>Wu</a:t>
            </a:r>
            <a:r>
              <a:rPr lang="es-ES" sz="1600" b="0" i="1" dirty="0">
                <a:solidFill>
                  <a:srgbClr val="000000"/>
                </a:solidFill>
                <a:latin typeface="Overpass Light"/>
                <a:ea typeface="Calibri" panose="020F0502020204030204" pitchFamily="34" charset="0"/>
                <a:cs typeface="Overpass Light"/>
              </a:rPr>
              <a:t> ha amenazado con "hacerla despedir" si no acepta sus invitaciones para </a:t>
            </a:r>
            <a:r>
              <a:rPr lang="es-ES" sz="1600" b="0" i="1" dirty="0" smtClean="0">
                <a:solidFill>
                  <a:srgbClr val="000000"/>
                </a:solidFill>
                <a:latin typeface="Overpass Light"/>
                <a:ea typeface="Calibri" panose="020F0502020204030204" pitchFamily="34" charset="0"/>
                <a:cs typeface="Overpass Light"/>
              </a:rPr>
              <a:t>salir.</a:t>
            </a:r>
            <a:endParaRPr lang="es-ES" sz="1600" i="1" dirty="0">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0"/>
              </a:spcBef>
            </a:pPr>
            <a:r>
              <a:rPr lang="en-GB" altLang="es-ES" sz="1600" b="0" dirty="0" err="1" smtClean="0">
                <a:solidFill>
                  <a:srgbClr val="000000"/>
                </a:solidFill>
                <a:ea typeface="Calibri" panose="020F0502020204030204" pitchFamily="34" charset="0"/>
                <a:cs typeface="Overpass Bold"/>
              </a:rPr>
              <a:t>Consecuencias</a:t>
            </a:r>
            <a:r>
              <a:rPr lang="en-GB" altLang="es-ES" sz="1600" b="0" dirty="0" smtClean="0">
                <a:solidFill>
                  <a:srgbClr val="000000"/>
                </a:solidFill>
                <a:ea typeface="Calibri" panose="020F0502020204030204" pitchFamily="34" charset="0"/>
                <a:cs typeface="Overpass Bold"/>
              </a:rPr>
              <a:t>: </a:t>
            </a:r>
            <a:r>
              <a:rPr lang="es-ES" sz="1600" b="0" i="1" dirty="0">
                <a:solidFill>
                  <a:srgbClr val="000000"/>
                </a:solidFill>
                <a:latin typeface="Overpass Light"/>
                <a:ea typeface="Calibri" panose="020F0502020204030204" pitchFamily="34" charset="0"/>
                <a:cs typeface="Overpass Light"/>
              </a:rPr>
              <a:t>Zhang se siente nerviosa, incómoda, no puede dormir bien. Considera que el comportamiento del Sr. </a:t>
            </a:r>
            <a:r>
              <a:rPr lang="es-ES" sz="1600" b="0" i="1" dirty="0" err="1">
                <a:solidFill>
                  <a:srgbClr val="000000"/>
                </a:solidFill>
                <a:latin typeface="Overpass Light"/>
                <a:ea typeface="Calibri" panose="020F0502020204030204" pitchFamily="34" charset="0"/>
                <a:cs typeface="Overpass Light"/>
              </a:rPr>
              <a:t>Wu</a:t>
            </a:r>
            <a:r>
              <a:rPr lang="es-ES" sz="1600" b="0" i="1" dirty="0">
                <a:solidFill>
                  <a:srgbClr val="000000"/>
                </a:solidFill>
                <a:latin typeface="Overpass Light"/>
                <a:ea typeface="Calibri" panose="020F0502020204030204" pitchFamily="34" charset="0"/>
                <a:cs typeface="Overpass Light"/>
              </a:rPr>
              <a:t> es inapropiado. Su productividad está disminuyendo y su salud mental y física se están viendo afectadas. Está asustada y desesperada y decide, por recomendación de un miembro del sindicato, llevar su caso al comité paritario de SST de la empresa</a:t>
            </a:r>
          </a:p>
          <a:p>
            <a:pPr>
              <a:lnSpc>
                <a:spcPct val="50000"/>
              </a:lnSpc>
              <a:spcBef>
                <a:spcPts val="0"/>
              </a:spcBef>
            </a:pPr>
            <a:endParaRPr lang="es-ES" sz="1600" b="0" i="1" dirty="0" smtClean="0">
              <a:solidFill>
                <a:srgbClr val="000000"/>
              </a:solidFill>
              <a:cs typeface="Overpass Bold"/>
            </a:endParaRPr>
          </a:p>
          <a:p>
            <a:pPr>
              <a:lnSpc>
                <a:spcPct val="110000"/>
              </a:lnSpc>
              <a:spcBef>
                <a:spcPts val="0"/>
              </a:spcBef>
            </a:pPr>
            <a:r>
              <a:rPr lang="es-ES" sz="1600" b="0" i="1" dirty="0" smtClean="0">
                <a:solidFill>
                  <a:srgbClr val="000000"/>
                </a:solidFill>
                <a:cs typeface="Overpass Bold"/>
              </a:rPr>
              <a:t>Como </a:t>
            </a:r>
            <a:r>
              <a:rPr lang="es-ES" sz="1600" b="0" i="1" dirty="0">
                <a:solidFill>
                  <a:srgbClr val="000000"/>
                </a:solidFill>
                <a:cs typeface="Overpass Bold"/>
              </a:rPr>
              <a:t>miembro del comité paritario de SST, ¿qué propone</a:t>
            </a:r>
            <a:r>
              <a:rPr lang="es-ES" sz="1600" b="0" i="1" dirty="0" smtClean="0">
                <a:solidFill>
                  <a:srgbClr val="000000"/>
                </a:solidFill>
                <a:cs typeface="Overpass Bold"/>
              </a:rPr>
              <a:t>?</a:t>
            </a:r>
            <a:endParaRPr lang="es-ES" sz="1600" b="0" i="1" dirty="0">
              <a:solidFill>
                <a:srgbClr val="000000"/>
              </a:solidFill>
              <a:cs typeface="Overpass Bold"/>
            </a:endParaRPr>
          </a:p>
        </p:txBody>
      </p:sp>
      <p:sp>
        <p:nvSpPr>
          <p:cNvPr id="4" name="Marcador de fecha 3"/>
          <p:cNvSpPr>
            <a:spLocks noGrp="1"/>
          </p:cNvSpPr>
          <p:nvPr>
            <p:ph type="dt" sz="half" idx="10"/>
          </p:nvPr>
        </p:nvSpPr>
        <p:spPr/>
        <p:txBody>
          <a:bodyPr/>
          <a:lstStyle/>
          <a:p>
            <a:r>
              <a:rPr lang="en-GB" smtClean="0"/>
              <a:t>Date: Monday / 01 / October / 2019</a:t>
            </a:r>
            <a:endParaRPr lang="en-GB"/>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167</a:t>
            </a:fld>
            <a:endParaRPr lang="en-GB"/>
          </a:p>
        </p:txBody>
      </p:sp>
      <p:sp>
        <p:nvSpPr>
          <p:cNvPr id="7"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es-ES" b="0" dirty="0" smtClean="0"/>
              <a:t>Impulsar la justicia social, promover el trabajo decente</a:t>
            </a:r>
            <a:endParaRPr lang="en-GB" b="0" dirty="0"/>
          </a:p>
        </p:txBody>
      </p:sp>
    </p:spTree>
    <p:extLst>
      <p:ext uri="{BB962C8B-B14F-4D97-AF65-F5344CB8AC3E}">
        <p14:creationId xmlns:p14="http://schemas.microsoft.com/office/powerpoint/2010/main" val="1813547020"/>
      </p:ext>
    </p:extLst>
  </p:cSld>
  <p:clrMapOvr>
    <a:masterClrMapping/>
  </p:clrMapOvr>
  <p:timing>
    <p:tnLst>
      <p:par>
        <p:cTn id="1" dur="indefinite" restart="never" nodeType="tmRoot"/>
      </p:par>
    </p:tnLst>
  </p:timing>
</p:sld>
</file>

<file path=ppt/theme/theme1.xml><?xml version="1.0" encoding="utf-8"?>
<a:theme xmlns:a="http://schemas.openxmlformats.org/drawingml/2006/main" name="English+PowerPoint+Presentation">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English+PowerPoint+Presentation.potx</Template>
  <TotalTime>8176</TotalTime>
  <Words>20406</Words>
  <Application>Microsoft Office PowerPoint</Application>
  <PresentationFormat>Widescreen</PresentationFormat>
  <Paragraphs>2088</Paragraphs>
  <Slides>167</Slides>
  <Notes>147</Notes>
  <HiddenSlides>0</HiddenSlides>
  <MMClips>2</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167</vt:i4>
      </vt:variant>
    </vt:vector>
  </HeadingPairs>
  <TitlesOfParts>
    <vt:vector size="188" baseType="lpstr">
      <vt:lpstr>ＭＳ Ｐゴシック</vt:lpstr>
      <vt:lpstr>宋体</vt:lpstr>
      <vt:lpstr>Arial</vt:lpstr>
      <vt:lpstr>Arial Unicode MS</vt:lpstr>
      <vt:lpstr>Calibri</vt:lpstr>
      <vt:lpstr>Gulim</vt:lpstr>
      <vt:lpstr>Lucida Grande</vt:lpstr>
      <vt:lpstr>Mangal</vt:lpstr>
      <vt:lpstr>Overpass</vt:lpstr>
      <vt:lpstr>Overpass </vt:lpstr>
      <vt:lpstr>Overpass Bold</vt:lpstr>
      <vt:lpstr>Overpass Bold</vt:lpstr>
      <vt:lpstr>Overpass Light</vt:lpstr>
      <vt:lpstr>Overpass Ligth</vt:lpstr>
      <vt:lpstr>Overpass Regular</vt:lpstr>
      <vt:lpstr>Tahoma</vt:lpstr>
      <vt:lpstr>Times New Roman</vt:lpstr>
      <vt:lpstr>Verdana</vt:lpstr>
      <vt:lpstr>Wingdings</vt:lpstr>
      <vt:lpstr>Wingdings 3</vt:lpstr>
      <vt:lpstr>English+PowerPoint+Presentation</vt:lpstr>
      <vt:lpstr>Mejora de la seguridad  y salud en el trabajo en  las pequeñas y medianas empresas</vt:lpstr>
      <vt:lpstr>Introducción al programa  de formación</vt:lpstr>
      <vt:lpstr>Acerca de la OIT</vt:lpstr>
      <vt:lpstr>Mejora de la seguridad y salud en el trabajo en las pequeñas y medianas empresas</vt:lpstr>
      <vt:lpstr>Metodología de la formación</vt:lpstr>
      <vt:lpstr>Día 1: Programa de formación para el taller</vt:lpstr>
      <vt:lpstr>Día 2: Programa de formación para el taller</vt:lpstr>
      <vt:lpstr>Sesión 1</vt:lpstr>
      <vt:lpstr>Objetivos de la Sesión uno</vt:lpstr>
      <vt:lpstr>¿Qué entiende por SST?</vt:lpstr>
      <vt:lpstr>Seguridad y salud en el trabajo</vt:lpstr>
      <vt:lpstr>¿Por qué aplicar medidas de SST en el lugar de trabajo?</vt:lpstr>
      <vt:lpstr>¿Por qué aplicar medidas de SST en el lugar de trabajo?</vt:lpstr>
      <vt:lpstr>¿Por qué aplicar medidas de SST en el lugar de trabajo?</vt:lpstr>
      <vt:lpstr>¿Por qué la SST en las pymes es importante?</vt:lpstr>
      <vt:lpstr>Ejercicio: Pequeñas empresas, grandes desafíos</vt:lpstr>
      <vt:lpstr>Desafíos en materia de SST</vt:lpstr>
      <vt:lpstr>¿Qué pueden hacer las pymes?</vt:lpstr>
      <vt:lpstr>Responsabilidades de los empleadores</vt:lpstr>
      <vt:lpstr>Responsabilidades de los trabajadores</vt:lpstr>
      <vt:lpstr>Sesión 2</vt:lpstr>
      <vt:lpstr>PowerPoint Presentation</vt:lpstr>
      <vt:lpstr>Peligro profesional</vt:lpstr>
      <vt:lpstr>Peligros para la seguridad en el trabajo</vt:lpstr>
      <vt:lpstr>Peligros para la salud en el trabajo</vt:lpstr>
      <vt:lpstr>¿Cómo llegan las sustancias peligrosas al cuerpo? </vt:lpstr>
      <vt:lpstr>Peligros psicosociales para la salud</vt:lpstr>
      <vt:lpstr>Riesgo</vt:lpstr>
      <vt:lpstr>¿Qué peligro hay aquí?</vt:lpstr>
      <vt:lpstr>Riesgo = probabilidad x gravedad</vt:lpstr>
      <vt:lpstr>Riesgo = probabilidad x gravedad</vt:lpstr>
      <vt:lpstr>Niveles de riesgo y matrices de riesgo</vt:lpstr>
      <vt:lpstr>Probabilidad de que ocurra un suceso</vt:lpstr>
      <vt:lpstr>Gravedad</vt:lpstr>
      <vt:lpstr>Niveles de riesgo</vt:lpstr>
      <vt:lpstr>PowerPoint Presentation</vt:lpstr>
      <vt:lpstr>Accidentes del trabajo y enfermedades profesionales</vt:lpstr>
      <vt:lpstr>Costos de los accidentes del trabajo y las enfermedades profesionales</vt:lpstr>
      <vt:lpstr>Accidente del trabajo</vt:lpstr>
      <vt:lpstr>Ejemplo de cadena de causalidad</vt:lpstr>
      <vt:lpstr>Enfermedad profesional</vt:lpstr>
      <vt:lpstr>Suceso peligroso o cuasi accidente</vt:lpstr>
      <vt:lpstr>Investigación de los accidentes del trabajo, las enfermedades profesionales y los cuasi accidentes</vt:lpstr>
      <vt:lpstr>Las 5 preguntas</vt:lpstr>
      <vt:lpstr>Informar, registrar e investigar los incidentes</vt:lpstr>
      <vt:lpstr>Cultura de prevención en materia de seguridad y salud</vt:lpstr>
      <vt:lpstr>La evaluación de los riesgos en el lugar de trabajo es un instrumento preventivo para garantizar unas condiciones de trabajo más seguras y saludables</vt:lpstr>
      <vt:lpstr>Evaluación de los riesgos</vt:lpstr>
      <vt:lpstr>Evaluaciones de los riesgos en la vida cotidiana</vt:lpstr>
      <vt:lpstr>Evaluación de los riesgos</vt:lpstr>
      <vt:lpstr>Plantilla para la evaluación de los riesgos</vt:lpstr>
      <vt:lpstr>Ejercicio 1.  Identificación de  los peligros Ejercicio de NSW </vt:lpstr>
      <vt:lpstr>PowerPoint Presentation</vt:lpstr>
      <vt:lpstr>PowerPoint Presentation</vt:lpstr>
      <vt:lpstr>PowerPoint Presentation</vt:lpstr>
      <vt:lpstr>PowerPoint Presentation</vt:lpstr>
      <vt:lpstr>PowerPoint Presentation</vt:lpstr>
      <vt:lpstr>Sesión 3</vt:lpstr>
      <vt:lpstr>PowerPoint Presentation</vt:lpstr>
      <vt:lpstr>Evaluación de los riesgos</vt:lpstr>
      <vt:lpstr>Los 5 pasos de una evaluación de los riesgos</vt:lpstr>
      <vt:lpstr>PowerPoint Presentation</vt:lpstr>
      <vt:lpstr>¿Cómo identificar los peligros? </vt:lpstr>
      <vt:lpstr>Algunos consejos más para identificar los peligros</vt:lpstr>
      <vt:lpstr>Hable con los trabajadores</vt:lpstr>
      <vt:lpstr>¿Cómo recopilar la información? </vt:lpstr>
      <vt:lpstr>Listas de comprobación</vt:lpstr>
      <vt:lpstr>Sistema globalmente armonizado de clasificación y etiquetado de productos químicos</vt:lpstr>
      <vt:lpstr>Etiquetas del SGA</vt:lpstr>
      <vt:lpstr>PowerPoint Presentation</vt:lpstr>
      <vt:lpstr>FDS-2</vt:lpstr>
      <vt:lpstr>Representación visual de los peligros</vt:lpstr>
      <vt:lpstr>PowerPoint Presentation</vt:lpstr>
      <vt:lpstr>PowerPoint Presentation</vt:lpstr>
      <vt:lpstr>Ejercicio de fábrica 1 </vt:lpstr>
      <vt:lpstr>Paso 2: Identificar quién puede sufrir daños y de qué manera</vt:lpstr>
      <vt:lpstr>Identificar quién puede sufrir daños y de qué manera</vt:lpstr>
      <vt:lpstr>Identificar quién puede sufrir daños y de qué manera</vt:lpstr>
      <vt:lpstr>¿Quién puede sufrir daños?</vt:lpstr>
      <vt:lpstr>¿Qué daños pueden sufrir los trabajadores? </vt:lpstr>
      <vt:lpstr>Plantilla para la evaluación de los riesgos: Paso 2</vt:lpstr>
      <vt:lpstr>Paso 3: Identificar y decidir las medidas de control de los riesgos en materia de seguridad y salud</vt:lpstr>
      <vt:lpstr>Plantilla para la evaluación de los riesgos: Paso 3.A</vt:lpstr>
      <vt:lpstr>Determinación del riesgo</vt:lpstr>
      <vt:lpstr>Evaluación de los niveles de riesgo a través de las matrices de riesgo</vt:lpstr>
      <vt:lpstr>Ejercicio de fábrica 2</vt:lpstr>
      <vt:lpstr>Introducción al programa  de formación</vt:lpstr>
      <vt:lpstr>Día 2: Programa de formación para el taller </vt:lpstr>
      <vt:lpstr>Día 2 </vt:lpstr>
      <vt:lpstr>Sesión 4</vt:lpstr>
      <vt:lpstr>PowerPoint Presentation</vt:lpstr>
      <vt:lpstr>La jerarquía de las medidas de control: Lo primero es lo primero</vt:lpstr>
      <vt:lpstr>PowerPoint Presentation</vt:lpstr>
      <vt:lpstr>PowerPoint Presentation</vt:lpstr>
      <vt:lpstr>Sustitución de los peligros en el lugar de trabajo</vt:lpstr>
      <vt:lpstr>PowerPoint Presentation</vt:lpstr>
      <vt:lpstr>Tipos de controles de ingeniería</vt:lpstr>
      <vt:lpstr>Tipos de controles de ingeniería</vt:lpstr>
      <vt:lpstr>Tipos de controles de ingeniería</vt:lpstr>
      <vt:lpstr>Video «Ejemplos de protecciones de maquinaria y otros elementos de seguridad» </vt:lpstr>
      <vt:lpstr>Controles de ingeniería</vt:lpstr>
      <vt:lpstr>Controles de ingeniería: Ventilación local de gases y pantallas de soldadura</vt:lpstr>
      <vt:lpstr>Controles de ingeniería: Mecanismos de protección de las máquinas</vt:lpstr>
      <vt:lpstr>PowerPoint Presentation</vt:lpstr>
      <vt:lpstr>Controles administrativos</vt:lpstr>
      <vt:lpstr>Ejemplos de controles administrativos</vt:lpstr>
      <vt:lpstr>Ejemplos de controles administrativos</vt:lpstr>
      <vt:lpstr>Ejemplos de controles administrativos</vt:lpstr>
      <vt:lpstr>Ejemplos de controles administrativos</vt:lpstr>
      <vt:lpstr>Ejemplos de controles administrativos</vt:lpstr>
      <vt:lpstr>Ejemplos de controles administrativos</vt:lpstr>
      <vt:lpstr>Ejemplos de controles administrativos</vt:lpstr>
      <vt:lpstr>PowerPoint Presentation</vt:lpstr>
      <vt:lpstr>¿Cuándo deberían usarse los EPP?</vt:lpstr>
      <vt:lpstr>Equipos de protección personal (EPP)</vt:lpstr>
      <vt:lpstr>Ejemplos de EPP </vt:lpstr>
      <vt:lpstr>¿Qué EPP son los más apropiados?</vt:lpstr>
      <vt:lpstr>Ejercicio de evaluación de riesgos</vt:lpstr>
      <vt:lpstr>1. Identificar los peligros</vt:lpstr>
      <vt:lpstr>1. Identificar los peligros</vt:lpstr>
      <vt:lpstr>2. Identificar quién puede sufrir daños y de qué manera</vt:lpstr>
      <vt:lpstr>2. Identificar quién puede sufrir daños y de qué manera</vt:lpstr>
      <vt:lpstr>3. Identificar las medidas de control aplicadas</vt:lpstr>
      <vt:lpstr>3. Decidir si es necesario aplicar medidas de control adicionales</vt:lpstr>
      <vt:lpstr>3. Identificar las medidas de control actuales y decidir si es necesario aplicar medidas adicionales para reducir el riesgo  </vt:lpstr>
      <vt:lpstr>3. Identificar las medidas de control actuales y decidir si es necesario aplicar medidas de control adicionales para reducir el riesgo </vt:lpstr>
      <vt:lpstr>3. Identificar las medidas de control actuales y decidir si es necesario aplicar medidas de control adicionales para reducir el riesgo </vt:lpstr>
      <vt:lpstr>Controles de ingeniería - Protecciones</vt:lpstr>
      <vt:lpstr>Sesión 5</vt:lpstr>
      <vt:lpstr>PowerPoint Presentation</vt:lpstr>
      <vt:lpstr>Identificar y decidir las medidas de control de los riesgos en materia de seguridad y salud</vt:lpstr>
      <vt:lpstr>Plantilla para la evaluación de los riesgos: Paso 3.A</vt:lpstr>
      <vt:lpstr>Ejercicio de fábrica 3</vt:lpstr>
      <vt:lpstr>Dejar constancia de quién es responsable de la puesta en marcha de cada medida de control y en qué plazos</vt:lpstr>
      <vt:lpstr>Pasos 4 y 5 de la evaluación de los riesgos </vt:lpstr>
      <vt:lpstr>Recuerde</vt:lpstr>
      <vt:lpstr>Inspecciones en el lugar de trabajo</vt:lpstr>
      <vt:lpstr>Vigilancia de la salud </vt:lpstr>
      <vt:lpstr>¿Qué puede mejorarse?</vt:lpstr>
      <vt:lpstr>A continuación... ¿qué más se puede mejorar?</vt:lpstr>
      <vt:lpstr>Y luego... ¿qué más se puede mejorar?</vt:lpstr>
      <vt:lpstr>Sesión 6</vt:lpstr>
      <vt:lpstr>PowerPoint Presentation</vt:lpstr>
      <vt:lpstr>PowerPoint Presentation</vt:lpstr>
      <vt:lpstr>Sistema de gestión de la SST (SG-SST)</vt:lpstr>
      <vt:lpstr>PowerPoint Presentation</vt:lpstr>
      <vt:lpstr>Política de SST de la empresa</vt:lpstr>
      <vt:lpstr>La política de SST debe respetar las leyes y las normas internacionales</vt:lpstr>
      <vt:lpstr>Política de SST</vt:lpstr>
      <vt:lpstr>Condiciones necesarias para la aplicación de la política de SST</vt:lpstr>
      <vt:lpstr>Puesta en práctica de su política de SST</vt:lpstr>
      <vt:lpstr>Explique su política de SST a todo el personal y promueva las normas de SST</vt:lpstr>
      <vt:lpstr>PowerPoint Presentation</vt:lpstr>
      <vt:lpstr>Participación de los trabajadores: comité paritario de SST</vt:lpstr>
      <vt:lpstr>Organización</vt:lpstr>
      <vt:lpstr>Planificación y aplicación - 1</vt:lpstr>
      <vt:lpstr>Planificación y aplicación - 2</vt:lpstr>
      <vt:lpstr>Evaluación de su SG-SST con indicadores de progreso</vt:lpstr>
      <vt:lpstr>Evaluar los progresos en el SG-SST </vt:lpstr>
      <vt:lpstr>Sesión 7</vt:lpstr>
      <vt:lpstr>PowerPoint Presentation</vt:lpstr>
      <vt:lpstr>PowerPoint Presentation</vt:lpstr>
      <vt:lpstr>PowerPoint Presentation</vt:lpstr>
      <vt:lpstr>PowerPoint Presentation</vt:lpstr>
      <vt:lpstr>Ejercicio: Adopción de medidas</vt:lpstr>
      <vt:lpstr>PowerPoint Presentation</vt:lpstr>
      <vt:lpstr>Ejercicio 6: Juego de rol, comité paritario de SST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Alun Gwyndaf Roberts</dc:creator>
  <cp:lastModifiedBy>Munaretto, Maria</cp:lastModifiedBy>
  <cp:revision>2563</cp:revision>
  <dcterms:created xsi:type="dcterms:W3CDTF">2020-01-08T14:39:45Z</dcterms:created>
  <dcterms:modified xsi:type="dcterms:W3CDTF">2021-04-29T18:22:37Z</dcterms:modified>
</cp:coreProperties>
</file>