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7010400" cy="92964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Osaka"/>
        <a:cs typeface="Osaka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Osaka"/>
        <a:cs typeface="Osaka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Osaka"/>
        <a:cs typeface="Osaka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Osaka"/>
        <a:cs typeface="Osaka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Osaka"/>
        <a:cs typeface="Osaka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Osaka"/>
        <a:cs typeface="Osaka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Osaka"/>
        <a:cs typeface="Osaka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Osaka"/>
        <a:cs typeface="Osaka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Osaka"/>
        <a:cs typeface="Osak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FF99"/>
    <a:srgbClr val="FFCC00"/>
    <a:srgbClr val="6666FF"/>
    <a:srgbClr val="FEFDFF"/>
    <a:srgbClr val="0000CC"/>
    <a:srgbClr val="339966"/>
    <a:srgbClr val="0099CC"/>
    <a:srgbClr val="99CCFF"/>
    <a:srgbClr val="6699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91" autoAdjust="0"/>
    <p:restoredTop sz="94366" autoAdjust="0"/>
  </p:normalViewPr>
  <p:slideViewPr>
    <p:cSldViewPr>
      <p:cViewPr varScale="1">
        <p:scale>
          <a:sx n="74" d="100"/>
          <a:sy n="74" d="100"/>
        </p:scale>
        <p:origin x="-38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9" d="100"/>
        <a:sy n="79" d="100"/>
      </p:scale>
      <p:origin x="0" y="412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39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25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39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39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925" y="8829675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849A7ECC-0A33-41CB-9CE1-FB2ED13712A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9788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0088" y="4416425"/>
            <a:ext cx="5610225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962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62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29675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05D17FEB-BB9D-440D-A8B5-E6731E168D0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23BDD0-34BC-44A5-9D97-1BDADC823C8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0313AF-D92B-4EED-9D15-14EBAD441D5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E26A6-56AD-4922-A983-EB936CD2573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1F262-40A3-4D13-A51F-EFCE3C99CB9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3BBED3-CFC5-4254-BD0D-0ED303E4A87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A800CC-7BA1-4FE6-82F7-53693F7DE25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E36C7D-95B1-42F9-B26E-3A748200483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3E5E04-969C-43CB-8FB9-C17FDB91A7B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EDEFD-51FF-42B3-8B42-0398F365C76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077D6C-B7EC-4C96-AD09-332877FCCA4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7E5868-06E1-4D9F-9000-8378DF8C960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ＭＳ Ｐゴシック" pitchFamily="34" charset="-128"/>
              </a:defRPr>
            </a:lvl1pPr>
          </a:lstStyle>
          <a:p>
            <a:pPr>
              <a:defRPr/>
            </a:pPr>
            <a:fld id="{25BE2334-50FD-4B40-988F-F1B0FF589D4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  <p:pic>
        <p:nvPicPr>
          <p:cNvPr id="1031" name="Picture 7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ransition spd="slow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642910" y="857232"/>
            <a:ext cx="7929618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540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MINISTERIO DE </a:t>
            </a:r>
            <a:r>
              <a:rPr lang="es-ES_tradnl" sz="54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TRABAJO</a:t>
            </a:r>
          </a:p>
          <a:p>
            <a:pPr algn="ctr"/>
            <a:r>
              <a:rPr lang="es-ES_tradnl" sz="54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s-ES_tradnl" sz="540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Y PREVISION SOCIAL</a:t>
            </a:r>
            <a:endParaRPr lang="es-ES" sz="54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71472" y="3772919"/>
            <a:ext cx="792961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320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INSPECCION GENERAL DE TRABAJO</a:t>
            </a:r>
            <a:endParaRPr lang="es-ES" sz="32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56573" y="4572008"/>
            <a:ext cx="753020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sz="4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REPUBLICA DE GUATEMALA</a:t>
            </a:r>
            <a:endParaRPr lang="es-ES" sz="40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71472" y="1785926"/>
            <a:ext cx="778674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54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UNA BUENA PRACTICA PARA LA ERRADICACION DEL TRABAJO INFANTIL</a:t>
            </a:r>
            <a:endParaRPr lang="es-ES" sz="54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500034" y="2180104"/>
            <a:ext cx="814393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s-ES_tradnl" sz="2400" b="0" dirty="0" smtClean="0"/>
              <a:t>Para </a:t>
            </a:r>
            <a:r>
              <a:rPr lang="es-ES_tradnl" sz="2400" b="0" dirty="0"/>
              <a:t>la </a:t>
            </a:r>
            <a:r>
              <a:rPr lang="es-ES_tradnl" sz="2400" b="0" dirty="0" smtClean="0"/>
              <a:t>aplicación </a:t>
            </a:r>
            <a:r>
              <a:rPr lang="es-ES_tradnl" sz="2400" b="0" dirty="0"/>
              <a:t>de todas las disposiciones legales se creó la  </a:t>
            </a:r>
            <a:r>
              <a:rPr lang="es-ES_tradnl" sz="2400" b="0" dirty="0" smtClean="0"/>
              <a:t>“Unidad Especial </a:t>
            </a:r>
            <a:r>
              <a:rPr lang="es-ES_tradnl" sz="2400" b="0" dirty="0"/>
              <a:t>de </a:t>
            </a:r>
            <a:r>
              <a:rPr lang="es-ES_tradnl" sz="2400" b="0" dirty="0" smtClean="0"/>
              <a:t>Inspectores </a:t>
            </a:r>
            <a:r>
              <a:rPr lang="es-ES_tradnl" sz="2400" b="0" dirty="0"/>
              <a:t>de </a:t>
            </a:r>
            <a:r>
              <a:rPr lang="es-ES_tradnl" sz="2400" b="0" dirty="0" smtClean="0"/>
              <a:t>Trabajo </a:t>
            </a:r>
            <a:r>
              <a:rPr lang="es-ES_tradnl" sz="2400" b="0" dirty="0"/>
              <a:t>para la </a:t>
            </a:r>
            <a:r>
              <a:rPr lang="es-ES_tradnl" sz="2400" b="0" dirty="0" smtClean="0"/>
              <a:t>Atención </a:t>
            </a:r>
            <a:r>
              <a:rPr lang="es-ES_tradnl" sz="2400" b="0" dirty="0"/>
              <a:t>y </a:t>
            </a:r>
            <a:r>
              <a:rPr lang="es-ES_tradnl" sz="2400" b="0" dirty="0" smtClean="0"/>
              <a:t>Supervisión </a:t>
            </a:r>
            <a:r>
              <a:rPr lang="es-ES_tradnl" sz="2400" b="0" dirty="0"/>
              <a:t>de la </a:t>
            </a:r>
            <a:r>
              <a:rPr lang="es-ES_tradnl" sz="2400" b="0" dirty="0" smtClean="0"/>
              <a:t>Observancia </a:t>
            </a:r>
            <a:r>
              <a:rPr lang="es-ES_tradnl" sz="2400" b="0" dirty="0"/>
              <a:t>de las </a:t>
            </a:r>
            <a:r>
              <a:rPr lang="es-ES_tradnl" sz="2400" b="0" dirty="0" smtClean="0"/>
              <a:t>Leyes </a:t>
            </a:r>
            <a:r>
              <a:rPr lang="es-ES_tradnl" sz="2400" b="0" dirty="0"/>
              <a:t>de </a:t>
            </a:r>
            <a:r>
              <a:rPr lang="es-ES_tradnl" sz="2400" b="0" dirty="0" smtClean="0"/>
              <a:t>Trabajo </a:t>
            </a:r>
            <a:r>
              <a:rPr lang="es-ES_tradnl" sz="2400" b="0" dirty="0"/>
              <a:t>y </a:t>
            </a:r>
            <a:r>
              <a:rPr lang="es-ES_tradnl" sz="2400" b="0" dirty="0" smtClean="0"/>
              <a:t>Previsión Social </a:t>
            </a:r>
            <a:r>
              <a:rPr lang="es-ES_tradnl" sz="2400" b="0" dirty="0"/>
              <a:t>en todos aquellos lugares y centros de trabajo en donde se tenga conocimiento que se encuentran laborando niños, niñas y adolescentes trabajadores. </a:t>
            </a:r>
            <a:endParaRPr lang="es-ES" sz="2400" b="0" dirty="0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409644" y="5136876"/>
            <a:ext cx="8091446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s-ES_tradnl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Cortoba"/>
                <a:ea typeface="Andale Sans UI" charset="0"/>
                <a:cs typeface="Lucidasans" charset="0"/>
              </a:rPr>
              <a:t>A trav</a:t>
            </a:r>
            <a:r>
              <a:rPr kumimoji="0" lang="es-ES_tradnl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Andale Sans UI" charset="0"/>
                <a:cs typeface="Lucidasans" charset="0"/>
              </a:rPr>
              <a:t>é</a:t>
            </a:r>
            <a:r>
              <a:rPr kumimoji="0" lang="es-ES_tradnl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Cortoba"/>
                <a:ea typeface="Andale Sans UI" charset="0"/>
                <a:cs typeface="Lucidasans" charset="0"/>
              </a:rPr>
              <a:t>s del Acuerdo Ministerial n</a:t>
            </a:r>
            <a:r>
              <a:rPr kumimoji="0" lang="es-ES_tradnl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Andale Sans UI" charset="0"/>
                <a:cs typeface="Lucidasans" charset="0"/>
              </a:rPr>
              <a:t>ú</a:t>
            </a:r>
            <a:r>
              <a:rPr kumimoji="0" lang="es-ES_tradnl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Cortoba"/>
                <a:ea typeface="Andale Sans UI" charset="0"/>
                <a:cs typeface="Lucidasans" charset="0"/>
              </a:rPr>
              <a:t>mero 435 </a:t>
            </a:r>
            <a:r>
              <a:rPr kumimoji="0" lang="es-ES_tradnl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Andale Sans UI" charset="0"/>
                <a:cs typeface="Lucidasans" charset="0"/>
              </a:rPr>
              <a:t>“</a:t>
            </a:r>
            <a:r>
              <a:rPr kumimoji="0" lang="es-ES_tradnl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Cortoba"/>
                <a:ea typeface="Andale Sans UI" charset="0"/>
                <a:cs typeface="Lucidasans" charset="0"/>
              </a:rPr>
              <a:t>B</a:t>
            </a:r>
            <a:r>
              <a:rPr kumimoji="0" lang="es-ES_tradnl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Andale Sans UI" charset="0"/>
                <a:cs typeface="Lucidasans" charset="0"/>
              </a:rPr>
              <a:t>”</a:t>
            </a:r>
            <a:r>
              <a:rPr kumimoji="0" lang="es-ES_tradnl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Cortoba"/>
                <a:ea typeface="Andale Sans UI" charset="0"/>
                <a:cs typeface="Lucidasans" charset="0"/>
              </a:rPr>
              <a:t>-2003, y  del Acuerdo Ministerial n</a:t>
            </a:r>
            <a:r>
              <a:rPr kumimoji="0" lang="es-ES_tradnl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Andale Sans UI" charset="0"/>
                <a:cs typeface="Lucidasans" charset="0"/>
              </a:rPr>
              <a:t>ú</a:t>
            </a:r>
            <a:r>
              <a:rPr kumimoji="0" lang="es-ES_tradnl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Cortoba"/>
                <a:ea typeface="Andale Sans UI" charset="0"/>
                <a:cs typeface="Lucidasans" charset="0"/>
              </a:rPr>
              <a:t>mero 525-2003</a:t>
            </a:r>
            <a:endParaRPr kumimoji="0" lang="es-ES_tradnl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00034" y="357166"/>
            <a:ext cx="8312311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FF9933">
                        <a:shade val="30000"/>
                        <a:satMod val="115000"/>
                      </a:srgbClr>
                    </a:gs>
                    <a:gs pos="50000">
                      <a:srgbClr val="FF9933">
                        <a:shade val="67500"/>
                        <a:satMod val="115000"/>
                      </a:srgbClr>
                    </a:gs>
                    <a:gs pos="100000">
                      <a:srgbClr val="FF993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Unidad especial de Inspectores</a:t>
            </a:r>
            <a:endParaRPr lang="es-ES" sz="4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gradFill flip="none" rotWithShape="1">
                <a:gsLst>
                  <a:gs pos="0">
                    <a:srgbClr val="FF9933">
                      <a:shade val="30000"/>
                      <a:satMod val="115000"/>
                    </a:srgbClr>
                  </a:gs>
                  <a:gs pos="50000">
                    <a:srgbClr val="FF9933">
                      <a:shade val="67500"/>
                      <a:satMod val="115000"/>
                    </a:srgbClr>
                  </a:gs>
                  <a:gs pos="100000">
                    <a:srgbClr val="FF9933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85720" y="1071546"/>
            <a:ext cx="8572560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r>
              <a:rPr kumimoji="0" lang="es-ES_tradnl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/>
                <a:ea typeface="Andale Sans UI"/>
                <a:cs typeface="Lucidasans"/>
              </a:rPr>
              <a:t>ATIENDE LAS DENUNCIAS GENERADAS </a:t>
            </a:r>
            <a:endParaRPr kumimoji="0" lang="es-ES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endParaRPr kumimoji="0" lang="es-ES_tradnl" sz="1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Nimbus Roman No9 L"/>
              <a:ea typeface="Andale Sans UI"/>
              <a:cs typeface="Lucidasan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r>
              <a:rPr kumimoji="0" lang="es-ES_tradnl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/>
                <a:ea typeface="Andale Sans UI"/>
                <a:cs typeface="Lucidasans"/>
              </a:rPr>
              <a:t>DE PARTE</a:t>
            </a:r>
          </a:p>
          <a:p>
            <a:pPr algn="just" eaLnBrk="0" hangingPunct="0">
              <a:tabLst>
                <a:tab pos="1198563" algn="l"/>
              </a:tabLst>
            </a:pPr>
            <a:r>
              <a:rPr lang="es-ES_tradnl" b="0" dirty="0" smtClean="0"/>
              <a:t>Consiste </a:t>
            </a:r>
            <a:r>
              <a:rPr lang="es-ES_tradnl" b="0" dirty="0"/>
              <a:t>en dar acompañamiento, asesoría legal y aplicación de las disposiciones legales a solicitud de algún niño, niña y adolescente trabajador.</a:t>
            </a:r>
            <a:endParaRPr lang="es-ES" b="0" dirty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endParaRPr lang="es-ES_tradnl" b="0" dirty="0">
              <a:latin typeface="Nimbus Roman No9 L"/>
            </a:endParaRPr>
          </a:p>
          <a:p>
            <a:pPr lvl="0" algn="ctr" eaLnBrk="0" hangingPunct="0">
              <a:tabLst>
                <a:tab pos="1198563" algn="l"/>
              </a:tabLst>
            </a:pPr>
            <a:r>
              <a:rPr lang="es-ES_tradnl" dirty="0">
                <a:latin typeface="Nimbus Roman No9 L"/>
                <a:ea typeface="Andale Sans UI"/>
                <a:cs typeface="Lucidasans"/>
              </a:rPr>
              <a:t>ANONIMAS</a:t>
            </a:r>
          </a:p>
          <a:p>
            <a:pPr lvl="0" algn="ctr" eaLnBrk="0" hangingPunct="0">
              <a:tabLst>
                <a:tab pos="1198563" algn="l"/>
              </a:tabLst>
            </a:pPr>
            <a:endParaRPr lang="es-ES_tradnl" b="0" dirty="0" smtClean="0">
              <a:latin typeface="Nimbus Roman No9 L"/>
            </a:endParaRPr>
          </a:p>
          <a:p>
            <a:pPr algn="just" eaLnBrk="0" hangingPunct="0">
              <a:tabLst>
                <a:tab pos="1198563" algn="l"/>
              </a:tabLst>
            </a:pPr>
            <a:r>
              <a:rPr lang="es-ES_tradnl" b="0" dirty="0" smtClean="0"/>
              <a:t>Cuando los trabajadores no quieren proporcionar información personal de algún centro de trabajo</a:t>
            </a:r>
            <a:endParaRPr lang="es-ES" b="0" dirty="0" smtClean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r>
              <a:rPr kumimoji="0" lang="es-ES_tradnl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/>
                <a:ea typeface="Andale Sans UI"/>
                <a:cs typeface="Lucidasans"/>
              </a:rPr>
              <a:t>DE OFICIO</a:t>
            </a:r>
          </a:p>
          <a:p>
            <a:pPr lvl="0" algn="just" eaLnBrk="0" hangingPunct="0">
              <a:tabLst>
                <a:tab pos="1198563" algn="l"/>
              </a:tabLst>
            </a:pPr>
            <a:r>
              <a:rPr lang="es-ES_tradnl" b="0" dirty="0" smtClean="0"/>
              <a:t>Cuando </a:t>
            </a:r>
            <a:r>
              <a:rPr lang="es-ES_tradnl" b="0" dirty="0"/>
              <a:t>se tiene conocimiento de la </a:t>
            </a:r>
            <a:r>
              <a:rPr lang="es-ES_tradnl" b="0" dirty="0" smtClean="0"/>
              <a:t>comisión </a:t>
            </a:r>
            <a:r>
              <a:rPr lang="es-ES_tradnl" b="0" dirty="0"/>
              <a:t>de faltas laborales y  la </a:t>
            </a:r>
            <a:r>
              <a:rPr lang="es-ES_tradnl" b="0" dirty="0" smtClean="0"/>
              <a:t>Inspección General </a:t>
            </a:r>
            <a:r>
              <a:rPr lang="es-ES_tradnl" b="0" dirty="0"/>
              <a:t>de T</a:t>
            </a:r>
            <a:r>
              <a:rPr lang="es-ES_tradnl" b="0" dirty="0" smtClean="0"/>
              <a:t>rabajo </a:t>
            </a:r>
            <a:r>
              <a:rPr lang="es-ES_tradnl" b="0" dirty="0"/>
              <a:t>procede  a darle la </a:t>
            </a:r>
            <a:r>
              <a:rPr lang="es-ES_tradnl" b="0" dirty="0" smtClean="0"/>
              <a:t>atención </a:t>
            </a:r>
            <a:r>
              <a:rPr lang="es-ES_tradnl" b="0" dirty="0"/>
              <a:t>al caso, ya sea abriendo expedientes individuales o montando operativos para cumplir con lo que estipula el acuerdo ministerial 250-2006, principalmente para que los niños, niñas o adolescentes no trabajen en la </a:t>
            </a:r>
            <a:r>
              <a:rPr lang="es-ES_tradnl" b="0" dirty="0" smtClean="0"/>
              <a:t>recolección </a:t>
            </a:r>
            <a:r>
              <a:rPr lang="es-ES_tradnl" b="0" dirty="0"/>
              <a:t>de basura, en lugares insalubres y </a:t>
            </a:r>
            <a:r>
              <a:rPr lang="es-ES_tradnl" b="0" dirty="0" smtClean="0"/>
              <a:t>peligrosos, colocando </a:t>
            </a:r>
            <a:r>
              <a:rPr lang="es-ES_tradnl" b="0" dirty="0"/>
              <a:t>como una buena práctica la </a:t>
            </a:r>
            <a:r>
              <a:rPr lang="es-ES_tradnl" b="0" dirty="0" smtClean="0"/>
              <a:t>siguiente:</a:t>
            </a: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Nimbus Roman No9 L"/>
              <a:ea typeface="Andale Sans UI"/>
              <a:cs typeface="Lucidasan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00034" y="357166"/>
            <a:ext cx="831231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rPr>
              <a:t>Tipos de denuncia</a:t>
            </a:r>
            <a:endParaRPr lang="es-ES" sz="4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384052" y="1429298"/>
            <a:ext cx="8298546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r>
              <a:rPr kumimoji="0" lang="es-ES_tradnl" sz="3200" i="0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8100000" scaled="1"/>
                  <a:tileRect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Nimbus Roman No9 L" charset="0"/>
                <a:ea typeface="Andale Sans UI" charset="0"/>
                <a:cs typeface="Lucidasans" charset="0"/>
              </a:rPr>
              <a:t> PLAN OPERATIVO: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endParaRPr kumimoji="0" lang="es-ES" sz="2800" i="0" strike="noStrike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8100000" scaled="1"/>
                <a:tileRect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ea typeface="Osaka"/>
              <a:cs typeface="Osak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r>
              <a:rPr kumimoji="0" lang="es-ES_tradnl" sz="3600" i="0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8100000" scaled="1"/>
                  <a:tileRect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e_Arab"/>
                <a:ea typeface="Andale Sans UI" charset="0"/>
                <a:cs typeface="Lucidasans" charset="0"/>
              </a:rPr>
              <a:t>“</a:t>
            </a:r>
            <a:r>
              <a:rPr kumimoji="0" lang="es-ES_tradnl" sz="3600" i="0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8100000" scaled="1"/>
                  <a:tileRect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Nimbus Roman No9 L" charset="0"/>
                <a:ea typeface="Andale Sans UI" charset="0"/>
                <a:cs typeface="Lucidasans" charset="0"/>
              </a:rPr>
              <a:t>DE SEGUIMIENTO POR LA  ELIMINACI</a:t>
            </a:r>
            <a:r>
              <a:rPr kumimoji="0" lang="es-ES_tradnl" sz="3600" i="0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8100000" scaled="1"/>
                  <a:tileRect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sz="3600" i="0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8100000" scaled="1"/>
                  <a:tileRect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Nimbus Roman No9 L" charset="0"/>
                <a:ea typeface="Andale Sans UI" charset="0"/>
                <a:cs typeface="Lucidasans" charset="0"/>
              </a:rPr>
              <a:t>N DE UNA DE LAS PEORES FORMAS DEL TRABAJO INFANTIL, EN LA ACTIVIDAD DE LA POLVORA 2010</a:t>
            </a:r>
            <a:r>
              <a:rPr kumimoji="0" lang="es-ES_tradnl" sz="3600" i="0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8100000" scaled="1"/>
                  <a:tileRect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e_Arab"/>
                <a:ea typeface="Andale Sans UI" charset="0"/>
                <a:cs typeface="Lucidasans" charset="0"/>
              </a:rPr>
              <a:t>”</a:t>
            </a:r>
            <a:endParaRPr kumimoji="0" lang="es-ES_tradnl" sz="4400" i="0" strike="noStrike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8100000" scaled="1"/>
                <a:tileRect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ea typeface="Osaka"/>
              <a:cs typeface="Osak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2285992"/>
            <a:ext cx="9144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r>
              <a:rPr kumimoji="0" lang="es-ES_tradnl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FABRICAS LEGALMENTE CONSTITUIDAS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r>
              <a:rPr kumimoji="0" lang="es-ES_tradnl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 </a:t>
            </a:r>
            <a:endParaRPr kumimoji="0" lang="es-E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r>
              <a:rPr kumimoji="0" lang="es-ES_tradnl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CENTROS DE DISTRIBUCION </a:t>
            </a:r>
            <a:endParaRPr kumimoji="0" lang="es-ES_tradnl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00035" y="357166"/>
            <a:ext cx="814393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99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Área a desarrollarse</a:t>
            </a:r>
            <a:endParaRPr lang="es-ES" sz="4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9933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428596" y="1785926"/>
            <a:ext cx="8286808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7 Inspectores e Inspectoras de la Unidad especial de atenci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n de los casos de los ni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ñ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os, ni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ñ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as y adolescentes trabajadores, con apoyo de las 29 delegaciones departamentales.</a:t>
            </a: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Unidad Protecci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n del Adolescente Trabajador, del Ministerio de Trabajo y Previsi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n Social.</a:t>
            </a: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T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é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cnicos de Higiene y Seguridad del Ministerio de Trabajo y Previsi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n Social. </a:t>
            </a: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Polic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í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a Nacional Civil o Fuerzas Combinadas.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00034" y="357166"/>
            <a:ext cx="831231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6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Participantes</a:t>
            </a:r>
            <a:endParaRPr lang="es-ES" sz="66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blipFill>
                <a:blip r:embed="rId3"/>
                <a:tile tx="0" ty="0" sx="100000" sy="100000" flip="none" algn="tl"/>
              </a:blip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428596" y="1857364"/>
            <a:ext cx="821537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17700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Pretendemos se disminuya la cantidad de ni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ñ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os, ni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ñ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as  y adolescentes, que trabajan en la p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lvora y en los casos necesarios, proceder con las sanciones establecidas en la ley, a trav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é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s de los procedimientos implementados.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17700" algn="l"/>
              </a:tabLst>
            </a:pP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17700" algn="l"/>
              </a:tabLst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Pretendemos visitar de 100 a 150 centros de distribuci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n de cohetes y juegos pirot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é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cnicos, tanto formales como informales. 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00034" y="357166"/>
            <a:ext cx="831231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2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blipFill>
                  <a:blip r:embed="rId2"/>
                  <a:tile tx="0" ty="0" sx="100000" sy="100000" flip="none" algn="tl"/>
                </a:blip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rPr>
              <a:t>Metas</a:t>
            </a:r>
            <a:endParaRPr lang="es-ES" sz="7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blipFill>
                <a:blip r:embed="rId2"/>
                <a:tile tx="0" ty="0" sx="100000" sy="100000" flip="none" algn="tl"/>
              </a:blipFill>
              <a:effectLst>
                <a:innerShdw blurRad="63500" dist="50800" dir="108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500034" y="2071678"/>
            <a:ext cx="821537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03 de noviembre de 2,010 lanzamiento del PLAN por parte de las autoridades del Ministerio de Trabajo y Previsi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n Social. </a:t>
            </a: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endParaRPr kumimoji="0" lang="es-E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Visitas </a:t>
            </a: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endParaRPr kumimoji="0" lang="es-E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Enero 2011, elaboraci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n de las denuncias correspondientes a los Tribunales de Trabajo y Previsi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n Social para las sanciones</a:t>
            </a: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endParaRPr kumimoji="0" lang="es-E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Evaluaci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n final del operativo. </a:t>
            </a:r>
            <a:endParaRPr kumimoji="0" lang="es-ES_tradnl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00034" y="357166"/>
            <a:ext cx="83123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Cronograma de Trabajo</a:t>
            </a:r>
            <a:endParaRPr lang="es-ES" sz="5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blipFill>
                <a:blip r:embed="rId3"/>
                <a:tile tx="0" ty="0" sx="100000" sy="100000" flip="none" algn="tl"/>
              </a:blip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428596" y="1928802"/>
            <a:ext cx="8358246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Constituci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n Pol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í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tica de la Rep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ú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blica de Guatemala,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C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digo de Trabajo;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Ley de Protecci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n Integral de la Ni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ñ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ez y Adolescencia, Decreto 27-2003;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Reglamento de Protecci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n Laboral de la Ni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ñ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ez y Adolescencia Trabajadora Acuerdo Gubernativo 112-2006;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Reglamento de la Actividad Pirot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é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cnica, Acuerdo 28-2004;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Reglamento para la Aplicaci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n del Convenio N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ú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mero 182 de las Organizaci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n Internacional del Trabajo, sobre las peores formas de trabajo infantil y la acci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n inmediata para su eliminaci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n, Acuerdo Gubernativo 250-2006.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Acuerdo Ministerial N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ú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mero 435 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“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B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”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-2003 (Creaci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n de la Unidad)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Acuerdo Ministerial N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ú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mero 525-2003 (Inspectores nombrados)</a:t>
            </a:r>
            <a:endParaRPr kumimoji="0" lang="es-E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  <a:p>
            <a:pPr marL="444500" marR="0" lvl="0" indent="-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>
                <a:tab pos="444500" algn="l"/>
                <a:tab pos="1917700" algn="l"/>
              </a:tabLst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C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e_Arab"/>
                <a:ea typeface="Andale Sans UI" charset="0"/>
                <a:cs typeface="Lucidasans" charset="0"/>
              </a:rPr>
              <a:t>ó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Nimbus Roman No9 L" charset="0"/>
                <a:ea typeface="Andale Sans UI" charset="0"/>
                <a:cs typeface="Lucidasans" charset="0"/>
              </a:rPr>
              <a:t>digo Penal. </a:t>
            </a: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Osaka"/>
              <a:cs typeface="Osaka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00034" y="357166"/>
            <a:ext cx="831231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Fundamento legal para desarrollar el plan</a:t>
            </a:r>
            <a:endParaRPr lang="es-ES" sz="5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blipFill>
                <a:blip r:embed="rId3"/>
                <a:tile tx="0" ty="0" sx="100000" sy="100000" flip="none" algn="tl"/>
              </a:blip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1000100" y="1285860"/>
          <a:ext cx="6862252" cy="4651623"/>
        </p:xfrm>
        <a:graphic>
          <a:graphicData uri="http://schemas.openxmlformats.org/drawingml/2006/table">
            <a:tbl>
              <a:tblPr/>
              <a:tblGrid>
                <a:gridCol w="5890373"/>
                <a:gridCol w="971879"/>
              </a:tblGrid>
              <a:tr h="575707">
                <a:tc>
                  <a:txBody>
                    <a:bodyPr/>
                    <a:lstStyle/>
                    <a:p>
                      <a:pPr algn="l" fontAlgn="b"/>
                      <a:endParaRPr lang="es-E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32" marR="8732" marT="8732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</a:tr>
              <a:tr h="218307">
                <a:tc>
                  <a:txBody>
                    <a:bodyPr/>
                    <a:lstStyle/>
                    <a:p>
                      <a:pPr algn="l" fontAlgn="ctr"/>
                      <a:r>
                        <a:rPr lang="es-E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Visitas realizadas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8307">
                <a:tc>
                  <a:txBody>
                    <a:bodyPr/>
                    <a:lstStyle/>
                    <a:p>
                      <a:pPr algn="l" fontAlgn="ctr"/>
                      <a:r>
                        <a:rPr lang="es-E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Fabricas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8307">
                <a:tc>
                  <a:txBody>
                    <a:bodyPr/>
                    <a:lstStyle/>
                    <a:p>
                      <a:pPr algn="l" fontAlgn="ctr"/>
                      <a:r>
                        <a:rPr lang="es-E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Centros de Distribución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335">
                <a:tc>
                  <a:txBody>
                    <a:bodyPr/>
                    <a:lstStyle/>
                    <a:p>
                      <a:pPr algn="l" fontAlgn="ctr"/>
                      <a:endParaRPr lang="es-ES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32" marR="8732" marT="873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732" marR="8732" marT="873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307">
                <a:tc>
                  <a:txBody>
                    <a:bodyPr/>
                    <a:lstStyle/>
                    <a:p>
                      <a:pPr algn="l" fontAlgn="ctr"/>
                      <a:r>
                        <a:rPr lang="es-E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Cumplen con la ley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307">
                <a:tc>
                  <a:txBody>
                    <a:bodyPr/>
                    <a:lstStyle/>
                    <a:p>
                      <a:pPr algn="l" fontAlgn="ctr"/>
                      <a:r>
                        <a:rPr lang="es-E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No cumplen con la ley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8307">
                <a:tc>
                  <a:txBody>
                    <a:bodyPr/>
                    <a:lstStyle/>
                    <a:p>
                      <a:pPr algn="l" fontAlgn="ctr"/>
                      <a:r>
                        <a:rPr lang="es-E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Empresa cerró operaciones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307">
                <a:tc>
                  <a:txBody>
                    <a:bodyPr/>
                    <a:lstStyle/>
                    <a:p>
                      <a:pPr algn="l" fontAlgn="ctr"/>
                      <a:r>
                        <a:rPr lang="es-E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No fue posible constatar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8307">
                <a:tc>
                  <a:txBody>
                    <a:bodyPr/>
                    <a:lstStyle/>
                    <a:p>
                      <a:pPr algn="l" fontAlgn="ctr"/>
                      <a:r>
                        <a:rPr lang="es-E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Obstrucción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307">
                <a:tc>
                  <a:txBody>
                    <a:bodyPr/>
                    <a:lstStyle/>
                    <a:p>
                      <a:pPr algn="l" fontAlgn="ctr"/>
                      <a:r>
                        <a:rPr lang="es-E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Trabajadores menores de 18 años encontrados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8307">
                <a:tc>
                  <a:txBody>
                    <a:bodyPr/>
                    <a:lstStyle/>
                    <a:p>
                      <a:pPr algn="l" fontAlgn="ctr"/>
                      <a:r>
                        <a:rPr lang="es-E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Trabajadores Adultos encontrados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172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307">
                <a:tc>
                  <a:txBody>
                    <a:bodyPr/>
                    <a:lstStyle/>
                    <a:p>
                      <a:pPr algn="l" fontAlgn="ctr"/>
                      <a:r>
                        <a:rPr lang="es-E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de trabajadores encontrados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211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8307">
                <a:tc>
                  <a:txBody>
                    <a:bodyPr/>
                    <a:lstStyle/>
                    <a:p>
                      <a:pPr algn="l" fontAlgn="ctr"/>
                      <a:r>
                        <a:rPr lang="es-E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Incidentes realizados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8732" marR="8732" marT="8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85720" y="1214422"/>
            <a:ext cx="621507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98563" algn="l"/>
              </a:tabLst>
            </a:pPr>
            <a:r>
              <a:rPr kumimoji="0" lang="es-ES_tradnl" sz="3200" i="0" strike="noStrike" normalizeH="0" baseline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Nimbus Roman No9 L" charset="0"/>
                <a:ea typeface="Andale Sans UI" charset="0"/>
                <a:cs typeface="Lucidasans" charset="0"/>
              </a:rPr>
              <a:t>RESULTADOS PRELIMINARES</a:t>
            </a:r>
            <a:endParaRPr kumimoji="0" lang="es-ES_tradnl" sz="4400" i="0" strike="noStrike" normalizeH="0" baseline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Arial" pitchFamily="34" charset="0"/>
              <a:ea typeface="Osaka"/>
              <a:cs typeface="Osak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NU T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MENU TS</Template>
  <TotalTime>14397</TotalTime>
  <Words>604</Words>
  <Application>Microsoft Office PowerPoint</Application>
  <PresentationFormat>Presentación en pantalla (4:3)</PresentationFormat>
  <Paragraphs>82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MENU TS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>SOSEP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amaldonado</dc:creator>
  <cp:lastModifiedBy>Jim Giest</cp:lastModifiedBy>
  <cp:revision>1298</cp:revision>
  <dcterms:created xsi:type="dcterms:W3CDTF">2008-03-11T01:58:41Z</dcterms:created>
  <dcterms:modified xsi:type="dcterms:W3CDTF">2010-12-03T05:02:05Z</dcterms:modified>
</cp:coreProperties>
</file>