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8" r:id="rId5"/>
    <p:sldMasterId id="2147483700" r:id="rId6"/>
  </p:sldMasterIdLst>
  <p:notesMasterIdLst>
    <p:notesMasterId r:id="rId51"/>
  </p:notesMasterIdLst>
  <p:sldIdLst>
    <p:sldId id="281" r:id="rId7"/>
    <p:sldId id="356" r:id="rId8"/>
    <p:sldId id="292" r:id="rId9"/>
    <p:sldId id="293" r:id="rId10"/>
    <p:sldId id="294" r:id="rId11"/>
    <p:sldId id="296" r:id="rId12"/>
    <p:sldId id="297" r:id="rId13"/>
    <p:sldId id="298" r:id="rId14"/>
    <p:sldId id="300" r:id="rId15"/>
    <p:sldId id="301" r:id="rId16"/>
    <p:sldId id="302" r:id="rId17"/>
    <p:sldId id="303" r:id="rId18"/>
    <p:sldId id="304" r:id="rId19"/>
    <p:sldId id="305" r:id="rId20"/>
    <p:sldId id="308" r:id="rId21"/>
    <p:sldId id="306" r:id="rId22"/>
    <p:sldId id="309" r:id="rId23"/>
    <p:sldId id="312" r:id="rId24"/>
    <p:sldId id="315" r:id="rId25"/>
    <p:sldId id="320" r:id="rId26"/>
    <p:sldId id="318" r:id="rId27"/>
    <p:sldId id="322" r:id="rId28"/>
    <p:sldId id="323" r:id="rId29"/>
    <p:sldId id="324" r:id="rId30"/>
    <p:sldId id="325" r:id="rId31"/>
    <p:sldId id="329" r:id="rId32"/>
    <p:sldId id="326" r:id="rId33"/>
    <p:sldId id="330" r:id="rId34"/>
    <p:sldId id="331" r:id="rId35"/>
    <p:sldId id="332" r:id="rId36"/>
    <p:sldId id="353" r:id="rId37"/>
    <p:sldId id="334" r:id="rId38"/>
    <p:sldId id="335" r:id="rId39"/>
    <p:sldId id="360" r:id="rId40"/>
    <p:sldId id="361" r:id="rId41"/>
    <p:sldId id="350" r:id="rId42"/>
    <p:sldId id="341" r:id="rId43"/>
    <p:sldId id="342" r:id="rId44"/>
    <p:sldId id="354" r:id="rId45"/>
    <p:sldId id="355" r:id="rId46"/>
    <p:sldId id="344" r:id="rId47"/>
    <p:sldId id="348" r:id="rId48"/>
    <p:sldId id="362" r:id="rId49"/>
    <p:sldId id="349"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ECF5"/>
    <a:srgbClr val="EDF7FD"/>
    <a:srgbClr val="EAF6FC"/>
    <a:srgbClr val="E8F5FC"/>
    <a:srgbClr val="E1F2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20000" autoAdjust="0"/>
    <p:restoredTop sz="97692" autoAdjust="0"/>
  </p:normalViewPr>
  <p:slideViewPr>
    <p:cSldViewPr snapToGrid="0">
      <p:cViewPr varScale="1">
        <p:scale>
          <a:sx n="79" d="100"/>
          <a:sy n="79" d="100"/>
        </p:scale>
        <p:origin x="1195" y="43"/>
      </p:cViewPr>
      <p:guideLst>
        <p:guide orient="horz" pos="2160"/>
        <p:guide pos="3840"/>
      </p:guideLst>
    </p:cSldViewPr>
  </p:slideViewPr>
  <p:outlineViewPr>
    <p:cViewPr>
      <p:scale>
        <a:sx n="33" d="100"/>
        <a:sy n="33" d="100"/>
      </p:scale>
      <p:origin x="0" y="-8496"/>
    </p:cViewPr>
  </p:outlin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8" Type="http://schemas.openxmlformats.org/officeDocument/2006/relationships/slide" Target="slides/slide2.xml"/><Relationship Id="rId51" Type="http://schemas.openxmlformats.org/officeDocument/2006/relationships/notesMaster" Target="notesMasters/notesMaster1.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04/05/2022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dirty="0"/>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826FEE-2901-4F80-B040-94DEDE5C3ECF}" type="slidenum">
              <a:rPr lang="en-GB" smtClean="0"/>
              <a:t>1</a:t>
            </a:fld>
            <a:endParaRPr lang="en-GB" dirty="0"/>
          </a:p>
        </p:txBody>
      </p:sp>
    </p:spTree>
    <p:extLst>
      <p:ext uri="{BB962C8B-B14F-4D97-AF65-F5344CB8AC3E}">
        <p14:creationId xmlns:p14="http://schemas.microsoft.com/office/powerpoint/2010/main" val="3605206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826FEE-2901-4F80-B040-94DEDE5C3ECF}" type="slidenum">
              <a:rPr lang="en-GB" smtClean="0"/>
              <a:t>38</a:t>
            </a:fld>
            <a:endParaRPr lang="en-GB" dirty="0"/>
          </a:p>
        </p:txBody>
      </p:sp>
    </p:spTree>
    <p:extLst>
      <p:ext uri="{BB962C8B-B14F-4D97-AF65-F5344CB8AC3E}">
        <p14:creationId xmlns:p14="http://schemas.microsoft.com/office/powerpoint/2010/main" val="2548323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826FEE-2901-4F80-B040-94DEDE5C3ECF}" type="slidenum">
              <a:rPr lang="en-GB" smtClean="0"/>
              <a:t>17</a:t>
            </a:fld>
            <a:endParaRPr lang="en-GB" dirty="0"/>
          </a:p>
        </p:txBody>
      </p:sp>
    </p:spTree>
    <p:extLst>
      <p:ext uri="{BB962C8B-B14F-4D97-AF65-F5344CB8AC3E}">
        <p14:creationId xmlns:p14="http://schemas.microsoft.com/office/powerpoint/2010/main" val="2979774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826FEE-2901-4F80-B040-94DEDE5C3ECF}" type="slidenum">
              <a:rPr lang="en-GB" smtClean="0"/>
              <a:t>19</a:t>
            </a:fld>
            <a:endParaRPr lang="en-GB" dirty="0"/>
          </a:p>
        </p:txBody>
      </p:sp>
    </p:spTree>
    <p:extLst>
      <p:ext uri="{BB962C8B-B14F-4D97-AF65-F5344CB8AC3E}">
        <p14:creationId xmlns:p14="http://schemas.microsoft.com/office/powerpoint/2010/main" val="2952332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826FEE-2901-4F80-B040-94DEDE5C3ECF}" type="slidenum">
              <a:rPr lang="en-GB" smtClean="0"/>
              <a:t>20</a:t>
            </a:fld>
            <a:endParaRPr lang="en-GB" dirty="0"/>
          </a:p>
        </p:txBody>
      </p:sp>
    </p:spTree>
    <p:extLst>
      <p:ext uri="{BB962C8B-B14F-4D97-AF65-F5344CB8AC3E}">
        <p14:creationId xmlns:p14="http://schemas.microsoft.com/office/powerpoint/2010/main" val="629350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826FEE-2901-4F80-B040-94DEDE5C3ECF}" type="slidenum">
              <a:rPr lang="en-GB" smtClean="0"/>
              <a:t>21</a:t>
            </a:fld>
            <a:endParaRPr lang="en-GB" dirty="0"/>
          </a:p>
        </p:txBody>
      </p:sp>
    </p:spTree>
    <p:extLst>
      <p:ext uri="{BB962C8B-B14F-4D97-AF65-F5344CB8AC3E}">
        <p14:creationId xmlns:p14="http://schemas.microsoft.com/office/powerpoint/2010/main" val="3180131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826FEE-2901-4F80-B040-94DEDE5C3ECF}" type="slidenum">
              <a:rPr lang="en-GB" smtClean="0"/>
              <a:t>23</a:t>
            </a:fld>
            <a:endParaRPr lang="en-GB" dirty="0"/>
          </a:p>
        </p:txBody>
      </p:sp>
    </p:spTree>
    <p:extLst>
      <p:ext uri="{BB962C8B-B14F-4D97-AF65-F5344CB8AC3E}">
        <p14:creationId xmlns:p14="http://schemas.microsoft.com/office/powerpoint/2010/main" val="2661565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826FEE-2901-4F80-B040-94DEDE5C3ECF}" type="slidenum">
              <a:rPr lang="en-GB" smtClean="0"/>
              <a:t>24</a:t>
            </a:fld>
            <a:endParaRPr lang="en-GB" dirty="0"/>
          </a:p>
        </p:txBody>
      </p:sp>
    </p:spTree>
    <p:extLst>
      <p:ext uri="{BB962C8B-B14F-4D97-AF65-F5344CB8AC3E}">
        <p14:creationId xmlns:p14="http://schemas.microsoft.com/office/powerpoint/2010/main" val="39422988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826FEE-2901-4F80-B040-94DEDE5C3ECF}" type="slidenum">
              <a:rPr lang="en-GB" smtClean="0"/>
              <a:t>26</a:t>
            </a:fld>
            <a:endParaRPr lang="en-GB" dirty="0"/>
          </a:p>
        </p:txBody>
      </p:sp>
    </p:spTree>
    <p:extLst>
      <p:ext uri="{BB962C8B-B14F-4D97-AF65-F5344CB8AC3E}">
        <p14:creationId xmlns:p14="http://schemas.microsoft.com/office/powerpoint/2010/main" val="369117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826FEE-2901-4F80-B040-94DEDE5C3ECF}" type="slidenum">
              <a:rPr lang="en-GB" smtClean="0"/>
              <a:t>27</a:t>
            </a:fld>
            <a:endParaRPr lang="en-GB" dirty="0"/>
          </a:p>
        </p:txBody>
      </p:sp>
    </p:spTree>
    <p:extLst>
      <p:ext uri="{BB962C8B-B14F-4D97-AF65-F5344CB8AC3E}">
        <p14:creationId xmlns:p14="http://schemas.microsoft.com/office/powerpoint/2010/main" val="3638158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jp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emf"/><Relationship Id="rId1" Type="http://schemas.openxmlformats.org/officeDocument/2006/relationships/slideMaster" Target="../slideMasters/slideMaster3.xml"/><Relationship Id="rId4" Type="http://schemas.openxmlformats.org/officeDocument/2006/relationships/image" Target="../media/image3.emf"/></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jpg"/><Relationship Id="rId1" Type="http://schemas.openxmlformats.org/officeDocument/2006/relationships/slideMaster" Target="../slideMasters/slideMaster3.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dirty="0"/>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dirty="0"/>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dirty="0"/>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057399"/>
            <a:ext cx="5360400" cy="381952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41062" y="2057399"/>
            <a:ext cx="5360400" cy="381952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r>
              <a:rPr lang="en-GB" dirty="0"/>
              <a:t>Date: Monday / 01 / October / 2019</a:t>
            </a:r>
          </a:p>
        </p:txBody>
      </p:sp>
      <p:sp>
        <p:nvSpPr>
          <p:cNvPr id="6" name="Footer Placeholder 5"/>
          <p:cNvSpPr>
            <a:spLocks noGrp="1"/>
          </p:cNvSpPr>
          <p:nvPr>
            <p:ph type="ftr" sz="quarter" idx="11"/>
          </p:nvPr>
        </p:nvSpPr>
        <p:spPr/>
        <p:txBody>
          <a:bodyPr/>
          <a:lstStyle/>
          <a:p>
            <a:r>
              <a:rPr lang="en-GB" dirty="0"/>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dirty="0"/>
          </a:p>
        </p:txBody>
      </p:sp>
      <p:cxnSp>
        <p:nvCxnSpPr>
          <p:cNvPr id="9" name="Straight Connector 8">
            <a:extLst>
              <a:ext uri="{FF2B5EF4-FFF2-40B4-BE49-F238E27FC236}">
                <a16:creationId xmlns:a16="http://schemas.microsoft.com/office/drawing/2014/main" id="{B8581527-E13E-46F6-B88D-7B997231FCBB}"/>
              </a:ext>
            </a:extLst>
          </p:cNvPr>
          <p:cNvCxnSpPr>
            <a:cxnSpLocks/>
          </p:cNvCxnSpPr>
          <p:nvPr userDrawn="1"/>
        </p:nvCxnSpPr>
        <p:spPr>
          <a:xfrm>
            <a:off x="490538" y="1872932"/>
            <a:ext cx="1121092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7130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90538" y="1423195"/>
            <a:ext cx="5360400" cy="44537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1423195"/>
            <a:ext cx="5360400" cy="445373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r>
              <a:rPr lang="en-GB" dirty="0"/>
              <a:t>Date: Monday / 01 / October / 2019</a:t>
            </a:r>
          </a:p>
        </p:txBody>
      </p:sp>
      <p:sp>
        <p:nvSpPr>
          <p:cNvPr id="6" name="Footer Placeholder 5"/>
          <p:cNvSpPr>
            <a:spLocks noGrp="1"/>
          </p:cNvSpPr>
          <p:nvPr>
            <p:ph type="ftr" sz="quarter" idx="11"/>
          </p:nvPr>
        </p:nvSpPr>
        <p:spPr/>
        <p:txBody>
          <a:bodyPr/>
          <a:lstStyle/>
          <a:p>
            <a:r>
              <a:rPr lang="en-GB" dirty="0"/>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dirty="0"/>
          </a:p>
        </p:txBody>
      </p:sp>
    </p:spTree>
    <p:extLst>
      <p:ext uri="{BB962C8B-B14F-4D97-AF65-F5344CB8AC3E}">
        <p14:creationId xmlns:p14="http://schemas.microsoft.com/office/powerpoint/2010/main" val="3384834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057399"/>
            <a:ext cx="3412800" cy="381952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389600" y="2057399"/>
            <a:ext cx="3412800" cy="381952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r>
              <a:rPr lang="en-GB" dirty="0"/>
              <a:t>Date: Monday / 01 / October / 2019</a:t>
            </a:r>
          </a:p>
        </p:txBody>
      </p:sp>
      <p:sp>
        <p:nvSpPr>
          <p:cNvPr id="6" name="Footer Placeholder 5"/>
          <p:cNvSpPr>
            <a:spLocks noGrp="1"/>
          </p:cNvSpPr>
          <p:nvPr>
            <p:ph type="ftr" sz="quarter" idx="11"/>
          </p:nvPr>
        </p:nvSpPr>
        <p:spPr/>
        <p:txBody>
          <a:bodyPr/>
          <a:lstStyle/>
          <a:p>
            <a:r>
              <a:rPr lang="en-GB" dirty="0"/>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dirty="0"/>
          </a:p>
        </p:txBody>
      </p:sp>
      <p:sp>
        <p:nvSpPr>
          <p:cNvPr id="8" name="Content Placeholder 3"/>
          <p:cNvSpPr>
            <a:spLocks noGrp="1"/>
          </p:cNvSpPr>
          <p:nvPr>
            <p:ph sz="half" idx="13"/>
          </p:nvPr>
        </p:nvSpPr>
        <p:spPr>
          <a:xfrm>
            <a:off x="8288662" y="2057399"/>
            <a:ext cx="3412800" cy="381952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10" name="Straight Connector 9">
            <a:extLst>
              <a:ext uri="{FF2B5EF4-FFF2-40B4-BE49-F238E27FC236}">
                <a16:creationId xmlns:a16="http://schemas.microsoft.com/office/drawing/2014/main" id="{4BEF83FE-9296-425B-B655-2AAA44703690}"/>
              </a:ext>
            </a:extLst>
          </p:cNvPr>
          <p:cNvCxnSpPr>
            <a:cxnSpLocks/>
          </p:cNvCxnSpPr>
          <p:nvPr userDrawn="1"/>
        </p:nvCxnSpPr>
        <p:spPr>
          <a:xfrm>
            <a:off x="490538" y="1872932"/>
            <a:ext cx="1121092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41476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90538" y="1423195"/>
            <a:ext cx="3412800" cy="445373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389600" y="1423195"/>
            <a:ext cx="3412800" cy="44537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dirty="0"/>
              <a:t>Date: Monday / 01 / October / 2019</a:t>
            </a:r>
          </a:p>
        </p:txBody>
      </p:sp>
      <p:sp>
        <p:nvSpPr>
          <p:cNvPr id="6" name="Footer Placeholder 5"/>
          <p:cNvSpPr>
            <a:spLocks noGrp="1"/>
          </p:cNvSpPr>
          <p:nvPr>
            <p:ph type="ftr" sz="quarter" idx="11"/>
          </p:nvPr>
        </p:nvSpPr>
        <p:spPr/>
        <p:txBody>
          <a:bodyPr/>
          <a:lstStyle/>
          <a:p>
            <a:r>
              <a:rPr lang="en-GB" dirty="0"/>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dirty="0"/>
          </a:p>
        </p:txBody>
      </p:sp>
      <p:sp>
        <p:nvSpPr>
          <p:cNvPr id="8" name="Content Placeholder 3"/>
          <p:cNvSpPr>
            <a:spLocks noGrp="1"/>
          </p:cNvSpPr>
          <p:nvPr>
            <p:ph sz="half" idx="13"/>
          </p:nvPr>
        </p:nvSpPr>
        <p:spPr>
          <a:xfrm>
            <a:off x="8288662" y="1423195"/>
            <a:ext cx="3412800" cy="445373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5204696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057399"/>
            <a:ext cx="3412800" cy="38195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057399"/>
            <a:ext cx="3412800" cy="381952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r>
              <a:rPr lang="en-GB" dirty="0"/>
              <a:t>Date: Monday / 01 / October / 2019</a:t>
            </a:r>
          </a:p>
        </p:txBody>
      </p:sp>
      <p:sp>
        <p:nvSpPr>
          <p:cNvPr id="6" name="Footer Placeholder 5"/>
          <p:cNvSpPr>
            <a:spLocks noGrp="1"/>
          </p:cNvSpPr>
          <p:nvPr>
            <p:ph type="ftr" sz="quarter" idx="11"/>
          </p:nvPr>
        </p:nvSpPr>
        <p:spPr/>
        <p:txBody>
          <a:bodyPr/>
          <a:lstStyle/>
          <a:p>
            <a:r>
              <a:rPr lang="en-GB" dirty="0"/>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dirty="0"/>
          </a:p>
        </p:txBody>
      </p:sp>
      <p:sp>
        <p:nvSpPr>
          <p:cNvPr id="10" name="Text Placeholder 9"/>
          <p:cNvSpPr>
            <a:spLocks noGrp="1"/>
          </p:cNvSpPr>
          <p:nvPr>
            <p:ph type="body" sz="quarter" idx="13" hasCustomPrompt="1"/>
          </p:nvPr>
        </p:nvSpPr>
        <p:spPr>
          <a:xfrm>
            <a:off x="8288662" y="2057398"/>
            <a:ext cx="3412801" cy="3819527"/>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dirty="0"/>
              <a:t>00.0%</a:t>
            </a:r>
          </a:p>
          <a:p>
            <a:pPr lvl="1"/>
            <a:r>
              <a:rPr lang="en-US" dirty="0"/>
              <a:t>Supporting text</a:t>
            </a:r>
            <a:endParaRPr lang="en-GB" dirty="0"/>
          </a:p>
        </p:txBody>
      </p:sp>
      <p:cxnSp>
        <p:nvCxnSpPr>
          <p:cNvPr id="11" name="Straight Connector 10">
            <a:extLst>
              <a:ext uri="{FF2B5EF4-FFF2-40B4-BE49-F238E27FC236}">
                <a16:creationId xmlns:a16="http://schemas.microsoft.com/office/drawing/2014/main" id="{A5F0DFAA-FA9C-4F12-AA11-27F278257D0E}"/>
              </a:ext>
            </a:extLst>
          </p:cNvPr>
          <p:cNvCxnSpPr>
            <a:cxnSpLocks/>
          </p:cNvCxnSpPr>
          <p:nvPr userDrawn="1"/>
        </p:nvCxnSpPr>
        <p:spPr>
          <a:xfrm>
            <a:off x="490538" y="1872932"/>
            <a:ext cx="1121092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00624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hree Content with Sta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90538" y="1423195"/>
            <a:ext cx="3412800" cy="4453731"/>
          </a:xfrm>
        </p:spPr>
        <p:txBody>
          <a:bodyPr/>
          <a:lstStyle>
            <a:lvl3pPr>
              <a:buClr>
                <a:schemeClr val="accent4"/>
              </a:buClr>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389600" y="1423195"/>
            <a:ext cx="3412800" cy="445373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r>
              <a:rPr lang="en-GB" dirty="0"/>
              <a:t>Date: Monday / 01 / October / 2019</a:t>
            </a:r>
          </a:p>
        </p:txBody>
      </p:sp>
      <p:sp>
        <p:nvSpPr>
          <p:cNvPr id="6" name="Footer Placeholder 5"/>
          <p:cNvSpPr>
            <a:spLocks noGrp="1"/>
          </p:cNvSpPr>
          <p:nvPr>
            <p:ph type="ftr" sz="quarter" idx="11"/>
          </p:nvPr>
        </p:nvSpPr>
        <p:spPr/>
        <p:txBody>
          <a:bodyPr/>
          <a:lstStyle/>
          <a:p>
            <a:r>
              <a:rPr lang="en-GB" dirty="0"/>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dirty="0"/>
          </a:p>
        </p:txBody>
      </p:sp>
      <p:sp>
        <p:nvSpPr>
          <p:cNvPr id="10" name="Text Placeholder 9"/>
          <p:cNvSpPr>
            <a:spLocks noGrp="1"/>
          </p:cNvSpPr>
          <p:nvPr>
            <p:ph type="body" sz="quarter" idx="13" hasCustomPrompt="1"/>
          </p:nvPr>
        </p:nvSpPr>
        <p:spPr>
          <a:xfrm>
            <a:off x="8288662" y="1423194"/>
            <a:ext cx="3412801" cy="4453731"/>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dirty="0"/>
              <a:t>00.0%</a:t>
            </a:r>
          </a:p>
          <a:p>
            <a:pPr lvl="1"/>
            <a:r>
              <a:rPr lang="en-US" dirty="0"/>
              <a:t>Supporting text</a:t>
            </a:r>
            <a:endParaRPr lang="en-GB" dirty="0"/>
          </a:p>
        </p:txBody>
      </p:sp>
    </p:spTree>
    <p:extLst>
      <p:ext uri="{BB962C8B-B14F-4D97-AF65-F5344CB8AC3E}">
        <p14:creationId xmlns:p14="http://schemas.microsoft.com/office/powerpoint/2010/main" val="12705076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dirty="0"/>
              <a:t>Date: Monday / 01 / October / 2019</a:t>
            </a:r>
          </a:p>
        </p:txBody>
      </p:sp>
      <p:sp>
        <p:nvSpPr>
          <p:cNvPr id="4" name="Footer Placeholder 3"/>
          <p:cNvSpPr>
            <a:spLocks noGrp="1"/>
          </p:cNvSpPr>
          <p:nvPr>
            <p:ph type="ftr" sz="quarter" idx="11"/>
          </p:nvPr>
        </p:nvSpPr>
        <p:spPr/>
        <p:txBody>
          <a:bodyPr/>
          <a:lstStyle/>
          <a:p>
            <a:r>
              <a:rPr lang="en-GB" dirty="0"/>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dirty="0"/>
          </a:p>
        </p:txBody>
      </p:sp>
      <p:sp>
        <p:nvSpPr>
          <p:cNvPr id="6" name="Text Placeholder 9"/>
          <p:cNvSpPr>
            <a:spLocks noGrp="1"/>
          </p:cNvSpPr>
          <p:nvPr>
            <p:ph type="body" sz="quarter" idx="13" hasCustomPrompt="1"/>
          </p:nvPr>
        </p:nvSpPr>
        <p:spPr>
          <a:xfrm>
            <a:off x="490538" y="2057400"/>
            <a:ext cx="7380000" cy="381952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dirty="0"/>
              <a:t>Quote (level 1)</a:t>
            </a:r>
          </a:p>
          <a:p>
            <a:pPr lvl="1"/>
            <a:r>
              <a:rPr lang="en-US" dirty="0"/>
              <a:t>Continuation paras (level 2)</a:t>
            </a:r>
          </a:p>
          <a:p>
            <a:pPr lvl="2"/>
            <a:r>
              <a:rPr lang="en-GB" dirty="0"/>
              <a:t>Source (level 3)</a:t>
            </a:r>
          </a:p>
        </p:txBody>
      </p:sp>
      <p:sp>
        <p:nvSpPr>
          <p:cNvPr id="8" name="Picture Placeholder 7"/>
          <p:cNvSpPr>
            <a:spLocks noGrp="1"/>
          </p:cNvSpPr>
          <p:nvPr>
            <p:ph type="pic" sz="quarter" idx="14"/>
          </p:nvPr>
        </p:nvSpPr>
        <p:spPr>
          <a:xfrm>
            <a:off x="8270663" y="2057399"/>
            <a:ext cx="3430800" cy="3819526"/>
          </a:xfrm>
        </p:spPr>
        <p:txBody>
          <a:bodyPr/>
          <a:lstStyle>
            <a:lvl1pPr>
              <a:defRPr sz="1000">
                <a:solidFill>
                  <a:schemeClr val="tx1"/>
                </a:solidFill>
              </a:defRPr>
            </a:lvl1pPr>
          </a:lstStyle>
          <a:p>
            <a:r>
              <a:rPr lang="en-US" dirty="0"/>
              <a:t>Click icon to add picture</a:t>
            </a:r>
            <a:endParaRPr lang="en-GB" dirty="0"/>
          </a:p>
        </p:txBody>
      </p:sp>
      <p:cxnSp>
        <p:nvCxnSpPr>
          <p:cNvPr id="9" name="Straight Connector 8">
            <a:extLst>
              <a:ext uri="{FF2B5EF4-FFF2-40B4-BE49-F238E27FC236}">
                <a16:creationId xmlns:a16="http://schemas.microsoft.com/office/drawing/2014/main" id="{C11C3071-C832-45F2-A67F-6C689E08522A}"/>
              </a:ext>
            </a:extLst>
          </p:cNvPr>
          <p:cNvCxnSpPr>
            <a:cxnSpLocks/>
          </p:cNvCxnSpPr>
          <p:nvPr userDrawn="1"/>
        </p:nvCxnSpPr>
        <p:spPr>
          <a:xfrm>
            <a:off x="490538" y="1872932"/>
            <a:ext cx="1121092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04444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and Image">
    <p:bg>
      <p:bgPr>
        <a:solidFill>
          <a:schemeClr val="bg1"/>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GB" dirty="0"/>
              <a:t>Date: Monday / 01 / October / 2019</a:t>
            </a:r>
          </a:p>
        </p:txBody>
      </p:sp>
      <p:sp>
        <p:nvSpPr>
          <p:cNvPr id="4" name="Footer Placeholder 3"/>
          <p:cNvSpPr>
            <a:spLocks noGrp="1"/>
          </p:cNvSpPr>
          <p:nvPr>
            <p:ph type="ftr" sz="quarter" idx="11"/>
          </p:nvPr>
        </p:nvSpPr>
        <p:spPr/>
        <p:txBody>
          <a:bodyPr/>
          <a:lstStyle/>
          <a:p>
            <a:r>
              <a:rPr lang="en-GB" dirty="0"/>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dirty="0"/>
          </a:p>
        </p:txBody>
      </p:sp>
      <p:sp>
        <p:nvSpPr>
          <p:cNvPr id="6" name="Text Placeholder 9"/>
          <p:cNvSpPr>
            <a:spLocks noGrp="1"/>
          </p:cNvSpPr>
          <p:nvPr>
            <p:ph type="body" sz="quarter" idx="13" hasCustomPrompt="1"/>
          </p:nvPr>
        </p:nvSpPr>
        <p:spPr>
          <a:xfrm>
            <a:off x="490538" y="1423195"/>
            <a:ext cx="7380000" cy="4453731"/>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dirty="0"/>
              <a:t>Quote (level 1)</a:t>
            </a:r>
          </a:p>
          <a:p>
            <a:pPr lvl="1"/>
            <a:r>
              <a:rPr lang="en-US" dirty="0"/>
              <a:t>Continuation paras (level 2)</a:t>
            </a:r>
          </a:p>
          <a:p>
            <a:pPr lvl="2"/>
            <a:r>
              <a:rPr lang="en-GB" dirty="0"/>
              <a:t>Source (level 3)</a:t>
            </a:r>
          </a:p>
        </p:txBody>
      </p:sp>
      <p:sp>
        <p:nvSpPr>
          <p:cNvPr id="8" name="Picture Placeholder 7"/>
          <p:cNvSpPr>
            <a:spLocks noGrp="1"/>
          </p:cNvSpPr>
          <p:nvPr>
            <p:ph type="pic" sz="quarter" idx="14"/>
          </p:nvPr>
        </p:nvSpPr>
        <p:spPr>
          <a:xfrm>
            <a:off x="8270663" y="1423194"/>
            <a:ext cx="3430800" cy="4453731"/>
          </a:xfrm>
        </p:spPr>
        <p:txBody>
          <a:bodyPr/>
          <a:lstStyle>
            <a:lvl1pPr>
              <a:defRPr sz="1000">
                <a:solidFill>
                  <a:schemeClr val="tx1"/>
                </a:solidFill>
              </a:defRPr>
            </a:lvl1pPr>
          </a:lstStyle>
          <a:p>
            <a:r>
              <a:rPr lang="en-US" dirty="0"/>
              <a:t>Click icon to add picture</a:t>
            </a:r>
            <a:endParaRPr lang="en-GB" dirty="0"/>
          </a:p>
        </p:txBody>
      </p:sp>
    </p:spTree>
    <p:extLst>
      <p:ext uri="{BB962C8B-B14F-4D97-AF65-F5344CB8AC3E}">
        <p14:creationId xmlns:p14="http://schemas.microsoft.com/office/powerpoint/2010/main" val="14135597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dirty="0"/>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dirty="0"/>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dirty="0"/>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dirty="0"/>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p>
        </p:txBody>
      </p:sp>
    </p:spTree>
    <p:extLst>
      <p:ext uri="{BB962C8B-B14F-4D97-AF65-F5344CB8AC3E}">
        <p14:creationId xmlns:p14="http://schemas.microsoft.com/office/powerpoint/2010/main" val="1319992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3pPr>
              <a:buSzPct val="9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dirty="0"/>
          </a:p>
        </p:txBody>
      </p:sp>
      <p:cxnSp>
        <p:nvCxnSpPr>
          <p:cNvPr id="11" name="Straight Connector 10">
            <a:extLst>
              <a:ext uri="{FF2B5EF4-FFF2-40B4-BE49-F238E27FC236}">
                <a16:creationId xmlns:a16="http://schemas.microsoft.com/office/drawing/2014/main" id="{E6A7559A-0232-4306-A772-E88093B64F57}"/>
              </a:ext>
            </a:extLst>
          </p:cNvPr>
          <p:cNvCxnSpPr>
            <a:cxnSpLocks/>
          </p:cNvCxnSpPr>
          <p:nvPr userDrawn="1"/>
        </p:nvCxnSpPr>
        <p:spPr>
          <a:xfrm>
            <a:off x="490538" y="1872932"/>
            <a:ext cx="1121092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82920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dirty="0"/>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dirty="0"/>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dirty="0"/>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a:ln>
            <a:solidFill>
              <a:schemeClr val="accent4"/>
            </a:solidFill>
          </a:ln>
        </p:spPr>
      </p:pic>
    </p:spTree>
    <p:extLst>
      <p:ext uri="{BB962C8B-B14F-4D97-AF65-F5344CB8AC3E}">
        <p14:creationId xmlns:p14="http://schemas.microsoft.com/office/powerpoint/2010/main" val="30062829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dirty="0"/>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dirty="0"/>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dirty="0"/>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dirty="0">
                <a:solidFill>
                  <a:srgbClr val="1E2DBE"/>
                </a:solidFill>
              </a:rPr>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dirty="0"/>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dirty="0"/>
              <a:t>Click icon to insert picture, or leave unchanged for plain colour fill</a:t>
            </a:r>
          </a:p>
        </p:txBody>
      </p:sp>
    </p:spTree>
    <p:extLst>
      <p:ext uri="{BB962C8B-B14F-4D97-AF65-F5344CB8AC3E}">
        <p14:creationId xmlns:p14="http://schemas.microsoft.com/office/powerpoint/2010/main" val="6794437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3pPr>
              <a:buSzPct val="9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solidFill>
                  <a:srgbClr val="230050"/>
                </a:solidFill>
              </a:rPr>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cxnSp>
        <p:nvCxnSpPr>
          <p:cNvPr id="11" name="Straight Connector 10">
            <a:extLst>
              <a:ext uri="{FF2B5EF4-FFF2-40B4-BE49-F238E27FC236}">
                <a16:creationId xmlns:a16="http://schemas.microsoft.com/office/drawing/2014/main" id="{E6A7559A-0232-4306-A772-E88093B64F57}"/>
              </a:ext>
            </a:extLst>
          </p:cNvPr>
          <p:cNvCxnSpPr>
            <a:cxnSpLocks/>
          </p:cNvCxnSpPr>
          <p:nvPr userDrawn="1"/>
        </p:nvCxnSpPr>
        <p:spPr>
          <a:xfrm>
            <a:off x="490538" y="1872932"/>
            <a:ext cx="1121092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18983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90538" y="1423196"/>
            <a:ext cx="11210924" cy="4453730"/>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solidFill>
                  <a:srgbClr val="230050"/>
                </a:solidFill>
              </a:rPr>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Tree>
    <p:extLst>
      <p:ext uri="{BB962C8B-B14F-4D97-AF65-F5344CB8AC3E}">
        <p14:creationId xmlns:p14="http://schemas.microsoft.com/office/powerpoint/2010/main" val="7040097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a:xfrm>
            <a:off x="490539" y="2057400"/>
            <a:ext cx="7311862" cy="38195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solidFill>
                  <a:srgbClr val="230050"/>
                </a:solidFill>
              </a:rPr>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cxnSp>
        <p:nvCxnSpPr>
          <p:cNvPr id="11" name="Straight Connector 10">
            <a:extLst>
              <a:ext uri="{FF2B5EF4-FFF2-40B4-BE49-F238E27FC236}">
                <a16:creationId xmlns:a16="http://schemas.microsoft.com/office/drawing/2014/main" id="{86D55AE3-7D6D-4015-9155-BCEC45A38B2D}"/>
              </a:ext>
            </a:extLst>
          </p:cNvPr>
          <p:cNvCxnSpPr>
            <a:cxnSpLocks/>
          </p:cNvCxnSpPr>
          <p:nvPr userDrawn="1"/>
        </p:nvCxnSpPr>
        <p:spPr>
          <a:xfrm>
            <a:off x="490538" y="1872932"/>
            <a:ext cx="1121092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89323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and Content + Pattern">
    <p:spTree>
      <p:nvGrpSpPr>
        <p:cNvPr id="1" name=""/>
        <p:cNvGrpSpPr/>
        <p:nvPr/>
      </p:nvGrpSpPr>
      <p:grpSpPr>
        <a:xfrm>
          <a:off x="0" y="0"/>
          <a:ext cx="0" cy="0"/>
          <a:chOff x="0" y="0"/>
          <a:chExt cx="0" cy="0"/>
        </a:xfrm>
      </p:grpSpPr>
      <p:sp>
        <p:nvSpPr>
          <p:cNvPr id="3" name="Content Placeholder 2"/>
          <p:cNvSpPr>
            <a:spLocks noGrp="1"/>
          </p:cNvSpPr>
          <p:nvPr>
            <p:ph idx="1"/>
          </p:nvPr>
        </p:nvSpPr>
        <p:spPr>
          <a:xfrm>
            <a:off x="490539" y="1423196"/>
            <a:ext cx="7311862" cy="445373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solidFill>
                  <a:srgbClr val="230050"/>
                </a:solidFill>
              </a:rPr>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3945648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dirty="0"/>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057400"/>
            <a:ext cx="7311862" cy="3819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solidFill>
                  <a:srgbClr val="230050"/>
                </a:solidFill>
              </a:rPr>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a:solidFill>
                  <a:srgbClr val="230050"/>
                </a:solidFill>
              </a:rPr>
              <a:t>NB Manually place “ilo.org” device in front of image</a:t>
            </a:r>
          </a:p>
        </p:txBody>
      </p:sp>
      <p:cxnSp>
        <p:nvCxnSpPr>
          <p:cNvPr id="13" name="Straight Connector 12">
            <a:extLst>
              <a:ext uri="{FF2B5EF4-FFF2-40B4-BE49-F238E27FC236}">
                <a16:creationId xmlns:a16="http://schemas.microsoft.com/office/drawing/2014/main" id="{C09F9C9F-0064-4D41-B584-72685BB8F98E}"/>
              </a:ext>
            </a:extLst>
          </p:cNvPr>
          <p:cNvCxnSpPr>
            <a:cxnSpLocks/>
          </p:cNvCxnSpPr>
          <p:nvPr userDrawn="1"/>
        </p:nvCxnSpPr>
        <p:spPr>
          <a:xfrm>
            <a:off x="490538" y="1872932"/>
            <a:ext cx="8501062"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50585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dirty="0"/>
              <a:t>Click icon to insert picture</a:t>
            </a:r>
          </a:p>
        </p:txBody>
      </p:sp>
      <p:sp>
        <p:nvSpPr>
          <p:cNvPr id="3" name="Content Placeholder 2"/>
          <p:cNvSpPr>
            <a:spLocks noGrp="1"/>
          </p:cNvSpPr>
          <p:nvPr>
            <p:ph idx="1"/>
          </p:nvPr>
        </p:nvSpPr>
        <p:spPr>
          <a:xfrm>
            <a:off x="490539" y="1423196"/>
            <a:ext cx="7311862" cy="445373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solidFill>
                  <a:srgbClr val="230050"/>
                </a:solidFill>
              </a:rPr>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a:solidFill>
                  <a:srgbClr val="230050"/>
                </a:solidFill>
              </a:rPr>
              <a:t>NB Manually place “ilo.org” device in front of image</a:t>
            </a:r>
          </a:p>
        </p:txBody>
      </p:sp>
    </p:spTree>
    <p:extLst>
      <p:ext uri="{BB962C8B-B14F-4D97-AF65-F5344CB8AC3E}">
        <p14:creationId xmlns:p14="http://schemas.microsoft.com/office/powerpoint/2010/main" val="27942880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057400"/>
            <a:ext cx="7311862" cy="38195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solidFill>
                  <a:srgbClr val="230050"/>
                </a:solidFill>
              </a:rPr>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a:solidFill>
                  <a:srgbClr val="230050"/>
                </a:solidFill>
              </a:rPr>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dirty="0"/>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58807120-01E2-4D98-A468-5350D0C22EDB}"/>
              </a:ext>
            </a:extLst>
          </p:cNvPr>
          <p:cNvCxnSpPr>
            <a:cxnSpLocks/>
          </p:cNvCxnSpPr>
          <p:nvPr userDrawn="1"/>
        </p:nvCxnSpPr>
        <p:spPr>
          <a:xfrm>
            <a:off x="490538" y="1872932"/>
            <a:ext cx="1121092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9651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90538" y="1423196"/>
            <a:ext cx="11210924" cy="4453730"/>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dirty="0"/>
          </a:p>
        </p:txBody>
      </p:sp>
    </p:spTree>
    <p:extLst>
      <p:ext uri="{BB962C8B-B14F-4D97-AF65-F5344CB8AC3E}">
        <p14:creationId xmlns:p14="http://schemas.microsoft.com/office/powerpoint/2010/main" val="22990073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and Content + Image/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90539" y="1423196"/>
            <a:ext cx="7311862" cy="44537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solidFill>
                  <a:srgbClr val="230050"/>
                </a:solidFill>
              </a:rPr>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a:solidFill>
                  <a:srgbClr val="230050"/>
                </a:solidFill>
              </a:rPr>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dirty="0"/>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40831092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057399"/>
            <a:ext cx="5360400" cy="381952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41062" y="2057399"/>
            <a:ext cx="5360400" cy="381952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r>
              <a:rPr lang="en-GB" dirty="0"/>
              <a:t>Date: Monday / 01 / October / 2019</a:t>
            </a:r>
          </a:p>
        </p:txBody>
      </p:sp>
      <p:sp>
        <p:nvSpPr>
          <p:cNvPr id="6" name="Footer Placeholder 5"/>
          <p:cNvSpPr>
            <a:spLocks noGrp="1"/>
          </p:cNvSpPr>
          <p:nvPr>
            <p:ph type="ftr" sz="quarter" idx="11"/>
          </p:nvPr>
        </p:nvSpPr>
        <p:spPr/>
        <p:txBody>
          <a:bodyPr/>
          <a:lstStyle/>
          <a:p>
            <a:r>
              <a:rPr lang="en-GB" dirty="0">
                <a:solidFill>
                  <a:srgbClr val="230050"/>
                </a:solidFill>
              </a:rPr>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cxnSp>
        <p:nvCxnSpPr>
          <p:cNvPr id="9" name="Straight Connector 8">
            <a:extLst>
              <a:ext uri="{FF2B5EF4-FFF2-40B4-BE49-F238E27FC236}">
                <a16:creationId xmlns:a16="http://schemas.microsoft.com/office/drawing/2014/main" id="{B8581527-E13E-46F6-B88D-7B997231FCBB}"/>
              </a:ext>
            </a:extLst>
          </p:cNvPr>
          <p:cNvCxnSpPr>
            <a:cxnSpLocks/>
          </p:cNvCxnSpPr>
          <p:nvPr userDrawn="1"/>
        </p:nvCxnSpPr>
        <p:spPr>
          <a:xfrm>
            <a:off x="490538" y="1872932"/>
            <a:ext cx="1121092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42512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90538" y="1423195"/>
            <a:ext cx="5360400" cy="44537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1423195"/>
            <a:ext cx="5360400" cy="445373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r>
              <a:rPr lang="en-GB" dirty="0"/>
              <a:t>Date: Monday / 01 / October / 2019</a:t>
            </a:r>
          </a:p>
        </p:txBody>
      </p:sp>
      <p:sp>
        <p:nvSpPr>
          <p:cNvPr id="6" name="Footer Placeholder 5"/>
          <p:cNvSpPr>
            <a:spLocks noGrp="1"/>
          </p:cNvSpPr>
          <p:nvPr>
            <p:ph type="ftr" sz="quarter" idx="11"/>
          </p:nvPr>
        </p:nvSpPr>
        <p:spPr/>
        <p:txBody>
          <a:bodyPr/>
          <a:lstStyle/>
          <a:p>
            <a:r>
              <a:rPr lang="en-GB" dirty="0">
                <a:solidFill>
                  <a:srgbClr val="230050"/>
                </a:solidFill>
              </a:rPr>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Tree>
    <p:extLst>
      <p:ext uri="{BB962C8B-B14F-4D97-AF65-F5344CB8AC3E}">
        <p14:creationId xmlns:p14="http://schemas.microsoft.com/office/powerpoint/2010/main" val="5791951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057399"/>
            <a:ext cx="3412800" cy="381952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389600" y="2057399"/>
            <a:ext cx="3412800" cy="381952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r>
              <a:rPr lang="en-GB" dirty="0"/>
              <a:t>Date: Monday / 01 / October / 2019</a:t>
            </a:r>
          </a:p>
        </p:txBody>
      </p:sp>
      <p:sp>
        <p:nvSpPr>
          <p:cNvPr id="6" name="Footer Placeholder 5"/>
          <p:cNvSpPr>
            <a:spLocks noGrp="1"/>
          </p:cNvSpPr>
          <p:nvPr>
            <p:ph type="ftr" sz="quarter" idx="11"/>
          </p:nvPr>
        </p:nvSpPr>
        <p:spPr/>
        <p:txBody>
          <a:bodyPr/>
          <a:lstStyle/>
          <a:p>
            <a:r>
              <a:rPr lang="en-GB" dirty="0">
                <a:solidFill>
                  <a:srgbClr val="230050"/>
                </a:solidFill>
              </a:rPr>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
        <p:nvSpPr>
          <p:cNvPr id="8" name="Content Placeholder 3"/>
          <p:cNvSpPr>
            <a:spLocks noGrp="1"/>
          </p:cNvSpPr>
          <p:nvPr>
            <p:ph sz="half" idx="13"/>
          </p:nvPr>
        </p:nvSpPr>
        <p:spPr>
          <a:xfrm>
            <a:off x="8288662" y="2057399"/>
            <a:ext cx="3412800" cy="381952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10" name="Straight Connector 9">
            <a:extLst>
              <a:ext uri="{FF2B5EF4-FFF2-40B4-BE49-F238E27FC236}">
                <a16:creationId xmlns:a16="http://schemas.microsoft.com/office/drawing/2014/main" id="{4BEF83FE-9296-425B-B655-2AAA44703690}"/>
              </a:ext>
            </a:extLst>
          </p:cNvPr>
          <p:cNvCxnSpPr>
            <a:cxnSpLocks/>
          </p:cNvCxnSpPr>
          <p:nvPr userDrawn="1"/>
        </p:nvCxnSpPr>
        <p:spPr>
          <a:xfrm>
            <a:off x="490538" y="1872932"/>
            <a:ext cx="1121092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07871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90538" y="1423195"/>
            <a:ext cx="3412800" cy="445373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389600" y="1423195"/>
            <a:ext cx="3412800" cy="44537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dirty="0"/>
              <a:t>Date: Monday / 01 / October / 2019</a:t>
            </a:r>
          </a:p>
        </p:txBody>
      </p:sp>
      <p:sp>
        <p:nvSpPr>
          <p:cNvPr id="6" name="Footer Placeholder 5"/>
          <p:cNvSpPr>
            <a:spLocks noGrp="1"/>
          </p:cNvSpPr>
          <p:nvPr>
            <p:ph type="ftr" sz="quarter" idx="11"/>
          </p:nvPr>
        </p:nvSpPr>
        <p:spPr/>
        <p:txBody>
          <a:bodyPr/>
          <a:lstStyle/>
          <a:p>
            <a:r>
              <a:rPr lang="en-GB" dirty="0">
                <a:solidFill>
                  <a:srgbClr val="230050"/>
                </a:solidFill>
              </a:rPr>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
        <p:nvSpPr>
          <p:cNvPr id="8" name="Content Placeholder 3"/>
          <p:cNvSpPr>
            <a:spLocks noGrp="1"/>
          </p:cNvSpPr>
          <p:nvPr>
            <p:ph sz="half" idx="13"/>
          </p:nvPr>
        </p:nvSpPr>
        <p:spPr>
          <a:xfrm>
            <a:off x="8288662" y="1423195"/>
            <a:ext cx="3412800" cy="445373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148199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057399"/>
            <a:ext cx="3412800" cy="38195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057399"/>
            <a:ext cx="3412800" cy="381952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r>
              <a:rPr lang="en-GB" dirty="0"/>
              <a:t>Date: Monday / 01 / October / 2019</a:t>
            </a:r>
          </a:p>
        </p:txBody>
      </p:sp>
      <p:sp>
        <p:nvSpPr>
          <p:cNvPr id="6" name="Footer Placeholder 5"/>
          <p:cNvSpPr>
            <a:spLocks noGrp="1"/>
          </p:cNvSpPr>
          <p:nvPr>
            <p:ph type="ftr" sz="quarter" idx="11"/>
          </p:nvPr>
        </p:nvSpPr>
        <p:spPr/>
        <p:txBody>
          <a:bodyPr/>
          <a:lstStyle/>
          <a:p>
            <a:r>
              <a:rPr lang="en-GB" dirty="0">
                <a:solidFill>
                  <a:srgbClr val="230050"/>
                </a:solidFill>
              </a:rPr>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
        <p:nvSpPr>
          <p:cNvPr id="10" name="Text Placeholder 9"/>
          <p:cNvSpPr>
            <a:spLocks noGrp="1"/>
          </p:cNvSpPr>
          <p:nvPr>
            <p:ph type="body" sz="quarter" idx="13" hasCustomPrompt="1"/>
          </p:nvPr>
        </p:nvSpPr>
        <p:spPr>
          <a:xfrm>
            <a:off x="8288662" y="2057398"/>
            <a:ext cx="3412801" cy="3819527"/>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dirty="0"/>
              <a:t>00.0%</a:t>
            </a:r>
          </a:p>
          <a:p>
            <a:pPr lvl="1"/>
            <a:r>
              <a:rPr lang="en-US" dirty="0"/>
              <a:t>Supporting text</a:t>
            </a:r>
            <a:endParaRPr lang="en-GB" dirty="0"/>
          </a:p>
        </p:txBody>
      </p:sp>
      <p:cxnSp>
        <p:nvCxnSpPr>
          <p:cNvPr id="11" name="Straight Connector 10">
            <a:extLst>
              <a:ext uri="{FF2B5EF4-FFF2-40B4-BE49-F238E27FC236}">
                <a16:creationId xmlns:a16="http://schemas.microsoft.com/office/drawing/2014/main" id="{A5F0DFAA-FA9C-4F12-AA11-27F278257D0E}"/>
              </a:ext>
            </a:extLst>
          </p:cNvPr>
          <p:cNvCxnSpPr>
            <a:cxnSpLocks/>
          </p:cNvCxnSpPr>
          <p:nvPr userDrawn="1"/>
        </p:nvCxnSpPr>
        <p:spPr>
          <a:xfrm>
            <a:off x="490538" y="1872932"/>
            <a:ext cx="1121092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28113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hree Content with Sta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90538" y="1423195"/>
            <a:ext cx="3412800" cy="4453731"/>
          </a:xfrm>
        </p:spPr>
        <p:txBody>
          <a:bodyPr/>
          <a:lstStyle>
            <a:lvl3pPr>
              <a:buClr>
                <a:schemeClr val="accent4"/>
              </a:buClr>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389600" y="1423195"/>
            <a:ext cx="3412800" cy="445373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r>
              <a:rPr lang="en-GB" dirty="0"/>
              <a:t>Date: Monday / 01 / October / 2019</a:t>
            </a:r>
          </a:p>
        </p:txBody>
      </p:sp>
      <p:sp>
        <p:nvSpPr>
          <p:cNvPr id="6" name="Footer Placeholder 5"/>
          <p:cNvSpPr>
            <a:spLocks noGrp="1"/>
          </p:cNvSpPr>
          <p:nvPr>
            <p:ph type="ftr" sz="quarter" idx="11"/>
          </p:nvPr>
        </p:nvSpPr>
        <p:spPr/>
        <p:txBody>
          <a:bodyPr/>
          <a:lstStyle/>
          <a:p>
            <a:r>
              <a:rPr lang="en-GB" dirty="0">
                <a:solidFill>
                  <a:srgbClr val="230050"/>
                </a:solidFill>
              </a:rPr>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
        <p:nvSpPr>
          <p:cNvPr id="10" name="Text Placeholder 9"/>
          <p:cNvSpPr>
            <a:spLocks noGrp="1"/>
          </p:cNvSpPr>
          <p:nvPr>
            <p:ph type="body" sz="quarter" idx="13" hasCustomPrompt="1"/>
          </p:nvPr>
        </p:nvSpPr>
        <p:spPr>
          <a:xfrm>
            <a:off x="8288662" y="1423194"/>
            <a:ext cx="3412801" cy="4453731"/>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dirty="0"/>
              <a:t>00.0%</a:t>
            </a:r>
          </a:p>
          <a:p>
            <a:pPr lvl="1"/>
            <a:r>
              <a:rPr lang="en-US" dirty="0"/>
              <a:t>Supporting text</a:t>
            </a:r>
            <a:endParaRPr lang="en-GB" dirty="0"/>
          </a:p>
        </p:txBody>
      </p:sp>
    </p:spTree>
    <p:extLst>
      <p:ext uri="{BB962C8B-B14F-4D97-AF65-F5344CB8AC3E}">
        <p14:creationId xmlns:p14="http://schemas.microsoft.com/office/powerpoint/2010/main" val="9628204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dirty="0"/>
              <a:t>Date: Monday / 01 / October / 2019</a:t>
            </a:r>
          </a:p>
        </p:txBody>
      </p:sp>
      <p:sp>
        <p:nvSpPr>
          <p:cNvPr id="4" name="Footer Placeholder 3"/>
          <p:cNvSpPr>
            <a:spLocks noGrp="1"/>
          </p:cNvSpPr>
          <p:nvPr>
            <p:ph type="ftr" sz="quarter" idx="11"/>
          </p:nvPr>
        </p:nvSpPr>
        <p:spPr/>
        <p:txBody>
          <a:bodyPr/>
          <a:lstStyle/>
          <a:p>
            <a:r>
              <a:rPr lang="en-GB" dirty="0">
                <a:solidFill>
                  <a:srgbClr val="230050"/>
                </a:solidFill>
              </a:rPr>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
        <p:nvSpPr>
          <p:cNvPr id="6" name="Text Placeholder 9"/>
          <p:cNvSpPr>
            <a:spLocks noGrp="1"/>
          </p:cNvSpPr>
          <p:nvPr>
            <p:ph type="body" sz="quarter" idx="13" hasCustomPrompt="1"/>
          </p:nvPr>
        </p:nvSpPr>
        <p:spPr>
          <a:xfrm>
            <a:off x="490538" y="2057400"/>
            <a:ext cx="7380000" cy="381952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dirty="0"/>
              <a:t>Quote (level 1)</a:t>
            </a:r>
          </a:p>
          <a:p>
            <a:pPr lvl="1"/>
            <a:r>
              <a:rPr lang="en-US" dirty="0"/>
              <a:t>Continuation paras (level 2)</a:t>
            </a:r>
          </a:p>
          <a:p>
            <a:pPr lvl="2"/>
            <a:r>
              <a:rPr lang="en-GB" dirty="0"/>
              <a:t>Source (level 3)</a:t>
            </a:r>
          </a:p>
        </p:txBody>
      </p:sp>
      <p:sp>
        <p:nvSpPr>
          <p:cNvPr id="8" name="Picture Placeholder 7"/>
          <p:cNvSpPr>
            <a:spLocks noGrp="1"/>
          </p:cNvSpPr>
          <p:nvPr>
            <p:ph type="pic" sz="quarter" idx="14"/>
          </p:nvPr>
        </p:nvSpPr>
        <p:spPr>
          <a:xfrm>
            <a:off x="8270663" y="2057399"/>
            <a:ext cx="3430800" cy="3819526"/>
          </a:xfrm>
        </p:spPr>
        <p:txBody>
          <a:bodyPr/>
          <a:lstStyle>
            <a:lvl1pPr>
              <a:defRPr sz="1000">
                <a:solidFill>
                  <a:schemeClr val="tx1"/>
                </a:solidFill>
              </a:defRPr>
            </a:lvl1pPr>
          </a:lstStyle>
          <a:p>
            <a:r>
              <a:rPr lang="en-US" dirty="0"/>
              <a:t>Click icon to add picture</a:t>
            </a:r>
            <a:endParaRPr lang="en-GB" dirty="0"/>
          </a:p>
        </p:txBody>
      </p:sp>
      <p:cxnSp>
        <p:nvCxnSpPr>
          <p:cNvPr id="9" name="Straight Connector 8">
            <a:extLst>
              <a:ext uri="{FF2B5EF4-FFF2-40B4-BE49-F238E27FC236}">
                <a16:creationId xmlns:a16="http://schemas.microsoft.com/office/drawing/2014/main" id="{C11C3071-C832-45F2-A67F-6C689E08522A}"/>
              </a:ext>
            </a:extLst>
          </p:cNvPr>
          <p:cNvCxnSpPr>
            <a:cxnSpLocks/>
          </p:cNvCxnSpPr>
          <p:nvPr userDrawn="1"/>
        </p:nvCxnSpPr>
        <p:spPr>
          <a:xfrm>
            <a:off x="490538" y="1872932"/>
            <a:ext cx="1121092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14601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Quote and Image">
    <p:bg>
      <p:bgPr>
        <a:solidFill>
          <a:schemeClr val="bg1"/>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GB" dirty="0"/>
              <a:t>Date: Monday / 01 / October / 2019</a:t>
            </a:r>
          </a:p>
        </p:txBody>
      </p:sp>
      <p:sp>
        <p:nvSpPr>
          <p:cNvPr id="4" name="Footer Placeholder 3"/>
          <p:cNvSpPr>
            <a:spLocks noGrp="1"/>
          </p:cNvSpPr>
          <p:nvPr>
            <p:ph type="ftr" sz="quarter" idx="11"/>
          </p:nvPr>
        </p:nvSpPr>
        <p:spPr/>
        <p:txBody>
          <a:bodyPr/>
          <a:lstStyle/>
          <a:p>
            <a:r>
              <a:rPr lang="en-GB" dirty="0">
                <a:solidFill>
                  <a:srgbClr val="230050"/>
                </a:solidFill>
              </a:rPr>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
        <p:nvSpPr>
          <p:cNvPr id="6" name="Text Placeholder 9"/>
          <p:cNvSpPr>
            <a:spLocks noGrp="1"/>
          </p:cNvSpPr>
          <p:nvPr>
            <p:ph type="body" sz="quarter" idx="13" hasCustomPrompt="1"/>
          </p:nvPr>
        </p:nvSpPr>
        <p:spPr>
          <a:xfrm>
            <a:off x="490538" y="1423195"/>
            <a:ext cx="7380000" cy="4453731"/>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dirty="0"/>
              <a:t>Quote (level 1)</a:t>
            </a:r>
          </a:p>
          <a:p>
            <a:pPr lvl="1"/>
            <a:r>
              <a:rPr lang="en-US" dirty="0"/>
              <a:t>Continuation paras (level 2)</a:t>
            </a:r>
          </a:p>
          <a:p>
            <a:pPr lvl="2"/>
            <a:r>
              <a:rPr lang="en-GB" dirty="0"/>
              <a:t>Source (level 3)</a:t>
            </a:r>
          </a:p>
        </p:txBody>
      </p:sp>
      <p:sp>
        <p:nvSpPr>
          <p:cNvPr id="8" name="Picture Placeholder 7"/>
          <p:cNvSpPr>
            <a:spLocks noGrp="1"/>
          </p:cNvSpPr>
          <p:nvPr>
            <p:ph type="pic" sz="quarter" idx="14"/>
          </p:nvPr>
        </p:nvSpPr>
        <p:spPr>
          <a:xfrm>
            <a:off x="8270663" y="1423194"/>
            <a:ext cx="3430800" cy="4453731"/>
          </a:xfrm>
        </p:spPr>
        <p:txBody>
          <a:bodyPr/>
          <a:lstStyle>
            <a:lvl1pPr>
              <a:defRPr sz="1000">
                <a:solidFill>
                  <a:schemeClr val="tx1"/>
                </a:solidFill>
              </a:defRPr>
            </a:lvl1pPr>
          </a:lstStyle>
          <a:p>
            <a:r>
              <a:rPr lang="en-US" dirty="0"/>
              <a:t>Click icon to add picture</a:t>
            </a:r>
            <a:endParaRPr lang="en-GB" dirty="0"/>
          </a:p>
        </p:txBody>
      </p:sp>
    </p:spTree>
    <p:extLst>
      <p:ext uri="{BB962C8B-B14F-4D97-AF65-F5344CB8AC3E}">
        <p14:creationId xmlns:p14="http://schemas.microsoft.com/office/powerpoint/2010/main" val="39399853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dirty="0"/>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dirty="0"/>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solidFill>
                <a:prstClr val="white"/>
              </a:solidFil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1250398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a:xfrm>
            <a:off x="490539" y="2057400"/>
            <a:ext cx="7311862" cy="38195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dirty="0"/>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cxnSp>
        <p:nvCxnSpPr>
          <p:cNvPr id="11" name="Straight Connector 10">
            <a:extLst>
              <a:ext uri="{FF2B5EF4-FFF2-40B4-BE49-F238E27FC236}">
                <a16:creationId xmlns:a16="http://schemas.microsoft.com/office/drawing/2014/main" id="{86D55AE3-7D6D-4015-9155-BCEC45A38B2D}"/>
              </a:ext>
            </a:extLst>
          </p:cNvPr>
          <p:cNvCxnSpPr>
            <a:cxnSpLocks/>
          </p:cNvCxnSpPr>
          <p:nvPr userDrawn="1"/>
        </p:nvCxnSpPr>
        <p:spPr>
          <a:xfrm>
            <a:off x="490538" y="1872932"/>
            <a:ext cx="1121092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0859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dirty="0"/>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dirty="0"/>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solidFill>
                <a:prstClr val="white"/>
              </a:solidFill>
            </a:endParaRPr>
          </a:p>
        </p:txBody>
      </p:sp>
    </p:spTree>
    <p:extLst>
      <p:ext uri="{BB962C8B-B14F-4D97-AF65-F5344CB8AC3E}">
        <p14:creationId xmlns:p14="http://schemas.microsoft.com/office/powerpoint/2010/main" val="4344093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dirty="0"/>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dirty="0"/>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dirty="0"/>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a:ln>
            <a:solidFill>
              <a:schemeClr val="accent4"/>
            </a:solidFill>
          </a:ln>
        </p:spPr>
      </p:pic>
    </p:spTree>
    <p:extLst>
      <p:ext uri="{BB962C8B-B14F-4D97-AF65-F5344CB8AC3E}">
        <p14:creationId xmlns:p14="http://schemas.microsoft.com/office/powerpoint/2010/main" val="36696912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dirty="0"/>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dirty="0"/>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dirty="0"/>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2526604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dirty="0">
                <a:solidFill>
                  <a:srgbClr val="1E2DBE"/>
                </a:solidFill>
              </a:rPr>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dirty="0"/>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dirty="0"/>
              <a:t>Click icon to insert picture, or leave unchanged for plain colour fill</a:t>
            </a:r>
          </a:p>
        </p:txBody>
      </p:sp>
    </p:spTree>
    <p:extLst>
      <p:ext uri="{BB962C8B-B14F-4D97-AF65-F5344CB8AC3E}">
        <p14:creationId xmlns:p14="http://schemas.microsoft.com/office/powerpoint/2010/main" val="4412248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3pPr>
              <a:buSzPct val="9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solidFill>
                  <a:srgbClr val="230050"/>
                </a:solidFill>
              </a:rPr>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cxnSp>
        <p:nvCxnSpPr>
          <p:cNvPr id="11" name="Straight Connector 10">
            <a:extLst>
              <a:ext uri="{FF2B5EF4-FFF2-40B4-BE49-F238E27FC236}">
                <a16:creationId xmlns:a16="http://schemas.microsoft.com/office/drawing/2014/main" id="{E6A7559A-0232-4306-A772-E88093B64F57}"/>
              </a:ext>
            </a:extLst>
          </p:cNvPr>
          <p:cNvCxnSpPr>
            <a:cxnSpLocks/>
          </p:cNvCxnSpPr>
          <p:nvPr userDrawn="1"/>
        </p:nvCxnSpPr>
        <p:spPr>
          <a:xfrm>
            <a:off x="490538" y="1872932"/>
            <a:ext cx="1121092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66327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90538" y="1423196"/>
            <a:ext cx="11210924" cy="4453730"/>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solidFill>
                  <a:srgbClr val="230050"/>
                </a:solidFill>
              </a:rPr>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Tree>
    <p:extLst>
      <p:ext uri="{BB962C8B-B14F-4D97-AF65-F5344CB8AC3E}">
        <p14:creationId xmlns:p14="http://schemas.microsoft.com/office/powerpoint/2010/main" val="14884146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a:xfrm>
            <a:off x="490539" y="2057400"/>
            <a:ext cx="7311862" cy="38195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solidFill>
                  <a:srgbClr val="230050"/>
                </a:solidFill>
              </a:rPr>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cxnSp>
        <p:nvCxnSpPr>
          <p:cNvPr id="11" name="Straight Connector 10">
            <a:extLst>
              <a:ext uri="{FF2B5EF4-FFF2-40B4-BE49-F238E27FC236}">
                <a16:creationId xmlns:a16="http://schemas.microsoft.com/office/drawing/2014/main" id="{86D55AE3-7D6D-4015-9155-BCEC45A38B2D}"/>
              </a:ext>
            </a:extLst>
          </p:cNvPr>
          <p:cNvCxnSpPr>
            <a:cxnSpLocks/>
          </p:cNvCxnSpPr>
          <p:nvPr userDrawn="1"/>
        </p:nvCxnSpPr>
        <p:spPr>
          <a:xfrm>
            <a:off x="490538" y="1872932"/>
            <a:ext cx="1121092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34909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itle and Content + Pattern">
    <p:spTree>
      <p:nvGrpSpPr>
        <p:cNvPr id="1" name=""/>
        <p:cNvGrpSpPr/>
        <p:nvPr/>
      </p:nvGrpSpPr>
      <p:grpSpPr>
        <a:xfrm>
          <a:off x="0" y="0"/>
          <a:ext cx="0" cy="0"/>
          <a:chOff x="0" y="0"/>
          <a:chExt cx="0" cy="0"/>
        </a:xfrm>
      </p:grpSpPr>
      <p:sp>
        <p:nvSpPr>
          <p:cNvPr id="3" name="Content Placeholder 2"/>
          <p:cNvSpPr>
            <a:spLocks noGrp="1"/>
          </p:cNvSpPr>
          <p:nvPr>
            <p:ph idx="1"/>
          </p:nvPr>
        </p:nvSpPr>
        <p:spPr>
          <a:xfrm>
            <a:off x="490539" y="1423196"/>
            <a:ext cx="7311862" cy="445373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solidFill>
                  <a:srgbClr val="230050"/>
                </a:solidFill>
              </a:rPr>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4727360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dirty="0"/>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057400"/>
            <a:ext cx="7311862" cy="3819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solidFill>
                  <a:srgbClr val="230050"/>
                </a:solidFill>
              </a:rPr>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a:solidFill>
                  <a:srgbClr val="230050"/>
                </a:solidFill>
              </a:rPr>
              <a:t>NB Manually place “ilo.org” device in front of image</a:t>
            </a:r>
          </a:p>
        </p:txBody>
      </p:sp>
      <p:cxnSp>
        <p:nvCxnSpPr>
          <p:cNvPr id="13" name="Straight Connector 12">
            <a:extLst>
              <a:ext uri="{FF2B5EF4-FFF2-40B4-BE49-F238E27FC236}">
                <a16:creationId xmlns:a16="http://schemas.microsoft.com/office/drawing/2014/main" id="{C09F9C9F-0064-4D41-B584-72685BB8F98E}"/>
              </a:ext>
            </a:extLst>
          </p:cNvPr>
          <p:cNvCxnSpPr>
            <a:cxnSpLocks/>
          </p:cNvCxnSpPr>
          <p:nvPr userDrawn="1"/>
        </p:nvCxnSpPr>
        <p:spPr>
          <a:xfrm>
            <a:off x="490538" y="1872932"/>
            <a:ext cx="8501062"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7269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dirty="0"/>
              <a:t>Click icon to insert picture</a:t>
            </a:r>
          </a:p>
        </p:txBody>
      </p:sp>
      <p:sp>
        <p:nvSpPr>
          <p:cNvPr id="3" name="Content Placeholder 2"/>
          <p:cNvSpPr>
            <a:spLocks noGrp="1"/>
          </p:cNvSpPr>
          <p:nvPr>
            <p:ph idx="1"/>
          </p:nvPr>
        </p:nvSpPr>
        <p:spPr>
          <a:xfrm>
            <a:off x="490539" y="1423196"/>
            <a:ext cx="7311862" cy="445373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solidFill>
                  <a:srgbClr val="230050"/>
                </a:solidFill>
              </a:rPr>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a:solidFill>
                  <a:srgbClr val="230050"/>
                </a:solidFill>
              </a:rPr>
              <a:t>NB Manually place “ilo.org” device in front of image</a:t>
            </a:r>
          </a:p>
        </p:txBody>
      </p:sp>
    </p:spTree>
    <p:extLst>
      <p:ext uri="{BB962C8B-B14F-4D97-AF65-F5344CB8AC3E}">
        <p14:creationId xmlns:p14="http://schemas.microsoft.com/office/powerpoint/2010/main" val="3446575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 Pattern">
    <p:spTree>
      <p:nvGrpSpPr>
        <p:cNvPr id="1" name=""/>
        <p:cNvGrpSpPr/>
        <p:nvPr/>
      </p:nvGrpSpPr>
      <p:grpSpPr>
        <a:xfrm>
          <a:off x="0" y="0"/>
          <a:ext cx="0" cy="0"/>
          <a:chOff x="0" y="0"/>
          <a:chExt cx="0" cy="0"/>
        </a:xfrm>
      </p:grpSpPr>
      <p:sp>
        <p:nvSpPr>
          <p:cNvPr id="3" name="Content Placeholder 2"/>
          <p:cNvSpPr>
            <a:spLocks noGrp="1"/>
          </p:cNvSpPr>
          <p:nvPr>
            <p:ph idx="1"/>
          </p:nvPr>
        </p:nvSpPr>
        <p:spPr>
          <a:xfrm>
            <a:off x="490539" y="1423196"/>
            <a:ext cx="7311862" cy="445373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dirty="0"/>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1258351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057400"/>
            <a:ext cx="7311862" cy="38195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solidFill>
                  <a:srgbClr val="230050"/>
                </a:solidFill>
              </a:rPr>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a:solidFill>
                  <a:srgbClr val="230050"/>
                </a:solidFill>
              </a:rPr>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dirty="0"/>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58807120-01E2-4D98-A468-5350D0C22EDB}"/>
              </a:ext>
            </a:extLst>
          </p:cNvPr>
          <p:cNvCxnSpPr>
            <a:cxnSpLocks/>
          </p:cNvCxnSpPr>
          <p:nvPr userDrawn="1"/>
        </p:nvCxnSpPr>
        <p:spPr>
          <a:xfrm>
            <a:off x="490538" y="1872932"/>
            <a:ext cx="1121092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76674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tle and Content + Image/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90539" y="1423196"/>
            <a:ext cx="7311862" cy="44537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solidFill>
                  <a:srgbClr val="230050"/>
                </a:solidFill>
              </a:rPr>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a:solidFill>
                  <a:srgbClr val="230050"/>
                </a:solidFill>
              </a:rPr>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dirty="0"/>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0852018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057399"/>
            <a:ext cx="5360400" cy="381952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41062" y="2057399"/>
            <a:ext cx="5360400" cy="381952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r>
              <a:rPr lang="en-GB" dirty="0"/>
              <a:t>Date: Monday / 01 / October / 2019</a:t>
            </a:r>
          </a:p>
        </p:txBody>
      </p:sp>
      <p:sp>
        <p:nvSpPr>
          <p:cNvPr id="6" name="Footer Placeholder 5"/>
          <p:cNvSpPr>
            <a:spLocks noGrp="1"/>
          </p:cNvSpPr>
          <p:nvPr>
            <p:ph type="ftr" sz="quarter" idx="11"/>
          </p:nvPr>
        </p:nvSpPr>
        <p:spPr/>
        <p:txBody>
          <a:bodyPr/>
          <a:lstStyle/>
          <a:p>
            <a:r>
              <a:rPr lang="en-GB" dirty="0">
                <a:solidFill>
                  <a:srgbClr val="230050"/>
                </a:solidFill>
              </a:rPr>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cxnSp>
        <p:nvCxnSpPr>
          <p:cNvPr id="9" name="Straight Connector 8">
            <a:extLst>
              <a:ext uri="{FF2B5EF4-FFF2-40B4-BE49-F238E27FC236}">
                <a16:creationId xmlns:a16="http://schemas.microsoft.com/office/drawing/2014/main" id="{B8581527-E13E-46F6-B88D-7B997231FCBB}"/>
              </a:ext>
            </a:extLst>
          </p:cNvPr>
          <p:cNvCxnSpPr>
            <a:cxnSpLocks/>
          </p:cNvCxnSpPr>
          <p:nvPr userDrawn="1"/>
        </p:nvCxnSpPr>
        <p:spPr>
          <a:xfrm>
            <a:off x="490538" y="1872932"/>
            <a:ext cx="1121092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940515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90538" y="1423195"/>
            <a:ext cx="5360400" cy="44537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1423195"/>
            <a:ext cx="5360400" cy="445373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r>
              <a:rPr lang="en-GB" dirty="0"/>
              <a:t>Date: Monday / 01 / October / 2019</a:t>
            </a:r>
          </a:p>
        </p:txBody>
      </p:sp>
      <p:sp>
        <p:nvSpPr>
          <p:cNvPr id="6" name="Footer Placeholder 5"/>
          <p:cNvSpPr>
            <a:spLocks noGrp="1"/>
          </p:cNvSpPr>
          <p:nvPr>
            <p:ph type="ftr" sz="quarter" idx="11"/>
          </p:nvPr>
        </p:nvSpPr>
        <p:spPr/>
        <p:txBody>
          <a:bodyPr/>
          <a:lstStyle/>
          <a:p>
            <a:r>
              <a:rPr lang="en-GB" dirty="0">
                <a:solidFill>
                  <a:srgbClr val="230050"/>
                </a:solidFill>
              </a:rPr>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Tree>
    <p:extLst>
      <p:ext uri="{BB962C8B-B14F-4D97-AF65-F5344CB8AC3E}">
        <p14:creationId xmlns:p14="http://schemas.microsoft.com/office/powerpoint/2010/main" val="206323104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057399"/>
            <a:ext cx="3412800" cy="381952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389600" y="2057399"/>
            <a:ext cx="3412800" cy="381952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r>
              <a:rPr lang="en-GB" dirty="0"/>
              <a:t>Date: Monday / 01 / October / 2019</a:t>
            </a:r>
          </a:p>
        </p:txBody>
      </p:sp>
      <p:sp>
        <p:nvSpPr>
          <p:cNvPr id="6" name="Footer Placeholder 5"/>
          <p:cNvSpPr>
            <a:spLocks noGrp="1"/>
          </p:cNvSpPr>
          <p:nvPr>
            <p:ph type="ftr" sz="quarter" idx="11"/>
          </p:nvPr>
        </p:nvSpPr>
        <p:spPr/>
        <p:txBody>
          <a:bodyPr/>
          <a:lstStyle/>
          <a:p>
            <a:r>
              <a:rPr lang="en-GB" dirty="0">
                <a:solidFill>
                  <a:srgbClr val="230050"/>
                </a:solidFill>
              </a:rPr>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
        <p:nvSpPr>
          <p:cNvPr id="8" name="Content Placeholder 3"/>
          <p:cNvSpPr>
            <a:spLocks noGrp="1"/>
          </p:cNvSpPr>
          <p:nvPr>
            <p:ph sz="half" idx="13"/>
          </p:nvPr>
        </p:nvSpPr>
        <p:spPr>
          <a:xfrm>
            <a:off x="8288662" y="2057399"/>
            <a:ext cx="3412800" cy="381952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10" name="Straight Connector 9">
            <a:extLst>
              <a:ext uri="{FF2B5EF4-FFF2-40B4-BE49-F238E27FC236}">
                <a16:creationId xmlns:a16="http://schemas.microsoft.com/office/drawing/2014/main" id="{4BEF83FE-9296-425B-B655-2AAA44703690}"/>
              </a:ext>
            </a:extLst>
          </p:cNvPr>
          <p:cNvCxnSpPr>
            <a:cxnSpLocks/>
          </p:cNvCxnSpPr>
          <p:nvPr userDrawn="1"/>
        </p:nvCxnSpPr>
        <p:spPr>
          <a:xfrm>
            <a:off x="490538" y="1872932"/>
            <a:ext cx="1121092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647958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90538" y="1423195"/>
            <a:ext cx="3412800" cy="445373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389600" y="1423195"/>
            <a:ext cx="3412800" cy="44537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dirty="0"/>
              <a:t>Date: Monday / 01 / October / 2019</a:t>
            </a:r>
          </a:p>
        </p:txBody>
      </p:sp>
      <p:sp>
        <p:nvSpPr>
          <p:cNvPr id="6" name="Footer Placeholder 5"/>
          <p:cNvSpPr>
            <a:spLocks noGrp="1"/>
          </p:cNvSpPr>
          <p:nvPr>
            <p:ph type="ftr" sz="quarter" idx="11"/>
          </p:nvPr>
        </p:nvSpPr>
        <p:spPr/>
        <p:txBody>
          <a:bodyPr/>
          <a:lstStyle/>
          <a:p>
            <a:r>
              <a:rPr lang="en-GB" dirty="0">
                <a:solidFill>
                  <a:srgbClr val="230050"/>
                </a:solidFill>
              </a:rPr>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
        <p:nvSpPr>
          <p:cNvPr id="8" name="Content Placeholder 3"/>
          <p:cNvSpPr>
            <a:spLocks noGrp="1"/>
          </p:cNvSpPr>
          <p:nvPr>
            <p:ph sz="half" idx="13"/>
          </p:nvPr>
        </p:nvSpPr>
        <p:spPr>
          <a:xfrm>
            <a:off x="8288662" y="1423195"/>
            <a:ext cx="3412800" cy="445373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3361343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057399"/>
            <a:ext cx="3412800" cy="38195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057399"/>
            <a:ext cx="3412800" cy="381952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r>
              <a:rPr lang="en-GB" dirty="0"/>
              <a:t>Date: Monday / 01 / October / 2019</a:t>
            </a:r>
          </a:p>
        </p:txBody>
      </p:sp>
      <p:sp>
        <p:nvSpPr>
          <p:cNvPr id="6" name="Footer Placeholder 5"/>
          <p:cNvSpPr>
            <a:spLocks noGrp="1"/>
          </p:cNvSpPr>
          <p:nvPr>
            <p:ph type="ftr" sz="quarter" idx="11"/>
          </p:nvPr>
        </p:nvSpPr>
        <p:spPr/>
        <p:txBody>
          <a:bodyPr/>
          <a:lstStyle/>
          <a:p>
            <a:r>
              <a:rPr lang="en-GB" dirty="0">
                <a:solidFill>
                  <a:srgbClr val="230050"/>
                </a:solidFill>
              </a:rPr>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
        <p:nvSpPr>
          <p:cNvPr id="10" name="Text Placeholder 9"/>
          <p:cNvSpPr>
            <a:spLocks noGrp="1"/>
          </p:cNvSpPr>
          <p:nvPr>
            <p:ph type="body" sz="quarter" idx="13" hasCustomPrompt="1"/>
          </p:nvPr>
        </p:nvSpPr>
        <p:spPr>
          <a:xfrm>
            <a:off x="8288662" y="2057398"/>
            <a:ext cx="3412801" cy="3819527"/>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dirty="0"/>
              <a:t>00.0%</a:t>
            </a:r>
          </a:p>
          <a:p>
            <a:pPr lvl="1"/>
            <a:r>
              <a:rPr lang="en-US" dirty="0"/>
              <a:t>Supporting text</a:t>
            </a:r>
            <a:endParaRPr lang="en-GB" dirty="0"/>
          </a:p>
        </p:txBody>
      </p:sp>
      <p:cxnSp>
        <p:nvCxnSpPr>
          <p:cNvPr id="11" name="Straight Connector 10">
            <a:extLst>
              <a:ext uri="{FF2B5EF4-FFF2-40B4-BE49-F238E27FC236}">
                <a16:creationId xmlns:a16="http://schemas.microsoft.com/office/drawing/2014/main" id="{A5F0DFAA-FA9C-4F12-AA11-27F278257D0E}"/>
              </a:ext>
            </a:extLst>
          </p:cNvPr>
          <p:cNvCxnSpPr>
            <a:cxnSpLocks/>
          </p:cNvCxnSpPr>
          <p:nvPr userDrawn="1"/>
        </p:nvCxnSpPr>
        <p:spPr>
          <a:xfrm>
            <a:off x="490538" y="1872932"/>
            <a:ext cx="1121092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81973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hree Content with Sta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90538" y="1423195"/>
            <a:ext cx="3412800" cy="4453731"/>
          </a:xfrm>
        </p:spPr>
        <p:txBody>
          <a:bodyPr/>
          <a:lstStyle>
            <a:lvl3pPr>
              <a:buClr>
                <a:schemeClr val="accent4"/>
              </a:buClr>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389600" y="1423195"/>
            <a:ext cx="3412800" cy="445373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r>
              <a:rPr lang="en-GB" dirty="0"/>
              <a:t>Date: Monday / 01 / October / 2019</a:t>
            </a:r>
          </a:p>
        </p:txBody>
      </p:sp>
      <p:sp>
        <p:nvSpPr>
          <p:cNvPr id="6" name="Footer Placeholder 5"/>
          <p:cNvSpPr>
            <a:spLocks noGrp="1"/>
          </p:cNvSpPr>
          <p:nvPr>
            <p:ph type="ftr" sz="quarter" idx="11"/>
          </p:nvPr>
        </p:nvSpPr>
        <p:spPr/>
        <p:txBody>
          <a:bodyPr/>
          <a:lstStyle/>
          <a:p>
            <a:r>
              <a:rPr lang="en-GB" dirty="0">
                <a:solidFill>
                  <a:srgbClr val="230050"/>
                </a:solidFill>
              </a:rPr>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
        <p:nvSpPr>
          <p:cNvPr id="10" name="Text Placeholder 9"/>
          <p:cNvSpPr>
            <a:spLocks noGrp="1"/>
          </p:cNvSpPr>
          <p:nvPr>
            <p:ph type="body" sz="quarter" idx="13" hasCustomPrompt="1"/>
          </p:nvPr>
        </p:nvSpPr>
        <p:spPr>
          <a:xfrm>
            <a:off x="8288662" y="1423194"/>
            <a:ext cx="3412801" cy="4453731"/>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dirty="0"/>
              <a:t>00.0%</a:t>
            </a:r>
          </a:p>
          <a:p>
            <a:pPr lvl="1"/>
            <a:r>
              <a:rPr lang="en-US" dirty="0"/>
              <a:t>Supporting text</a:t>
            </a:r>
            <a:endParaRPr lang="en-GB" dirty="0"/>
          </a:p>
        </p:txBody>
      </p:sp>
    </p:spTree>
    <p:extLst>
      <p:ext uri="{BB962C8B-B14F-4D97-AF65-F5344CB8AC3E}">
        <p14:creationId xmlns:p14="http://schemas.microsoft.com/office/powerpoint/2010/main" val="270711169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dirty="0"/>
              <a:t>Date: Monday / 01 / October / 2019</a:t>
            </a:r>
          </a:p>
        </p:txBody>
      </p:sp>
      <p:sp>
        <p:nvSpPr>
          <p:cNvPr id="4" name="Footer Placeholder 3"/>
          <p:cNvSpPr>
            <a:spLocks noGrp="1"/>
          </p:cNvSpPr>
          <p:nvPr>
            <p:ph type="ftr" sz="quarter" idx="11"/>
          </p:nvPr>
        </p:nvSpPr>
        <p:spPr/>
        <p:txBody>
          <a:bodyPr/>
          <a:lstStyle/>
          <a:p>
            <a:r>
              <a:rPr lang="en-GB" dirty="0">
                <a:solidFill>
                  <a:srgbClr val="230050"/>
                </a:solidFill>
              </a:rPr>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
        <p:nvSpPr>
          <p:cNvPr id="6" name="Text Placeholder 9"/>
          <p:cNvSpPr>
            <a:spLocks noGrp="1"/>
          </p:cNvSpPr>
          <p:nvPr>
            <p:ph type="body" sz="quarter" idx="13" hasCustomPrompt="1"/>
          </p:nvPr>
        </p:nvSpPr>
        <p:spPr>
          <a:xfrm>
            <a:off x="490538" y="2057400"/>
            <a:ext cx="7380000" cy="381952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dirty="0"/>
              <a:t>Quote (level 1)</a:t>
            </a:r>
          </a:p>
          <a:p>
            <a:pPr lvl="1"/>
            <a:r>
              <a:rPr lang="en-US" dirty="0"/>
              <a:t>Continuation paras (level 2)</a:t>
            </a:r>
          </a:p>
          <a:p>
            <a:pPr lvl="2"/>
            <a:r>
              <a:rPr lang="en-GB" dirty="0"/>
              <a:t>Source (level 3)</a:t>
            </a:r>
          </a:p>
        </p:txBody>
      </p:sp>
      <p:sp>
        <p:nvSpPr>
          <p:cNvPr id="8" name="Picture Placeholder 7"/>
          <p:cNvSpPr>
            <a:spLocks noGrp="1"/>
          </p:cNvSpPr>
          <p:nvPr>
            <p:ph type="pic" sz="quarter" idx="14"/>
          </p:nvPr>
        </p:nvSpPr>
        <p:spPr>
          <a:xfrm>
            <a:off x="8270663" y="2057399"/>
            <a:ext cx="3430800" cy="3819526"/>
          </a:xfrm>
        </p:spPr>
        <p:txBody>
          <a:bodyPr/>
          <a:lstStyle>
            <a:lvl1pPr>
              <a:defRPr sz="1000">
                <a:solidFill>
                  <a:schemeClr val="tx1"/>
                </a:solidFill>
              </a:defRPr>
            </a:lvl1pPr>
          </a:lstStyle>
          <a:p>
            <a:r>
              <a:rPr lang="en-US" dirty="0"/>
              <a:t>Click icon to add picture</a:t>
            </a:r>
            <a:endParaRPr lang="en-GB" dirty="0"/>
          </a:p>
        </p:txBody>
      </p:sp>
      <p:cxnSp>
        <p:nvCxnSpPr>
          <p:cNvPr id="9" name="Straight Connector 8">
            <a:extLst>
              <a:ext uri="{FF2B5EF4-FFF2-40B4-BE49-F238E27FC236}">
                <a16:creationId xmlns:a16="http://schemas.microsoft.com/office/drawing/2014/main" id="{C11C3071-C832-45F2-A67F-6C689E08522A}"/>
              </a:ext>
            </a:extLst>
          </p:cNvPr>
          <p:cNvCxnSpPr>
            <a:cxnSpLocks/>
          </p:cNvCxnSpPr>
          <p:nvPr userDrawn="1"/>
        </p:nvCxnSpPr>
        <p:spPr>
          <a:xfrm>
            <a:off x="490538" y="1872932"/>
            <a:ext cx="1121092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802759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Quote and Image">
    <p:bg>
      <p:bgPr>
        <a:solidFill>
          <a:schemeClr val="bg1"/>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GB" dirty="0"/>
              <a:t>Date: Monday / 01 / October / 2019</a:t>
            </a:r>
          </a:p>
        </p:txBody>
      </p:sp>
      <p:sp>
        <p:nvSpPr>
          <p:cNvPr id="4" name="Footer Placeholder 3"/>
          <p:cNvSpPr>
            <a:spLocks noGrp="1"/>
          </p:cNvSpPr>
          <p:nvPr>
            <p:ph type="ftr" sz="quarter" idx="11"/>
          </p:nvPr>
        </p:nvSpPr>
        <p:spPr/>
        <p:txBody>
          <a:bodyPr/>
          <a:lstStyle/>
          <a:p>
            <a:r>
              <a:rPr lang="en-GB" dirty="0">
                <a:solidFill>
                  <a:srgbClr val="230050"/>
                </a:solidFill>
              </a:rPr>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rPr>
              <a:pPr/>
              <a:t>‹#›</a:t>
            </a:fld>
            <a:endParaRPr lang="en-GB" dirty="0">
              <a:solidFill>
                <a:srgbClr val="1E2DBE"/>
              </a:solidFill>
            </a:endParaRPr>
          </a:p>
        </p:txBody>
      </p:sp>
      <p:sp>
        <p:nvSpPr>
          <p:cNvPr id="6" name="Text Placeholder 9"/>
          <p:cNvSpPr>
            <a:spLocks noGrp="1"/>
          </p:cNvSpPr>
          <p:nvPr>
            <p:ph type="body" sz="quarter" idx="13" hasCustomPrompt="1"/>
          </p:nvPr>
        </p:nvSpPr>
        <p:spPr>
          <a:xfrm>
            <a:off x="490538" y="1423195"/>
            <a:ext cx="7380000" cy="4453731"/>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dirty="0"/>
              <a:t>Quote (level 1)</a:t>
            </a:r>
          </a:p>
          <a:p>
            <a:pPr lvl="1"/>
            <a:r>
              <a:rPr lang="en-US" dirty="0"/>
              <a:t>Continuation paras (level 2)</a:t>
            </a:r>
          </a:p>
          <a:p>
            <a:pPr lvl="2"/>
            <a:r>
              <a:rPr lang="en-GB" dirty="0"/>
              <a:t>Source (level 3)</a:t>
            </a:r>
          </a:p>
        </p:txBody>
      </p:sp>
      <p:sp>
        <p:nvSpPr>
          <p:cNvPr id="8" name="Picture Placeholder 7"/>
          <p:cNvSpPr>
            <a:spLocks noGrp="1"/>
          </p:cNvSpPr>
          <p:nvPr>
            <p:ph type="pic" sz="quarter" idx="14"/>
          </p:nvPr>
        </p:nvSpPr>
        <p:spPr>
          <a:xfrm>
            <a:off x="8270663" y="1423194"/>
            <a:ext cx="3430800" cy="4453731"/>
          </a:xfrm>
        </p:spPr>
        <p:txBody>
          <a:bodyPr/>
          <a:lstStyle>
            <a:lvl1pPr>
              <a:defRPr sz="1000">
                <a:solidFill>
                  <a:schemeClr val="tx1"/>
                </a:solidFill>
              </a:defRPr>
            </a:lvl1pPr>
          </a:lstStyle>
          <a:p>
            <a:r>
              <a:rPr lang="en-US" dirty="0"/>
              <a:t>Click icon to add picture</a:t>
            </a:r>
            <a:endParaRPr lang="en-GB" dirty="0"/>
          </a:p>
        </p:txBody>
      </p:sp>
    </p:spTree>
    <p:extLst>
      <p:ext uri="{BB962C8B-B14F-4D97-AF65-F5344CB8AC3E}">
        <p14:creationId xmlns:p14="http://schemas.microsoft.com/office/powerpoint/2010/main" val="4036676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dirty="0"/>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057400"/>
            <a:ext cx="7311862" cy="3819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dirty="0"/>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a:t>NB Manually place “ilo.org” device in front of image</a:t>
            </a:r>
          </a:p>
        </p:txBody>
      </p:sp>
      <p:cxnSp>
        <p:nvCxnSpPr>
          <p:cNvPr id="13" name="Straight Connector 12">
            <a:extLst>
              <a:ext uri="{FF2B5EF4-FFF2-40B4-BE49-F238E27FC236}">
                <a16:creationId xmlns:a16="http://schemas.microsoft.com/office/drawing/2014/main" id="{C09F9C9F-0064-4D41-B584-72685BB8F98E}"/>
              </a:ext>
            </a:extLst>
          </p:cNvPr>
          <p:cNvCxnSpPr>
            <a:cxnSpLocks/>
          </p:cNvCxnSpPr>
          <p:nvPr userDrawn="1"/>
        </p:nvCxnSpPr>
        <p:spPr>
          <a:xfrm>
            <a:off x="490538" y="1872932"/>
            <a:ext cx="8501062"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06582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dirty="0"/>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dirty="0"/>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solidFill>
                <a:prstClr val="white"/>
              </a:solidFil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177885435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dirty="0"/>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dirty="0"/>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solidFill>
                <a:prstClr val="white"/>
              </a:solidFill>
            </a:endParaRPr>
          </a:p>
        </p:txBody>
      </p:sp>
    </p:spTree>
    <p:extLst>
      <p:ext uri="{BB962C8B-B14F-4D97-AF65-F5344CB8AC3E}">
        <p14:creationId xmlns:p14="http://schemas.microsoft.com/office/powerpoint/2010/main" val="23200367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dirty="0"/>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dirty="0"/>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dirty="0"/>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a:ln>
            <a:solidFill>
              <a:schemeClr val="accent4"/>
            </a:solidFill>
          </a:ln>
        </p:spPr>
      </p:pic>
    </p:spTree>
    <p:extLst>
      <p:ext uri="{BB962C8B-B14F-4D97-AF65-F5344CB8AC3E}">
        <p14:creationId xmlns:p14="http://schemas.microsoft.com/office/powerpoint/2010/main" val="7355892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dirty="0"/>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dirty="0"/>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dirty="0"/>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5845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dirty="0"/>
              <a:t>Click icon to insert picture</a:t>
            </a:r>
          </a:p>
        </p:txBody>
      </p:sp>
      <p:sp>
        <p:nvSpPr>
          <p:cNvPr id="3" name="Content Placeholder 2"/>
          <p:cNvSpPr>
            <a:spLocks noGrp="1"/>
          </p:cNvSpPr>
          <p:nvPr>
            <p:ph idx="1"/>
          </p:nvPr>
        </p:nvSpPr>
        <p:spPr>
          <a:xfrm>
            <a:off x="490539" y="1423196"/>
            <a:ext cx="7311862" cy="445373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dirty="0"/>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a:t>NB Manually place “ilo.org” device in front of image</a:t>
            </a:r>
          </a:p>
        </p:txBody>
      </p:sp>
    </p:spTree>
    <p:extLst>
      <p:ext uri="{BB962C8B-B14F-4D97-AF65-F5344CB8AC3E}">
        <p14:creationId xmlns:p14="http://schemas.microsoft.com/office/powerpoint/2010/main" val="550061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057400"/>
            <a:ext cx="7311862" cy="38195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dirty="0"/>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dirty="0"/>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58807120-01E2-4D98-A468-5350D0C22EDB}"/>
              </a:ext>
            </a:extLst>
          </p:cNvPr>
          <p:cNvCxnSpPr>
            <a:cxnSpLocks/>
          </p:cNvCxnSpPr>
          <p:nvPr userDrawn="1"/>
        </p:nvCxnSpPr>
        <p:spPr>
          <a:xfrm>
            <a:off x="490538" y="1872932"/>
            <a:ext cx="1121092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7128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Content + Image/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90539" y="1423196"/>
            <a:ext cx="7311862" cy="44537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dirty="0"/>
              <a:t>Date: Monday / 01 / October / 2019</a:t>
            </a:r>
          </a:p>
        </p:txBody>
      </p:sp>
      <p:sp>
        <p:nvSpPr>
          <p:cNvPr id="5" name="Footer Placeholder 4"/>
          <p:cNvSpPr>
            <a:spLocks noGrp="1"/>
          </p:cNvSpPr>
          <p:nvPr>
            <p:ph type="ftr" sz="quarter" idx="11"/>
          </p:nvPr>
        </p:nvSpPr>
        <p:spPr/>
        <p:txBody>
          <a:bodyPr/>
          <a:lstStyle/>
          <a:p>
            <a:r>
              <a:rPr lang="en-GB" dirty="0"/>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dirty="0"/>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dirty="0"/>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011608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image" Target="../media/image2.emf"/><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image" Target="../media/image1.emf"/><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slideLayout" Target="../slideLayouts/slideLayout60.xml"/><Relationship Id="rId3" Type="http://schemas.openxmlformats.org/officeDocument/2006/relationships/slideLayout" Target="../slideLayouts/slideLayout45.xml"/><Relationship Id="rId21" Type="http://schemas.openxmlformats.org/officeDocument/2006/relationships/slideLayout" Target="../slideLayouts/slideLayout63.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slideLayout" Target="../slideLayouts/slideLayout62.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24" Type="http://schemas.openxmlformats.org/officeDocument/2006/relationships/image" Target="../media/image2.emf"/><Relationship Id="rId5" Type="http://schemas.openxmlformats.org/officeDocument/2006/relationships/slideLayout" Target="../slideLayouts/slideLayout47.xml"/><Relationship Id="rId15" Type="http://schemas.openxmlformats.org/officeDocument/2006/relationships/slideLayout" Target="../slideLayouts/slideLayout57.xml"/><Relationship Id="rId23" Type="http://schemas.openxmlformats.org/officeDocument/2006/relationships/image" Target="../media/image1.emf"/><Relationship Id="rId10" Type="http://schemas.openxmlformats.org/officeDocument/2006/relationships/slideLayout" Target="../slideLayouts/slideLayout52.xml"/><Relationship Id="rId19" Type="http://schemas.openxmlformats.org/officeDocument/2006/relationships/slideLayout" Target="../slideLayouts/slideLayout61.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480217"/>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490538" y="2057400"/>
            <a:ext cx="11210924" cy="3819525"/>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dirty="0"/>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dirty="0"/>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dirty="0"/>
          </a:p>
        </p:txBody>
      </p:sp>
      <p:pic>
        <p:nvPicPr>
          <p:cNvPr id="8" name="Picture 7"/>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2" name="Picture 11"/>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0" r:id="rId3"/>
    <p:sldLayoutId id="2147483667" r:id="rId4"/>
    <p:sldLayoutId id="2147483671" r:id="rId5"/>
    <p:sldLayoutId id="2147483665" r:id="rId6"/>
    <p:sldLayoutId id="2147483672" r:id="rId7"/>
    <p:sldLayoutId id="2147483666" r:id="rId8"/>
    <p:sldLayoutId id="2147483673" r:id="rId9"/>
    <p:sldLayoutId id="2147483652" r:id="rId10"/>
    <p:sldLayoutId id="2147483674" r:id="rId11"/>
    <p:sldLayoutId id="2147483664" r:id="rId12"/>
    <p:sldLayoutId id="2147483675" r:id="rId13"/>
    <p:sldLayoutId id="2147483668" r:id="rId14"/>
    <p:sldLayoutId id="2147483677" r:id="rId15"/>
    <p:sldLayoutId id="2147483669" r:id="rId16"/>
    <p:sldLayoutId id="2147483676" r:id="rId17"/>
    <p:sldLayoutId id="2147483651" r:id="rId18"/>
    <p:sldLayoutId id="2147483661" r:id="rId19"/>
    <p:sldLayoutId id="2147483663" r:id="rId20"/>
    <p:sldLayoutId id="2147483662" r:id="rId21"/>
  </p:sldLayoutIdLst>
  <p:hf hdr="0"/>
  <p:txStyles>
    <p:titleStyle>
      <a:lvl1pPr algn="l" defTabSz="914400" rtl="0" eaLnBrk="1" latinLnBrk="0" hangingPunct="1">
        <a:lnSpc>
          <a:spcPct val="90000"/>
        </a:lnSpc>
        <a:spcBef>
          <a:spcPct val="0"/>
        </a:spcBef>
        <a:buNone/>
        <a:defRPr sz="2400" b="1" kern="1200">
          <a:solidFill>
            <a:schemeClr val="accent1"/>
          </a:solidFill>
          <a:latin typeface="+mj-lt"/>
          <a:ea typeface="+mj-ea"/>
          <a:cs typeface="+mj-cs"/>
        </a:defRPr>
      </a:lvl1pPr>
    </p:titleStyle>
    <p:bodyStyle>
      <a:lvl1pPr marL="0" indent="0" algn="l" defTabSz="914400" rtl="0" eaLnBrk="1" latinLnBrk="0" hangingPunct="1">
        <a:lnSpc>
          <a:spcPct val="90000"/>
        </a:lnSpc>
        <a:spcBef>
          <a:spcPts val="2400"/>
        </a:spcBef>
        <a:spcAft>
          <a:spcPts val="600"/>
        </a:spcAft>
        <a:buFont typeface="Arial" panose="020B0604020202020204" pitchFamily="34" charset="0"/>
        <a:buNone/>
        <a:defRPr sz="1800" b="1" kern="1200">
          <a:solidFill>
            <a:schemeClr val="accent4"/>
          </a:solidFill>
          <a:latin typeface="+mn-lt"/>
          <a:ea typeface="+mn-ea"/>
          <a:cs typeface="+mn-cs"/>
        </a:defRPr>
      </a:lvl1pPr>
      <a:lvl2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90000"/>
        </a:lnSpc>
        <a:spcBef>
          <a:spcPts val="600"/>
        </a:spcBef>
        <a:buClr>
          <a:schemeClr val="accent4"/>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9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9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480217"/>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490538" y="2057400"/>
            <a:ext cx="11210924" cy="3819525"/>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dirty="0"/>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dirty="0">
                <a:solidFill>
                  <a:srgbClr val="230050"/>
                </a:solidFill>
              </a:rPr>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solidFill>
                  <a:srgbClr val="1E2DBE"/>
                </a:solidFill>
              </a:rPr>
              <a:pPr/>
              <a:t>‹#›</a:t>
            </a:fld>
            <a:endParaRPr lang="en-GB" dirty="0">
              <a:solidFill>
                <a:srgbClr val="1E2DBE"/>
              </a:solidFill>
            </a:endParaRPr>
          </a:p>
        </p:txBody>
      </p:sp>
      <p:pic>
        <p:nvPicPr>
          <p:cNvPr id="8" name="Picture 7"/>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2" name="Picture 11"/>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39221781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 id="2147483698" r:id="rId20"/>
    <p:sldLayoutId id="2147483699" r:id="rId21"/>
  </p:sldLayoutIdLst>
  <p:hf hdr="0"/>
  <p:txStyles>
    <p:titleStyle>
      <a:lvl1pPr algn="l" defTabSz="914400" rtl="0" eaLnBrk="1" latinLnBrk="0" hangingPunct="1">
        <a:lnSpc>
          <a:spcPct val="90000"/>
        </a:lnSpc>
        <a:spcBef>
          <a:spcPct val="0"/>
        </a:spcBef>
        <a:buNone/>
        <a:defRPr sz="2400" b="1" kern="1200">
          <a:solidFill>
            <a:schemeClr val="accent1"/>
          </a:solidFill>
          <a:latin typeface="+mj-lt"/>
          <a:ea typeface="+mj-ea"/>
          <a:cs typeface="+mj-cs"/>
        </a:defRPr>
      </a:lvl1pPr>
    </p:titleStyle>
    <p:bodyStyle>
      <a:lvl1pPr marL="0" indent="0" algn="l" defTabSz="914400" rtl="0" eaLnBrk="1" latinLnBrk="0" hangingPunct="1">
        <a:lnSpc>
          <a:spcPct val="90000"/>
        </a:lnSpc>
        <a:spcBef>
          <a:spcPts val="2400"/>
        </a:spcBef>
        <a:spcAft>
          <a:spcPts val="600"/>
        </a:spcAft>
        <a:buFont typeface="Arial" panose="020B0604020202020204" pitchFamily="34" charset="0"/>
        <a:buNone/>
        <a:defRPr sz="1800" b="1" kern="1200">
          <a:solidFill>
            <a:schemeClr val="accent4"/>
          </a:solidFill>
          <a:latin typeface="+mn-lt"/>
          <a:ea typeface="+mn-ea"/>
          <a:cs typeface="+mn-cs"/>
        </a:defRPr>
      </a:lvl1pPr>
      <a:lvl2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90000"/>
        </a:lnSpc>
        <a:spcBef>
          <a:spcPts val="600"/>
        </a:spcBef>
        <a:buClr>
          <a:schemeClr val="accent4"/>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9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9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480217"/>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490538" y="2057400"/>
            <a:ext cx="11210924" cy="3819525"/>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dirty="0"/>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dirty="0">
                <a:solidFill>
                  <a:srgbClr val="230050"/>
                </a:solidFill>
              </a:rPr>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solidFill>
                  <a:srgbClr val="1E2DBE"/>
                </a:solidFill>
              </a:rPr>
              <a:pPr/>
              <a:t>‹#›</a:t>
            </a:fld>
            <a:endParaRPr lang="en-GB" dirty="0">
              <a:solidFill>
                <a:srgbClr val="1E2DBE"/>
              </a:solidFill>
            </a:endParaRPr>
          </a:p>
        </p:txBody>
      </p:sp>
      <p:pic>
        <p:nvPicPr>
          <p:cNvPr id="8" name="Picture 7"/>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2" name="Picture 11"/>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639811084"/>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 id="2147483718" r:id="rId18"/>
    <p:sldLayoutId id="2147483719" r:id="rId19"/>
    <p:sldLayoutId id="2147483720" r:id="rId20"/>
    <p:sldLayoutId id="2147483721" r:id="rId21"/>
  </p:sldLayoutIdLst>
  <p:hf hdr="0"/>
  <p:txStyles>
    <p:titleStyle>
      <a:lvl1pPr algn="l" defTabSz="914400" rtl="0" eaLnBrk="1" latinLnBrk="0" hangingPunct="1">
        <a:lnSpc>
          <a:spcPct val="90000"/>
        </a:lnSpc>
        <a:spcBef>
          <a:spcPct val="0"/>
        </a:spcBef>
        <a:buNone/>
        <a:defRPr sz="2400" b="1" kern="1200">
          <a:solidFill>
            <a:schemeClr val="accent1"/>
          </a:solidFill>
          <a:latin typeface="+mj-lt"/>
          <a:ea typeface="+mj-ea"/>
          <a:cs typeface="+mj-cs"/>
        </a:defRPr>
      </a:lvl1pPr>
    </p:titleStyle>
    <p:bodyStyle>
      <a:lvl1pPr marL="0" indent="0" algn="l" defTabSz="914400" rtl="0" eaLnBrk="1" latinLnBrk="0" hangingPunct="1">
        <a:lnSpc>
          <a:spcPct val="90000"/>
        </a:lnSpc>
        <a:spcBef>
          <a:spcPts val="2400"/>
        </a:spcBef>
        <a:spcAft>
          <a:spcPts val="600"/>
        </a:spcAft>
        <a:buFont typeface="Arial" panose="020B0604020202020204" pitchFamily="34" charset="0"/>
        <a:buNone/>
        <a:defRPr sz="1800" b="1" kern="1200">
          <a:solidFill>
            <a:schemeClr val="accent4"/>
          </a:solidFill>
          <a:latin typeface="+mn-lt"/>
          <a:ea typeface="+mn-ea"/>
          <a:cs typeface="+mn-cs"/>
        </a:defRPr>
      </a:lvl1pPr>
      <a:lvl2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90000"/>
        </a:lnSpc>
        <a:spcBef>
          <a:spcPts val="600"/>
        </a:spcBef>
        <a:buClr>
          <a:schemeClr val="accent4"/>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9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9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6.emf"/><Relationship Id="rId1" Type="http://schemas.openxmlformats.org/officeDocument/2006/relationships/slideLayout" Target="../slideLayouts/slideLayout5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ilo.org/dyn/legosh/en/f?p=14100:2100:::NO:2100:P2100_COUNTRYLIST,P2100_NODELIST:AF;AM;AR;AS;EU,104228"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5.xml"/></Relationships>
</file>

<file path=ppt/slides/_rels/slide3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hyperlink" Target="https://www.ilo.org/global/topics/safety-and-health-at-work/resources-library/training/WCMS_736031/lang--en/index.htm"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ilo.org/global/topics/safety-and-health-at-work/resources-library/training/WCMS_736031/lang--en/index.htm" TargetMode="Externa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4.xml.rels><?xml version="1.0" encoding="UTF-8" standalone="yes"?>
<Relationships xmlns="http://schemas.openxmlformats.org/package/2006/relationships"><Relationship Id="rId2" Type="http://schemas.openxmlformats.org/officeDocument/2006/relationships/hyperlink" Target="http://www.ilo.org/safeday" TargetMode="Externa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AB720-2B7B-4D63-B504-628CD1B45125}"/>
              </a:ext>
            </a:extLst>
          </p:cNvPr>
          <p:cNvSpPr>
            <a:spLocks noGrp="1"/>
          </p:cNvSpPr>
          <p:nvPr>
            <p:ph type="ctrTitle"/>
          </p:nvPr>
        </p:nvSpPr>
        <p:spPr>
          <a:xfrm>
            <a:off x="306388" y="2898414"/>
            <a:ext cx="7717798" cy="3245211"/>
          </a:xfrm>
        </p:spPr>
        <p:txBody>
          <a:bodyPr/>
          <a:lstStyle/>
          <a:p>
            <a:pPr algn="r" rtl="1"/>
            <a:r>
              <a:rPr lang="ar-SY" sz="4800" dirty="0"/>
              <a:t>تعزيز</a:t>
            </a:r>
            <a:br>
              <a:rPr lang="ar-SY" sz="4800" dirty="0"/>
            </a:br>
            <a:r>
              <a:rPr lang="ar-SY" sz="4800" dirty="0"/>
              <a:t>الحوار الاجتماعي</a:t>
            </a:r>
            <a:br>
              <a:rPr lang="ar-SY" sz="4800" dirty="0"/>
            </a:br>
            <a:r>
              <a:rPr lang="ar-SY" sz="4800" dirty="0"/>
              <a:t>من أجل ثقافة</a:t>
            </a:r>
            <a:br>
              <a:rPr lang="ar-SY" sz="4800" dirty="0"/>
            </a:br>
            <a:r>
              <a:rPr lang="ar-SY" sz="4800" dirty="0"/>
              <a:t>السلامة والصحة</a:t>
            </a:r>
            <a:endParaRPr lang="en-GB" sz="4800" dirty="0"/>
          </a:p>
        </p:txBody>
      </p:sp>
      <p:sp>
        <p:nvSpPr>
          <p:cNvPr id="4" name="Date Placeholder 3">
            <a:extLst>
              <a:ext uri="{FF2B5EF4-FFF2-40B4-BE49-F238E27FC236}">
                <a16:creationId xmlns:a16="http://schemas.microsoft.com/office/drawing/2014/main" id="{50BAFD15-383D-4B80-BC7E-27621536F5A3}"/>
              </a:ext>
            </a:extLst>
          </p:cNvPr>
          <p:cNvSpPr>
            <a:spLocks noGrp="1"/>
          </p:cNvSpPr>
          <p:nvPr>
            <p:ph type="dt" sz="half" idx="10"/>
          </p:nvPr>
        </p:nvSpPr>
        <p:spPr/>
        <p:txBody>
          <a:bodyPr/>
          <a:lstStyle/>
          <a:p>
            <a:r>
              <a:rPr lang="ar-SY" dirty="0"/>
              <a:t>التاريخ: الاثنين ا تشرين الأول/أكتوبر 2019</a:t>
            </a:r>
            <a:endParaRPr lang="en-GB" dirty="0"/>
          </a:p>
        </p:txBody>
      </p:sp>
      <p:sp>
        <p:nvSpPr>
          <p:cNvPr id="5" name="Footer Placeholder 4">
            <a:extLst>
              <a:ext uri="{FF2B5EF4-FFF2-40B4-BE49-F238E27FC236}">
                <a16:creationId xmlns:a16="http://schemas.microsoft.com/office/drawing/2014/main" id="{039AB6DB-3B7D-43D1-B6E3-3F449B9BB84A}"/>
              </a:ext>
            </a:extLst>
          </p:cNvPr>
          <p:cNvSpPr>
            <a:spLocks noGrp="1"/>
          </p:cNvSpPr>
          <p:nvPr>
            <p:ph type="ftr" sz="quarter" idx="11"/>
          </p:nvPr>
        </p:nvSpPr>
        <p:spPr/>
        <p:txBody>
          <a:bodyPr/>
          <a:lstStyle/>
          <a:p>
            <a:r>
              <a:rPr lang="en-GB" dirty="0"/>
              <a:t>Advancing social justice, promoting decent work</a:t>
            </a:r>
          </a:p>
        </p:txBody>
      </p:sp>
      <p:sp>
        <p:nvSpPr>
          <p:cNvPr id="6" name="Slide Number Placeholder 5">
            <a:extLst>
              <a:ext uri="{FF2B5EF4-FFF2-40B4-BE49-F238E27FC236}">
                <a16:creationId xmlns:a16="http://schemas.microsoft.com/office/drawing/2014/main" id="{F82464E3-71CF-4E42-BA6F-9B4FA0676E33}"/>
              </a:ext>
            </a:extLst>
          </p:cNvPr>
          <p:cNvSpPr>
            <a:spLocks noGrp="1"/>
          </p:cNvSpPr>
          <p:nvPr>
            <p:ph type="sldNum" sz="quarter" idx="12"/>
          </p:nvPr>
        </p:nvSpPr>
        <p:spPr/>
        <p:txBody>
          <a:bodyPr/>
          <a:lstStyle/>
          <a:p>
            <a:fld id="{856227C0-AD57-4F9B-BAE3-EEFB0D0EE427}" type="slidenum">
              <a:rPr lang="en-GB" smtClean="0"/>
              <a:pPr/>
              <a:t>1</a:t>
            </a:fld>
            <a:endParaRPr lang="en-GB" dirty="0"/>
          </a:p>
        </p:txBody>
      </p:sp>
      <p:sp>
        <p:nvSpPr>
          <p:cNvPr id="7" name="Picture Placeholder 6">
            <a:extLst>
              <a:ext uri="{FF2B5EF4-FFF2-40B4-BE49-F238E27FC236}">
                <a16:creationId xmlns:a16="http://schemas.microsoft.com/office/drawing/2014/main" id="{E8C78CDD-734F-401C-92C6-44456E57E23E}"/>
              </a:ext>
            </a:extLst>
          </p:cNvPr>
          <p:cNvSpPr>
            <a:spLocks noGrp="1"/>
          </p:cNvSpPr>
          <p:nvPr>
            <p:ph type="pic" sz="quarter" idx="13"/>
          </p:nvPr>
        </p:nvSpPr>
        <p:spPr/>
      </p:sp>
    </p:spTree>
    <p:extLst>
      <p:ext uri="{BB962C8B-B14F-4D97-AF65-F5344CB8AC3E}">
        <p14:creationId xmlns:p14="http://schemas.microsoft.com/office/powerpoint/2010/main" val="21219277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0ADEE-DB31-4672-B981-E07EB58D980F}"/>
              </a:ext>
            </a:extLst>
          </p:cNvPr>
          <p:cNvSpPr>
            <a:spLocks noGrp="1"/>
          </p:cNvSpPr>
          <p:nvPr>
            <p:ph type="title"/>
          </p:nvPr>
        </p:nvSpPr>
        <p:spPr/>
        <p:txBody>
          <a:bodyPr/>
          <a:lstStyle/>
          <a:p>
            <a:pPr algn="r" rtl="1"/>
            <a:r>
              <a:rPr lang="ar-SY" dirty="0"/>
              <a:t>الحوار الاجتماعي: في قلب منظمة العمل الدولية</a:t>
            </a:r>
            <a:endParaRPr lang="en-GB" dirty="0"/>
          </a:p>
        </p:txBody>
      </p:sp>
      <p:sp>
        <p:nvSpPr>
          <p:cNvPr id="3" name="Content Placeholder 2">
            <a:extLst>
              <a:ext uri="{FF2B5EF4-FFF2-40B4-BE49-F238E27FC236}">
                <a16:creationId xmlns:a16="http://schemas.microsoft.com/office/drawing/2014/main" id="{3D0B0380-DE7B-46A7-8908-9F1AF1AD610C}"/>
              </a:ext>
            </a:extLst>
          </p:cNvPr>
          <p:cNvSpPr>
            <a:spLocks noGrp="1"/>
          </p:cNvSpPr>
          <p:nvPr>
            <p:ph idx="1"/>
          </p:nvPr>
        </p:nvSpPr>
        <p:spPr>
          <a:xfrm>
            <a:off x="490538" y="2016304"/>
            <a:ext cx="11210924" cy="3819525"/>
          </a:xfrm>
        </p:spPr>
        <p:txBody>
          <a:bodyPr/>
          <a:lstStyle/>
          <a:p>
            <a:pPr lvl="1" algn="r" rtl="1">
              <a:spcBef>
                <a:spcPts val="0"/>
              </a:spcBef>
            </a:pPr>
            <a:r>
              <a:rPr lang="ar-SY" sz="2000" dirty="0"/>
              <a:t>يسمح الهيكل الثلاثي لمنظمة العمل الدولية لأصحاب العمل والعمال والحكومات بالمشاركة في صنع القرار بشأن مسائل العمل الدولية، لتعزيز العدالة الاجتماعية والعمل اللائق للجميع.</a:t>
            </a:r>
            <a:endParaRPr lang="en-GB" sz="2000" dirty="0"/>
          </a:p>
          <a:p>
            <a:pPr lvl="1" algn="r" rtl="1">
              <a:spcBef>
                <a:spcPts val="0"/>
              </a:spcBef>
            </a:pPr>
            <a:r>
              <a:rPr lang="ar-SY" sz="2000" dirty="0"/>
              <a:t>يُعتبَر الحوار الاجتماعي جزءاً لا يتجزأ من </a:t>
            </a:r>
            <a:r>
              <a:rPr lang="ar-SY" sz="2000" b="1" dirty="0">
                <a:solidFill>
                  <a:schemeClr val="accent4"/>
                </a:solidFill>
              </a:rPr>
              <a:t>دستور منظمة العمل الدولية </a:t>
            </a:r>
            <a:r>
              <a:rPr lang="ar-SY" sz="2000" dirty="0"/>
              <a:t>وفي جميع معايير العمل الدولية تقريباً، كطريقة رئيسية لتحقيق قرارات مستدامة وعلاقات سلمية في مكان العمل.</a:t>
            </a:r>
            <a:r>
              <a:rPr lang="en-GB" sz="2000" dirty="0"/>
              <a:t> </a:t>
            </a:r>
          </a:p>
          <a:p>
            <a:pPr lvl="1" algn="r" rtl="1">
              <a:spcBef>
                <a:spcPts val="0"/>
              </a:spcBef>
            </a:pPr>
            <a:r>
              <a:rPr lang="ar-SY" sz="2000" dirty="0"/>
              <a:t>هناك </a:t>
            </a:r>
            <a:r>
              <a:rPr lang="ar-SY" sz="2000" b="1" dirty="0">
                <a:solidFill>
                  <a:schemeClr val="accent4"/>
                </a:solidFill>
              </a:rPr>
              <a:t>اتفاقيات مُحدَّدة </a:t>
            </a:r>
            <a:r>
              <a:rPr lang="ar-SY" sz="2000" dirty="0"/>
              <a:t>تعزز الحوار الاجتماعي، أي:</a:t>
            </a:r>
            <a:endParaRPr lang="en-GB" sz="2000" dirty="0"/>
          </a:p>
          <a:p>
            <a:pPr lvl="2" algn="r" rtl="1">
              <a:spcBef>
                <a:spcPts val="0"/>
              </a:spcBef>
            </a:pPr>
            <a:r>
              <a:rPr lang="ar-SY" dirty="0"/>
              <a:t>اتفاقية المشاورات الثلاثية (معايير العمل الدولية)، 1976 (رقم 144)</a:t>
            </a:r>
            <a:endParaRPr lang="en-GB" dirty="0"/>
          </a:p>
          <a:p>
            <a:pPr lvl="2" algn="r" rtl="1">
              <a:spcBef>
                <a:spcPts val="0"/>
              </a:spcBef>
            </a:pPr>
            <a:r>
              <a:rPr lang="ar-SY" dirty="0"/>
              <a:t>اتفاقية الحرية النقابية وحماية حق التنظيم، 1948 (رقم 87) واتفاقية حق التنظيم والمفاوضة الجماعية، 1949 (رقم 98) - الاتفاقيات الأساسية</a:t>
            </a:r>
            <a:endParaRPr lang="en-GB" dirty="0"/>
          </a:p>
          <a:p>
            <a:pPr lvl="2" algn="r" rtl="1">
              <a:spcBef>
                <a:spcPts val="0"/>
              </a:spcBef>
            </a:pPr>
            <a:r>
              <a:rPr lang="ar-SY" dirty="0"/>
              <a:t>اتفاقية المفاوضة الجماعية، 1981 (رقم 154)</a:t>
            </a:r>
            <a:endParaRPr lang="en-GB" dirty="0"/>
          </a:p>
          <a:p>
            <a:pPr lvl="1" algn="r" rtl="1">
              <a:spcAft>
                <a:spcPts val="0"/>
              </a:spcAft>
            </a:pPr>
            <a:r>
              <a:rPr lang="ar-SY" sz="2000" dirty="0"/>
              <a:t>يتردد صدى الحوار الاجتماعي في إحدى تصنيفات </a:t>
            </a:r>
            <a:r>
              <a:rPr lang="ar-SY" sz="2000" b="1" dirty="0">
                <a:solidFill>
                  <a:schemeClr val="accent4"/>
                </a:solidFill>
              </a:rPr>
              <a:t>المبادئ والحقوق الأساسية في العمل</a:t>
            </a:r>
            <a:r>
              <a:rPr lang="ar-SY" sz="2000" dirty="0"/>
              <a:t>، وهي الحرية النقابية والاعتراف الفعال بالحق في المفاوضة الجماعية.</a:t>
            </a:r>
            <a:endParaRPr lang="en-GB" sz="2000" dirty="0"/>
          </a:p>
          <a:p>
            <a:pPr lvl="1" algn="r" rtl="1">
              <a:spcAft>
                <a:spcPts val="0"/>
              </a:spcAft>
            </a:pPr>
            <a:r>
              <a:rPr lang="ar-SY" sz="2000" dirty="0"/>
              <a:t>يؤكد </a:t>
            </a:r>
            <a:r>
              <a:rPr lang="ar-SY" sz="2000" b="1" dirty="0">
                <a:solidFill>
                  <a:schemeClr val="accent4"/>
                </a:solidFill>
              </a:rPr>
              <a:t>إعلان منظمة العمل الدولية بشأن العدالة الاجتماعية من أجل عولمة عادلة </a:t>
            </a:r>
            <a:r>
              <a:rPr lang="ar-SY" sz="2000" dirty="0"/>
              <a:t>(2008) و</a:t>
            </a:r>
            <a:r>
              <a:rPr lang="ar-SY" sz="2000" b="1" dirty="0">
                <a:solidFill>
                  <a:schemeClr val="accent4"/>
                </a:solidFill>
              </a:rPr>
              <a:t>إعلان مئوية منظمة العمل الدولية من أجل مستقبل العمل </a:t>
            </a:r>
            <a:r>
              <a:rPr lang="ar-SY" sz="2000" dirty="0"/>
              <a:t>(2019) على أهمية الحوار الاجتماعي لبناء تماسك اجتماعي واقتصاد مُنتِج.</a:t>
            </a:r>
            <a:endParaRPr lang="en-GB" sz="2000" dirty="0"/>
          </a:p>
        </p:txBody>
      </p:sp>
      <p:sp>
        <p:nvSpPr>
          <p:cNvPr id="4" name="Date Placeholder 3">
            <a:extLst>
              <a:ext uri="{FF2B5EF4-FFF2-40B4-BE49-F238E27FC236}">
                <a16:creationId xmlns:a16="http://schemas.microsoft.com/office/drawing/2014/main" id="{09B1B52D-CEB0-4CCF-B35B-58BD1BE56119}"/>
              </a:ext>
            </a:extLst>
          </p:cNvPr>
          <p:cNvSpPr>
            <a:spLocks noGrp="1"/>
          </p:cNvSpPr>
          <p:nvPr>
            <p:ph type="dt" sz="half" idx="10"/>
          </p:nvPr>
        </p:nvSpPr>
        <p:spPr/>
        <p:txBody>
          <a:bodyPr/>
          <a:lstStyle/>
          <a:p>
            <a:r>
              <a:rPr lang="en-GB" dirty="0"/>
              <a:t>Date: Monday / 01 / October / 2019</a:t>
            </a:r>
          </a:p>
        </p:txBody>
      </p:sp>
      <p:sp>
        <p:nvSpPr>
          <p:cNvPr id="6" name="Slide Number Placeholder 5">
            <a:extLst>
              <a:ext uri="{FF2B5EF4-FFF2-40B4-BE49-F238E27FC236}">
                <a16:creationId xmlns:a16="http://schemas.microsoft.com/office/drawing/2014/main" id="{A2B17923-2E55-48E9-911D-49BAC62DAA89}"/>
              </a:ext>
            </a:extLst>
          </p:cNvPr>
          <p:cNvSpPr>
            <a:spLocks noGrp="1"/>
          </p:cNvSpPr>
          <p:nvPr>
            <p:ph type="sldNum" sz="quarter" idx="12"/>
          </p:nvPr>
        </p:nvSpPr>
        <p:spPr/>
        <p:txBody>
          <a:bodyPr/>
          <a:lstStyle/>
          <a:p>
            <a:fld id="{856227C0-AD57-4F9B-BAE3-EEFB0D0EE427}" type="slidenum">
              <a:rPr lang="en-GB" smtClean="0"/>
              <a:t>10</a:t>
            </a:fld>
            <a:endParaRPr lang="en-GB" dirty="0"/>
          </a:p>
        </p:txBody>
      </p:sp>
    </p:spTree>
    <p:extLst>
      <p:ext uri="{BB962C8B-B14F-4D97-AF65-F5344CB8AC3E}">
        <p14:creationId xmlns:p14="http://schemas.microsoft.com/office/powerpoint/2010/main" val="1048309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A9E48-DBD5-47FB-92B1-04B3BCE98A6C}"/>
              </a:ext>
            </a:extLst>
          </p:cNvPr>
          <p:cNvSpPr>
            <a:spLocks noGrp="1"/>
          </p:cNvSpPr>
          <p:nvPr>
            <p:ph type="title"/>
          </p:nvPr>
        </p:nvSpPr>
        <p:spPr/>
        <p:txBody>
          <a:bodyPr/>
          <a:lstStyle/>
          <a:p>
            <a:pPr algn="r" rtl="1"/>
            <a:r>
              <a:rPr lang="ar-SY" dirty="0"/>
              <a:t>المشاركة والتشاور في صميم معايير منظمة العمل الدولية بشأن السلامة والصحة المهنيتين</a:t>
            </a:r>
            <a:endParaRPr lang="en-GB" dirty="0"/>
          </a:p>
        </p:txBody>
      </p:sp>
      <p:sp>
        <p:nvSpPr>
          <p:cNvPr id="3" name="Content Placeholder 2">
            <a:extLst>
              <a:ext uri="{FF2B5EF4-FFF2-40B4-BE49-F238E27FC236}">
                <a16:creationId xmlns:a16="http://schemas.microsoft.com/office/drawing/2014/main" id="{84E5D3CA-BDAE-409D-B3DC-5B0043EF4EE4}"/>
              </a:ext>
            </a:extLst>
          </p:cNvPr>
          <p:cNvSpPr>
            <a:spLocks noGrp="1"/>
          </p:cNvSpPr>
          <p:nvPr>
            <p:ph idx="1"/>
          </p:nvPr>
        </p:nvSpPr>
        <p:spPr/>
        <p:txBody>
          <a:bodyPr/>
          <a:lstStyle/>
          <a:p>
            <a:pPr algn="r" rtl="1">
              <a:spcBef>
                <a:spcPts val="600"/>
              </a:spcBef>
              <a:spcAft>
                <a:spcPts val="0"/>
              </a:spcAft>
            </a:pPr>
            <a:r>
              <a:rPr lang="ar-SY" sz="2000" b="0" dirty="0">
                <a:solidFill>
                  <a:schemeClr val="tx1"/>
                </a:solidFill>
              </a:rPr>
              <a:t>تدعو</a:t>
            </a:r>
            <a:r>
              <a:rPr lang="ar-SY" sz="2000" dirty="0">
                <a:solidFill>
                  <a:schemeClr val="tx1"/>
                </a:solidFill>
              </a:rPr>
              <a:t> </a:t>
            </a:r>
            <a:r>
              <a:rPr lang="ar-SY" sz="2000" dirty="0">
                <a:solidFill>
                  <a:schemeClr val="accent2"/>
                </a:solidFill>
              </a:rPr>
              <a:t>اتفاقية السلامة والصحة المهنيتين، 1981 (رقم 155) </a:t>
            </a:r>
            <a:r>
              <a:rPr lang="ar-SY" sz="2000" b="0" dirty="0">
                <a:solidFill>
                  <a:schemeClr val="tx1"/>
                </a:solidFill>
              </a:rPr>
              <a:t>إلى:</a:t>
            </a:r>
            <a:endParaRPr lang="en-GB" sz="2000" b="0" dirty="0">
              <a:solidFill>
                <a:schemeClr val="tx1"/>
              </a:solidFill>
            </a:endParaRPr>
          </a:p>
          <a:p>
            <a:pPr lvl="2" algn="r" rtl="1"/>
            <a:r>
              <a:rPr lang="ar-SY" sz="2000" b="1" dirty="0">
                <a:solidFill>
                  <a:schemeClr val="accent4"/>
                </a:solidFill>
              </a:rPr>
              <a:t>سياسة وطنية بشأن السلامة والصحة المهنيتين </a:t>
            </a:r>
            <a:r>
              <a:rPr lang="ar-SY" sz="2000" dirty="0"/>
              <a:t>(تتم صياغتها وتنفيذها ومراجعتها بالتشاور مع أكثر المنظمات تمثيلاً لأصحاب العمل والعمال)، والتي:</a:t>
            </a:r>
            <a:endParaRPr lang="en-GB" sz="2000" dirty="0"/>
          </a:p>
          <a:p>
            <a:pPr marL="540000" lvl="1" indent="-252000" algn="r" rtl="1">
              <a:spcAft>
                <a:spcPts val="0"/>
              </a:spcAft>
              <a:buClr>
                <a:schemeClr val="accent1"/>
              </a:buClr>
              <a:buSzPct val="80000"/>
              <a:buFont typeface="Wingdings 3" panose="05040102010807070707" pitchFamily="18" charset="2"/>
              <a:buChar char=""/>
            </a:pPr>
            <a:r>
              <a:rPr lang="ar-SY" dirty="0"/>
              <a:t>تعزز التواصل والتعاون على مستويات مختلفة (من أماكن العمل إلى المستوى الوطني)</a:t>
            </a:r>
            <a:endParaRPr lang="en-GB" dirty="0"/>
          </a:p>
          <a:p>
            <a:pPr marL="540000" lvl="1" indent="-252000" algn="r" rtl="1">
              <a:spcAft>
                <a:spcPts val="0"/>
              </a:spcAft>
              <a:buClr>
                <a:schemeClr val="accent1"/>
              </a:buClr>
              <a:buSzPct val="80000"/>
              <a:buFont typeface="Wingdings 3" panose="05040102010807070707" pitchFamily="18" charset="2"/>
              <a:buChar char=""/>
            </a:pPr>
            <a:r>
              <a:rPr lang="ar-SY" dirty="0"/>
              <a:t>تشير إلى المهام والمسؤوليات المتعلقة بالسلامة والصحة المهنيتين للسلطات العامة وأصحاب العمل والعمال وغيرهم، مع  مراعاة طابع التكامل بين هذه المسؤوليات</a:t>
            </a:r>
            <a:endParaRPr lang="en-GB" dirty="0"/>
          </a:p>
          <a:p>
            <a:pPr lvl="2" algn="r" rtl="1">
              <a:spcBef>
                <a:spcPts val="1200"/>
              </a:spcBef>
            </a:pPr>
            <a:r>
              <a:rPr lang="ar-SY" sz="2000" dirty="0"/>
              <a:t>على </a:t>
            </a:r>
            <a:r>
              <a:rPr lang="ar-SY" sz="2000" b="1" dirty="0">
                <a:solidFill>
                  <a:schemeClr val="accent4"/>
                </a:solidFill>
              </a:rPr>
              <a:t>مستوى مكان العمل</a:t>
            </a:r>
            <a:r>
              <a:rPr lang="ar-SY" sz="2000" dirty="0"/>
              <a:t>، وضع الترتيبات اللازمة من أجل:</a:t>
            </a:r>
            <a:endParaRPr lang="en-GB" sz="2000" dirty="0"/>
          </a:p>
          <a:p>
            <a:pPr marL="540000" lvl="1" indent="-252000" algn="r" rtl="1">
              <a:spcAft>
                <a:spcPts val="0"/>
              </a:spcAft>
              <a:buClr>
                <a:schemeClr val="accent1"/>
              </a:buClr>
              <a:buSzPct val="80000"/>
              <a:buFont typeface="Wingdings 3" panose="05040102010807070707" pitchFamily="18" charset="2"/>
              <a:buChar char=""/>
            </a:pPr>
            <a:r>
              <a:rPr lang="ar-SY" dirty="0"/>
              <a:t>تمكين العمال وممثليهم من التعاون مع أصحاب العمل في مجالي السلامة والصحة المهنيتين</a:t>
            </a:r>
            <a:endParaRPr lang="en-GB" dirty="0"/>
          </a:p>
          <a:p>
            <a:pPr marL="540000" lvl="1" indent="-252000" algn="r" rtl="1">
              <a:spcAft>
                <a:spcPts val="0"/>
              </a:spcAft>
              <a:buClr>
                <a:schemeClr val="accent1"/>
              </a:buClr>
              <a:buSzPct val="80000"/>
              <a:buFont typeface="Wingdings 3" panose="05040102010807070707" pitchFamily="18" charset="2"/>
              <a:buChar char=""/>
            </a:pPr>
            <a:r>
              <a:rPr lang="ar-SY" dirty="0"/>
              <a:t>توفير المعلومات والتدريب الكافيين</a:t>
            </a:r>
            <a:endParaRPr lang="en-GB" dirty="0"/>
          </a:p>
          <a:p>
            <a:pPr marL="540000" lvl="1" indent="-252000" algn="r" rtl="1">
              <a:spcAft>
                <a:spcPts val="0"/>
              </a:spcAft>
              <a:buClr>
                <a:schemeClr val="accent1"/>
              </a:buClr>
              <a:buSzPct val="80000"/>
              <a:buFont typeface="Wingdings 3" panose="05040102010807070707" pitchFamily="18" charset="2"/>
              <a:buChar char=""/>
            </a:pPr>
            <a:r>
              <a:rPr lang="ar-SY" dirty="0"/>
              <a:t>السماح للعمال أو ممثليهم بالاستعلام عن جميع جوانب السلامة والصحة المهنيتين المتصلة بعملهم، والتشاور بشأنها</a:t>
            </a:r>
            <a:endParaRPr lang="en-GB" dirty="0"/>
          </a:p>
        </p:txBody>
      </p:sp>
      <p:sp>
        <p:nvSpPr>
          <p:cNvPr id="4" name="Date Placeholder 3">
            <a:extLst>
              <a:ext uri="{FF2B5EF4-FFF2-40B4-BE49-F238E27FC236}">
                <a16:creationId xmlns:a16="http://schemas.microsoft.com/office/drawing/2014/main" id="{B3B41A80-6957-4730-A7B3-34A55D9FED9A}"/>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04ED3622-E836-409A-9E5A-6C7BEDE82C20}"/>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6" name="Slide Number Placeholder 5">
            <a:extLst>
              <a:ext uri="{FF2B5EF4-FFF2-40B4-BE49-F238E27FC236}">
                <a16:creationId xmlns:a16="http://schemas.microsoft.com/office/drawing/2014/main" id="{280149AA-EF6A-4597-81B7-8C9F2ED31C07}"/>
              </a:ext>
            </a:extLst>
          </p:cNvPr>
          <p:cNvSpPr>
            <a:spLocks noGrp="1"/>
          </p:cNvSpPr>
          <p:nvPr>
            <p:ph type="sldNum" sz="quarter" idx="12"/>
          </p:nvPr>
        </p:nvSpPr>
        <p:spPr/>
        <p:txBody>
          <a:bodyPr/>
          <a:lstStyle/>
          <a:p>
            <a:fld id="{856227C0-AD57-4F9B-BAE3-EEFB0D0EE427}" type="slidenum">
              <a:rPr lang="en-GB" smtClean="0"/>
              <a:t>11</a:t>
            </a:fld>
            <a:endParaRPr lang="en-GB" dirty="0"/>
          </a:p>
        </p:txBody>
      </p:sp>
    </p:spTree>
    <p:extLst>
      <p:ext uri="{BB962C8B-B14F-4D97-AF65-F5344CB8AC3E}">
        <p14:creationId xmlns:p14="http://schemas.microsoft.com/office/powerpoint/2010/main" val="1350626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EEEB1FA-0C2F-4190-93D2-F3469FE0944B}"/>
              </a:ext>
            </a:extLst>
          </p:cNvPr>
          <p:cNvSpPr>
            <a:spLocks noGrp="1"/>
          </p:cNvSpPr>
          <p:nvPr>
            <p:ph idx="1"/>
          </p:nvPr>
        </p:nvSpPr>
        <p:spPr/>
        <p:txBody>
          <a:bodyPr/>
          <a:lstStyle/>
          <a:p>
            <a:pPr algn="r" rtl="1"/>
            <a:r>
              <a:rPr lang="ar-SY" sz="2000" b="0" dirty="0">
                <a:solidFill>
                  <a:schemeClr val="tx1"/>
                </a:solidFill>
              </a:rPr>
              <a:t>تدعو</a:t>
            </a:r>
            <a:r>
              <a:rPr lang="ar-SY" sz="2000" dirty="0">
                <a:solidFill>
                  <a:schemeClr val="tx1"/>
                </a:solidFill>
              </a:rPr>
              <a:t> </a:t>
            </a:r>
            <a:r>
              <a:rPr lang="ar-SY" sz="2000" dirty="0">
                <a:solidFill>
                  <a:schemeClr val="accent2"/>
                </a:solidFill>
              </a:rPr>
              <a:t>اتفاقية خدمات الصحة المهنية، 1985 (رقم 161) </a:t>
            </a:r>
            <a:r>
              <a:rPr lang="ar-SY" sz="2000" b="0" dirty="0">
                <a:solidFill>
                  <a:schemeClr val="tx1"/>
                </a:solidFill>
              </a:rPr>
              <a:t>إلى:</a:t>
            </a:r>
            <a:endParaRPr lang="en-GB" sz="2000" b="0" dirty="0">
              <a:solidFill>
                <a:schemeClr val="tx1"/>
              </a:solidFill>
            </a:endParaRPr>
          </a:p>
          <a:p>
            <a:pPr lvl="2" algn="r" rtl="1">
              <a:spcBef>
                <a:spcPts val="1200"/>
              </a:spcBef>
              <a:buSzPct val="90000"/>
            </a:pPr>
            <a:r>
              <a:rPr lang="ar-SY" sz="2000" b="1" dirty="0">
                <a:solidFill>
                  <a:schemeClr val="accent4"/>
                </a:solidFill>
              </a:rPr>
              <a:t>التشاور</a:t>
            </a:r>
            <a:r>
              <a:rPr lang="ar-SY" sz="2000" dirty="0">
                <a:solidFill>
                  <a:schemeClr val="accent4"/>
                </a:solidFill>
              </a:rPr>
              <a:t> </a:t>
            </a:r>
            <a:r>
              <a:rPr lang="ar-SY" sz="2000" dirty="0"/>
              <a:t>مع المنظمات الأكثر تمثيلاً لأصحاب العمل والعمال لصياغة سياسة وطنية متماسكة بشأن خدمات الصحة المهنية وتنفيذ هذه السياسة ومراجعتها دورياً </a:t>
            </a:r>
          </a:p>
          <a:p>
            <a:pPr lvl="2" algn="r" rtl="1">
              <a:spcBef>
                <a:spcPts val="1200"/>
              </a:spcBef>
              <a:buSzPct val="90000"/>
            </a:pPr>
            <a:r>
              <a:rPr lang="ar-SY" sz="2000" b="1" dirty="0">
                <a:solidFill>
                  <a:schemeClr val="accent4"/>
                </a:solidFill>
              </a:rPr>
              <a:t>تعاون واشتراك </a:t>
            </a:r>
            <a:r>
              <a:rPr lang="ar-SY" sz="2000" dirty="0"/>
              <a:t>صاحب العمل والعمال وممثليهم على قدم المساواة في تنفيذ التدابير التنظيمية وغيرها من التدابير المتعلقة بخدمات الصحة المهنية </a:t>
            </a:r>
            <a:endParaRPr lang="en-GB" sz="2000" dirty="0"/>
          </a:p>
        </p:txBody>
      </p:sp>
      <p:sp>
        <p:nvSpPr>
          <p:cNvPr id="3" name="Date Placeholder 2">
            <a:extLst>
              <a:ext uri="{FF2B5EF4-FFF2-40B4-BE49-F238E27FC236}">
                <a16:creationId xmlns:a16="http://schemas.microsoft.com/office/drawing/2014/main" id="{914F5684-977C-4579-B346-F08395DC270E}"/>
              </a:ext>
            </a:extLst>
          </p:cNvPr>
          <p:cNvSpPr>
            <a:spLocks noGrp="1"/>
          </p:cNvSpPr>
          <p:nvPr>
            <p:ph type="dt" sz="half" idx="10"/>
          </p:nvPr>
        </p:nvSpPr>
        <p:spPr/>
        <p:txBody>
          <a:bodyPr/>
          <a:lstStyle/>
          <a:p>
            <a:r>
              <a:rPr lang="en-GB" dirty="0"/>
              <a:t>Date: Monday / 01 / October / 2019</a:t>
            </a:r>
          </a:p>
        </p:txBody>
      </p:sp>
      <p:sp>
        <p:nvSpPr>
          <p:cNvPr id="4" name="Footer Placeholder 3">
            <a:extLst>
              <a:ext uri="{FF2B5EF4-FFF2-40B4-BE49-F238E27FC236}">
                <a16:creationId xmlns:a16="http://schemas.microsoft.com/office/drawing/2014/main" id="{7C378029-2FD2-497C-9786-1E8E9E1FA21A}"/>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5" name="Slide Number Placeholder 4">
            <a:extLst>
              <a:ext uri="{FF2B5EF4-FFF2-40B4-BE49-F238E27FC236}">
                <a16:creationId xmlns:a16="http://schemas.microsoft.com/office/drawing/2014/main" id="{2815E142-2ACB-433E-ABEC-8261C4B7BE11}"/>
              </a:ext>
            </a:extLst>
          </p:cNvPr>
          <p:cNvSpPr>
            <a:spLocks noGrp="1"/>
          </p:cNvSpPr>
          <p:nvPr>
            <p:ph type="sldNum" sz="quarter" idx="12"/>
          </p:nvPr>
        </p:nvSpPr>
        <p:spPr/>
        <p:txBody>
          <a:bodyPr/>
          <a:lstStyle/>
          <a:p>
            <a:fld id="{856227C0-AD57-4F9B-BAE3-EEFB0D0EE427}" type="slidenum">
              <a:rPr lang="en-GB" smtClean="0"/>
              <a:t>12</a:t>
            </a:fld>
            <a:endParaRPr lang="en-GB" dirty="0"/>
          </a:p>
        </p:txBody>
      </p:sp>
    </p:spTree>
    <p:extLst>
      <p:ext uri="{BB962C8B-B14F-4D97-AF65-F5344CB8AC3E}">
        <p14:creationId xmlns:p14="http://schemas.microsoft.com/office/powerpoint/2010/main" val="1870155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0E4D994-5B86-4235-BF3D-2E8AA7EFD0D6}"/>
              </a:ext>
            </a:extLst>
          </p:cNvPr>
          <p:cNvSpPr>
            <a:spLocks noGrp="1"/>
          </p:cNvSpPr>
          <p:nvPr>
            <p:ph idx="1"/>
          </p:nvPr>
        </p:nvSpPr>
        <p:spPr/>
        <p:txBody>
          <a:bodyPr/>
          <a:lstStyle/>
          <a:p>
            <a:pPr algn="r" rtl="1"/>
            <a:r>
              <a:rPr lang="ar-SY" sz="2000" dirty="0">
                <a:solidFill>
                  <a:schemeClr val="accent2"/>
                </a:solidFill>
              </a:rPr>
              <a:t>اتفاقية الإطار الترويجي للسلامة والصحة المهنيتين، 2006 (رقم 187)</a:t>
            </a:r>
            <a:endParaRPr lang="en-GB" sz="2000" dirty="0">
              <a:solidFill>
                <a:schemeClr val="accent2"/>
              </a:solidFill>
            </a:endParaRPr>
          </a:p>
          <a:p>
            <a:pPr lvl="2" algn="r" rtl="1">
              <a:spcBef>
                <a:spcPts val="1200"/>
              </a:spcBef>
              <a:buSzPct val="90000"/>
            </a:pPr>
            <a:r>
              <a:rPr lang="ar-SY" sz="2000" dirty="0"/>
              <a:t>تعزز </a:t>
            </a:r>
            <a:r>
              <a:rPr lang="ar-SY" sz="2000" b="1" dirty="0">
                <a:solidFill>
                  <a:schemeClr val="accent4"/>
                </a:solidFill>
              </a:rPr>
              <a:t>ثقافة وقائية للسلامة والصحة </a:t>
            </a:r>
            <a:r>
              <a:rPr lang="ar-SY" sz="2000" dirty="0"/>
              <a:t>على الصعيد الوطني، مبنية على الحوار الاجتماعي</a:t>
            </a:r>
            <a:endParaRPr lang="en-GB" sz="2000" dirty="0"/>
          </a:p>
          <a:p>
            <a:pPr lvl="2" algn="r" rtl="1">
              <a:spcBef>
                <a:spcPts val="1200"/>
              </a:spcBef>
              <a:buSzPct val="90000"/>
            </a:pPr>
            <a:r>
              <a:rPr lang="ar-SY" sz="2000" dirty="0"/>
              <a:t>تدعو إلى إجراء </a:t>
            </a:r>
            <a:r>
              <a:rPr lang="ar-SY" sz="2000" b="1" dirty="0">
                <a:solidFill>
                  <a:schemeClr val="accent4"/>
                </a:solidFill>
              </a:rPr>
              <a:t>مشاورات ثلاثية </a:t>
            </a:r>
            <a:r>
              <a:rPr lang="ar-SY" sz="2000" dirty="0"/>
              <a:t>حول:</a:t>
            </a:r>
          </a:p>
          <a:p>
            <a:pPr marL="540000" lvl="1" indent="-252000" algn="r" rtl="1">
              <a:spcAft>
                <a:spcPts val="0"/>
              </a:spcAft>
              <a:buClr>
                <a:schemeClr val="accent1"/>
              </a:buClr>
              <a:buSzPct val="80000"/>
              <a:buFont typeface="Wingdings 3" panose="05040102010807070707" pitchFamily="18" charset="2"/>
              <a:buChar char=""/>
            </a:pPr>
            <a:r>
              <a:rPr lang="ar-SY" dirty="0"/>
              <a:t>وضع سياسة وطنية متماسكة بشأن السلامة والصحة المهنيتين</a:t>
            </a:r>
            <a:r>
              <a:rPr lang="en-GB" dirty="0"/>
              <a:t> </a:t>
            </a:r>
            <a:r>
              <a:rPr lang="ar-SY" dirty="0"/>
              <a:t>وتنفيذها ومراجعتها بصورة دورية</a:t>
            </a:r>
          </a:p>
          <a:p>
            <a:pPr marL="540000" lvl="1" indent="-252000" algn="r" rtl="1">
              <a:spcAft>
                <a:spcPts val="0"/>
              </a:spcAft>
              <a:buClr>
                <a:schemeClr val="accent1"/>
              </a:buClr>
              <a:buSzPct val="80000"/>
              <a:buFont typeface="Wingdings 3" panose="05040102010807070707" pitchFamily="18" charset="2"/>
              <a:buChar char=""/>
            </a:pPr>
            <a:r>
              <a:rPr lang="ar-SY" dirty="0"/>
              <a:t>وضع نظام وطني للسلامة والصحة المهنيتين وحفظه وتطويره تدريجياً ومراجعته بصورة دورية</a:t>
            </a:r>
          </a:p>
          <a:p>
            <a:pPr marL="540000" lvl="1" indent="-252000" algn="r" rtl="1">
              <a:spcAft>
                <a:spcPts val="0"/>
              </a:spcAft>
              <a:buClr>
                <a:schemeClr val="accent1"/>
              </a:buClr>
              <a:buSzPct val="80000"/>
              <a:buFont typeface="Wingdings 3" panose="05040102010807070707" pitchFamily="18" charset="2"/>
              <a:buChar char=""/>
            </a:pPr>
            <a:r>
              <a:rPr lang="ar-SY" dirty="0"/>
              <a:t>وضع برنامج وطني للسلامة والصحة المهنيتين وتنفيذه ورصده وتقييمه ومراجعته بصورة دورية</a:t>
            </a:r>
            <a:endParaRPr lang="en-GB" dirty="0"/>
          </a:p>
          <a:p>
            <a:pPr lvl="2" algn="r" rtl="1">
              <a:spcBef>
                <a:spcPts val="1200"/>
              </a:spcBef>
              <a:buSzPct val="90000"/>
            </a:pPr>
            <a:r>
              <a:rPr lang="ar-SY" sz="2000" dirty="0"/>
              <a:t>تنص على أن النظام الوطني للسلامة والصحة المهنيتين ينبغي أن يشتمل على ترتيبات لتعزيز </a:t>
            </a:r>
            <a:r>
              <a:rPr lang="ar-SY" sz="2000" b="1" dirty="0">
                <a:solidFill>
                  <a:schemeClr val="accent4"/>
                </a:solidFill>
              </a:rPr>
              <a:t>التعاون بين الإدارة والعمال وممثليهم</a:t>
            </a:r>
            <a:r>
              <a:rPr lang="ar-SY" sz="2000" dirty="0"/>
              <a:t>، على مستوى المنشأة، كعنصر أساسي في تدابير الوقاية المتصلة بمكان العمل.</a:t>
            </a:r>
            <a:endParaRPr lang="en-GB" sz="2000" dirty="0"/>
          </a:p>
        </p:txBody>
      </p:sp>
      <p:sp>
        <p:nvSpPr>
          <p:cNvPr id="3" name="Date Placeholder 2">
            <a:extLst>
              <a:ext uri="{FF2B5EF4-FFF2-40B4-BE49-F238E27FC236}">
                <a16:creationId xmlns:a16="http://schemas.microsoft.com/office/drawing/2014/main" id="{111F51B0-4A63-4FFB-81BB-7DA29488656F}"/>
              </a:ext>
            </a:extLst>
          </p:cNvPr>
          <p:cNvSpPr>
            <a:spLocks noGrp="1"/>
          </p:cNvSpPr>
          <p:nvPr>
            <p:ph type="dt" sz="half" idx="10"/>
          </p:nvPr>
        </p:nvSpPr>
        <p:spPr/>
        <p:txBody>
          <a:bodyPr/>
          <a:lstStyle/>
          <a:p>
            <a:r>
              <a:rPr lang="en-GB" dirty="0"/>
              <a:t>Date: Monday / 01 / October / 2019</a:t>
            </a:r>
          </a:p>
        </p:txBody>
      </p:sp>
      <p:sp>
        <p:nvSpPr>
          <p:cNvPr id="4" name="Footer Placeholder 3">
            <a:extLst>
              <a:ext uri="{FF2B5EF4-FFF2-40B4-BE49-F238E27FC236}">
                <a16:creationId xmlns:a16="http://schemas.microsoft.com/office/drawing/2014/main" id="{A31C8547-5748-4C2D-A10F-23A5024183BC}"/>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5" name="Slide Number Placeholder 4">
            <a:extLst>
              <a:ext uri="{FF2B5EF4-FFF2-40B4-BE49-F238E27FC236}">
                <a16:creationId xmlns:a16="http://schemas.microsoft.com/office/drawing/2014/main" id="{224B17E3-AA2E-4986-A506-7CC5E13D3696}"/>
              </a:ext>
            </a:extLst>
          </p:cNvPr>
          <p:cNvSpPr>
            <a:spLocks noGrp="1"/>
          </p:cNvSpPr>
          <p:nvPr>
            <p:ph type="sldNum" sz="quarter" idx="12"/>
          </p:nvPr>
        </p:nvSpPr>
        <p:spPr/>
        <p:txBody>
          <a:bodyPr/>
          <a:lstStyle/>
          <a:p>
            <a:fld id="{856227C0-AD57-4F9B-BAE3-EEFB0D0EE427}" type="slidenum">
              <a:rPr lang="en-GB" smtClean="0"/>
              <a:t>13</a:t>
            </a:fld>
            <a:endParaRPr lang="en-GB" dirty="0"/>
          </a:p>
        </p:txBody>
      </p:sp>
    </p:spTree>
    <p:extLst>
      <p:ext uri="{BB962C8B-B14F-4D97-AF65-F5344CB8AC3E}">
        <p14:creationId xmlns:p14="http://schemas.microsoft.com/office/powerpoint/2010/main" val="1207172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3D7F9-A942-4323-B0B5-22B855656F9B}"/>
              </a:ext>
            </a:extLst>
          </p:cNvPr>
          <p:cNvSpPr>
            <a:spLocks noGrp="1"/>
          </p:cNvSpPr>
          <p:nvPr>
            <p:ph type="title"/>
          </p:nvPr>
        </p:nvSpPr>
        <p:spPr>
          <a:xfrm>
            <a:off x="490537" y="2872800"/>
            <a:ext cx="7526411" cy="2689800"/>
          </a:xfrm>
        </p:spPr>
        <p:txBody>
          <a:bodyPr/>
          <a:lstStyle/>
          <a:p>
            <a:pPr algn="r" rtl="1"/>
            <a:r>
              <a:rPr lang="ar-SY" sz="4400" b="0" kern="0" dirty="0">
                <a:solidFill>
                  <a:schemeClr val="accent4"/>
                </a:solidFill>
                <a:latin typeface="Arial" panose="020B0604020202020204" pitchFamily="34" charset="0"/>
              </a:rPr>
              <a:t>على الصعيد الوطني:</a:t>
            </a:r>
            <a:br>
              <a:rPr lang="ar-SY" sz="4400" b="0" kern="0" dirty="0">
                <a:solidFill>
                  <a:schemeClr val="accent4"/>
                </a:solidFill>
                <a:latin typeface="Arial" panose="020B0604020202020204" pitchFamily="34" charset="0"/>
              </a:rPr>
            </a:br>
            <a:r>
              <a:rPr lang="ar-SY" sz="4400" b="0" kern="0" dirty="0">
                <a:solidFill>
                  <a:schemeClr val="accent4"/>
                </a:solidFill>
                <a:latin typeface="Arial" panose="020B0604020202020204" pitchFamily="34" charset="0"/>
              </a:rPr>
              <a:t>دور الشركاء الاجتماعيين</a:t>
            </a:r>
            <a:br>
              <a:rPr lang="ar-SY" sz="4400" b="0" kern="0" dirty="0">
                <a:solidFill>
                  <a:schemeClr val="accent4"/>
                </a:solidFill>
                <a:latin typeface="Arial" panose="020B0604020202020204" pitchFamily="34" charset="0"/>
              </a:rPr>
            </a:br>
            <a:r>
              <a:rPr lang="ar-SY" sz="4400" b="0" kern="0" dirty="0">
                <a:solidFill>
                  <a:schemeClr val="accent4"/>
                </a:solidFill>
                <a:latin typeface="Arial" panose="020B0604020202020204" pitchFamily="34" charset="0"/>
              </a:rPr>
              <a:t>في بناء ثقافة وقائية</a:t>
            </a:r>
            <a:br>
              <a:rPr lang="ar-SY" sz="4400" b="0" kern="0" dirty="0">
                <a:solidFill>
                  <a:schemeClr val="accent4"/>
                </a:solidFill>
                <a:latin typeface="Arial" panose="020B0604020202020204" pitchFamily="34" charset="0"/>
              </a:rPr>
            </a:br>
            <a:r>
              <a:rPr lang="ar-SY" sz="4400" b="0" kern="0" dirty="0">
                <a:solidFill>
                  <a:schemeClr val="accent4"/>
                </a:solidFill>
                <a:latin typeface="Arial" panose="020B0604020202020204" pitchFamily="34" charset="0"/>
              </a:rPr>
              <a:t>للسلامة والصحة</a:t>
            </a:r>
            <a:endParaRPr lang="en-GB" sz="4400" b="0" dirty="0">
              <a:solidFill>
                <a:schemeClr val="accent4"/>
              </a:solidFill>
            </a:endParaRPr>
          </a:p>
        </p:txBody>
      </p:sp>
      <p:sp>
        <p:nvSpPr>
          <p:cNvPr id="4" name="Date Placeholder 3">
            <a:extLst>
              <a:ext uri="{FF2B5EF4-FFF2-40B4-BE49-F238E27FC236}">
                <a16:creationId xmlns:a16="http://schemas.microsoft.com/office/drawing/2014/main" id="{ED723796-4414-48CB-B036-3CEA95A75DCE}"/>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3AF5D7A9-E57A-416F-96F3-10AF7779075E}"/>
              </a:ext>
            </a:extLst>
          </p:cNvPr>
          <p:cNvSpPr>
            <a:spLocks noGrp="1"/>
          </p:cNvSpPr>
          <p:nvPr>
            <p:ph type="ftr" sz="quarter" idx="11"/>
          </p:nvPr>
        </p:nvSpPr>
        <p:spPr/>
        <p:txBody>
          <a:bodyPr/>
          <a:lstStyle/>
          <a:p>
            <a:r>
              <a:rPr lang="en-GB" dirty="0"/>
              <a:t>Advancing social justice, promoting decent work</a:t>
            </a:r>
          </a:p>
        </p:txBody>
      </p:sp>
      <p:sp>
        <p:nvSpPr>
          <p:cNvPr id="6" name="Slide Number Placeholder 5">
            <a:extLst>
              <a:ext uri="{FF2B5EF4-FFF2-40B4-BE49-F238E27FC236}">
                <a16:creationId xmlns:a16="http://schemas.microsoft.com/office/drawing/2014/main" id="{7AE572A5-935D-487A-8A43-BFED46268B9F}"/>
              </a:ext>
            </a:extLst>
          </p:cNvPr>
          <p:cNvSpPr>
            <a:spLocks noGrp="1"/>
          </p:cNvSpPr>
          <p:nvPr>
            <p:ph type="sldNum" sz="quarter" idx="12"/>
          </p:nvPr>
        </p:nvSpPr>
        <p:spPr/>
        <p:txBody>
          <a:bodyPr/>
          <a:lstStyle/>
          <a:p>
            <a:fld id="{856227C0-AD57-4F9B-BAE3-EEFB0D0EE427}" type="slidenum">
              <a:rPr lang="en-GB" smtClean="0"/>
              <a:pPr/>
              <a:t>14</a:t>
            </a:fld>
            <a:endParaRPr lang="en-GB" dirty="0"/>
          </a:p>
        </p:txBody>
      </p:sp>
    </p:spTree>
    <p:extLst>
      <p:ext uri="{BB962C8B-B14F-4D97-AF65-F5344CB8AC3E}">
        <p14:creationId xmlns:p14="http://schemas.microsoft.com/office/powerpoint/2010/main" val="1715440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A9E48-DBD5-47FB-92B1-04B3BCE98A6C}"/>
              </a:ext>
            </a:extLst>
          </p:cNvPr>
          <p:cNvSpPr>
            <a:spLocks noGrp="1"/>
          </p:cNvSpPr>
          <p:nvPr>
            <p:ph type="title"/>
          </p:nvPr>
        </p:nvSpPr>
        <p:spPr/>
        <p:txBody>
          <a:bodyPr/>
          <a:lstStyle/>
          <a:p>
            <a:pPr algn="r" rtl="1"/>
            <a:r>
              <a:rPr lang="ar-SY" dirty="0"/>
              <a:t>مشاركة الشركاء الاجتماعيين في حَوكَمَة السلامة والصحة المهنيتين</a:t>
            </a:r>
            <a:endParaRPr lang="en-GB" dirty="0"/>
          </a:p>
        </p:txBody>
      </p:sp>
      <p:sp>
        <p:nvSpPr>
          <p:cNvPr id="3" name="Content Placeholder 2">
            <a:extLst>
              <a:ext uri="{FF2B5EF4-FFF2-40B4-BE49-F238E27FC236}">
                <a16:creationId xmlns:a16="http://schemas.microsoft.com/office/drawing/2014/main" id="{84E5D3CA-BDAE-409D-B3DC-5B0043EF4EE4}"/>
              </a:ext>
            </a:extLst>
          </p:cNvPr>
          <p:cNvSpPr>
            <a:spLocks noGrp="1"/>
          </p:cNvSpPr>
          <p:nvPr>
            <p:ph idx="1"/>
          </p:nvPr>
        </p:nvSpPr>
        <p:spPr/>
        <p:txBody>
          <a:bodyPr/>
          <a:lstStyle/>
          <a:p>
            <a:pPr lvl="2" algn="r" rtl="1"/>
            <a:r>
              <a:rPr lang="ar-SY" sz="2000" dirty="0">
                <a:latin typeface="Arial" panose="020B0604020202020204" pitchFamily="34" charset="0"/>
                <a:ea typeface="Calibri" panose="020F0502020204030204" pitchFamily="34" charset="0"/>
              </a:rPr>
              <a:t>يتطلب إنشاء ثقافة وقائية سليمة بشأن السلامة والصحة المهنيتين مشاركة منظمات أصحاب العمل والعمال في حَوكَمَة السلامة والصحة في العمل.</a:t>
            </a:r>
            <a:endParaRPr lang="en-GB" sz="2000" dirty="0">
              <a:effectLst/>
              <a:latin typeface="Arial" panose="020B0604020202020204" pitchFamily="34" charset="0"/>
              <a:ea typeface="Calibri" panose="020F0502020204030204" pitchFamily="34" charset="0"/>
            </a:endParaRPr>
          </a:p>
          <a:p>
            <a:pPr lvl="2" algn="r" rtl="1"/>
            <a:r>
              <a:rPr lang="ar-SY" sz="2000" dirty="0">
                <a:latin typeface="Arial" panose="020B0604020202020204" pitchFamily="34" charset="0"/>
                <a:ea typeface="Calibri" panose="020F0502020204030204" pitchFamily="34" charset="0"/>
              </a:rPr>
              <a:t>قد يكون للشركاء الثلاث اهتمامات ووجهات نظر مختلفة. وقد تساهم المشاورات والمناقشات الثلاثية في تحسين </a:t>
            </a:r>
            <a:r>
              <a:rPr lang="ar-SY" sz="2000" b="1" dirty="0">
                <a:solidFill>
                  <a:schemeClr val="accent4"/>
                </a:solidFill>
                <a:latin typeface="Arial" panose="020B0604020202020204" pitchFamily="34" charset="0"/>
                <a:ea typeface="Calibri" panose="020F0502020204030204" pitchFamily="34" charset="0"/>
              </a:rPr>
              <a:t>التواصل</a:t>
            </a:r>
            <a:r>
              <a:rPr lang="ar-SY" sz="2000" dirty="0">
                <a:solidFill>
                  <a:schemeClr val="accent4"/>
                </a:solidFill>
                <a:latin typeface="Arial" panose="020B0604020202020204" pitchFamily="34" charset="0"/>
                <a:ea typeface="Calibri" panose="020F0502020204030204" pitchFamily="34" charset="0"/>
              </a:rPr>
              <a:t> </a:t>
            </a:r>
            <a:r>
              <a:rPr lang="ar-SY" sz="2000" dirty="0">
                <a:latin typeface="Arial" panose="020B0604020202020204" pitchFamily="34" charset="0"/>
                <a:ea typeface="Calibri" panose="020F0502020204030204" pitchFamily="34" charset="0"/>
              </a:rPr>
              <a:t>وتؤدي إلى فهم أفضل لأي مخاوف وقيود قد تكون لديها (مما يمهد الطريق لاتخاذ إجراءات مشتركة ومُتفَق عليها ولتطوير </a:t>
            </a:r>
            <a:r>
              <a:rPr lang="ar-SY" sz="2000" b="1" dirty="0">
                <a:solidFill>
                  <a:schemeClr val="accent4"/>
                </a:solidFill>
                <a:latin typeface="Arial" panose="020B0604020202020204" pitchFamily="34" charset="0"/>
                <a:ea typeface="Calibri" panose="020F0502020204030204" pitchFamily="34" charset="0"/>
              </a:rPr>
              <a:t>ثقافة تعاونية </a:t>
            </a:r>
            <a:r>
              <a:rPr lang="ar-SY" sz="2000" dirty="0">
                <a:latin typeface="Arial" panose="020B0604020202020204" pitchFamily="34" charset="0"/>
                <a:ea typeface="Calibri" panose="020F0502020204030204" pitchFamily="34" charset="0"/>
              </a:rPr>
              <a:t>لمواجهة التحديات المتعلقة بالسلامة والصحة المهنيتين).</a:t>
            </a:r>
            <a:endParaRPr lang="en-GB" sz="2000" dirty="0">
              <a:effectLst/>
              <a:latin typeface="Arial" panose="020B0604020202020204" pitchFamily="34" charset="0"/>
              <a:ea typeface="Calibri" panose="020F0502020204030204" pitchFamily="34" charset="0"/>
            </a:endParaRPr>
          </a:p>
          <a:p>
            <a:pPr lvl="2" algn="r" rtl="1"/>
            <a:r>
              <a:rPr lang="ar-SY" sz="2000" dirty="0">
                <a:latin typeface="Arial" panose="020B0604020202020204" pitchFamily="34" charset="0"/>
                <a:ea typeface="Calibri" panose="020F0502020204030204" pitchFamily="34" charset="0"/>
              </a:rPr>
              <a:t>يَلزَم تنسيق قوي بين جميع أصحاب المصلحة لتحديد المرامي والأولويات والأهداف والغايات المشتركة لتعزيز النظام الوطني للسلامة والصحة المهنيتين، وتحقيق </a:t>
            </a:r>
            <a:r>
              <a:rPr lang="ar-SY" sz="2000" b="1" dirty="0">
                <a:solidFill>
                  <a:schemeClr val="accent4"/>
                </a:solidFill>
                <a:latin typeface="Arial" panose="020B0604020202020204" pitchFamily="34" charset="0"/>
                <a:ea typeface="Calibri" panose="020F0502020204030204" pitchFamily="34" charset="0"/>
              </a:rPr>
              <a:t>استخدام</a:t>
            </a:r>
            <a:r>
              <a:rPr lang="ar-SY" sz="2000" dirty="0">
                <a:solidFill>
                  <a:schemeClr val="accent4"/>
                </a:solidFill>
                <a:latin typeface="Arial" panose="020B0604020202020204" pitchFamily="34" charset="0"/>
                <a:ea typeface="Calibri" panose="020F0502020204030204" pitchFamily="34" charset="0"/>
              </a:rPr>
              <a:t> </a:t>
            </a:r>
            <a:r>
              <a:rPr lang="ar-SY" sz="2000" dirty="0">
                <a:latin typeface="Arial" panose="020B0604020202020204" pitchFamily="34" charset="0"/>
                <a:ea typeface="Calibri" panose="020F0502020204030204" pitchFamily="34" charset="0"/>
              </a:rPr>
              <a:t>أكثر </a:t>
            </a:r>
            <a:r>
              <a:rPr lang="ar-SY" sz="2000" b="1" dirty="0">
                <a:solidFill>
                  <a:schemeClr val="accent4"/>
                </a:solidFill>
                <a:latin typeface="Arial" panose="020B0604020202020204" pitchFamily="34" charset="0"/>
                <a:ea typeface="Calibri" panose="020F0502020204030204" pitchFamily="34" charset="0"/>
              </a:rPr>
              <a:t>كفاءة للموارد </a:t>
            </a:r>
            <a:r>
              <a:rPr lang="ar-SY" sz="2000" dirty="0">
                <a:latin typeface="Arial" panose="020B0604020202020204" pitchFamily="34" charset="0"/>
                <a:ea typeface="Calibri" panose="020F0502020204030204" pitchFamily="34" charset="0"/>
              </a:rPr>
              <a:t>المتاحة.</a:t>
            </a:r>
            <a:endParaRPr lang="en-GB" sz="2000" dirty="0">
              <a:effectLst/>
              <a:latin typeface="Arial" panose="020B0604020202020204" pitchFamily="34" charset="0"/>
              <a:ea typeface="Calibri" panose="020F0502020204030204" pitchFamily="34" charset="0"/>
            </a:endParaRPr>
          </a:p>
        </p:txBody>
      </p:sp>
      <p:sp>
        <p:nvSpPr>
          <p:cNvPr id="4" name="Date Placeholder 3">
            <a:extLst>
              <a:ext uri="{FF2B5EF4-FFF2-40B4-BE49-F238E27FC236}">
                <a16:creationId xmlns:a16="http://schemas.microsoft.com/office/drawing/2014/main" id="{B3B41A80-6957-4730-A7B3-34A55D9FED9A}"/>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04ED3622-E836-409A-9E5A-6C7BEDE82C20}"/>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6" name="Slide Number Placeholder 5">
            <a:extLst>
              <a:ext uri="{FF2B5EF4-FFF2-40B4-BE49-F238E27FC236}">
                <a16:creationId xmlns:a16="http://schemas.microsoft.com/office/drawing/2014/main" id="{280149AA-EF6A-4597-81B7-8C9F2ED31C07}"/>
              </a:ext>
            </a:extLst>
          </p:cNvPr>
          <p:cNvSpPr>
            <a:spLocks noGrp="1"/>
          </p:cNvSpPr>
          <p:nvPr>
            <p:ph type="sldNum" sz="quarter" idx="12"/>
          </p:nvPr>
        </p:nvSpPr>
        <p:spPr/>
        <p:txBody>
          <a:bodyPr/>
          <a:lstStyle/>
          <a:p>
            <a:fld id="{856227C0-AD57-4F9B-BAE3-EEFB0D0EE427}" type="slidenum">
              <a:rPr lang="en-GB" smtClean="0"/>
              <a:t>15</a:t>
            </a:fld>
            <a:endParaRPr lang="en-GB" dirty="0"/>
          </a:p>
        </p:txBody>
      </p:sp>
    </p:spTree>
    <p:extLst>
      <p:ext uri="{BB962C8B-B14F-4D97-AF65-F5344CB8AC3E}">
        <p14:creationId xmlns:p14="http://schemas.microsoft.com/office/powerpoint/2010/main" val="3295475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93C25-F693-4094-900B-123ABF44DEDD}"/>
              </a:ext>
            </a:extLst>
          </p:cNvPr>
          <p:cNvSpPr>
            <a:spLocks noGrp="1"/>
          </p:cNvSpPr>
          <p:nvPr>
            <p:ph type="title"/>
          </p:nvPr>
        </p:nvSpPr>
        <p:spPr/>
        <p:txBody>
          <a:bodyPr/>
          <a:lstStyle/>
          <a:p>
            <a:pPr algn="r" rtl="1"/>
            <a:r>
              <a:rPr lang="ar-SY" dirty="0"/>
              <a:t>اعتماد سياسات سليمة للسلامة والصحة المهنيتين من خلال الحوار الاجتماعي</a:t>
            </a:r>
            <a:endParaRPr lang="en-GB" dirty="0"/>
          </a:p>
        </p:txBody>
      </p:sp>
      <p:sp>
        <p:nvSpPr>
          <p:cNvPr id="3" name="Content Placeholder 2">
            <a:extLst>
              <a:ext uri="{FF2B5EF4-FFF2-40B4-BE49-F238E27FC236}">
                <a16:creationId xmlns:a16="http://schemas.microsoft.com/office/drawing/2014/main" id="{6CC1B291-8C44-4E55-8F9D-D1D5B9FE3405}"/>
              </a:ext>
            </a:extLst>
          </p:cNvPr>
          <p:cNvSpPr>
            <a:spLocks noGrp="1"/>
          </p:cNvSpPr>
          <p:nvPr>
            <p:ph idx="1"/>
          </p:nvPr>
        </p:nvSpPr>
        <p:spPr/>
        <p:txBody>
          <a:bodyPr/>
          <a:lstStyle/>
          <a:p>
            <a:pPr lvl="1" algn="r" rtl="1">
              <a:spcBef>
                <a:spcPts val="0"/>
              </a:spcBef>
            </a:pPr>
            <a:r>
              <a:rPr lang="ar-SY" sz="2000" dirty="0"/>
              <a:t>تدعو اتفاقية السلامة والصحة المهنيتين، 1981 (رقم 155) واتفاقية الإطار الترويجي للسلامة والصحة المهنيتين، 2006 (رقم 187) إلى اعتماد سياسة وطنية متماسكة للسلامة والصحة المهنيتين.</a:t>
            </a:r>
            <a:endParaRPr lang="en-GB" sz="2000" dirty="0"/>
          </a:p>
          <a:p>
            <a:pPr lvl="1" algn="r" rtl="1">
              <a:spcBef>
                <a:spcPts val="0"/>
              </a:spcBef>
            </a:pPr>
            <a:r>
              <a:rPr lang="ar-SY" sz="2000" dirty="0"/>
              <a:t>ينبغي لمثل هذه السياسة أن:</a:t>
            </a:r>
            <a:endParaRPr lang="en-GB" sz="2000" dirty="0"/>
          </a:p>
          <a:p>
            <a:pPr lvl="2" algn="r" rtl="1">
              <a:spcBef>
                <a:spcPts val="0"/>
              </a:spcBef>
              <a:spcAft>
                <a:spcPts val="600"/>
              </a:spcAft>
            </a:pPr>
            <a:r>
              <a:rPr lang="ar-SY" sz="2000" dirty="0"/>
              <a:t>تُبْنى من خلال </a:t>
            </a:r>
            <a:r>
              <a:rPr lang="ar-SY" sz="2000" b="1" dirty="0">
                <a:solidFill>
                  <a:schemeClr val="accent4"/>
                </a:solidFill>
              </a:rPr>
              <a:t>المشاورات والمناقشات الثلاثية </a:t>
            </a:r>
            <a:r>
              <a:rPr lang="ar-SY" sz="2000" dirty="0"/>
              <a:t>(وهذا يضفي الشرعية ويؤيد تنفيذها)؛</a:t>
            </a:r>
            <a:endParaRPr lang="en-GB" sz="2000" dirty="0"/>
          </a:p>
          <a:p>
            <a:pPr lvl="2" algn="r" rtl="1">
              <a:spcBef>
                <a:spcPts val="0"/>
              </a:spcBef>
              <a:spcAft>
                <a:spcPts val="600"/>
              </a:spcAft>
            </a:pPr>
            <a:r>
              <a:rPr lang="ar-SY" sz="2000" dirty="0"/>
              <a:t>تشمل (على الأقل):</a:t>
            </a:r>
            <a:endParaRPr lang="en-GB" sz="2000" dirty="0"/>
          </a:p>
          <a:p>
            <a:pPr marL="576000" lvl="1" indent="-288000" algn="r" rtl="1">
              <a:spcBef>
                <a:spcPts val="0"/>
              </a:spcBef>
              <a:spcAft>
                <a:spcPts val="0"/>
              </a:spcAft>
              <a:buClr>
                <a:schemeClr val="accent1"/>
              </a:buClr>
              <a:buSzPct val="80000"/>
              <a:buFont typeface="Wingdings 3" panose="05040102010807070707" pitchFamily="18" charset="2"/>
              <a:buChar char=""/>
            </a:pPr>
            <a:r>
              <a:rPr lang="ar-SY" sz="2000" b="1" dirty="0">
                <a:solidFill>
                  <a:schemeClr val="accent4"/>
                </a:solidFill>
              </a:rPr>
              <a:t>التزام الحكومة </a:t>
            </a:r>
            <a:r>
              <a:rPr lang="ar-SY" sz="2000" dirty="0"/>
              <a:t>بالوقاية من الحوادث والأمراض المهنية؛</a:t>
            </a:r>
            <a:endParaRPr lang="en-GB" sz="2000" dirty="0"/>
          </a:p>
          <a:p>
            <a:pPr marL="576000" lvl="1" indent="-288000" algn="r" rtl="1">
              <a:spcBef>
                <a:spcPts val="0"/>
              </a:spcBef>
              <a:spcAft>
                <a:spcPts val="0"/>
              </a:spcAft>
              <a:buClr>
                <a:schemeClr val="accent1"/>
              </a:buClr>
              <a:buSzPct val="80000"/>
              <a:buFont typeface="Wingdings 3" panose="05040102010807070707" pitchFamily="18" charset="2"/>
              <a:buChar char=""/>
            </a:pPr>
            <a:r>
              <a:rPr lang="ar-SY" sz="2000" dirty="0"/>
              <a:t>المبادئ الرئيسية التي توجه العمل الوطني بشأن السلامة والصحة المهنيتين؛ </a:t>
            </a:r>
            <a:endParaRPr lang="en-GB" sz="2000" dirty="0"/>
          </a:p>
          <a:p>
            <a:pPr marL="576000" lvl="1" indent="-288000" algn="r" rtl="1">
              <a:spcBef>
                <a:spcPts val="0"/>
              </a:spcBef>
              <a:spcAft>
                <a:spcPts val="0"/>
              </a:spcAft>
              <a:buClr>
                <a:schemeClr val="accent1"/>
              </a:buClr>
              <a:buSzPct val="80000"/>
              <a:buFont typeface="Wingdings 3" panose="05040102010807070707" pitchFamily="18" charset="2"/>
              <a:buChar char=""/>
            </a:pPr>
            <a:r>
              <a:rPr lang="ar-SY" sz="2000" dirty="0"/>
              <a:t>مجالات العمل بشأن السلامة والصحة المهنيتين؛</a:t>
            </a:r>
            <a:endParaRPr lang="en-GB" sz="2000" dirty="0"/>
          </a:p>
          <a:p>
            <a:pPr marL="576000" lvl="1" indent="-288000" algn="r" rtl="1">
              <a:spcBef>
                <a:spcPts val="0"/>
              </a:spcBef>
              <a:spcAft>
                <a:spcPts val="0"/>
              </a:spcAft>
              <a:buClr>
                <a:schemeClr val="accent1"/>
              </a:buClr>
              <a:buSzPct val="80000"/>
              <a:buFont typeface="Wingdings 3" panose="05040102010807070707" pitchFamily="18" charset="2"/>
              <a:buChar char=""/>
            </a:pPr>
            <a:r>
              <a:rPr lang="ar-SY" sz="2000" b="1" dirty="0">
                <a:solidFill>
                  <a:schemeClr val="accent4"/>
                </a:solidFill>
              </a:rPr>
              <a:t>مهام ومسؤوليات أصحاب المصلحة الرئيسيين </a:t>
            </a:r>
            <a:r>
              <a:rPr lang="ar-SY" sz="2000" dirty="0"/>
              <a:t>(أي السلطات العامة ذات الصلة، وأصحاب العمل والعمال ومنظماتهم)، مع الاعتراف بطابع التكامل بين هذه المسؤوليات.</a:t>
            </a:r>
            <a:endParaRPr lang="en-GB" dirty="0"/>
          </a:p>
        </p:txBody>
      </p:sp>
      <p:sp>
        <p:nvSpPr>
          <p:cNvPr id="4" name="Date Placeholder 3">
            <a:extLst>
              <a:ext uri="{FF2B5EF4-FFF2-40B4-BE49-F238E27FC236}">
                <a16:creationId xmlns:a16="http://schemas.microsoft.com/office/drawing/2014/main" id="{5364B762-CCCE-4335-81BC-6606B9E0B57C}"/>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A14BC013-F891-40B5-838E-98357136F277}"/>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6" name="Slide Number Placeholder 5">
            <a:extLst>
              <a:ext uri="{FF2B5EF4-FFF2-40B4-BE49-F238E27FC236}">
                <a16:creationId xmlns:a16="http://schemas.microsoft.com/office/drawing/2014/main" id="{547A6A5A-6324-4A22-886F-421D0EEE10FA}"/>
              </a:ext>
            </a:extLst>
          </p:cNvPr>
          <p:cNvSpPr>
            <a:spLocks noGrp="1"/>
          </p:cNvSpPr>
          <p:nvPr>
            <p:ph type="sldNum" sz="quarter" idx="12"/>
          </p:nvPr>
        </p:nvSpPr>
        <p:spPr/>
        <p:txBody>
          <a:bodyPr/>
          <a:lstStyle/>
          <a:p>
            <a:fld id="{856227C0-AD57-4F9B-BAE3-EEFB0D0EE427}" type="slidenum">
              <a:rPr lang="en-GB" smtClean="0"/>
              <a:t>16</a:t>
            </a:fld>
            <a:endParaRPr lang="en-GB" dirty="0"/>
          </a:p>
        </p:txBody>
      </p:sp>
    </p:spTree>
    <p:extLst>
      <p:ext uri="{BB962C8B-B14F-4D97-AF65-F5344CB8AC3E}">
        <p14:creationId xmlns:p14="http://schemas.microsoft.com/office/powerpoint/2010/main" val="3478032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93C25-F693-4094-900B-123ABF44DEDD}"/>
              </a:ext>
            </a:extLst>
          </p:cNvPr>
          <p:cNvSpPr>
            <a:spLocks noGrp="1"/>
          </p:cNvSpPr>
          <p:nvPr>
            <p:ph type="title"/>
          </p:nvPr>
        </p:nvSpPr>
        <p:spPr/>
        <p:txBody>
          <a:bodyPr/>
          <a:lstStyle/>
          <a:p>
            <a:pPr algn="r" rtl="1"/>
            <a:r>
              <a:rPr lang="ar-SY" dirty="0"/>
              <a:t>تنفيذ أطر تنظيمية فعالة للسلامة والصحة المهنيتين</a:t>
            </a:r>
            <a:endParaRPr lang="en-GB" dirty="0"/>
          </a:p>
        </p:txBody>
      </p:sp>
      <p:sp>
        <p:nvSpPr>
          <p:cNvPr id="3" name="Content Placeholder 2">
            <a:extLst>
              <a:ext uri="{FF2B5EF4-FFF2-40B4-BE49-F238E27FC236}">
                <a16:creationId xmlns:a16="http://schemas.microsoft.com/office/drawing/2014/main" id="{6CC1B291-8C44-4E55-8F9D-D1D5B9FE3405}"/>
              </a:ext>
            </a:extLst>
          </p:cNvPr>
          <p:cNvSpPr>
            <a:spLocks noGrp="1"/>
          </p:cNvSpPr>
          <p:nvPr>
            <p:ph idx="1"/>
          </p:nvPr>
        </p:nvSpPr>
        <p:spPr/>
        <p:txBody>
          <a:bodyPr/>
          <a:lstStyle/>
          <a:p>
            <a:pPr lvl="1" algn="r" rtl="1">
              <a:spcBef>
                <a:spcPts val="0"/>
              </a:spcBef>
            </a:pPr>
            <a:r>
              <a:rPr lang="ar-SY" sz="2000" dirty="0"/>
              <a:t>ينبغي للإطار التنظيمي الفعال والشامل أن:</a:t>
            </a:r>
            <a:endParaRPr lang="en-GB" sz="2000" dirty="0"/>
          </a:p>
          <a:p>
            <a:pPr lvl="2" algn="r" rtl="1">
              <a:spcBef>
                <a:spcPts val="0"/>
              </a:spcBef>
            </a:pPr>
            <a:r>
              <a:rPr lang="ar-SY" sz="2000" dirty="0"/>
              <a:t>يغطي </a:t>
            </a:r>
            <a:r>
              <a:rPr lang="ar-SY" sz="2000" b="1" dirty="0">
                <a:solidFill>
                  <a:schemeClr val="accent4"/>
                </a:solidFill>
              </a:rPr>
              <a:t>جميع العمال </a:t>
            </a:r>
            <a:r>
              <a:rPr lang="ar-SY" sz="2000" dirty="0"/>
              <a:t>و</a:t>
            </a:r>
            <a:r>
              <a:rPr lang="ar-SY" sz="2000" b="1" dirty="0">
                <a:solidFill>
                  <a:schemeClr val="accent4"/>
                </a:solidFill>
              </a:rPr>
              <a:t>جميع فروع النشاط الاقتصادي</a:t>
            </a:r>
            <a:r>
              <a:rPr lang="ar-SY" sz="2000" dirty="0"/>
              <a:t>؛</a:t>
            </a:r>
          </a:p>
          <a:p>
            <a:pPr lvl="2" algn="r" rtl="1">
              <a:spcBef>
                <a:spcPts val="0"/>
              </a:spcBef>
            </a:pPr>
            <a:r>
              <a:rPr lang="ar-SY" sz="2000" dirty="0"/>
              <a:t>يعالج </a:t>
            </a:r>
            <a:r>
              <a:rPr lang="ar-SY" sz="2000" b="1" dirty="0">
                <a:solidFill>
                  <a:schemeClr val="accent4"/>
                </a:solidFill>
              </a:rPr>
              <a:t>جميع الأخطار المتعلقة بالسلامة والصحة المهنيتين </a:t>
            </a:r>
            <a:r>
              <a:rPr lang="ar-SY" sz="2000" dirty="0"/>
              <a:t>التي قد يتعرض لها العمال.</a:t>
            </a:r>
            <a:endParaRPr lang="en-GB" sz="2000" dirty="0"/>
          </a:p>
          <a:p>
            <a:pPr lvl="1" algn="r" rtl="1">
              <a:spcBef>
                <a:spcPts val="1200"/>
              </a:spcBef>
            </a:pPr>
            <a:r>
              <a:rPr lang="ar-SY" sz="2000" dirty="0"/>
              <a:t>عادة ما يتضمن الإطار التنظيمي الفعال للسلامة والصحة المهنيتين ما يلي:</a:t>
            </a:r>
            <a:endParaRPr lang="en-GB" sz="2000" dirty="0"/>
          </a:p>
          <a:p>
            <a:pPr lvl="2" algn="r" rtl="1">
              <a:spcBef>
                <a:spcPts val="0"/>
              </a:spcBef>
            </a:pPr>
            <a:r>
              <a:rPr lang="ar-SY" sz="2000" dirty="0"/>
              <a:t>قانون شامل وحيد للسلامة والصحة المهنيتين (يُحدِّد الحقوق الأساسية للسلامة والصحة المهنيتين)؛</a:t>
            </a:r>
            <a:endParaRPr lang="en-GB" sz="2000" dirty="0"/>
          </a:p>
          <a:p>
            <a:pPr lvl="2" algn="r" rtl="1">
              <a:spcBef>
                <a:spcPts val="0"/>
              </a:spcBef>
            </a:pPr>
            <a:r>
              <a:rPr lang="ar-SY" sz="2000" dirty="0"/>
              <a:t>القوانين واللوائح (استكمال قانون السلامة والصحة المهنيتين وتغطية قطاعات أو مخاطر مُحدَّدة)؛</a:t>
            </a:r>
            <a:endParaRPr lang="en-GB" sz="2000" dirty="0"/>
          </a:p>
          <a:p>
            <a:pPr lvl="2" algn="r" rtl="1">
              <a:spcBef>
                <a:spcPts val="0"/>
              </a:spcBef>
            </a:pPr>
            <a:r>
              <a:rPr lang="ar-SY" sz="2000" dirty="0"/>
              <a:t>مدونات الممارسات والمعايير التقنية (استكمال القانون من خلال توفير إرشادات أكثر تحديداً لأصحاب العمل والعمال بشأن كيفية الامتثال للقانون)؛</a:t>
            </a:r>
            <a:endParaRPr lang="en-GB" sz="2000" dirty="0"/>
          </a:p>
          <a:p>
            <a:pPr lvl="2" algn="r" rtl="1">
              <a:spcBef>
                <a:spcPts val="0"/>
              </a:spcBef>
            </a:pPr>
            <a:r>
              <a:rPr lang="ar-SY" sz="2000" dirty="0"/>
              <a:t>اتفاقات المفاوضة الجماعية (الناتجة عن المفاوضات بين أصحاب العمل والعمال ومنظماتهم المعنية).</a:t>
            </a:r>
            <a:endParaRPr lang="en-GB" sz="2000" dirty="0"/>
          </a:p>
          <a:p>
            <a:pPr marL="0" lvl="2" indent="0" algn="r" rtl="1">
              <a:spcBef>
                <a:spcPts val="1200"/>
              </a:spcBef>
              <a:spcAft>
                <a:spcPts val="600"/>
              </a:spcAft>
              <a:buNone/>
            </a:pPr>
            <a:r>
              <a:rPr lang="ar-SY" sz="2000" dirty="0"/>
              <a:t>عند وضع تشريعات السلامة والصحة المهنيتين، فإن إدراج الحوار الاجتماعي على مختلف المستويات يؤيد استدامة هذه القوانين وإنفاذها، حتى عندما تكون معقدة.</a:t>
            </a:r>
            <a:endParaRPr lang="en-GB" sz="2000" dirty="0"/>
          </a:p>
        </p:txBody>
      </p:sp>
      <p:sp>
        <p:nvSpPr>
          <p:cNvPr id="4" name="Date Placeholder 3">
            <a:extLst>
              <a:ext uri="{FF2B5EF4-FFF2-40B4-BE49-F238E27FC236}">
                <a16:creationId xmlns:a16="http://schemas.microsoft.com/office/drawing/2014/main" id="{5364B762-CCCE-4335-81BC-6606B9E0B57C}"/>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A14BC013-F891-40B5-838E-98357136F277}"/>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6" name="Slide Number Placeholder 5">
            <a:extLst>
              <a:ext uri="{FF2B5EF4-FFF2-40B4-BE49-F238E27FC236}">
                <a16:creationId xmlns:a16="http://schemas.microsoft.com/office/drawing/2014/main" id="{547A6A5A-6324-4A22-886F-421D0EEE10FA}"/>
              </a:ext>
            </a:extLst>
          </p:cNvPr>
          <p:cNvSpPr>
            <a:spLocks noGrp="1"/>
          </p:cNvSpPr>
          <p:nvPr>
            <p:ph type="sldNum" sz="quarter" idx="12"/>
          </p:nvPr>
        </p:nvSpPr>
        <p:spPr/>
        <p:txBody>
          <a:bodyPr/>
          <a:lstStyle/>
          <a:p>
            <a:fld id="{856227C0-AD57-4F9B-BAE3-EEFB0D0EE427}" type="slidenum">
              <a:rPr lang="en-GB" smtClean="0"/>
              <a:t>17</a:t>
            </a:fld>
            <a:endParaRPr lang="en-GB" dirty="0"/>
          </a:p>
        </p:txBody>
      </p:sp>
    </p:spTree>
    <p:extLst>
      <p:ext uri="{BB962C8B-B14F-4D97-AF65-F5344CB8AC3E}">
        <p14:creationId xmlns:p14="http://schemas.microsoft.com/office/powerpoint/2010/main" val="1740834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DB6446C-44B4-48C8-B679-6E0C78509EBA}"/>
              </a:ext>
            </a:extLst>
          </p:cNvPr>
          <p:cNvSpPr>
            <a:spLocks noGrp="1"/>
          </p:cNvSpPr>
          <p:nvPr>
            <p:ph sz="half" idx="1"/>
          </p:nvPr>
        </p:nvSpPr>
        <p:spPr>
          <a:xfrm>
            <a:off x="490538" y="1423195"/>
            <a:ext cx="11210924" cy="679925"/>
          </a:xfrm>
        </p:spPr>
        <p:txBody>
          <a:bodyPr/>
          <a:lstStyle/>
          <a:p>
            <a:pPr lvl="1" algn="r" rtl="1"/>
            <a:r>
              <a:rPr lang="ar-SY" sz="2000" dirty="0"/>
              <a:t>ارتبطت </a:t>
            </a:r>
            <a:r>
              <a:rPr lang="ar-SY" sz="2000" dirty="0">
                <a:solidFill>
                  <a:schemeClr val="accent1"/>
                </a:solidFill>
              </a:rPr>
              <a:t>جائحة كوفيد-19</a:t>
            </a:r>
            <a:r>
              <a:rPr lang="ar-SY" sz="2000" dirty="0"/>
              <a:t> بزيادة </a:t>
            </a:r>
            <a:r>
              <a:rPr lang="ar-SY" sz="2000" b="1" dirty="0">
                <a:solidFill>
                  <a:schemeClr val="accent4"/>
                </a:solidFill>
              </a:rPr>
              <a:t>الاتفاقات الثنائية والثلاثية الأطراف </a:t>
            </a:r>
            <a:r>
              <a:rPr lang="ar-SY" sz="2000" dirty="0"/>
              <a:t>بهدف تخفيف خطر التلوث في مكان العمل.</a:t>
            </a:r>
            <a:endParaRPr lang="en-GB" dirty="0"/>
          </a:p>
        </p:txBody>
      </p:sp>
      <p:sp>
        <p:nvSpPr>
          <p:cNvPr id="4" name="Date Placeholder 3">
            <a:extLst>
              <a:ext uri="{FF2B5EF4-FFF2-40B4-BE49-F238E27FC236}">
                <a16:creationId xmlns:a16="http://schemas.microsoft.com/office/drawing/2014/main" id="{3EA80FA4-5588-46CB-AECF-FED61522914C}"/>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4A80D3CC-6144-4D85-97E7-6EA8FF7C4C5E}"/>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6" name="Slide Number Placeholder 5">
            <a:extLst>
              <a:ext uri="{FF2B5EF4-FFF2-40B4-BE49-F238E27FC236}">
                <a16:creationId xmlns:a16="http://schemas.microsoft.com/office/drawing/2014/main" id="{D23CE081-C7D5-4819-A733-89B720712F4E}"/>
              </a:ext>
            </a:extLst>
          </p:cNvPr>
          <p:cNvSpPr>
            <a:spLocks noGrp="1"/>
          </p:cNvSpPr>
          <p:nvPr>
            <p:ph type="sldNum" sz="quarter" idx="12"/>
          </p:nvPr>
        </p:nvSpPr>
        <p:spPr/>
        <p:txBody>
          <a:bodyPr/>
          <a:lstStyle/>
          <a:p>
            <a:fld id="{856227C0-AD57-4F9B-BAE3-EEFB0D0EE427}" type="slidenum">
              <a:rPr lang="en-GB" smtClean="0"/>
              <a:t>18</a:t>
            </a:fld>
            <a:endParaRPr lang="en-GB" dirty="0"/>
          </a:p>
        </p:txBody>
      </p:sp>
      <p:sp>
        <p:nvSpPr>
          <p:cNvPr id="7" name="Content Placeholder 6">
            <a:extLst>
              <a:ext uri="{FF2B5EF4-FFF2-40B4-BE49-F238E27FC236}">
                <a16:creationId xmlns:a16="http://schemas.microsoft.com/office/drawing/2014/main" id="{F3505DFF-C22C-4FC8-8D3D-3A5B8D34073E}"/>
              </a:ext>
            </a:extLst>
          </p:cNvPr>
          <p:cNvSpPr>
            <a:spLocks noGrp="1"/>
          </p:cNvSpPr>
          <p:nvPr>
            <p:ph sz="half" idx="13"/>
          </p:nvPr>
        </p:nvSpPr>
        <p:spPr>
          <a:xfrm>
            <a:off x="642937" y="2285999"/>
            <a:ext cx="3412800" cy="3590926"/>
          </a:xfrm>
          <a:solidFill>
            <a:srgbClr val="FEECF5"/>
          </a:solidFill>
        </p:spPr>
        <p:txBody>
          <a:bodyPr/>
          <a:lstStyle/>
          <a:p>
            <a:pPr lvl="1" algn="r" rtl="1"/>
            <a:r>
              <a:rPr lang="ar-SY" dirty="0"/>
              <a:t>أشارت النقابات العمالية في مسح عالمي إلى أن كوفيد-19 زاد من تأثير السلامة والصحة المهنيتين على </a:t>
            </a:r>
            <a:r>
              <a:rPr lang="ar-SY" b="1" dirty="0"/>
              <a:t>أجندات المفاوضة الجماعية </a:t>
            </a:r>
            <a:r>
              <a:rPr lang="ar-SY" dirty="0"/>
              <a:t>الخاصة بالنقابات</a:t>
            </a:r>
            <a:endParaRPr lang="en-GB" b="1" dirty="0"/>
          </a:p>
          <a:p>
            <a:pPr lvl="1" algn="r" rtl="1">
              <a:spcAft>
                <a:spcPts val="0"/>
              </a:spcAft>
            </a:pPr>
            <a:r>
              <a:rPr lang="ar-SY" dirty="0"/>
              <a:t>ركزت كلٌ من الاتفاقات الثلاثية والثنائية الأطراف على مجالات عمل مختلفة، أي:</a:t>
            </a:r>
            <a:endParaRPr lang="en-GB" dirty="0"/>
          </a:p>
          <a:p>
            <a:pPr marL="252000" lvl="1" indent="-252000" algn="r" rtl="1">
              <a:spcBef>
                <a:spcPts val="0"/>
              </a:spcBef>
              <a:spcAft>
                <a:spcPts val="0"/>
              </a:spcAft>
              <a:buClr>
                <a:schemeClr val="accent1"/>
              </a:buClr>
              <a:buSzPct val="80000"/>
              <a:buFont typeface="Wingdings 3" panose="05040102010807070707" pitchFamily="18" charset="2"/>
              <a:buChar char=""/>
            </a:pPr>
            <a:r>
              <a:rPr lang="ar-SY" dirty="0"/>
              <a:t>متطلبات تقييم الخطر</a:t>
            </a:r>
            <a:endParaRPr lang="en-GB" dirty="0"/>
          </a:p>
          <a:p>
            <a:pPr marL="252000" lvl="1" indent="-252000" algn="r" rtl="1">
              <a:spcBef>
                <a:spcPts val="0"/>
              </a:spcBef>
              <a:spcAft>
                <a:spcPts val="0"/>
              </a:spcAft>
              <a:buClr>
                <a:schemeClr val="accent1"/>
              </a:buClr>
              <a:buSzPct val="80000"/>
              <a:buFont typeface="Wingdings 3" panose="05040102010807070707" pitchFamily="18" charset="2"/>
              <a:buChar char=""/>
            </a:pPr>
            <a:r>
              <a:rPr lang="ar-SY" dirty="0"/>
              <a:t>ترتيبات العمل عن بُعْد</a:t>
            </a:r>
            <a:endParaRPr lang="en-GB" dirty="0"/>
          </a:p>
          <a:p>
            <a:pPr marL="252000" lvl="1" indent="-252000" algn="r" rtl="1">
              <a:spcBef>
                <a:spcPts val="0"/>
              </a:spcBef>
              <a:spcAft>
                <a:spcPts val="0"/>
              </a:spcAft>
              <a:buClr>
                <a:schemeClr val="accent1"/>
              </a:buClr>
              <a:buSzPct val="80000"/>
              <a:buFont typeface="Wingdings 3" panose="05040102010807070707" pitchFamily="18" charset="2"/>
              <a:buChar char=""/>
            </a:pPr>
            <a:r>
              <a:rPr lang="ar-SY" dirty="0"/>
              <a:t>أحكام بشأن الاختبارات الجهازية (التحاليل الطبية)</a:t>
            </a:r>
            <a:endParaRPr lang="en-GB" dirty="0"/>
          </a:p>
          <a:p>
            <a:pPr marL="252000" lvl="1" indent="-252000" algn="r" rtl="1">
              <a:spcBef>
                <a:spcPts val="0"/>
              </a:spcBef>
              <a:spcAft>
                <a:spcPts val="0"/>
              </a:spcAft>
              <a:buClr>
                <a:schemeClr val="accent1"/>
              </a:buClr>
              <a:buSzPct val="80000"/>
              <a:buFont typeface="Wingdings 3" panose="05040102010807070707" pitchFamily="18" charset="2"/>
              <a:buChar char=""/>
            </a:pPr>
            <a:r>
              <a:rPr lang="ar-SY" dirty="0"/>
              <a:t>التلقيح </a:t>
            </a:r>
            <a:endParaRPr lang="en-GB" dirty="0"/>
          </a:p>
          <a:p>
            <a:endParaRPr lang="en-GB" dirty="0"/>
          </a:p>
        </p:txBody>
      </p:sp>
      <p:sp>
        <p:nvSpPr>
          <p:cNvPr id="8" name="Text Placeholder 15">
            <a:extLst>
              <a:ext uri="{FF2B5EF4-FFF2-40B4-BE49-F238E27FC236}">
                <a16:creationId xmlns:a16="http://schemas.microsoft.com/office/drawing/2014/main" id="{390C4DE2-7B66-40F5-A4F8-3D6D6232CCFF}"/>
              </a:ext>
            </a:extLst>
          </p:cNvPr>
          <p:cNvSpPr txBox="1">
            <a:spLocks/>
          </p:cNvSpPr>
          <p:nvPr/>
        </p:nvSpPr>
        <p:spPr>
          <a:xfrm>
            <a:off x="4389600" y="2285999"/>
            <a:ext cx="3412800" cy="3590926"/>
          </a:xfrm>
          <a:prstGeom prst="rect">
            <a:avLst/>
          </a:prstGeom>
          <a:solidFill>
            <a:srgbClr val="EDF7FD"/>
          </a:solidFill>
        </p:spPr>
        <p:txBody>
          <a:bodyPr vert="horz" lIns="0" tIns="54000" rIns="0" bIns="0" rtlCol="0">
            <a:noAutofit/>
          </a:bodyPr>
          <a:lstStyle>
            <a:lvl1pPr marL="360000" indent="-360000" algn="l" defTabSz="914400" rtl="0" eaLnBrk="1" latinLnBrk="0" hangingPunct="1">
              <a:lnSpc>
                <a:spcPct val="80000"/>
              </a:lnSpc>
              <a:spcBef>
                <a:spcPts val="3200"/>
              </a:spcBef>
              <a:spcAft>
                <a:spcPts val="0"/>
              </a:spcAft>
              <a:buClr>
                <a:schemeClr val="accent2"/>
              </a:buClr>
              <a:buFontTx/>
              <a:buBlip>
                <a:blip r:embed="rId2"/>
              </a:buBlip>
              <a:defRPr sz="6000" b="0" kern="1200" spc="-200" baseline="0">
                <a:solidFill>
                  <a:schemeClr val="accent1"/>
                </a:solidFill>
                <a:latin typeface="+mn-lt"/>
                <a:ea typeface="+mn-ea"/>
                <a:cs typeface="+mn-cs"/>
              </a:defRPr>
            </a:lvl1pPr>
            <a:lvl2pPr marL="360000" indent="0" algn="l" defTabSz="914400" rtl="0" eaLnBrk="1" latinLnBrk="0" hangingPunct="1">
              <a:lnSpc>
                <a:spcPct val="100000"/>
              </a:lnSpc>
              <a:spcBef>
                <a:spcPts val="0"/>
              </a:spcBef>
              <a:spcAft>
                <a:spcPts val="0"/>
              </a:spcAft>
              <a:buFontTx/>
              <a:buNone/>
              <a:defRPr sz="10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lnSpc>
                <a:spcPct val="90000"/>
              </a:lnSpc>
            </a:pPr>
            <a:r>
              <a:rPr lang="ar-SY" sz="3500" dirty="0"/>
              <a:t>59٪ </a:t>
            </a:r>
            <a:r>
              <a:rPr lang="ar-SY" sz="1800" spc="0" dirty="0">
                <a:solidFill>
                  <a:schemeClr val="tx1"/>
                </a:solidFill>
              </a:rPr>
              <a:t>من 133 بلداً</a:t>
            </a:r>
          </a:p>
          <a:p>
            <a:pPr algn="r" rtl="1">
              <a:lnSpc>
                <a:spcPct val="90000"/>
              </a:lnSpc>
              <a:spcBef>
                <a:spcPts val="600"/>
              </a:spcBef>
            </a:pPr>
            <a:r>
              <a:rPr lang="ar-SY" sz="1800" spc="0" dirty="0">
                <a:solidFill>
                  <a:schemeClr val="tx1"/>
                </a:solidFill>
              </a:rPr>
              <a:t>شملها المسح اعتمدت</a:t>
            </a:r>
          </a:p>
          <a:p>
            <a:pPr algn="r" rtl="1">
              <a:lnSpc>
                <a:spcPct val="90000"/>
              </a:lnSpc>
              <a:spcBef>
                <a:spcPts val="600"/>
              </a:spcBef>
            </a:pPr>
            <a:r>
              <a:rPr lang="ar-SY" sz="1800" b="1" spc="0" dirty="0">
                <a:solidFill>
                  <a:schemeClr val="tx1"/>
                </a:solidFill>
              </a:rPr>
              <a:t>حواراً ثلاثياً استجابة</a:t>
            </a:r>
          </a:p>
          <a:p>
            <a:pPr algn="r" rtl="1">
              <a:lnSpc>
                <a:spcPct val="90000"/>
              </a:lnSpc>
              <a:spcBef>
                <a:spcPts val="600"/>
              </a:spcBef>
            </a:pPr>
            <a:r>
              <a:rPr lang="ar-SY" sz="1800" spc="0" dirty="0">
                <a:solidFill>
                  <a:schemeClr val="tx1"/>
                </a:solidFill>
              </a:rPr>
              <a:t>لأزمة كوفيد-19،</a:t>
            </a:r>
            <a:r>
              <a:rPr lang="en-GB" sz="1800" spc="0" dirty="0">
                <a:solidFill>
                  <a:schemeClr val="tx1"/>
                </a:solidFill>
              </a:rPr>
              <a:t> </a:t>
            </a:r>
            <a:r>
              <a:rPr lang="ar-SY" sz="1800" spc="0" dirty="0">
                <a:solidFill>
                  <a:schemeClr val="tx1"/>
                </a:solidFill>
              </a:rPr>
              <a:t>بأحد المجالات</a:t>
            </a:r>
          </a:p>
          <a:p>
            <a:pPr algn="r" rtl="1">
              <a:lnSpc>
                <a:spcPct val="90000"/>
              </a:lnSpc>
              <a:spcBef>
                <a:spcPts val="600"/>
              </a:spcBef>
            </a:pPr>
            <a:r>
              <a:rPr lang="ar-SY" sz="1800" spc="0" dirty="0">
                <a:solidFill>
                  <a:schemeClr val="tx1"/>
                </a:solidFill>
              </a:rPr>
              <a:t>ذات الأولوية للتفاوض، ألا وهو</a:t>
            </a:r>
          </a:p>
          <a:p>
            <a:pPr algn="r" rtl="1">
              <a:lnSpc>
                <a:spcPct val="90000"/>
              </a:lnSpc>
              <a:spcBef>
                <a:spcPts val="600"/>
              </a:spcBef>
            </a:pPr>
            <a:r>
              <a:rPr lang="ar-SY" sz="1800" spc="0" dirty="0">
                <a:solidFill>
                  <a:schemeClr val="tx1"/>
                </a:solidFill>
              </a:rPr>
              <a:t>تدابير السلامة والصحة المهنيتين</a:t>
            </a:r>
            <a:endParaRPr lang="en-GB" sz="1400" i="1" dirty="0"/>
          </a:p>
          <a:p>
            <a:pPr marL="180000" lvl="1" algn="r">
              <a:lnSpc>
                <a:spcPct val="90000"/>
              </a:lnSpc>
            </a:pPr>
            <a:endParaRPr lang="en-GB" sz="1400" i="1" dirty="0"/>
          </a:p>
          <a:p>
            <a:pPr marL="180000" lvl="1" algn="r">
              <a:lnSpc>
                <a:spcPct val="90000"/>
              </a:lnSpc>
            </a:pPr>
            <a:endParaRPr lang="en-GB" sz="1400" i="1" dirty="0"/>
          </a:p>
          <a:p>
            <a:pPr marL="72000" lvl="1" algn="r">
              <a:lnSpc>
                <a:spcPct val="90000"/>
              </a:lnSpc>
            </a:pPr>
            <a:endParaRPr lang="en-GB" sz="1400" i="1" dirty="0"/>
          </a:p>
        </p:txBody>
      </p:sp>
      <p:sp>
        <p:nvSpPr>
          <p:cNvPr id="9" name="Text Placeholder 15">
            <a:extLst>
              <a:ext uri="{FF2B5EF4-FFF2-40B4-BE49-F238E27FC236}">
                <a16:creationId xmlns:a16="http://schemas.microsoft.com/office/drawing/2014/main" id="{E80DA18F-91B8-428A-9572-2785BD58E9A8}"/>
              </a:ext>
            </a:extLst>
          </p:cNvPr>
          <p:cNvSpPr txBox="1">
            <a:spLocks/>
          </p:cNvSpPr>
          <p:nvPr/>
        </p:nvSpPr>
        <p:spPr>
          <a:xfrm>
            <a:off x="8247698" y="2285999"/>
            <a:ext cx="3412799" cy="3590927"/>
          </a:xfrm>
          <a:prstGeom prst="rect">
            <a:avLst/>
          </a:prstGeom>
          <a:solidFill>
            <a:srgbClr val="FEECF5"/>
          </a:solidFill>
        </p:spPr>
        <p:txBody>
          <a:bodyPr vert="horz" lIns="0" tIns="54000" rIns="0" bIns="0" rtlCol="0">
            <a:noAutofit/>
          </a:bodyPr>
          <a:lstStyle>
            <a:lvl1pPr marL="360000" indent="-360000" algn="l" defTabSz="914400" rtl="0" eaLnBrk="1" latinLnBrk="0" hangingPunct="1">
              <a:lnSpc>
                <a:spcPct val="80000"/>
              </a:lnSpc>
              <a:spcBef>
                <a:spcPts val="3200"/>
              </a:spcBef>
              <a:spcAft>
                <a:spcPts val="0"/>
              </a:spcAft>
              <a:buClr>
                <a:schemeClr val="accent2"/>
              </a:buClr>
              <a:buFontTx/>
              <a:buBlip>
                <a:blip r:embed="rId2"/>
              </a:buBlip>
              <a:defRPr sz="6000" b="0" kern="1200" spc="-200" baseline="0">
                <a:solidFill>
                  <a:schemeClr val="accent1"/>
                </a:solidFill>
                <a:latin typeface="+mn-lt"/>
                <a:ea typeface="+mn-ea"/>
                <a:cs typeface="+mn-cs"/>
              </a:defRPr>
            </a:lvl1pPr>
            <a:lvl2pPr marL="360000" indent="0" algn="l" defTabSz="914400" rtl="0" eaLnBrk="1" latinLnBrk="0" hangingPunct="1">
              <a:lnSpc>
                <a:spcPct val="100000"/>
              </a:lnSpc>
              <a:spcBef>
                <a:spcPts val="0"/>
              </a:spcBef>
              <a:spcAft>
                <a:spcPts val="0"/>
              </a:spcAft>
              <a:buFontTx/>
              <a:buNone/>
              <a:defRPr sz="10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lnSpc>
                <a:spcPct val="90000"/>
              </a:lnSpc>
            </a:pPr>
            <a:r>
              <a:rPr lang="ar-SY" sz="3500" dirty="0"/>
              <a:t>83٪ </a:t>
            </a:r>
            <a:r>
              <a:rPr lang="ar-SY" sz="1800" spc="0" dirty="0">
                <a:solidFill>
                  <a:schemeClr val="tx1"/>
                </a:solidFill>
              </a:rPr>
              <a:t>من النقابات العمالية</a:t>
            </a:r>
            <a:r>
              <a:rPr lang="en-GB" sz="1800" spc="0" dirty="0">
                <a:solidFill>
                  <a:schemeClr val="tx1"/>
                </a:solidFill>
              </a:rPr>
              <a:t> </a:t>
            </a:r>
            <a:endParaRPr lang="ar-SY" sz="1800" spc="0" dirty="0">
              <a:solidFill>
                <a:schemeClr val="tx1"/>
              </a:solidFill>
            </a:endParaRPr>
          </a:p>
          <a:p>
            <a:pPr marL="0" indent="0" algn="r" rtl="1">
              <a:lnSpc>
                <a:spcPct val="90000"/>
              </a:lnSpc>
              <a:spcBef>
                <a:spcPts val="600"/>
              </a:spcBef>
              <a:buNone/>
            </a:pPr>
            <a:r>
              <a:rPr lang="ar-SY" sz="1800" spc="0" dirty="0">
                <a:solidFill>
                  <a:schemeClr val="tx1"/>
                </a:solidFill>
              </a:rPr>
              <a:t>التي شملها المسح اعتمدت</a:t>
            </a:r>
          </a:p>
          <a:p>
            <a:pPr marL="0" indent="0" algn="r" rtl="1">
              <a:lnSpc>
                <a:spcPct val="90000"/>
              </a:lnSpc>
              <a:spcBef>
                <a:spcPts val="0"/>
              </a:spcBef>
              <a:buNone/>
            </a:pPr>
            <a:r>
              <a:rPr lang="ar-SY" sz="1800" b="1" spc="0" dirty="0">
                <a:solidFill>
                  <a:schemeClr val="tx1"/>
                </a:solidFill>
              </a:rPr>
              <a:t>الحوار الاجتماعي</a:t>
            </a:r>
          </a:p>
          <a:p>
            <a:pPr marL="0" indent="0" algn="r" rtl="1">
              <a:lnSpc>
                <a:spcPct val="90000"/>
              </a:lnSpc>
              <a:spcBef>
                <a:spcPts val="0"/>
              </a:spcBef>
              <a:buNone/>
            </a:pPr>
            <a:r>
              <a:rPr lang="ar-SY" sz="1800" b="1" spc="0" dirty="0">
                <a:solidFill>
                  <a:schemeClr val="tx1"/>
                </a:solidFill>
              </a:rPr>
              <a:t>كاستجابة </a:t>
            </a:r>
            <a:r>
              <a:rPr lang="ar-SY" sz="1800" spc="0" dirty="0">
                <a:solidFill>
                  <a:schemeClr val="tx1"/>
                </a:solidFill>
              </a:rPr>
              <a:t>للجائحة</a:t>
            </a:r>
          </a:p>
          <a:p>
            <a:pPr algn="r" rtl="1">
              <a:lnSpc>
                <a:spcPct val="90000"/>
              </a:lnSpc>
              <a:spcBef>
                <a:spcPts val="1800"/>
              </a:spcBef>
            </a:pPr>
            <a:r>
              <a:rPr lang="ar-SY" sz="3500" dirty="0"/>
              <a:t>83٪ </a:t>
            </a:r>
            <a:r>
              <a:rPr lang="ar-SY" sz="1800" spc="0" dirty="0">
                <a:solidFill>
                  <a:schemeClr val="tx1"/>
                </a:solidFill>
              </a:rPr>
              <a:t>من النقابات العمالية</a:t>
            </a:r>
            <a:r>
              <a:rPr lang="en-GB" sz="1800" spc="0" dirty="0">
                <a:solidFill>
                  <a:schemeClr val="tx1"/>
                </a:solidFill>
              </a:rPr>
              <a:t> </a:t>
            </a:r>
            <a:endParaRPr lang="ar-SY" sz="1800" spc="0" dirty="0">
              <a:solidFill>
                <a:schemeClr val="tx1"/>
              </a:solidFill>
            </a:endParaRPr>
          </a:p>
          <a:p>
            <a:pPr algn="r" rtl="1">
              <a:lnSpc>
                <a:spcPct val="90000"/>
              </a:lnSpc>
              <a:spcBef>
                <a:spcPts val="0"/>
              </a:spcBef>
            </a:pPr>
            <a:r>
              <a:rPr lang="ar-SY" sz="1800" spc="0" dirty="0">
                <a:solidFill>
                  <a:schemeClr val="tx1"/>
                </a:solidFill>
              </a:rPr>
              <a:t>التي شملها المسح انخرطت</a:t>
            </a:r>
          </a:p>
          <a:p>
            <a:pPr algn="r" rtl="1">
              <a:lnSpc>
                <a:spcPct val="90000"/>
              </a:lnSpc>
              <a:spcBef>
                <a:spcPts val="0"/>
              </a:spcBef>
            </a:pPr>
            <a:r>
              <a:rPr lang="ar-SY" sz="1800" spc="0" dirty="0">
                <a:solidFill>
                  <a:schemeClr val="tx1"/>
                </a:solidFill>
              </a:rPr>
              <a:t>في </a:t>
            </a:r>
            <a:r>
              <a:rPr lang="ar-SY" sz="1800" b="1" spc="0" dirty="0">
                <a:solidFill>
                  <a:schemeClr val="tx1"/>
                </a:solidFill>
              </a:rPr>
              <a:t>مشاورات ثلاثية</a:t>
            </a:r>
            <a:endParaRPr lang="en-GB" sz="1400" b="1" i="1" dirty="0">
              <a:solidFill>
                <a:schemeClr val="tx1"/>
              </a:solidFill>
            </a:endParaRPr>
          </a:p>
        </p:txBody>
      </p:sp>
      <p:sp>
        <p:nvSpPr>
          <p:cNvPr id="10" name="Content Placeholder 1">
            <a:extLst>
              <a:ext uri="{FF2B5EF4-FFF2-40B4-BE49-F238E27FC236}">
                <a16:creationId xmlns:a16="http://schemas.microsoft.com/office/drawing/2014/main" id="{A3FEAE29-CF13-47AE-85C4-E91B8FBCC33E}"/>
              </a:ext>
            </a:extLst>
          </p:cNvPr>
          <p:cNvSpPr txBox="1">
            <a:spLocks/>
          </p:cNvSpPr>
          <p:nvPr/>
        </p:nvSpPr>
        <p:spPr>
          <a:xfrm>
            <a:off x="8247698" y="5434807"/>
            <a:ext cx="3412800" cy="442118"/>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ar-SY" sz="1400" b="0" i="1" dirty="0">
                <a:solidFill>
                  <a:schemeClr val="tx1"/>
                </a:solidFill>
              </a:rPr>
              <a:t>كوفيد-19 والتعافي: دور النقابات العمالية في المضي قدماً بشكل أفضل (2021)</a:t>
            </a:r>
            <a:endParaRPr lang="en-GB" dirty="0"/>
          </a:p>
        </p:txBody>
      </p:sp>
      <p:sp>
        <p:nvSpPr>
          <p:cNvPr id="11" name="Content Placeholder 2">
            <a:extLst>
              <a:ext uri="{FF2B5EF4-FFF2-40B4-BE49-F238E27FC236}">
                <a16:creationId xmlns:a16="http://schemas.microsoft.com/office/drawing/2014/main" id="{69627AB5-8432-478D-AC12-35E612FC3ACC}"/>
              </a:ext>
            </a:extLst>
          </p:cNvPr>
          <p:cNvSpPr>
            <a:spLocks noGrp="1"/>
          </p:cNvSpPr>
          <p:nvPr>
            <p:ph sz="half" idx="2"/>
          </p:nvPr>
        </p:nvSpPr>
        <p:spPr>
          <a:xfrm>
            <a:off x="4389599" y="5306736"/>
            <a:ext cx="3412800" cy="603725"/>
          </a:xfrm>
        </p:spPr>
        <p:txBody>
          <a:bodyPr/>
          <a:lstStyle/>
          <a:p>
            <a:pPr algn="r"/>
            <a:r>
              <a:rPr lang="ar-SY" sz="1400" b="0" i="1" dirty="0">
                <a:solidFill>
                  <a:schemeClr val="tx1"/>
                </a:solidFill>
              </a:rPr>
              <a:t>تحليل الاتجاه العالمي حول دور النقابات العمالية في أوقات كوفيد- 19: ملخص للنتائج الرئيسية (2021)</a:t>
            </a:r>
            <a:endParaRPr lang="en-GB" dirty="0"/>
          </a:p>
        </p:txBody>
      </p:sp>
    </p:spTree>
    <p:extLst>
      <p:ext uri="{BB962C8B-B14F-4D97-AF65-F5344CB8AC3E}">
        <p14:creationId xmlns:p14="http://schemas.microsoft.com/office/powerpoint/2010/main" val="3545175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E9D473-7600-46E5-87F0-1281A49AB81D}"/>
              </a:ext>
            </a:extLst>
          </p:cNvPr>
          <p:cNvSpPr>
            <a:spLocks noGrp="1"/>
          </p:cNvSpPr>
          <p:nvPr>
            <p:ph idx="1"/>
          </p:nvPr>
        </p:nvSpPr>
        <p:spPr>
          <a:xfrm>
            <a:off x="490538" y="1423196"/>
            <a:ext cx="11210924" cy="740884"/>
          </a:xfrm>
          <a:ln>
            <a:noFill/>
          </a:ln>
        </p:spPr>
        <p:txBody>
          <a:bodyPr/>
          <a:lstStyle/>
          <a:p>
            <a:pPr algn="r" rtl="1">
              <a:spcBef>
                <a:spcPts val="600"/>
              </a:spcBef>
            </a:pPr>
            <a:r>
              <a:rPr lang="ar-SY" sz="2000" b="0" dirty="0">
                <a:solidFill>
                  <a:schemeClr val="tx1"/>
                </a:solidFill>
                <a:latin typeface="Arial" panose="020B0604020202020204" pitchFamily="34" charset="0"/>
                <a:ea typeface="Calibri" panose="020F0502020204030204" pitchFamily="34" charset="0"/>
              </a:rPr>
              <a:t>خلال أزمة كوفيد-19،</a:t>
            </a:r>
            <a:r>
              <a:rPr lang="en-GB" sz="2000" b="0" dirty="0">
                <a:solidFill>
                  <a:schemeClr val="tx1"/>
                </a:solidFill>
                <a:latin typeface="Arial" panose="020B0604020202020204" pitchFamily="34" charset="0"/>
                <a:ea typeface="Calibri" panose="020F0502020204030204" pitchFamily="34" charset="0"/>
              </a:rPr>
              <a:t> </a:t>
            </a:r>
            <a:r>
              <a:rPr lang="ar-SY" sz="2000" b="0" dirty="0">
                <a:solidFill>
                  <a:schemeClr val="tx1"/>
                </a:solidFill>
                <a:latin typeface="Arial" panose="020B0604020202020204" pitchFamily="34" charset="0"/>
                <a:ea typeface="Calibri" panose="020F0502020204030204" pitchFamily="34" charset="0"/>
              </a:rPr>
              <a:t>كان الحوار الاجتماعي ضرورياً لضمان تنفيذ التدابير التي تم وضعها.</a:t>
            </a:r>
            <a:endParaRPr lang="en-GB" sz="2000" b="0" dirty="0">
              <a:solidFill>
                <a:schemeClr val="tx1"/>
              </a:solidFill>
              <a:effectLst/>
              <a:latin typeface="Arial" panose="020B0604020202020204" pitchFamily="34" charset="0"/>
              <a:ea typeface="Calibri" panose="020F0502020204030204" pitchFamily="34" charset="0"/>
            </a:endParaRPr>
          </a:p>
        </p:txBody>
      </p:sp>
      <p:sp>
        <p:nvSpPr>
          <p:cNvPr id="3" name="Date Placeholder 2">
            <a:extLst>
              <a:ext uri="{FF2B5EF4-FFF2-40B4-BE49-F238E27FC236}">
                <a16:creationId xmlns:a16="http://schemas.microsoft.com/office/drawing/2014/main" id="{33EE6741-80E3-40C8-B648-B1651D0D58FB}"/>
              </a:ext>
            </a:extLst>
          </p:cNvPr>
          <p:cNvSpPr>
            <a:spLocks noGrp="1"/>
          </p:cNvSpPr>
          <p:nvPr>
            <p:ph type="dt" sz="half" idx="10"/>
          </p:nvPr>
        </p:nvSpPr>
        <p:spPr/>
        <p:txBody>
          <a:bodyPr/>
          <a:lstStyle/>
          <a:p>
            <a:r>
              <a:rPr lang="en-GB" dirty="0"/>
              <a:t>Date: Monday / 01 / October / 2019</a:t>
            </a:r>
          </a:p>
        </p:txBody>
      </p:sp>
      <p:sp>
        <p:nvSpPr>
          <p:cNvPr id="4" name="Footer Placeholder 3">
            <a:extLst>
              <a:ext uri="{FF2B5EF4-FFF2-40B4-BE49-F238E27FC236}">
                <a16:creationId xmlns:a16="http://schemas.microsoft.com/office/drawing/2014/main" id="{0821E107-607C-42C1-BABA-BBC0BC4A8EAB}"/>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5" name="Slide Number Placeholder 4">
            <a:extLst>
              <a:ext uri="{FF2B5EF4-FFF2-40B4-BE49-F238E27FC236}">
                <a16:creationId xmlns:a16="http://schemas.microsoft.com/office/drawing/2014/main" id="{DA29582E-5630-4468-BD61-03315ECE1739}"/>
              </a:ext>
            </a:extLst>
          </p:cNvPr>
          <p:cNvSpPr>
            <a:spLocks noGrp="1"/>
          </p:cNvSpPr>
          <p:nvPr>
            <p:ph type="sldNum" sz="quarter" idx="12"/>
          </p:nvPr>
        </p:nvSpPr>
        <p:spPr/>
        <p:txBody>
          <a:bodyPr/>
          <a:lstStyle/>
          <a:p>
            <a:fld id="{856227C0-AD57-4F9B-BAE3-EEFB0D0EE427}" type="slidenum">
              <a:rPr lang="en-GB" smtClean="0"/>
              <a:t>19</a:t>
            </a:fld>
            <a:endParaRPr lang="en-GB" dirty="0"/>
          </a:p>
        </p:txBody>
      </p:sp>
      <p:sp>
        <p:nvSpPr>
          <p:cNvPr id="6" name="Content Placeholder 1">
            <a:extLst>
              <a:ext uri="{FF2B5EF4-FFF2-40B4-BE49-F238E27FC236}">
                <a16:creationId xmlns:a16="http://schemas.microsoft.com/office/drawing/2014/main" id="{D15DBE82-F900-40BC-A903-3E8EA0587681}"/>
              </a:ext>
            </a:extLst>
          </p:cNvPr>
          <p:cNvSpPr txBox="1">
            <a:spLocks/>
          </p:cNvSpPr>
          <p:nvPr/>
        </p:nvSpPr>
        <p:spPr>
          <a:xfrm>
            <a:off x="490539" y="2164080"/>
            <a:ext cx="11210924" cy="1524000"/>
          </a:xfrm>
          <a:prstGeom prst="rect">
            <a:avLst/>
          </a:prstGeom>
          <a:solidFill>
            <a:srgbClr val="EDF7FD"/>
          </a:solidFill>
          <a:ln>
            <a:noFill/>
          </a:ln>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r" rtl="1" fontAlgn="base">
              <a:lnSpc>
                <a:spcPct val="90000"/>
              </a:lnSpc>
              <a:spcBef>
                <a:spcPts val="600"/>
              </a:spcBef>
              <a:buClr>
                <a:schemeClr val="accent1"/>
              </a:buClr>
              <a:buSzPct val="115000"/>
              <a:buFont typeface="Segoe Fluent Icons" panose="050A0102010101010101" pitchFamily="18" charset="0"/>
              <a:buChar char=""/>
            </a:pPr>
            <a:r>
              <a:rPr lang="ar-SY" sz="2000" b="0" dirty="0">
                <a:solidFill>
                  <a:schemeClr val="accent1"/>
                </a:solidFill>
                <a:latin typeface="Arial" panose="020B0604020202020204" pitchFamily="34" charset="0"/>
                <a:ea typeface="Calibri" panose="020F0502020204030204" pitchFamily="34" charset="0"/>
              </a:rPr>
              <a:t>النمسا</a:t>
            </a:r>
            <a:r>
              <a:rPr lang="ar-SY" sz="2000" b="0" dirty="0">
                <a:solidFill>
                  <a:schemeClr val="tx1"/>
                </a:solidFill>
                <a:latin typeface="Arial" panose="020B0604020202020204" pitchFamily="34" charset="0"/>
                <a:ea typeface="Calibri" panose="020F0502020204030204" pitchFamily="34" charset="0"/>
              </a:rPr>
              <a:t>: تفاوض الشركاء الاجتماعيون على اتفاق بشأن الاختبارات الجهازية (التحاليل الطبية) في مكان العمل لقطاعات معينة أكثر عرضة لخطر انتقال الفيروس.</a:t>
            </a:r>
            <a:endParaRPr lang="en-GB" sz="2000" b="0" dirty="0">
              <a:solidFill>
                <a:schemeClr val="tx1"/>
              </a:solidFill>
              <a:latin typeface="Arial" panose="020B0604020202020204" pitchFamily="34" charset="0"/>
              <a:ea typeface="Calibri" panose="020F0502020204030204" pitchFamily="34" charset="0"/>
            </a:endParaRPr>
          </a:p>
          <a:p>
            <a:pPr marL="342900" indent="-342900" algn="r" rtl="1" fontAlgn="base">
              <a:lnSpc>
                <a:spcPct val="90000"/>
              </a:lnSpc>
              <a:spcBef>
                <a:spcPts val="600"/>
              </a:spcBef>
              <a:buClr>
                <a:schemeClr val="accent1"/>
              </a:buClr>
              <a:buSzPct val="115000"/>
              <a:buFont typeface="Segoe Fluent Icons" panose="050A0102010101010101" pitchFamily="18" charset="0"/>
              <a:buChar char=""/>
            </a:pPr>
            <a:r>
              <a:rPr lang="ar-SY" sz="2000" b="0" dirty="0">
                <a:solidFill>
                  <a:schemeClr val="accent1"/>
                </a:solidFill>
                <a:latin typeface="Arial" panose="020B0604020202020204" pitchFamily="34" charset="0"/>
                <a:ea typeface="Calibri" panose="020F0502020204030204" pitchFamily="34" charset="0"/>
              </a:rPr>
              <a:t>جنوب أفريقيا</a:t>
            </a:r>
            <a:r>
              <a:rPr lang="ar-SY" sz="2000" b="0" dirty="0">
                <a:solidFill>
                  <a:schemeClr val="tx1"/>
                </a:solidFill>
                <a:latin typeface="Arial" panose="020B0604020202020204" pitchFamily="34" charset="0"/>
                <a:ea typeface="Calibri" panose="020F0502020204030204" pitchFamily="34" charset="0"/>
              </a:rPr>
              <a:t>: أسفرت المناقشات الثلاثية عن متطلبات لأصحاب العمل لإجراء تقييم للخطر في مكان العمل قبل عودة العمال إلى العمل ووضع خطة لعودتهم إلى العمل.</a:t>
            </a:r>
            <a:endParaRPr lang="en-GB" sz="2000" b="0" dirty="0">
              <a:solidFill>
                <a:schemeClr val="tx1"/>
              </a:solidFill>
            </a:endParaRPr>
          </a:p>
        </p:txBody>
      </p:sp>
      <p:sp>
        <p:nvSpPr>
          <p:cNvPr id="7" name="Content Placeholder 1">
            <a:extLst>
              <a:ext uri="{FF2B5EF4-FFF2-40B4-BE49-F238E27FC236}">
                <a16:creationId xmlns:a16="http://schemas.microsoft.com/office/drawing/2014/main" id="{43697D31-6A89-472E-876F-CA326E2A9BA1}"/>
              </a:ext>
            </a:extLst>
          </p:cNvPr>
          <p:cNvSpPr txBox="1">
            <a:spLocks/>
          </p:cNvSpPr>
          <p:nvPr/>
        </p:nvSpPr>
        <p:spPr>
          <a:xfrm>
            <a:off x="490539" y="4800600"/>
            <a:ext cx="11210924" cy="862965"/>
          </a:xfrm>
          <a:prstGeom prst="rect">
            <a:avLst/>
          </a:prstGeom>
          <a:solidFill>
            <a:srgbClr val="EDF7FD"/>
          </a:solidFill>
          <a:ln>
            <a:noFill/>
          </a:ln>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r" rtl="1" fontAlgn="base">
              <a:lnSpc>
                <a:spcPct val="90000"/>
              </a:lnSpc>
              <a:spcBef>
                <a:spcPts val="600"/>
              </a:spcBef>
              <a:buClr>
                <a:schemeClr val="accent1"/>
              </a:buClr>
              <a:buSzPct val="115000"/>
              <a:buFont typeface="Segoe Fluent Icons" panose="050A0102010101010101" pitchFamily="18" charset="0"/>
              <a:buChar char=""/>
            </a:pPr>
            <a:r>
              <a:rPr lang="ar-SY" sz="2000" b="0" dirty="0">
                <a:solidFill>
                  <a:schemeClr val="accent1"/>
                </a:solidFill>
                <a:latin typeface="Arial" panose="020B0604020202020204" pitchFamily="34" charset="0"/>
                <a:ea typeface="Calibri" panose="020F0502020204030204" pitchFamily="34" charset="0"/>
              </a:rPr>
              <a:t>سنغافورة</a:t>
            </a:r>
            <a:r>
              <a:rPr lang="ar-SY" sz="2000" b="0" dirty="0">
                <a:solidFill>
                  <a:schemeClr val="tx1"/>
                </a:solidFill>
                <a:latin typeface="Arial" panose="020B0604020202020204" pitchFamily="34" charset="0"/>
                <a:ea typeface="Calibri" panose="020F0502020204030204" pitchFamily="34" charset="0"/>
              </a:rPr>
              <a:t>:</a:t>
            </a:r>
            <a:r>
              <a:rPr lang="ar-SY" sz="2000" b="0" dirty="0">
                <a:solidFill>
                  <a:schemeClr val="accent1"/>
                </a:solidFill>
                <a:latin typeface="Arial" panose="020B0604020202020204" pitchFamily="34" charset="0"/>
                <a:ea typeface="Calibri" panose="020F0502020204030204" pitchFamily="34" charset="0"/>
              </a:rPr>
              <a:t> </a:t>
            </a:r>
            <a:r>
              <a:rPr lang="ar-SY" sz="2000" b="0" dirty="0">
                <a:solidFill>
                  <a:schemeClr val="tx1"/>
                </a:solidFill>
                <a:latin typeface="Arial" panose="020B0604020202020204" pitchFamily="34" charset="0"/>
                <a:ea typeface="Calibri" panose="020F0502020204030204" pitchFamily="34" charset="0"/>
              </a:rPr>
              <a:t>اتفق الشركاء الثلاث على تدابير الإدارة الآمنة (إلزامية لجميع أصحاب العمل لإجرائها أثناء كوفيد-19) ومتطلبات إضافية خاصة بالقطاع، تغطي عدداً كبيراً من القطاعات (من الطيران إلى الفنون والثقافة والنقل البري).</a:t>
            </a:r>
            <a:endParaRPr lang="en-GB" sz="2000" b="0" dirty="0">
              <a:solidFill>
                <a:schemeClr val="tx1"/>
              </a:solidFill>
              <a:latin typeface="Arial" panose="020B0604020202020204" pitchFamily="34" charset="0"/>
              <a:ea typeface="Calibri" panose="020F0502020204030204" pitchFamily="34" charset="0"/>
            </a:endParaRPr>
          </a:p>
        </p:txBody>
      </p:sp>
      <p:sp>
        <p:nvSpPr>
          <p:cNvPr id="8" name="Content Placeholder 1">
            <a:extLst>
              <a:ext uri="{FF2B5EF4-FFF2-40B4-BE49-F238E27FC236}">
                <a16:creationId xmlns:a16="http://schemas.microsoft.com/office/drawing/2014/main" id="{4FA1ED7A-02A9-4349-A240-41DDF751EA73}"/>
              </a:ext>
            </a:extLst>
          </p:cNvPr>
          <p:cNvSpPr txBox="1">
            <a:spLocks/>
          </p:cNvSpPr>
          <p:nvPr/>
        </p:nvSpPr>
        <p:spPr>
          <a:xfrm>
            <a:off x="490538" y="4061221"/>
            <a:ext cx="11210924" cy="740884"/>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spcBef>
                <a:spcPts val="600"/>
              </a:spcBef>
            </a:pPr>
            <a:r>
              <a:rPr lang="ar-SY" sz="2000" b="0" dirty="0">
                <a:solidFill>
                  <a:schemeClr val="tx1"/>
                </a:solidFill>
                <a:latin typeface="Arial" panose="020B0604020202020204" pitchFamily="34" charset="0"/>
                <a:ea typeface="Calibri" panose="020F0502020204030204" pitchFamily="34" charset="0"/>
              </a:rPr>
              <a:t>تمت متابعة المشاورات الوطنية في بعض الأحيان بمزيد من الحوار والاتفاقات على المستوى الإقليمي أو القطاعي (للتكيف مع السياق المُحدَّد).</a:t>
            </a:r>
            <a:endParaRPr lang="en-GB" sz="2000" b="0" dirty="0">
              <a:solidFill>
                <a:schemeClr val="tx1"/>
              </a:solidFill>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697977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763B373-495B-488F-976F-9948312BDEBC}"/>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1CF2858B-592E-4299-9459-1D7AFB8C8E96}"/>
              </a:ext>
            </a:extLst>
          </p:cNvPr>
          <p:cNvSpPr>
            <a:spLocks noGrp="1"/>
          </p:cNvSpPr>
          <p:nvPr>
            <p:ph type="ftr" sz="quarter" idx="11"/>
          </p:nvPr>
        </p:nvSpPr>
        <p:spPr/>
        <p:txBody>
          <a:bodyPr/>
          <a:lstStyle/>
          <a:p>
            <a:pPr rtl="1"/>
            <a:r>
              <a:rPr lang="ar-SY" dirty="0">
                <a:solidFill>
                  <a:srgbClr val="230050"/>
                </a:solidFill>
              </a:rPr>
              <a:t>الدفع قدماً بالعدالة الاجتماعية، تعزيز العمل اللائق</a:t>
            </a:r>
            <a:endParaRPr lang="en-GB" dirty="0">
              <a:solidFill>
                <a:srgbClr val="230050"/>
              </a:solidFill>
            </a:endParaRPr>
          </a:p>
        </p:txBody>
      </p:sp>
      <p:sp>
        <p:nvSpPr>
          <p:cNvPr id="6" name="Slide Number Placeholder 5">
            <a:extLst>
              <a:ext uri="{FF2B5EF4-FFF2-40B4-BE49-F238E27FC236}">
                <a16:creationId xmlns:a16="http://schemas.microsoft.com/office/drawing/2014/main" id="{DEE48676-4CEA-4FE6-98CB-413B4230B328}"/>
              </a:ext>
            </a:extLst>
          </p:cNvPr>
          <p:cNvSpPr>
            <a:spLocks noGrp="1"/>
          </p:cNvSpPr>
          <p:nvPr>
            <p:ph type="sldNum" sz="quarter" idx="12"/>
          </p:nvPr>
        </p:nvSpPr>
        <p:spPr/>
        <p:txBody>
          <a:bodyPr/>
          <a:lstStyle/>
          <a:p>
            <a:fld id="{856227C0-AD57-4F9B-BAE3-EEFB0D0EE427}" type="slidenum">
              <a:rPr lang="en-GB" smtClean="0">
                <a:solidFill>
                  <a:srgbClr val="1E2DBE"/>
                </a:solidFill>
              </a:rPr>
              <a:pPr/>
              <a:t>2</a:t>
            </a:fld>
            <a:endParaRPr lang="en-GB" dirty="0">
              <a:solidFill>
                <a:srgbClr val="1E2DBE"/>
              </a:solidFill>
            </a:endParaRPr>
          </a:p>
        </p:txBody>
      </p:sp>
      <p:sp>
        <p:nvSpPr>
          <p:cNvPr id="9" name="Text Placeholder 15">
            <a:extLst>
              <a:ext uri="{FF2B5EF4-FFF2-40B4-BE49-F238E27FC236}">
                <a16:creationId xmlns:a16="http://schemas.microsoft.com/office/drawing/2014/main" id="{D809EE9A-C29D-40D4-8F84-0F7505E3EFB7}"/>
              </a:ext>
            </a:extLst>
          </p:cNvPr>
          <p:cNvSpPr txBox="1">
            <a:spLocks/>
          </p:cNvSpPr>
          <p:nvPr/>
        </p:nvSpPr>
        <p:spPr>
          <a:xfrm>
            <a:off x="8289064" y="1658326"/>
            <a:ext cx="3412801" cy="1494307"/>
          </a:xfrm>
          <a:prstGeom prst="rect">
            <a:avLst/>
          </a:prstGeom>
        </p:spPr>
        <p:txBody>
          <a:bodyPr vert="horz" lIns="0" tIns="54000" rIns="0" bIns="0" rtlCol="0">
            <a:noAutofit/>
          </a:bodyPr>
          <a:lstStyle>
            <a:lvl1pPr marL="360000" indent="-360000" algn="l" defTabSz="914400" rtl="0" eaLnBrk="1" latinLnBrk="0" hangingPunct="1">
              <a:lnSpc>
                <a:spcPct val="80000"/>
              </a:lnSpc>
              <a:spcBef>
                <a:spcPts val="3200"/>
              </a:spcBef>
              <a:spcAft>
                <a:spcPts val="0"/>
              </a:spcAft>
              <a:buClr>
                <a:schemeClr val="accent2"/>
              </a:buClr>
              <a:buFontTx/>
              <a:buBlip>
                <a:blip r:embed="rId2"/>
              </a:buBlip>
              <a:defRPr sz="6000" b="0" kern="1200" spc="-200" baseline="0">
                <a:solidFill>
                  <a:schemeClr val="accent1"/>
                </a:solidFill>
                <a:latin typeface="+mn-lt"/>
                <a:ea typeface="+mn-ea"/>
                <a:cs typeface="+mn-cs"/>
              </a:defRPr>
            </a:lvl1pPr>
            <a:lvl2pPr marL="360000" indent="0" algn="l" defTabSz="914400" rtl="0" eaLnBrk="1" latinLnBrk="0" hangingPunct="1">
              <a:lnSpc>
                <a:spcPct val="100000"/>
              </a:lnSpc>
              <a:spcBef>
                <a:spcPts val="0"/>
              </a:spcBef>
              <a:spcAft>
                <a:spcPts val="0"/>
              </a:spcAft>
              <a:buFontTx/>
              <a:buNone/>
              <a:defRPr sz="10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buClr>
                <a:srgbClr val="FA3C4B"/>
              </a:buClr>
            </a:pPr>
            <a:r>
              <a:rPr lang="en-GB" sz="3500" dirty="0">
                <a:solidFill>
                  <a:srgbClr val="1E2DBE"/>
                </a:solidFill>
              </a:rPr>
              <a:t>2.9 </a:t>
            </a:r>
            <a:r>
              <a:rPr lang="ar-SY" sz="3500" dirty="0">
                <a:solidFill>
                  <a:srgbClr val="1E2DBE"/>
                </a:solidFill>
              </a:rPr>
              <a:t> مليون</a:t>
            </a:r>
            <a:endParaRPr lang="en-GB" sz="3500" dirty="0">
              <a:solidFill>
                <a:srgbClr val="1E2DBE"/>
              </a:solidFill>
            </a:endParaRPr>
          </a:p>
          <a:p>
            <a:pPr lvl="1" algn="r" rtl="1"/>
            <a:r>
              <a:rPr lang="ar-SY" sz="2000" dirty="0">
                <a:solidFill>
                  <a:srgbClr val="230050"/>
                </a:solidFill>
              </a:rPr>
              <a:t>عدد </a:t>
            </a:r>
            <a:r>
              <a:rPr lang="ar-SY" sz="2000" b="1" dirty="0">
                <a:solidFill>
                  <a:srgbClr val="960A55"/>
                </a:solidFill>
              </a:rPr>
              <a:t>الوفيات</a:t>
            </a:r>
            <a:r>
              <a:rPr lang="ar-SY" sz="2000" dirty="0">
                <a:solidFill>
                  <a:srgbClr val="960A55"/>
                </a:solidFill>
              </a:rPr>
              <a:t> </a:t>
            </a:r>
            <a:r>
              <a:rPr lang="ar-SY" sz="2000" dirty="0">
                <a:solidFill>
                  <a:srgbClr val="230050"/>
                </a:solidFill>
              </a:rPr>
              <a:t>السنوية بسبب</a:t>
            </a:r>
          </a:p>
          <a:p>
            <a:pPr lvl="1" algn="r" rtl="1"/>
            <a:r>
              <a:rPr lang="ar-SY" sz="2000" dirty="0">
                <a:solidFill>
                  <a:srgbClr val="230050"/>
                </a:solidFill>
              </a:rPr>
              <a:t>الحوادث والأمراض المهنية</a:t>
            </a:r>
          </a:p>
          <a:p>
            <a:pPr lvl="1" algn="r" rtl="1"/>
            <a:r>
              <a:rPr lang="ar-SY" sz="2000" dirty="0">
                <a:solidFill>
                  <a:srgbClr val="230050"/>
                </a:solidFill>
              </a:rPr>
              <a:t>على مستوى العالم</a:t>
            </a:r>
            <a:endParaRPr lang="en-GB" sz="1500" dirty="0">
              <a:solidFill>
                <a:srgbClr val="230050"/>
              </a:solidFill>
            </a:endParaRPr>
          </a:p>
          <a:p>
            <a:pPr lvl="1"/>
            <a:endParaRPr lang="en-GB" sz="1500" dirty="0">
              <a:solidFill>
                <a:srgbClr val="230050"/>
              </a:solidFill>
            </a:endParaRPr>
          </a:p>
          <a:p>
            <a:pPr lvl="1"/>
            <a:endParaRPr lang="en-GB" sz="1500" dirty="0">
              <a:solidFill>
                <a:srgbClr val="230050"/>
              </a:solidFill>
            </a:endParaRPr>
          </a:p>
          <a:p>
            <a:pPr lvl="1"/>
            <a:endParaRPr lang="en-GB" sz="1500" dirty="0">
              <a:solidFill>
                <a:srgbClr val="230050"/>
              </a:solidFill>
            </a:endParaRPr>
          </a:p>
        </p:txBody>
      </p:sp>
      <p:sp>
        <p:nvSpPr>
          <p:cNvPr id="14" name="Content Placeholder 2">
            <a:extLst>
              <a:ext uri="{FF2B5EF4-FFF2-40B4-BE49-F238E27FC236}">
                <a16:creationId xmlns:a16="http://schemas.microsoft.com/office/drawing/2014/main" id="{C88D553B-7419-411C-8274-0CD99F96263C}"/>
              </a:ext>
            </a:extLst>
          </p:cNvPr>
          <p:cNvSpPr txBox="1">
            <a:spLocks/>
          </p:cNvSpPr>
          <p:nvPr/>
        </p:nvSpPr>
        <p:spPr>
          <a:xfrm>
            <a:off x="385635" y="1553822"/>
            <a:ext cx="3412800" cy="4453731"/>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lang="ar-SY" sz="2000" b="0" dirty="0">
                <a:solidFill>
                  <a:srgbClr val="1E2DBE">
                    <a:lumMod val="50000"/>
                  </a:srgbClr>
                </a:solidFill>
              </a:rPr>
              <a:t>الإصابات والأمراض المهنية</a:t>
            </a:r>
            <a:endParaRPr lang="en-GB" sz="2000" b="0" dirty="0">
              <a:solidFill>
                <a:srgbClr val="1E2DBE">
                  <a:lumMod val="50000"/>
                </a:srgbClr>
              </a:solidFill>
            </a:endParaRPr>
          </a:p>
          <a:p>
            <a:pPr lvl="2" algn="r" rtl="1">
              <a:buClr>
                <a:srgbClr val="960A55"/>
              </a:buClr>
              <a:buSzPct val="90000"/>
            </a:pPr>
            <a:r>
              <a:rPr lang="ar-SY" sz="2000" dirty="0">
                <a:solidFill>
                  <a:srgbClr val="1E2DBE">
                    <a:lumMod val="50000"/>
                  </a:srgbClr>
                </a:solidFill>
              </a:rPr>
              <a:t>تتسبب في </a:t>
            </a:r>
            <a:r>
              <a:rPr lang="ar-SY" sz="2000" b="1" dirty="0">
                <a:solidFill>
                  <a:srgbClr val="960A55"/>
                </a:solidFill>
              </a:rPr>
              <a:t>معاناة إنسانية </a:t>
            </a:r>
            <a:r>
              <a:rPr lang="ar-SY" sz="2000" dirty="0">
                <a:solidFill>
                  <a:srgbClr val="1E2DBE">
                    <a:lumMod val="50000"/>
                  </a:srgbClr>
                </a:solidFill>
              </a:rPr>
              <a:t>لا حد لها للضحايا وأسرهم</a:t>
            </a:r>
          </a:p>
          <a:p>
            <a:pPr lvl="2" algn="r" rtl="1">
              <a:buClr>
                <a:srgbClr val="960A55"/>
              </a:buClr>
              <a:buSzPct val="90000"/>
            </a:pPr>
            <a:r>
              <a:rPr lang="ar-SY" sz="2000" dirty="0">
                <a:solidFill>
                  <a:srgbClr val="1E2DBE">
                    <a:lumMod val="50000"/>
                  </a:srgbClr>
                </a:solidFill>
              </a:rPr>
              <a:t>تؤدي إلى </a:t>
            </a:r>
            <a:r>
              <a:rPr lang="ar-SY" sz="2000" b="1" dirty="0">
                <a:solidFill>
                  <a:srgbClr val="960A55"/>
                </a:solidFill>
              </a:rPr>
              <a:t>خسائر اقتصادية </a:t>
            </a:r>
            <a:r>
              <a:rPr lang="ar-SY" sz="2000" dirty="0">
                <a:solidFill>
                  <a:srgbClr val="1E2DBE">
                    <a:lumMod val="50000"/>
                  </a:srgbClr>
                </a:solidFill>
              </a:rPr>
              <a:t>كبيرة للمنشآت والاقتصادات ككل (تكاليف الرعاية الصحية، وتكاليف التعويضات، وخسائر الإنتاج، وانخفاض قدرة العمل، وانخفاض مشاركة القوى العاملة، وتكاليف دوران الموظفين (استبدال العمال الحاليين بآخرين جدد)، وما إلى ذلك)</a:t>
            </a:r>
            <a:endParaRPr lang="en-GB" sz="2000" dirty="0">
              <a:solidFill>
                <a:srgbClr val="1E2DBE">
                  <a:lumMod val="50000"/>
                </a:srgbClr>
              </a:solidFill>
            </a:endParaRPr>
          </a:p>
          <a:p>
            <a:endParaRPr lang="en-GB" sz="2000" dirty="0">
              <a:solidFill>
                <a:srgbClr val="FA3C4B"/>
              </a:solidFill>
            </a:endParaRPr>
          </a:p>
        </p:txBody>
      </p:sp>
      <p:sp>
        <p:nvSpPr>
          <p:cNvPr id="17" name="Text Placeholder 15">
            <a:extLst>
              <a:ext uri="{FF2B5EF4-FFF2-40B4-BE49-F238E27FC236}">
                <a16:creationId xmlns:a16="http://schemas.microsoft.com/office/drawing/2014/main" id="{22A6091E-BF0A-4FE8-84AE-4ECB6A70532C}"/>
              </a:ext>
            </a:extLst>
          </p:cNvPr>
          <p:cNvSpPr txBox="1">
            <a:spLocks/>
          </p:cNvSpPr>
          <p:nvPr/>
        </p:nvSpPr>
        <p:spPr>
          <a:xfrm>
            <a:off x="4389600" y="1423195"/>
            <a:ext cx="3412801" cy="4453730"/>
          </a:xfrm>
          <a:prstGeom prst="rect">
            <a:avLst/>
          </a:prstGeom>
        </p:spPr>
        <p:txBody>
          <a:bodyPr vert="horz" lIns="0" tIns="54000" rIns="0" bIns="0" rtlCol="0">
            <a:noAutofit/>
          </a:bodyPr>
          <a:lstStyle>
            <a:lvl1pPr marL="360000" indent="-360000" algn="l" defTabSz="914400" rtl="0" eaLnBrk="1" latinLnBrk="0" hangingPunct="1">
              <a:lnSpc>
                <a:spcPct val="80000"/>
              </a:lnSpc>
              <a:spcBef>
                <a:spcPts val="3200"/>
              </a:spcBef>
              <a:spcAft>
                <a:spcPts val="0"/>
              </a:spcAft>
              <a:buClr>
                <a:schemeClr val="accent2"/>
              </a:buClr>
              <a:buFontTx/>
              <a:buBlip>
                <a:blip r:embed="rId2"/>
              </a:buBlip>
              <a:defRPr sz="6000" b="0" kern="1200" spc="-200" baseline="0">
                <a:solidFill>
                  <a:schemeClr val="accent1"/>
                </a:solidFill>
                <a:latin typeface="+mn-lt"/>
                <a:ea typeface="+mn-ea"/>
                <a:cs typeface="+mn-cs"/>
              </a:defRPr>
            </a:lvl1pPr>
            <a:lvl2pPr marL="360000" indent="0" algn="l" defTabSz="914400" rtl="0" eaLnBrk="1" latinLnBrk="0" hangingPunct="1">
              <a:lnSpc>
                <a:spcPct val="100000"/>
              </a:lnSpc>
              <a:spcBef>
                <a:spcPts val="0"/>
              </a:spcBef>
              <a:spcAft>
                <a:spcPts val="0"/>
              </a:spcAft>
              <a:buFontTx/>
              <a:buNone/>
              <a:defRPr sz="10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buClr>
                <a:srgbClr val="FA3C4B"/>
              </a:buClr>
            </a:pPr>
            <a:r>
              <a:rPr lang="en-GB" sz="3500" dirty="0">
                <a:solidFill>
                  <a:srgbClr val="1E2DBE"/>
                </a:solidFill>
              </a:rPr>
              <a:t>402 </a:t>
            </a:r>
            <a:r>
              <a:rPr lang="ar-SY" sz="3500" dirty="0">
                <a:solidFill>
                  <a:srgbClr val="1E2DBE"/>
                </a:solidFill>
              </a:rPr>
              <a:t> مليون</a:t>
            </a:r>
            <a:endParaRPr lang="en-GB" sz="3500" dirty="0">
              <a:solidFill>
                <a:srgbClr val="1E2DBE"/>
              </a:solidFill>
            </a:endParaRPr>
          </a:p>
          <a:p>
            <a:pPr lvl="1" algn="r" rtl="1"/>
            <a:r>
              <a:rPr lang="ar-SY" sz="2000" dirty="0">
                <a:solidFill>
                  <a:srgbClr val="230050"/>
                </a:solidFill>
              </a:rPr>
              <a:t>عدد </a:t>
            </a:r>
            <a:r>
              <a:rPr lang="ar-SY" sz="2000" b="1" dirty="0">
                <a:solidFill>
                  <a:srgbClr val="960A55"/>
                </a:solidFill>
              </a:rPr>
              <a:t>إصابات</a:t>
            </a:r>
            <a:r>
              <a:rPr lang="ar-SY" sz="2000" dirty="0">
                <a:solidFill>
                  <a:srgbClr val="960A55"/>
                </a:solidFill>
              </a:rPr>
              <a:t> </a:t>
            </a:r>
            <a:r>
              <a:rPr lang="ar-SY" sz="2000" dirty="0">
                <a:solidFill>
                  <a:srgbClr val="230050"/>
                </a:solidFill>
              </a:rPr>
              <a:t>العمل غير المميتة</a:t>
            </a:r>
          </a:p>
          <a:p>
            <a:pPr lvl="1" algn="r" rtl="1"/>
            <a:r>
              <a:rPr lang="ar-SY" sz="2000" dirty="0">
                <a:solidFill>
                  <a:srgbClr val="230050"/>
                </a:solidFill>
              </a:rPr>
              <a:t>على مستوى العالم</a:t>
            </a:r>
            <a:endParaRPr lang="en-GB" sz="2000" dirty="0">
              <a:solidFill>
                <a:srgbClr val="230050"/>
              </a:solidFill>
            </a:endParaRPr>
          </a:p>
          <a:p>
            <a:pPr algn="r" rtl="1">
              <a:buClr>
                <a:srgbClr val="FA3C4B"/>
              </a:buClr>
            </a:pPr>
            <a:r>
              <a:rPr lang="en-GB" sz="3500" dirty="0">
                <a:solidFill>
                  <a:srgbClr val="1E2DBE"/>
                </a:solidFill>
              </a:rPr>
              <a:t>5.4 </a:t>
            </a:r>
            <a:r>
              <a:rPr lang="ar-SY" sz="3500" dirty="0">
                <a:solidFill>
                  <a:srgbClr val="1E2DBE"/>
                </a:solidFill>
              </a:rPr>
              <a:t>٪</a:t>
            </a:r>
            <a:endParaRPr lang="en-GB" sz="3500" dirty="0">
              <a:solidFill>
                <a:srgbClr val="1E2DBE"/>
              </a:solidFill>
            </a:endParaRPr>
          </a:p>
          <a:p>
            <a:pPr lvl="1" algn="r" rtl="1"/>
            <a:r>
              <a:rPr lang="ar-SY" sz="2000" b="1" dirty="0">
                <a:solidFill>
                  <a:srgbClr val="230050"/>
                </a:solidFill>
              </a:rPr>
              <a:t>خسائر</a:t>
            </a:r>
            <a:r>
              <a:rPr lang="ar-SY" sz="2000" dirty="0">
                <a:solidFill>
                  <a:srgbClr val="230050"/>
                </a:solidFill>
              </a:rPr>
              <a:t> </a:t>
            </a:r>
            <a:r>
              <a:rPr lang="ar-SY" sz="2000" b="1" dirty="0">
                <a:solidFill>
                  <a:srgbClr val="960A55"/>
                </a:solidFill>
              </a:rPr>
              <a:t>الناتج المحلي الإجمالي</a:t>
            </a:r>
          </a:p>
          <a:p>
            <a:pPr lvl="1" algn="r" rtl="1"/>
            <a:r>
              <a:rPr lang="ar-SY" sz="2000" b="1" dirty="0">
                <a:solidFill>
                  <a:srgbClr val="960A55"/>
                </a:solidFill>
              </a:rPr>
              <a:t>العالمي السنوي</a:t>
            </a:r>
          </a:p>
          <a:p>
            <a:pPr lvl="1" algn="r" rtl="1"/>
            <a:r>
              <a:rPr lang="ar-SY" sz="2000" dirty="0">
                <a:solidFill>
                  <a:srgbClr val="230050"/>
                </a:solidFill>
              </a:rPr>
              <a:t>بسبب الحوادث المهنية</a:t>
            </a:r>
            <a:endParaRPr lang="en-GB" sz="1500" dirty="0">
              <a:solidFill>
                <a:srgbClr val="230050"/>
              </a:solidFill>
            </a:endParaRPr>
          </a:p>
          <a:p>
            <a:pPr lvl="1"/>
            <a:endParaRPr lang="en-GB" sz="1500" dirty="0">
              <a:solidFill>
                <a:srgbClr val="230050"/>
              </a:solidFill>
            </a:endParaRPr>
          </a:p>
          <a:p>
            <a:pPr lvl="1"/>
            <a:endParaRPr lang="en-GB" sz="1500" dirty="0">
              <a:solidFill>
                <a:srgbClr val="230050"/>
              </a:solidFill>
            </a:endParaRPr>
          </a:p>
          <a:p>
            <a:pPr lvl="1"/>
            <a:endParaRPr lang="en-GB" sz="1500" dirty="0">
              <a:solidFill>
                <a:srgbClr val="230050"/>
              </a:solidFill>
            </a:endParaRPr>
          </a:p>
        </p:txBody>
      </p:sp>
      <p:pic>
        <p:nvPicPr>
          <p:cNvPr id="11" name="صورة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9064" y="3327419"/>
            <a:ext cx="2909608" cy="2909608"/>
          </a:xfrm>
          <a:prstGeom prst="rect">
            <a:avLst/>
          </a:prstGeom>
        </p:spPr>
      </p:pic>
      <p:sp>
        <p:nvSpPr>
          <p:cNvPr id="7" name="مستطيل 6"/>
          <p:cNvSpPr/>
          <p:nvPr/>
        </p:nvSpPr>
        <p:spPr>
          <a:xfrm>
            <a:off x="8072653" y="5507593"/>
            <a:ext cx="2604221" cy="307777"/>
          </a:xfrm>
          <a:prstGeom prst="rect">
            <a:avLst/>
          </a:prstGeom>
        </p:spPr>
        <p:txBody>
          <a:bodyPr wrap="square">
            <a:spAutoFit/>
          </a:bodyPr>
          <a:lstStyle/>
          <a:p>
            <a:pPr algn="r"/>
            <a:r>
              <a:rPr lang="ar-SY" sz="1400" dirty="0">
                <a:solidFill>
                  <a:srgbClr val="230050"/>
                </a:solidFill>
              </a:rPr>
              <a:t>الأمراض المرتبطة بالعمل</a:t>
            </a:r>
            <a:endParaRPr lang="ar-SA" sz="1400" dirty="0">
              <a:solidFill>
                <a:srgbClr val="230050"/>
              </a:solidFill>
            </a:endParaRPr>
          </a:p>
        </p:txBody>
      </p:sp>
      <p:sp>
        <p:nvSpPr>
          <p:cNvPr id="15" name="مستطيل 14"/>
          <p:cNvSpPr/>
          <p:nvPr/>
        </p:nvSpPr>
        <p:spPr>
          <a:xfrm>
            <a:off x="8072653" y="5786585"/>
            <a:ext cx="2604221" cy="307777"/>
          </a:xfrm>
          <a:prstGeom prst="rect">
            <a:avLst/>
          </a:prstGeom>
        </p:spPr>
        <p:txBody>
          <a:bodyPr wrap="square">
            <a:spAutoFit/>
          </a:bodyPr>
          <a:lstStyle/>
          <a:p>
            <a:pPr algn="r"/>
            <a:r>
              <a:rPr lang="ar-SY" sz="1400" dirty="0">
                <a:solidFill>
                  <a:srgbClr val="230050"/>
                </a:solidFill>
              </a:rPr>
              <a:t>الإصابات المهنية</a:t>
            </a:r>
            <a:endParaRPr lang="ar-SA" sz="1400" dirty="0">
              <a:solidFill>
                <a:srgbClr val="230050"/>
              </a:solidFill>
            </a:endParaRPr>
          </a:p>
        </p:txBody>
      </p:sp>
    </p:spTree>
    <p:extLst>
      <p:ext uri="{BB962C8B-B14F-4D97-AF65-F5344CB8AC3E}">
        <p14:creationId xmlns:p14="http://schemas.microsoft.com/office/powerpoint/2010/main" val="4133181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E9D473-7600-46E5-87F0-1281A49AB81D}"/>
              </a:ext>
            </a:extLst>
          </p:cNvPr>
          <p:cNvSpPr>
            <a:spLocks noGrp="1"/>
          </p:cNvSpPr>
          <p:nvPr>
            <p:ph idx="1"/>
          </p:nvPr>
        </p:nvSpPr>
        <p:spPr>
          <a:xfrm>
            <a:off x="490538" y="1423196"/>
            <a:ext cx="11210924" cy="1524000"/>
          </a:xfrm>
        </p:spPr>
        <p:txBody>
          <a:bodyPr/>
          <a:lstStyle/>
          <a:p>
            <a:pPr algn="just" rtl="1">
              <a:spcBef>
                <a:spcPts val="600"/>
              </a:spcBef>
            </a:pPr>
            <a:r>
              <a:rPr lang="ar-SY" sz="2000" b="0" dirty="0">
                <a:solidFill>
                  <a:schemeClr val="tx1"/>
                </a:solidFill>
                <a:latin typeface="Arial" panose="020B0604020202020204" pitchFamily="34" charset="0"/>
                <a:ea typeface="Calibri" panose="020F0502020204030204" pitchFamily="34" charset="0"/>
              </a:rPr>
              <a:t>خلال جائحة كوفيد-19،</a:t>
            </a:r>
            <a:r>
              <a:rPr lang="en-GB" sz="2000" b="0" dirty="0">
                <a:solidFill>
                  <a:schemeClr val="tx1"/>
                </a:solidFill>
                <a:latin typeface="Arial" panose="020B0604020202020204" pitchFamily="34" charset="0"/>
                <a:ea typeface="Calibri" panose="020F0502020204030204" pitchFamily="34" charset="0"/>
              </a:rPr>
              <a:t> </a:t>
            </a:r>
            <a:r>
              <a:rPr lang="ar-SY" sz="2000" b="0" dirty="0">
                <a:solidFill>
                  <a:schemeClr val="tx1"/>
                </a:solidFill>
                <a:latin typeface="Arial" panose="020B0604020202020204" pitchFamily="34" charset="0"/>
                <a:ea typeface="Calibri" panose="020F0502020204030204" pitchFamily="34" charset="0"/>
              </a:rPr>
              <a:t>تم أيضاً توسيع نطاق الحوار ليشمل </a:t>
            </a:r>
            <a:r>
              <a:rPr lang="ar-SY" sz="2000" dirty="0">
                <a:latin typeface="Arial" panose="020B0604020202020204" pitchFamily="34" charset="0"/>
                <a:ea typeface="Calibri" panose="020F0502020204030204" pitchFamily="34" charset="0"/>
              </a:rPr>
              <a:t>التعاون بين قطاع العمل وقطاع الصحة العمومية</a:t>
            </a:r>
            <a:r>
              <a:rPr lang="ar-SY" sz="2000" b="0" dirty="0">
                <a:solidFill>
                  <a:schemeClr val="tx1"/>
                </a:solidFill>
                <a:latin typeface="Arial" panose="020B0604020202020204" pitchFamily="34" charset="0"/>
                <a:ea typeface="Calibri" panose="020F0502020204030204" pitchFamily="34" charset="0"/>
              </a:rPr>
              <a:t>.</a:t>
            </a:r>
            <a:endParaRPr lang="en-GB" sz="2000" b="0" dirty="0">
              <a:solidFill>
                <a:schemeClr val="tx1"/>
              </a:solidFill>
              <a:latin typeface="Arial" panose="020B0604020202020204" pitchFamily="34" charset="0"/>
              <a:ea typeface="Calibri" panose="020F0502020204030204" pitchFamily="34" charset="0"/>
            </a:endParaRPr>
          </a:p>
          <a:p>
            <a:pPr algn="just" rtl="1">
              <a:spcBef>
                <a:spcPts val="600"/>
              </a:spcBef>
            </a:pPr>
            <a:r>
              <a:rPr lang="ar-SY" sz="2000" b="0" dirty="0">
                <a:solidFill>
                  <a:schemeClr val="tx1"/>
                </a:solidFill>
                <a:latin typeface="Arial" panose="020B0604020202020204" pitchFamily="34" charset="0"/>
                <a:ea typeface="Calibri" panose="020F0502020204030204" pitchFamily="34" charset="0"/>
              </a:rPr>
              <a:t>في مثل هذه الأزمات الصحية العمومية، يكون لأماكن العمل دورٌ تلعبه في التخفيف الشامل للانتشار المجتمعي، حيث إنها مواقع غالباً ما يتجمع فيها الناس على مقربة من بعضهم البعض.</a:t>
            </a:r>
            <a:endParaRPr lang="en-GB" sz="2000" b="0" dirty="0">
              <a:solidFill>
                <a:schemeClr val="tx1"/>
              </a:solidFill>
              <a:effectLst/>
              <a:latin typeface="Arial" panose="020B0604020202020204" pitchFamily="34" charset="0"/>
              <a:ea typeface="Calibri" panose="020F0502020204030204" pitchFamily="34" charset="0"/>
            </a:endParaRPr>
          </a:p>
        </p:txBody>
      </p:sp>
      <p:sp>
        <p:nvSpPr>
          <p:cNvPr id="3" name="Date Placeholder 2">
            <a:extLst>
              <a:ext uri="{FF2B5EF4-FFF2-40B4-BE49-F238E27FC236}">
                <a16:creationId xmlns:a16="http://schemas.microsoft.com/office/drawing/2014/main" id="{33EE6741-80E3-40C8-B648-B1651D0D58FB}"/>
              </a:ext>
            </a:extLst>
          </p:cNvPr>
          <p:cNvSpPr>
            <a:spLocks noGrp="1"/>
          </p:cNvSpPr>
          <p:nvPr>
            <p:ph type="dt" sz="half" idx="10"/>
          </p:nvPr>
        </p:nvSpPr>
        <p:spPr/>
        <p:txBody>
          <a:bodyPr/>
          <a:lstStyle/>
          <a:p>
            <a:r>
              <a:rPr lang="en-GB" dirty="0"/>
              <a:t>Date: Monday / 01 / October / 2019</a:t>
            </a:r>
          </a:p>
        </p:txBody>
      </p:sp>
      <p:sp>
        <p:nvSpPr>
          <p:cNvPr id="4" name="Footer Placeholder 3">
            <a:extLst>
              <a:ext uri="{FF2B5EF4-FFF2-40B4-BE49-F238E27FC236}">
                <a16:creationId xmlns:a16="http://schemas.microsoft.com/office/drawing/2014/main" id="{0821E107-607C-42C1-BABA-BBC0BC4A8EAB}"/>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5" name="Slide Number Placeholder 4">
            <a:extLst>
              <a:ext uri="{FF2B5EF4-FFF2-40B4-BE49-F238E27FC236}">
                <a16:creationId xmlns:a16="http://schemas.microsoft.com/office/drawing/2014/main" id="{DA29582E-5630-4468-BD61-03315ECE1739}"/>
              </a:ext>
            </a:extLst>
          </p:cNvPr>
          <p:cNvSpPr>
            <a:spLocks noGrp="1"/>
          </p:cNvSpPr>
          <p:nvPr>
            <p:ph type="sldNum" sz="quarter" idx="12"/>
          </p:nvPr>
        </p:nvSpPr>
        <p:spPr/>
        <p:txBody>
          <a:bodyPr/>
          <a:lstStyle/>
          <a:p>
            <a:fld id="{856227C0-AD57-4F9B-BAE3-EEFB0D0EE427}" type="slidenum">
              <a:rPr lang="en-GB" smtClean="0"/>
              <a:t>20</a:t>
            </a:fld>
            <a:endParaRPr lang="en-GB" dirty="0"/>
          </a:p>
        </p:txBody>
      </p:sp>
      <p:sp>
        <p:nvSpPr>
          <p:cNvPr id="6" name="Content Placeholder 1">
            <a:extLst>
              <a:ext uri="{FF2B5EF4-FFF2-40B4-BE49-F238E27FC236}">
                <a16:creationId xmlns:a16="http://schemas.microsoft.com/office/drawing/2014/main" id="{D15DBE82-F900-40BC-A903-3E8EA0587681}"/>
              </a:ext>
            </a:extLst>
          </p:cNvPr>
          <p:cNvSpPr txBox="1">
            <a:spLocks/>
          </p:cNvSpPr>
          <p:nvPr/>
        </p:nvSpPr>
        <p:spPr>
          <a:xfrm>
            <a:off x="490538" y="2992916"/>
            <a:ext cx="11210924" cy="2265045"/>
          </a:xfrm>
          <a:prstGeom prst="rect">
            <a:avLst/>
          </a:prstGeom>
          <a:solidFill>
            <a:srgbClr val="EDF7FD"/>
          </a:solidFill>
          <a:ln>
            <a:solidFill>
              <a:schemeClr val="bg2"/>
            </a:solidFill>
          </a:ln>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rtl="1" fontAlgn="base">
              <a:lnSpc>
                <a:spcPct val="90000"/>
              </a:lnSpc>
              <a:spcBef>
                <a:spcPts val="600"/>
              </a:spcBef>
              <a:buClr>
                <a:schemeClr val="accent1"/>
              </a:buClr>
              <a:buSzPct val="115000"/>
              <a:buFont typeface="Segoe Fluent Icons" panose="050A0102010101010101" pitchFamily="18" charset="0"/>
              <a:buChar char=""/>
            </a:pPr>
            <a:r>
              <a:rPr lang="ar-SY" sz="2000" b="0" dirty="0">
                <a:solidFill>
                  <a:schemeClr val="accent1"/>
                </a:solidFill>
                <a:latin typeface="Arial" panose="020B0604020202020204" pitchFamily="34" charset="0"/>
                <a:ea typeface="Calibri" panose="020F0502020204030204" pitchFamily="34" charset="0"/>
              </a:rPr>
              <a:t>الفلبين</a:t>
            </a:r>
            <a:r>
              <a:rPr lang="ar-SY" sz="2000" b="0" dirty="0">
                <a:solidFill>
                  <a:schemeClr val="tx1"/>
                </a:solidFill>
                <a:latin typeface="Arial" panose="020B0604020202020204" pitchFamily="34" charset="0"/>
                <a:ea typeface="Calibri" panose="020F0502020204030204" pitchFamily="34" charset="0"/>
              </a:rPr>
              <a:t>: الحوار الثلاثي على المستوى الوطني حول الصحة العمومية - أتاح التعاون في العمل بشأن الوقاية من كوفيد-19</a:t>
            </a:r>
            <a:r>
              <a:rPr lang="en-GB" sz="2000" b="0" dirty="0">
                <a:solidFill>
                  <a:schemeClr val="tx1"/>
                </a:solidFill>
                <a:latin typeface="Arial" panose="020B0604020202020204" pitchFamily="34" charset="0"/>
                <a:ea typeface="Calibri" panose="020F0502020204030204" pitchFamily="34" charset="0"/>
              </a:rPr>
              <a:t> </a:t>
            </a:r>
            <a:r>
              <a:rPr lang="ar-SY" sz="2000" b="0" dirty="0">
                <a:solidFill>
                  <a:schemeClr val="tx1"/>
                </a:solidFill>
                <a:latin typeface="Arial" panose="020B0604020202020204" pitchFamily="34" charset="0"/>
                <a:ea typeface="Calibri" panose="020F0502020204030204" pitchFamily="34" charset="0"/>
              </a:rPr>
              <a:t>في مكان العمل فرصة للسلطات لشرح فوائد العمال المتطوعين في حالات الطوارئ، وكذلك لإبلاغ العمال المُحتمَل إصابتهم بعدوى كوفيد-19 بتدابير الحماية الاجتماعية المتاحة. وأسفر ذلك عن إنشاء نظام إدارة معرفة متعدد التخصصات، من شأنه أن يُسخِّر البيانات المتاحة عن الوبائيات وزيارات تفتيش العمل والحماية الاجتماعية وأفضل الممارسات الدولية، بهدف المراقبة المستمرة للأخطار في مكان العمل وزيادة توجيه سياسات وبرامج السلامة والصحة المهنيتين.</a:t>
            </a:r>
            <a:endParaRPr lang="en-GB" sz="2000" b="0" dirty="0">
              <a:solidFill>
                <a:schemeClr val="tx1"/>
              </a:solidFill>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213427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93C25-F693-4094-900B-123ABF44DEDD}"/>
              </a:ext>
            </a:extLst>
          </p:cNvPr>
          <p:cNvSpPr>
            <a:spLocks noGrp="1"/>
          </p:cNvSpPr>
          <p:nvPr>
            <p:ph type="title"/>
          </p:nvPr>
        </p:nvSpPr>
        <p:spPr/>
        <p:txBody>
          <a:bodyPr/>
          <a:lstStyle/>
          <a:p>
            <a:pPr algn="r" rtl="1"/>
            <a:r>
              <a:rPr lang="ar-SY" dirty="0"/>
              <a:t>تعزيز الامتثال</a:t>
            </a:r>
            <a:endParaRPr lang="en-GB" dirty="0"/>
          </a:p>
        </p:txBody>
      </p:sp>
      <p:sp>
        <p:nvSpPr>
          <p:cNvPr id="3" name="Content Placeholder 2">
            <a:extLst>
              <a:ext uri="{FF2B5EF4-FFF2-40B4-BE49-F238E27FC236}">
                <a16:creationId xmlns:a16="http://schemas.microsoft.com/office/drawing/2014/main" id="{6CC1B291-8C44-4E55-8F9D-D1D5B9FE3405}"/>
              </a:ext>
            </a:extLst>
          </p:cNvPr>
          <p:cNvSpPr>
            <a:spLocks noGrp="1"/>
          </p:cNvSpPr>
          <p:nvPr>
            <p:ph idx="1"/>
          </p:nvPr>
        </p:nvSpPr>
        <p:spPr/>
        <p:txBody>
          <a:bodyPr/>
          <a:lstStyle/>
          <a:p>
            <a:pPr lvl="1" algn="just" rtl="1">
              <a:spcBef>
                <a:spcPts val="1200"/>
              </a:spcBef>
            </a:pPr>
            <a:r>
              <a:rPr lang="ar-SY" sz="2000" dirty="0"/>
              <a:t>يُعدّ الشركاءُ الاجتماعيون الجهاتِ الفاعلةَ الرئيسية في المبادرات والخطط والأنشطة لتعزيز ومراقبة وإنفاذ الامتثال لقوانين ولوائح السلامة والصحة المهنيتين ذات الصلة في مكان العمل، من خلال:</a:t>
            </a:r>
            <a:endParaRPr lang="en-GB" sz="2000" dirty="0"/>
          </a:p>
          <a:p>
            <a:pPr lvl="2" algn="just" rtl="1">
              <a:spcBef>
                <a:spcPts val="0"/>
              </a:spcBef>
            </a:pPr>
            <a:r>
              <a:rPr lang="ar-SY" sz="2000" dirty="0"/>
              <a:t>التعاون والدعم لأنشطة تفتيش العمل؛</a:t>
            </a:r>
            <a:endParaRPr lang="en-GB" sz="2000" dirty="0"/>
          </a:p>
          <a:p>
            <a:pPr lvl="2" algn="just" rtl="1">
              <a:spcBef>
                <a:spcPts val="0"/>
              </a:spcBef>
            </a:pPr>
            <a:r>
              <a:rPr lang="ar-SY" sz="2000" dirty="0"/>
              <a:t>آليات أخرى لتعزيز الامتثال (أي الخدمات الاستشارية، ومدونات قواعد السلوك، والمتطلبات التعاقدية، ورفع مستوى الوعي، والحوافز) - مع تأثير أقوى عندما يتم وضعها بشكل مشترك من قِبَل منظمات أصحاب العمل والعمال.</a:t>
            </a:r>
            <a:endParaRPr lang="en-GB" sz="2000" dirty="0"/>
          </a:p>
        </p:txBody>
      </p:sp>
      <p:sp>
        <p:nvSpPr>
          <p:cNvPr id="4" name="Date Placeholder 3">
            <a:extLst>
              <a:ext uri="{FF2B5EF4-FFF2-40B4-BE49-F238E27FC236}">
                <a16:creationId xmlns:a16="http://schemas.microsoft.com/office/drawing/2014/main" id="{5364B762-CCCE-4335-81BC-6606B9E0B57C}"/>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A14BC013-F891-40B5-838E-98357136F277}"/>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6" name="Slide Number Placeholder 5">
            <a:extLst>
              <a:ext uri="{FF2B5EF4-FFF2-40B4-BE49-F238E27FC236}">
                <a16:creationId xmlns:a16="http://schemas.microsoft.com/office/drawing/2014/main" id="{547A6A5A-6324-4A22-886F-421D0EEE10FA}"/>
              </a:ext>
            </a:extLst>
          </p:cNvPr>
          <p:cNvSpPr>
            <a:spLocks noGrp="1"/>
          </p:cNvSpPr>
          <p:nvPr>
            <p:ph type="sldNum" sz="quarter" idx="12"/>
          </p:nvPr>
        </p:nvSpPr>
        <p:spPr/>
        <p:txBody>
          <a:bodyPr/>
          <a:lstStyle/>
          <a:p>
            <a:fld id="{856227C0-AD57-4F9B-BAE3-EEFB0D0EE427}" type="slidenum">
              <a:rPr lang="en-GB" smtClean="0"/>
              <a:t>21</a:t>
            </a:fld>
            <a:endParaRPr lang="en-GB" dirty="0"/>
          </a:p>
        </p:txBody>
      </p:sp>
    </p:spTree>
    <p:extLst>
      <p:ext uri="{BB962C8B-B14F-4D97-AF65-F5344CB8AC3E}">
        <p14:creationId xmlns:p14="http://schemas.microsoft.com/office/powerpoint/2010/main" val="18046399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D4EBF-C8F0-47DB-B3FE-658BE5DFA26C}"/>
              </a:ext>
            </a:extLst>
          </p:cNvPr>
          <p:cNvSpPr>
            <a:spLocks noGrp="1"/>
          </p:cNvSpPr>
          <p:nvPr>
            <p:ph type="title"/>
          </p:nvPr>
        </p:nvSpPr>
        <p:spPr/>
        <p:txBody>
          <a:bodyPr/>
          <a:lstStyle/>
          <a:p>
            <a:pPr algn="r" rtl="1"/>
            <a:r>
              <a:rPr lang="ar-SY" dirty="0"/>
              <a:t>هيئة ثلاثية فاعلة ذات مهام ضمان التشاور والتعاون</a:t>
            </a:r>
            <a:endParaRPr lang="en-GB" dirty="0"/>
          </a:p>
        </p:txBody>
      </p:sp>
      <p:sp>
        <p:nvSpPr>
          <p:cNvPr id="3" name="Content Placeholder 2">
            <a:extLst>
              <a:ext uri="{FF2B5EF4-FFF2-40B4-BE49-F238E27FC236}">
                <a16:creationId xmlns:a16="http://schemas.microsoft.com/office/drawing/2014/main" id="{1D2DA29E-E61C-4C8C-934B-2676FCDF4F27}"/>
              </a:ext>
            </a:extLst>
          </p:cNvPr>
          <p:cNvSpPr>
            <a:spLocks noGrp="1"/>
          </p:cNvSpPr>
          <p:nvPr>
            <p:ph idx="1"/>
          </p:nvPr>
        </p:nvSpPr>
        <p:spPr/>
        <p:txBody>
          <a:bodyPr/>
          <a:lstStyle/>
          <a:p>
            <a:pPr lvl="1" algn="just" rtl="1"/>
            <a:r>
              <a:rPr lang="ar-SY" sz="2000" dirty="0">
                <a:latin typeface="Arial" panose="020B0604020202020204" pitchFamily="34" charset="0"/>
                <a:ea typeface="Calibri" panose="020F0502020204030204" pitchFamily="34" charset="0"/>
              </a:rPr>
              <a:t>تدعو الاتفاقية رقم 187 إلى إنشاء هيئة (أو هيئات) استشارية ثلاثية وطنية تعالج قضايا السلامة والصحة المهنيتين.</a:t>
            </a:r>
            <a:endParaRPr lang="en-GB" sz="2000" dirty="0">
              <a:effectLst/>
              <a:latin typeface="Arial" panose="020B0604020202020204" pitchFamily="34" charset="0"/>
              <a:ea typeface="Calibri" panose="020F0502020204030204" pitchFamily="34" charset="0"/>
            </a:endParaRPr>
          </a:p>
          <a:p>
            <a:pPr lvl="1" algn="just" rtl="1"/>
            <a:r>
              <a:rPr lang="ar-SY" sz="2000" dirty="0">
                <a:latin typeface="Arial" panose="020B0604020202020204" pitchFamily="34" charset="0"/>
                <a:ea typeface="Calibri" panose="020F0502020204030204" pitchFamily="34" charset="0"/>
              </a:rPr>
              <a:t>لقد تم إنشاء هيئات ثلاثية (أو مجالس/لجان) للسلامة والصحة المهنيتين في العديد من البلدان. وهي توفر منتدى لممثلي الحكومة (وزارة العمل والوزارات والمؤسسات الأخرى ذات الصلة) وأصحاب العمل والعمال لإجراء مناقشات منتظمة حول السلامة والصحة المهنيتين، مما يضمن التشاور بشأن القضايا ذات الصلة والمراجعة الدورية لسياسات وبرامج السلامة والصحة المهنيتين.</a:t>
            </a:r>
            <a:endParaRPr lang="en-GB" sz="2000" dirty="0">
              <a:effectLst/>
              <a:latin typeface="Arial" panose="020B0604020202020204" pitchFamily="34" charset="0"/>
              <a:ea typeface="Calibri" panose="020F0502020204030204" pitchFamily="34" charset="0"/>
            </a:endParaRPr>
          </a:p>
          <a:p>
            <a:pPr algn="just" rtl="1">
              <a:spcBef>
                <a:spcPts val="600"/>
              </a:spcBef>
            </a:pPr>
            <a:r>
              <a:rPr lang="ar-SY" sz="2000" b="0" dirty="0">
                <a:solidFill>
                  <a:schemeClr val="tx1"/>
                </a:solidFill>
                <a:latin typeface="Arial" panose="020B0604020202020204" pitchFamily="34" charset="0"/>
                <a:ea typeface="Calibri" panose="020F0502020204030204" pitchFamily="34" charset="0"/>
              </a:rPr>
              <a:t>يمكن توسيع التكوين الثلاثي الأطراف ليشمل ممثلين عن مؤسسات إضافية.</a:t>
            </a:r>
            <a:endParaRPr lang="en-GB" sz="1800" dirty="0">
              <a:effectLst/>
              <a:latin typeface="Arial" panose="020B0604020202020204" pitchFamily="34" charset="0"/>
              <a:ea typeface="Calibri" panose="020F0502020204030204" pitchFamily="34" charset="0"/>
            </a:endParaRPr>
          </a:p>
        </p:txBody>
      </p:sp>
      <p:sp>
        <p:nvSpPr>
          <p:cNvPr id="4" name="Date Placeholder 3">
            <a:extLst>
              <a:ext uri="{FF2B5EF4-FFF2-40B4-BE49-F238E27FC236}">
                <a16:creationId xmlns:a16="http://schemas.microsoft.com/office/drawing/2014/main" id="{7CB3A04B-5C1A-4F88-BE95-1E6CB18D0136}"/>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0A80CEAB-0CBD-43D3-8A90-A3F53947E050}"/>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6" name="Slide Number Placeholder 5">
            <a:extLst>
              <a:ext uri="{FF2B5EF4-FFF2-40B4-BE49-F238E27FC236}">
                <a16:creationId xmlns:a16="http://schemas.microsoft.com/office/drawing/2014/main" id="{55013250-64DD-4987-8869-6E08CE02E4AD}"/>
              </a:ext>
            </a:extLst>
          </p:cNvPr>
          <p:cNvSpPr>
            <a:spLocks noGrp="1"/>
          </p:cNvSpPr>
          <p:nvPr>
            <p:ph type="sldNum" sz="quarter" idx="12"/>
          </p:nvPr>
        </p:nvSpPr>
        <p:spPr/>
        <p:txBody>
          <a:bodyPr/>
          <a:lstStyle/>
          <a:p>
            <a:fld id="{856227C0-AD57-4F9B-BAE3-EEFB0D0EE427}" type="slidenum">
              <a:rPr lang="en-GB" smtClean="0"/>
              <a:t>22</a:t>
            </a:fld>
            <a:endParaRPr lang="en-GB" dirty="0"/>
          </a:p>
        </p:txBody>
      </p:sp>
      <p:sp>
        <p:nvSpPr>
          <p:cNvPr id="8" name="Content Placeholder 1">
            <a:extLst>
              <a:ext uri="{FF2B5EF4-FFF2-40B4-BE49-F238E27FC236}">
                <a16:creationId xmlns:a16="http://schemas.microsoft.com/office/drawing/2014/main" id="{00F88F70-268F-4B2B-8F2E-A3134E182EF3}"/>
              </a:ext>
            </a:extLst>
          </p:cNvPr>
          <p:cNvSpPr txBox="1">
            <a:spLocks/>
          </p:cNvSpPr>
          <p:nvPr/>
        </p:nvSpPr>
        <p:spPr>
          <a:xfrm>
            <a:off x="490539" y="4453986"/>
            <a:ext cx="11210924" cy="1398174"/>
          </a:xfrm>
          <a:prstGeom prst="rect">
            <a:avLst/>
          </a:prstGeom>
          <a:solidFill>
            <a:srgbClr val="EDF7FD"/>
          </a:solidFill>
          <a:ln>
            <a:solidFill>
              <a:schemeClr val="bg2"/>
            </a:solidFill>
          </a:ln>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rtl="1" fontAlgn="base">
              <a:lnSpc>
                <a:spcPct val="90000"/>
              </a:lnSpc>
              <a:spcBef>
                <a:spcPts val="600"/>
              </a:spcBef>
              <a:buClr>
                <a:schemeClr val="accent1"/>
              </a:buClr>
              <a:buSzPct val="115000"/>
              <a:buFont typeface="Segoe Fluent Icons" panose="050A0102010101010101" pitchFamily="18" charset="0"/>
              <a:buChar char=""/>
            </a:pPr>
            <a:r>
              <a:rPr lang="ar-SY" sz="2000" b="0" dirty="0">
                <a:solidFill>
                  <a:schemeClr val="accent1"/>
                </a:solidFill>
                <a:latin typeface="Arial" panose="020B0604020202020204" pitchFamily="34" charset="0"/>
                <a:ea typeface="Calibri" panose="020F0502020204030204" pitchFamily="34" charset="0"/>
              </a:rPr>
              <a:t>البرازيل</a:t>
            </a:r>
            <a:r>
              <a:rPr lang="ar-SY" sz="2000" b="0" dirty="0">
                <a:solidFill>
                  <a:schemeClr val="tx1"/>
                </a:solidFill>
                <a:latin typeface="Arial" panose="020B0604020202020204" pitchFamily="34" charset="0"/>
                <a:ea typeface="Calibri" panose="020F0502020204030204" pitchFamily="34" charset="0"/>
              </a:rPr>
              <a:t>: تتكون اللجنة الثلاثية المشتركة الدائمة </a:t>
            </a:r>
            <a:r>
              <a:rPr lang="ar-SY" sz="2000" b="0" i="1" dirty="0">
                <a:solidFill>
                  <a:schemeClr val="tx1"/>
                </a:solidFill>
                <a:latin typeface="Arial" panose="020B0604020202020204" pitchFamily="34" charset="0"/>
                <a:ea typeface="Calibri" panose="020F0502020204030204" pitchFamily="34" charset="0"/>
              </a:rPr>
              <a:t>(</a:t>
            </a:r>
            <a:r>
              <a:rPr lang="en-GB" sz="2000" b="0" i="1" dirty="0">
                <a:solidFill>
                  <a:schemeClr val="tx1"/>
                </a:solidFill>
                <a:latin typeface="Arial" panose="020B0604020202020204" pitchFamily="34" charset="0"/>
                <a:ea typeface="Calibri" panose="020F0502020204030204" pitchFamily="34" charset="0"/>
              </a:rPr>
              <a:t>Comissão Triple Paritária Permanente، CTPP </a:t>
            </a:r>
            <a:r>
              <a:rPr lang="ar-SY" sz="2000" b="0" i="1" dirty="0">
                <a:solidFill>
                  <a:schemeClr val="tx1"/>
                </a:solidFill>
                <a:latin typeface="Arial" panose="020B0604020202020204" pitchFamily="34" charset="0"/>
                <a:ea typeface="Calibri" panose="020F0502020204030204" pitchFamily="34" charset="0"/>
              </a:rPr>
              <a:t>) </a:t>
            </a:r>
            <a:r>
              <a:rPr lang="ar-SY" sz="2000" b="0" dirty="0">
                <a:solidFill>
                  <a:schemeClr val="tx1"/>
                </a:solidFill>
                <a:latin typeface="Arial" panose="020B0604020202020204" pitchFamily="34" charset="0"/>
                <a:ea typeface="Calibri" panose="020F0502020204030204" pitchFamily="34" charset="0"/>
              </a:rPr>
              <a:t>من ثمانية عشر عضواً يمثلون (بعدد متساوٍ) الفرع التنفيذي الفيدرالي وأصحاب العمل والعمال. بالإضافة إلى ذلك، من الممكن دعوة ستة متخصصين كحد أقصى و/أو ممثلين من هيئات أخرى أو منظمات دولية للمشاركة في اجتماعات اللجنة أو اللجان ذات الصلة بالموضوع الأخرى (دون الحق في التصويت).</a:t>
            </a:r>
            <a:endParaRPr lang="en-GB" sz="2000" b="0" dirty="0">
              <a:solidFill>
                <a:schemeClr val="tx1"/>
              </a:solidFill>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14573239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E9D473-7600-46E5-87F0-1281A49AB81D}"/>
              </a:ext>
            </a:extLst>
          </p:cNvPr>
          <p:cNvSpPr>
            <a:spLocks noGrp="1"/>
          </p:cNvSpPr>
          <p:nvPr>
            <p:ph idx="1"/>
          </p:nvPr>
        </p:nvSpPr>
        <p:spPr>
          <a:xfrm>
            <a:off x="490538" y="1423196"/>
            <a:ext cx="11210924" cy="862804"/>
          </a:xfrm>
        </p:spPr>
        <p:txBody>
          <a:bodyPr/>
          <a:lstStyle/>
          <a:p>
            <a:pPr algn="just" rtl="1">
              <a:spcBef>
                <a:spcPts val="600"/>
              </a:spcBef>
            </a:pPr>
            <a:r>
              <a:rPr lang="ar-SY" sz="2000" b="0" dirty="0">
                <a:solidFill>
                  <a:schemeClr val="tx1"/>
                </a:solidFill>
                <a:latin typeface="Arial" panose="020B0604020202020204" pitchFamily="34" charset="0"/>
                <a:ea typeface="Calibri" panose="020F0502020204030204" pitchFamily="34" charset="0"/>
              </a:rPr>
              <a:t>تختلف </a:t>
            </a:r>
            <a:r>
              <a:rPr lang="ar-SY" sz="2000" dirty="0">
                <a:latin typeface="Arial" panose="020B0604020202020204" pitchFamily="34" charset="0"/>
                <a:ea typeface="Calibri" panose="020F0502020204030204" pitchFamily="34" charset="0"/>
              </a:rPr>
              <a:t>مهام </a:t>
            </a:r>
            <a:r>
              <a:rPr lang="ar-SY" sz="2000" b="0" dirty="0">
                <a:solidFill>
                  <a:schemeClr val="tx1"/>
                </a:solidFill>
                <a:latin typeface="Arial" panose="020B0604020202020204" pitchFamily="34" charset="0"/>
                <a:ea typeface="Calibri" panose="020F0502020204030204" pitchFamily="34" charset="0"/>
              </a:rPr>
              <a:t>هذه الهيئات بشكل كبير من بلد إلى آخر، وتتراوح من دور استشاري إلى دور صنع القرار في تحديد السياسات والأولويات وخطط العمل الوطنية، وكذلك في صياغة القوانين واللوائح.</a:t>
            </a:r>
            <a:endParaRPr lang="en-GB" sz="2000" b="0" dirty="0">
              <a:solidFill>
                <a:schemeClr val="tx1"/>
              </a:solidFill>
              <a:latin typeface="Arial" panose="020B0604020202020204" pitchFamily="34" charset="0"/>
              <a:ea typeface="Calibri" panose="020F0502020204030204" pitchFamily="34" charset="0"/>
            </a:endParaRPr>
          </a:p>
        </p:txBody>
      </p:sp>
      <p:sp>
        <p:nvSpPr>
          <p:cNvPr id="3" name="Date Placeholder 2">
            <a:extLst>
              <a:ext uri="{FF2B5EF4-FFF2-40B4-BE49-F238E27FC236}">
                <a16:creationId xmlns:a16="http://schemas.microsoft.com/office/drawing/2014/main" id="{33EE6741-80E3-40C8-B648-B1651D0D58FB}"/>
              </a:ext>
            </a:extLst>
          </p:cNvPr>
          <p:cNvSpPr>
            <a:spLocks noGrp="1"/>
          </p:cNvSpPr>
          <p:nvPr>
            <p:ph type="dt" sz="half" idx="10"/>
          </p:nvPr>
        </p:nvSpPr>
        <p:spPr/>
        <p:txBody>
          <a:bodyPr/>
          <a:lstStyle/>
          <a:p>
            <a:r>
              <a:rPr lang="en-GB" dirty="0"/>
              <a:t>Date: Monday / 01 / October / 2019</a:t>
            </a:r>
          </a:p>
        </p:txBody>
      </p:sp>
      <p:sp>
        <p:nvSpPr>
          <p:cNvPr id="4" name="Footer Placeholder 3">
            <a:extLst>
              <a:ext uri="{FF2B5EF4-FFF2-40B4-BE49-F238E27FC236}">
                <a16:creationId xmlns:a16="http://schemas.microsoft.com/office/drawing/2014/main" id="{0821E107-607C-42C1-BABA-BBC0BC4A8EAB}"/>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5" name="Slide Number Placeholder 4">
            <a:extLst>
              <a:ext uri="{FF2B5EF4-FFF2-40B4-BE49-F238E27FC236}">
                <a16:creationId xmlns:a16="http://schemas.microsoft.com/office/drawing/2014/main" id="{DA29582E-5630-4468-BD61-03315ECE1739}"/>
              </a:ext>
            </a:extLst>
          </p:cNvPr>
          <p:cNvSpPr>
            <a:spLocks noGrp="1"/>
          </p:cNvSpPr>
          <p:nvPr>
            <p:ph type="sldNum" sz="quarter" idx="12"/>
          </p:nvPr>
        </p:nvSpPr>
        <p:spPr/>
        <p:txBody>
          <a:bodyPr/>
          <a:lstStyle/>
          <a:p>
            <a:fld id="{856227C0-AD57-4F9B-BAE3-EEFB0D0EE427}" type="slidenum">
              <a:rPr lang="en-GB" smtClean="0"/>
              <a:t>23</a:t>
            </a:fld>
            <a:endParaRPr lang="en-GB" dirty="0"/>
          </a:p>
        </p:txBody>
      </p:sp>
      <p:sp>
        <p:nvSpPr>
          <p:cNvPr id="6" name="Content Placeholder 1">
            <a:extLst>
              <a:ext uri="{FF2B5EF4-FFF2-40B4-BE49-F238E27FC236}">
                <a16:creationId xmlns:a16="http://schemas.microsoft.com/office/drawing/2014/main" id="{D15DBE82-F900-40BC-A903-3E8EA0587681}"/>
              </a:ext>
            </a:extLst>
          </p:cNvPr>
          <p:cNvSpPr txBox="1">
            <a:spLocks/>
          </p:cNvSpPr>
          <p:nvPr/>
        </p:nvSpPr>
        <p:spPr>
          <a:xfrm>
            <a:off x="490538" y="2447926"/>
            <a:ext cx="11210924" cy="2474594"/>
          </a:xfrm>
          <a:prstGeom prst="rect">
            <a:avLst/>
          </a:prstGeom>
          <a:solidFill>
            <a:srgbClr val="EAF6FC"/>
          </a:solidFill>
          <a:ln>
            <a:solidFill>
              <a:schemeClr val="bg2"/>
            </a:solidFill>
          </a:ln>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rtl="1" fontAlgn="base">
              <a:lnSpc>
                <a:spcPct val="90000"/>
              </a:lnSpc>
              <a:spcBef>
                <a:spcPts val="600"/>
              </a:spcBef>
              <a:buClr>
                <a:schemeClr val="accent1"/>
              </a:buClr>
              <a:buSzPct val="115000"/>
              <a:buFont typeface="Segoe Fluent Icons" panose="050A0102010101010101" pitchFamily="18" charset="0"/>
              <a:buChar char=""/>
            </a:pPr>
            <a:r>
              <a:rPr lang="ar-SY" sz="2000" b="0" dirty="0">
                <a:solidFill>
                  <a:schemeClr val="tx1"/>
                </a:solidFill>
                <a:latin typeface="Arial" panose="020B0604020202020204" pitchFamily="34" charset="0"/>
                <a:ea typeface="Calibri" panose="020F0502020204030204" pitchFamily="34" charset="0"/>
              </a:rPr>
              <a:t>ع</a:t>
            </a:r>
            <a:r>
              <a:rPr lang="ar-SY" sz="2000" b="0" dirty="0">
                <a:solidFill>
                  <a:schemeClr val="accent1"/>
                </a:solidFill>
                <a:latin typeface="Arial" panose="020B0604020202020204" pitchFamily="34" charset="0"/>
                <a:ea typeface="Calibri" panose="020F0502020204030204" pitchFamily="34" charset="0"/>
              </a:rPr>
              <a:t>ُمان</a:t>
            </a:r>
            <a:r>
              <a:rPr lang="ar-SY" sz="2000" b="0" dirty="0">
                <a:solidFill>
                  <a:schemeClr val="tx1"/>
                </a:solidFill>
                <a:latin typeface="Arial" panose="020B0604020202020204" pitchFamily="34" charset="0"/>
                <a:ea typeface="Calibri" panose="020F0502020204030204" pitchFamily="34" charset="0"/>
              </a:rPr>
              <a:t>: تشمل مهام اللجنة الوطنية للسلامة والصحة المهنيتين ما يلي: (أ) صياغة خطة وطنية للسلامة والصحة المهنيتين؛ (ب) التحقيق في حوادث العمل الجسيمة، (ج) التنسيق بين وزارة القوى العاملة والوزارات الأخرى والقطاع الخاص والأطراف المعنية الأخرى لتنفيذ برامج السلامة والصحة المهنيتين؛ (د) نشر الممارسات الجيدة بشأن السلامة والصحة المهنيتين؛ (هـ) تعزيز البحوث والدراسات بشأن السلامة والصحة المهنيتين؛ (و) تشجيع مشاركة أصحاب العمل والعمال في مجالي السلامة والصحة المهنيتين وفي التنفيذ الناجح لبرامج السلامة والصحة المهنيتين؛ (ز) تبادل الخبرات مع الجمعيات واللجان والأطراف الأخرى العاملة في مجالي السلامة والصحة المهنيتين؛ (ح) إسداء المشورة بشأن تشريعات السلامة والصحة المهنيتين؛ (ط) تنظيم اجتماعات لمناقشة مسائل السلامة والصحة المهنيتين؛ (ي) التعاون مع المنظمات العربية والدولية المعنية بالسلامة والصحة المهنيتين.</a:t>
            </a:r>
            <a:endParaRPr lang="en-GB" sz="2000" b="0" dirty="0">
              <a:solidFill>
                <a:schemeClr val="tx1"/>
              </a:solidFill>
              <a:latin typeface="Arial" panose="020B0604020202020204" pitchFamily="34" charset="0"/>
              <a:ea typeface="Calibri" panose="020F0502020204030204" pitchFamily="34" charset="0"/>
            </a:endParaRPr>
          </a:p>
        </p:txBody>
      </p:sp>
      <p:sp>
        <p:nvSpPr>
          <p:cNvPr id="9" name="Content Placeholder 1">
            <a:extLst>
              <a:ext uri="{FF2B5EF4-FFF2-40B4-BE49-F238E27FC236}">
                <a16:creationId xmlns:a16="http://schemas.microsoft.com/office/drawing/2014/main" id="{65F6DF16-E480-483A-A303-D0C32BE0A6C6}"/>
              </a:ext>
            </a:extLst>
          </p:cNvPr>
          <p:cNvSpPr txBox="1">
            <a:spLocks/>
          </p:cNvSpPr>
          <p:nvPr/>
        </p:nvSpPr>
        <p:spPr>
          <a:xfrm>
            <a:off x="609605" y="5275668"/>
            <a:ext cx="11091856" cy="744132"/>
          </a:xfrm>
          <a:prstGeom prst="rect">
            <a:avLst/>
          </a:prstGeom>
        </p:spPr>
        <p:txBody>
          <a:bodyPr vert="horz" lIns="0" tIns="0" rIns="0" bIns="0" rtlCol="0">
            <a:noAutofit/>
          </a:bodyPr>
          <a:lstStyle>
            <a:lvl1pPr marL="0" indent="0" algn="l" defTabSz="914400" rtl="0" eaLnBrk="1" latinLnBrk="0" hangingPunct="1">
              <a:lnSpc>
                <a:spcPct val="9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9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9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9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r" rtl="1">
              <a:lnSpc>
                <a:spcPct val="80000"/>
              </a:lnSpc>
              <a:spcBef>
                <a:spcPts val="0"/>
              </a:spcBef>
              <a:buClr>
                <a:schemeClr val="accent2"/>
              </a:buClr>
              <a:buFont typeface="Webdings" pitchFamily="18" charset="2"/>
              <a:buChar char="i"/>
            </a:pPr>
            <a:r>
              <a:rPr lang="ar-SY" sz="1600" b="0" dirty="0">
                <a:solidFill>
                  <a:schemeClr val="tx1"/>
                </a:solidFill>
                <a:latin typeface="+mj-lt"/>
                <a:ea typeface="Calibri" panose="020F0502020204030204" pitchFamily="34" charset="0"/>
              </a:rPr>
              <a:t>للحصول على نظرة عامة عالمية للهيئات الثلاثية الوطنية للسلامة والصحة المهنيتين، استشرْ</a:t>
            </a:r>
          </a:p>
          <a:p>
            <a:pPr algn="r" rtl="1">
              <a:lnSpc>
                <a:spcPct val="80000"/>
              </a:lnSpc>
              <a:spcBef>
                <a:spcPts val="0"/>
              </a:spcBef>
            </a:pPr>
            <a:r>
              <a:rPr lang="en-GB" sz="1600" b="0" dirty="0">
                <a:solidFill>
                  <a:schemeClr val="tx1"/>
                </a:solidFill>
                <a:latin typeface="+mj-lt"/>
                <a:ea typeface="Calibri" panose="020F0502020204030204" pitchFamily="34" charset="0"/>
              </a:rPr>
              <a:t> The ILO LEGOSH database, section 8: </a:t>
            </a:r>
            <a:r>
              <a:rPr lang="en-GB" sz="1600" b="0" u="sng" dirty="0">
                <a:solidFill>
                  <a:schemeClr val="tx1"/>
                </a:solidFill>
                <a:effectLst/>
                <a:latin typeface="Arial" panose="020B0604020202020204" pitchFamily="34" charset="0"/>
                <a:ea typeface="Yu Mincho" panose="02020400000000000000" pitchFamily="18" charset="-128"/>
                <a:cs typeface="Arial" panose="020B0604020202020204" pitchFamily="34" charset="0"/>
                <a:hlinkClick r:id="rId3">
                  <a:extLst>
                    <a:ext uri="{A12FA001-AC4F-418D-AE19-62706E023703}">
                      <ahyp:hlinkClr xmlns:ahyp="http://schemas.microsoft.com/office/drawing/2018/hyperlinkcolor" val="tx"/>
                    </a:ext>
                  </a:extLst>
                </a:hlinkClick>
              </a:rPr>
              <a:t>Consultation, collaboration and co-operation with workers and their representatives</a:t>
            </a:r>
            <a:endParaRPr lang="en-GB" sz="1600" dirty="0">
              <a:solidFill>
                <a:schemeClr val="tx1"/>
              </a:solidFill>
              <a:effectLst/>
              <a:latin typeface="Arial" panose="020B0604020202020204" pitchFamily="34" charset="0"/>
              <a:ea typeface="Yu Mincho" panose="02020400000000000000" pitchFamily="18" charset="-128"/>
              <a:cs typeface="Arial" panose="020B0604020202020204" pitchFamily="34" charset="0"/>
            </a:endParaRPr>
          </a:p>
        </p:txBody>
      </p:sp>
      <p:cxnSp>
        <p:nvCxnSpPr>
          <p:cNvPr id="11" name="Straight Connector 10">
            <a:extLst>
              <a:ext uri="{FF2B5EF4-FFF2-40B4-BE49-F238E27FC236}">
                <a16:creationId xmlns:a16="http://schemas.microsoft.com/office/drawing/2014/main" id="{4B222450-FE78-4B47-8616-E739A8A98611}"/>
              </a:ext>
            </a:extLst>
          </p:cNvPr>
          <p:cNvCxnSpPr>
            <a:cxnSpLocks/>
          </p:cNvCxnSpPr>
          <p:nvPr/>
        </p:nvCxnSpPr>
        <p:spPr>
          <a:xfrm>
            <a:off x="490538" y="5275668"/>
            <a:ext cx="0" cy="74413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43884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E9D473-7600-46E5-87F0-1281A49AB81D}"/>
              </a:ext>
            </a:extLst>
          </p:cNvPr>
          <p:cNvSpPr>
            <a:spLocks noGrp="1"/>
          </p:cNvSpPr>
          <p:nvPr>
            <p:ph idx="1"/>
          </p:nvPr>
        </p:nvSpPr>
        <p:spPr>
          <a:xfrm>
            <a:off x="490538" y="1423196"/>
            <a:ext cx="11210924" cy="1524000"/>
          </a:xfrm>
        </p:spPr>
        <p:txBody>
          <a:bodyPr/>
          <a:lstStyle/>
          <a:p>
            <a:pPr algn="just" rtl="1">
              <a:spcBef>
                <a:spcPts val="600"/>
              </a:spcBef>
            </a:pPr>
            <a:r>
              <a:rPr lang="ar-SY" sz="2000" b="0" dirty="0">
                <a:solidFill>
                  <a:schemeClr val="tx1"/>
                </a:solidFill>
                <a:latin typeface="Arial" panose="020B0604020202020204" pitchFamily="34" charset="0"/>
                <a:ea typeface="Calibri" panose="020F0502020204030204" pitchFamily="34" charset="0"/>
              </a:rPr>
              <a:t>خلال </a:t>
            </a:r>
            <a:r>
              <a:rPr lang="ar-SY" sz="2000" b="0" dirty="0">
                <a:solidFill>
                  <a:schemeClr val="accent1"/>
                </a:solidFill>
                <a:latin typeface="Arial" panose="020B0604020202020204" pitchFamily="34" charset="0"/>
                <a:ea typeface="Calibri" panose="020F0502020204030204" pitchFamily="34" charset="0"/>
              </a:rPr>
              <a:t>جائحة كوفيد-19</a:t>
            </a:r>
            <a:r>
              <a:rPr lang="en-GB" sz="2000" b="0" dirty="0">
                <a:solidFill>
                  <a:schemeClr val="tx1"/>
                </a:solidFill>
                <a:latin typeface="Arial" panose="020B0604020202020204" pitchFamily="34" charset="0"/>
                <a:ea typeface="Calibri" panose="020F0502020204030204" pitchFamily="34" charset="0"/>
              </a:rPr>
              <a:t>، </a:t>
            </a:r>
            <a:r>
              <a:rPr lang="ar-SY" sz="2000" b="0" dirty="0">
                <a:solidFill>
                  <a:schemeClr val="tx1"/>
                </a:solidFill>
                <a:latin typeface="Arial" panose="020B0604020202020204" pitchFamily="34" charset="0"/>
                <a:ea typeface="Calibri" panose="020F0502020204030204" pitchFamily="34" charset="0"/>
              </a:rPr>
              <a:t>شاركت العديد من الهيئات الثلاثية المعنية بالسلامة والصحة المهنيتين في عملية صنع القرار على المستوى الوطني؛ ولقد شاركت أيضاً في التعريف بتدابير الإغلاق والتقييد، والعودة إلى استراتيجيات العمل، وغيرها من التعليمات أو الإرشادات للتخفيف من تأثير كوفيد-19.</a:t>
            </a:r>
            <a:endParaRPr lang="en-GB" sz="2000" b="0" dirty="0">
              <a:solidFill>
                <a:schemeClr val="tx1"/>
              </a:solidFill>
              <a:latin typeface="Arial" panose="020B0604020202020204" pitchFamily="34" charset="0"/>
              <a:ea typeface="Calibri" panose="020F0502020204030204" pitchFamily="34" charset="0"/>
            </a:endParaRPr>
          </a:p>
        </p:txBody>
      </p:sp>
      <p:sp>
        <p:nvSpPr>
          <p:cNvPr id="3" name="Date Placeholder 2">
            <a:extLst>
              <a:ext uri="{FF2B5EF4-FFF2-40B4-BE49-F238E27FC236}">
                <a16:creationId xmlns:a16="http://schemas.microsoft.com/office/drawing/2014/main" id="{33EE6741-80E3-40C8-B648-B1651D0D58FB}"/>
              </a:ext>
            </a:extLst>
          </p:cNvPr>
          <p:cNvSpPr>
            <a:spLocks noGrp="1"/>
          </p:cNvSpPr>
          <p:nvPr>
            <p:ph type="dt" sz="half" idx="10"/>
          </p:nvPr>
        </p:nvSpPr>
        <p:spPr/>
        <p:txBody>
          <a:bodyPr/>
          <a:lstStyle/>
          <a:p>
            <a:r>
              <a:rPr lang="en-GB" dirty="0"/>
              <a:t>Date: Monday / 01 / October / 2019</a:t>
            </a:r>
          </a:p>
        </p:txBody>
      </p:sp>
      <p:sp>
        <p:nvSpPr>
          <p:cNvPr id="4" name="Footer Placeholder 3">
            <a:extLst>
              <a:ext uri="{FF2B5EF4-FFF2-40B4-BE49-F238E27FC236}">
                <a16:creationId xmlns:a16="http://schemas.microsoft.com/office/drawing/2014/main" id="{0821E107-607C-42C1-BABA-BBC0BC4A8EAB}"/>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5" name="Slide Number Placeholder 4">
            <a:extLst>
              <a:ext uri="{FF2B5EF4-FFF2-40B4-BE49-F238E27FC236}">
                <a16:creationId xmlns:a16="http://schemas.microsoft.com/office/drawing/2014/main" id="{DA29582E-5630-4468-BD61-03315ECE1739}"/>
              </a:ext>
            </a:extLst>
          </p:cNvPr>
          <p:cNvSpPr>
            <a:spLocks noGrp="1"/>
          </p:cNvSpPr>
          <p:nvPr>
            <p:ph type="sldNum" sz="quarter" idx="12"/>
          </p:nvPr>
        </p:nvSpPr>
        <p:spPr/>
        <p:txBody>
          <a:bodyPr/>
          <a:lstStyle/>
          <a:p>
            <a:fld id="{856227C0-AD57-4F9B-BAE3-EEFB0D0EE427}" type="slidenum">
              <a:rPr lang="en-GB" smtClean="0"/>
              <a:t>24</a:t>
            </a:fld>
            <a:endParaRPr lang="en-GB" dirty="0"/>
          </a:p>
        </p:txBody>
      </p:sp>
      <p:sp>
        <p:nvSpPr>
          <p:cNvPr id="6" name="Content Placeholder 1">
            <a:extLst>
              <a:ext uri="{FF2B5EF4-FFF2-40B4-BE49-F238E27FC236}">
                <a16:creationId xmlns:a16="http://schemas.microsoft.com/office/drawing/2014/main" id="{D15DBE82-F900-40BC-A903-3E8EA0587681}"/>
              </a:ext>
            </a:extLst>
          </p:cNvPr>
          <p:cNvSpPr txBox="1">
            <a:spLocks/>
          </p:cNvSpPr>
          <p:nvPr/>
        </p:nvSpPr>
        <p:spPr>
          <a:xfrm>
            <a:off x="490538" y="2690431"/>
            <a:ext cx="11210924" cy="2265045"/>
          </a:xfrm>
          <a:prstGeom prst="rect">
            <a:avLst/>
          </a:prstGeom>
          <a:solidFill>
            <a:srgbClr val="EAF6FC"/>
          </a:solidFill>
          <a:ln>
            <a:solidFill>
              <a:schemeClr val="bg2"/>
            </a:solidFill>
          </a:ln>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rtl="1" fontAlgn="base">
              <a:lnSpc>
                <a:spcPct val="90000"/>
              </a:lnSpc>
              <a:spcBef>
                <a:spcPts val="600"/>
              </a:spcBef>
              <a:buClr>
                <a:schemeClr val="accent1"/>
              </a:buClr>
              <a:buSzPct val="115000"/>
              <a:buFont typeface="Segoe Fluent Icons" panose="050A0102010101010101" pitchFamily="18" charset="0"/>
              <a:buChar char=""/>
            </a:pPr>
            <a:r>
              <a:rPr lang="ar-SY" sz="2000" b="0" dirty="0">
                <a:solidFill>
                  <a:schemeClr val="accent1"/>
                </a:solidFill>
                <a:latin typeface="Arial" panose="020B0604020202020204" pitchFamily="34" charset="0"/>
                <a:ea typeface="Calibri" panose="020F0502020204030204" pitchFamily="34" charset="0"/>
              </a:rPr>
              <a:t>الكونغو</a:t>
            </a:r>
            <a:r>
              <a:rPr lang="ar-SY" sz="2000" b="0" dirty="0">
                <a:solidFill>
                  <a:schemeClr val="tx1"/>
                </a:solidFill>
                <a:latin typeface="Arial" panose="020B0604020202020204" pitchFamily="34" charset="0"/>
                <a:ea typeface="Calibri" panose="020F0502020204030204" pitchFamily="34" charset="0"/>
              </a:rPr>
              <a:t>: استعرضت اللجنة الوطنية الاستشارية للعمل مشروع قانون العمل عن بُعْد.</a:t>
            </a:r>
            <a:r>
              <a:rPr lang="en-GB" sz="2000" b="0" dirty="0">
                <a:solidFill>
                  <a:schemeClr val="tx1"/>
                </a:solidFill>
                <a:latin typeface="Arial" panose="020B0604020202020204" pitchFamily="34" charset="0"/>
                <a:ea typeface="Calibri" panose="020F0502020204030204" pitchFamily="34" charset="0"/>
              </a:rPr>
              <a:t>  </a:t>
            </a:r>
          </a:p>
          <a:p>
            <a:pPr marL="342900" indent="-342900" algn="just" rtl="1" fontAlgn="base">
              <a:lnSpc>
                <a:spcPct val="90000"/>
              </a:lnSpc>
              <a:spcBef>
                <a:spcPts val="600"/>
              </a:spcBef>
              <a:buClr>
                <a:schemeClr val="accent1"/>
              </a:buClr>
              <a:buSzPct val="115000"/>
              <a:buFont typeface="Segoe Fluent Icons" panose="050A0102010101010101" pitchFamily="18" charset="0"/>
              <a:buChar char=""/>
            </a:pPr>
            <a:r>
              <a:rPr lang="ar-SY" sz="2000" b="0" dirty="0">
                <a:solidFill>
                  <a:schemeClr val="accent1"/>
                </a:solidFill>
                <a:latin typeface="Arial" panose="020B0604020202020204" pitchFamily="34" charset="0"/>
                <a:ea typeface="Calibri" panose="020F0502020204030204" pitchFamily="34" charset="0"/>
              </a:rPr>
              <a:t>هندوراس</a:t>
            </a:r>
            <a:r>
              <a:rPr lang="ar-SY" sz="2000" b="0" dirty="0">
                <a:solidFill>
                  <a:schemeClr val="tx1"/>
                </a:solidFill>
                <a:latin typeface="Arial" panose="020B0604020202020204" pitchFamily="34" charset="0"/>
                <a:ea typeface="Calibri" panose="020F0502020204030204" pitchFamily="34" charset="0"/>
              </a:rPr>
              <a:t>: أُعيد تنشيط اللجنة الوطنية الثلاثية لصحة العمال لتحديث تشريعات السلامة والصحة المهنيتين وبرنامجها الوطني للسلامة والصحة المهنيتين ليشمل قضايا ذات أهمية ناشئة، مثل الأخطار والمخاطر النفسية الاجتماعية المتعلقة بكوفيد-19.</a:t>
            </a:r>
          </a:p>
          <a:p>
            <a:pPr marL="342900" indent="-342900" algn="just" rtl="1" fontAlgn="base">
              <a:lnSpc>
                <a:spcPct val="90000"/>
              </a:lnSpc>
              <a:spcBef>
                <a:spcPts val="600"/>
              </a:spcBef>
              <a:buClr>
                <a:schemeClr val="accent1"/>
              </a:buClr>
              <a:buSzPct val="115000"/>
              <a:buFont typeface="Segoe Fluent Icons" panose="050A0102010101010101" pitchFamily="18" charset="0"/>
              <a:buChar char=""/>
            </a:pPr>
            <a:r>
              <a:rPr lang="ar-SY" sz="2000" b="0" dirty="0">
                <a:solidFill>
                  <a:schemeClr val="accent1"/>
                </a:solidFill>
                <a:latin typeface="Arial" panose="020B0604020202020204" pitchFamily="34" charset="0"/>
                <a:ea typeface="Calibri" panose="020F0502020204030204" pitchFamily="34" charset="0"/>
              </a:rPr>
              <a:t>باراغواي</a:t>
            </a:r>
            <a:r>
              <a:rPr lang="ar-SY" sz="2000" b="0" dirty="0">
                <a:solidFill>
                  <a:schemeClr val="tx1"/>
                </a:solidFill>
                <a:latin typeface="Arial" panose="020B0604020202020204" pitchFamily="34" charset="0"/>
                <a:ea typeface="Calibri" panose="020F0502020204030204" pitchFamily="34" charset="0"/>
              </a:rPr>
              <a:t>: صادق المجلس الاستشاري الثلاثي للعمل على بعض البروتوكولات الإطارية للسلامة والصحة المهنيتين للقطاعات الأساسية للاقتصاد، والتي تم وضعها وفقاً للمبادئ التوجيهية لمنظمة العمل الدولية من أجل عودة آمنة وصحية إلى العمل في أوقات كوفيد-19.</a:t>
            </a:r>
            <a:endParaRPr lang="en-GB" sz="2000" b="0" dirty="0">
              <a:solidFill>
                <a:schemeClr val="tx1"/>
              </a:solidFill>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12188233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6A8C0-E9E0-40A9-940A-9A659E8BAA68}"/>
              </a:ext>
            </a:extLst>
          </p:cNvPr>
          <p:cNvSpPr>
            <a:spLocks noGrp="1"/>
          </p:cNvSpPr>
          <p:nvPr>
            <p:ph type="title"/>
          </p:nvPr>
        </p:nvSpPr>
        <p:spPr/>
        <p:txBody>
          <a:bodyPr/>
          <a:lstStyle/>
          <a:p>
            <a:pPr algn="r" rtl="1"/>
            <a:r>
              <a:rPr lang="ar-SY" dirty="0"/>
              <a:t>الأنشطة الأخرى ذات الصلة بالشركاء الاجتماعيين في مجالي السلامة والصحة المهنيتين</a:t>
            </a:r>
            <a:endParaRPr lang="en-GB" dirty="0"/>
          </a:p>
        </p:txBody>
      </p:sp>
      <p:sp>
        <p:nvSpPr>
          <p:cNvPr id="3" name="Content Placeholder 2">
            <a:extLst>
              <a:ext uri="{FF2B5EF4-FFF2-40B4-BE49-F238E27FC236}">
                <a16:creationId xmlns:a16="http://schemas.microsoft.com/office/drawing/2014/main" id="{177F926C-0E9F-4CFA-88FE-D35F5FCC9828}"/>
              </a:ext>
            </a:extLst>
          </p:cNvPr>
          <p:cNvSpPr>
            <a:spLocks noGrp="1"/>
          </p:cNvSpPr>
          <p:nvPr>
            <p:ph sz="half" idx="1"/>
          </p:nvPr>
        </p:nvSpPr>
        <p:spPr>
          <a:xfrm>
            <a:off x="8293418" y="2087879"/>
            <a:ext cx="3412800" cy="3819527"/>
          </a:xfrm>
        </p:spPr>
        <p:txBody>
          <a:bodyPr/>
          <a:lstStyle/>
          <a:p>
            <a:pPr marL="342900" lvl="1" indent="-342900" algn="r" rtl="1">
              <a:spcAft>
                <a:spcPts val="0"/>
              </a:spcAft>
              <a:buFont typeface="Wingdings 3" pitchFamily="18" charset="2"/>
              <a:buChar char="u"/>
            </a:pPr>
            <a:r>
              <a:rPr lang="ar-SY" sz="2000" b="1" dirty="0">
                <a:solidFill>
                  <a:schemeClr val="accent4"/>
                </a:solidFill>
              </a:rPr>
              <a:t>التوجيه والمساعدة التقنية </a:t>
            </a:r>
          </a:p>
          <a:p>
            <a:pPr lvl="1" algn="r" rtl="1">
              <a:spcBef>
                <a:spcPts val="0"/>
              </a:spcBef>
              <a:spcAft>
                <a:spcPts val="0"/>
              </a:spcAft>
            </a:pPr>
            <a:r>
              <a:rPr lang="ar-SY" sz="2000" dirty="0">
                <a:solidFill>
                  <a:schemeClr val="accent4"/>
                </a:solidFill>
              </a:rPr>
              <a:t>للتأثير بشكل إيجابي على مواقف أصحاب العمل والعمال تجاه الامتثال للسلامة والصحة المهنيتين وخلق ثقافة وقائية بمستوى أكبر.</a:t>
            </a:r>
            <a:endParaRPr lang="en-GB" sz="2000" dirty="0"/>
          </a:p>
          <a:p>
            <a:pPr lvl="1" algn="r" rtl="1">
              <a:spcAft>
                <a:spcPts val="0"/>
              </a:spcAft>
            </a:pPr>
            <a:r>
              <a:rPr lang="ar-SY" sz="2000" dirty="0"/>
              <a:t>بالإضافة إلى توفير المعلومات والتدريب والمشورة، يمكن لمنظمات أصحاب العمل والعمال أيضاً تشجيع تبادل الخبرات وتعزيز التعاون.</a:t>
            </a:r>
            <a:endParaRPr lang="en-GB" dirty="0"/>
          </a:p>
        </p:txBody>
      </p:sp>
      <p:sp>
        <p:nvSpPr>
          <p:cNvPr id="4" name="Content Placeholder 3">
            <a:extLst>
              <a:ext uri="{FF2B5EF4-FFF2-40B4-BE49-F238E27FC236}">
                <a16:creationId xmlns:a16="http://schemas.microsoft.com/office/drawing/2014/main" id="{130C120F-4B4C-484F-9597-1DD83A113996}"/>
              </a:ext>
            </a:extLst>
          </p:cNvPr>
          <p:cNvSpPr>
            <a:spLocks noGrp="1"/>
          </p:cNvSpPr>
          <p:nvPr>
            <p:ph sz="half" idx="2"/>
          </p:nvPr>
        </p:nvSpPr>
        <p:spPr/>
        <p:txBody>
          <a:bodyPr/>
          <a:lstStyle/>
          <a:p>
            <a:pPr marL="342900" indent="-342900" algn="r" rtl="1">
              <a:buFont typeface="Wingdings 3" pitchFamily="18" charset="2"/>
              <a:buChar char="u"/>
            </a:pPr>
            <a:r>
              <a:rPr lang="ar-SY" sz="2000" dirty="0"/>
              <a:t>حملات رفع مستوى الوعي</a:t>
            </a:r>
          </a:p>
          <a:p>
            <a:pPr algn="r" rtl="1">
              <a:spcBef>
                <a:spcPts val="0"/>
              </a:spcBef>
              <a:spcAft>
                <a:spcPts val="0"/>
              </a:spcAft>
            </a:pPr>
            <a:r>
              <a:rPr lang="ar-SY" sz="2000" b="0" dirty="0"/>
              <a:t>لنشر المعلومات الأساسية وتعريف أصحاب العمل والعمال والمجتمعات بحقوقهم ومسؤولياتهم في مجالي السلامة والصحة المهنيتين. ويمكن أن يكون لمثل هذه الحملات تأثير أقوى عندما يتم تصميمها وتنفيذها بشكل مشترك من قِبَل منظمات أصحاب العمل والعمال.</a:t>
            </a:r>
            <a:endParaRPr lang="en-GB" sz="2000" b="0" dirty="0">
              <a:solidFill>
                <a:schemeClr val="tx1"/>
              </a:solidFill>
            </a:endParaRPr>
          </a:p>
          <a:p>
            <a:endParaRPr lang="en-GB" dirty="0"/>
          </a:p>
        </p:txBody>
      </p:sp>
      <p:sp>
        <p:nvSpPr>
          <p:cNvPr id="5" name="Date Placeholder 4">
            <a:extLst>
              <a:ext uri="{FF2B5EF4-FFF2-40B4-BE49-F238E27FC236}">
                <a16:creationId xmlns:a16="http://schemas.microsoft.com/office/drawing/2014/main" id="{CA6431F2-CCF3-4FA9-8AF9-AA063EEE7697}"/>
              </a:ext>
            </a:extLst>
          </p:cNvPr>
          <p:cNvSpPr>
            <a:spLocks noGrp="1"/>
          </p:cNvSpPr>
          <p:nvPr>
            <p:ph type="dt" sz="half" idx="10"/>
          </p:nvPr>
        </p:nvSpPr>
        <p:spPr/>
        <p:txBody>
          <a:bodyPr/>
          <a:lstStyle/>
          <a:p>
            <a:r>
              <a:rPr lang="en-GB" dirty="0"/>
              <a:t>Date: Monday / 01 / October / 2019</a:t>
            </a:r>
          </a:p>
        </p:txBody>
      </p:sp>
      <p:sp>
        <p:nvSpPr>
          <p:cNvPr id="6" name="Footer Placeholder 5">
            <a:extLst>
              <a:ext uri="{FF2B5EF4-FFF2-40B4-BE49-F238E27FC236}">
                <a16:creationId xmlns:a16="http://schemas.microsoft.com/office/drawing/2014/main" id="{1B97969E-EA27-47B6-877C-53B668ED7215}"/>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7" name="Slide Number Placeholder 6">
            <a:extLst>
              <a:ext uri="{FF2B5EF4-FFF2-40B4-BE49-F238E27FC236}">
                <a16:creationId xmlns:a16="http://schemas.microsoft.com/office/drawing/2014/main" id="{306A58CE-321A-4250-BABE-793BC133AB0E}"/>
              </a:ext>
            </a:extLst>
          </p:cNvPr>
          <p:cNvSpPr>
            <a:spLocks noGrp="1"/>
          </p:cNvSpPr>
          <p:nvPr>
            <p:ph type="sldNum" sz="quarter" idx="12"/>
          </p:nvPr>
        </p:nvSpPr>
        <p:spPr/>
        <p:txBody>
          <a:bodyPr/>
          <a:lstStyle/>
          <a:p>
            <a:fld id="{856227C0-AD57-4F9B-BAE3-EEFB0D0EE427}" type="slidenum">
              <a:rPr lang="en-GB" smtClean="0"/>
              <a:t>25</a:t>
            </a:fld>
            <a:endParaRPr lang="en-GB" dirty="0"/>
          </a:p>
        </p:txBody>
      </p:sp>
      <p:sp>
        <p:nvSpPr>
          <p:cNvPr id="8" name="Content Placeholder 7">
            <a:extLst>
              <a:ext uri="{FF2B5EF4-FFF2-40B4-BE49-F238E27FC236}">
                <a16:creationId xmlns:a16="http://schemas.microsoft.com/office/drawing/2014/main" id="{05651AD2-1452-4377-9691-6D11124F34F5}"/>
              </a:ext>
            </a:extLst>
          </p:cNvPr>
          <p:cNvSpPr>
            <a:spLocks noGrp="1"/>
          </p:cNvSpPr>
          <p:nvPr>
            <p:ph sz="half" idx="13"/>
          </p:nvPr>
        </p:nvSpPr>
        <p:spPr>
          <a:xfrm>
            <a:off x="272422" y="2087879"/>
            <a:ext cx="3412800" cy="3819527"/>
          </a:xfrm>
        </p:spPr>
        <p:txBody>
          <a:bodyPr/>
          <a:lstStyle/>
          <a:p>
            <a:pPr marL="342900" lvl="1" indent="-342900" algn="r" rtl="1">
              <a:buFont typeface="Wingdings 3" pitchFamily="18" charset="2"/>
              <a:buChar char="u"/>
            </a:pPr>
            <a:r>
              <a:rPr lang="ar-SY" sz="2000" b="1" dirty="0">
                <a:solidFill>
                  <a:schemeClr val="accent4"/>
                </a:solidFill>
              </a:rPr>
              <a:t>أبحاث حول السلامة والصحة المهنيتين</a:t>
            </a:r>
          </a:p>
          <a:p>
            <a:pPr lvl="1" algn="r" rtl="1">
              <a:lnSpc>
                <a:spcPct val="100000"/>
              </a:lnSpc>
              <a:spcBef>
                <a:spcPts val="0"/>
              </a:spcBef>
              <a:spcAft>
                <a:spcPts val="0"/>
              </a:spcAft>
            </a:pPr>
            <a:r>
              <a:rPr lang="ar-SY" sz="2000" dirty="0">
                <a:solidFill>
                  <a:schemeClr val="accent4"/>
                </a:solidFill>
              </a:rPr>
              <a:t>(المشاركة في حَوكَمَة هيئات المعرفة بشأن السلامة والصحة المهنيتين) لضمان أن نتائج جهود تنمية المعرفة بشأن السلامة والصحة المهنيتين تلبي احتياجات مكان العمل ذات الأولوية. </a:t>
            </a:r>
            <a:endParaRPr lang="en-GB" sz="2000" dirty="0"/>
          </a:p>
          <a:p>
            <a:pPr marL="342900" lvl="1" indent="-342900" algn="r" rtl="1">
              <a:buFont typeface="Wingdings 3" pitchFamily="18" charset="2"/>
              <a:buChar char="u"/>
            </a:pPr>
            <a:r>
              <a:rPr lang="ar-SY" sz="2000" b="1" dirty="0">
                <a:solidFill>
                  <a:schemeClr val="accent4"/>
                </a:solidFill>
              </a:rPr>
              <a:t>جمع البيانات والمعلومات عن السلامة والصحة المهنيتين</a:t>
            </a:r>
          </a:p>
          <a:p>
            <a:pPr lvl="1" algn="r" rtl="1">
              <a:spcBef>
                <a:spcPts val="0"/>
              </a:spcBef>
            </a:pPr>
            <a:r>
              <a:rPr lang="ar-SY" sz="2000" dirty="0">
                <a:solidFill>
                  <a:schemeClr val="accent4"/>
                </a:solidFill>
              </a:rPr>
              <a:t>لاعتماد سياسات واستراتيجيات ومعايير مُسْتَنيرَة وقائمة على البَيِّنات.</a:t>
            </a:r>
            <a:endParaRPr lang="en-GB" sz="2000" dirty="0"/>
          </a:p>
        </p:txBody>
      </p:sp>
    </p:spTree>
    <p:extLst>
      <p:ext uri="{BB962C8B-B14F-4D97-AF65-F5344CB8AC3E}">
        <p14:creationId xmlns:p14="http://schemas.microsoft.com/office/powerpoint/2010/main" val="36466506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E9D473-7600-46E5-87F0-1281A49AB81D}"/>
              </a:ext>
            </a:extLst>
          </p:cNvPr>
          <p:cNvSpPr>
            <a:spLocks noGrp="1"/>
          </p:cNvSpPr>
          <p:nvPr>
            <p:ph idx="1"/>
          </p:nvPr>
        </p:nvSpPr>
        <p:spPr>
          <a:xfrm>
            <a:off x="490538" y="1423196"/>
            <a:ext cx="11210924" cy="1267235"/>
          </a:xfrm>
        </p:spPr>
        <p:txBody>
          <a:bodyPr/>
          <a:lstStyle/>
          <a:p>
            <a:pPr algn="just" rtl="1">
              <a:lnSpc>
                <a:spcPct val="85000"/>
              </a:lnSpc>
              <a:spcBef>
                <a:spcPts val="600"/>
              </a:spcBef>
            </a:pPr>
            <a:r>
              <a:rPr lang="ar-SY" sz="2000" b="0" dirty="0">
                <a:solidFill>
                  <a:schemeClr val="tx1"/>
                </a:solidFill>
                <a:latin typeface="Arial" panose="020B0604020202020204" pitchFamily="34" charset="0"/>
                <a:ea typeface="Calibri" panose="020F0502020204030204" pitchFamily="34" charset="0"/>
              </a:rPr>
              <a:t>خلال </a:t>
            </a:r>
            <a:r>
              <a:rPr lang="ar-SY" sz="2000" b="0" dirty="0">
                <a:solidFill>
                  <a:schemeClr val="accent1"/>
                </a:solidFill>
                <a:latin typeface="Arial" panose="020B0604020202020204" pitchFamily="34" charset="0"/>
                <a:ea typeface="Calibri" panose="020F0502020204030204" pitchFamily="34" charset="0"/>
              </a:rPr>
              <a:t>جائحة كوفيد-19</a:t>
            </a:r>
            <a:r>
              <a:rPr lang="en-GB" sz="2000" b="0" dirty="0">
                <a:solidFill>
                  <a:schemeClr val="tx1"/>
                </a:solidFill>
                <a:latin typeface="Arial" panose="020B0604020202020204" pitchFamily="34" charset="0"/>
                <a:ea typeface="Calibri" panose="020F0502020204030204" pitchFamily="34" charset="0"/>
              </a:rPr>
              <a:t>، </a:t>
            </a:r>
            <a:r>
              <a:rPr lang="ar-SY" sz="2000" b="0" dirty="0">
                <a:solidFill>
                  <a:schemeClr val="tx1"/>
                </a:solidFill>
                <a:latin typeface="Arial" panose="020B0604020202020204" pitchFamily="34" charset="0"/>
                <a:ea typeface="Calibri" panose="020F0502020204030204" pitchFamily="34" charset="0"/>
              </a:rPr>
              <a:t>كان الشركاء الاجتماعيون نَشِطين للغاية في إنتاج </a:t>
            </a:r>
            <a:r>
              <a:rPr lang="ar-SY" sz="2000" dirty="0">
                <a:latin typeface="Arial" panose="020B0604020202020204" pitchFamily="34" charset="0"/>
                <a:ea typeface="Calibri" panose="020F0502020204030204" pitchFamily="34" charset="0"/>
              </a:rPr>
              <a:t>مواد إرشادية وموارد أخرى</a:t>
            </a:r>
            <a:r>
              <a:rPr lang="ar-SY" sz="2000" b="0" dirty="0">
                <a:solidFill>
                  <a:schemeClr val="tx1"/>
                </a:solidFill>
                <a:latin typeface="Arial" panose="020B0604020202020204" pitchFamily="34" charset="0"/>
                <a:ea typeface="Calibri" panose="020F0502020204030204" pitchFamily="34" charset="0"/>
              </a:rPr>
              <a:t>، وتنظيم </a:t>
            </a:r>
            <a:r>
              <a:rPr lang="ar-SY" sz="2000" dirty="0">
                <a:latin typeface="Arial" panose="020B0604020202020204" pitchFamily="34" charset="0"/>
                <a:ea typeface="Calibri" panose="020F0502020204030204" pitchFamily="34" charset="0"/>
              </a:rPr>
              <a:t>حملات رفع مستوى الوعي </a:t>
            </a:r>
            <a:r>
              <a:rPr lang="ar-SY" sz="2000" b="0" dirty="0">
                <a:solidFill>
                  <a:schemeClr val="tx1"/>
                </a:solidFill>
                <a:latin typeface="Arial" panose="020B0604020202020204" pitchFamily="34" charset="0"/>
                <a:ea typeface="Calibri" panose="020F0502020204030204" pitchFamily="34" charset="0"/>
              </a:rPr>
              <a:t>حول العديد من قضايا السلامة والصحة المهنيتين، مثل تدابير الوقاية لتخفيف انتشار كوفيد-19(بما في ذلك عن طريق تعزيز التلقيح وممارسات العمل الفعال عن بُعْد) ولإدارة المخاطر النفسية الاجتماعية، بما في ذلك العنف والتحرش</a:t>
            </a:r>
            <a:endParaRPr lang="en-GB" sz="2000" b="0" dirty="0">
              <a:solidFill>
                <a:schemeClr val="tx1"/>
              </a:solidFill>
              <a:latin typeface="Arial" panose="020B0604020202020204" pitchFamily="34" charset="0"/>
              <a:ea typeface="Calibri" panose="020F0502020204030204" pitchFamily="34" charset="0"/>
            </a:endParaRPr>
          </a:p>
        </p:txBody>
      </p:sp>
      <p:sp>
        <p:nvSpPr>
          <p:cNvPr id="3" name="Date Placeholder 2">
            <a:extLst>
              <a:ext uri="{FF2B5EF4-FFF2-40B4-BE49-F238E27FC236}">
                <a16:creationId xmlns:a16="http://schemas.microsoft.com/office/drawing/2014/main" id="{33EE6741-80E3-40C8-B648-B1651D0D58FB}"/>
              </a:ext>
            </a:extLst>
          </p:cNvPr>
          <p:cNvSpPr>
            <a:spLocks noGrp="1"/>
          </p:cNvSpPr>
          <p:nvPr>
            <p:ph type="dt" sz="half" idx="10"/>
          </p:nvPr>
        </p:nvSpPr>
        <p:spPr/>
        <p:txBody>
          <a:bodyPr/>
          <a:lstStyle/>
          <a:p>
            <a:r>
              <a:rPr lang="en-GB" dirty="0"/>
              <a:t>Date: Monday / 01 / October / 2019</a:t>
            </a:r>
          </a:p>
        </p:txBody>
      </p:sp>
      <p:sp>
        <p:nvSpPr>
          <p:cNvPr id="4" name="Footer Placeholder 3">
            <a:extLst>
              <a:ext uri="{FF2B5EF4-FFF2-40B4-BE49-F238E27FC236}">
                <a16:creationId xmlns:a16="http://schemas.microsoft.com/office/drawing/2014/main" id="{0821E107-607C-42C1-BABA-BBC0BC4A8EAB}"/>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5" name="Slide Number Placeholder 4">
            <a:extLst>
              <a:ext uri="{FF2B5EF4-FFF2-40B4-BE49-F238E27FC236}">
                <a16:creationId xmlns:a16="http://schemas.microsoft.com/office/drawing/2014/main" id="{DA29582E-5630-4468-BD61-03315ECE1739}"/>
              </a:ext>
            </a:extLst>
          </p:cNvPr>
          <p:cNvSpPr>
            <a:spLocks noGrp="1"/>
          </p:cNvSpPr>
          <p:nvPr>
            <p:ph type="sldNum" sz="quarter" idx="12"/>
          </p:nvPr>
        </p:nvSpPr>
        <p:spPr/>
        <p:txBody>
          <a:bodyPr/>
          <a:lstStyle/>
          <a:p>
            <a:fld id="{856227C0-AD57-4F9B-BAE3-EEFB0D0EE427}" type="slidenum">
              <a:rPr lang="en-GB" smtClean="0"/>
              <a:t>26</a:t>
            </a:fld>
            <a:endParaRPr lang="en-GB" dirty="0"/>
          </a:p>
        </p:txBody>
      </p:sp>
      <p:sp>
        <p:nvSpPr>
          <p:cNvPr id="6" name="Content Placeholder 1">
            <a:extLst>
              <a:ext uri="{FF2B5EF4-FFF2-40B4-BE49-F238E27FC236}">
                <a16:creationId xmlns:a16="http://schemas.microsoft.com/office/drawing/2014/main" id="{D15DBE82-F900-40BC-A903-3E8EA0587681}"/>
              </a:ext>
            </a:extLst>
          </p:cNvPr>
          <p:cNvSpPr txBox="1">
            <a:spLocks/>
          </p:cNvSpPr>
          <p:nvPr/>
        </p:nvSpPr>
        <p:spPr>
          <a:xfrm>
            <a:off x="490538" y="2822783"/>
            <a:ext cx="11210924" cy="3449112"/>
          </a:xfrm>
          <a:prstGeom prst="rect">
            <a:avLst/>
          </a:prstGeom>
          <a:solidFill>
            <a:srgbClr val="EAF6FC"/>
          </a:solidFill>
          <a:ln>
            <a:solidFill>
              <a:schemeClr val="bg2"/>
            </a:solidFill>
          </a:ln>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rtl="1" fontAlgn="base">
              <a:lnSpc>
                <a:spcPct val="85000"/>
              </a:lnSpc>
              <a:spcBef>
                <a:spcPts val="600"/>
              </a:spcBef>
              <a:spcAft>
                <a:spcPts val="0"/>
              </a:spcAft>
              <a:buClr>
                <a:schemeClr val="accent1"/>
              </a:buClr>
              <a:buSzPct val="115000"/>
              <a:buFont typeface="Segoe Fluent Icons" panose="050A0102010101010101" pitchFamily="18" charset="0"/>
              <a:buChar char=""/>
            </a:pPr>
            <a:r>
              <a:rPr lang="ar-SY" sz="1900" b="0" dirty="0">
                <a:solidFill>
                  <a:schemeClr val="accent1"/>
                </a:solidFill>
                <a:latin typeface="Arial" panose="020B0604020202020204" pitchFamily="34" charset="0"/>
                <a:ea typeface="Calibri" panose="020F0502020204030204" pitchFamily="34" charset="0"/>
              </a:rPr>
              <a:t>بلجيكا</a:t>
            </a:r>
            <a:r>
              <a:rPr lang="ar-SY" sz="1900" b="0" dirty="0">
                <a:solidFill>
                  <a:schemeClr val="tx1"/>
                </a:solidFill>
                <a:latin typeface="Arial" panose="020B0604020202020204" pitchFamily="34" charset="0"/>
                <a:ea typeface="Calibri" panose="020F0502020204030204" pitchFamily="34" charset="0"/>
              </a:rPr>
              <a:t>: نتج عن التعاون بين الشركاء الاجتماعيين "الدليل العام لمكافحة انتشار كوفيد-19 في العمل"، والذي يمكن تكييفه مع مختلف القطاعات ويؤكِّد على أهمية الحوار الاجتماعي على مستوى المنشأة.</a:t>
            </a:r>
            <a:endParaRPr lang="en-GB" sz="1900" b="0" dirty="0">
              <a:solidFill>
                <a:schemeClr val="tx1"/>
              </a:solidFill>
              <a:latin typeface="Arial" panose="020B0604020202020204" pitchFamily="34" charset="0"/>
              <a:ea typeface="Calibri" panose="020F0502020204030204" pitchFamily="34" charset="0"/>
            </a:endParaRPr>
          </a:p>
          <a:p>
            <a:pPr marL="342900" indent="-342900" algn="just" rtl="1" fontAlgn="base">
              <a:lnSpc>
                <a:spcPct val="85000"/>
              </a:lnSpc>
              <a:spcBef>
                <a:spcPts val="600"/>
              </a:spcBef>
              <a:spcAft>
                <a:spcPts val="0"/>
              </a:spcAft>
              <a:buClr>
                <a:schemeClr val="accent1"/>
              </a:buClr>
              <a:buSzPct val="115000"/>
              <a:buFont typeface="Segoe Fluent Icons" panose="050A0102010101010101" pitchFamily="18" charset="0"/>
              <a:buChar char=""/>
            </a:pPr>
            <a:r>
              <a:rPr lang="ar-SY" sz="1900" b="0" dirty="0">
                <a:solidFill>
                  <a:schemeClr val="accent1"/>
                </a:solidFill>
                <a:latin typeface="Arial" panose="020B0604020202020204" pitchFamily="34" charset="0"/>
                <a:ea typeface="Calibri" panose="020F0502020204030204" pitchFamily="34" charset="0"/>
              </a:rPr>
              <a:t>جنوب أفريقيا</a:t>
            </a:r>
            <a:r>
              <a:rPr lang="ar-SY" sz="1900" b="0" dirty="0">
                <a:solidFill>
                  <a:schemeClr val="tx1"/>
                </a:solidFill>
                <a:latin typeface="Arial" panose="020B0604020202020204" pitchFamily="34" charset="0"/>
                <a:ea typeface="Calibri" panose="020F0502020204030204" pitchFamily="34" charset="0"/>
              </a:rPr>
              <a:t>: قاد اتحاد عمال الملابس والمنسوجات في جنوب أفريقيا</a:t>
            </a:r>
            <a:r>
              <a:rPr lang="en-GB" sz="1900" b="0" dirty="0">
                <a:solidFill>
                  <a:schemeClr val="tx1"/>
                </a:solidFill>
                <a:latin typeface="Arial" panose="020B0604020202020204" pitchFamily="34" charset="0"/>
                <a:ea typeface="Calibri" panose="020F0502020204030204" pitchFamily="34" charset="0"/>
              </a:rPr>
              <a:t>SACTWU) </a:t>
            </a:r>
            <a:r>
              <a:rPr lang="ar-SY" sz="1900" b="0" dirty="0">
                <a:solidFill>
                  <a:schemeClr val="tx1"/>
                </a:solidFill>
                <a:latin typeface="Arial" panose="020B0604020202020204" pitchFamily="34" charset="0"/>
                <a:ea typeface="Calibri" panose="020F0502020204030204" pitchFamily="34" charset="0"/>
              </a:rPr>
              <a:t>) حملة تلقيح ناجحة للعمال (من خلال عيادات الرعاية الصحية الأولية). لقد رفعت الحملة مستوى وعي العمال بفوائد التلقيح، مما ساعد في التأثيرعلى العديد من أولئك الذين كانوا مُتردِّدين في البداية. ونتيجة لذلك، حقق عمال قطاع الملابس ضعف معدلات التلقيح مقارنة بالمتوسط الوطني.</a:t>
            </a:r>
            <a:r>
              <a:rPr lang="en-GB" sz="1900" b="0" dirty="0">
                <a:solidFill>
                  <a:schemeClr val="tx1"/>
                </a:solidFill>
                <a:latin typeface="Arial" panose="020B0604020202020204" pitchFamily="34" charset="0"/>
                <a:ea typeface="Calibri" panose="020F0502020204030204" pitchFamily="34" charset="0"/>
              </a:rPr>
              <a:t> </a:t>
            </a:r>
          </a:p>
          <a:p>
            <a:pPr marL="342900" indent="-342900" algn="just" rtl="1" fontAlgn="base">
              <a:lnSpc>
                <a:spcPct val="85000"/>
              </a:lnSpc>
              <a:spcBef>
                <a:spcPts val="600"/>
              </a:spcBef>
              <a:spcAft>
                <a:spcPts val="0"/>
              </a:spcAft>
              <a:buClr>
                <a:schemeClr val="accent1"/>
              </a:buClr>
              <a:buSzPct val="115000"/>
              <a:buFont typeface="Segoe Fluent Icons" panose="050A0102010101010101" pitchFamily="18" charset="0"/>
              <a:buChar char=""/>
            </a:pPr>
            <a:r>
              <a:rPr lang="ar-SY" sz="1900" b="0" dirty="0">
                <a:solidFill>
                  <a:schemeClr val="tx1"/>
                </a:solidFill>
                <a:latin typeface="Arial" panose="020B0604020202020204" pitchFamily="34" charset="0"/>
                <a:ea typeface="Calibri" panose="020F0502020204030204" pitchFamily="34" charset="0"/>
              </a:rPr>
              <a:t>ن</a:t>
            </a:r>
            <a:r>
              <a:rPr lang="ar-SY" sz="1900" b="0" dirty="0">
                <a:solidFill>
                  <a:schemeClr val="accent1"/>
                </a:solidFill>
                <a:latin typeface="Arial" panose="020B0604020202020204" pitchFamily="34" charset="0"/>
                <a:ea typeface="Calibri" panose="020F0502020204030204" pitchFamily="34" charset="0"/>
              </a:rPr>
              <a:t>يكاراغوا</a:t>
            </a:r>
            <a:r>
              <a:rPr lang="ar-SY" sz="1900" b="0" dirty="0">
                <a:solidFill>
                  <a:schemeClr val="tx1"/>
                </a:solidFill>
                <a:latin typeface="Arial" panose="020B0604020202020204" pitchFamily="34" charset="0"/>
                <a:ea typeface="Calibri" panose="020F0502020204030204" pitchFamily="34" charset="0"/>
              </a:rPr>
              <a:t>: أطلق المجلس الأعلى للمنشآت الخاصة</a:t>
            </a:r>
            <a:r>
              <a:rPr lang="en-GB" sz="1900" b="0" dirty="0">
                <a:solidFill>
                  <a:schemeClr val="tx1"/>
                </a:solidFill>
                <a:latin typeface="Arial" panose="020B0604020202020204" pitchFamily="34" charset="0"/>
                <a:ea typeface="Calibri" panose="020F0502020204030204" pitchFamily="34" charset="0"/>
              </a:rPr>
              <a:t>COSEP) </a:t>
            </a:r>
            <a:r>
              <a:rPr lang="ar-SY" sz="1900" b="0" dirty="0">
                <a:solidFill>
                  <a:schemeClr val="tx1"/>
                </a:solidFill>
                <a:latin typeface="Arial" panose="020B0604020202020204" pitchFamily="34" charset="0"/>
                <a:ea typeface="Calibri" panose="020F0502020204030204" pitchFamily="34" charset="0"/>
              </a:rPr>
              <a:t>) حملة بعنوان </a:t>
            </a:r>
            <a:r>
              <a:rPr lang="ar-SY" sz="1900" b="0" i="1" dirty="0">
                <a:solidFill>
                  <a:schemeClr val="tx1"/>
                </a:solidFill>
                <a:latin typeface="Arial" panose="020B0604020202020204" pitchFamily="34" charset="0"/>
                <a:ea typeface="Calibri" panose="020F0502020204030204" pitchFamily="34" charset="0"/>
              </a:rPr>
              <a:t>إذا كوفيد-19 لا يُميِّز</a:t>
            </a:r>
            <a:r>
              <a:rPr lang="en-GB" sz="1900" b="0" i="1" dirty="0">
                <a:solidFill>
                  <a:schemeClr val="tx1"/>
                </a:solidFill>
                <a:latin typeface="Arial" panose="020B0604020202020204" pitchFamily="34" charset="0"/>
                <a:ea typeface="Calibri" panose="020F0502020204030204" pitchFamily="34" charset="0"/>
              </a:rPr>
              <a:t>، </a:t>
            </a:r>
            <a:r>
              <a:rPr lang="ar-SY" sz="1900" b="0" i="1" dirty="0">
                <a:solidFill>
                  <a:schemeClr val="tx1"/>
                </a:solidFill>
                <a:latin typeface="Arial" panose="020B0604020202020204" pitchFamily="34" charset="0"/>
                <a:ea typeface="Calibri" panose="020F0502020204030204" pitchFamily="34" charset="0"/>
              </a:rPr>
              <a:t>فلا ينبغي لك أيضاً</a:t>
            </a:r>
            <a:r>
              <a:rPr lang="ar-SY" sz="1900" b="0" dirty="0">
                <a:solidFill>
                  <a:schemeClr val="tx1"/>
                </a:solidFill>
                <a:latin typeface="Arial" panose="020B0604020202020204" pitchFamily="34" charset="0"/>
                <a:ea typeface="Calibri" panose="020F0502020204030204" pitchFamily="34" charset="0"/>
              </a:rPr>
              <a:t>، من خلال ندوات عبر الإنترنت ومنصات لتبادل أفضل الممارسات بين أصحاب المصلحة.</a:t>
            </a:r>
            <a:endParaRPr lang="en-GB" sz="1900" b="0" dirty="0">
              <a:solidFill>
                <a:schemeClr val="tx1"/>
              </a:solidFill>
              <a:latin typeface="Arial" panose="020B0604020202020204" pitchFamily="34" charset="0"/>
              <a:ea typeface="Calibri" panose="020F0502020204030204" pitchFamily="34" charset="0"/>
            </a:endParaRPr>
          </a:p>
          <a:p>
            <a:pPr marL="342900" indent="-342900" algn="just" rtl="1" fontAlgn="base">
              <a:lnSpc>
                <a:spcPct val="85000"/>
              </a:lnSpc>
              <a:spcBef>
                <a:spcPts val="600"/>
              </a:spcBef>
              <a:spcAft>
                <a:spcPts val="0"/>
              </a:spcAft>
              <a:buClr>
                <a:schemeClr val="accent1"/>
              </a:buClr>
              <a:buSzPct val="115000"/>
              <a:buFont typeface="Segoe Fluent Icons" panose="050A0102010101010101" pitchFamily="18" charset="0"/>
              <a:buChar char=""/>
            </a:pPr>
            <a:r>
              <a:rPr lang="ar-SY" sz="1900" b="0" dirty="0">
                <a:solidFill>
                  <a:schemeClr val="accent1"/>
                </a:solidFill>
                <a:latin typeface="Arial" panose="020B0604020202020204" pitchFamily="34" charset="0"/>
                <a:ea typeface="Calibri" panose="020F0502020204030204" pitchFamily="34" charset="0"/>
              </a:rPr>
              <a:t>المملكة المتحدة</a:t>
            </a:r>
            <a:r>
              <a:rPr lang="ar-SY" sz="1900" b="0" dirty="0">
                <a:solidFill>
                  <a:schemeClr val="tx1"/>
                </a:solidFill>
                <a:latin typeface="Arial" panose="020B0604020202020204" pitchFamily="34" charset="0"/>
                <a:ea typeface="Calibri" panose="020F0502020204030204" pitchFamily="34" charset="0"/>
              </a:rPr>
              <a:t>: أنشأت شبكة (</a:t>
            </a:r>
            <a:r>
              <a:rPr lang="en-GB" sz="1900" b="0" dirty="0">
                <a:solidFill>
                  <a:schemeClr val="tx1"/>
                </a:solidFill>
                <a:latin typeface="Arial" panose="020B0604020202020204" pitchFamily="34" charset="0"/>
                <a:ea typeface="Calibri" panose="020F0502020204030204" pitchFamily="34" charset="0"/>
              </a:rPr>
              <a:t>Prince’s Responsible Business Network</a:t>
            </a:r>
            <a:r>
              <a:rPr lang="ar-SY" sz="1900" b="0" dirty="0">
                <a:solidFill>
                  <a:schemeClr val="tx1"/>
                </a:solidFill>
                <a:latin typeface="Arial" panose="020B0604020202020204" pitchFamily="34" charset="0"/>
                <a:ea typeface="Calibri" panose="020F0502020204030204" pitchFamily="34" charset="0"/>
              </a:rPr>
              <a:t>) </a:t>
            </a:r>
            <a:r>
              <a:rPr lang="ar-SY" sz="1900" b="0" i="1" dirty="0">
                <a:solidFill>
                  <a:schemeClr val="tx1"/>
                </a:solidFill>
                <a:latin typeface="Arial" panose="020B0604020202020204" pitchFamily="34" charset="0"/>
                <a:ea typeface="Calibri" panose="020F0502020204030204" pitchFamily="34" charset="0"/>
              </a:rPr>
              <a:t>مجموعة أدوات حول الصحة النفسية مُوجَّهة لأصحاب العمل</a:t>
            </a:r>
            <a:r>
              <a:rPr lang="ar-SY" sz="1900" b="0" dirty="0">
                <a:solidFill>
                  <a:schemeClr val="tx1"/>
                </a:solidFill>
                <a:latin typeface="Arial" panose="020B0604020202020204" pitchFamily="34" charset="0"/>
                <a:ea typeface="Calibri" panose="020F0502020204030204" pitchFamily="34" charset="0"/>
              </a:rPr>
              <a:t> لمساعدة أصحاب العمل على تقييم الرفاهية النفسية للقوى العاملة ودعم الصحة الإيجابية لديهم.</a:t>
            </a:r>
            <a:endParaRPr lang="en-GB" sz="1900" b="0" dirty="0">
              <a:solidFill>
                <a:schemeClr val="tx1"/>
              </a:solidFill>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7363232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E9D473-7600-46E5-87F0-1281A49AB81D}"/>
              </a:ext>
            </a:extLst>
          </p:cNvPr>
          <p:cNvSpPr>
            <a:spLocks noGrp="1"/>
          </p:cNvSpPr>
          <p:nvPr>
            <p:ph idx="1"/>
          </p:nvPr>
        </p:nvSpPr>
        <p:spPr>
          <a:xfrm>
            <a:off x="490538" y="1423197"/>
            <a:ext cx="11210924" cy="862804"/>
          </a:xfrm>
        </p:spPr>
        <p:txBody>
          <a:bodyPr/>
          <a:lstStyle/>
          <a:p>
            <a:pPr algn="just" rtl="1">
              <a:spcBef>
                <a:spcPts val="600"/>
              </a:spcBef>
            </a:pPr>
            <a:r>
              <a:rPr lang="ar-SY" sz="2000" b="0" dirty="0">
                <a:solidFill>
                  <a:schemeClr val="tx1"/>
                </a:solidFill>
                <a:latin typeface="Arial" panose="020B0604020202020204" pitchFamily="34" charset="0"/>
                <a:ea typeface="Calibri" panose="020F0502020204030204" pitchFamily="34" charset="0"/>
              </a:rPr>
              <a:t>أجرى الشركاء الاجتماعيون أيضاً</a:t>
            </a:r>
            <a:r>
              <a:rPr lang="ar-SY" sz="2000" dirty="0">
                <a:solidFill>
                  <a:schemeClr val="tx1"/>
                </a:solidFill>
                <a:latin typeface="Arial" panose="020B0604020202020204" pitchFamily="34" charset="0"/>
                <a:ea typeface="Calibri" panose="020F0502020204030204" pitchFamily="34" charset="0"/>
              </a:rPr>
              <a:t> </a:t>
            </a:r>
            <a:r>
              <a:rPr lang="ar-SY" sz="2000" dirty="0">
                <a:latin typeface="Arial" panose="020B0604020202020204" pitchFamily="34" charset="0"/>
                <a:ea typeface="Calibri" panose="020F0502020204030204" pitchFamily="34" charset="0"/>
              </a:rPr>
              <a:t>مُسوحاً ودراسات </a:t>
            </a:r>
            <a:r>
              <a:rPr lang="ar-SY" sz="2000" b="0" dirty="0">
                <a:solidFill>
                  <a:schemeClr val="tx1"/>
                </a:solidFill>
                <a:latin typeface="Arial" panose="020B0604020202020204" pitchFamily="34" charset="0"/>
                <a:ea typeface="Calibri" panose="020F0502020204030204" pitchFamily="34" charset="0"/>
              </a:rPr>
              <a:t>للتأكد من آراء أصحاب العمل والعمال بشأن الجوانب المهمة لتنظيم تدابير الوقاية في المنشآت وتنفيذها.</a:t>
            </a:r>
            <a:endParaRPr lang="en-GB" sz="2000" b="0" dirty="0">
              <a:solidFill>
                <a:schemeClr val="tx1"/>
              </a:solidFill>
              <a:latin typeface="Arial" panose="020B0604020202020204" pitchFamily="34" charset="0"/>
              <a:ea typeface="Calibri" panose="020F0502020204030204" pitchFamily="34" charset="0"/>
            </a:endParaRPr>
          </a:p>
        </p:txBody>
      </p:sp>
      <p:sp>
        <p:nvSpPr>
          <p:cNvPr id="3" name="Date Placeholder 2">
            <a:extLst>
              <a:ext uri="{FF2B5EF4-FFF2-40B4-BE49-F238E27FC236}">
                <a16:creationId xmlns:a16="http://schemas.microsoft.com/office/drawing/2014/main" id="{33EE6741-80E3-40C8-B648-B1651D0D58FB}"/>
              </a:ext>
            </a:extLst>
          </p:cNvPr>
          <p:cNvSpPr>
            <a:spLocks noGrp="1"/>
          </p:cNvSpPr>
          <p:nvPr>
            <p:ph type="dt" sz="half" idx="10"/>
          </p:nvPr>
        </p:nvSpPr>
        <p:spPr/>
        <p:txBody>
          <a:bodyPr/>
          <a:lstStyle/>
          <a:p>
            <a:r>
              <a:rPr lang="en-GB" dirty="0"/>
              <a:t>Date: Monday / 01 / October / 2019</a:t>
            </a:r>
          </a:p>
        </p:txBody>
      </p:sp>
      <p:sp>
        <p:nvSpPr>
          <p:cNvPr id="4" name="Footer Placeholder 3">
            <a:extLst>
              <a:ext uri="{FF2B5EF4-FFF2-40B4-BE49-F238E27FC236}">
                <a16:creationId xmlns:a16="http://schemas.microsoft.com/office/drawing/2014/main" id="{0821E107-607C-42C1-BABA-BBC0BC4A8EAB}"/>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5" name="Slide Number Placeholder 4">
            <a:extLst>
              <a:ext uri="{FF2B5EF4-FFF2-40B4-BE49-F238E27FC236}">
                <a16:creationId xmlns:a16="http://schemas.microsoft.com/office/drawing/2014/main" id="{DA29582E-5630-4468-BD61-03315ECE1739}"/>
              </a:ext>
            </a:extLst>
          </p:cNvPr>
          <p:cNvSpPr>
            <a:spLocks noGrp="1"/>
          </p:cNvSpPr>
          <p:nvPr>
            <p:ph type="sldNum" sz="quarter" idx="12"/>
          </p:nvPr>
        </p:nvSpPr>
        <p:spPr/>
        <p:txBody>
          <a:bodyPr/>
          <a:lstStyle/>
          <a:p>
            <a:fld id="{856227C0-AD57-4F9B-BAE3-EEFB0D0EE427}" type="slidenum">
              <a:rPr lang="en-GB" smtClean="0"/>
              <a:t>27</a:t>
            </a:fld>
            <a:endParaRPr lang="en-GB" dirty="0"/>
          </a:p>
        </p:txBody>
      </p:sp>
      <p:sp>
        <p:nvSpPr>
          <p:cNvPr id="6" name="Content Placeholder 1">
            <a:extLst>
              <a:ext uri="{FF2B5EF4-FFF2-40B4-BE49-F238E27FC236}">
                <a16:creationId xmlns:a16="http://schemas.microsoft.com/office/drawing/2014/main" id="{D15DBE82-F900-40BC-A903-3E8EA0587681}"/>
              </a:ext>
            </a:extLst>
          </p:cNvPr>
          <p:cNvSpPr txBox="1">
            <a:spLocks/>
          </p:cNvSpPr>
          <p:nvPr/>
        </p:nvSpPr>
        <p:spPr>
          <a:xfrm>
            <a:off x="490539" y="2447925"/>
            <a:ext cx="11210924" cy="2497054"/>
          </a:xfrm>
          <a:prstGeom prst="rect">
            <a:avLst/>
          </a:prstGeom>
          <a:solidFill>
            <a:srgbClr val="EAF6FC"/>
          </a:solidFill>
          <a:ln>
            <a:solidFill>
              <a:schemeClr val="bg2"/>
            </a:solidFill>
          </a:ln>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rtl="1" fontAlgn="base">
              <a:lnSpc>
                <a:spcPct val="85000"/>
              </a:lnSpc>
              <a:spcBef>
                <a:spcPts val="600"/>
              </a:spcBef>
              <a:buClr>
                <a:schemeClr val="accent1"/>
              </a:buClr>
              <a:buSzPct val="115000"/>
              <a:buFont typeface="Segoe Fluent Icons" panose="050A0102010101010101" pitchFamily="18" charset="0"/>
              <a:buChar char=""/>
            </a:pPr>
            <a:r>
              <a:rPr lang="ar-SY" sz="2000" b="0" dirty="0">
                <a:solidFill>
                  <a:schemeClr val="accent1"/>
                </a:solidFill>
                <a:latin typeface="Arial" panose="020B0604020202020204" pitchFamily="34" charset="0"/>
                <a:ea typeface="Calibri" panose="020F0502020204030204" pitchFamily="34" charset="0"/>
              </a:rPr>
              <a:t>أجرت المنظمة الدولية لأصحاب العمل</a:t>
            </a:r>
            <a:r>
              <a:rPr lang="en-GB" sz="2000" b="0" dirty="0">
                <a:solidFill>
                  <a:schemeClr val="accent1"/>
                </a:solidFill>
                <a:latin typeface="Arial" panose="020B0604020202020204" pitchFamily="34" charset="0"/>
                <a:ea typeface="Calibri" panose="020F0502020204030204" pitchFamily="34" charset="0"/>
              </a:rPr>
              <a:t>IOE) </a:t>
            </a:r>
            <a:r>
              <a:rPr lang="ar-SY" sz="2000" b="0" dirty="0">
                <a:solidFill>
                  <a:schemeClr val="accent1"/>
                </a:solidFill>
                <a:latin typeface="Arial" panose="020B0604020202020204" pitchFamily="34" charset="0"/>
                <a:ea typeface="Calibri" panose="020F0502020204030204" pitchFamily="34" charset="0"/>
              </a:rPr>
              <a:t>) ومنظمة العمل الدولية (</a:t>
            </a:r>
            <a:r>
              <a:rPr lang="en-US" sz="2000" b="0" dirty="0">
                <a:solidFill>
                  <a:schemeClr val="accent1"/>
                </a:solidFill>
                <a:latin typeface="Arial" panose="020B0604020202020204" pitchFamily="34" charset="0"/>
                <a:ea typeface="Calibri" panose="020F0502020204030204" pitchFamily="34" charset="0"/>
              </a:rPr>
              <a:t>ILO</a:t>
            </a:r>
            <a:r>
              <a:rPr lang="ar-SY" sz="2000" b="0" dirty="0">
                <a:solidFill>
                  <a:schemeClr val="accent1"/>
                </a:solidFill>
                <a:latin typeface="Arial" panose="020B0604020202020204" pitchFamily="34" charset="0"/>
                <a:ea typeface="Calibri" panose="020F0502020204030204" pitchFamily="34" charset="0"/>
              </a:rPr>
              <a:t>) </a:t>
            </a:r>
            <a:r>
              <a:rPr lang="ar-SY" sz="2000" b="0" dirty="0">
                <a:solidFill>
                  <a:schemeClr val="tx1"/>
                </a:solidFill>
                <a:latin typeface="Arial" panose="020B0604020202020204" pitchFamily="34" charset="0"/>
                <a:ea typeface="Calibri" panose="020F0502020204030204" pitchFamily="34" charset="0"/>
              </a:rPr>
              <a:t>مسحاً عالمياً مشتركاً لمنظمات أصحاب العمل والعضوية في قطاع الأعمال التجارية</a:t>
            </a:r>
            <a:r>
              <a:rPr lang="en-GB" sz="2000" b="0" dirty="0">
                <a:solidFill>
                  <a:schemeClr val="tx1"/>
                </a:solidFill>
                <a:latin typeface="Arial" panose="020B0604020202020204" pitchFamily="34" charset="0"/>
                <a:ea typeface="Calibri" panose="020F0502020204030204" pitchFamily="34" charset="0"/>
              </a:rPr>
              <a:t>EBMOs) </a:t>
            </a:r>
            <a:r>
              <a:rPr lang="ar-SY" sz="2000" b="0" dirty="0">
                <a:solidFill>
                  <a:schemeClr val="tx1"/>
                </a:solidFill>
                <a:latin typeface="Arial" panose="020B0604020202020204" pitchFamily="34" charset="0"/>
                <a:ea typeface="Calibri" panose="020F0502020204030204" pitchFamily="34" charset="0"/>
              </a:rPr>
              <a:t>) لفحص التأثيرات والاستجابات لكوفيد-19 في أماكن العمل. لقد حَدَّد المسح حاجة منظمات أصحاب العمل والعضوية في قطاع الأعمال التجارية</a:t>
            </a:r>
            <a:r>
              <a:rPr lang="en-GB" sz="2000" b="0" dirty="0">
                <a:solidFill>
                  <a:schemeClr val="tx1"/>
                </a:solidFill>
                <a:latin typeface="Arial" panose="020B0604020202020204" pitchFamily="34" charset="0"/>
                <a:ea typeface="Calibri" panose="020F0502020204030204" pitchFamily="34" charset="0"/>
              </a:rPr>
              <a:t>EBMOs) </a:t>
            </a:r>
            <a:r>
              <a:rPr lang="ar-SY" sz="2000" b="0" dirty="0">
                <a:solidFill>
                  <a:schemeClr val="tx1"/>
                </a:solidFill>
                <a:latin typeface="Arial" panose="020B0604020202020204" pitchFamily="34" charset="0"/>
                <a:ea typeface="Calibri" panose="020F0502020204030204" pitchFamily="34" charset="0"/>
              </a:rPr>
              <a:t>) إلى تلقي المزيد من الإرشادات حول سياسات العمل عن بُعْد، بالإضافة إلى طرق لتنفيذ المتطلبات الحكومية لتخفيف خطر الفيروس في مكان العمل.</a:t>
            </a:r>
            <a:r>
              <a:rPr lang="en-GB" sz="2000" b="0" dirty="0">
                <a:solidFill>
                  <a:schemeClr val="tx1"/>
                </a:solidFill>
                <a:latin typeface="Arial" panose="020B0604020202020204" pitchFamily="34" charset="0"/>
                <a:ea typeface="Calibri" panose="020F0502020204030204" pitchFamily="34" charset="0"/>
              </a:rPr>
              <a:t> </a:t>
            </a:r>
          </a:p>
          <a:p>
            <a:pPr marL="342900" indent="-342900" algn="just" rtl="1" fontAlgn="base">
              <a:lnSpc>
                <a:spcPct val="85000"/>
              </a:lnSpc>
              <a:spcBef>
                <a:spcPts val="600"/>
              </a:spcBef>
              <a:buClr>
                <a:schemeClr val="accent1"/>
              </a:buClr>
              <a:buSzPct val="115000"/>
              <a:buFont typeface="Segoe Fluent Icons" panose="050A0102010101010101" pitchFamily="18" charset="0"/>
              <a:buChar char=""/>
            </a:pPr>
            <a:r>
              <a:rPr lang="ar-SY" sz="2000" b="0" dirty="0">
                <a:solidFill>
                  <a:schemeClr val="tx1"/>
                </a:solidFill>
                <a:latin typeface="Arial" panose="020B0604020202020204" pitchFamily="34" charset="0"/>
                <a:ea typeface="Calibri" panose="020F0502020204030204" pitchFamily="34" charset="0"/>
              </a:rPr>
              <a:t>أجرى </a:t>
            </a:r>
            <a:r>
              <a:rPr lang="ar-SY" sz="2000" b="0" dirty="0">
                <a:solidFill>
                  <a:schemeClr val="accent1"/>
                </a:solidFill>
                <a:latin typeface="Arial" panose="020B0604020202020204" pitchFamily="34" charset="0"/>
                <a:ea typeface="Calibri" panose="020F0502020204030204" pitchFamily="34" charset="0"/>
              </a:rPr>
              <a:t>الاتحاد الدولي لنقابات العمال</a:t>
            </a:r>
            <a:r>
              <a:rPr lang="en-GB" sz="2000" b="0" dirty="0">
                <a:solidFill>
                  <a:schemeClr val="accent1"/>
                </a:solidFill>
                <a:latin typeface="Arial" panose="020B0604020202020204" pitchFamily="34" charset="0"/>
                <a:ea typeface="Calibri" panose="020F0502020204030204" pitchFamily="34" charset="0"/>
              </a:rPr>
              <a:t>ITUC) </a:t>
            </a:r>
            <a:r>
              <a:rPr lang="ar-SY" sz="2000" b="0" dirty="0">
                <a:solidFill>
                  <a:schemeClr val="accent1"/>
                </a:solidFill>
                <a:latin typeface="Arial" panose="020B0604020202020204" pitchFamily="34" charset="0"/>
                <a:ea typeface="Calibri" panose="020F0502020204030204" pitchFamily="34" charset="0"/>
              </a:rPr>
              <a:t>) </a:t>
            </a:r>
            <a:r>
              <a:rPr lang="ar-SY" sz="2000" b="0" dirty="0">
                <a:solidFill>
                  <a:schemeClr val="tx1"/>
                </a:solidFill>
                <a:latin typeface="Arial" panose="020B0604020202020204" pitchFamily="34" charset="0"/>
                <a:ea typeface="Calibri" panose="020F0502020204030204" pitchFamily="34" charset="0"/>
              </a:rPr>
              <a:t>مسحاً شمل 148 نقابةً عمالية في 107 بلدان لجمع البيانات حول تدابير السلامة في مكان العمل وتجارب العمال أثناء الجائحة. لقد حَدَّد هذا المسح الثغرات في الوصول إلى أماكن العمل الآمنة والمخاوف العالمية بشأن توفير معدات الوقاية الشخصية.</a:t>
            </a:r>
            <a:endParaRPr lang="en-GB" sz="2000" b="0" dirty="0">
              <a:solidFill>
                <a:schemeClr val="tx1"/>
              </a:solidFill>
              <a:latin typeface="Arial" panose="020B0604020202020204" pitchFamily="34" charset="0"/>
              <a:ea typeface="Calibri" panose="020F0502020204030204" pitchFamily="34" charset="0"/>
            </a:endParaRPr>
          </a:p>
          <a:p>
            <a:pPr marL="342900" indent="-342900" algn="just" fontAlgn="base">
              <a:lnSpc>
                <a:spcPct val="85000"/>
              </a:lnSpc>
              <a:spcBef>
                <a:spcPts val="600"/>
              </a:spcBef>
              <a:buClr>
                <a:schemeClr val="accent1"/>
              </a:buClr>
              <a:buSzPct val="115000"/>
              <a:buFont typeface="Segoe Fluent Icons" panose="050A0102010101010101" pitchFamily="18" charset="0"/>
              <a:buChar char=""/>
            </a:pPr>
            <a:endParaRPr lang="en-GB" sz="2000" b="0" dirty="0">
              <a:solidFill>
                <a:schemeClr val="tx1"/>
              </a:solidFill>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18213582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BF533-3B87-4113-BCB9-006AE2135B95}"/>
              </a:ext>
            </a:extLst>
          </p:cNvPr>
          <p:cNvSpPr>
            <a:spLocks noGrp="1"/>
          </p:cNvSpPr>
          <p:nvPr>
            <p:ph type="title"/>
          </p:nvPr>
        </p:nvSpPr>
        <p:spPr>
          <a:xfrm>
            <a:off x="490538" y="2872800"/>
            <a:ext cx="7200000" cy="2506920"/>
          </a:xfrm>
        </p:spPr>
        <p:txBody>
          <a:bodyPr/>
          <a:lstStyle/>
          <a:p>
            <a:pPr algn="r" rtl="1"/>
            <a:r>
              <a:rPr lang="ar-SY" sz="4400" b="0" dirty="0">
                <a:solidFill>
                  <a:schemeClr val="accent4"/>
                </a:solidFill>
              </a:rPr>
              <a:t>على مستوى مكان العمل:</a:t>
            </a:r>
            <a:br>
              <a:rPr lang="ar-SY" sz="4400" b="0" dirty="0">
                <a:solidFill>
                  <a:schemeClr val="accent4"/>
                </a:solidFill>
              </a:rPr>
            </a:br>
            <a:r>
              <a:rPr lang="ar-SY" sz="4400" b="0" dirty="0">
                <a:solidFill>
                  <a:schemeClr val="accent4"/>
                </a:solidFill>
              </a:rPr>
              <a:t>تعاون صاحب العمل والعامل</a:t>
            </a:r>
            <a:br>
              <a:rPr lang="ar-SY" sz="4400" b="0" dirty="0">
                <a:solidFill>
                  <a:schemeClr val="accent4"/>
                </a:solidFill>
              </a:rPr>
            </a:br>
            <a:r>
              <a:rPr lang="ar-SY" sz="4400" b="0" dirty="0">
                <a:solidFill>
                  <a:schemeClr val="accent4"/>
                </a:solidFill>
              </a:rPr>
              <a:t>من أجل إدارة فعالة</a:t>
            </a:r>
            <a:br>
              <a:rPr lang="ar-SY" sz="4400" b="0" dirty="0">
                <a:solidFill>
                  <a:schemeClr val="accent4"/>
                </a:solidFill>
              </a:rPr>
            </a:br>
            <a:r>
              <a:rPr lang="ar-SY" sz="4400" b="0" dirty="0">
                <a:solidFill>
                  <a:schemeClr val="accent4"/>
                </a:solidFill>
              </a:rPr>
              <a:t>للسلامة والصحة المهنيتين</a:t>
            </a:r>
            <a:br>
              <a:rPr lang="en-GB" sz="4400" b="0" dirty="0">
                <a:solidFill>
                  <a:schemeClr val="accent4"/>
                </a:solidFill>
              </a:rPr>
            </a:br>
            <a:endParaRPr lang="en-GB" sz="4400" b="0" dirty="0">
              <a:solidFill>
                <a:schemeClr val="accent4"/>
              </a:solidFill>
            </a:endParaRPr>
          </a:p>
        </p:txBody>
      </p:sp>
      <p:sp>
        <p:nvSpPr>
          <p:cNvPr id="4" name="Date Placeholder 3">
            <a:extLst>
              <a:ext uri="{FF2B5EF4-FFF2-40B4-BE49-F238E27FC236}">
                <a16:creationId xmlns:a16="http://schemas.microsoft.com/office/drawing/2014/main" id="{1866BEBC-84B4-419E-960D-EDFC94EC00C6}"/>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B3F9E7D1-0530-40CB-9622-1F2B610C064A}"/>
              </a:ext>
            </a:extLst>
          </p:cNvPr>
          <p:cNvSpPr>
            <a:spLocks noGrp="1"/>
          </p:cNvSpPr>
          <p:nvPr>
            <p:ph type="ftr" sz="quarter" idx="11"/>
          </p:nvPr>
        </p:nvSpPr>
        <p:spPr/>
        <p:txBody>
          <a:bodyPr/>
          <a:lstStyle/>
          <a:p>
            <a:r>
              <a:rPr lang="en-GB" dirty="0"/>
              <a:t>Advancing social justice, promoting decent work</a:t>
            </a:r>
          </a:p>
        </p:txBody>
      </p:sp>
      <p:sp>
        <p:nvSpPr>
          <p:cNvPr id="6" name="Slide Number Placeholder 5">
            <a:extLst>
              <a:ext uri="{FF2B5EF4-FFF2-40B4-BE49-F238E27FC236}">
                <a16:creationId xmlns:a16="http://schemas.microsoft.com/office/drawing/2014/main" id="{FF374FCF-31BA-4475-9DC8-8C69D1FD2F1D}"/>
              </a:ext>
            </a:extLst>
          </p:cNvPr>
          <p:cNvSpPr>
            <a:spLocks noGrp="1"/>
          </p:cNvSpPr>
          <p:nvPr>
            <p:ph type="sldNum" sz="quarter" idx="12"/>
          </p:nvPr>
        </p:nvSpPr>
        <p:spPr/>
        <p:txBody>
          <a:bodyPr/>
          <a:lstStyle/>
          <a:p>
            <a:fld id="{856227C0-AD57-4F9B-BAE3-EEFB0D0EE427}" type="slidenum">
              <a:rPr lang="en-GB" smtClean="0"/>
              <a:pPr/>
              <a:t>28</a:t>
            </a:fld>
            <a:endParaRPr lang="en-GB" dirty="0"/>
          </a:p>
        </p:txBody>
      </p:sp>
    </p:spTree>
    <p:extLst>
      <p:ext uri="{BB962C8B-B14F-4D97-AF65-F5344CB8AC3E}">
        <p14:creationId xmlns:p14="http://schemas.microsoft.com/office/powerpoint/2010/main" val="12602995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EA85F-DC56-4E2C-B8C2-C3F539A4CFDC}"/>
              </a:ext>
            </a:extLst>
          </p:cNvPr>
          <p:cNvSpPr>
            <a:spLocks noGrp="1"/>
          </p:cNvSpPr>
          <p:nvPr>
            <p:ph type="title"/>
          </p:nvPr>
        </p:nvSpPr>
        <p:spPr/>
        <p:txBody>
          <a:bodyPr/>
          <a:lstStyle/>
          <a:p>
            <a:pPr algn="r" rtl="1"/>
            <a:r>
              <a:rPr lang="ar-SY" dirty="0"/>
              <a:t>أدوار أصحاب العمل والعمال: الحقوق والمسؤوليات الأساسية المتعلقة بالسلامة والصحة المهنيتين</a:t>
            </a:r>
            <a:endParaRPr lang="en-GB" sz="2400" dirty="0"/>
          </a:p>
        </p:txBody>
      </p:sp>
      <p:sp>
        <p:nvSpPr>
          <p:cNvPr id="3" name="Content Placeholder 2">
            <a:extLst>
              <a:ext uri="{FF2B5EF4-FFF2-40B4-BE49-F238E27FC236}">
                <a16:creationId xmlns:a16="http://schemas.microsoft.com/office/drawing/2014/main" id="{796F1CE5-C394-4553-AB3D-F4B664E5919B}"/>
              </a:ext>
            </a:extLst>
          </p:cNvPr>
          <p:cNvSpPr>
            <a:spLocks noGrp="1"/>
          </p:cNvSpPr>
          <p:nvPr>
            <p:ph sz="half" idx="1"/>
          </p:nvPr>
        </p:nvSpPr>
        <p:spPr>
          <a:xfrm>
            <a:off x="6159818" y="2148839"/>
            <a:ext cx="5360400" cy="4066675"/>
          </a:xfrm>
          <a:solidFill>
            <a:srgbClr val="FEECF5"/>
          </a:solidFill>
        </p:spPr>
        <p:txBody>
          <a:bodyPr/>
          <a:lstStyle/>
          <a:p>
            <a:pPr indent="-252000" algn="r" rtl="1">
              <a:spcBef>
                <a:spcPts val="0"/>
              </a:spcBef>
            </a:pPr>
            <a:r>
              <a:rPr lang="ar-SY" sz="2000" dirty="0"/>
              <a:t>مسؤوليات أصحاب العمل</a:t>
            </a:r>
            <a:endParaRPr lang="en-GB" sz="2000" dirty="0"/>
          </a:p>
          <a:p>
            <a:pPr lvl="2" algn="r" rtl="1">
              <a:spcBef>
                <a:spcPts val="0"/>
              </a:spcBef>
              <a:buSzPct val="90000"/>
            </a:pPr>
            <a:r>
              <a:rPr lang="ar-SY" dirty="0"/>
              <a:t>التأكد (بقدر ما يكون ذلك معقولاً عملياً) أن تكون </a:t>
            </a:r>
            <a:r>
              <a:rPr lang="ar-SY" b="1" dirty="0">
                <a:solidFill>
                  <a:schemeClr val="accent1">
                    <a:lumMod val="50000"/>
                  </a:schemeClr>
                </a:solidFill>
              </a:rPr>
              <a:t>أماكن العمل والآلات والمعدات والعمليات</a:t>
            </a:r>
            <a:r>
              <a:rPr lang="ar-SY" dirty="0"/>
              <a:t> الخاضعة لسيطرتهم </a:t>
            </a:r>
            <a:r>
              <a:rPr lang="ar-SY" b="1" dirty="0">
                <a:solidFill>
                  <a:schemeClr val="accent1">
                    <a:lumMod val="50000"/>
                  </a:schemeClr>
                </a:solidFill>
              </a:rPr>
              <a:t>آمنة ولا تشكل خطراً </a:t>
            </a:r>
            <a:r>
              <a:rPr lang="ar-SY" dirty="0"/>
              <a:t>على الصحة</a:t>
            </a:r>
            <a:endParaRPr lang="en-GB" dirty="0"/>
          </a:p>
          <a:p>
            <a:pPr lvl="2" algn="r" rtl="1">
              <a:spcBef>
                <a:spcPts val="0"/>
              </a:spcBef>
              <a:buSzPct val="90000"/>
            </a:pPr>
            <a:r>
              <a:rPr lang="ar-SY" dirty="0"/>
              <a:t>التأكد (بقدر ما يكون ذلك معقولاً عملياً) </a:t>
            </a:r>
            <a:r>
              <a:rPr lang="ar-SY" b="1" dirty="0">
                <a:solidFill>
                  <a:schemeClr val="accent1">
                    <a:lumMod val="50000"/>
                  </a:schemeClr>
                </a:solidFill>
              </a:rPr>
              <a:t>أن المواد والعوامل الكيميائية والفيزيائية والبيولوجية</a:t>
            </a:r>
            <a:r>
              <a:rPr lang="ar-SY" dirty="0"/>
              <a:t> الخاضعة لسيطرتهم </a:t>
            </a:r>
            <a:r>
              <a:rPr lang="ar-SY" b="1" dirty="0">
                <a:solidFill>
                  <a:schemeClr val="accent1">
                    <a:lumMod val="50000"/>
                  </a:schemeClr>
                </a:solidFill>
              </a:rPr>
              <a:t>لا تشكل خطراً </a:t>
            </a:r>
            <a:r>
              <a:rPr lang="ar-SY" dirty="0"/>
              <a:t>على الصحة عند اتخاذ تدابيرالحماية المناسبة</a:t>
            </a:r>
            <a:endParaRPr lang="en-GB" dirty="0"/>
          </a:p>
          <a:p>
            <a:pPr lvl="2" algn="r" rtl="1">
              <a:spcBef>
                <a:spcPts val="0"/>
              </a:spcBef>
              <a:buSzPct val="90000"/>
            </a:pPr>
            <a:r>
              <a:rPr lang="ar-SY" dirty="0"/>
              <a:t>توفير (عند الضرورة) معدات الوقاية الشخصية الكافية (دون تكلفة على العمال)</a:t>
            </a:r>
            <a:endParaRPr lang="en-GB" dirty="0"/>
          </a:p>
          <a:p>
            <a:pPr lvl="2" algn="r" rtl="1">
              <a:spcBef>
                <a:spcPts val="0"/>
              </a:spcBef>
              <a:buSzPct val="90000"/>
            </a:pPr>
            <a:r>
              <a:rPr lang="ar-SY" dirty="0"/>
              <a:t>توفير (عند الضرورة) تدابير للتعامل مع </a:t>
            </a:r>
            <a:r>
              <a:rPr lang="ar-SY" b="1" dirty="0">
                <a:solidFill>
                  <a:schemeClr val="accent1">
                    <a:lumMod val="50000"/>
                  </a:schemeClr>
                </a:solidFill>
              </a:rPr>
              <a:t>حالات الطوارئ والحوادث</a:t>
            </a:r>
            <a:endParaRPr lang="en-GB" b="1" dirty="0">
              <a:solidFill>
                <a:schemeClr val="accent1">
                  <a:lumMod val="50000"/>
                </a:schemeClr>
              </a:solidFill>
            </a:endParaRPr>
          </a:p>
          <a:p>
            <a:pPr lvl="2" algn="r" rtl="1">
              <a:spcBef>
                <a:spcPts val="0"/>
              </a:spcBef>
              <a:buSzPct val="90000"/>
            </a:pPr>
            <a:r>
              <a:rPr lang="ar-SY" dirty="0"/>
              <a:t>التأكد </a:t>
            </a:r>
            <a:r>
              <a:rPr lang="ar-SY" b="1" dirty="0">
                <a:solidFill>
                  <a:schemeClr val="accent1">
                    <a:lumMod val="50000"/>
                  </a:schemeClr>
                </a:solidFill>
              </a:rPr>
              <a:t>من التشاور مع العمال وممثليهم وإبلاغهم وتدريبهم </a:t>
            </a:r>
            <a:r>
              <a:rPr lang="ar-SY" dirty="0"/>
              <a:t>على السلامة والصحة المهنيتين </a:t>
            </a:r>
            <a:endParaRPr lang="en-GB" dirty="0"/>
          </a:p>
        </p:txBody>
      </p:sp>
      <p:sp>
        <p:nvSpPr>
          <p:cNvPr id="4" name="Content Placeholder 3">
            <a:extLst>
              <a:ext uri="{FF2B5EF4-FFF2-40B4-BE49-F238E27FC236}">
                <a16:creationId xmlns:a16="http://schemas.microsoft.com/office/drawing/2014/main" id="{A42A734A-AD60-4237-8F53-CC9B35361EDC}"/>
              </a:ext>
            </a:extLst>
          </p:cNvPr>
          <p:cNvSpPr>
            <a:spLocks noGrp="1"/>
          </p:cNvSpPr>
          <p:nvPr>
            <p:ph sz="half" idx="2"/>
          </p:nvPr>
        </p:nvSpPr>
        <p:spPr>
          <a:xfrm>
            <a:off x="412702" y="2057399"/>
            <a:ext cx="5360400" cy="4066675"/>
          </a:xfrm>
          <a:solidFill>
            <a:srgbClr val="FEECF5"/>
          </a:solidFill>
        </p:spPr>
        <p:txBody>
          <a:bodyPr/>
          <a:lstStyle/>
          <a:p>
            <a:pPr algn="r" rtl="1">
              <a:spcBef>
                <a:spcPts val="0"/>
              </a:spcBef>
            </a:pPr>
            <a:r>
              <a:rPr lang="ar-SY" sz="2000" dirty="0"/>
              <a:t>حقوق وواجبات العمال</a:t>
            </a:r>
            <a:endParaRPr lang="en-GB" sz="2000" dirty="0"/>
          </a:p>
          <a:p>
            <a:pPr lvl="2" algn="r" rtl="1">
              <a:spcBef>
                <a:spcPts val="0"/>
              </a:spcBef>
              <a:buSzPct val="90000"/>
            </a:pPr>
            <a:r>
              <a:rPr lang="ar-SY" dirty="0"/>
              <a:t>الحق في </a:t>
            </a:r>
            <a:r>
              <a:rPr lang="ar-SY" b="1" dirty="0">
                <a:solidFill>
                  <a:schemeClr val="accent1">
                    <a:lumMod val="50000"/>
                  </a:schemeClr>
                </a:solidFill>
              </a:rPr>
              <a:t>إخراج أنفسهم</a:t>
            </a:r>
            <a:r>
              <a:rPr lang="ar-SY" dirty="0"/>
              <a:t> من وضع في العمل لديهم مبرر معقول للاعتقاد بأنه يشكل خطراً وشيكاً وخطيراً على حياتهم أو صحتهم، دون عواقب لا داعي لها</a:t>
            </a:r>
            <a:endParaRPr lang="en-GB" dirty="0"/>
          </a:p>
          <a:p>
            <a:pPr lvl="2" algn="r" rtl="1">
              <a:spcBef>
                <a:spcPts val="0"/>
              </a:spcBef>
              <a:buSzPct val="90000"/>
            </a:pPr>
            <a:r>
              <a:rPr lang="ar-SY" dirty="0"/>
              <a:t>الحق في تلقي </a:t>
            </a:r>
            <a:r>
              <a:rPr lang="ar-SY" b="1" dirty="0">
                <a:solidFill>
                  <a:schemeClr val="accent1">
                    <a:lumMod val="50000"/>
                  </a:schemeClr>
                </a:solidFill>
              </a:rPr>
              <a:t>المعلومات والتدريب المناسب </a:t>
            </a:r>
            <a:r>
              <a:rPr lang="ar-SY" dirty="0"/>
              <a:t>بشأن السلامة والصحة المهنيتين</a:t>
            </a:r>
            <a:endParaRPr lang="en-GB" dirty="0"/>
          </a:p>
          <a:p>
            <a:pPr lvl="2" algn="r" rtl="1">
              <a:spcBef>
                <a:spcPts val="0"/>
              </a:spcBef>
              <a:buSzPct val="90000"/>
            </a:pPr>
            <a:r>
              <a:rPr lang="ar-SY" dirty="0"/>
              <a:t>الحق في </a:t>
            </a:r>
            <a:r>
              <a:rPr lang="ar-SY" b="1" dirty="0">
                <a:solidFill>
                  <a:schemeClr val="accent1">
                    <a:lumMod val="50000"/>
                  </a:schemeClr>
                </a:solidFill>
              </a:rPr>
              <a:t>الاستفسار</a:t>
            </a:r>
            <a:r>
              <a:rPr lang="ar-SY" dirty="0">
                <a:solidFill>
                  <a:schemeClr val="accent1">
                    <a:lumMod val="50000"/>
                  </a:schemeClr>
                </a:solidFill>
              </a:rPr>
              <a:t> </a:t>
            </a:r>
            <a:r>
              <a:rPr lang="ar-SY" dirty="0"/>
              <a:t>(والتشاور بشأن) جميع جوانب السلامة والصحة المهنيتين المرتبطة بعملهم</a:t>
            </a:r>
            <a:endParaRPr lang="en-GB" dirty="0"/>
          </a:p>
          <a:p>
            <a:pPr lvl="2" algn="r" rtl="1">
              <a:spcBef>
                <a:spcPts val="0"/>
              </a:spcBef>
              <a:buSzPct val="90000"/>
            </a:pPr>
            <a:r>
              <a:rPr lang="ar-SY" dirty="0"/>
              <a:t>واجب </a:t>
            </a:r>
            <a:r>
              <a:rPr lang="ar-SY" b="1" dirty="0">
                <a:solidFill>
                  <a:schemeClr val="accent1">
                    <a:lumMod val="50000"/>
                  </a:schemeClr>
                </a:solidFill>
              </a:rPr>
              <a:t>التعاون مع صاحب العمل </a:t>
            </a:r>
            <a:r>
              <a:rPr lang="ar-SY" dirty="0"/>
              <a:t>في مجالي السلامة والصحة المهنيتين (على سبيل المثال الامتثال للتعليمات والإجراءات المتعلقة بالسلامة والصحة المهنيتين؛ استخدام معدات الوقاية الشخصية بشكل صحيح؛ إبلاغ المشرف عن الموقف الخطر؛ وما إلى ذلك)</a:t>
            </a:r>
            <a:endParaRPr lang="en-GB" dirty="0"/>
          </a:p>
        </p:txBody>
      </p:sp>
      <p:sp>
        <p:nvSpPr>
          <p:cNvPr id="5" name="Date Placeholder 4">
            <a:extLst>
              <a:ext uri="{FF2B5EF4-FFF2-40B4-BE49-F238E27FC236}">
                <a16:creationId xmlns:a16="http://schemas.microsoft.com/office/drawing/2014/main" id="{7716FED9-1239-4C76-AFA1-909F40AB2D3E}"/>
              </a:ext>
            </a:extLst>
          </p:cNvPr>
          <p:cNvSpPr>
            <a:spLocks noGrp="1"/>
          </p:cNvSpPr>
          <p:nvPr>
            <p:ph type="dt" sz="half" idx="10"/>
          </p:nvPr>
        </p:nvSpPr>
        <p:spPr/>
        <p:txBody>
          <a:bodyPr/>
          <a:lstStyle/>
          <a:p>
            <a:r>
              <a:rPr lang="en-GB" dirty="0"/>
              <a:t>Date: Monday / 01 / October / 2019</a:t>
            </a:r>
          </a:p>
        </p:txBody>
      </p:sp>
      <p:sp>
        <p:nvSpPr>
          <p:cNvPr id="6" name="Footer Placeholder 5">
            <a:extLst>
              <a:ext uri="{FF2B5EF4-FFF2-40B4-BE49-F238E27FC236}">
                <a16:creationId xmlns:a16="http://schemas.microsoft.com/office/drawing/2014/main" id="{9F4AE338-2416-4941-BABF-6CDAB58645B1}"/>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7" name="Slide Number Placeholder 6">
            <a:extLst>
              <a:ext uri="{FF2B5EF4-FFF2-40B4-BE49-F238E27FC236}">
                <a16:creationId xmlns:a16="http://schemas.microsoft.com/office/drawing/2014/main" id="{D48CE6D8-37F7-4020-80EA-168C75C2242F}"/>
              </a:ext>
            </a:extLst>
          </p:cNvPr>
          <p:cNvSpPr>
            <a:spLocks noGrp="1"/>
          </p:cNvSpPr>
          <p:nvPr>
            <p:ph type="sldNum" sz="quarter" idx="12"/>
          </p:nvPr>
        </p:nvSpPr>
        <p:spPr/>
        <p:txBody>
          <a:bodyPr/>
          <a:lstStyle/>
          <a:p>
            <a:fld id="{856227C0-AD57-4F9B-BAE3-EEFB0D0EE427}" type="slidenum">
              <a:rPr lang="en-GB" smtClean="0"/>
              <a:t>29</a:t>
            </a:fld>
            <a:endParaRPr lang="en-GB" dirty="0"/>
          </a:p>
        </p:txBody>
      </p:sp>
    </p:spTree>
    <p:extLst>
      <p:ext uri="{BB962C8B-B14F-4D97-AF65-F5344CB8AC3E}">
        <p14:creationId xmlns:p14="http://schemas.microsoft.com/office/powerpoint/2010/main" val="1161435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58346-DCE6-4EEF-8673-4C72FC9981C4}"/>
              </a:ext>
            </a:extLst>
          </p:cNvPr>
          <p:cNvSpPr>
            <a:spLocks noGrp="1"/>
          </p:cNvSpPr>
          <p:nvPr>
            <p:ph type="title"/>
          </p:nvPr>
        </p:nvSpPr>
        <p:spPr/>
        <p:txBody>
          <a:bodyPr/>
          <a:lstStyle/>
          <a:p>
            <a:pPr algn="r" rtl="1"/>
            <a:r>
              <a:rPr lang="ar-SY" dirty="0"/>
              <a:t>بناء ثقافة وقائية للسلامة والصحة والحفاظ عليها</a:t>
            </a:r>
            <a:endParaRPr lang="en-GB" dirty="0"/>
          </a:p>
        </p:txBody>
      </p:sp>
      <p:sp>
        <p:nvSpPr>
          <p:cNvPr id="3" name="Date Placeholder 2">
            <a:extLst>
              <a:ext uri="{FF2B5EF4-FFF2-40B4-BE49-F238E27FC236}">
                <a16:creationId xmlns:a16="http://schemas.microsoft.com/office/drawing/2014/main" id="{AA1CD969-FB28-4DB5-93B7-214428AE6ECE}"/>
              </a:ext>
            </a:extLst>
          </p:cNvPr>
          <p:cNvSpPr>
            <a:spLocks noGrp="1"/>
          </p:cNvSpPr>
          <p:nvPr>
            <p:ph type="dt" sz="half" idx="10"/>
          </p:nvPr>
        </p:nvSpPr>
        <p:spPr/>
        <p:txBody>
          <a:bodyPr/>
          <a:lstStyle/>
          <a:p>
            <a:r>
              <a:rPr lang="en-GB" dirty="0"/>
              <a:t>Date: Monday / 01 / October / 2019</a:t>
            </a:r>
          </a:p>
        </p:txBody>
      </p:sp>
      <p:sp>
        <p:nvSpPr>
          <p:cNvPr id="4" name="Footer Placeholder 3">
            <a:extLst>
              <a:ext uri="{FF2B5EF4-FFF2-40B4-BE49-F238E27FC236}">
                <a16:creationId xmlns:a16="http://schemas.microsoft.com/office/drawing/2014/main" id="{E1E696D5-8C12-4AC8-9521-7D9BC942E69B}"/>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5" name="Slide Number Placeholder 4">
            <a:extLst>
              <a:ext uri="{FF2B5EF4-FFF2-40B4-BE49-F238E27FC236}">
                <a16:creationId xmlns:a16="http://schemas.microsoft.com/office/drawing/2014/main" id="{DBF3874D-E6B2-4169-A1FD-5BA07DCF8927}"/>
              </a:ext>
            </a:extLst>
          </p:cNvPr>
          <p:cNvSpPr>
            <a:spLocks noGrp="1"/>
          </p:cNvSpPr>
          <p:nvPr>
            <p:ph type="sldNum" sz="quarter" idx="12"/>
          </p:nvPr>
        </p:nvSpPr>
        <p:spPr/>
        <p:txBody>
          <a:bodyPr/>
          <a:lstStyle/>
          <a:p>
            <a:fld id="{856227C0-AD57-4F9B-BAE3-EEFB0D0EE427}" type="slidenum">
              <a:rPr lang="en-GB" smtClean="0"/>
              <a:t>3</a:t>
            </a:fld>
            <a:endParaRPr lang="en-GB" dirty="0"/>
          </a:p>
        </p:txBody>
      </p:sp>
      <p:sp>
        <p:nvSpPr>
          <p:cNvPr id="6" name="Text Placeholder 5">
            <a:extLst>
              <a:ext uri="{FF2B5EF4-FFF2-40B4-BE49-F238E27FC236}">
                <a16:creationId xmlns:a16="http://schemas.microsoft.com/office/drawing/2014/main" id="{F62C6181-A041-4EDC-A7A8-8C8B69C1644A}"/>
              </a:ext>
            </a:extLst>
          </p:cNvPr>
          <p:cNvSpPr>
            <a:spLocks noGrp="1"/>
          </p:cNvSpPr>
          <p:nvPr>
            <p:ph type="body" sz="quarter" idx="13"/>
          </p:nvPr>
        </p:nvSpPr>
        <p:spPr>
          <a:xfrm>
            <a:off x="490538" y="2393950"/>
            <a:ext cx="11210924" cy="3482976"/>
          </a:xfrm>
        </p:spPr>
        <p:txBody>
          <a:bodyPr/>
          <a:lstStyle/>
          <a:p>
            <a:pPr marL="702900" lvl="1" indent="-342900">
              <a:buClr>
                <a:schemeClr val="accent4"/>
              </a:buClr>
              <a:buSzPct val="200000"/>
              <a:buFont typeface="Arial" panose="020B0604020202020204" pitchFamily="34" charset="0"/>
              <a:buChar char="«"/>
            </a:pPr>
            <a:endParaRPr lang="en-GB" sz="2200" dirty="0"/>
          </a:p>
          <a:p>
            <a:pPr marL="432000" lvl="1" indent="-432000" algn="r" rtl="1">
              <a:buClr>
                <a:schemeClr val="accent4"/>
              </a:buClr>
              <a:buSzPct val="200000"/>
              <a:buFont typeface="Arial" panose="020B0604020202020204" pitchFamily="34" charset="0"/>
              <a:buChar char="«"/>
            </a:pPr>
            <a:r>
              <a:rPr lang="ar-SY" sz="2200" dirty="0"/>
              <a:t>ثقافة يكون فيها الحق في بيئة عمل آمنة وصحية مُحترَماً على جميع المستويات، وتشارك بموجبها الحكومة وأصحاب العمل والعمال مشاركة نَشِطة في ضمان بيئة عمل آمنة وصحية من خلال نظام من الحقوق والمسؤوليات والواجبات المُحدَّدة، ويمنح فيها مبدأ الوقاية الأولوية القصوى</a:t>
            </a:r>
            <a:endParaRPr lang="en-GB" sz="2200" dirty="0"/>
          </a:p>
          <a:p>
            <a:pPr marL="0" indent="0">
              <a:buNone/>
            </a:pPr>
            <a:endParaRPr lang="en-GB" sz="2400" dirty="0"/>
          </a:p>
          <a:p>
            <a:pPr marL="0" indent="0" algn="r">
              <a:buNone/>
            </a:pPr>
            <a:r>
              <a:rPr lang="ar-SY" sz="1800" i="1" dirty="0">
                <a:solidFill>
                  <a:schemeClr val="accent4"/>
                </a:solidFill>
              </a:rPr>
              <a:t>اتفاقية الإطار الترويجي للسلامة والصحة المهنيتين، 2006 (رقم 187)</a:t>
            </a:r>
          </a:p>
        </p:txBody>
      </p:sp>
    </p:spTree>
    <p:extLst>
      <p:ext uri="{BB962C8B-B14F-4D97-AF65-F5344CB8AC3E}">
        <p14:creationId xmlns:p14="http://schemas.microsoft.com/office/powerpoint/2010/main" val="12477666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602E0-A1B0-412D-98FB-FD91020E85CE}"/>
              </a:ext>
            </a:extLst>
          </p:cNvPr>
          <p:cNvSpPr>
            <a:spLocks noGrp="1"/>
          </p:cNvSpPr>
          <p:nvPr>
            <p:ph type="title"/>
          </p:nvPr>
        </p:nvSpPr>
        <p:spPr/>
        <p:txBody>
          <a:bodyPr/>
          <a:lstStyle/>
          <a:p>
            <a:pPr algn="r" rtl="1"/>
            <a:r>
              <a:rPr lang="ar-SY" dirty="0"/>
              <a:t>ضمان تعاون العامل وصاحب العمل في مجالي السلامة والصحة المهنيتين</a:t>
            </a:r>
            <a:endParaRPr lang="en-GB" dirty="0"/>
          </a:p>
        </p:txBody>
      </p:sp>
      <p:sp>
        <p:nvSpPr>
          <p:cNvPr id="4" name="Content Placeholder 3">
            <a:extLst>
              <a:ext uri="{FF2B5EF4-FFF2-40B4-BE49-F238E27FC236}">
                <a16:creationId xmlns:a16="http://schemas.microsoft.com/office/drawing/2014/main" id="{68AB3A07-98E8-4221-AC67-CBAD6F73BB3D}"/>
              </a:ext>
            </a:extLst>
          </p:cNvPr>
          <p:cNvSpPr>
            <a:spLocks noGrp="1"/>
          </p:cNvSpPr>
          <p:nvPr>
            <p:ph sz="half" idx="2"/>
          </p:nvPr>
        </p:nvSpPr>
        <p:spPr>
          <a:xfrm>
            <a:off x="8316283" y="2057398"/>
            <a:ext cx="3412800" cy="3819527"/>
          </a:xfrm>
          <a:solidFill>
            <a:srgbClr val="FEECF5"/>
          </a:solidFill>
        </p:spPr>
        <p:txBody>
          <a:bodyPr/>
          <a:lstStyle/>
          <a:p>
            <a:pPr lvl="1" algn="r" rtl="1">
              <a:spcBef>
                <a:spcPts val="0"/>
              </a:spcBef>
            </a:pPr>
            <a:r>
              <a:rPr lang="ar-SY" sz="2000" b="1" dirty="0"/>
              <a:t>الترتيبات التشاركية</a:t>
            </a:r>
          </a:p>
          <a:p>
            <a:pPr lvl="1" algn="r" rtl="1">
              <a:lnSpc>
                <a:spcPct val="50000"/>
              </a:lnSpc>
              <a:spcBef>
                <a:spcPts val="0"/>
              </a:spcBef>
            </a:pPr>
            <a:r>
              <a:rPr lang="ar-SY" sz="2000" dirty="0"/>
              <a:t>في مكان العمل مرتبطة بما يلي</a:t>
            </a:r>
            <a:r>
              <a:rPr lang="en-GB" sz="2000" dirty="0"/>
              <a:t>:</a:t>
            </a:r>
          </a:p>
          <a:p>
            <a:pPr lvl="2" algn="r" rtl="1"/>
            <a:r>
              <a:rPr lang="ar-SY" sz="2000" dirty="0"/>
              <a:t>تحسين ممارسات إدارة السلامة والصحة المهنيتين</a:t>
            </a:r>
            <a:endParaRPr lang="en-GB" sz="2000" dirty="0"/>
          </a:p>
          <a:p>
            <a:pPr lvl="2" algn="r" rtl="1"/>
            <a:r>
              <a:rPr lang="ar-SY" sz="2000" dirty="0"/>
              <a:t>أداء أفضل فيما يتعلق بالسلامة والصحة المهنيتين</a:t>
            </a:r>
            <a:endParaRPr lang="en-GB" sz="2000" dirty="0"/>
          </a:p>
          <a:p>
            <a:pPr lvl="2" algn="r" rtl="1"/>
            <a:r>
              <a:rPr lang="ar-SY" sz="2000" dirty="0"/>
              <a:t>انخفاض معدلات الحوادث والإصابات</a:t>
            </a:r>
            <a:endParaRPr lang="en-GB" sz="2000" dirty="0"/>
          </a:p>
          <a:p>
            <a:pPr lvl="2" algn="r" rtl="1"/>
            <a:r>
              <a:rPr lang="ar-SY" sz="2000" dirty="0"/>
              <a:t>زيادة الإنتاجية</a:t>
            </a:r>
            <a:endParaRPr lang="en-GB" sz="2000" dirty="0"/>
          </a:p>
        </p:txBody>
      </p:sp>
      <p:sp>
        <p:nvSpPr>
          <p:cNvPr id="5" name="Date Placeholder 4">
            <a:extLst>
              <a:ext uri="{FF2B5EF4-FFF2-40B4-BE49-F238E27FC236}">
                <a16:creationId xmlns:a16="http://schemas.microsoft.com/office/drawing/2014/main" id="{4E7189BE-0A82-48CD-B7E3-93C03A5F5D8B}"/>
              </a:ext>
            </a:extLst>
          </p:cNvPr>
          <p:cNvSpPr>
            <a:spLocks noGrp="1"/>
          </p:cNvSpPr>
          <p:nvPr>
            <p:ph type="dt" sz="half" idx="10"/>
          </p:nvPr>
        </p:nvSpPr>
        <p:spPr/>
        <p:txBody>
          <a:bodyPr/>
          <a:lstStyle/>
          <a:p>
            <a:r>
              <a:rPr lang="en-GB" dirty="0"/>
              <a:t>Date: Monday / 01 / October / 2019</a:t>
            </a:r>
          </a:p>
        </p:txBody>
      </p:sp>
      <p:sp>
        <p:nvSpPr>
          <p:cNvPr id="6" name="Footer Placeholder 5">
            <a:extLst>
              <a:ext uri="{FF2B5EF4-FFF2-40B4-BE49-F238E27FC236}">
                <a16:creationId xmlns:a16="http://schemas.microsoft.com/office/drawing/2014/main" id="{6C2085D8-19A4-4D90-BD30-FE220E688F10}"/>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7" name="Slide Number Placeholder 6">
            <a:extLst>
              <a:ext uri="{FF2B5EF4-FFF2-40B4-BE49-F238E27FC236}">
                <a16:creationId xmlns:a16="http://schemas.microsoft.com/office/drawing/2014/main" id="{F93B4724-ECB0-4DC1-A2BA-4226965B1A24}"/>
              </a:ext>
            </a:extLst>
          </p:cNvPr>
          <p:cNvSpPr>
            <a:spLocks noGrp="1"/>
          </p:cNvSpPr>
          <p:nvPr>
            <p:ph type="sldNum" sz="quarter" idx="12"/>
          </p:nvPr>
        </p:nvSpPr>
        <p:spPr/>
        <p:txBody>
          <a:bodyPr/>
          <a:lstStyle/>
          <a:p>
            <a:fld id="{856227C0-AD57-4F9B-BAE3-EEFB0D0EE427}" type="slidenum">
              <a:rPr lang="en-GB" smtClean="0"/>
              <a:t>30</a:t>
            </a:fld>
            <a:endParaRPr lang="en-GB" dirty="0"/>
          </a:p>
        </p:txBody>
      </p:sp>
      <p:sp>
        <p:nvSpPr>
          <p:cNvPr id="8" name="Text Placeholder 7">
            <a:extLst>
              <a:ext uri="{FF2B5EF4-FFF2-40B4-BE49-F238E27FC236}">
                <a16:creationId xmlns:a16="http://schemas.microsoft.com/office/drawing/2014/main" id="{AD8D6C94-BC16-4FC2-8DD0-1B2B5802ABCB}"/>
              </a:ext>
            </a:extLst>
          </p:cNvPr>
          <p:cNvSpPr>
            <a:spLocks noGrp="1"/>
          </p:cNvSpPr>
          <p:nvPr>
            <p:ph type="body" sz="quarter" idx="13"/>
          </p:nvPr>
        </p:nvSpPr>
        <p:spPr>
          <a:xfrm>
            <a:off x="583877" y="2057398"/>
            <a:ext cx="3412801" cy="3819527"/>
          </a:xfrm>
          <a:solidFill>
            <a:srgbClr val="FEECF5"/>
          </a:solidFill>
        </p:spPr>
        <p:txBody>
          <a:bodyPr/>
          <a:lstStyle/>
          <a:p>
            <a:pPr algn="r" rtl="1"/>
            <a:r>
              <a:rPr lang="ar-SY" sz="3500" dirty="0"/>
              <a:t>أكثر من 300 مليون</a:t>
            </a:r>
          </a:p>
          <a:p>
            <a:pPr algn="r" rtl="1">
              <a:spcBef>
                <a:spcPts val="600"/>
              </a:spcBef>
            </a:pPr>
            <a:r>
              <a:rPr lang="ar-SY" sz="2000" spc="0" dirty="0">
                <a:solidFill>
                  <a:schemeClr val="tx1"/>
                </a:solidFill>
              </a:rPr>
              <a:t>عامل في جميع أنحاء العالم يشعرون أنهم </a:t>
            </a:r>
            <a:r>
              <a:rPr lang="ar-SY" sz="2000" b="1" spc="0" dirty="0">
                <a:solidFill>
                  <a:schemeClr val="tx1"/>
                </a:solidFill>
              </a:rPr>
              <a:t>لا يستطيعون إبلاغ أصحاب العمل عن قضايا السلامة والصحة المهنيتين </a:t>
            </a:r>
            <a:r>
              <a:rPr lang="ar-SY" sz="2000" spc="0" dirty="0">
                <a:solidFill>
                  <a:schemeClr val="tx1"/>
                </a:solidFill>
              </a:rPr>
              <a:t>دون خوف من العقاب</a:t>
            </a:r>
            <a:endParaRPr lang="en-GB" sz="1500" dirty="0"/>
          </a:p>
          <a:p>
            <a:pPr lvl="1"/>
            <a:endParaRPr lang="en-GB" sz="1500" dirty="0"/>
          </a:p>
          <a:p>
            <a:pPr lvl="1" algn="r"/>
            <a:endParaRPr lang="en-GB" sz="1400" i="1" dirty="0"/>
          </a:p>
          <a:p>
            <a:pPr lvl="1"/>
            <a:endParaRPr lang="en-GB" sz="1500" dirty="0"/>
          </a:p>
          <a:p>
            <a:endParaRPr lang="en-GB" dirty="0"/>
          </a:p>
        </p:txBody>
      </p:sp>
      <p:sp>
        <p:nvSpPr>
          <p:cNvPr id="10" name="Text Placeholder 15">
            <a:extLst>
              <a:ext uri="{FF2B5EF4-FFF2-40B4-BE49-F238E27FC236}">
                <a16:creationId xmlns:a16="http://schemas.microsoft.com/office/drawing/2014/main" id="{74388720-7B44-4820-B592-B31D32818DE9}"/>
              </a:ext>
            </a:extLst>
          </p:cNvPr>
          <p:cNvSpPr txBox="1">
            <a:spLocks/>
          </p:cNvSpPr>
          <p:nvPr/>
        </p:nvSpPr>
        <p:spPr>
          <a:xfrm>
            <a:off x="490538" y="2057397"/>
            <a:ext cx="3412801" cy="3819527"/>
          </a:xfrm>
          <a:prstGeom prst="rect">
            <a:avLst/>
          </a:prstGeom>
        </p:spPr>
        <p:txBody>
          <a:bodyPr vert="horz" lIns="0" tIns="54000" rIns="0" bIns="0" rtlCol="0">
            <a:noAutofit/>
          </a:bodyPr>
          <a:lstStyle>
            <a:lvl1pPr marL="360000" indent="-360000" algn="l" defTabSz="914400" rtl="0" eaLnBrk="1" latinLnBrk="0" hangingPunct="1">
              <a:lnSpc>
                <a:spcPct val="80000"/>
              </a:lnSpc>
              <a:spcBef>
                <a:spcPts val="3200"/>
              </a:spcBef>
              <a:spcAft>
                <a:spcPts val="0"/>
              </a:spcAft>
              <a:buClr>
                <a:schemeClr val="accent2"/>
              </a:buClr>
              <a:buFontTx/>
              <a:buBlip>
                <a:blip r:embed="rId2"/>
              </a:buBlip>
              <a:defRPr sz="6000" b="0" kern="1200" spc="-200" baseline="0">
                <a:solidFill>
                  <a:schemeClr val="accent1"/>
                </a:solidFill>
                <a:latin typeface="+mn-lt"/>
                <a:ea typeface="+mn-ea"/>
                <a:cs typeface="+mn-cs"/>
              </a:defRPr>
            </a:lvl1pPr>
            <a:lvl2pPr marL="360000" indent="0" algn="l" defTabSz="914400" rtl="0" eaLnBrk="1" latinLnBrk="0" hangingPunct="1">
              <a:lnSpc>
                <a:spcPct val="100000"/>
              </a:lnSpc>
              <a:spcBef>
                <a:spcPts val="0"/>
              </a:spcBef>
              <a:spcAft>
                <a:spcPts val="0"/>
              </a:spcAft>
              <a:buFontTx/>
              <a:buNone/>
              <a:defRPr sz="10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en-GB" sz="1500" dirty="0"/>
          </a:p>
          <a:p>
            <a:pPr lvl="1"/>
            <a:endParaRPr lang="en-GB" sz="1500" dirty="0"/>
          </a:p>
          <a:p>
            <a:pPr lvl="1"/>
            <a:endParaRPr lang="en-GB" sz="1500" dirty="0"/>
          </a:p>
        </p:txBody>
      </p:sp>
      <p:sp>
        <p:nvSpPr>
          <p:cNvPr id="13" name="Text Placeholder 6">
            <a:extLst>
              <a:ext uri="{FF2B5EF4-FFF2-40B4-BE49-F238E27FC236}">
                <a16:creationId xmlns:a16="http://schemas.microsoft.com/office/drawing/2014/main" id="{F9BDACE1-787C-47B6-AC0F-EAA7AE80C9F2}"/>
              </a:ext>
            </a:extLst>
          </p:cNvPr>
          <p:cNvSpPr txBox="1">
            <a:spLocks/>
          </p:cNvSpPr>
          <p:nvPr/>
        </p:nvSpPr>
        <p:spPr>
          <a:xfrm>
            <a:off x="4400253" y="2057397"/>
            <a:ext cx="3412801" cy="3819528"/>
          </a:xfrm>
          <a:prstGeom prst="rect">
            <a:avLst/>
          </a:prstGeom>
          <a:solidFill>
            <a:srgbClr val="EDF7FD"/>
          </a:solidFill>
        </p:spPr>
        <p:txBody>
          <a:bodyPr vert="horz" lIns="0" tIns="54000" rIns="0" bIns="0" rtlCol="0">
            <a:noAutofit/>
          </a:bodyPr>
          <a:lstStyle>
            <a:lvl1pPr marL="360000" indent="-360000" algn="l" defTabSz="914400" rtl="0" eaLnBrk="1" latinLnBrk="0" hangingPunct="1">
              <a:lnSpc>
                <a:spcPct val="80000"/>
              </a:lnSpc>
              <a:spcBef>
                <a:spcPts val="3200"/>
              </a:spcBef>
              <a:spcAft>
                <a:spcPts val="0"/>
              </a:spcAft>
              <a:buClr>
                <a:schemeClr val="accent2"/>
              </a:buClr>
              <a:buFontTx/>
              <a:buBlip>
                <a:blip r:embed="rId2"/>
              </a:buBlip>
              <a:defRPr sz="6000" b="0" kern="1200" spc="-200" baseline="0">
                <a:solidFill>
                  <a:schemeClr val="accent1"/>
                </a:solidFill>
                <a:latin typeface="+mn-lt"/>
                <a:ea typeface="+mn-ea"/>
                <a:cs typeface="+mn-cs"/>
              </a:defRPr>
            </a:lvl1pPr>
            <a:lvl2pPr marL="360000" indent="0" algn="l" defTabSz="914400" rtl="0" eaLnBrk="1" latinLnBrk="0" hangingPunct="1">
              <a:lnSpc>
                <a:spcPct val="100000"/>
              </a:lnSpc>
              <a:spcBef>
                <a:spcPts val="0"/>
              </a:spcBef>
              <a:spcAft>
                <a:spcPts val="0"/>
              </a:spcAft>
              <a:buFontTx/>
              <a:buNone/>
              <a:defRPr sz="1000" kern="1200">
                <a:solidFill>
                  <a:schemeClr val="tx1"/>
                </a:solidFill>
                <a:latin typeface="+mn-lt"/>
                <a:ea typeface="+mn-ea"/>
                <a:cs typeface="+mn-cs"/>
              </a:defRPr>
            </a:lvl2pPr>
            <a:lvl3pPr marL="252000" indent="-252000" algn="l" defTabSz="914400" rtl="0" eaLnBrk="1" latinLnBrk="0" hangingPunct="1">
              <a:lnSpc>
                <a:spcPct val="9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9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9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spcBef>
                <a:spcPts val="1200"/>
              </a:spcBef>
            </a:pPr>
            <a:r>
              <a:rPr lang="ar-SY" sz="3500" dirty="0"/>
              <a:t>64٪ </a:t>
            </a:r>
            <a:r>
              <a:rPr lang="ar-SY" sz="2000" spc="0" dirty="0">
                <a:solidFill>
                  <a:schemeClr val="tx1"/>
                </a:solidFill>
              </a:rPr>
              <a:t>حوادث</a:t>
            </a:r>
            <a:r>
              <a:rPr lang="ar-SY" sz="1800" dirty="0"/>
              <a:t>  </a:t>
            </a:r>
            <a:r>
              <a:rPr lang="ar-SY" sz="2000" spc="0" dirty="0">
                <a:solidFill>
                  <a:schemeClr val="tx1"/>
                </a:solidFill>
              </a:rPr>
              <a:t>متعلقة</a:t>
            </a:r>
          </a:p>
          <a:p>
            <a:pPr algn="r" rtl="1">
              <a:lnSpc>
                <a:spcPct val="50000"/>
              </a:lnSpc>
              <a:spcBef>
                <a:spcPts val="0"/>
              </a:spcBef>
            </a:pPr>
            <a:r>
              <a:rPr lang="ar-SY" sz="2000" spc="0" dirty="0">
                <a:solidFill>
                  <a:schemeClr val="tx1"/>
                </a:solidFill>
              </a:rPr>
              <a:t>بالسلامة أقل</a:t>
            </a:r>
          </a:p>
          <a:p>
            <a:pPr algn="r" rtl="1">
              <a:lnSpc>
                <a:spcPct val="50000"/>
              </a:lnSpc>
              <a:spcBef>
                <a:spcPts val="0"/>
              </a:spcBef>
            </a:pPr>
            <a:endParaRPr lang="en-GB" sz="2000" spc="0" dirty="0">
              <a:solidFill>
                <a:schemeClr val="tx1"/>
              </a:solidFill>
            </a:endParaRPr>
          </a:p>
          <a:p>
            <a:pPr algn="r" rtl="1">
              <a:spcBef>
                <a:spcPts val="600"/>
              </a:spcBef>
            </a:pPr>
            <a:r>
              <a:rPr lang="ar-SY" sz="3500" dirty="0"/>
              <a:t>58٪</a:t>
            </a:r>
            <a:r>
              <a:rPr lang="ar-SY" sz="2000" dirty="0">
                <a:solidFill>
                  <a:schemeClr val="tx1"/>
                </a:solidFill>
              </a:rPr>
              <a:t> </a:t>
            </a:r>
            <a:r>
              <a:rPr lang="ar-SY" sz="2000" spc="0" dirty="0">
                <a:solidFill>
                  <a:schemeClr val="tx1"/>
                </a:solidFill>
              </a:rPr>
              <a:t>دخول أقل للمستشفى</a:t>
            </a:r>
            <a:r>
              <a:rPr lang="en-GB" sz="2000" spc="0" dirty="0">
                <a:solidFill>
                  <a:schemeClr val="tx1"/>
                </a:solidFill>
              </a:rPr>
              <a:t>    </a:t>
            </a:r>
            <a:endParaRPr lang="ar-SY" sz="2000" spc="0" dirty="0">
              <a:solidFill>
                <a:schemeClr val="tx1"/>
              </a:solidFill>
            </a:endParaRPr>
          </a:p>
          <a:p>
            <a:pPr marL="0" indent="0" algn="r" rtl="1">
              <a:spcBef>
                <a:spcPts val="600"/>
              </a:spcBef>
              <a:buNone/>
            </a:pPr>
            <a:r>
              <a:rPr lang="en-GB" sz="2000" spc="0" dirty="0">
                <a:solidFill>
                  <a:schemeClr val="tx1"/>
                </a:solidFill>
              </a:rPr>
              <a:t>  </a:t>
            </a:r>
            <a:r>
              <a:rPr lang="ar-SY" sz="2000" spc="0" dirty="0">
                <a:solidFill>
                  <a:schemeClr val="tx1"/>
                </a:solidFill>
              </a:rPr>
              <a:t>في أماكن العمل التي تعزز </a:t>
            </a:r>
            <a:r>
              <a:rPr lang="ar-SY" sz="2000" b="1" spc="0" dirty="0">
                <a:solidFill>
                  <a:schemeClr val="tx1"/>
                </a:solidFill>
              </a:rPr>
              <a:t>مشاركة العمال </a:t>
            </a:r>
            <a:r>
              <a:rPr lang="ar-SY" sz="2000" spc="0" dirty="0">
                <a:solidFill>
                  <a:schemeClr val="tx1"/>
                </a:solidFill>
              </a:rPr>
              <a:t>مع تنفيذ ثقافة إيجابية للسلامة والصحة المهنيتين</a:t>
            </a:r>
            <a:endParaRPr lang="en-GB" sz="2000" spc="0" dirty="0">
              <a:solidFill>
                <a:schemeClr val="tx1"/>
              </a:solidFill>
            </a:endParaRPr>
          </a:p>
        </p:txBody>
      </p:sp>
      <p:sp>
        <p:nvSpPr>
          <p:cNvPr id="11" name="TextBox 10">
            <a:extLst>
              <a:ext uri="{FF2B5EF4-FFF2-40B4-BE49-F238E27FC236}">
                <a16:creationId xmlns:a16="http://schemas.microsoft.com/office/drawing/2014/main" id="{87A241C2-95B8-4A53-BFC3-99268383E22E}"/>
              </a:ext>
            </a:extLst>
          </p:cNvPr>
          <p:cNvSpPr txBox="1"/>
          <p:nvPr/>
        </p:nvSpPr>
        <p:spPr>
          <a:xfrm>
            <a:off x="4400253" y="5230592"/>
            <a:ext cx="3412801" cy="646331"/>
          </a:xfrm>
          <a:prstGeom prst="rect">
            <a:avLst/>
          </a:prstGeom>
          <a:noFill/>
        </p:spPr>
        <p:txBody>
          <a:bodyPr wrap="square">
            <a:spAutoFit/>
          </a:bodyPr>
          <a:lstStyle/>
          <a:p>
            <a:pPr algn="r"/>
            <a:r>
              <a:rPr lang="en-GB" sz="1200" i="1" dirty="0"/>
              <a:t>Harter et al., The relationship between engagement at work and organizational outcomes: 2020 Q12 Meta-Analysis</a:t>
            </a:r>
          </a:p>
        </p:txBody>
      </p:sp>
      <p:sp>
        <p:nvSpPr>
          <p:cNvPr id="14" name="TextBox 13">
            <a:extLst>
              <a:ext uri="{FF2B5EF4-FFF2-40B4-BE49-F238E27FC236}">
                <a16:creationId xmlns:a16="http://schemas.microsoft.com/office/drawing/2014/main" id="{645437F1-BFFE-4F2F-A2CF-B0297BACA400}"/>
              </a:ext>
            </a:extLst>
          </p:cNvPr>
          <p:cNvSpPr txBox="1"/>
          <p:nvPr/>
        </p:nvSpPr>
        <p:spPr>
          <a:xfrm>
            <a:off x="533152" y="5466040"/>
            <a:ext cx="3370187" cy="461665"/>
          </a:xfrm>
          <a:prstGeom prst="rect">
            <a:avLst/>
          </a:prstGeom>
          <a:noFill/>
        </p:spPr>
        <p:txBody>
          <a:bodyPr wrap="square">
            <a:spAutoFit/>
          </a:bodyPr>
          <a:lstStyle/>
          <a:p>
            <a:pPr lvl="1" algn="r"/>
            <a:r>
              <a:rPr lang="en-GB" sz="1200" i="1" dirty="0"/>
              <a:t>Lloyd’s Register Foundation </a:t>
            </a:r>
          </a:p>
          <a:p>
            <a:pPr algn="r"/>
            <a:r>
              <a:rPr lang="en-GB" sz="1200" i="1" dirty="0"/>
              <a:t>World Risk Poll 2019</a:t>
            </a:r>
          </a:p>
        </p:txBody>
      </p:sp>
    </p:spTree>
    <p:extLst>
      <p:ext uri="{BB962C8B-B14F-4D97-AF65-F5344CB8AC3E}">
        <p14:creationId xmlns:p14="http://schemas.microsoft.com/office/powerpoint/2010/main" val="33636500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BB334-87AF-4DEC-ACA2-C69323F503D2}"/>
              </a:ext>
            </a:extLst>
          </p:cNvPr>
          <p:cNvSpPr>
            <a:spLocks noGrp="1"/>
          </p:cNvSpPr>
          <p:nvPr>
            <p:ph type="title"/>
          </p:nvPr>
        </p:nvSpPr>
        <p:spPr/>
        <p:txBody>
          <a:bodyPr/>
          <a:lstStyle/>
          <a:p>
            <a:pPr algn="r" rtl="1"/>
            <a:r>
              <a:rPr lang="ar-SY" dirty="0"/>
              <a:t>ممثلو العمال لشؤون السلامة والصحة المهنيتين</a:t>
            </a:r>
            <a:endParaRPr lang="en-GB" dirty="0"/>
          </a:p>
        </p:txBody>
      </p:sp>
      <p:sp>
        <p:nvSpPr>
          <p:cNvPr id="3" name="Content Placeholder 2">
            <a:extLst>
              <a:ext uri="{FF2B5EF4-FFF2-40B4-BE49-F238E27FC236}">
                <a16:creationId xmlns:a16="http://schemas.microsoft.com/office/drawing/2014/main" id="{E53C1941-4B5F-409E-A74E-67028177E29D}"/>
              </a:ext>
            </a:extLst>
          </p:cNvPr>
          <p:cNvSpPr>
            <a:spLocks noGrp="1"/>
          </p:cNvSpPr>
          <p:nvPr>
            <p:ph idx="1"/>
          </p:nvPr>
        </p:nvSpPr>
        <p:spPr>
          <a:xfrm>
            <a:off x="3325178" y="2108783"/>
            <a:ext cx="8605336" cy="3819525"/>
          </a:xfrm>
        </p:spPr>
        <p:txBody>
          <a:bodyPr/>
          <a:lstStyle/>
          <a:p>
            <a:pPr lvl="1" algn="r" rtl="1"/>
            <a:r>
              <a:rPr lang="ar-SY" sz="2000" b="1" dirty="0">
                <a:solidFill>
                  <a:schemeClr val="accent4"/>
                </a:solidFill>
              </a:rPr>
              <a:t>المهام</a:t>
            </a:r>
            <a:r>
              <a:rPr lang="ar-SY" sz="2000" dirty="0">
                <a:solidFill>
                  <a:schemeClr val="accent4"/>
                </a:solidFill>
              </a:rPr>
              <a:t> </a:t>
            </a:r>
            <a:r>
              <a:rPr lang="ar-SY" sz="2000" dirty="0"/>
              <a:t>الرئيسية:</a:t>
            </a:r>
          </a:p>
          <a:p>
            <a:pPr lvl="2" algn="r" rtl="1">
              <a:spcBef>
                <a:spcPts val="0"/>
              </a:spcBef>
            </a:pPr>
            <a:r>
              <a:rPr lang="ar-SY" sz="2000" dirty="0"/>
              <a:t>تمثيل العمال في جميع الأمور المتعلقة بالسلامة والصحة المهنيتين</a:t>
            </a:r>
          </a:p>
          <a:p>
            <a:pPr lvl="2" algn="r" rtl="1">
              <a:spcBef>
                <a:spcPts val="0"/>
              </a:spcBef>
            </a:pPr>
            <a:r>
              <a:rPr lang="ar-SY" sz="2000" dirty="0"/>
              <a:t>مراقبة التدابير التي يتخذها أصحاب العمل للوفاء بمسؤولياتهم في مجالي السلامة والصحة المهنيتين</a:t>
            </a:r>
          </a:p>
          <a:p>
            <a:pPr lvl="2" algn="r" rtl="1">
              <a:spcBef>
                <a:spcPts val="0"/>
              </a:spcBef>
            </a:pPr>
            <a:r>
              <a:rPr lang="ar-SY" sz="2000" dirty="0"/>
              <a:t>الاستعلام عن قضايا السلامة والصحة المهنيتين التي يثيرها العمال</a:t>
            </a:r>
          </a:p>
          <a:p>
            <a:pPr lvl="2" algn="r" rtl="1">
              <a:spcBef>
                <a:spcPts val="0"/>
              </a:spcBef>
            </a:pPr>
            <a:r>
              <a:rPr lang="ar-SY" sz="2000" dirty="0"/>
              <a:t>التحقيق في أي خطر مُحتمَل على سلامة العمال وصحتهم ينشأ عن عملهم</a:t>
            </a:r>
          </a:p>
          <a:p>
            <a:pPr lvl="2" algn="r" rtl="1">
              <a:spcBef>
                <a:spcPts val="0"/>
              </a:spcBef>
            </a:pPr>
            <a:r>
              <a:rPr lang="ar-SY" sz="2000" dirty="0"/>
              <a:t>تقديم إقرارات للإدارة بشأن الأمور التي تؤثر على سلامة العمال وصحتهم</a:t>
            </a:r>
          </a:p>
          <a:p>
            <a:pPr lvl="2" algn="r" rtl="1">
              <a:spcBef>
                <a:spcPts val="0"/>
              </a:spcBef>
            </a:pPr>
            <a:r>
              <a:rPr lang="ar-SY" sz="2000" dirty="0"/>
              <a:t>التعاون مع صاحب العمل ومساعدته في معالجة الأخطار المتعلقة بالسلامة والصحة المهنيتين</a:t>
            </a:r>
          </a:p>
          <a:p>
            <a:pPr lvl="2" algn="r" rtl="1">
              <a:spcBef>
                <a:spcPts val="0"/>
              </a:spcBef>
            </a:pPr>
            <a:r>
              <a:rPr lang="ar-SY" sz="2000" dirty="0"/>
              <a:t>تعزيز وتشجيع تعاون العمال في مجالي السلامة والصحة المهنيتين</a:t>
            </a:r>
          </a:p>
          <a:p>
            <a:pPr lvl="2" algn="r" rtl="1">
              <a:spcBef>
                <a:spcPts val="0"/>
              </a:spcBef>
            </a:pPr>
            <a:r>
              <a:rPr lang="ar-SY" sz="2000" dirty="0"/>
              <a:t>المشاركة وتمثيل العمال في عمليات صنع القرار فيما يتعلق بالسلامة والصحة المهنيتين</a:t>
            </a:r>
          </a:p>
          <a:p>
            <a:pPr lvl="2" algn="r" rtl="1">
              <a:spcBef>
                <a:spcPts val="0"/>
              </a:spcBef>
            </a:pPr>
            <a:r>
              <a:rPr lang="ar-SY" sz="2000" dirty="0"/>
              <a:t>التحقيق في الحوادث والأمراض المهنية، وكذلك الحوادث الوشيكة (الحوادث التي كادت أن تقع)</a:t>
            </a:r>
          </a:p>
          <a:p>
            <a:endParaRPr lang="en-GB" sz="2000" dirty="0"/>
          </a:p>
        </p:txBody>
      </p:sp>
      <p:sp>
        <p:nvSpPr>
          <p:cNvPr id="4" name="Date Placeholder 3">
            <a:extLst>
              <a:ext uri="{FF2B5EF4-FFF2-40B4-BE49-F238E27FC236}">
                <a16:creationId xmlns:a16="http://schemas.microsoft.com/office/drawing/2014/main" id="{0FA0BB88-2C4D-4FE8-8CE5-129F4CB6203B}"/>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A0794871-17C7-4B6A-B2F1-421011AFE537}"/>
              </a:ext>
            </a:extLst>
          </p:cNvPr>
          <p:cNvSpPr>
            <a:spLocks noGrp="1"/>
          </p:cNvSpPr>
          <p:nvPr>
            <p:ph type="ftr" sz="quarter" idx="11"/>
          </p:nvPr>
        </p:nvSpPr>
        <p:spPr/>
        <p:txBody>
          <a:bodyPr/>
          <a:lstStyle/>
          <a:p>
            <a:r>
              <a:rPr lang="ar-SY" dirty="0">
                <a:solidFill>
                  <a:srgbClr val="230050"/>
                </a:solidFill>
              </a:rPr>
              <a:t>الدفع قدماً بالعدالة الاجتماعية، تعزيز العمل اللائق</a:t>
            </a:r>
          </a:p>
        </p:txBody>
      </p:sp>
      <p:sp>
        <p:nvSpPr>
          <p:cNvPr id="6" name="Slide Number Placeholder 5">
            <a:extLst>
              <a:ext uri="{FF2B5EF4-FFF2-40B4-BE49-F238E27FC236}">
                <a16:creationId xmlns:a16="http://schemas.microsoft.com/office/drawing/2014/main" id="{36DEFA39-D219-4AC6-A8B1-529EE0374F00}"/>
              </a:ext>
            </a:extLst>
          </p:cNvPr>
          <p:cNvSpPr>
            <a:spLocks noGrp="1"/>
          </p:cNvSpPr>
          <p:nvPr>
            <p:ph type="sldNum" sz="quarter" idx="12"/>
          </p:nvPr>
        </p:nvSpPr>
        <p:spPr/>
        <p:txBody>
          <a:bodyPr/>
          <a:lstStyle/>
          <a:p>
            <a:fld id="{856227C0-AD57-4F9B-BAE3-EEFB0D0EE427}" type="slidenum">
              <a:rPr lang="en-GB" smtClean="0">
                <a:solidFill>
                  <a:srgbClr val="1E2DBE"/>
                </a:solidFill>
              </a:rPr>
              <a:pPr/>
              <a:t>31</a:t>
            </a:fld>
            <a:endParaRPr lang="en-GB" dirty="0">
              <a:solidFill>
                <a:srgbClr val="1E2DBE"/>
              </a:solidFill>
            </a:endParaRPr>
          </a:p>
        </p:txBody>
      </p:sp>
      <p:sp>
        <p:nvSpPr>
          <p:cNvPr id="7" name="Content Placeholder 6">
            <a:extLst>
              <a:ext uri="{FF2B5EF4-FFF2-40B4-BE49-F238E27FC236}">
                <a16:creationId xmlns:a16="http://schemas.microsoft.com/office/drawing/2014/main" id="{60058FEA-8210-4780-8FF7-B8720535D1DF}"/>
              </a:ext>
            </a:extLst>
          </p:cNvPr>
          <p:cNvSpPr txBox="1">
            <a:spLocks/>
          </p:cNvSpPr>
          <p:nvPr/>
        </p:nvSpPr>
        <p:spPr>
          <a:xfrm>
            <a:off x="410734" y="2057398"/>
            <a:ext cx="2296204" cy="3922295"/>
          </a:xfrm>
          <a:prstGeom prst="rect">
            <a:avLst/>
          </a:prstGeom>
          <a:solidFill>
            <a:srgbClr val="FEECF5"/>
          </a:solidFill>
        </p:spPr>
        <p:txBody>
          <a:bodyPr anchor="ctr"/>
          <a:lstStyle>
            <a:lvl1pPr marL="0" indent="0" algn="l" defTabSz="914400" rtl="0" eaLnBrk="1" latinLnBrk="0" hangingPunct="1">
              <a:lnSpc>
                <a:spcPct val="9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9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9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9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lang="en-GB" b="0" dirty="0">
                <a:solidFill>
                  <a:srgbClr val="960A55">
                    <a:lumMod val="75000"/>
                  </a:srgbClr>
                </a:solidFill>
                <a:sym typeface="Wingdings 3" panose="05040102010807070707" pitchFamily="18" charset="2"/>
              </a:rPr>
              <a:t> </a:t>
            </a:r>
            <a:r>
              <a:rPr lang="ar-SY" b="0" dirty="0">
                <a:solidFill>
                  <a:srgbClr val="960A55">
                    <a:lumMod val="75000"/>
                  </a:srgbClr>
                </a:solidFill>
                <a:sym typeface="Wingdings 3" panose="05040102010807070707" pitchFamily="18" charset="2"/>
              </a:rPr>
              <a:t>تُظهِر البَيِّنات علاقة إيجابية بين </a:t>
            </a:r>
            <a:r>
              <a:rPr lang="ar-SY" dirty="0">
                <a:solidFill>
                  <a:schemeClr val="accent4"/>
                </a:solidFill>
                <a:sym typeface="Wingdings 3" panose="05040102010807070707" pitchFamily="18" charset="2"/>
              </a:rPr>
              <a:t>مشاركة ممثلي  العمال لشؤون السلامة والصحة المهنيتين </a:t>
            </a:r>
            <a:r>
              <a:rPr lang="ar-SY" b="0" dirty="0">
                <a:solidFill>
                  <a:srgbClr val="960A55">
                    <a:lumMod val="75000"/>
                  </a:srgbClr>
                </a:solidFill>
                <a:sym typeface="Wingdings 3" panose="05040102010807070707" pitchFamily="18" charset="2"/>
              </a:rPr>
              <a:t>في مكان العمل وتحسين </a:t>
            </a:r>
            <a:r>
              <a:rPr lang="ar-SY" dirty="0">
                <a:solidFill>
                  <a:schemeClr val="accent4"/>
                </a:solidFill>
                <a:sym typeface="Wingdings 3" panose="05040102010807070707" pitchFamily="18" charset="2"/>
              </a:rPr>
              <a:t>الأداء المتعلق بالسلامة والصحة المهنيتين</a:t>
            </a:r>
          </a:p>
        </p:txBody>
      </p:sp>
    </p:spTree>
    <p:extLst>
      <p:ext uri="{BB962C8B-B14F-4D97-AF65-F5344CB8AC3E}">
        <p14:creationId xmlns:p14="http://schemas.microsoft.com/office/powerpoint/2010/main" val="7275040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73B06-C0A7-41D1-8AB7-C92DDFF5F449}"/>
              </a:ext>
            </a:extLst>
          </p:cNvPr>
          <p:cNvSpPr>
            <a:spLocks noGrp="1"/>
          </p:cNvSpPr>
          <p:nvPr>
            <p:ph type="title"/>
          </p:nvPr>
        </p:nvSpPr>
        <p:spPr/>
        <p:txBody>
          <a:bodyPr/>
          <a:lstStyle/>
          <a:p>
            <a:pPr algn="r" rtl="1"/>
            <a:r>
              <a:rPr lang="ar-SY" dirty="0"/>
              <a:t>اللجان المشتركة للسلامة والصحة المهنيتين</a:t>
            </a:r>
            <a:endParaRPr lang="en-GB" dirty="0"/>
          </a:p>
        </p:txBody>
      </p:sp>
      <p:sp>
        <p:nvSpPr>
          <p:cNvPr id="3" name="Content Placeholder 2">
            <a:extLst>
              <a:ext uri="{FF2B5EF4-FFF2-40B4-BE49-F238E27FC236}">
                <a16:creationId xmlns:a16="http://schemas.microsoft.com/office/drawing/2014/main" id="{07EA8E94-6D7A-476D-84A5-8EB16CC887FB}"/>
              </a:ext>
            </a:extLst>
          </p:cNvPr>
          <p:cNvSpPr>
            <a:spLocks noGrp="1"/>
          </p:cNvSpPr>
          <p:nvPr>
            <p:ph idx="1"/>
          </p:nvPr>
        </p:nvSpPr>
        <p:spPr/>
        <p:txBody>
          <a:bodyPr/>
          <a:lstStyle/>
          <a:p>
            <a:pPr lvl="1" algn="r" rtl="1"/>
            <a:r>
              <a:rPr lang="ar-SY" sz="2000" dirty="0"/>
              <a:t>اللجان المشتركة للسلامة والصحة المهنيتين هي </a:t>
            </a:r>
            <a:r>
              <a:rPr lang="ar-SY" sz="2000" b="1" dirty="0">
                <a:solidFill>
                  <a:schemeClr val="accent4"/>
                </a:solidFill>
              </a:rPr>
              <a:t>هيئات ثنائية</a:t>
            </a:r>
            <a:r>
              <a:rPr lang="ar-SY" sz="2000" dirty="0"/>
              <a:t>، تتألف من عدد متساوٍ من ممثلي العمال وأصحاب العمل، ويتم إنشاؤها في مكان العمل وتكليفها بمهام مختلفة </a:t>
            </a:r>
            <a:r>
              <a:rPr lang="ar-SY" sz="2000" b="1" dirty="0">
                <a:solidFill>
                  <a:schemeClr val="accent4"/>
                </a:solidFill>
              </a:rPr>
              <a:t>لضمان التعاون </a:t>
            </a:r>
            <a:r>
              <a:rPr lang="ar-SY" sz="2000" dirty="0"/>
              <a:t>بين أصحاب العمل والعمال من أجل تحقيق ظروف عمل آمنة وصحية وبيئة عمل سليمة والحفاظ عليها.</a:t>
            </a:r>
          </a:p>
          <a:p>
            <a:pPr lvl="1" algn="r" rtl="1"/>
            <a:r>
              <a:rPr lang="ar-SY" sz="2000" dirty="0"/>
              <a:t>عادة ما تكون المهام والحقوق والصلاحيات مماثلة لتلك الخاصة بممثلي العمال لشؤون السلامة والصحة المهنيتين - غالباً ما يكون عدد المهام القانونية والمُعقَّدة أكبر من تلك الخاصة بممثلي العمال فقط، حيث تمتلك لجان السلامة والصحة المهنيتين المشتركة قدراً أكبر من الموارد البشرية والقدرات.</a:t>
            </a:r>
          </a:p>
          <a:p>
            <a:pPr lvl="1" algn="r" rtl="1"/>
            <a:r>
              <a:rPr lang="ar-SY" sz="2000" dirty="0"/>
              <a:t>يُعدّ إنشاء لجان مشتركة للسلامة والصحة المهنيتين أمراً إلزامياً في العديد من البلدان، على الرغم من أن هذا غالباً ما يتوقف على حجم المنشأة. وفي البلدان التي لا تُنظِّم فيها التشريعاتُ الوطنية للسلامة والصحة المهنيتين اللجانَ المشتركة للسلامة والصحة المهنيتين، قد تتولى الاتفاقات الجماعية هذه الوظيفة.</a:t>
            </a:r>
            <a:endParaRPr lang="en-GB" dirty="0"/>
          </a:p>
        </p:txBody>
      </p:sp>
      <p:sp>
        <p:nvSpPr>
          <p:cNvPr id="4" name="Date Placeholder 3">
            <a:extLst>
              <a:ext uri="{FF2B5EF4-FFF2-40B4-BE49-F238E27FC236}">
                <a16:creationId xmlns:a16="http://schemas.microsoft.com/office/drawing/2014/main" id="{51CCDC5A-4505-4ECF-B78E-4F4BB01C74E8}"/>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E7170814-198B-436C-BA11-818815B43BEF}"/>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6" name="Slide Number Placeholder 5">
            <a:extLst>
              <a:ext uri="{FF2B5EF4-FFF2-40B4-BE49-F238E27FC236}">
                <a16:creationId xmlns:a16="http://schemas.microsoft.com/office/drawing/2014/main" id="{5164E179-84AF-4E4E-96C5-5E4D1804D477}"/>
              </a:ext>
            </a:extLst>
          </p:cNvPr>
          <p:cNvSpPr>
            <a:spLocks noGrp="1"/>
          </p:cNvSpPr>
          <p:nvPr>
            <p:ph type="sldNum" sz="quarter" idx="12"/>
          </p:nvPr>
        </p:nvSpPr>
        <p:spPr/>
        <p:txBody>
          <a:bodyPr/>
          <a:lstStyle/>
          <a:p>
            <a:fld id="{856227C0-AD57-4F9B-BAE3-EEFB0D0EE427}" type="slidenum">
              <a:rPr lang="en-GB" smtClean="0"/>
              <a:t>32</a:t>
            </a:fld>
            <a:endParaRPr lang="en-GB" dirty="0"/>
          </a:p>
        </p:txBody>
      </p:sp>
      <p:sp>
        <p:nvSpPr>
          <p:cNvPr id="7" name="Content Placeholder 1">
            <a:extLst>
              <a:ext uri="{FF2B5EF4-FFF2-40B4-BE49-F238E27FC236}">
                <a16:creationId xmlns:a16="http://schemas.microsoft.com/office/drawing/2014/main" id="{0AD2AF19-2302-4875-AE5C-90460D1BB42C}"/>
              </a:ext>
            </a:extLst>
          </p:cNvPr>
          <p:cNvSpPr txBox="1">
            <a:spLocks/>
          </p:cNvSpPr>
          <p:nvPr/>
        </p:nvSpPr>
        <p:spPr>
          <a:xfrm>
            <a:off x="490538" y="5289607"/>
            <a:ext cx="11210924" cy="746782"/>
          </a:xfrm>
          <a:prstGeom prst="rect">
            <a:avLst/>
          </a:prstGeom>
          <a:solidFill>
            <a:srgbClr val="EDF7FD"/>
          </a:solidFill>
          <a:ln>
            <a:solidFill>
              <a:schemeClr val="bg2"/>
            </a:solidFill>
          </a:ln>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rtl="1" fontAlgn="base">
              <a:lnSpc>
                <a:spcPct val="85000"/>
              </a:lnSpc>
              <a:spcBef>
                <a:spcPts val="600"/>
              </a:spcBef>
              <a:spcAft>
                <a:spcPts val="0"/>
              </a:spcAft>
              <a:buClr>
                <a:schemeClr val="accent1"/>
              </a:buClr>
              <a:buSzPct val="115000"/>
              <a:buFont typeface="Segoe Fluent Icons" panose="050A0102010101010101" pitchFamily="18" charset="0"/>
              <a:buChar char=""/>
            </a:pPr>
            <a:r>
              <a:rPr lang="ar-SY" sz="1900" b="0" dirty="0">
                <a:solidFill>
                  <a:schemeClr val="accent1"/>
                </a:solidFill>
                <a:latin typeface="Arial" panose="020B0604020202020204" pitchFamily="34" charset="0"/>
                <a:ea typeface="Calibri" panose="020F0502020204030204" pitchFamily="34" charset="0"/>
              </a:rPr>
              <a:t>سريلانكا: وَضعَ اتفاقٌ بين المنتدى المشترك لجمعية الملابس </a:t>
            </a:r>
            <a:r>
              <a:rPr lang="en-GB" sz="1900" b="0" dirty="0">
                <a:solidFill>
                  <a:schemeClr val="accent1"/>
                </a:solidFill>
                <a:latin typeface="Arial" panose="020B0604020202020204" pitchFamily="34" charset="0"/>
                <a:ea typeface="Calibri" panose="020F0502020204030204" pitchFamily="34" charset="0"/>
              </a:rPr>
              <a:t>JAAF)</a:t>
            </a:r>
            <a:r>
              <a:rPr lang="ar-SY" sz="1900" b="0" dirty="0">
                <a:solidFill>
                  <a:schemeClr val="accent1"/>
                </a:solidFill>
                <a:latin typeface="Arial" panose="020B0604020202020204" pitchFamily="34" charset="0"/>
                <a:ea typeface="Calibri" panose="020F0502020204030204" pitchFamily="34" charset="0"/>
              </a:rPr>
              <a:t>) ومجموعة من النقابات أحكاماً للجان الصحية الثنائية في مصانع الملابس بغية معالجة الأخطار المتعلقة بالسلامة والصحة المهنيتين الناشئة عن كوفيد-19، وتحسين سلامة العمال وصحتهم.</a:t>
            </a:r>
            <a:endParaRPr lang="en-GB" sz="1900" b="0" dirty="0">
              <a:solidFill>
                <a:schemeClr val="tx1"/>
              </a:solidFill>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1073911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C4B90-C454-4EEA-9C1C-BE39F7795C4B}"/>
              </a:ext>
            </a:extLst>
          </p:cNvPr>
          <p:cNvSpPr>
            <a:spLocks noGrp="1"/>
          </p:cNvSpPr>
          <p:nvPr>
            <p:ph type="title"/>
          </p:nvPr>
        </p:nvSpPr>
        <p:spPr/>
        <p:txBody>
          <a:bodyPr/>
          <a:lstStyle/>
          <a:p>
            <a:pPr algn="r" rtl="1"/>
            <a:r>
              <a:rPr lang="ar-SY" dirty="0"/>
              <a:t>تعزيز نُظُم إدارة السلامة والصحة المهنيتين - المبنية على الحوار الاجتماعي</a:t>
            </a:r>
            <a:endParaRPr lang="en-GB" dirty="0"/>
          </a:p>
        </p:txBody>
      </p:sp>
      <p:sp>
        <p:nvSpPr>
          <p:cNvPr id="3" name="Content Placeholder 2">
            <a:extLst>
              <a:ext uri="{FF2B5EF4-FFF2-40B4-BE49-F238E27FC236}">
                <a16:creationId xmlns:a16="http://schemas.microsoft.com/office/drawing/2014/main" id="{BDF3DAD9-5786-43A6-B234-66397A851C16}"/>
              </a:ext>
            </a:extLst>
          </p:cNvPr>
          <p:cNvSpPr>
            <a:spLocks noGrp="1"/>
          </p:cNvSpPr>
          <p:nvPr>
            <p:ph idx="1"/>
          </p:nvPr>
        </p:nvSpPr>
        <p:spPr/>
        <p:txBody>
          <a:bodyPr/>
          <a:lstStyle/>
          <a:p>
            <a:pPr lvl="1" algn="r" rtl="1"/>
            <a:r>
              <a:rPr lang="ar-SY" sz="2000" dirty="0"/>
              <a:t>تُعدّ نُظُمُ إدارة السلامة والصحة المهنيتين أداةً منطقية ومفيدة </a:t>
            </a:r>
            <a:r>
              <a:rPr lang="ar-SY" sz="2000" b="1" dirty="0">
                <a:solidFill>
                  <a:schemeClr val="accent4"/>
                </a:solidFill>
              </a:rPr>
              <a:t>للتحسين المستمر </a:t>
            </a:r>
            <a:r>
              <a:rPr lang="ar-SY" sz="2000" dirty="0"/>
              <a:t>للأداء المتعلق بالسلامة والصحة المهنيتين داخل المؤسسة.</a:t>
            </a:r>
          </a:p>
          <a:p>
            <a:pPr lvl="1" algn="r" rtl="1"/>
            <a:r>
              <a:rPr lang="ar-SY" sz="2000" dirty="0"/>
              <a:t>وهي تشمل مجموعة من الإجراءات والعمليات التي تُحدِّد وتراقب وتقيِّم جهود المؤسسة للحفاظ على سلامة العمال وصحتهم، والامتثال للقوانين الوطنية.</a:t>
            </a:r>
          </a:p>
          <a:p>
            <a:pPr lvl="1" algn="r" rtl="1"/>
            <a:r>
              <a:rPr lang="ar-SY" sz="2000" dirty="0"/>
              <a:t>العناصر الأساسية لتطبيقها الناجح:</a:t>
            </a:r>
            <a:endParaRPr lang="en-GB" sz="2000" dirty="0"/>
          </a:p>
          <a:p>
            <a:pPr lvl="2" algn="r" rtl="1"/>
            <a:r>
              <a:rPr lang="ar-SY" sz="2000" b="1" dirty="0">
                <a:solidFill>
                  <a:schemeClr val="accent4"/>
                </a:solidFill>
              </a:rPr>
              <a:t>دمج</a:t>
            </a:r>
            <a:r>
              <a:rPr lang="ar-SY" sz="2000" dirty="0">
                <a:solidFill>
                  <a:schemeClr val="accent4"/>
                </a:solidFill>
              </a:rPr>
              <a:t> </a:t>
            </a:r>
            <a:r>
              <a:rPr lang="ar-SY" sz="2000" dirty="0"/>
              <a:t>نظام إدارة السلامة والصحة المهنيتين في </a:t>
            </a:r>
            <a:r>
              <a:rPr lang="ar-SY" sz="2000" b="1" dirty="0">
                <a:solidFill>
                  <a:schemeClr val="accent4"/>
                </a:solidFill>
              </a:rPr>
              <a:t>إدارة الأعمال الشاملة</a:t>
            </a:r>
            <a:endParaRPr lang="en-GB" sz="2000" b="1" dirty="0">
              <a:solidFill>
                <a:schemeClr val="accent4"/>
              </a:solidFill>
            </a:endParaRPr>
          </a:p>
          <a:p>
            <a:pPr lvl="2" algn="r" rtl="1"/>
            <a:r>
              <a:rPr lang="ar-SY" sz="2000" dirty="0"/>
              <a:t>ضمان كلٍ من </a:t>
            </a:r>
            <a:r>
              <a:rPr lang="ar-SY" sz="2000" b="1" dirty="0">
                <a:solidFill>
                  <a:schemeClr val="accent4"/>
                </a:solidFill>
              </a:rPr>
              <a:t>التزام الإدارة </a:t>
            </a:r>
            <a:r>
              <a:rPr lang="ar-SY" sz="2000" dirty="0"/>
              <a:t>و</a:t>
            </a:r>
            <a:r>
              <a:rPr lang="ar-SY" sz="2000" b="1" dirty="0">
                <a:solidFill>
                  <a:schemeClr val="accent4"/>
                </a:solidFill>
              </a:rPr>
              <a:t>المشاركة الفعالة للعمال </a:t>
            </a:r>
            <a:r>
              <a:rPr lang="ar-SY" sz="2000" dirty="0"/>
              <a:t>في تنفيذها المشترك</a:t>
            </a:r>
            <a:endParaRPr lang="en-GB" dirty="0"/>
          </a:p>
        </p:txBody>
      </p:sp>
      <p:sp>
        <p:nvSpPr>
          <p:cNvPr id="4" name="Date Placeholder 3">
            <a:extLst>
              <a:ext uri="{FF2B5EF4-FFF2-40B4-BE49-F238E27FC236}">
                <a16:creationId xmlns:a16="http://schemas.microsoft.com/office/drawing/2014/main" id="{ECF4CE65-3066-4909-B934-2D1E476099B6}"/>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88B9B168-F079-491C-8FFC-6ECFB5BA8C46}"/>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6" name="Slide Number Placeholder 5">
            <a:extLst>
              <a:ext uri="{FF2B5EF4-FFF2-40B4-BE49-F238E27FC236}">
                <a16:creationId xmlns:a16="http://schemas.microsoft.com/office/drawing/2014/main" id="{FB0AA407-043E-4DCF-9E69-C181766504F3}"/>
              </a:ext>
            </a:extLst>
          </p:cNvPr>
          <p:cNvSpPr>
            <a:spLocks noGrp="1"/>
          </p:cNvSpPr>
          <p:nvPr>
            <p:ph type="sldNum" sz="quarter" idx="12"/>
          </p:nvPr>
        </p:nvSpPr>
        <p:spPr/>
        <p:txBody>
          <a:bodyPr/>
          <a:lstStyle/>
          <a:p>
            <a:fld id="{856227C0-AD57-4F9B-BAE3-EEFB0D0EE427}" type="slidenum">
              <a:rPr lang="en-GB" smtClean="0"/>
              <a:t>33</a:t>
            </a:fld>
            <a:endParaRPr lang="en-GB" dirty="0"/>
          </a:p>
        </p:txBody>
      </p:sp>
    </p:spTree>
    <p:extLst>
      <p:ext uri="{BB962C8B-B14F-4D97-AF65-F5344CB8AC3E}">
        <p14:creationId xmlns:p14="http://schemas.microsoft.com/office/powerpoint/2010/main" val="3645423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89F7C9-DB22-4FA2-A5D3-E80D3A2A7F0A}"/>
              </a:ext>
            </a:extLst>
          </p:cNvPr>
          <p:cNvSpPr>
            <a:spLocks noGrp="1"/>
          </p:cNvSpPr>
          <p:nvPr>
            <p:ph idx="1"/>
          </p:nvPr>
        </p:nvSpPr>
        <p:spPr>
          <a:xfrm>
            <a:off x="490538" y="1407956"/>
            <a:ext cx="11210924" cy="4453730"/>
          </a:xfrm>
        </p:spPr>
        <p:txBody>
          <a:bodyPr/>
          <a:lstStyle/>
          <a:p>
            <a:pPr algn="r" rtl="1"/>
            <a:r>
              <a:rPr lang="ar-SY" dirty="0"/>
              <a:t>المبادئ التوجيهية لمنظمة العمل الدولية بشأن نُظُم إدارة السلامة والصحة المهنيتين (</a:t>
            </a:r>
            <a:r>
              <a:rPr lang="en-US" dirty="0"/>
              <a:t>ILO-OSH 2001</a:t>
            </a:r>
            <a:r>
              <a:rPr lang="ar-SY" dirty="0"/>
              <a:t>)</a:t>
            </a:r>
            <a:endParaRPr lang="en-GB" dirty="0"/>
          </a:p>
        </p:txBody>
      </p:sp>
      <p:sp>
        <p:nvSpPr>
          <p:cNvPr id="3" name="Date Placeholder 2">
            <a:extLst>
              <a:ext uri="{FF2B5EF4-FFF2-40B4-BE49-F238E27FC236}">
                <a16:creationId xmlns:a16="http://schemas.microsoft.com/office/drawing/2014/main" id="{2BFFA606-FF31-41C5-ACA1-761F911CA3E1}"/>
              </a:ext>
            </a:extLst>
          </p:cNvPr>
          <p:cNvSpPr>
            <a:spLocks noGrp="1"/>
          </p:cNvSpPr>
          <p:nvPr>
            <p:ph type="dt" sz="half" idx="10"/>
          </p:nvPr>
        </p:nvSpPr>
        <p:spPr/>
        <p:txBody>
          <a:bodyPr/>
          <a:lstStyle/>
          <a:p>
            <a:r>
              <a:rPr lang="en-GB" dirty="0"/>
              <a:t>Date: Monday / 01 / October / 2019</a:t>
            </a:r>
          </a:p>
        </p:txBody>
      </p:sp>
      <p:sp>
        <p:nvSpPr>
          <p:cNvPr id="5" name="Slide Number Placeholder 4">
            <a:extLst>
              <a:ext uri="{FF2B5EF4-FFF2-40B4-BE49-F238E27FC236}">
                <a16:creationId xmlns:a16="http://schemas.microsoft.com/office/drawing/2014/main" id="{408D324C-EE3B-44A0-BE60-F9D5BE01ED40}"/>
              </a:ext>
            </a:extLst>
          </p:cNvPr>
          <p:cNvSpPr>
            <a:spLocks noGrp="1"/>
          </p:cNvSpPr>
          <p:nvPr>
            <p:ph type="sldNum" sz="quarter" idx="12"/>
          </p:nvPr>
        </p:nvSpPr>
        <p:spPr/>
        <p:txBody>
          <a:bodyPr/>
          <a:lstStyle/>
          <a:p>
            <a:fld id="{856227C0-AD57-4F9B-BAE3-EEFB0D0EE427}" type="slidenum">
              <a:rPr lang="en-GB" smtClean="0">
                <a:solidFill>
                  <a:srgbClr val="1E2DBE"/>
                </a:solidFill>
              </a:rPr>
              <a:pPr/>
              <a:t>34</a:t>
            </a:fld>
            <a:endParaRPr lang="en-GB" dirty="0">
              <a:solidFill>
                <a:srgbClr val="1E2DBE"/>
              </a:solidFill>
            </a:endParaRPr>
          </a:p>
        </p:txBody>
      </p:sp>
      <p:sp>
        <p:nvSpPr>
          <p:cNvPr id="7" name="Content Placeholder 1">
            <a:extLst>
              <a:ext uri="{FF2B5EF4-FFF2-40B4-BE49-F238E27FC236}">
                <a16:creationId xmlns:a16="http://schemas.microsoft.com/office/drawing/2014/main" id="{BADA0CF9-CE0B-4CBA-8FF9-0C65C3070E42}"/>
              </a:ext>
            </a:extLst>
          </p:cNvPr>
          <p:cNvSpPr txBox="1">
            <a:spLocks/>
          </p:cNvSpPr>
          <p:nvPr/>
        </p:nvSpPr>
        <p:spPr>
          <a:xfrm>
            <a:off x="4513898" y="1874506"/>
            <a:ext cx="7239332" cy="4453730"/>
          </a:xfrm>
          <a:prstGeom prst="rect">
            <a:avLst/>
          </a:prstGeom>
        </p:spPr>
        <p:txBody>
          <a:bodyPr vert="horz" lIns="0" tIns="0" rIns="0" bIns="0" rtlCol="0">
            <a:noAutofit/>
          </a:bodyPr>
          <a:lstStyle>
            <a:lvl1pPr marL="0" indent="0" algn="l" defTabSz="914400" rtl="0" eaLnBrk="1" latinLnBrk="0" hangingPunct="1">
              <a:lnSpc>
                <a:spcPct val="90000"/>
              </a:lnSpc>
              <a:spcBef>
                <a:spcPts val="2400"/>
              </a:spcBef>
              <a:spcAft>
                <a:spcPts val="600"/>
              </a:spcAft>
              <a:buFont typeface="Arial" panose="020B0604020202020204" pitchFamily="34" charset="0"/>
              <a:buNone/>
              <a:defRPr sz="1800" b="1" kern="1200">
                <a:solidFill>
                  <a:schemeClr val="accent4"/>
                </a:solidFill>
                <a:latin typeface="+mn-lt"/>
                <a:ea typeface="+mn-ea"/>
                <a:cs typeface="+mn-cs"/>
              </a:defRPr>
            </a:lvl1pPr>
            <a:lvl2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90000"/>
              </a:lnSpc>
              <a:spcBef>
                <a:spcPts val="600"/>
              </a:spcBef>
              <a:buClr>
                <a:schemeClr val="accent4"/>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9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9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lgn="r" rtl="1">
              <a:spcAft>
                <a:spcPts val="600"/>
              </a:spcAft>
              <a:buClr>
                <a:srgbClr val="960A55"/>
              </a:buClr>
              <a:buSzPct val="90000"/>
            </a:pPr>
            <a:r>
              <a:rPr lang="ar-SY" dirty="0">
                <a:solidFill>
                  <a:srgbClr val="230050"/>
                </a:solidFill>
              </a:rPr>
              <a:t>تُعدّ </a:t>
            </a:r>
            <a:r>
              <a:rPr lang="ar-SY" b="1" dirty="0">
                <a:solidFill>
                  <a:srgbClr val="960A55"/>
                </a:solidFill>
              </a:rPr>
              <a:t>مشاركة العمال </a:t>
            </a:r>
            <a:r>
              <a:rPr lang="ar-SY" dirty="0">
                <a:solidFill>
                  <a:srgbClr val="230050"/>
                </a:solidFill>
              </a:rPr>
              <a:t>عنصراً أساسياً في نظام إدارة السلامة والصحة المهنيتين وهي مطلوبة في جميع مراحلها.</a:t>
            </a:r>
            <a:endParaRPr lang="en-GB" dirty="0">
              <a:solidFill>
                <a:srgbClr val="230050"/>
              </a:solidFill>
            </a:endParaRPr>
          </a:p>
          <a:p>
            <a:pPr lvl="2" algn="r" rtl="1">
              <a:spcAft>
                <a:spcPts val="600"/>
              </a:spcAft>
              <a:buClr>
                <a:srgbClr val="960A55"/>
              </a:buClr>
              <a:buSzPct val="90000"/>
            </a:pPr>
            <a:r>
              <a:rPr lang="ar-SY" dirty="0">
                <a:solidFill>
                  <a:srgbClr val="230050"/>
                </a:solidFill>
                <a:ea typeface="Yu Mincho" panose="02020400000000000000" pitchFamily="18" charset="-128"/>
              </a:rPr>
              <a:t>ينبغي لأصحاب العمل التأكد من التشاور مع العمال وممثلي العمال لشؤون السلامة والصحة المهنيتين، وإبلاغهم وتدريبهم على جميع جوانب السلامة والصحة المهنيتين، بما في ذلك الترتيبات المتعلقة بالطوارئ المرتبطة بعملهم.</a:t>
            </a:r>
            <a:endParaRPr lang="en-GB" dirty="0">
              <a:solidFill>
                <a:srgbClr val="230050"/>
              </a:solidFill>
              <a:ea typeface="Yu Mincho" panose="02020400000000000000" pitchFamily="18" charset="-128"/>
              <a:cs typeface="Arial" panose="020B0604020202020204" pitchFamily="34" charset="0"/>
            </a:endParaRPr>
          </a:p>
          <a:p>
            <a:pPr lvl="2" algn="r" rtl="1">
              <a:spcAft>
                <a:spcPts val="600"/>
              </a:spcAft>
              <a:buClr>
                <a:srgbClr val="960A55"/>
              </a:buClr>
              <a:buSzPct val="90000"/>
            </a:pPr>
            <a:r>
              <a:rPr lang="ar-SY" dirty="0">
                <a:solidFill>
                  <a:srgbClr val="230050"/>
                </a:solidFill>
                <a:ea typeface="Yu Mincho" panose="02020400000000000000" pitchFamily="18" charset="-128"/>
              </a:rPr>
              <a:t>ينبغي لأصحاب العمل اتخاذ الترتيبات للعمال وممثلي العمال لشؤون السلامة والصحة المهنيتين للحصول على الوقت والموارد للمشاركة بفعالية في عمليات التنظيم والتخطيط والتنفيذ والتقييم والعمل من أجل تحسين نُظُم إدارة السلامة والصحة المهنيتين.</a:t>
            </a:r>
            <a:endParaRPr lang="en-GB" dirty="0">
              <a:solidFill>
                <a:srgbClr val="230050"/>
              </a:solidFill>
              <a:ea typeface="Yu Mincho" panose="02020400000000000000" pitchFamily="18" charset="-128"/>
              <a:cs typeface="Arial" panose="020B0604020202020204" pitchFamily="34" charset="0"/>
            </a:endParaRPr>
          </a:p>
          <a:p>
            <a:pPr lvl="2" algn="r" rtl="1">
              <a:spcAft>
                <a:spcPts val="600"/>
              </a:spcAft>
              <a:buClr>
                <a:srgbClr val="960A55"/>
              </a:buClr>
              <a:buSzPct val="90000"/>
            </a:pPr>
            <a:r>
              <a:rPr lang="ar-SY" dirty="0">
                <a:solidFill>
                  <a:srgbClr val="230050"/>
                </a:solidFill>
                <a:ea typeface="Calibri" panose="020F0502020204030204" pitchFamily="34" charset="0"/>
              </a:rPr>
              <a:t>ينبغي لصاحب العمل أن يضمن، حسب الاقتضاء، إنشاء لجنة السلامة والصحة وتأدية عملها بكفاءة، والاعتراف بممثلي العمال لشؤون السلامة والصحة المهنيتين، وفقًا للقوانين والممارسات الوطنية.</a:t>
            </a:r>
            <a:endParaRPr lang="en-GB" dirty="0">
              <a:solidFill>
                <a:srgbClr val="230050"/>
              </a:solidFill>
            </a:endParaRPr>
          </a:p>
        </p:txBody>
      </p:sp>
      <p:sp>
        <p:nvSpPr>
          <p:cNvPr id="10" name="Footer Placeholder 4">
            <a:extLst>
              <a:ext uri="{FF2B5EF4-FFF2-40B4-BE49-F238E27FC236}">
                <a16:creationId xmlns:a16="http://schemas.microsoft.com/office/drawing/2014/main" id="{1CF2858B-592E-4299-9459-1D7AFB8C8E96}"/>
              </a:ext>
            </a:extLst>
          </p:cNvPr>
          <p:cNvSpPr>
            <a:spLocks noGrp="1"/>
          </p:cNvSpPr>
          <p:nvPr>
            <p:ph type="ftr" sz="quarter" idx="11"/>
          </p:nvPr>
        </p:nvSpPr>
        <p:spPr>
          <a:xfrm>
            <a:off x="490538" y="6337302"/>
            <a:ext cx="5605462" cy="180000"/>
          </a:xfrm>
        </p:spPr>
        <p:txBody>
          <a:bodyPr/>
          <a:lstStyle/>
          <a:p>
            <a:pPr rtl="1"/>
            <a:r>
              <a:rPr lang="ar-SY" dirty="0">
                <a:solidFill>
                  <a:srgbClr val="230050"/>
                </a:solidFill>
              </a:rPr>
              <a:t>الدفع قدماً بالعدالة الاجتماعية، تعزيز العمل اللائق</a:t>
            </a:r>
            <a:endParaRPr lang="en-GB" dirty="0">
              <a:solidFill>
                <a:srgbClr val="230050"/>
              </a:solidFill>
            </a:endParaRPr>
          </a:p>
        </p:txBody>
      </p:sp>
      <p:pic>
        <p:nvPicPr>
          <p:cNvPr id="12" name="صورة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96" y="1920631"/>
            <a:ext cx="4517948" cy="3551058"/>
          </a:xfrm>
          <a:prstGeom prst="rect">
            <a:avLst/>
          </a:prstGeom>
        </p:spPr>
      </p:pic>
    </p:spTree>
    <p:extLst>
      <p:ext uri="{BB962C8B-B14F-4D97-AF65-F5344CB8AC3E}">
        <p14:creationId xmlns:p14="http://schemas.microsoft.com/office/powerpoint/2010/main" val="10863062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829DE-B26E-4C39-9991-DAA29375EFBE}"/>
              </a:ext>
            </a:extLst>
          </p:cNvPr>
          <p:cNvSpPr>
            <a:spLocks noGrp="1"/>
          </p:cNvSpPr>
          <p:nvPr>
            <p:ph type="title"/>
          </p:nvPr>
        </p:nvSpPr>
        <p:spPr/>
        <p:txBody>
          <a:bodyPr/>
          <a:lstStyle/>
          <a:p>
            <a:pPr algn="r" rtl="1"/>
            <a:r>
              <a:rPr lang="ar-SY" dirty="0"/>
              <a:t>إيجاد ثقافة إيجابية للسلامة والصحة المهنيتين</a:t>
            </a:r>
            <a:endParaRPr lang="en-GB" dirty="0"/>
          </a:p>
        </p:txBody>
      </p:sp>
      <p:sp>
        <p:nvSpPr>
          <p:cNvPr id="3" name="Content Placeholder 2">
            <a:extLst>
              <a:ext uri="{FF2B5EF4-FFF2-40B4-BE49-F238E27FC236}">
                <a16:creationId xmlns:a16="http://schemas.microsoft.com/office/drawing/2014/main" id="{3D5F84F8-800F-4905-A00C-91DB7E7A977B}"/>
              </a:ext>
            </a:extLst>
          </p:cNvPr>
          <p:cNvSpPr>
            <a:spLocks noGrp="1"/>
          </p:cNvSpPr>
          <p:nvPr>
            <p:ph idx="1"/>
          </p:nvPr>
        </p:nvSpPr>
        <p:spPr/>
        <p:txBody>
          <a:bodyPr/>
          <a:lstStyle/>
          <a:p>
            <a:pPr algn="r" rtl="1"/>
            <a:r>
              <a:rPr lang="ar-SY" sz="2000" b="0" dirty="0">
                <a:solidFill>
                  <a:schemeClr val="tx1"/>
                </a:solidFill>
              </a:rPr>
              <a:t>لا تكون نُظُم إدارة السلامة والصحة المهنيتين فعالة إلا عندما تكون مصحوبة بثقافة إيجابية للسلامة والصحة المهنيتين في مكان العمل، حيث تُقدِّر الإدارةُ والعمال الحقَ في بيئة عمل آمنة وصحية والمشاركة بنشاط لتحقيق هذه الغاية.</a:t>
            </a:r>
            <a:endParaRPr lang="en-GB" dirty="0"/>
          </a:p>
        </p:txBody>
      </p:sp>
      <p:sp>
        <p:nvSpPr>
          <p:cNvPr id="4" name="Date Placeholder 3">
            <a:extLst>
              <a:ext uri="{FF2B5EF4-FFF2-40B4-BE49-F238E27FC236}">
                <a16:creationId xmlns:a16="http://schemas.microsoft.com/office/drawing/2014/main" id="{C5A8B924-0573-4764-8A9A-DF73B74B2878}"/>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4752087B-DEA5-403E-A979-5C915F175A34}"/>
              </a:ext>
            </a:extLst>
          </p:cNvPr>
          <p:cNvSpPr>
            <a:spLocks noGrp="1"/>
          </p:cNvSpPr>
          <p:nvPr>
            <p:ph type="ftr" sz="quarter" idx="11"/>
          </p:nvPr>
        </p:nvSpPr>
        <p:spPr/>
        <p:txBody>
          <a:bodyPr/>
          <a:lstStyle/>
          <a:p>
            <a:r>
              <a:rPr lang="ar-SY" dirty="0">
                <a:solidFill>
                  <a:srgbClr val="230050"/>
                </a:solidFill>
              </a:rPr>
              <a:t>الدفع قدماً بالعدالة الاجتماعية، تعزيز العمل اللائق</a:t>
            </a:r>
          </a:p>
        </p:txBody>
      </p:sp>
      <p:sp>
        <p:nvSpPr>
          <p:cNvPr id="6" name="Slide Number Placeholder 5">
            <a:extLst>
              <a:ext uri="{FF2B5EF4-FFF2-40B4-BE49-F238E27FC236}">
                <a16:creationId xmlns:a16="http://schemas.microsoft.com/office/drawing/2014/main" id="{07F81C9E-4DD4-4050-8EE6-5D3CD258B7BE}"/>
              </a:ext>
            </a:extLst>
          </p:cNvPr>
          <p:cNvSpPr>
            <a:spLocks noGrp="1"/>
          </p:cNvSpPr>
          <p:nvPr>
            <p:ph type="sldNum" sz="quarter" idx="12"/>
          </p:nvPr>
        </p:nvSpPr>
        <p:spPr/>
        <p:txBody>
          <a:bodyPr/>
          <a:lstStyle/>
          <a:p>
            <a:fld id="{856227C0-AD57-4F9B-BAE3-EEFB0D0EE427}" type="slidenum">
              <a:rPr lang="en-GB" smtClean="0">
                <a:solidFill>
                  <a:srgbClr val="1E2DBE"/>
                </a:solidFill>
              </a:rPr>
              <a:pPr/>
              <a:t>35</a:t>
            </a:fld>
            <a:endParaRPr lang="en-GB" dirty="0">
              <a:solidFill>
                <a:srgbClr val="1E2DBE"/>
              </a:solidFill>
            </a:endParaRPr>
          </a:p>
        </p:txBody>
      </p:sp>
      <p:sp>
        <p:nvSpPr>
          <p:cNvPr id="10" name="Content Placeholder 1">
            <a:extLst>
              <a:ext uri="{FF2B5EF4-FFF2-40B4-BE49-F238E27FC236}">
                <a16:creationId xmlns:a16="http://schemas.microsoft.com/office/drawing/2014/main" id="{477EE814-770F-4780-AFA0-80D7097222B2}"/>
              </a:ext>
            </a:extLst>
          </p:cNvPr>
          <p:cNvSpPr txBox="1">
            <a:spLocks/>
          </p:cNvSpPr>
          <p:nvPr/>
        </p:nvSpPr>
        <p:spPr>
          <a:xfrm>
            <a:off x="490533" y="3348892"/>
            <a:ext cx="11210930" cy="2815850"/>
          </a:xfrm>
          <a:prstGeom prst="rect">
            <a:avLst/>
          </a:prstGeom>
          <a:solidFill>
            <a:srgbClr val="EDF7FD"/>
          </a:solidFill>
          <a:ln>
            <a:solidFill>
              <a:schemeClr val="bg2"/>
            </a:solidFill>
          </a:ln>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fontAlgn="base">
              <a:lnSpc>
                <a:spcPct val="85000"/>
              </a:lnSpc>
              <a:spcBef>
                <a:spcPts val="600"/>
              </a:spcBef>
              <a:spcAft>
                <a:spcPts val="0"/>
              </a:spcAft>
              <a:buClr>
                <a:srgbClr val="1E2DBE"/>
              </a:buClr>
              <a:buSzPct val="115000"/>
              <a:buFont typeface="Segoe Fluent Icons" panose="050A0102010101010101" pitchFamily="18" charset="0"/>
              <a:buChar char=""/>
            </a:pPr>
            <a:endParaRPr lang="en-GB" sz="1900" b="0" dirty="0">
              <a:solidFill>
                <a:srgbClr val="1E2DBE"/>
              </a:solidFill>
              <a:ea typeface="Calibri" panose="020F0502020204030204" pitchFamily="34" charset="0"/>
            </a:endParaRPr>
          </a:p>
        </p:txBody>
      </p:sp>
      <p:sp>
        <p:nvSpPr>
          <p:cNvPr id="8" name="Content Placeholder 1">
            <a:extLst>
              <a:ext uri="{FF2B5EF4-FFF2-40B4-BE49-F238E27FC236}">
                <a16:creationId xmlns:a16="http://schemas.microsoft.com/office/drawing/2014/main" id="{9A5F5412-4C3D-4794-A788-B89AF04B3025}"/>
              </a:ext>
            </a:extLst>
          </p:cNvPr>
          <p:cNvSpPr txBox="1">
            <a:spLocks/>
          </p:cNvSpPr>
          <p:nvPr/>
        </p:nvSpPr>
        <p:spPr>
          <a:xfrm>
            <a:off x="4989294" y="3373368"/>
            <a:ext cx="6302152" cy="2766897"/>
          </a:xfrm>
          <a:prstGeom prst="rect">
            <a:avLst/>
          </a:prstGeom>
          <a:solidFill>
            <a:srgbClr val="EDF7FD"/>
          </a:solidFill>
          <a:ln>
            <a:noFill/>
          </a:ln>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rtl="1" fontAlgn="base">
              <a:lnSpc>
                <a:spcPct val="90000"/>
              </a:lnSpc>
              <a:spcBef>
                <a:spcPts val="600"/>
              </a:spcBef>
              <a:spcAft>
                <a:spcPts val="300"/>
              </a:spcAft>
              <a:buClr>
                <a:srgbClr val="1E2DBE"/>
              </a:buClr>
              <a:buSzPct val="115000"/>
              <a:buFont typeface="Segoe Fluent Icons" panose="050A0102010101010101" pitchFamily="18" charset="0"/>
              <a:buChar char=""/>
            </a:pPr>
            <a:r>
              <a:rPr lang="ar-SY" sz="2000" b="0" dirty="0">
                <a:solidFill>
                  <a:srgbClr val="1E2DBE"/>
                </a:solidFill>
                <a:ea typeface="Calibri" panose="020F0502020204030204" pitchFamily="34" charset="0"/>
              </a:rPr>
              <a:t>منطقة هونغ كونغ الإدارية الخاصة، الصين</a:t>
            </a:r>
            <a:endParaRPr lang="en-GB" sz="2000" b="0" dirty="0">
              <a:solidFill>
                <a:srgbClr val="1E2DBE"/>
              </a:solidFill>
              <a:ea typeface="Calibri" panose="020F0502020204030204" pitchFamily="34" charset="0"/>
            </a:endParaRPr>
          </a:p>
          <a:p>
            <a:pPr algn="just" rtl="1" fontAlgn="base">
              <a:lnSpc>
                <a:spcPct val="90000"/>
              </a:lnSpc>
              <a:spcBef>
                <a:spcPts val="600"/>
              </a:spcBef>
              <a:spcAft>
                <a:spcPts val="300"/>
              </a:spcAft>
              <a:buClr>
                <a:srgbClr val="1E2DBE"/>
              </a:buClr>
              <a:buSzPct val="115000"/>
            </a:pPr>
            <a:r>
              <a:rPr lang="ar-SY" sz="2000" b="0" dirty="0">
                <a:solidFill>
                  <a:srgbClr val="230050"/>
                </a:solidFill>
                <a:ea typeface="Calibri" panose="020F0502020204030204" pitchFamily="34" charset="0"/>
              </a:rPr>
              <a:t>انخفض معدل حدوث الإصابات والأمراض المهنية في المنطقة في الفترة 1986-2013، وذلك بفضل تنفيذ العديد من الإجراءات المختلفة المتعلقة بالسلامة والصحة المهنيتين.</a:t>
            </a:r>
            <a:endParaRPr lang="en-GB" sz="2000" b="0" dirty="0">
              <a:solidFill>
                <a:srgbClr val="230050"/>
              </a:solidFill>
              <a:ea typeface="Calibri" panose="020F0502020204030204" pitchFamily="34" charset="0"/>
            </a:endParaRPr>
          </a:p>
          <a:p>
            <a:pPr algn="just" rtl="1" fontAlgn="base">
              <a:lnSpc>
                <a:spcPct val="90000"/>
              </a:lnSpc>
              <a:spcBef>
                <a:spcPts val="600"/>
              </a:spcBef>
              <a:spcAft>
                <a:spcPts val="300"/>
              </a:spcAft>
              <a:buClr>
                <a:srgbClr val="1E2DBE"/>
              </a:buClr>
              <a:buSzPct val="115000"/>
            </a:pPr>
            <a:r>
              <a:rPr lang="ar-SY" sz="2000" b="0" dirty="0">
                <a:solidFill>
                  <a:srgbClr val="230050"/>
                </a:solidFill>
                <a:ea typeface="Calibri" panose="020F0502020204030204" pitchFamily="34" charset="0"/>
              </a:rPr>
              <a:t>لقد خَطَت التكنولوجيا ونُظُم إدارة السلامة والصحة المهنيتين خطوات كبيرة في إيجاد عالم أكثر أماناً، ولكن إدخال وتعزيز ثقافة السلامة في مكان العمل هو الذي قلل بشكل ملحوظ من عدد الحوادث.</a:t>
            </a:r>
            <a:endParaRPr lang="en-GB" sz="2000" b="0" dirty="0">
              <a:solidFill>
                <a:srgbClr val="230050"/>
              </a:solidFill>
              <a:ea typeface="Calibri" panose="020F0502020204030204" pitchFamily="34" charset="0"/>
            </a:endParaRPr>
          </a:p>
        </p:txBody>
      </p:sp>
      <p:pic>
        <p:nvPicPr>
          <p:cNvPr id="11" name="صورة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404" y="3454865"/>
            <a:ext cx="4042380" cy="2577800"/>
          </a:xfrm>
          <a:prstGeom prst="rect">
            <a:avLst/>
          </a:prstGeom>
        </p:spPr>
      </p:pic>
    </p:spTree>
    <p:extLst>
      <p:ext uri="{BB962C8B-B14F-4D97-AF65-F5344CB8AC3E}">
        <p14:creationId xmlns:p14="http://schemas.microsoft.com/office/powerpoint/2010/main" val="22196477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516FB-965D-4A76-8786-9148025A6BCF}"/>
              </a:ext>
            </a:extLst>
          </p:cNvPr>
          <p:cNvSpPr>
            <a:spLocks noGrp="1"/>
          </p:cNvSpPr>
          <p:nvPr>
            <p:ph type="title"/>
          </p:nvPr>
        </p:nvSpPr>
        <p:spPr/>
        <p:txBody>
          <a:bodyPr/>
          <a:lstStyle/>
          <a:p>
            <a:pPr algn="r" rtl="1"/>
            <a:r>
              <a:rPr lang="ar-SY" dirty="0"/>
              <a:t>ثقافة إيجابية للسلامة والصحة المهنيتين</a:t>
            </a:r>
            <a:endParaRPr lang="en-GB" dirty="0"/>
          </a:p>
        </p:txBody>
      </p:sp>
      <p:sp>
        <p:nvSpPr>
          <p:cNvPr id="3" name="Content Placeholder 2">
            <a:extLst>
              <a:ext uri="{FF2B5EF4-FFF2-40B4-BE49-F238E27FC236}">
                <a16:creationId xmlns:a16="http://schemas.microsoft.com/office/drawing/2014/main" id="{7452DF76-1E31-41B4-BEC4-9FEA562613CB}"/>
              </a:ext>
            </a:extLst>
          </p:cNvPr>
          <p:cNvSpPr>
            <a:spLocks noGrp="1"/>
          </p:cNvSpPr>
          <p:nvPr>
            <p:ph sz="half" idx="1"/>
          </p:nvPr>
        </p:nvSpPr>
        <p:spPr>
          <a:xfrm>
            <a:off x="8021638" y="2203133"/>
            <a:ext cx="3412800" cy="3819527"/>
          </a:xfrm>
        </p:spPr>
        <p:txBody>
          <a:bodyPr/>
          <a:lstStyle/>
          <a:p>
            <a:pPr lvl="1" algn="r" rtl="1">
              <a:spcBef>
                <a:spcPts val="300"/>
              </a:spcBef>
              <a:spcAft>
                <a:spcPts val="300"/>
              </a:spcAft>
            </a:pPr>
            <a:r>
              <a:rPr lang="ar-SY" sz="2000" dirty="0">
                <a:latin typeface="Arial" panose="020B0604020202020204" pitchFamily="34" charset="0"/>
                <a:ea typeface="Calibri" panose="020F0502020204030204" pitchFamily="34" charset="0"/>
              </a:rPr>
              <a:t>تواصل وحوار مفتوحان بين العمال وأصحاب العمل، حيث يَشعُر العمال بالراحة في مشاركة أفكارهم حول الحوادث والمخاوف.</a:t>
            </a:r>
            <a:r>
              <a:rPr lang="en-GB" sz="2000" dirty="0">
                <a:effectLst/>
                <a:latin typeface="Arial" panose="020B0604020202020204" pitchFamily="34" charset="0"/>
                <a:ea typeface="Calibri" panose="020F0502020204030204" pitchFamily="34" charset="0"/>
              </a:rPr>
              <a:t> </a:t>
            </a:r>
          </a:p>
          <a:p>
            <a:pPr lvl="1" algn="r" rtl="1">
              <a:spcBef>
                <a:spcPts val="300"/>
              </a:spcBef>
              <a:spcAft>
                <a:spcPts val="300"/>
              </a:spcAft>
            </a:pPr>
            <a:r>
              <a:rPr lang="ar-SY" sz="2000" dirty="0">
                <a:latin typeface="Arial" panose="020B0604020202020204" pitchFamily="34" charset="0"/>
                <a:ea typeface="Calibri" panose="020F0502020204030204" pitchFamily="34" charset="0"/>
              </a:rPr>
              <a:t>القيادة والالتزام بالسلامة والصحة المهنيتين من قِبَل أصحاب العمل والإدارة العليا.</a:t>
            </a:r>
            <a:endParaRPr lang="en-GB" sz="2000" dirty="0">
              <a:effectLst/>
              <a:latin typeface="Arial" panose="020B0604020202020204" pitchFamily="34" charset="0"/>
              <a:ea typeface="Calibri" panose="020F0502020204030204" pitchFamily="34" charset="0"/>
            </a:endParaRPr>
          </a:p>
        </p:txBody>
      </p:sp>
      <p:sp>
        <p:nvSpPr>
          <p:cNvPr id="5" name="Date Placeholder 4">
            <a:extLst>
              <a:ext uri="{FF2B5EF4-FFF2-40B4-BE49-F238E27FC236}">
                <a16:creationId xmlns:a16="http://schemas.microsoft.com/office/drawing/2014/main" id="{B709BC42-7F58-4CD7-A313-1CAAF3235374}"/>
              </a:ext>
            </a:extLst>
          </p:cNvPr>
          <p:cNvSpPr>
            <a:spLocks noGrp="1"/>
          </p:cNvSpPr>
          <p:nvPr>
            <p:ph type="dt" sz="half" idx="10"/>
          </p:nvPr>
        </p:nvSpPr>
        <p:spPr/>
        <p:txBody>
          <a:bodyPr/>
          <a:lstStyle/>
          <a:p>
            <a:r>
              <a:rPr lang="en-GB" dirty="0"/>
              <a:t>Date: Monday / 01 / October / 2019</a:t>
            </a:r>
          </a:p>
        </p:txBody>
      </p:sp>
      <p:sp>
        <p:nvSpPr>
          <p:cNvPr id="6" name="Footer Placeholder 5">
            <a:extLst>
              <a:ext uri="{FF2B5EF4-FFF2-40B4-BE49-F238E27FC236}">
                <a16:creationId xmlns:a16="http://schemas.microsoft.com/office/drawing/2014/main" id="{232A251D-9AB4-4A6E-ACC9-7CE3451AD00E}"/>
              </a:ext>
            </a:extLst>
          </p:cNvPr>
          <p:cNvSpPr>
            <a:spLocks noGrp="1"/>
          </p:cNvSpPr>
          <p:nvPr>
            <p:ph type="ftr" sz="quarter" idx="11"/>
          </p:nvPr>
        </p:nvSpPr>
        <p:spPr>
          <a:xfrm>
            <a:off x="207193" y="6337299"/>
            <a:ext cx="5605462" cy="180000"/>
          </a:xfrm>
        </p:spPr>
        <p:txBody>
          <a:bodyPr/>
          <a:lstStyle/>
          <a:p>
            <a:r>
              <a:rPr lang="ar-SY" dirty="0"/>
              <a:t>الدفع قدماً بالعدالة الاجتماعية، تعزيز العمل اللائق</a:t>
            </a:r>
          </a:p>
        </p:txBody>
      </p:sp>
      <p:sp>
        <p:nvSpPr>
          <p:cNvPr id="7" name="Slide Number Placeholder 6">
            <a:extLst>
              <a:ext uri="{FF2B5EF4-FFF2-40B4-BE49-F238E27FC236}">
                <a16:creationId xmlns:a16="http://schemas.microsoft.com/office/drawing/2014/main" id="{99BD9174-CC0D-4681-85D4-815D47FE410F}"/>
              </a:ext>
            </a:extLst>
          </p:cNvPr>
          <p:cNvSpPr>
            <a:spLocks noGrp="1"/>
          </p:cNvSpPr>
          <p:nvPr>
            <p:ph type="sldNum" sz="quarter" idx="12"/>
          </p:nvPr>
        </p:nvSpPr>
        <p:spPr/>
        <p:txBody>
          <a:bodyPr/>
          <a:lstStyle/>
          <a:p>
            <a:fld id="{856227C0-AD57-4F9B-BAE3-EEFB0D0EE427}" type="slidenum">
              <a:rPr lang="en-GB" smtClean="0"/>
              <a:t>36</a:t>
            </a:fld>
            <a:endParaRPr lang="en-GB" dirty="0"/>
          </a:p>
        </p:txBody>
      </p:sp>
      <p:sp>
        <p:nvSpPr>
          <p:cNvPr id="8" name="Content Placeholder 7">
            <a:extLst>
              <a:ext uri="{FF2B5EF4-FFF2-40B4-BE49-F238E27FC236}">
                <a16:creationId xmlns:a16="http://schemas.microsoft.com/office/drawing/2014/main" id="{4982F9C9-A88E-4EAD-A78D-2B541694E89A}"/>
              </a:ext>
            </a:extLst>
          </p:cNvPr>
          <p:cNvSpPr>
            <a:spLocks noGrp="1"/>
          </p:cNvSpPr>
          <p:nvPr>
            <p:ph sz="half" idx="13"/>
          </p:nvPr>
        </p:nvSpPr>
        <p:spPr>
          <a:xfrm>
            <a:off x="207193" y="1985799"/>
            <a:ext cx="3412800" cy="3819527"/>
          </a:xfrm>
        </p:spPr>
        <p:txBody>
          <a:bodyPr/>
          <a:lstStyle/>
          <a:p>
            <a:pPr algn="r" rtl="1">
              <a:spcBef>
                <a:spcPts val="300"/>
              </a:spcBef>
              <a:spcAft>
                <a:spcPts val="300"/>
              </a:spcAft>
            </a:pPr>
            <a:r>
              <a:rPr lang="ar-SY" sz="2000" dirty="0">
                <a:latin typeface="Arial" panose="020B0604020202020204" pitchFamily="34" charset="0"/>
                <a:ea typeface="Calibri" panose="020F0502020204030204" pitchFamily="34" charset="0"/>
              </a:rPr>
              <a:t>مراحل التطور</a:t>
            </a:r>
            <a:endParaRPr lang="en-GB" sz="2000" dirty="0">
              <a:effectLst/>
              <a:latin typeface="Arial" panose="020B0604020202020204" pitchFamily="34" charset="0"/>
              <a:ea typeface="Calibri" panose="020F0502020204030204" pitchFamily="34" charset="0"/>
            </a:endParaRPr>
          </a:p>
        </p:txBody>
      </p:sp>
      <p:grpSp>
        <p:nvGrpSpPr>
          <p:cNvPr id="24" name="Group 23">
            <a:extLst>
              <a:ext uri="{FF2B5EF4-FFF2-40B4-BE49-F238E27FC236}">
                <a16:creationId xmlns:a16="http://schemas.microsoft.com/office/drawing/2014/main" id="{10E9A3BC-E2F8-40FF-AD42-7E02BAF49D4C}"/>
              </a:ext>
            </a:extLst>
          </p:cNvPr>
          <p:cNvGrpSpPr/>
          <p:nvPr/>
        </p:nvGrpSpPr>
        <p:grpSpPr>
          <a:xfrm>
            <a:off x="104943" y="2447924"/>
            <a:ext cx="3511993" cy="3685013"/>
            <a:chOff x="8185905" y="2398881"/>
            <a:chExt cx="3529420" cy="3490854"/>
          </a:xfrm>
        </p:grpSpPr>
        <p:sp>
          <p:nvSpPr>
            <p:cNvPr id="25" name="Rectangle: Rounded Corners 24">
              <a:extLst>
                <a:ext uri="{FF2B5EF4-FFF2-40B4-BE49-F238E27FC236}">
                  <a16:creationId xmlns:a16="http://schemas.microsoft.com/office/drawing/2014/main" id="{E69B6873-3370-4F06-9BA7-B8D91C9080E6}"/>
                </a:ext>
              </a:extLst>
            </p:cNvPr>
            <p:cNvSpPr/>
            <p:nvPr/>
          </p:nvSpPr>
          <p:spPr>
            <a:xfrm>
              <a:off x="10037468" y="2398881"/>
              <a:ext cx="1672461" cy="295137"/>
            </a:xfrm>
            <a:prstGeom prst="roundRect">
              <a:avLst/>
            </a:prstGeom>
            <a:solidFill>
              <a:schemeClr val="accent4"/>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r" rtl="1"/>
              <a:r>
                <a:rPr lang="ar-SY" sz="1800" b="1" kern="1200" dirty="0">
                  <a:effectLst/>
                  <a:latin typeface="Arial" panose="020B0604020202020204" pitchFamily="34" charset="0"/>
                  <a:ea typeface="Calibri" panose="020F0502020204030204" pitchFamily="34" charset="0"/>
                </a:rPr>
                <a:t>المَرَضِية </a:t>
              </a:r>
              <a:endParaRPr lang="en-GB" dirty="0"/>
            </a:p>
          </p:txBody>
        </p:sp>
        <p:sp>
          <p:nvSpPr>
            <p:cNvPr id="26" name="Rectangle: Rounded Corners 25">
              <a:extLst>
                <a:ext uri="{FF2B5EF4-FFF2-40B4-BE49-F238E27FC236}">
                  <a16:creationId xmlns:a16="http://schemas.microsoft.com/office/drawing/2014/main" id="{D165D34F-D67C-438D-8427-E96C844E33E5}"/>
                </a:ext>
              </a:extLst>
            </p:cNvPr>
            <p:cNvSpPr/>
            <p:nvPr/>
          </p:nvSpPr>
          <p:spPr>
            <a:xfrm>
              <a:off x="10041012" y="3126131"/>
              <a:ext cx="1672461" cy="295137"/>
            </a:xfrm>
            <a:prstGeom prst="roundRect">
              <a:avLst/>
            </a:prstGeom>
            <a:solidFill>
              <a:schemeClr val="accent4"/>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r" rtl="1"/>
              <a:r>
                <a:rPr lang="ar-SY" sz="1800" b="1" kern="1200" dirty="0">
                  <a:effectLst/>
                  <a:latin typeface="Arial" panose="020B0604020202020204" pitchFamily="34" charset="0"/>
                  <a:ea typeface="Calibri" panose="020F0502020204030204" pitchFamily="34" charset="0"/>
                </a:rPr>
                <a:t>الارتكاسية</a:t>
              </a:r>
              <a:endParaRPr lang="en-GB" dirty="0"/>
            </a:p>
          </p:txBody>
        </p:sp>
        <p:sp>
          <p:nvSpPr>
            <p:cNvPr id="27" name="Rectangle: Rounded Corners 26">
              <a:extLst>
                <a:ext uri="{FF2B5EF4-FFF2-40B4-BE49-F238E27FC236}">
                  <a16:creationId xmlns:a16="http://schemas.microsoft.com/office/drawing/2014/main" id="{BC334450-74BA-4265-942A-DDC9E0524DFC}"/>
                </a:ext>
              </a:extLst>
            </p:cNvPr>
            <p:cNvSpPr/>
            <p:nvPr/>
          </p:nvSpPr>
          <p:spPr>
            <a:xfrm>
              <a:off x="10029001" y="3843381"/>
              <a:ext cx="1672461" cy="295137"/>
            </a:xfrm>
            <a:prstGeom prst="roundRect">
              <a:avLst/>
            </a:prstGeom>
            <a:solidFill>
              <a:schemeClr val="accent4"/>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r" rtl="1"/>
              <a:r>
                <a:rPr lang="ar-SY" sz="1800" b="1" kern="1200" dirty="0">
                  <a:effectLst/>
                  <a:latin typeface="Arial" panose="020B0604020202020204" pitchFamily="34" charset="0"/>
                  <a:ea typeface="Calibri" panose="020F0502020204030204" pitchFamily="34" charset="0"/>
                </a:rPr>
                <a:t>الحِسابِيَّة</a:t>
              </a:r>
              <a:endParaRPr lang="en-GB" dirty="0"/>
            </a:p>
          </p:txBody>
        </p:sp>
        <p:sp>
          <p:nvSpPr>
            <p:cNvPr id="28" name="Rectangle: Rounded Corners 27">
              <a:extLst>
                <a:ext uri="{FF2B5EF4-FFF2-40B4-BE49-F238E27FC236}">
                  <a16:creationId xmlns:a16="http://schemas.microsoft.com/office/drawing/2014/main" id="{F141F662-7E59-4145-B609-0B747F92B325}"/>
                </a:ext>
              </a:extLst>
            </p:cNvPr>
            <p:cNvSpPr/>
            <p:nvPr/>
          </p:nvSpPr>
          <p:spPr>
            <a:xfrm>
              <a:off x="10041012" y="4499261"/>
              <a:ext cx="1672461" cy="295137"/>
            </a:xfrm>
            <a:prstGeom prst="roundRect">
              <a:avLst/>
            </a:prstGeom>
            <a:solidFill>
              <a:schemeClr val="accent4"/>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r" rtl="1"/>
              <a:r>
                <a:rPr lang="ar-SY" sz="1800" b="1" kern="1200" dirty="0">
                  <a:effectLst/>
                  <a:latin typeface="Arial" panose="020B0604020202020204" pitchFamily="34" charset="0"/>
                  <a:ea typeface="Calibri" panose="020F0502020204030204" pitchFamily="34" charset="0"/>
                </a:rPr>
                <a:t>الاستباقية</a:t>
              </a:r>
              <a:endParaRPr lang="en-GB" dirty="0"/>
            </a:p>
          </p:txBody>
        </p:sp>
        <p:sp>
          <p:nvSpPr>
            <p:cNvPr id="29" name="Rectangle: Rounded Corners 28">
              <a:extLst>
                <a:ext uri="{FF2B5EF4-FFF2-40B4-BE49-F238E27FC236}">
                  <a16:creationId xmlns:a16="http://schemas.microsoft.com/office/drawing/2014/main" id="{9D04196A-A9FF-4B44-A4F7-855D4752E200}"/>
                </a:ext>
              </a:extLst>
            </p:cNvPr>
            <p:cNvSpPr/>
            <p:nvPr/>
          </p:nvSpPr>
          <p:spPr>
            <a:xfrm>
              <a:off x="10042864" y="5187604"/>
              <a:ext cx="1672461" cy="295137"/>
            </a:xfrm>
            <a:prstGeom prst="roundRect">
              <a:avLst/>
            </a:prstGeom>
            <a:solidFill>
              <a:schemeClr val="accent4"/>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r" rtl="1"/>
              <a:r>
                <a:rPr lang="ar-SY" b="1" dirty="0">
                  <a:latin typeface="Arial" panose="020B0604020202020204" pitchFamily="34" charset="0"/>
                  <a:ea typeface="Calibri" panose="020F0502020204030204" pitchFamily="34" charset="0"/>
                </a:rPr>
                <a:t>المُنتِجة</a:t>
              </a:r>
              <a:endParaRPr lang="en-GB" dirty="0"/>
            </a:p>
          </p:txBody>
        </p:sp>
        <p:sp>
          <p:nvSpPr>
            <p:cNvPr id="30" name="TextBox 29">
              <a:extLst>
                <a:ext uri="{FF2B5EF4-FFF2-40B4-BE49-F238E27FC236}">
                  <a16:creationId xmlns:a16="http://schemas.microsoft.com/office/drawing/2014/main" id="{51D8BA09-C469-4161-9DB4-E01B38009AD0}"/>
                </a:ext>
              </a:extLst>
            </p:cNvPr>
            <p:cNvSpPr txBox="1"/>
            <p:nvPr/>
          </p:nvSpPr>
          <p:spPr>
            <a:xfrm>
              <a:off x="8252208" y="2711108"/>
              <a:ext cx="3152026" cy="32894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8367" tIns="20320" rIns="113792" bIns="20320" numCol="1" spcCol="1270" anchor="t" anchorCtr="0">
              <a:noAutofit/>
            </a:bodyPr>
            <a:lstStyle/>
            <a:p>
              <a:pPr marL="0" lvl="1" algn="r" defTabSz="533400" rtl="1">
                <a:lnSpc>
                  <a:spcPct val="80000"/>
                </a:lnSpc>
                <a:spcBef>
                  <a:spcPct val="0"/>
                </a:spcBef>
              </a:pPr>
              <a:r>
                <a:rPr lang="ar-SY" sz="1400" dirty="0">
                  <a:latin typeface="Arial" panose="020B0604020202020204" pitchFamily="34" charset="0"/>
                  <a:ea typeface="Calibri" panose="020F0502020204030204" pitchFamily="34" charset="0"/>
                </a:rPr>
                <a:t>أصحاب العمل والعمال لا يهتمون بانتهاك قواعد السلامة</a:t>
              </a:r>
              <a:endParaRPr lang="en-GB" sz="1400" kern="1200" dirty="0"/>
            </a:p>
          </p:txBody>
        </p:sp>
        <p:sp>
          <p:nvSpPr>
            <p:cNvPr id="31" name="TextBox 30">
              <a:extLst>
                <a:ext uri="{FF2B5EF4-FFF2-40B4-BE49-F238E27FC236}">
                  <a16:creationId xmlns:a16="http://schemas.microsoft.com/office/drawing/2014/main" id="{442CD283-70E6-4D02-8F1B-3DC3C582DE77}"/>
                </a:ext>
              </a:extLst>
            </p:cNvPr>
            <p:cNvSpPr txBox="1"/>
            <p:nvPr/>
          </p:nvSpPr>
          <p:spPr>
            <a:xfrm>
              <a:off x="8288662" y="3451108"/>
              <a:ext cx="3152026" cy="37264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8367" tIns="20320" rIns="113792" bIns="20320" numCol="1" spcCol="1270" anchor="t" anchorCtr="0">
              <a:noAutofit/>
            </a:bodyPr>
            <a:lstStyle/>
            <a:p>
              <a:pPr marL="0" lvl="1" algn="r" defTabSz="533400" rtl="1">
                <a:lnSpc>
                  <a:spcPct val="80000"/>
                </a:lnSpc>
                <a:spcBef>
                  <a:spcPct val="0"/>
                </a:spcBef>
              </a:pPr>
              <a:r>
                <a:rPr lang="ar-SY" sz="1400" dirty="0">
                  <a:latin typeface="Arial" panose="020B0604020202020204" pitchFamily="34" charset="0"/>
                  <a:ea typeface="Calibri" panose="020F0502020204030204" pitchFamily="34" charset="0"/>
                </a:rPr>
                <a:t>تصبح السلامة مهمة فقط بعد وقوع حادث</a:t>
              </a:r>
              <a:endParaRPr lang="en-GB" sz="1400" kern="1200" dirty="0">
                <a:effectLst/>
                <a:latin typeface="Arial" panose="020B0604020202020204" pitchFamily="34" charset="0"/>
                <a:ea typeface="Calibri" panose="020F0502020204030204" pitchFamily="34" charset="0"/>
              </a:endParaRPr>
            </a:p>
          </p:txBody>
        </p:sp>
        <p:sp>
          <p:nvSpPr>
            <p:cNvPr id="32" name="TextBox 31">
              <a:extLst>
                <a:ext uri="{FF2B5EF4-FFF2-40B4-BE49-F238E27FC236}">
                  <a16:creationId xmlns:a16="http://schemas.microsoft.com/office/drawing/2014/main" id="{C5DDCD37-4DA0-408D-B578-B504A369A580}"/>
                </a:ext>
              </a:extLst>
            </p:cNvPr>
            <p:cNvSpPr txBox="1"/>
            <p:nvPr/>
          </p:nvSpPr>
          <p:spPr>
            <a:xfrm>
              <a:off x="8288662" y="4127235"/>
              <a:ext cx="3152026" cy="37000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8367" tIns="20320" rIns="113792" bIns="20320" numCol="1" spcCol="1270" anchor="t" anchorCtr="0">
              <a:noAutofit/>
            </a:bodyPr>
            <a:lstStyle/>
            <a:p>
              <a:pPr marL="0" lvl="1" algn="r" defTabSz="533400" rtl="1">
                <a:lnSpc>
                  <a:spcPct val="80000"/>
                </a:lnSpc>
                <a:spcBef>
                  <a:spcPct val="0"/>
                </a:spcBef>
              </a:pPr>
              <a:r>
                <a:rPr lang="ar-SY" sz="1400" dirty="0">
                  <a:latin typeface="Arial" panose="020B0604020202020204" pitchFamily="34" charset="0"/>
                  <a:ea typeface="Calibri" panose="020F0502020204030204" pitchFamily="34" charset="0"/>
                </a:rPr>
                <a:t>توجد نُظُم لإدارة جميع المخاطر</a:t>
              </a:r>
              <a:endParaRPr lang="en-GB" sz="1400" kern="1200" dirty="0">
                <a:effectLst/>
                <a:latin typeface="Arial" panose="020B0604020202020204" pitchFamily="34" charset="0"/>
                <a:ea typeface="Calibri" panose="020F0502020204030204" pitchFamily="34" charset="0"/>
              </a:endParaRPr>
            </a:p>
          </p:txBody>
        </p:sp>
        <p:sp>
          <p:nvSpPr>
            <p:cNvPr id="33" name="TextBox 32">
              <a:extLst>
                <a:ext uri="{FF2B5EF4-FFF2-40B4-BE49-F238E27FC236}">
                  <a16:creationId xmlns:a16="http://schemas.microsoft.com/office/drawing/2014/main" id="{DA1B9481-D881-4247-8BA8-1D96D8DA77B3}"/>
                </a:ext>
              </a:extLst>
            </p:cNvPr>
            <p:cNvSpPr txBox="1"/>
            <p:nvPr/>
          </p:nvSpPr>
          <p:spPr>
            <a:xfrm>
              <a:off x="8239787" y="4811519"/>
              <a:ext cx="3152027" cy="37608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8367" tIns="20320" rIns="113792" bIns="20320" numCol="1" spcCol="1270" anchor="t" anchorCtr="0">
              <a:noAutofit/>
            </a:bodyPr>
            <a:lstStyle/>
            <a:p>
              <a:pPr marL="0" lvl="1" algn="r" defTabSz="533400" rtl="1">
                <a:lnSpc>
                  <a:spcPct val="80000"/>
                </a:lnSpc>
                <a:spcBef>
                  <a:spcPct val="0"/>
                </a:spcBef>
              </a:pPr>
              <a:r>
                <a:rPr lang="ar-SY" sz="1400" dirty="0">
                  <a:latin typeface="Arial" panose="020B0604020202020204" pitchFamily="34" charset="0"/>
                  <a:ea typeface="Calibri" panose="020F0502020204030204" pitchFamily="34" charset="0"/>
                </a:rPr>
                <a:t>يتجنب العمال المشاكل مقدماً لتحسين بيئة العمل</a:t>
              </a:r>
              <a:endParaRPr lang="en-GB" sz="1400" kern="1200" dirty="0">
                <a:effectLst/>
                <a:latin typeface="Arial" panose="020B0604020202020204" pitchFamily="34" charset="0"/>
                <a:ea typeface="Calibri" panose="020F0502020204030204" pitchFamily="34" charset="0"/>
              </a:endParaRPr>
            </a:p>
          </p:txBody>
        </p:sp>
        <p:sp>
          <p:nvSpPr>
            <p:cNvPr id="34" name="TextBox 33">
              <a:extLst>
                <a:ext uri="{FF2B5EF4-FFF2-40B4-BE49-F238E27FC236}">
                  <a16:creationId xmlns:a16="http://schemas.microsoft.com/office/drawing/2014/main" id="{E15F7785-D75E-4031-9D0C-71BED05FA33E}"/>
                </a:ext>
              </a:extLst>
            </p:cNvPr>
            <p:cNvSpPr txBox="1"/>
            <p:nvPr/>
          </p:nvSpPr>
          <p:spPr>
            <a:xfrm>
              <a:off x="8185905" y="5508622"/>
              <a:ext cx="3160494" cy="38111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8367" tIns="20320" rIns="113792" bIns="20320" numCol="1" spcCol="1270" anchor="t" anchorCtr="0">
              <a:noAutofit/>
            </a:bodyPr>
            <a:lstStyle/>
            <a:p>
              <a:pPr marL="0" lvl="1" algn="r" defTabSz="533400" rtl="1">
                <a:lnSpc>
                  <a:spcPct val="80000"/>
                </a:lnSpc>
                <a:spcBef>
                  <a:spcPct val="0"/>
                </a:spcBef>
              </a:pPr>
              <a:r>
                <a:rPr lang="ar-SY" sz="1400" dirty="0">
                  <a:latin typeface="Arial" panose="020B0604020202020204" pitchFamily="34" charset="0"/>
                  <a:ea typeface="Calibri" panose="020F0502020204030204" pitchFamily="34" charset="0"/>
                </a:rPr>
                <a:t>دمج السلامة والصحة المهنيتين في طرق العمل والتفكير (ثقافة ديناميكية للسلامة والصحة المهنيتين)</a:t>
              </a:r>
              <a:endParaRPr lang="en-GB" sz="1400" kern="1200" dirty="0"/>
            </a:p>
          </p:txBody>
        </p:sp>
        <p:sp>
          <p:nvSpPr>
            <p:cNvPr id="35" name="Flowchart: Extract 34">
              <a:extLst>
                <a:ext uri="{FF2B5EF4-FFF2-40B4-BE49-F238E27FC236}">
                  <a16:creationId xmlns:a16="http://schemas.microsoft.com/office/drawing/2014/main" id="{E571CCC3-0E3D-4649-AC80-F31480B57932}"/>
                </a:ext>
              </a:extLst>
            </p:cNvPr>
            <p:cNvSpPr/>
            <p:nvPr/>
          </p:nvSpPr>
          <p:spPr>
            <a:xfrm rot="10800000">
              <a:off x="11373636" y="2747582"/>
              <a:ext cx="339837" cy="292469"/>
            </a:xfrm>
            <a:prstGeom prst="flowChartExtract">
              <a:avLst/>
            </a:prstGeom>
            <a:ln>
              <a:solidFill>
                <a:schemeClr val="accent4"/>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6" name="Flowchart: Extract 35">
              <a:extLst>
                <a:ext uri="{FF2B5EF4-FFF2-40B4-BE49-F238E27FC236}">
                  <a16:creationId xmlns:a16="http://schemas.microsoft.com/office/drawing/2014/main" id="{AE72E812-F564-46C6-BB71-F712C970E7D6}"/>
                </a:ext>
              </a:extLst>
            </p:cNvPr>
            <p:cNvSpPr/>
            <p:nvPr/>
          </p:nvSpPr>
          <p:spPr>
            <a:xfrm rot="10800000">
              <a:off x="11361625" y="3519605"/>
              <a:ext cx="339837" cy="292469"/>
            </a:xfrm>
            <a:prstGeom prst="flowChartExtract">
              <a:avLst/>
            </a:prstGeom>
            <a:ln>
              <a:solidFill>
                <a:schemeClr val="accent4"/>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7" name="Flowchart: Extract 36">
              <a:extLst>
                <a:ext uri="{FF2B5EF4-FFF2-40B4-BE49-F238E27FC236}">
                  <a16:creationId xmlns:a16="http://schemas.microsoft.com/office/drawing/2014/main" id="{2B36F47E-E5EA-43A7-A808-8380A52F1EC1}"/>
                </a:ext>
              </a:extLst>
            </p:cNvPr>
            <p:cNvSpPr/>
            <p:nvPr/>
          </p:nvSpPr>
          <p:spPr>
            <a:xfrm rot="10800000">
              <a:off x="11364094" y="4181581"/>
              <a:ext cx="339837" cy="292469"/>
            </a:xfrm>
            <a:prstGeom prst="flowChartExtract">
              <a:avLst/>
            </a:prstGeom>
            <a:ln>
              <a:solidFill>
                <a:schemeClr val="accent4"/>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8" name="Flowchart: Extract 37">
              <a:extLst>
                <a:ext uri="{FF2B5EF4-FFF2-40B4-BE49-F238E27FC236}">
                  <a16:creationId xmlns:a16="http://schemas.microsoft.com/office/drawing/2014/main" id="{FBAF6E72-2E36-4AE4-92B9-7392A00A6345}"/>
                </a:ext>
              </a:extLst>
            </p:cNvPr>
            <p:cNvSpPr/>
            <p:nvPr/>
          </p:nvSpPr>
          <p:spPr>
            <a:xfrm rot="10800000">
              <a:off x="11351476" y="4853328"/>
              <a:ext cx="339837" cy="292469"/>
            </a:xfrm>
            <a:prstGeom prst="flowChartExtract">
              <a:avLst/>
            </a:prstGeom>
            <a:ln>
              <a:solidFill>
                <a:schemeClr val="accent4"/>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
        <p:nvSpPr>
          <p:cNvPr id="40" name="Content Placeholder 39">
            <a:extLst>
              <a:ext uri="{FF2B5EF4-FFF2-40B4-BE49-F238E27FC236}">
                <a16:creationId xmlns:a16="http://schemas.microsoft.com/office/drawing/2014/main" id="{C4FD9307-8C18-456F-8F0B-BE21DAE90363}"/>
              </a:ext>
            </a:extLst>
          </p:cNvPr>
          <p:cNvSpPr>
            <a:spLocks noGrp="1"/>
          </p:cNvSpPr>
          <p:nvPr>
            <p:ph sz="half" idx="2"/>
          </p:nvPr>
        </p:nvSpPr>
        <p:spPr/>
        <p:txBody>
          <a:bodyPr/>
          <a:lstStyle/>
          <a:p>
            <a:pPr marL="0" lvl="2" indent="0" algn="r" rtl="1">
              <a:buSzPct val="90000"/>
              <a:buNone/>
            </a:pPr>
            <a:r>
              <a:rPr lang="ar-SY" sz="2000" b="1" dirty="0">
                <a:solidFill>
                  <a:schemeClr val="accent4"/>
                </a:solidFill>
              </a:rPr>
              <a:t>القيم الأساسية</a:t>
            </a:r>
            <a:endParaRPr lang="en-GB" sz="2000" b="0" dirty="0">
              <a:solidFill>
                <a:schemeClr val="accent4"/>
              </a:solidFill>
            </a:endParaRPr>
          </a:p>
          <a:p>
            <a:pPr lvl="2" algn="r" rtl="1">
              <a:buSzPct val="90000"/>
              <a:buFont typeface="+mj-lt"/>
              <a:buAutoNum type="arabicPeriod"/>
            </a:pPr>
            <a:r>
              <a:rPr lang="ar-SY" sz="2000" dirty="0"/>
              <a:t>المشاركة الاجتماعية</a:t>
            </a:r>
          </a:p>
          <a:p>
            <a:pPr lvl="2" algn="r" rtl="1">
              <a:buSzPct val="90000"/>
              <a:buFont typeface="+mj-lt"/>
              <a:buAutoNum type="arabicPeriod"/>
            </a:pPr>
            <a:r>
              <a:rPr lang="ar-SY" sz="2000" dirty="0"/>
              <a:t>العدالة</a:t>
            </a:r>
          </a:p>
          <a:p>
            <a:pPr lvl="2" algn="r" rtl="1">
              <a:buSzPct val="90000"/>
              <a:buFont typeface="+mj-lt"/>
              <a:buAutoNum type="arabicPeriod"/>
            </a:pPr>
            <a:r>
              <a:rPr lang="ar-SY" sz="2000" dirty="0"/>
              <a:t>الثقة</a:t>
            </a:r>
          </a:p>
          <a:p>
            <a:pPr lvl="2" algn="r" rtl="1">
              <a:buSzPct val="90000"/>
              <a:buFont typeface="+mj-lt"/>
              <a:buAutoNum type="arabicPeriod"/>
            </a:pPr>
            <a:r>
              <a:rPr lang="ar-SY" sz="2000" dirty="0"/>
              <a:t>الاستدامة</a:t>
            </a:r>
          </a:p>
          <a:p>
            <a:pPr lvl="2" algn="r" rtl="1">
              <a:buSzPct val="90000"/>
              <a:buFont typeface="+mj-lt"/>
              <a:buAutoNum type="arabicPeriod"/>
            </a:pPr>
            <a:r>
              <a:rPr lang="ar-SY" sz="2000" dirty="0"/>
              <a:t>المشاركة</a:t>
            </a:r>
          </a:p>
          <a:p>
            <a:pPr lvl="2" algn="r" rtl="1">
              <a:buSzPct val="90000"/>
              <a:buFont typeface="+mj-lt"/>
              <a:buAutoNum type="arabicPeriod"/>
            </a:pPr>
            <a:r>
              <a:rPr lang="ar-SY" sz="2000" dirty="0"/>
              <a:t>القدرة على الصمود والمرونة</a:t>
            </a:r>
          </a:p>
          <a:p>
            <a:pPr lvl="2" algn="r" rtl="1">
              <a:buSzPct val="90000"/>
              <a:buFont typeface="+mj-lt"/>
              <a:buAutoNum type="arabicPeriod"/>
            </a:pPr>
            <a:r>
              <a:rPr lang="ar-SY" sz="2000" dirty="0"/>
              <a:t>التطور والنمو</a:t>
            </a:r>
            <a:endParaRPr lang="en-GB" sz="2000" b="0" dirty="0"/>
          </a:p>
          <a:p>
            <a:pPr marL="0" lvl="2" indent="0" algn="r" rtl="1">
              <a:spcBef>
                <a:spcPts val="1200"/>
              </a:spcBef>
              <a:buSzPct val="90000"/>
              <a:buNone/>
            </a:pPr>
            <a:r>
              <a:rPr lang="en-GB" sz="2000" dirty="0">
                <a:solidFill>
                  <a:schemeClr val="accent4"/>
                </a:solidFill>
                <a:sym typeface="Wingdings 3" panose="05040102010807070707" pitchFamily="18" charset="2"/>
              </a:rPr>
              <a:t></a:t>
            </a:r>
            <a:r>
              <a:rPr lang="en-GB" sz="2000" dirty="0">
                <a:sym typeface="Wingdings 3" panose="05040102010807070707" pitchFamily="18" charset="2"/>
              </a:rPr>
              <a:t> </a:t>
            </a:r>
            <a:r>
              <a:rPr lang="ar-SY" sz="2000" dirty="0">
                <a:sym typeface="Wingdings 3" panose="05040102010807070707" pitchFamily="18" charset="2"/>
              </a:rPr>
              <a:t>التأثير على السلامة والصحة المهنيتين وأداء الأعمال</a:t>
            </a:r>
            <a:r>
              <a:rPr lang="en-GB" sz="2000" b="0" dirty="0"/>
              <a:t>.</a:t>
            </a:r>
          </a:p>
          <a:p>
            <a:endParaRPr lang="en-GB" sz="2000" dirty="0"/>
          </a:p>
        </p:txBody>
      </p:sp>
    </p:spTree>
    <p:extLst>
      <p:ext uri="{BB962C8B-B14F-4D97-AF65-F5344CB8AC3E}">
        <p14:creationId xmlns:p14="http://schemas.microsoft.com/office/powerpoint/2010/main" val="5178348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C4B90-C454-4EEA-9C1C-BE39F7795C4B}"/>
              </a:ext>
            </a:extLst>
          </p:cNvPr>
          <p:cNvSpPr>
            <a:spLocks noGrp="1"/>
          </p:cNvSpPr>
          <p:nvPr>
            <p:ph type="title"/>
          </p:nvPr>
        </p:nvSpPr>
        <p:spPr/>
        <p:txBody>
          <a:bodyPr/>
          <a:lstStyle/>
          <a:p>
            <a:pPr algn="r" rtl="1"/>
            <a:r>
              <a:rPr lang="ar-SY" dirty="0"/>
              <a:t>إشراك العمال في عملية تقييم الخطر</a:t>
            </a:r>
            <a:endParaRPr lang="en-GB" dirty="0"/>
          </a:p>
        </p:txBody>
      </p:sp>
      <p:sp>
        <p:nvSpPr>
          <p:cNvPr id="3" name="Content Placeholder 2">
            <a:extLst>
              <a:ext uri="{FF2B5EF4-FFF2-40B4-BE49-F238E27FC236}">
                <a16:creationId xmlns:a16="http://schemas.microsoft.com/office/drawing/2014/main" id="{BDF3DAD9-5786-43A6-B234-66397A851C16}"/>
              </a:ext>
            </a:extLst>
          </p:cNvPr>
          <p:cNvSpPr>
            <a:spLocks noGrp="1"/>
          </p:cNvSpPr>
          <p:nvPr>
            <p:ph idx="1"/>
          </p:nvPr>
        </p:nvSpPr>
        <p:spPr/>
        <p:txBody>
          <a:bodyPr/>
          <a:lstStyle/>
          <a:p>
            <a:pPr marL="0" lvl="2" indent="0" algn="r" rtl="1">
              <a:spcBef>
                <a:spcPts val="0"/>
              </a:spcBef>
              <a:buNone/>
            </a:pPr>
            <a:r>
              <a:rPr lang="ar-SY" sz="2000" dirty="0"/>
              <a:t>كجزء من إدارة السلامة والصحة المهنيتين، ينبغي لأصحاب العمل إجراء تقييم للخطر بانتظام، حيث ينبغي أن يشمل:</a:t>
            </a:r>
            <a:endParaRPr lang="en-GB" sz="2000" dirty="0"/>
          </a:p>
          <a:p>
            <a:pPr lvl="2" algn="r" rtl="1">
              <a:spcBef>
                <a:spcPts val="0"/>
              </a:spcBef>
            </a:pPr>
            <a:r>
              <a:rPr lang="ar-SY" sz="2000" dirty="0"/>
              <a:t>تحديد </a:t>
            </a:r>
            <a:r>
              <a:rPr lang="ar-SY" sz="2000" dirty="0">
                <a:solidFill>
                  <a:schemeClr val="accent4"/>
                </a:solidFill>
              </a:rPr>
              <a:t>المخاطر</a:t>
            </a:r>
            <a:r>
              <a:rPr lang="ar-SY" sz="2000" dirty="0"/>
              <a:t>؛ و</a:t>
            </a:r>
            <a:endParaRPr lang="en-GB" sz="2000" b="1" dirty="0">
              <a:solidFill>
                <a:schemeClr val="accent4"/>
              </a:solidFill>
            </a:endParaRPr>
          </a:p>
          <a:p>
            <a:pPr lvl="2" algn="r" rtl="1">
              <a:spcBef>
                <a:spcPts val="0"/>
              </a:spcBef>
            </a:pPr>
            <a:r>
              <a:rPr lang="ar-SY" sz="2000" dirty="0"/>
              <a:t>تقييم الأخطار المصاحبة؛ و</a:t>
            </a:r>
            <a:r>
              <a:rPr lang="en-GB" sz="2000" dirty="0"/>
              <a:t> </a:t>
            </a:r>
          </a:p>
          <a:p>
            <a:pPr lvl="2" algn="r" rtl="1">
              <a:spcBef>
                <a:spcPts val="0"/>
              </a:spcBef>
            </a:pPr>
            <a:r>
              <a:rPr lang="ar-SY" sz="2000" dirty="0"/>
              <a:t>اتخاذ تدابير ملموسة ومتسقة للسيطرة على هذه الأخطار.</a:t>
            </a:r>
            <a:r>
              <a:rPr lang="en-GB" sz="2000" dirty="0"/>
              <a:t> </a:t>
            </a:r>
          </a:p>
          <a:p>
            <a:pPr marL="0" lvl="2" indent="0" algn="r" rtl="1">
              <a:spcBef>
                <a:spcPts val="1200"/>
              </a:spcBef>
              <a:buNone/>
            </a:pPr>
            <a:r>
              <a:rPr lang="ar-SY" sz="2000" dirty="0"/>
              <a:t>التقييم الجيد للخطر في مكان العمل:</a:t>
            </a:r>
            <a:endParaRPr lang="en-GB" sz="2000" dirty="0"/>
          </a:p>
          <a:p>
            <a:pPr lvl="2" algn="r" rtl="1">
              <a:spcBef>
                <a:spcPts val="0"/>
              </a:spcBef>
            </a:pPr>
            <a:r>
              <a:rPr lang="ar-SY" sz="2000" dirty="0"/>
              <a:t>يساهم في حماية صحة العمال ورفاهيتهم؛</a:t>
            </a:r>
            <a:endParaRPr lang="en-GB" sz="2000" dirty="0"/>
          </a:p>
          <a:p>
            <a:pPr lvl="2" algn="r" rtl="1">
              <a:spcBef>
                <a:spcPts val="0"/>
              </a:spcBef>
            </a:pPr>
            <a:r>
              <a:rPr lang="ar-SY" sz="2000" dirty="0"/>
              <a:t>يفيد الشركات من خلال تنظيم أفضل لممارسات العمل (يُحتمَل أن تزداد الإنتاجية).</a:t>
            </a:r>
            <a:endParaRPr lang="en-GB" sz="2000" dirty="0"/>
          </a:p>
          <a:p>
            <a:pPr marL="0" lvl="2" indent="0" algn="r" rtl="1">
              <a:spcBef>
                <a:spcPts val="1200"/>
              </a:spcBef>
              <a:buNone/>
            </a:pPr>
            <a:r>
              <a:rPr lang="ar-SY" sz="2000" dirty="0"/>
              <a:t>ينبغي لأصحاب العمل ضمان أن العمال و/أو ممثليهم يشاركون بشكل كامل في عملية تقييم الخطر، لأن لديهم معلومات مفيدة حول كيفية إنجاز العمل - وهذا سيساعد في جعل تقييم الخطر أكثر شمولاً وفعالية.</a:t>
            </a:r>
            <a:endParaRPr lang="en-GB" sz="2000" dirty="0"/>
          </a:p>
          <a:p>
            <a:pPr>
              <a:spcBef>
                <a:spcPts val="0"/>
              </a:spcBef>
            </a:pPr>
            <a:endParaRPr lang="en-GB" dirty="0"/>
          </a:p>
        </p:txBody>
      </p:sp>
      <p:sp>
        <p:nvSpPr>
          <p:cNvPr id="4" name="Date Placeholder 3">
            <a:extLst>
              <a:ext uri="{FF2B5EF4-FFF2-40B4-BE49-F238E27FC236}">
                <a16:creationId xmlns:a16="http://schemas.microsoft.com/office/drawing/2014/main" id="{ECF4CE65-3066-4909-B934-2D1E476099B6}"/>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88B9B168-F079-491C-8FFC-6ECFB5BA8C46}"/>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6" name="Slide Number Placeholder 5">
            <a:extLst>
              <a:ext uri="{FF2B5EF4-FFF2-40B4-BE49-F238E27FC236}">
                <a16:creationId xmlns:a16="http://schemas.microsoft.com/office/drawing/2014/main" id="{FB0AA407-043E-4DCF-9E69-C181766504F3}"/>
              </a:ext>
            </a:extLst>
          </p:cNvPr>
          <p:cNvSpPr>
            <a:spLocks noGrp="1"/>
          </p:cNvSpPr>
          <p:nvPr>
            <p:ph type="sldNum" sz="quarter" idx="12"/>
          </p:nvPr>
        </p:nvSpPr>
        <p:spPr/>
        <p:txBody>
          <a:bodyPr/>
          <a:lstStyle/>
          <a:p>
            <a:fld id="{856227C0-AD57-4F9B-BAE3-EEFB0D0EE427}" type="slidenum">
              <a:rPr lang="en-GB" smtClean="0"/>
              <a:t>37</a:t>
            </a:fld>
            <a:endParaRPr lang="en-GB" dirty="0"/>
          </a:p>
        </p:txBody>
      </p:sp>
    </p:spTree>
    <p:extLst>
      <p:ext uri="{BB962C8B-B14F-4D97-AF65-F5344CB8AC3E}">
        <p14:creationId xmlns:p14="http://schemas.microsoft.com/office/powerpoint/2010/main" val="22804923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E9D473-7600-46E5-87F0-1281A49AB81D}"/>
              </a:ext>
            </a:extLst>
          </p:cNvPr>
          <p:cNvSpPr>
            <a:spLocks noGrp="1"/>
          </p:cNvSpPr>
          <p:nvPr>
            <p:ph idx="1"/>
          </p:nvPr>
        </p:nvSpPr>
        <p:spPr>
          <a:xfrm>
            <a:off x="490538" y="1423196"/>
            <a:ext cx="11210924" cy="874836"/>
          </a:xfrm>
        </p:spPr>
        <p:txBody>
          <a:bodyPr/>
          <a:lstStyle/>
          <a:p>
            <a:pPr algn="just" rtl="1">
              <a:lnSpc>
                <a:spcPct val="85000"/>
              </a:lnSpc>
              <a:spcBef>
                <a:spcPts val="600"/>
              </a:spcBef>
            </a:pPr>
            <a:r>
              <a:rPr lang="ar-SY" sz="2000" dirty="0">
                <a:latin typeface="Arial" panose="020B0604020202020204" pitchFamily="34" charset="0"/>
                <a:ea typeface="Calibri" panose="020F0502020204030204" pitchFamily="34" charset="0"/>
              </a:rPr>
              <a:t>إن المشاركة النَّشِطة للعمال وممثليهم في أي عملية صنع قرار </a:t>
            </a:r>
            <a:r>
              <a:rPr lang="ar-SY" sz="2000" b="0" dirty="0">
                <a:solidFill>
                  <a:schemeClr val="tx1"/>
                </a:solidFill>
                <a:latin typeface="Arial" panose="020B0604020202020204" pitchFamily="34" charset="0"/>
                <a:ea typeface="Calibri" panose="020F0502020204030204" pitchFamily="34" charset="0"/>
              </a:rPr>
              <a:t>خلال </a:t>
            </a:r>
            <a:r>
              <a:rPr lang="ar-SY" sz="2000" b="0" dirty="0">
                <a:solidFill>
                  <a:schemeClr val="accent1"/>
                </a:solidFill>
                <a:latin typeface="Arial" panose="020B0604020202020204" pitchFamily="34" charset="0"/>
                <a:ea typeface="Calibri" panose="020F0502020204030204" pitchFamily="34" charset="0"/>
              </a:rPr>
              <a:t>جائحة كوفيد-19</a:t>
            </a:r>
            <a:r>
              <a:rPr lang="en-GB" sz="2000" b="0" dirty="0">
                <a:solidFill>
                  <a:schemeClr val="tx1"/>
                </a:solidFill>
                <a:latin typeface="Arial" panose="020B0604020202020204" pitchFamily="34" charset="0"/>
                <a:ea typeface="Calibri" panose="020F0502020204030204" pitchFamily="34" charset="0"/>
              </a:rPr>
              <a:t> </a:t>
            </a:r>
            <a:r>
              <a:rPr lang="ar-SY" sz="2000" b="0" dirty="0">
                <a:solidFill>
                  <a:schemeClr val="tx1"/>
                </a:solidFill>
                <a:latin typeface="Arial" panose="020B0604020202020204" pitchFamily="34" charset="0"/>
                <a:ea typeface="Calibri" panose="020F0502020204030204" pitchFamily="34" charset="0"/>
              </a:rPr>
              <a:t>ساهمت في اعتماد حلول مستدامة ومناسبة لمواجهة المخاطر والأخطار الجديدة وأسفرت عن التزام أقوى بالقرارات المُتخَّذة.</a:t>
            </a:r>
            <a:endParaRPr lang="en-GB" sz="2000" b="0" dirty="0">
              <a:solidFill>
                <a:schemeClr val="tx1"/>
              </a:solidFill>
              <a:latin typeface="Arial" panose="020B0604020202020204" pitchFamily="34" charset="0"/>
              <a:ea typeface="Calibri" panose="020F0502020204030204" pitchFamily="34" charset="0"/>
            </a:endParaRPr>
          </a:p>
        </p:txBody>
      </p:sp>
      <p:sp>
        <p:nvSpPr>
          <p:cNvPr id="3" name="Date Placeholder 2">
            <a:extLst>
              <a:ext uri="{FF2B5EF4-FFF2-40B4-BE49-F238E27FC236}">
                <a16:creationId xmlns:a16="http://schemas.microsoft.com/office/drawing/2014/main" id="{33EE6741-80E3-40C8-B648-B1651D0D58FB}"/>
              </a:ext>
            </a:extLst>
          </p:cNvPr>
          <p:cNvSpPr>
            <a:spLocks noGrp="1"/>
          </p:cNvSpPr>
          <p:nvPr>
            <p:ph type="dt" sz="half" idx="10"/>
          </p:nvPr>
        </p:nvSpPr>
        <p:spPr/>
        <p:txBody>
          <a:bodyPr/>
          <a:lstStyle/>
          <a:p>
            <a:r>
              <a:rPr lang="en-GB" dirty="0"/>
              <a:t>Date: Monday / 01 / October / 2019</a:t>
            </a:r>
          </a:p>
        </p:txBody>
      </p:sp>
      <p:sp>
        <p:nvSpPr>
          <p:cNvPr id="4" name="Footer Placeholder 3">
            <a:extLst>
              <a:ext uri="{FF2B5EF4-FFF2-40B4-BE49-F238E27FC236}">
                <a16:creationId xmlns:a16="http://schemas.microsoft.com/office/drawing/2014/main" id="{0821E107-607C-42C1-BABA-BBC0BC4A8EAB}"/>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5" name="Slide Number Placeholder 4">
            <a:extLst>
              <a:ext uri="{FF2B5EF4-FFF2-40B4-BE49-F238E27FC236}">
                <a16:creationId xmlns:a16="http://schemas.microsoft.com/office/drawing/2014/main" id="{DA29582E-5630-4468-BD61-03315ECE1739}"/>
              </a:ext>
            </a:extLst>
          </p:cNvPr>
          <p:cNvSpPr>
            <a:spLocks noGrp="1"/>
          </p:cNvSpPr>
          <p:nvPr>
            <p:ph type="sldNum" sz="quarter" idx="12"/>
          </p:nvPr>
        </p:nvSpPr>
        <p:spPr/>
        <p:txBody>
          <a:bodyPr/>
          <a:lstStyle/>
          <a:p>
            <a:fld id="{856227C0-AD57-4F9B-BAE3-EEFB0D0EE427}" type="slidenum">
              <a:rPr lang="en-GB" smtClean="0"/>
              <a:t>38</a:t>
            </a:fld>
            <a:endParaRPr lang="en-GB" dirty="0"/>
          </a:p>
        </p:txBody>
      </p:sp>
      <p:sp>
        <p:nvSpPr>
          <p:cNvPr id="6" name="Content Placeholder 1">
            <a:extLst>
              <a:ext uri="{FF2B5EF4-FFF2-40B4-BE49-F238E27FC236}">
                <a16:creationId xmlns:a16="http://schemas.microsoft.com/office/drawing/2014/main" id="{D15DBE82-F900-40BC-A903-3E8EA0587681}"/>
              </a:ext>
            </a:extLst>
          </p:cNvPr>
          <p:cNvSpPr txBox="1">
            <a:spLocks/>
          </p:cNvSpPr>
          <p:nvPr/>
        </p:nvSpPr>
        <p:spPr>
          <a:xfrm>
            <a:off x="490539" y="2303541"/>
            <a:ext cx="11210924" cy="1138383"/>
          </a:xfrm>
          <a:prstGeom prst="rect">
            <a:avLst/>
          </a:prstGeom>
          <a:solidFill>
            <a:srgbClr val="EDF7FD"/>
          </a:solidFill>
          <a:ln>
            <a:solidFill>
              <a:schemeClr val="bg2"/>
            </a:solidFill>
          </a:ln>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rtl="1" fontAlgn="base">
              <a:lnSpc>
                <a:spcPct val="85000"/>
              </a:lnSpc>
              <a:spcBef>
                <a:spcPts val="600"/>
              </a:spcBef>
              <a:buClr>
                <a:schemeClr val="accent1"/>
              </a:buClr>
              <a:buSzPct val="115000"/>
              <a:buFont typeface="Segoe Fluent Icons" panose="050A0102010101010101" pitchFamily="18" charset="0"/>
              <a:buChar char=""/>
            </a:pPr>
            <a:r>
              <a:rPr lang="ar-SY" sz="1900" b="0" dirty="0">
                <a:solidFill>
                  <a:schemeClr val="accent1"/>
                </a:solidFill>
                <a:latin typeface="Arial" panose="020B0604020202020204" pitchFamily="34" charset="0"/>
                <a:ea typeface="Calibri" panose="020F0502020204030204" pitchFamily="34" charset="0"/>
              </a:rPr>
              <a:t>أيرلندا: </a:t>
            </a:r>
            <a:r>
              <a:rPr lang="ar-SY" sz="1900" b="0" dirty="0">
                <a:solidFill>
                  <a:schemeClr val="tx1"/>
                </a:solidFill>
                <a:latin typeface="Arial" panose="020B0604020202020204" pitchFamily="34" charset="0"/>
                <a:ea typeface="Calibri" panose="020F0502020204030204" pitchFamily="34" charset="0"/>
              </a:rPr>
              <a:t>أصدرت إدارة الصحة والبيئة (</a:t>
            </a:r>
            <a:r>
              <a:rPr lang="en-GB" sz="1900" b="0" dirty="0">
                <a:solidFill>
                  <a:schemeClr val="tx1"/>
                </a:solidFill>
                <a:latin typeface="Arial" panose="020B0604020202020204" pitchFamily="34" charset="0"/>
                <a:ea typeface="Calibri" panose="020F0502020204030204" pitchFamily="34" charset="0"/>
              </a:rPr>
              <a:t>HSE</a:t>
            </a:r>
            <a:r>
              <a:rPr lang="ar-SY" sz="1900" b="0" dirty="0">
                <a:solidFill>
                  <a:schemeClr val="tx1"/>
                </a:solidFill>
                <a:latin typeface="Arial" panose="020B0604020202020204" pitchFamily="34" charset="0"/>
                <a:ea typeface="Calibri" panose="020F0502020204030204" pitchFamily="34" charset="0"/>
              </a:rPr>
              <a:t>) إرشادات تؤكد على مدى أهمية التشاور مع العمال في كل مرحلة من تنفيذ التدابير المتعلقة بكوفيد-19</a:t>
            </a:r>
            <a:r>
              <a:rPr lang="en-GB" sz="1900" b="0" dirty="0">
                <a:solidFill>
                  <a:schemeClr val="tx1"/>
                </a:solidFill>
                <a:latin typeface="Arial" panose="020B0604020202020204" pitchFamily="34" charset="0"/>
                <a:ea typeface="Calibri" panose="020F0502020204030204" pitchFamily="34" charset="0"/>
              </a:rPr>
              <a:t> </a:t>
            </a:r>
            <a:r>
              <a:rPr lang="ar-SY" sz="1900" b="0" dirty="0">
                <a:solidFill>
                  <a:schemeClr val="tx1"/>
                </a:solidFill>
                <a:latin typeface="Arial" panose="020B0604020202020204" pitchFamily="34" charset="0"/>
                <a:ea typeface="Calibri" panose="020F0502020204030204" pitchFamily="34" charset="0"/>
              </a:rPr>
              <a:t>في مكان العمل. كما شددت على الحاجة إلى تعيين ممثل عمال رئيسي بشأن كوفيد-19</a:t>
            </a:r>
            <a:r>
              <a:rPr lang="en-GB" sz="1900" b="0" dirty="0">
                <a:solidFill>
                  <a:schemeClr val="tx1"/>
                </a:solidFill>
                <a:latin typeface="Arial" panose="020B0604020202020204" pitchFamily="34" charset="0"/>
                <a:ea typeface="Calibri" panose="020F0502020204030204" pitchFamily="34" charset="0"/>
              </a:rPr>
              <a:t> </a:t>
            </a:r>
            <a:r>
              <a:rPr lang="ar-SY" sz="1900" b="0" dirty="0">
                <a:solidFill>
                  <a:schemeClr val="tx1"/>
                </a:solidFill>
                <a:latin typeface="Arial" panose="020B0604020202020204" pitchFamily="34" charset="0"/>
                <a:ea typeface="Calibri" panose="020F0502020204030204" pitchFamily="34" charset="0"/>
              </a:rPr>
              <a:t>للمساعدة في تنفيذ التدابير المتعلقة بكوفيد-19</a:t>
            </a:r>
            <a:r>
              <a:rPr lang="en-GB" sz="1900" b="0" dirty="0">
                <a:solidFill>
                  <a:schemeClr val="tx1"/>
                </a:solidFill>
                <a:latin typeface="Arial" panose="020B0604020202020204" pitchFamily="34" charset="0"/>
                <a:ea typeface="Calibri" panose="020F0502020204030204" pitchFamily="34" charset="0"/>
              </a:rPr>
              <a:t> </a:t>
            </a:r>
            <a:r>
              <a:rPr lang="ar-SY" sz="1900" b="0" dirty="0">
                <a:solidFill>
                  <a:schemeClr val="tx1"/>
                </a:solidFill>
                <a:latin typeface="Arial" panose="020B0604020202020204" pitchFamily="34" charset="0"/>
                <a:ea typeface="Calibri" panose="020F0502020204030204" pitchFamily="34" charset="0"/>
              </a:rPr>
              <a:t>والإبلاغ عنها.</a:t>
            </a:r>
            <a:endParaRPr lang="en-GB" sz="1900" b="0" dirty="0">
              <a:solidFill>
                <a:schemeClr val="tx1"/>
              </a:solidFill>
              <a:latin typeface="Arial" panose="020B0604020202020204" pitchFamily="34" charset="0"/>
              <a:ea typeface="Calibri" panose="020F0502020204030204" pitchFamily="34" charset="0"/>
            </a:endParaRPr>
          </a:p>
        </p:txBody>
      </p:sp>
      <p:sp>
        <p:nvSpPr>
          <p:cNvPr id="7" name="Content Placeholder 1">
            <a:extLst>
              <a:ext uri="{FF2B5EF4-FFF2-40B4-BE49-F238E27FC236}">
                <a16:creationId xmlns:a16="http://schemas.microsoft.com/office/drawing/2014/main" id="{F7786F78-6F47-45B7-A52B-93585CB8C060}"/>
              </a:ext>
            </a:extLst>
          </p:cNvPr>
          <p:cNvSpPr txBox="1">
            <a:spLocks/>
          </p:cNvSpPr>
          <p:nvPr/>
        </p:nvSpPr>
        <p:spPr>
          <a:xfrm>
            <a:off x="490539" y="3628647"/>
            <a:ext cx="11210924" cy="1263393"/>
          </a:xfrm>
          <a:prstGeom prst="rect">
            <a:avLst/>
          </a:prstGeom>
        </p:spPr>
        <p:txBody>
          <a:bodyPr vert="horz" lIns="0" tIns="0" rIns="0" bIns="0" rtlCol="0">
            <a:noAutofit/>
          </a:bodyPr>
          <a:lstStyle>
            <a:lvl1pPr marL="0" indent="0" algn="l" defTabSz="914400" rtl="0" eaLnBrk="1" latinLnBrk="0" hangingPunct="1">
              <a:lnSpc>
                <a:spcPct val="9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9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9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9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rtl="1">
              <a:lnSpc>
                <a:spcPct val="85000"/>
              </a:lnSpc>
              <a:spcBef>
                <a:spcPts val="600"/>
              </a:spcBef>
            </a:pPr>
            <a:r>
              <a:rPr lang="ar-SY" sz="2000" b="0" dirty="0">
                <a:solidFill>
                  <a:schemeClr val="tx1"/>
                </a:solidFill>
                <a:latin typeface="Arial" panose="020B0604020202020204" pitchFamily="34" charset="0"/>
                <a:ea typeface="Calibri" panose="020F0502020204030204" pitchFamily="34" charset="0"/>
              </a:rPr>
              <a:t>غالباً ما شكلت الحاجة </a:t>
            </a:r>
            <a:r>
              <a:rPr lang="ar-SY" sz="2000" dirty="0">
                <a:solidFill>
                  <a:schemeClr val="accent4"/>
                </a:solidFill>
                <a:latin typeface="Arial" panose="020B0604020202020204" pitchFamily="34" charset="0"/>
                <a:ea typeface="Calibri" panose="020F0502020204030204" pitchFamily="34" charset="0"/>
              </a:rPr>
              <a:t>إلى العمل من المنزل </a:t>
            </a:r>
            <a:r>
              <a:rPr lang="ar-SY" sz="2000" b="0" dirty="0">
                <a:solidFill>
                  <a:schemeClr val="tx1"/>
                </a:solidFill>
                <a:latin typeface="Arial" panose="020B0604020202020204" pitchFamily="34" charset="0"/>
                <a:ea typeface="Calibri" panose="020F0502020204030204" pitchFamily="34" charset="0"/>
              </a:rPr>
              <a:t>تحديات كبيرة لضمان ظروف عمل آمنة وصحية، والتي لم يكن كلٌ من أصحاب العمل والعمال مستعدين لها بدنياً أو نفسياً أو من حيث البنية التحتية. ويُعدّ التواصل المنتظم بشأن المخاوف والتحديات أمراً ضرورياً لضمان التعاون بين أصحاب العمل والأشخاص الذين يعملون من المنزل.</a:t>
            </a:r>
            <a:endParaRPr lang="en-GB" sz="2000" b="0" dirty="0">
              <a:solidFill>
                <a:schemeClr val="tx1"/>
              </a:solidFill>
              <a:latin typeface="Arial" panose="020B0604020202020204" pitchFamily="34" charset="0"/>
              <a:ea typeface="Calibri" panose="020F0502020204030204" pitchFamily="34" charset="0"/>
            </a:endParaRPr>
          </a:p>
        </p:txBody>
      </p:sp>
      <p:sp>
        <p:nvSpPr>
          <p:cNvPr id="8" name="Content Placeholder 1">
            <a:extLst>
              <a:ext uri="{FF2B5EF4-FFF2-40B4-BE49-F238E27FC236}">
                <a16:creationId xmlns:a16="http://schemas.microsoft.com/office/drawing/2014/main" id="{F056CF89-7B0E-4527-BC12-8C2CEFBB3A11}"/>
              </a:ext>
            </a:extLst>
          </p:cNvPr>
          <p:cNvSpPr txBox="1">
            <a:spLocks/>
          </p:cNvSpPr>
          <p:nvPr/>
        </p:nvSpPr>
        <p:spPr>
          <a:xfrm>
            <a:off x="490537" y="5026162"/>
            <a:ext cx="11210924" cy="1138383"/>
          </a:xfrm>
          <a:prstGeom prst="rect">
            <a:avLst/>
          </a:prstGeom>
          <a:solidFill>
            <a:srgbClr val="EAF6FC"/>
          </a:solidFill>
          <a:ln>
            <a:solidFill>
              <a:schemeClr val="bg2"/>
            </a:solidFill>
          </a:ln>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rtl="1" fontAlgn="base">
              <a:lnSpc>
                <a:spcPct val="85000"/>
              </a:lnSpc>
              <a:spcBef>
                <a:spcPts val="600"/>
              </a:spcBef>
              <a:buClr>
                <a:schemeClr val="accent1"/>
              </a:buClr>
              <a:buSzPct val="115000"/>
              <a:buFont typeface="Segoe Fluent Icons" panose="050A0102010101010101" pitchFamily="18" charset="0"/>
              <a:buChar char=""/>
            </a:pPr>
            <a:r>
              <a:rPr lang="ar-SY" sz="1900" b="0" dirty="0">
                <a:solidFill>
                  <a:schemeClr val="tx1"/>
                </a:solidFill>
                <a:latin typeface="Arial" panose="020B0604020202020204" pitchFamily="34" charset="0"/>
                <a:ea typeface="Calibri" panose="020F0502020204030204" pitchFamily="34" charset="0"/>
              </a:rPr>
              <a:t>أجرت شركة طيران متعددة الجنسيات تُدعى</a:t>
            </a:r>
            <a:r>
              <a:rPr lang="en-GB" sz="1900" b="0" i="1" dirty="0">
                <a:solidFill>
                  <a:schemeClr val="tx1"/>
                </a:solidFill>
                <a:latin typeface="Arial" panose="020B0604020202020204" pitchFamily="34" charset="0"/>
                <a:ea typeface="Calibri" panose="020F0502020204030204" pitchFamily="34" charset="0"/>
              </a:rPr>
              <a:t>Mercury Systems</a:t>
            </a:r>
            <a:r>
              <a:rPr lang="en-GB" sz="1900" b="0" dirty="0">
                <a:solidFill>
                  <a:schemeClr val="tx1"/>
                </a:solidFill>
                <a:latin typeface="Arial" panose="020B0604020202020204" pitchFamily="34" charset="0"/>
                <a:ea typeface="Calibri" panose="020F0502020204030204" pitchFamily="34" charset="0"/>
              </a:rPr>
              <a:t>) </a:t>
            </a:r>
            <a:r>
              <a:rPr lang="ar-SY" sz="1900" b="0" dirty="0">
                <a:solidFill>
                  <a:schemeClr val="tx1"/>
                </a:solidFill>
                <a:latin typeface="Arial" panose="020B0604020202020204" pitchFamily="34" charset="0"/>
                <a:ea typeface="Calibri" panose="020F0502020204030204" pitchFamily="34" charset="0"/>
              </a:rPr>
              <a:t>) مسحاً لعمالها على فترات منتظمة أثناء العمل عن بُعْد الناشئ عن كوفيد-19، لتحديد مجالات الاهتمام للعمال وتلقي ردود الفعل.</a:t>
            </a:r>
            <a:endParaRPr lang="en-GB" sz="1900" b="0" dirty="0">
              <a:solidFill>
                <a:schemeClr val="tx1"/>
              </a:solidFill>
              <a:latin typeface="Arial" panose="020B0604020202020204" pitchFamily="34" charset="0"/>
              <a:ea typeface="Calibri" panose="020F0502020204030204" pitchFamily="34" charset="0"/>
            </a:endParaRPr>
          </a:p>
          <a:p>
            <a:pPr marL="342900" indent="-342900" algn="just" rtl="1" fontAlgn="base">
              <a:lnSpc>
                <a:spcPct val="85000"/>
              </a:lnSpc>
              <a:spcBef>
                <a:spcPts val="600"/>
              </a:spcBef>
              <a:buClr>
                <a:schemeClr val="accent1"/>
              </a:buClr>
              <a:buSzPct val="115000"/>
              <a:buFont typeface="Segoe Fluent Icons" panose="050A0102010101010101" pitchFamily="18" charset="0"/>
              <a:buChar char=""/>
            </a:pPr>
            <a:r>
              <a:rPr lang="ar-SY" sz="1900" b="0" dirty="0">
                <a:solidFill>
                  <a:schemeClr val="tx1"/>
                </a:solidFill>
                <a:latin typeface="Arial" panose="020B0604020202020204" pitchFamily="34" charset="0"/>
                <a:ea typeface="Calibri" panose="020F0502020204030204" pitchFamily="34" charset="0"/>
              </a:rPr>
              <a:t>أنشأت شركة برمجيات مقرها في المملكة المتحدة تُدعى</a:t>
            </a:r>
            <a:r>
              <a:rPr lang="en-GB" sz="1900" b="0" i="1" dirty="0">
                <a:solidFill>
                  <a:schemeClr val="tx1"/>
                </a:solidFill>
                <a:latin typeface="Arial" panose="020B0604020202020204" pitchFamily="34" charset="0"/>
                <a:ea typeface="Calibri" panose="020F0502020204030204" pitchFamily="34" charset="0"/>
              </a:rPr>
              <a:t>Sage</a:t>
            </a:r>
            <a:r>
              <a:rPr lang="en-GB" sz="1900" b="0" dirty="0">
                <a:solidFill>
                  <a:schemeClr val="tx1"/>
                </a:solidFill>
                <a:latin typeface="Arial" panose="020B0604020202020204" pitchFamily="34" charset="0"/>
                <a:ea typeface="Calibri" panose="020F0502020204030204" pitchFamily="34" charset="0"/>
              </a:rPr>
              <a:t>) </a:t>
            </a:r>
            <a:r>
              <a:rPr lang="ar-SY" sz="1900" b="0" dirty="0">
                <a:solidFill>
                  <a:schemeClr val="tx1"/>
                </a:solidFill>
                <a:latin typeface="Arial" panose="020B0604020202020204" pitchFamily="34" charset="0"/>
                <a:ea typeface="Calibri" panose="020F0502020204030204" pitchFamily="34" charset="0"/>
              </a:rPr>
              <a:t>) استطلاعاً حياً مجهول الهوية للعمال للإبلاغ عن الملاحظات المتعلقة بخطط السلامة والصحة المهنيتين المُعتمَدة لمواجهة جائحة كوفيد-19.</a:t>
            </a:r>
            <a:endParaRPr lang="en-GB" sz="1900" b="0" dirty="0">
              <a:solidFill>
                <a:schemeClr val="tx1"/>
              </a:solidFill>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41758450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69E5B1F-56CE-4669-ADFF-2CD7A9ED2D97}"/>
              </a:ext>
            </a:extLst>
          </p:cNvPr>
          <p:cNvSpPr>
            <a:spLocks noGrp="1"/>
          </p:cNvSpPr>
          <p:nvPr>
            <p:ph idx="1"/>
          </p:nvPr>
        </p:nvSpPr>
        <p:spPr>
          <a:xfrm>
            <a:off x="465138" y="1156496"/>
            <a:ext cx="11210924" cy="4749004"/>
          </a:xfrm>
        </p:spPr>
        <p:txBody>
          <a:bodyPr/>
          <a:lstStyle/>
          <a:p>
            <a:pPr lvl="1" algn="r" rtl="1">
              <a:spcAft>
                <a:spcPts val="0"/>
              </a:spcAft>
            </a:pPr>
            <a:r>
              <a:rPr lang="ar-SY" dirty="0"/>
              <a:t>أنتجت </a:t>
            </a:r>
            <a:r>
              <a:rPr lang="ar-SY" b="1" dirty="0">
                <a:solidFill>
                  <a:schemeClr val="accent1"/>
                </a:solidFill>
              </a:rPr>
              <a:t>منظمة العمل الدولية </a:t>
            </a:r>
            <a:r>
              <a:rPr lang="ar-SY" dirty="0"/>
              <a:t>عدداً من </a:t>
            </a:r>
            <a:r>
              <a:rPr lang="ar-SY" dirty="0">
                <a:solidFill>
                  <a:schemeClr val="accent1"/>
                </a:solidFill>
              </a:rPr>
              <a:t>الأدوات لدعم أصحاب العمل والعمال في إدارة الأخطار المتعلقة بالسلامة والصحة المهنيتين أثناء جائحة كوفيد-19</a:t>
            </a:r>
            <a:r>
              <a:rPr lang="en-GB" dirty="0"/>
              <a:t>، </a:t>
            </a:r>
            <a:r>
              <a:rPr lang="ar-SY" dirty="0"/>
              <a:t>بما في ذلك:</a:t>
            </a:r>
            <a:endParaRPr lang="en-GB" dirty="0"/>
          </a:p>
          <a:p>
            <a:pPr marL="252000" indent="-252000">
              <a:lnSpc>
                <a:spcPct val="80000"/>
              </a:lnSpc>
              <a:spcBef>
                <a:spcPts val="600"/>
              </a:spcBef>
              <a:spcAft>
                <a:spcPts val="0"/>
              </a:spcAft>
              <a:buClr>
                <a:schemeClr val="accent4"/>
              </a:buClr>
              <a:buSzPct val="90000"/>
              <a:buFont typeface="Wingdings 3" panose="05040102010807070707" pitchFamily="18" charset="2"/>
              <a:buChar char="u"/>
            </a:pPr>
            <a:r>
              <a:rPr lang="en-GB" sz="1700" b="0" i="1" u="sng" dirty="0">
                <a:solidFill>
                  <a:srgbClr val="230050"/>
                </a:solidFill>
                <a:effectLst/>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Anticipate, prepare and respond to crises – Invest now in resilient occupational safety and health systems </a:t>
            </a:r>
            <a:r>
              <a:rPr lang="en-GB" sz="1700" b="0" i="1" dirty="0">
                <a:solidFill>
                  <a:srgbClr val="230050"/>
                </a:solidFill>
                <a:effectLst/>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(World Day for Safety and Health at Work Report, April 2021);</a:t>
            </a:r>
          </a:p>
          <a:p>
            <a:pPr marL="252000" indent="-252000">
              <a:lnSpc>
                <a:spcPct val="80000"/>
              </a:lnSpc>
              <a:spcBef>
                <a:spcPts val="600"/>
              </a:spcBef>
              <a:spcAft>
                <a:spcPts val="0"/>
              </a:spcAft>
              <a:buClr>
                <a:schemeClr val="accent4"/>
              </a:buClr>
              <a:buSzPct val="90000"/>
              <a:buFont typeface="Wingdings 3" panose="05040102010807070707" pitchFamily="18" charset="2"/>
              <a:buChar char="u"/>
            </a:pPr>
            <a:r>
              <a:rPr lang="en-GB" sz="1700" b="0" i="1" u="sng" dirty="0">
                <a:solidFill>
                  <a:srgbClr val="230050"/>
                </a:solidFill>
                <a:effectLst/>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Prevention and mitigation of COVID-19 at work: Action checklist (April 2020); </a:t>
            </a:r>
          </a:p>
          <a:p>
            <a:pPr algn="r" rtl="1">
              <a:lnSpc>
                <a:spcPct val="80000"/>
              </a:lnSpc>
              <a:spcBef>
                <a:spcPts val="600"/>
              </a:spcBef>
              <a:spcAft>
                <a:spcPts val="0"/>
              </a:spcAft>
              <a:buClr>
                <a:schemeClr val="accent4"/>
              </a:buClr>
              <a:buSzPct val="90000"/>
            </a:pPr>
            <a:r>
              <a:rPr lang="ar-SY" sz="1700" b="0" i="1" u="sng" dirty="0">
                <a:solidFill>
                  <a:srgbClr val="230050"/>
                </a:solidFill>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تتوفر نسخة باللغة العربية مُترجَمة من قِبَل منظمة العمل الدولية بعنوان «الوقاية من فيروس كوفيد-19 وتخفيف انتشاره في العمل-قائمة التَحَقّق من الإجراءات»</a:t>
            </a:r>
            <a:r>
              <a:rPr lang="ar-SY" sz="1700" b="0" i="1" u="sng" dirty="0">
                <a:solidFill>
                  <a:srgbClr val="230050"/>
                </a:solidFill>
                <a:latin typeface="Arial" panose="020B0604020202020204" pitchFamily="34" charset="0"/>
                <a:ea typeface="Calibri" panose="020F0502020204030204" pitchFamily="34" charset="0"/>
              </a:rPr>
              <a:t>؛</a:t>
            </a:r>
            <a:endParaRPr lang="en-GB" sz="1700" b="0" i="1" u="sng" dirty="0">
              <a:solidFill>
                <a:srgbClr val="230050"/>
              </a:solidFill>
              <a:effectLst/>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endParaRPr>
          </a:p>
          <a:p>
            <a:pPr marL="252000" indent="-252000">
              <a:lnSpc>
                <a:spcPct val="80000"/>
              </a:lnSpc>
              <a:spcBef>
                <a:spcPts val="600"/>
              </a:spcBef>
              <a:spcAft>
                <a:spcPts val="0"/>
              </a:spcAft>
              <a:buClr>
                <a:schemeClr val="accent4"/>
              </a:buClr>
              <a:buSzPct val="90000"/>
              <a:buFont typeface="Wingdings 3" panose="05040102010807070707" pitchFamily="18" charset="2"/>
              <a:buChar char="u"/>
            </a:pPr>
            <a:r>
              <a:rPr lang="en-GB" sz="1700" b="0" i="1" u="sng" dirty="0">
                <a:solidFill>
                  <a:srgbClr val="230050"/>
                </a:solidFill>
                <a:effectLst/>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In the face of a pandemic: Ensuring safety and health at work (World Day for Safety and Health at Work Report, April 2020);</a:t>
            </a:r>
          </a:p>
          <a:p>
            <a:pPr marL="252000" indent="-252000">
              <a:lnSpc>
                <a:spcPct val="80000"/>
              </a:lnSpc>
              <a:spcBef>
                <a:spcPts val="600"/>
              </a:spcBef>
              <a:spcAft>
                <a:spcPts val="0"/>
              </a:spcAft>
              <a:buClr>
                <a:schemeClr val="accent4"/>
              </a:buClr>
              <a:buSzPct val="90000"/>
              <a:buFont typeface="Wingdings 3" panose="05040102010807070707" pitchFamily="18" charset="2"/>
              <a:buChar char="u"/>
            </a:pPr>
            <a:r>
              <a:rPr lang="en-GB" sz="1700" b="0" i="1" u="sng" dirty="0">
                <a:solidFill>
                  <a:srgbClr val="230050"/>
                </a:solidFill>
                <a:effectLst/>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A safe and healthy return to work during the COVID-19 pandemic – Policy Brief (May 2020); </a:t>
            </a:r>
            <a:endParaRPr lang="ar-SY" sz="1700" b="0" i="1" u="sng" dirty="0">
              <a:solidFill>
                <a:srgbClr val="230050"/>
              </a:solidFill>
              <a:effectLst/>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endParaRPr>
          </a:p>
          <a:p>
            <a:pPr algn="r">
              <a:lnSpc>
                <a:spcPct val="80000"/>
              </a:lnSpc>
              <a:spcBef>
                <a:spcPts val="600"/>
              </a:spcBef>
              <a:spcAft>
                <a:spcPts val="0"/>
              </a:spcAft>
              <a:buClr>
                <a:schemeClr val="accent4"/>
              </a:buClr>
              <a:buSzPct val="90000"/>
            </a:pPr>
            <a:r>
              <a:rPr lang="ar-SY" sz="1700" b="0" i="1" u="sng" dirty="0">
                <a:solidFill>
                  <a:srgbClr val="230050"/>
                </a:solidFill>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تتوفر نسخة باللغة العربية مُترجَمة من قِبَل منظمة العمل الدولية بعنوان «عودة آمنة وصحّية إلى العمل في ظلّ جائحة فيروس كوفيد-19 موجز سياساتي»</a:t>
            </a:r>
            <a:r>
              <a:rPr lang="ar-SY" sz="1700" b="0" i="1" u="sng" dirty="0">
                <a:solidFill>
                  <a:srgbClr val="230050"/>
                </a:solidFill>
                <a:latin typeface="Arial" panose="020B0604020202020204" pitchFamily="34" charset="0"/>
                <a:ea typeface="Calibri" panose="020F0502020204030204" pitchFamily="34" charset="0"/>
              </a:rPr>
              <a:t>؛</a:t>
            </a:r>
            <a:endParaRPr lang="ar-SY" sz="1700" b="0" i="1" u="sng" dirty="0">
              <a:solidFill>
                <a:srgbClr val="230050"/>
              </a:solidFill>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endParaRPr>
          </a:p>
          <a:p>
            <a:pPr marL="252000" indent="-252000">
              <a:lnSpc>
                <a:spcPct val="80000"/>
              </a:lnSpc>
              <a:spcBef>
                <a:spcPts val="600"/>
              </a:spcBef>
              <a:spcAft>
                <a:spcPts val="0"/>
              </a:spcAft>
              <a:buClr>
                <a:schemeClr val="accent4"/>
              </a:buClr>
              <a:buSzPct val="90000"/>
              <a:buFont typeface="Wingdings 3" panose="05040102010807070707" pitchFamily="18" charset="2"/>
              <a:buChar char="u"/>
            </a:pPr>
            <a:r>
              <a:rPr lang="en-GB" sz="1700" b="0" i="1" u="sng" dirty="0">
                <a:solidFill>
                  <a:srgbClr val="230050"/>
                </a:solidFill>
                <a:effectLst/>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A Safe Return to Work: Ten Action Points (May 2020); </a:t>
            </a:r>
            <a:endParaRPr lang="ar-SY" sz="1700" b="0" i="1" u="sng" dirty="0">
              <a:solidFill>
                <a:srgbClr val="230050"/>
              </a:solidFill>
              <a:effectLst/>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endParaRPr>
          </a:p>
          <a:p>
            <a:pPr algn="r" rtl="1">
              <a:lnSpc>
                <a:spcPct val="80000"/>
              </a:lnSpc>
              <a:spcBef>
                <a:spcPts val="600"/>
              </a:spcBef>
              <a:spcAft>
                <a:spcPts val="0"/>
              </a:spcAft>
              <a:buClr>
                <a:schemeClr val="accent4"/>
              </a:buClr>
              <a:buSzPct val="90000"/>
            </a:pPr>
            <a:r>
              <a:rPr lang="ar-SY" sz="1700" b="0" i="1" u="sng" dirty="0">
                <a:solidFill>
                  <a:srgbClr val="230050"/>
                </a:solidFill>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تتوفر نسخة باللغة العربية مُترجَمة من قِبَل منظمة العمل الدولية بعنوان «10 نقاط من أجل عودة آمنة وصحّية إلى العمل-موجز السياسات»</a:t>
            </a:r>
            <a:r>
              <a:rPr lang="ar-SY" sz="1700" b="0" i="1" u="sng" dirty="0">
                <a:solidFill>
                  <a:srgbClr val="230050"/>
                </a:solidFill>
                <a:latin typeface="Arial" panose="020B0604020202020204" pitchFamily="34" charset="0"/>
                <a:ea typeface="Calibri" panose="020F0502020204030204" pitchFamily="34" charset="0"/>
              </a:rPr>
              <a:t>؛</a:t>
            </a:r>
            <a:endParaRPr lang="ar-SY" sz="1700" b="0" i="1" u="sng" dirty="0">
              <a:solidFill>
                <a:srgbClr val="230050"/>
              </a:solidFill>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endParaRPr>
          </a:p>
          <a:p>
            <a:pPr marL="252000" indent="-252000">
              <a:lnSpc>
                <a:spcPct val="80000"/>
              </a:lnSpc>
              <a:spcBef>
                <a:spcPts val="600"/>
              </a:spcBef>
              <a:spcAft>
                <a:spcPts val="0"/>
              </a:spcAft>
              <a:buClr>
                <a:schemeClr val="accent4"/>
              </a:buClr>
              <a:buSzPct val="90000"/>
              <a:buFont typeface="Wingdings 3" panose="05040102010807070707" pitchFamily="18" charset="2"/>
              <a:buChar char="u"/>
            </a:pPr>
            <a:r>
              <a:rPr lang="en-GB" sz="1700" b="0" i="1" u="sng" dirty="0">
                <a:solidFill>
                  <a:srgbClr val="230050"/>
                </a:solidFill>
                <a:effectLst/>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Managing work-related psychosocial risks during the COVID-19 pandemic (June 2020);</a:t>
            </a:r>
            <a:endParaRPr lang="ar-SY" sz="1700" b="0" i="1" u="sng" dirty="0">
              <a:solidFill>
                <a:srgbClr val="230050"/>
              </a:solidFill>
              <a:effectLst/>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endParaRPr>
          </a:p>
          <a:p>
            <a:pPr algn="r" rtl="1">
              <a:lnSpc>
                <a:spcPct val="80000"/>
              </a:lnSpc>
              <a:spcBef>
                <a:spcPts val="600"/>
              </a:spcBef>
              <a:spcAft>
                <a:spcPts val="0"/>
              </a:spcAft>
              <a:buClr>
                <a:schemeClr val="accent4"/>
              </a:buClr>
              <a:buSzPct val="90000"/>
            </a:pPr>
            <a:r>
              <a:rPr lang="ar-SY" sz="1700" b="0" i="1" u="sng" dirty="0">
                <a:solidFill>
                  <a:srgbClr val="230050"/>
                </a:solidFill>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تتوفر نسخة باللغة العربية مُترجَمة من قِبَل المعهد العربي للصحة والسلامة المهنية بعنوان «إدارة الأخطار النفسية الاجتماعية أثناء جائحة كوفيد-19»</a:t>
            </a:r>
            <a:r>
              <a:rPr lang="ar-SY" sz="1700" b="0" i="1" u="sng" dirty="0">
                <a:solidFill>
                  <a:srgbClr val="230050"/>
                </a:solidFill>
                <a:latin typeface="Arial" panose="020B0604020202020204" pitchFamily="34" charset="0"/>
                <a:ea typeface="Calibri" panose="020F0502020204030204" pitchFamily="34" charset="0"/>
              </a:rPr>
              <a:t>؛</a:t>
            </a:r>
            <a:endParaRPr lang="ar-SY" sz="1700" b="0" i="1" u="sng" dirty="0">
              <a:solidFill>
                <a:srgbClr val="230050"/>
              </a:solidFill>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endParaRPr>
          </a:p>
          <a:p>
            <a:pPr marL="252000" indent="-252000">
              <a:lnSpc>
                <a:spcPct val="80000"/>
              </a:lnSpc>
              <a:spcBef>
                <a:spcPts val="600"/>
              </a:spcBef>
              <a:spcAft>
                <a:spcPts val="0"/>
              </a:spcAft>
              <a:buClr>
                <a:schemeClr val="accent4"/>
              </a:buClr>
              <a:buSzPct val="90000"/>
              <a:buFont typeface="Wingdings 3" panose="05040102010807070707" pitchFamily="18" charset="2"/>
              <a:buChar char="u"/>
            </a:pPr>
            <a:r>
              <a:rPr lang="en-GB" sz="1700" b="0" i="1" u="sng" dirty="0">
                <a:solidFill>
                  <a:srgbClr val="230050"/>
                </a:solidFill>
                <a:effectLst/>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Practical Guide on Teleworking during the COVID-19 pandemic and beyond (July 2020);  </a:t>
            </a:r>
            <a:endParaRPr lang="ar-SY" sz="1700" b="0" i="1" u="sng" dirty="0">
              <a:solidFill>
                <a:srgbClr val="230050"/>
              </a:solidFill>
              <a:effectLst/>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endParaRPr>
          </a:p>
          <a:p>
            <a:pPr algn="r" rtl="1">
              <a:lnSpc>
                <a:spcPct val="80000"/>
              </a:lnSpc>
              <a:spcBef>
                <a:spcPts val="600"/>
              </a:spcBef>
              <a:spcAft>
                <a:spcPts val="0"/>
              </a:spcAft>
              <a:buClr>
                <a:schemeClr val="accent4"/>
              </a:buClr>
              <a:buSzPct val="90000"/>
            </a:pPr>
            <a:r>
              <a:rPr lang="ar-SY" sz="1700" b="0" i="1" u="sng" dirty="0">
                <a:solidFill>
                  <a:srgbClr val="230050"/>
                </a:solidFill>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تتوفر نسخة باللغة العربية مُترجَمة من قِبَل المعهد العربي للصحة والسلامة المهنية بعنوان «العمل عن بعد خلال جائحة كوفيد-19 وما بعدها-دليل عملي»</a:t>
            </a:r>
            <a:r>
              <a:rPr lang="ar-SY" sz="1700" b="0" i="1" u="sng" dirty="0">
                <a:solidFill>
                  <a:srgbClr val="230050"/>
                </a:solidFill>
                <a:latin typeface="Arial" panose="020B0604020202020204" pitchFamily="34" charset="0"/>
                <a:ea typeface="Calibri" panose="020F0502020204030204" pitchFamily="34" charset="0"/>
              </a:rPr>
              <a:t>؛</a:t>
            </a:r>
            <a:endParaRPr lang="ar-SY" sz="1700" b="0" i="1" u="sng" dirty="0">
              <a:solidFill>
                <a:srgbClr val="230050"/>
              </a:solidFill>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endParaRPr>
          </a:p>
          <a:p>
            <a:pPr marL="252000" indent="-252000">
              <a:lnSpc>
                <a:spcPct val="80000"/>
              </a:lnSpc>
              <a:spcBef>
                <a:spcPts val="600"/>
              </a:spcBef>
              <a:spcAft>
                <a:spcPts val="0"/>
              </a:spcAft>
              <a:buClr>
                <a:schemeClr val="accent4"/>
              </a:buClr>
              <a:buSzPct val="90000"/>
              <a:buFont typeface="Wingdings 3" panose="05040102010807070707" pitchFamily="18" charset="2"/>
              <a:buChar char="u"/>
            </a:pPr>
            <a:r>
              <a:rPr lang="en-GB" sz="1700" b="0" i="1" u="sng" dirty="0">
                <a:solidFill>
                  <a:srgbClr val="230050"/>
                </a:solidFill>
                <a:effectLst/>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  </a:t>
            </a:r>
            <a:endParaRPr lang="en-GB" sz="1700" b="0" i="1" u="sng" dirty="0">
              <a:solidFill>
                <a:srgbClr val="230050"/>
              </a:solidFill>
              <a:effectLst/>
              <a:latin typeface="Arial" panose="020B0604020202020204" pitchFamily="34" charset="0"/>
              <a:ea typeface="Calibri" panose="020F0502020204030204" pitchFamily="34" charset="0"/>
            </a:endParaRPr>
          </a:p>
          <a:p>
            <a:pPr algn="r" rtl="1">
              <a:lnSpc>
                <a:spcPct val="80000"/>
              </a:lnSpc>
              <a:spcBef>
                <a:spcPts val="1800"/>
              </a:spcBef>
              <a:spcAft>
                <a:spcPts val="0"/>
              </a:spcAft>
              <a:buClr>
                <a:schemeClr val="accent4"/>
              </a:buClr>
              <a:buSzPct val="90000"/>
            </a:pPr>
            <a:r>
              <a:rPr lang="en-GB" sz="2000" b="1" dirty="0">
                <a:solidFill>
                  <a:schemeClr val="accent1"/>
                </a:solidFill>
                <a:sym typeface="Webdings" panose="05030102010509060703" pitchFamily="18" charset="2"/>
              </a:rPr>
              <a:t> </a:t>
            </a:r>
            <a:r>
              <a:rPr lang="ar-SY" sz="2000" b="1" dirty="0">
                <a:solidFill>
                  <a:schemeClr val="accent1"/>
                </a:solidFill>
                <a:sym typeface="Webdings" panose="05030102010509060703" pitchFamily="18" charset="2"/>
              </a:rPr>
              <a:t> </a:t>
            </a:r>
            <a:r>
              <a:rPr lang="ar-SY" b="0" dirty="0">
                <a:solidFill>
                  <a:schemeClr val="tx1"/>
                </a:solidFill>
              </a:rPr>
              <a:t>كما أعدت منظمة العمل الدولية مجموعة من الموجزات القطاعية التي تتضمن أقساماً تركز على قضايا السلامة والصحة المهنيتين</a:t>
            </a:r>
            <a:endParaRPr lang="en-GB" sz="1700" dirty="0"/>
          </a:p>
          <a:p>
            <a:pPr lvl="1"/>
            <a:endParaRPr lang="en-GB" dirty="0"/>
          </a:p>
        </p:txBody>
      </p:sp>
      <p:sp>
        <p:nvSpPr>
          <p:cNvPr id="3" name="Date Placeholder 2">
            <a:extLst>
              <a:ext uri="{FF2B5EF4-FFF2-40B4-BE49-F238E27FC236}">
                <a16:creationId xmlns:a16="http://schemas.microsoft.com/office/drawing/2014/main" id="{F2DB4D08-261D-41D4-A2FE-3AF451973F0A}"/>
              </a:ext>
            </a:extLst>
          </p:cNvPr>
          <p:cNvSpPr>
            <a:spLocks noGrp="1"/>
          </p:cNvSpPr>
          <p:nvPr>
            <p:ph type="dt" sz="half" idx="10"/>
          </p:nvPr>
        </p:nvSpPr>
        <p:spPr/>
        <p:txBody>
          <a:bodyPr/>
          <a:lstStyle/>
          <a:p>
            <a:r>
              <a:rPr lang="en-GB" dirty="0"/>
              <a:t>Date: Monday / 01 / October / 2019</a:t>
            </a:r>
          </a:p>
        </p:txBody>
      </p:sp>
      <p:sp>
        <p:nvSpPr>
          <p:cNvPr id="4" name="Footer Placeholder 3">
            <a:extLst>
              <a:ext uri="{FF2B5EF4-FFF2-40B4-BE49-F238E27FC236}">
                <a16:creationId xmlns:a16="http://schemas.microsoft.com/office/drawing/2014/main" id="{6D3F822C-58FA-4970-86BD-DC96D0DC0604}"/>
              </a:ext>
            </a:extLst>
          </p:cNvPr>
          <p:cNvSpPr>
            <a:spLocks noGrp="1"/>
          </p:cNvSpPr>
          <p:nvPr>
            <p:ph type="ftr" sz="quarter" idx="11"/>
          </p:nvPr>
        </p:nvSpPr>
        <p:spPr/>
        <p:txBody>
          <a:bodyPr/>
          <a:lstStyle/>
          <a:p>
            <a:r>
              <a:rPr lang="ar-SY" dirty="0">
                <a:solidFill>
                  <a:srgbClr val="230050"/>
                </a:solidFill>
              </a:rPr>
              <a:t>الدفع قدماً بالعدالة الاجتماعية، تعزيز العمل اللائق</a:t>
            </a:r>
          </a:p>
        </p:txBody>
      </p:sp>
      <p:sp>
        <p:nvSpPr>
          <p:cNvPr id="5" name="Slide Number Placeholder 4">
            <a:extLst>
              <a:ext uri="{FF2B5EF4-FFF2-40B4-BE49-F238E27FC236}">
                <a16:creationId xmlns:a16="http://schemas.microsoft.com/office/drawing/2014/main" id="{1CC5A91D-64EA-4977-89DC-3EB6690EE795}"/>
              </a:ext>
            </a:extLst>
          </p:cNvPr>
          <p:cNvSpPr>
            <a:spLocks noGrp="1"/>
          </p:cNvSpPr>
          <p:nvPr>
            <p:ph type="sldNum" sz="quarter" idx="12"/>
          </p:nvPr>
        </p:nvSpPr>
        <p:spPr/>
        <p:txBody>
          <a:bodyPr/>
          <a:lstStyle/>
          <a:p>
            <a:fld id="{856227C0-AD57-4F9B-BAE3-EEFB0D0EE427}" type="slidenum">
              <a:rPr lang="en-GB" smtClean="0">
                <a:solidFill>
                  <a:srgbClr val="1E2DBE"/>
                </a:solidFill>
              </a:rPr>
              <a:pPr/>
              <a:t>39</a:t>
            </a:fld>
            <a:endParaRPr lang="en-GB" dirty="0">
              <a:solidFill>
                <a:srgbClr val="1E2DBE"/>
              </a:solidFill>
            </a:endParaRPr>
          </a:p>
        </p:txBody>
      </p:sp>
    </p:spTree>
    <p:extLst>
      <p:ext uri="{BB962C8B-B14F-4D97-AF65-F5344CB8AC3E}">
        <p14:creationId xmlns:p14="http://schemas.microsoft.com/office/powerpoint/2010/main" val="1962885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A183C-E0A2-4AE4-8E29-E90704C6D3C1}"/>
              </a:ext>
            </a:extLst>
          </p:cNvPr>
          <p:cNvSpPr>
            <a:spLocks noGrp="1"/>
          </p:cNvSpPr>
          <p:nvPr>
            <p:ph type="title"/>
          </p:nvPr>
        </p:nvSpPr>
        <p:spPr/>
        <p:txBody>
          <a:bodyPr/>
          <a:lstStyle/>
          <a:p>
            <a:pPr algn="r" rtl="1"/>
            <a:r>
              <a:rPr lang="ar-SY" dirty="0"/>
              <a:t>على المستوى الوطني ...</a:t>
            </a:r>
            <a:endParaRPr lang="en-GB" dirty="0"/>
          </a:p>
        </p:txBody>
      </p:sp>
      <p:sp>
        <p:nvSpPr>
          <p:cNvPr id="3" name="Content Placeholder 2">
            <a:extLst>
              <a:ext uri="{FF2B5EF4-FFF2-40B4-BE49-F238E27FC236}">
                <a16:creationId xmlns:a16="http://schemas.microsoft.com/office/drawing/2014/main" id="{61A111C0-1626-4FB6-B417-4A131AF80565}"/>
              </a:ext>
            </a:extLst>
          </p:cNvPr>
          <p:cNvSpPr>
            <a:spLocks noGrp="1"/>
          </p:cNvSpPr>
          <p:nvPr>
            <p:ph idx="1"/>
          </p:nvPr>
        </p:nvSpPr>
        <p:spPr/>
        <p:txBody>
          <a:bodyPr/>
          <a:lstStyle/>
          <a:p>
            <a:pPr marL="0" lvl="2" indent="0" algn="r" rtl="1">
              <a:spcAft>
                <a:spcPts val="600"/>
              </a:spcAft>
              <a:buNone/>
            </a:pPr>
            <a:r>
              <a:rPr lang="ar-SY" sz="2000" dirty="0">
                <a:latin typeface="Arial" panose="020B0604020202020204" pitchFamily="34" charset="0"/>
                <a:ea typeface="Calibri" panose="020F0502020204030204" pitchFamily="34" charset="0"/>
              </a:rPr>
              <a:t>تلتزم الحكومة ككل ببناء ثقافة وقائية للسلامة والصحة والحفاظ عليها، مما يضمن اعتبار السلامة والصحة المهنيتين </a:t>
            </a:r>
            <a:r>
              <a:rPr lang="ar-SY" sz="2000" b="1" dirty="0">
                <a:latin typeface="Arial" panose="020B0604020202020204" pitchFamily="34" charset="0"/>
                <a:ea typeface="Calibri" panose="020F0502020204030204" pitchFamily="34" charset="0"/>
              </a:rPr>
              <a:t>أولوية</a:t>
            </a:r>
            <a:r>
              <a:rPr lang="ar-SY" sz="2000" dirty="0">
                <a:latin typeface="Arial" panose="020B0604020202020204" pitchFamily="34" charset="0"/>
                <a:ea typeface="Calibri" panose="020F0502020204030204" pitchFamily="34" charset="0"/>
              </a:rPr>
              <a:t> في الأجندة الوطنية.</a:t>
            </a:r>
          </a:p>
          <a:p>
            <a:pPr marL="0" lvl="2" indent="0" algn="r" rtl="1">
              <a:spcAft>
                <a:spcPts val="600"/>
              </a:spcAft>
              <a:buNone/>
            </a:pPr>
            <a:r>
              <a:rPr lang="ar-SY" sz="2000" dirty="0">
                <a:latin typeface="Arial" panose="020B0604020202020204" pitchFamily="34" charset="0"/>
                <a:ea typeface="Calibri" panose="020F0502020204030204" pitchFamily="34" charset="0"/>
              </a:rPr>
              <a:t>تُخصَّص </a:t>
            </a:r>
            <a:r>
              <a:rPr lang="ar-SY" sz="2000" b="1" dirty="0">
                <a:latin typeface="Arial" panose="020B0604020202020204" pitchFamily="34" charset="0"/>
                <a:ea typeface="Calibri" panose="020F0502020204030204" pitchFamily="34" charset="0"/>
              </a:rPr>
              <a:t>الوسائل والموارد </a:t>
            </a:r>
            <a:r>
              <a:rPr lang="ar-SY" sz="2000" dirty="0">
                <a:latin typeface="Arial" panose="020B0604020202020204" pitchFamily="34" charset="0"/>
                <a:ea typeface="Calibri" panose="020F0502020204030204" pitchFamily="34" charset="0"/>
              </a:rPr>
              <a:t>الكافية لرفع مستوى الوعي العام بالسلامة والصحة المهنيتين، وإدراك المخاطر والأخطار وفهم سبل الوقاية منها والتحكم فيها.</a:t>
            </a:r>
          </a:p>
          <a:p>
            <a:pPr marL="0" lvl="2" indent="0" algn="r" rtl="1">
              <a:spcAft>
                <a:spcPts val="600"/>
              </a:spcAft>
              <a:buNone/>
            </a:pPr>
            <a:r>
              <a:rPr lang="ar-SY" sz="2000" dirty="0">
                <a:latin typeface="Arial" panose="020B0604020202020204" pitchFamily="34" charset="0"/>
                <a:ea typeface="Calibri" panose="020F0502020204030204" pitchFamily="34" charset="0"/>
              </a:rPr>
              <a:t>من خلال الحوار الاجتماعي، تشارك </a:t>
            </a:r>
            <a:r>
              <a:rPr lang="ar-SY" sz="2000" b="1" dirty="0">
                <a:latin typeface="Arial" panose="020B0604020202020204" pitchFamily="34" charset="0"/>
                <a:ea typeface="Calibri" panose="020F0502020204030204" pitchFamily="34" charset="0"/>
              </a:rPr>
              <a:t>أطراف الإنتاج الثلاثة </a:t>
            </a:r>
            <a:r>
              <a:rPr lang="ar-SY" sz="2000" dirty="0">
                <a:latin typeface="Arial" panose="020B0604020202020204" pitchFamily="34" charset="0"/>
                <a:ea typeface="Calibri" panose="020F0502020204030204" pitchFamily="34" charset="0"/>
              </a:rPr>
              <a:t>بفاعلية في جميع مراحل عمليات اتخاذ القرار بشأن السلامة والصحة المهنيتين</a:t>
            </a:r>
            <a:r>
              <a:rPr lang="en-US" sz="2000" dirty="0">
                <a:effectLst/>
                <a:latin typeface="Arial" panose="020B0604020202020204" pitchFamily="34" charset="0"/>
                <a:ea typeface="Calibri" panose="020F0502020204030204" pitchFamily="34" charset="0"/>
              </a:rPr>
              <a:t>.</a:t>
            </a:r>
            <a:endParaRPr lang="ar-SY" sz="2000" dirty="0">
              <a:effectLst/>
              <a:latin typeface="Arial" panose="020B0604020202020204" pitchFamily="34" charset="0"/>
              <a:ea typeface="Calibri" panose="020F0502020204030204" pitchFamily="34" charset="0"/>
            </a:endParaRPr>
          </a:p>
          <a:p>
            <a:pPr lvl="2" algn="r" rtl="1">
              <a:spcAft>
                <a:spcPts val="600"/>
              </a:spcAft>
            </a:pPr>
            <a:r>
              <a:rPr lang="ar-SY" sz="2000" dirty="0">
                <a:latin typeface="Arial" panose="020B0604020202020204" pitchFamily="34" charset="0"/>
                <a:ea typeface="Calibri" panose="020F0502020204030204" pitchFamily="34" charset="0"/>
              </a:rPr>
              <a:t>يساهم</a:t>
            </a:r>
            <a:r>
              <a:rPr lang="ar-SY" sz="2000" b="1" dirty="0">
                <a:latin typeface="Arial" panose="020B0604020202020204" pitchFamily="34" charset="0"/>
                <a:ea typeface="Calibri" panose="020F0502020204030204" pitchFamily="34" charset="0"/>
              </a:rPr>
              <a:t> الحوار الاجتماعي </a:t>
            </a:r>
            <a:r>
              <a:rPr lang="ar-SY" sz="2000" dirty="0">
                <a:latin typeface="Arial" panose="020B0604020202020204" pitchFamily="34" charset="0"/>
                <a:ea typeface="Calibri" panose="020F0502020204030204" pitchFamily="34" charset="0"/>
              </a:rPr>
              <a:t>في:</a:t>
            </a:r>
          </a:p>
          <a:p>
            <a:pPr marL="540000" lvl="1" indent="-252000" algn="r" rtl="1">
              <a:spcBef>
                <a:spcPts val="0"/>
              </a:spcBef>
              <a:buClr>
                <a:schemeClr val="accent1"/>
              </a:buClr>
              <a:buSzPct val="80000"/>
              <a:buFont typeface="Wingdings 3" panose="05040102010807070707" pitchFamily="18" charset="2"/>
              <a:buChar char=""/>
            </a:pPr>
            <a:r>
              <a:rPr lang="ar-SY" sz="2000" dirty="0">
                <a:latin typeface="Arial" panose="020B0604020202020204" pitchFamily="34" charset="0"/>
                <a:ea typeface="Calibri" panose="020F0502020204030204" pitchFamily="34" charset="0"/>
              </a:rPr>
              <a:t>تحسين جودة سياسات واستراتيجيات السلامة والصحة المهنيتين؛</a:t>
            </a:r>
            <a:endParaRPr lang="en-US" sz="2000" b="0" dirty="0">
              <a:solidFill>
                <a:schemeClr val="tx1"/>
              </a:solidFill>
              <a:effectLst/>
              <a:latin typeface="Arial" panose="020B0604020202020204" pitchFamily="34" charset="0"/>
              <a:ea typeface="Calibri" panose="020F0502020204030204" pitchFamily="34" charset="0"/>
            </a:endParaRPr>
          </a:p>
          <a:p>
            <a:pPr marL="540000" lvl="1" indent="-252000" algn="r" rtl="1">
              <a:spcBef>
                <a:spcPts val="0"/>
              </a:spcBef>
              <a:buClr>
                <a:schemeClr val="accent1"/>
              </a:buClr>
              <a:buSzPct val="80000"/>
              <a:buFont typeface="Wingdings 3" panose="05040102010807070707" pitchFamily="18" charset="2"/>
              <a:buChar char=""/>
            </a:pPr>
            <a:r>
              <a:rPr lang="ar-SY" sz="2000" dirty="0">
                <a:latin typeface="Arial" panose="020B0604020202020204" pitchFamily="34" charset="0"/>
                <a:ea typeface="Calibri" panose="020F0502020204030204" pitchFamily="34" charset="0"/>
              </a:rPr>
              <a:t>بناء الشعور بالملكية والالتزام</a:t>
            </a:r>
            <a:r>
              <a:rPr lang="ar-SY" sz="2000" b="0" dirty="0">
                <a:solidFill>
                  <a:schemeClr val="tx1"/>
                </a:solidFill>
                <a:effectLst/>
                <a:latin typeface="Arial" panose="020B0604020202020204" pitchFamily="34" charset="0"/>
                <a:ea typeface="Calibri" panose="020F0502020204030204" pitchFamily="34" charset="0"/>
              </a:rPr>
              <a:t>؛</a:t>
            </a:r>
          </a:p>
          <a:p>
            <a:pPr marL="540000" lvl="1" indent="-252000" algn="r" rtl="1">
              <a:spcBef>
                <a:spcPts val="0"/>
              </a:spcBef>
              <a:buClr>
                <a:schemeClr val="accent1"/>
              </a:buClr>
              <a:buSzPct val="80000"/>
              <a:buFont typeface="Wingdings 3" panose="05040102010807070707" pitchFamily="18" charset="2"/>
              <a:buChar char=""/>
            </a:pPr>
            <a:r>
              <a:rPr lang="ar-SY" sz="2000" dirty="0">
                <a:latin typeface="Arial" panose="020B0604020202020204" pitchFamily="34" charset="0"/>
                <a:ea typeface="Calibri" panose="020F0502020204030204" pitchFamily="34" charset="0"/>
              </a:rPr>
              <a:t>تسهيل تنفيذها السريع والأكثر فعالية.</a:t>
            </a:r>
            <a:endParaRPr lang="en-GB" sz="2000" dirty="0">
              <a:solidFill>
                <a:schemeClr val="tx1"/>
              </a:solidFill>
            </a:endParaRPr>
          </a:p>
        </p:txBody>
      </p:sp>
      <p:sp>
        <p:nvSpPr>
          <p:cNvPr id="4" name="Date Placeholder 3">
            <a:extLst>
              <a:ext uri="{FF2B5EF4-FFF2-40B4-BE49-F238E27FC236}">
                <a16:creationId xmlns:a16="http://schemas.microsoft.com/office/drawing/2014/main" id="{5BDF0B7E-9025-4FDF-BE1A-459337673269}"/>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093C858B-6109-4694-8E4E-CFE76258A11F}"/>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6" name="Slide Number Placeholder 5">
            <a:extLst>
              <a:ext uri="{FF2B5EF4-FFF2-40B4-BE49-F238E27FC236}">
                <a16:creationId xmlns:a16="http://schemas.microsoft.com/office/drawing/2014/main" id="{5021149A-C6E1-4187-B897-4F561548697E}"/>
              </a:ext>
            </a:extLst>
          </p:cNvPr>
          <p:cNvSpPr>
            <a:spLocks noGrp="1"/>
          </p:cNvSpPr>
          <p:nvPr>
            <p:ph type="sldNum" sz="quarter" idx="12"/>
          </p:nvPr>
        </p:nvSpPr>
        <p:spPr/>
        <p:txBody>
          <a:bodyPr/>
          <a:lstStyle/>
          <a:p>
            <a:fld id="{856227C0-AD57-4F9B-BAE3-EEFB0D0EE427}" type="slidenum">
              <a:rPr lang="en-GB" smtClean="0"/>
              <a:t>4</a:t>
            </a:fld>
            <a:endParaRPr lang="en-GB" dirty="0"/>
          </a:p>
        </p:txBody>
      </p:sp>
    </p:spTree>
    <p:extLst>
      <p:ext uri="{BB962C8B-B14F-4D97-AF65-F5344CB8AC3E}">
        <p14:creationId xmlns:p14="http://schemas.microsoft.com/office/powerpoint/2010/main" val="5086471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69E5B1F-56CE-4669-ADFF-2CD7A9ED2D97}"/>
              </a:ext>
            </a:extLst>
          </p:cNvPr>
          <p:cNvSpPr>
            <a:spLocks noGrp="1"/>
          </p:cNvSpPr>
          <p:nvPr>
            <p:ph idx="1"/>
          </p:nvPr>
        </p:nvSpPr>
        <p:spPr>
          <a:xfrm>
            <a:off x="465138" y="1156496"/>
            <a:ext cx="11210924" cy="4749004"/>
          </a:xfrm>
        </p:spPr>
        <p:txBody>
          <a:bodyPr/>
          <a:lstStyle/>
          <a:p>
            <a:pPr lvl="1" algn="r" rtl="1">
              <a:spcAft>
                <a:spcPts val="0"/>
              </a:spcAft>
            </a:pPr>
            <a:r>
              <a:rPr lang="ar-SY" dirty="0"/>
              <a:t>أنتجت </a:t>
            </a:r>
            <a:r>
              <a:rPr lang="ar-SY" b="1" dirty="0">
                <a:solidFill>
                  <a:schemeClr val="accent1"/>
                </a:solidFill>
              </a:rPr>
              <a:t>منظمة العمل الدولية </a:t>
            </a:r>
            <a:r>
              <a:rPr lang="ar-SY" dirty="0"/>
              <a:t>عدداً </a:t>
            </a:r>
            <a:r>
              <a:rPr lang="ar-SY" dirty="0">
                <a:solidFill>
                  <a:schemeClr val="accent1"/>
                </a:solidFill>
              </a:rPr>
              <a:t>من الأدوات لدعم أصحاب العمل والعمال في إدارة الأخطار المتعلقة بالسلامة والصحة المهنيتين أثناء جائحة كوفيد-19</a:t>
            </a:r>
            <a:r>
              <a:rPr lang="en-GB" dirty="0"/>
              <a:t>، </a:t>
            </a:r>
            <a:r>
              <a:rPr lang="ar-SY" dirty="0"/>
              <a:t>بما في ذلك:</a:t>
            </a:r>
          </a:p>
          <a:p>
            <a:pPr lvl="1" algn="r" rtl="1">
              <a:spcAft>
                <a:spcPts val="0"/>
              </a:spcAft>
            </a:pPr>
            <a:endParaRPr lang="en-GB" dirty="0"/>
          </a:p>
          <a:p>
            <a:pPr marL="252000" indent="-252000">
              <a:lnSpc>
                <a:spcPct val="80000"/>
              </a:lnSpc>
              <a:spcBef>
                <a:spcPts val="600"/>
              </a:spcBef>
              <a:spcAft>
                <a:spcPts val="0"/>
              </a:spcAft>
              <a:buClr>
                <a:schemeClr val="accent4"/>
              </a:buClr>
              <a:buSzPct val="90000"/>
              <a:buFont typeface="Wingdings 3" panose="05040102010807070707" pitchFamily="18" charset="2"/>
              <a:buChar char="u"/>
            </a:pPr>
            <a:r>
              <a:rPr lang="en-GB" sz="1700" b="0" i="1" u="sng" dirty="0">
                <a:solidFill>
                  <a:srgbClr val="230050"/>
                </a:solidFill>
                <a:effectLst/>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COVID-19 and health facilities: Checklist of measures to be taken in health facilities (July 2020); </a:t>
            </a:r>
            <a:endParaRPr lang="ar-SY" sz="1700" b="0" i="1" u="sng" dirty="0">
              <a:solidFill>
                <a:srgbClr val="230050"/>
              </a:solidFill>
              <a:effectLst/>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endParaRPr>
          </a:p>
          <a:p>
            <a:pPr algn="r" rtl="1">
              <a:lnSpc>
                <a:spcPct val="80000"/>
              </a:lnSpc>
              <a:spcBef>
                <a:spcPts val="600"/>
              </a:spcBef>
              <a:spcAft>
                <a:spcPts val="0"/>
              </a:spcAft>
              <a:buClr>
                <a:schemeClr val="accent4"/>
              </a:buClr>
              <a:buSzPct val="90000"/>
            </a:pPr>
            <a:r>
              <a:rPr lang="ar-SY" sz="1700" b="0" i="1" u="sng" dirty="0">
                <a:solidFill>
                  <a:srgbClr val="230050"/>
                </a:solidFill>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تتوفر نسخة باللغة العربية مُترجَمة من قِبَل منظمة العمل الدولية بعنوان «كوفيد- 19 والمرافق الصحية-قائمة التَّحَقُّق من التدابير التي يتعين اتخاذها في المرافق الصحية»</a:t>
            </a:r>
            <a:r>
              <a:rPr lang="ar-SY" sz="1700" b="0" i="1" u="sng" dirty="0">
                <a:solidFill>
                  <a:srgbClr val="230050"/>
                </a:solidFill>
                <a:latin typeface="Arial" panose="020B0604020202020204" pitchFamily="34" charset="0"/>
                <a:ea typeface="Calibri" panose="020F0502020204030204" pitchFamily="34" charset="0"/>
              </a:rPr>
              <a:t>؛</a:t>
            </a:r>
            <a:endParaRPr lang="ar-SY" sz="1700" b="0" i="1" u="sng" dirty="0">
              <a:solidFill>
                <a:srgbClr val="230050"/>
              </a:solidFill>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endParaRPr>
          </a:p>
          <a:p>
            <a:pPr marL="252000" indent="-252000">
              <a:lnSpc>
                <a:spcPct val="80000"/>
              </a:lnSpc>
              <a:spcBef>
                <a:spcPts val="600"/>
              </a:spcBef>
              <a:spcAft>
                <a:spcPts val="0"/>
              </a:spcAft>
              <a:buClr>
                <a:schemeClr val="accent4"/>
              </a:buClr>
              <a:buSzPct val="90000"/>
              <a:buFont typeface="Wingdings 3" panose="05040102010807070707" pitchFamily="18" charset="2"/>
              <a:buChar char="u"/>
            </a:pPr>
            <a:r>
              <a:rPr lang="en-GB" sz="1700" b="0" i="1" u="sng" dirty="0">
                <a:solidFill>
                  <a:srgbClr val="230050"/>
                </a:solidFill>
                <a:effectLst/>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Hand hygiene at the workplace: an essential occupational safety and health prevention and control measure against COVID-19 – Briefing Note (September 2020); </a:t>
            </a:r>
          </a:p>
          <a:p>
            <a:pPr marL="252000" indent="-252000">
              <a:lnSpc>
                <a:spcPct val="80000"/>
              </a:lnSpc>
              <a:spcBef>
                <a:spcPts val="600"/>
              </a:spcBef>
              <a:spcAft>
                <a:spcPts val="0"/>
              </a:spcAft>
              <a:buClr>
                <a:schemeClr val="accent4"/>
              </a:buClr>
              <a:buSzPct val="90000"/>
              <a:buFont typeface="Wingdings 3" panose="05040102010807070707" pitchFamily="18" charset="2"/>
              <a:buChar char="u"/>
            </a:pPr>
            <a:r>
              <a:rPr lang="en-GB" sz="1700" b="0" i="1" u="sng" dirty="0">
                <a:solidFill>
                  <a:srgbClr val="230050"/>
                </a:solidFill>
                <a:effectLst/>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Prevention and mitigation of COVID-19 at work for small and medium-sized enterprises: Action Checklist and Follow-up (August 2020)  </a:t>
            </a:r>
            <a:endParaRPr lang="ar-SY" sz="1700" b="0" i="1" u="sng" dirty="0">
              <a:solidFill>
                <a:srgbClr val="230050"/>
              </a:solidFill>
              <a:effectLst/>
              <a:latin typeface="Arial" panose="020B0604020202020204" pitchFamily="34" charset="0"/>
              <a:ea typeface="Calibri" panose="020F0502020204030204" pitchFamily="34" charset="0"/>
            </a:endParaRPr>
          </a:p>
          <a:p>
            <a:pPr algn="r" rtl="1">
              <a:lnSpc>
                <a:spcPct val="80000"/>
              </a:lnSpc>
              <a:spcBef>
                <a:spcPts val="600"/>
              </a:spcBef>
              <a:spcAft>
                <a:spcPts val="0"/>
              </a:spcAft>
              <a:buClr>
                <a:schemeClr val="accent4"/>
              </a:buClr>
              <a:buSzPct val="90000"/>
            </a:pPr>
            <a:r>
              <a:rPr lang="ar-SY" sz="1700" b="0" i="1" u="sng" dirty="0">
                <a:solidFill>
                  <a:srgbClr val="230050"/>
                </a:solidFill>
                <a:latin typeface="Arial" panose="020B0604020202020204" pitchFamily="34" charset="0"/>
                <a:ea typeface="Calibri" panose="020F0502020204030204" pitchFamily="34" charset="0"/>
              </a:rPr>
              <a:t>تتوفر نسخة باللغة العربية مُترجَمة من قِبَل المعهد العربي للصحة والسلامة المهنية بعنوان «الوقاية من كوفيد-19 وتخفيف انتشاره في العمل للمنشآت الصغيرة والمتوسطة -قائمة التحقق من الإجراءات والمتابعة»</a:t>
            </a:r>
          </a:p>
          <a:p>
            <a:pPr algn="r" rtl="1">
              <a:lnSpc>
                <a:spcPct val="80000"/>
              </a:lnSpc>
              <a:spcBef>
                <a:spcPts val="1800"/>
              </a:spcBef>
              <a:spcAft>
                <a:spcPts val="0"/>
              </a:spcAft>
              <a:buClr>
                <a:schemeClr val="accent4"/>
              </a:buClr>
              <a:buSzPct val="90000"/>
            </a:pPr>
            <a:endParaRPr lang="ar-SY" sz="2000" b="1" dirty="0">
              <a:solidFill>
                <a:schemeClr val="accent1"/>
              </a:solidFill>
              <a:sym typeface="Webdings" panose="05030102010509060703" pitchFamily="18" charset="2"/>
            </a:endParaRPr>
          </a:p>
          <a:p>
            <a:pPr algn="r" rtl="1">
              <a:lnSpc>
                <a:spcPct val="80000"/>
              </a:lnSpc>
              <a:spcBef>
                <a:spcPts val="1800"/>
              </a:spcBef>
              <a:spcAft>
                <a:spcPts val="0"/>
              </a:spcAft>
              <a:buClr>
                <a:schemeClr val="accent4"/>
              </a:buClr>
              <a:buSzPct val="90000"/>
            </a:pPr>
            <a:r>
              <a:rPr lang="en-GB" sz="2000" b="1" dirty="0">
                <a:solidFill>
                  <a:schemeClr val="accent1"/>
                </a:solidFill>
                <a:sym typeface="Webdings" panose="05030102010509060703" pitchFamily="18" charset="2"/>
              </a:rPr>
              <a:t> </a:t>
            </a:r>
            <a:r>
              <a:rPr lang="ar-SY" sz="2000" b="1" dirty="0">
                <a:solidFill>
                  <a:schemeClr val="accent1"/>
                </a:solidFill>
                <a:sym typeface="Webdings" panose="05030102010509060703" pitchFamily="18" charset="2"/>
              </a:rPr>
              <a:t> </a:t>
            </a:r>
            <a:r>
              <a:rPr lang="ar-SY" b="0" dirty="0">
                <a:solidFill>
                  <a:schemeClr val="tx1"/>
                </a:solidFill>
              </a:rPr>
              <a:t>كما أعدت منظمة العمل الدولية مجموعة من الموجزات القطاعية التي تتضمن أقساماً تركز على قضايا السلامة والصحة المهنيتين</a:t>
            </a:r>
            <a:endParaRPr lang="en-GB" sz="1700" dirty="0"/>
          </a:p>
          <a:p>
            <a:pPr lvl="1"/>
            <a:endParaRPr lang="en-GB" dirty="0"/>
          </a:p>
        </p:txBody>
      </p:sp>
      <p:sp>
        <p:nvSpPr>
          <p:cNvPr id="3" name="Date Placeholder 2">
            <a:extLst>
              <a:ext uri="{FF2B5EF4-FFF2-40B4-BE49-F238E27FC236}">
                <a16:creationId xmlns:a16="http://schemas.microsoft.com/office/drawing/2014/main" id="{F2DB4D08-261D-41D4-A2FE-3AF451973F0A}"/>
              </a:ext>
            </a:extLst>
          </p:cNvPr>
          <p:cNvSpPr>
            <a:spLocks noGrp="1"/>
          </p:cNvSpPr>
          <p:nvPr>
            <p:ph type="dt" sz="half" idx="10"/>
          </p:nvPr>
        </p:nvSpPr>
        <p:spPr/>
        <p:txBody>
          <a:bodyPr/>
          <a:lstStyle/>
          <a:p>
            <a:r>
              <a:rPr lang="en-GB" dirty="0"/>
              <a:t>Date: Monday / 01 / October / 2019</a:t>
            </a:r>
          </a:p>
        </p:txBody>
      </p:sp>
      <p:sp>
        <p:nvSpPr>
          <p:cNvPr id="4" name="Footer Placeholder 3">
            <a:extLst>
              <a:ext uri="{FF2B5EF4-FFF2-40B4-BE49-F238E27FC236}">
                <a16:creationId xmlns:a16="http://schemas.microsoft.com/office/drawing/2014/main" id="{6D3F822C-58FA-4970-86BD-DC96D0DC0604}"/>
              </a:ext>
            </a:extLst>
          </p:cNvPr>
          <p:cNvSpPr>
            <a:spLocks noGrp="1"/>
          </p:cNvSpPr>
          <p:nvPr>
            <p:ph type="ftr" sz="quarter" idx="11"/>
          </p:nvPr>
        </p:nvSpPr>
        <p:spPr/>
        <p:txBody>
          <a:bodyPr/>
          <a:lstStyle/>
          <a:p>
            <a:r>
              <a:rPr lang="ar-SY" dirty="0">
                <a:solidFill>
                  <a:srgbClr val="230050"/>
                </a:solidFill>
              </a:rPr>
              <a:t>الدفع قدماً بالعدالة الاجتماعية، تعزيز العمل اللائق</a:t>
            </a:r>
          </a:p>
        </p:txBody>
      </p:sp>
      <p:sp>
        <p:nvSpPr>
          <p:cNvPr id="5" name="Slide Number Placeholder 4">
            <a:extLst>
              <a:ext uri="{FF2B5EF4-FFF2-40B4-BE49-F238E27FC236}">
                <a16:creationId xmlns:a16="http://schemas.microsoft.com/office/drawing/2014/main" id="{1CC5A91D-64EA-4977-89DC-3EB6690EE795}"/>
              </a:ext>
            </a:extLst>
          </p:cNvPr>
          <p:cNvSpPr>
            <a:spLocks noGrp="1"/>
          </p:cNvSpPr>
          <p:nvPr>
            <p:ph type="sldNum" sz="quarter" idx="12"/>
          </p:nvPr>
        </p:nvSpPr>
        <p:spPr/>
        <p:txBody>
          <a:bodyPr/>
          <a:lstStyle/>
          <a:p>
            <a:fld id="{856227C0-AD57-4F9B-BAE3-EEFB0D0EE427}" type="slidenum">
              <a:rPr lang="en-GB" smtClean="0">
                <a:solidFill>
                  <a:srgbClr val="1E2DBE"/>
                </a:solidFill>
              </a:rPr>
              <a:pPr/>
              <a:t>40</a:t>
            </a:fld>
            <a:endParaRPr lang="en-GB" dirty="0">
              <a:solidFill>
                <a:srgbClr val="1E2DBE"/>
              </a:solidFill>
            </a:endParaRPr>
          </a:p>
        </p:txBody>
      </p:sp>
    </p:spTree>
    <p:extLst>
      <p:ext uri="{BB962C8B-B14F-4D97-AF65-F5344CB8AC3E}">
        <p14:creationId xmlns:p14="http://schemas.microsoft.com/office/powerpoint/2010/main" val="2098351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EDF1C-8BB1-4546-B56B-64EFBA0AB296}"/>
              </a:ext>
            </a:extLst>
          </p:cNvPr>
          <p:cNvSpPr>
            <a:spLocks noGrp="1"/>
          </p:cNvSpPr>
          <p:nvPr>
            <p:ph type="title"/>
          </p:nvPr>
        </p:nvSpPr>
        <p:spPr>
          <a:xfrm>
            <a:off x="490538" y="2872800"/>
            <a:ext cx="7200000" cy="2480250"/>
          </a:xfrm>
        </p:spPr>
        <p:txBody>
          <a:bodyPr/>
          <a:lstStyle/>
          <a:p>
            <a:pPr algn="r" rtl="1"/>
            <a:r>
              <a:rPr lang="ar-SY" sz="4400" b="0" dirty="0">
                <a:solidFill>
                  <a:schemeClr val="accent4"/>
                </a:solidFill>
              </a:rPr>
              <a:t>تقوية الحوار الاجتماعي</a:t>
            </a:r>
            <a:br>
              <a:rPr lang="ar-SY" sz="4400" b="0" dirty="0">
                <a:solidFill>
                  <a:schemeClr val="accent4"/>
                </a:solidFill>
              </a:rPr>
            </a:br>
            <a:r>
              <a:rPr lang="ar-SY" sz="4400" b="0" dirty="0">
                <a:solidFill>
                  <a:schemeClr val="accent4"/>
                </a:solidFill>
              </a:rPr>
              <a:t>لتعزيز السلامة والصحة المهنيتين</a:t>
            </a:r>
            <a:br>
              <a:rPr lang="ar-SY" sz="4400" b="0" dirty="0">
                <a:solidFill>
                  <a:schemeClr val="accent4"/>
                </a:solidFill>
              </a:rPr>
            </a:br>
            <a:r>
              <a:rPr lang="ar-SY" sz="4400" b="0" dirty="0">
                <a:solidFill>
                  <a:schemeClr val="accent4"/>
                </a:solidFill>
              </a:rPr>
              <a:t>أثناء الأزمات وما بعدها</a:t>
            </a:r>
            <a:endParaRPr lang="en-GB" sz="4400" b="0" dirty="0">
              <a:solidFill>
                <a:schemeClr val="accent4"/>
              </a:solidFill>
            </a:endParaRPr>
          </a:p>
        </p:txBody>
      </p:sp>
      <p:sp>
        <p:nvSpPr>
          <p:cNvPr id="4" name="Date Placeholder 3">
            <a:extLst>
              <a:ext uri="{FF2B5EF4-FFF2-40B4-BE49-F238E27FC236}">
                <a16:creationId xmlns:a16="http://schemas.microsoft.com/office/drawing/2014/main" id="{8A26DEB0-36CB-4949-83C6-9E9E33582C69}"/>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B374C0FE-CE33-4DC1-BDF4-24EE6A088CCA}"/>
              </a:ext>
            </a:extLst>
          </p:cNvPr>
          <p:cNvSpPr>
            <a:spLocks noGrp="1"/>
          </p:cNvSpPr>
          <p:nvPr>
            <p:ph type="ftr" sz="quarter" idx="11"/>
          </p:nvPr>
        </p:nvSpPr>
        <p:spPr/>
        <p:txBody>
          <a:bodyPr/>
          <a:lstStyle/>
          <a:p>
            <a:r>
              <a:rPr lang="en-GB" dirty="0"/>
              <a:t>Advancing social justice, promoting decent work</a:t>
            </a:r>
          </a:p>
        </p:txBody>
      </p:sp>
      <p:sp>
        <p:nvSpPr>
          <p:cNvPr id="6" name="Slide Number Placeholder 5">
            <a:extLst>
              <a:ext uri="{FF2B5EF4-FFF2-40B4-BE49-F238E27FC236}">
                <a16:creationId xmlns:a16="http://schemas.microsoft.com/office/drawing/2014/main" id="{C5F56FBF-435F-422C-B06C-04D9809C6241}"/>
              </a:ext>
            </a:extLst>
          </p:cNvPr>
          <p:cNvSpPr>
            <a:spLocks noGrp="1"/>
          </p:cNvSpPr>
          <p:nvPr>
            <p:ph type="sldNum" sz="quarter" idx="12"/>
          </p:nvPr>
        </p:nvSpPr>
        <p:spPr/>
        <p:txBody>
          <a:bodyPr/>
          <a:lstStyle/>
          <a:p>
            <a:fld id="{856227C0-AD57-4F9B-BAE3-EEFB0D0EE427}" type="slidenum">
              <a:rPr lang="en-GB" smtClean="0"/>
              <a:pPr/>
              <a:t>41</a:t>
            </a:fld>
            <a:endParaRPr lang="en-GB" dirty="0"/>
          </a:p>
        </p:txBody>
      </p:sp>
    </p:spTree>
    <p:extLst>
      <p:ext uri="{BB962C8B-B14F-4D97-AF65-F5344CB8AC3E}">
        <p14:creationId xmlns:p14="http://schemas.microsoft.com/office/powerpoint/2010/main" val="2241519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CB4B02C-DD0B-43FE-B3FE-B73B0E61AA0E}"/>
              </a:ext>
            </a:extLst>
          </p:cNvPr>
          <p:cNvSpPr>
            <a:spLocks noGrp="1"/>
          </p:cNvSpPr>
          <p:nvPr>
            <p:ph idx="1"/>
          </p:nvPr>
        </p:nvSpPr>
        <p:spPr/>
        <p:txBody>
          <a:bodyPr/>
          <a:lstStyle/>
          <a:p>
            <a:pPr lvl="2" algn="r" rtl="1">
              <a:buSzPct val="90000"/>
            </a:pPr>
            <a:r>
              <a:rPr lang="ar-SY" sz="2000" dirty="0"/>
              <a:t>لقد عرَّضت جائحة كوفيد-19جميع الأشخاص في عالم العمل لخطر الإصابة بعدوى فيروس كورونا المُستجِد، فضلاً عن الأخطار الجديدة والناشئة المتعلقة بهذه الحالة الطارئة وممارسات العمل المُعتمَدة حديثاً.</a:t>
            </a:r>
          </a:p>
          <a:p>
            <a:pPr lvl="2" algn="r" rtl="1">
              <a:buSzPct val="90000"/>
            </a:pPr>
            <a:r>
              <a:rPr lang="ar-SY" sz="2000" dirty="0"/>
              <a:t>أظهرت استجابات البلدان لجائحة كوفيد-19 أهمية </a:t>
            </a:r>
            <a:r>
              <a:rPr lang="ar-SY" sz="2000" b="1" dirty="0">
                <a:solidFill>
                  <a:schemeClr val="accent4"/>
                </a:solidFill>
              </a:rPr>
              <a:t>مشاركة الشركاء الاجتماعيين </a:t>
            </a:r>
            <a:r>
              <a:rPr lang="ar-SY" sz="2000" dirty="0"/>
              <a:t>في حَوكَمَة السلامة والصحة المهنيتين، والمساهمة في تحسين جودة السياسات والاستراتيجيات وتسهيل تنفيذها السريع والفعال (من خلال بناء الشعور بالملكية والالتزام).</a:t>
            </a:r>
          </a:p>
          <a:p>
            <a:pPr lvl="2" algn="r" rtl="1">
              <a:buSzPct val="90000"/>
            </a:pPr>
            <a:r>
              <a:rPr lang="ar-SY" sz="2000" dirty="0"/>
              <a:t>كما كان الشركاء الاجتماعيون رئيسيين في ضمان </a:t>
            </a:r>
            <a:r>
              <a:rPr lang="ar-SY" sz="2000" b="1" dirty="0">
                <a:solidFill>
                  <a:schemeClr val="accent4"/>
                </a:solidFill>
              </a:rPr>
              <a:t>التواصل الفعال والمُنسَّق والمعلومات </a:t>
            </a:r>
            <a:r>
              <a:rPr lang="ar-SY" sz="2000" dirty="0"/>
              <a:t>لتعزيز الامتثال، وساهموا لاحقاً في اعتماد تدابير مناسبة للسلامة والصحة المهنيتين في مكان العمل.</a:t>
            </a:r>
          </a:p>
          <a:p>
            <a:pPr lvl="2" algn="r" rtl="1">
              <a:buSzPct val="90000"/>
            </a:pPr>
            <a:r>
              <a:rPr lang="ar-SY" sz="2000" dirty="0"/>
              <a:t>أثبت التعاون والحوار مع </a:t>
            </a:r>
            <a:r>
              <a:rPr lang="ar-SY" sz="2000" b="1" dirty="0">
                <a:solidFill>
                  <a:schemeClr val="accent4"/>
                </a:solidFill>
              </a:rPr>
              <a:t>أصحاب المصلحة الآخرين </a:t>
            </a:r>
            <a:r>
              <a:rPr lang="ar-SY" sz="2000" dirty="0"/>
              <a:t>ذوي الصلة، مثل الشراكات مع الجهات الفاعلة في مجالي الصحة العمومية وخدمات الطوارئ بشأن القضايا ذات الاهتمام المشترك، أنهما مهمان للحد من انتشار كوفيد-19 (أي حملات التلقيح).</a:t>
            </a:r>
          </a:p>
          <a:p>
            <a:pPr lvl="2" algn="r" rtl="1">
              <a:buSzPct val="90000"/>
            </a:pPr>
            <a:r>
              <a:rPr lang="ar-SY" sz="2000" dirty="0"/>
              <a:t>يجب أن نحمل هذا الدرس معنا للخروج من هذه الأزمة ولمساعدتنا في مواجهة أي أزمات مستقبلية قد تنتظرنا؛ ونسعى باستمرار للحد من الأخطار المتعلقة بالسلامة والصحة المهنيتين، ومنع الحوادث والأمراض المرتبطة بالعمل.</a:t>
            </a:r>
            <a:endParaRPr lang="en-GB" sz="2000" b="0" dirty="0">
              <a:solidFill>
                <a:schemeClr val="tx1"/>
              </a:solidFill>
            </a:endParaRPr>
          </a:p>
          <a:p>
            <a:pPr>
              <a:spcAft>
                <a:spcPts val="0"/>
              </a:spcAft>
            </a:pPr>
            <a:endParaRPr lang="en-GB" dirty="0"/>
          </a:p>
        </p:txBody>
      </p:sp>
      <p:sp>
        <p:nvSpPr>
          <p:cNvPr id="3" name="Date Placeholder 2">
            <a:extLst>
              <a:ext uri="{FF2B5EF4-FFF2-40B4-BE49-F238E27FC236}">
                <a16:creationId xmlns:a16="http://schemas.microsoft.com/office/drawing/2014/main" id="{C0434B22-83D5-4DC7-B146-4BA94790C490}"/>
              </a:ext>
            </a:extLst>
          </p:cNvPr>
          <p:cNvSpPr>
            <a:spLocks noGrp="1"/>
          </p:cNvSpPr>
          <p:nvPr>
            <p:ph type="dt" sz="half" idx="10"/>
          </p:nvPr>
        </p:nvSpPr>
        <p:spPr/>
        <p:txBody>
          <a:bodyPr/>
          <a:lstStyle/>
          <a:p>
            <a:r>
              <a:rPr lang="en-GB" dirty="0"/>
              <a:t>Date: Monday / 01 / October / 2019</a:t>
            </a:r>
          </a:p>
        </p:txBody>
      </p:sp>
      <p:sp>
        <p:nvSpPr>
          <p:cNvPr id="4" name="Footer Placeholder 3">
            <a:extLst>
              <a:ext uri="{FF2B5EF4-FFF2-40B4-BE49-F238E27FC236}">
                <a16:creationId xmlns:a16="http://schemas.microsoft.com/office/drawing/2014/main" id="{242B7D41-E495-48C6-A646-7B0A8F35BD1A}"/>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5" name="Slide Number Placeholder 4">
            <a:extLst>
              <a:ext uri="{FF2B5EF4-FFF2-40B4-BE49-F238E27FC236}">
                <a16:creationId xmlns:a16="http://schemas.microsoft.com/office/drawing/2014/main" id="{B1BCFAFB-38B0-40BD-A5F9-D2C29358A9B5}"/>
              </a:ext>
            </a:extLst>
          </p:cNvPr>
          <p:cNvSpPr>
            <a:spLocks noGrp="1"/>
          </p:cNvSpPr>
          <p:nvPr>
            <p:ph type="sldNum" sz="quarter" idx="12"/>
          </p:nvPr>
        </p:nvSpPr>
        <p:spPr/>
        <p:txBody>
          <a:bodyPr/>
          <a:lstStyle/>
          <a:p>
            <a:fld id="{856227C0-AD57-4F9B-BAE3-EEFB0D0EE427}" type="slidenum">
              <a:rPr lang="en-GB" smtClean="0"/>
              <a:t>42</a:t>
            </a:fld>
            <a:endParaRPr lang="en-GB" dirty="0"/>
          </a:p>
        </p:txBody>
      </p:sp>
    </p:spTree>
    <p:extLst>
      <p:ext uri="{BB962C8B-B14F-4D97-AF65-F5344CB8AC3E}">
        <p14:creationId xmlns:p14="http://schemas.microsoft.com/office/powerpoint/2010/main" val="2283707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176CEF4-7968-49A8-8FFF-A0CA9A2D93F6}"/>
              </a:ext>
            </a:extLst>
          </p:cNvPr>
          <p:cNvSpPr>
            <a:spLocks noGrp="1"/>
          </p:cNvSpPr>
          <p:nvPr>
            <p:ph idx="1"/>
          </p:nvPr>
        </p:nvSpPr>
        <p:spPr>
          <a:solidFill>
            <a:srgbClr val="FEECF5"/>
          </a:solidFill>
        </p:spPr>
        <p:txBody>
          <a:bodyPr/>
          <a:lstStyle/>
          <a:p>
            <a:pPr algn="r" rtl="1"/>
            <a:r>
              <a:rPr lang="ar-SY" dirty="0"/>
              <a:t>نداء عالمي من أجل اتخاذ إجراءات رامية إلى تحقيق انتعاش متمحورٍ حول الإنسان</a:t>
            </a:r>
            <a:r>
              <a:rPr lang="en-GB" dirty="0"/>
              <a:t> </a:t>
            </a:r>
            <a:r>
              <a:rPr lang="ar-SY" dirty="0"/>
              <a:t> للخروج من أزمة كوفيد-19 يكون شاملاً ومستداماً وقادراً على الصمود </a:t>
            </a:r>
            <a:r>
              <a:rPr lang="ar-SY" b="0" dirty="0"/>
              <a:t>(</a:t>
            </a:r>
            <a:r>
              <a:rPr lang="ar-SY" b="0" i="1" dirty="0"/>
              <a:t>مؤتمر العمل الدولي، حزيران/يونيو 2021</a:t>
            </a:r>
            <a:r>
              <a:rPr lang="ar-SY" b="0" dirty="0"/>
              <a:t>)</a:t>
            </a:r>
            <a:endParaRPr lang="en-GB" b="0" dirty="0"/>
          </a:p>
        </p:txBody>
      </p:sp>
      <p:sp>
        <p:nvSpPr>
          <p:cNvPr id="3" name="Date Placeholder 2">
            <a:extLst>
              <a:ext uri="{FF2B5EF4-FFF2-40B4-BE49-F238E27FC236}">
                <a16:creationId xmlns:a16="http://schemas.microsoft.com/office/drawing/2014/main" id="{1537DD10-BADF-4410-B889-FDDFF8B32376}"/>
              </a:ext>
            </a:extLst>
          </p:cNvPr>
          <p:cNvSpPr>
            <a:spLocks noGrp="1"/>
          </p:cNvSpPr>
          <p:nvPr>
            <p:ph type="dt" sz="half" idx="10"/>
          </p:nvPr>
        </p:nvSpPr>
        <p:spPr/>
        <p:txBody>
          <a:bodyPr/>
          <a:lstStyle/>
          <a:p>
            <a:r>
              <a:rPr lang="en-GB" dirty="0"/>
              <a:t>Date: Monday / 01 / October / 2019</a:t>
            </a:r>
          </a:p>
        </p:txBody>
      </p:sp>
      <p:sp>
        <p:nvSpPr>
          <p:cNvPr id="4" name="Footer Placeholder 3">
            <a:extLst>
              <a:ext uri="{FF2B5EF4-FFF2-40B4-BE49-F238E27FC236}">
                <a16:creationId xmlns:a16="http://schemas.microsoft.com/office/drawing/2014/main" id="{3852F047-2478-4556-8079-F1E94FD62BB3}"/>
              </a:ext>
            </a:extLst>
          </p:cNvPr>
          <p:cNvSpPr>
            <a:spLocks noGrp="1"/>
          </p:cNvSpPr>
          <p:nvPr>
            <p:ph type="ftr" sz="quarter" idx="11"/>
          </p:nvPr>
        </p:nvSpPr>
        <p:spPr/>
        <p:txBody>
          <a:bodyPr/>
          <a:lstStyle/>
          <a:p>
            <a:r>
              <a:rPr lang="ar-SY" dirty="0">
                <a:solidFill>
                  <a:srgbClr val="230050"/>
                </a:solidFill>
              </a:rPr>
              <a:t>الدفع قدماً بالعدالة الاجتماعية، تعزيز العمل اللائق</a:t>
            </a:r>
          </a:p>
        </p:txBody>
      </p:sp>
      <p:sp>
        <p:nvSpPr>
          <p:cNvPr id="5" name="Slide Number Placeholder 4">
            <a:extLst>
              <a:ext uri="{FF2B5EF4-FFF2-40B4-BE49-F238E27FC236}">
                <a16:creationId xmlns:a16="http://schemas.microsoft.com/office/drawing/2014/main" id="{1AD5BDF4-330C-437C-8C4C-5565C4834EBE}"/>
              </a:ext>
            </a:extLst>
          </p:cNvPr>
          <p:cNvSpPr>
            <a:spLocks noGrp="1"/>
          </p:cNvSpPr>
          <p:nvPr>
            <p:ph type="sldNum" sz="quarter" idx="12"/>
          </p:nvPr>
        </p:nvSpPr>
        <p:spPr/>
        <p:txBody>
          <a:bodyPr/>
          <a:lstStyle/>
          <a:p>
            <a:fld id="{856227C0-AD57-4F9B-BAE3-EEFB0D0EE427}" type="slidenum">
              <a:rPr lang="en-GB" smtClean="0">
                <a:solidFill>
                  <a:srgbClr val="1E2DBE"/>
                </a:solidFill>
              </a:rPr>
              <a:pPr/>
              <a:t>43</a:t>
            </a:fld>
            <a:endParaRPr lang="en-GB" dirty="0">
              <a:solidFill>
                <a:srgbClr val="1E2DBE"/>
              </a:solidFill>
            </a:endParaRPr>
          </a:p>
        </p:txBody>
      </p:sp>
      <p:sp>
        <p:nvSpPr>
          <p:cNvPr id="15" name="Content Placeholder 1">
            <a:extLst>
              <a:ext uri="{FF2B5EF4-FFF2-40B4-BE49-F238E27FC236}">
                <a16:creationId xmlns:a16="http://schemas.microsoft.com/office/drawing/2014/main" id="{595A44C2-375A-4DF0-A9C1-927E6AF52A48}"/>
              </a:ext>
            </a:extLst>
          </p:cNvPr>
          <p:cNvSpPr txBox="1">
            <a:spLocks/>
          </p:cNvSpPr>
          <p:nvPr/>
        </p:nvSpPr>
        <p:spPr>
          <a:xfrm>
            <a:off x="523877" y="3396343"/>
            <a:ext cx="11210924" cy="2609028"/>
          </a:xfrm>
          <a:prstGeom prst="rect">
            <a:avLst/>
          </a:prstGeom>
        </p:spPr>
        <p:txBody>
          <a:bodyPr vert="horz" lIns="0" tIns="0" rIns="0" bIns="0" rtlCol="0">
            <a:noAutofit/>
          </a:bodyPr>
          <a:lstStyle>
            <a:lvl1pPr marL="0" indent="0" algn="l" defTabSz="914400" rtl="0" eaLnBrk="1" latinLnBrk="0" hangingPunct="1">
              <a:lnSpc>
                <a:spcPct val="9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9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9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9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lgn="r" rtl="1">
              <a:buClr>
                <a:srgbClr val="960A55"/>
              </a:buClr>
              <a:buSzPct val="90000"/>
            </a:pPr>
            <a:r>
              <a:rPr lang="ar-EG" sz="2000" dirty="0">
                <a:solidFill>
                  <a:srgbClr val="230050"/>
                </a:solidFill>
              </a:rPr>
              <a:t>ي</a:t>
            </a:r>
            <a:r>
              <a:rPr lang="ar-SY" sz="2000" dirty="0">
                <a:solidFill>
                  <a:srgbClr val="230050"/>
                </a:solidFill>
              </a:rPr>
              <a:t>قرّ بأن ظروف العمل الآمنة والصحية أساسية للعمل اللائق وتَطلُب من البلدان تعزيز التدابير المتعلقة بالسلامة والصحة المهنيتين من خلال التعاون مع المؤسسات العامة، والمنشآت الخاصة، وأصحاب العمل، والعمال وممثليهم ،على توفير إرشادات عملية مُخصَّصة؛ ودعم إدارة الخطر؛ وإدخال تدابير التحكم والتأهب المناسبة للطوارئ؛ وتدابير لمنع الفاشيات الجديدة أو غيرها من الأخطار المهنية؛ والامتثال للتدابير الصحية والقواعد واللوائح الأخرى المتعلقة</a:t>
            </a:r>
            <a:r>
              <a:rPr lang="en-GB" sz="2000" dirty="0">
                <a:solidFill>
                  <a:srgbClr val="230050"/>
                </a:solidFill>
              </a:rPr>
              <a:t> </a:t>
            </a:r>
            <a:r>
              <a:rPr lang="ar-SY" sz="2000" dirty="0">
                <a:solidFill>
                  <a:srgbClr val="230050"/>
                </a:solidFill>
              </a:rPr>
              <a:t>بكوفيد-19.</a:t>
            </a:r>
            <a:endParaRPr lang="en-GB" sz="2000" dirty="0">
              <a:solidFill>
                <a:srgbClr val="230050"/>
              </a:solidFill>
            </a:endParaRPr>
          </a:p>
          <a:p>
            <a:pPr lvl="2" algn="r" rtl="1">
              <a:buClr>
                <a:srgbClr val="960A55"/>
              </a:buClr>
              <a:buSzPct val="90000"/>
            </a:pPr>
            <a:r>
              <a:rPr lang="ar-EG" sz="2000">
                <a:solidFill>
                  <a:srgbClr val="230050"/>
                </a:solidFill>
              </a:rPr>
              <a:t>ي</a:t>
            </a:r>
            <a:r>
              <a:rPr lang="ar-SY" sz="2000">
                <a:solidFill>
                  <a:srgbClr val="230050"/>
                </a:solidFill>
              </a:rPr>
              <a:t>قرّ </a:t>
            </a:r>
            <a:r>
              <a:rPr lang="ar-SY" sz="2000" dirty="0">
                <a:solidFill>
                  <a:srgbClr val="230050"/>
                </a:solidFill>
              </a:rPr>
              <a:t>بالدور الذي لعبه الحوار الاجتماعي، الثنائي والثلاثي، في الاستجابة الفورية لجائحة كوفيد-19 في العديد من البلدان والقطاعات، وأهميته في دعم تحقيق النتائج التي حَدَّدها.</a:t>
            </a:r>
            <a:endParaRPr lang="en-GB" sz="2000" dirty="0">
              <a:solidFill>
                <a:srgbClr val="230050"/>
              </a:solidFill>
            </a:endParaRPr>
          </a:p>
        </p:txBody>
      </p:sp>
      <p:sp>
        <p:nvSpPr>
          <p:cNvPr id="6" name="Content Placeholder 1">
            <a:extLst>
              <a:ext uri="{FF2B5EF4-FFF2-40B4-BE49-F238E27FC236}">
                <a16:creationId xmlns:a16="http://schemas.microsoft.com/office/drawing/2014/main" id="{2D646D4C-7E9C-4D71-9307-3A94F6964FF8}"/>
              </a:ext>
            </a:extLst>
          </p:cNvPr>
          <p:cNvSpPr txBox="1">
            <a:spLocks/>
          </p:cNvSpPr>
          <p:nvPr/>
        </p:nvSpPr>
        <p:spPr>
          <a:xfrm>
            <a:off x="490538" y="2501271"/>
            <a:ext cx="11210924" cy="697081"/>
          </a:xfrm>
          <a:prstGeom prst="rect">
            <a:avLst/>
          </a:prstGeom>
        </p:spPr>
        <p:txBody>
          <a:bodyPr vert="horz" lIns="0" tIns="0" rIns="0" bIns="0" numCol="2" rtlCol="0">
            <a:noAutofit/>
          </a:bodyPr>
          <a:lstStyle>
            <a:lvl1pPr marL="0" indent="0" algn="l" defTabSz="914400" rtl="0" eaLnBrk="1" latinLnBrk="0" hangingPunct="1">
              <a:lnSpc>
                <a:spcPct val="9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9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9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9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8000" lvl="1" algn="r" rtl="1">
              <a:spcBef>
                <a:spcPts val="0"/>
              </a:spcBef>
              <a:spcAft>
                <a:spcPts val="300"/>
              </a:spcAft>
            </a:pPr>
            <a:r>
              <a:rPr lang="ar-SY" sz="2000" dirty="0">
                <a:solidFill>
                  <a:srgbClr val="230050"/>
                </a:solidFill>
              </a:rPr>
              <a:t>3. الحماية الاجتماعية الشاملة</a:t>
            </a:r>
          </a:p>
          <a:p>
            <a:pPr marL="288000" lvl="1" algn="r" rtl="1">
              <a:spcBef>
                <a:spcPts val="0"/>
              </a:spcBef>
              <a:spcAft>
                <a:spcPts val="300"/>
              </a:spcAft>
            </a:pPr>
            <a:r>
              <a:rPr lang="ar-SY" sz="2000" dirty="0">
                <a:solidFill>
                  <a:srgbClr val="230050"/>
                </a:solidFill>
              </a:rPr>
              <a:t>4. الحوار الاجتماعي</a:t>
            </a:r>
            <a:endParaRPr lang="en-GB" sz="2000" dirty="0">
              <a:solidFill>
                <a:srgbClr val="230050"/>
              </a:solidFill>
            </a:endParaRPr>
          </a:p>
          <a:p>
            <a:pPr marL="540000" lvl="1" indent="-252000">
              <a:spcBef>
                <a:spcPts val="0"/>
              </a:spcBef>
              <a:spcAft>
                <a:spcPts val="300"/>
              </a:spcAft>
              <a:buFont typeface="+mj-lt"/>
              <a:buAutoNum type="arabicPeriod" startAt="3"/>
            </a:pPr>
            <a:endParaRPr lang="ar-SY" sz="2000" dirty="0">
              <a:solidFill>
                <a:srgbClr val="230050"/>
              </a:solidFill>
            </a:endParaRPr>
          </a:p>
          <a:p>
            <a:pPr marL="540000" lvl="1" indent="-252000" algn="r" rtl="1">
              <a:spcBef>
                <a:spcPts val="0"/>
              </a:spcBef>
              <a:spcAft>
                <a:spcPts val="300"/>
              </a:spcAft>
              <a:buFont typeface="+mj-lt"/>
              <a:buAutoNum type="arabicPeriod"/>
            </a:pPr>
            <a:r>
              <a:rPr lang="ar-SY" sz="2000" dirty="0">
                <a:solidFill>
                  <a:srgbClr val="230050"/>
                </a:solidFill>
              </a:rPr>
              <a:t>نمو اقتصادي وعمالة يشملان الجميع</a:t>
            </a:r>
          </a:p>
          <a:p>
            <a:pPr marL="540000" lvl="1" indent="-252000" algn="r" rtl="1">
              <a:spcBef>
                <a:spcPts val="0"/>
              </a:spcBef>
              <a:spcAft>
                <a:spcPts val="300"/>
              </a:spcAft>
              <a:buFont typeface="+mj-lt"/>
              <a:buAutoNum type="arabicPeriod"/>
            </a:pPr>
            <a:r>
              <a:rPr lang="ar-SY" sz="2000" dirty="0">
                <a:solidFill>
                  <a:srgbClr val="230050"/>
                </a:solidFill>
              </a:rPr>
              <a:t>حماية جميع العمال</a:t>
            </a:r>
            <a:endParaRPr lang="en-GB" sz="2000" dirty="0">
              <a:solidFill>
                <a:srgbClr val="230050"/>
              </a:solidFill>
            </a:endParaRPr>
          </a:p>
        </p:txBody>
      </p:sp>
      <p:sp>
        <p:nvSpPr>
          <p:cNvPr id="17" name="Content Placeholder 1">
            <a:extLst>
              <a:ext uri="{FF2B5EF4-FFF2-40B4-BE49-F238E27FC236}">
                <a16:creationId xmlns:a16="http://schemas.microsoft.com/office/drawing/2014/main" id="{595A44C2-375A-4DF0-A9C1-927E6AF52A48}"/>
              </a:ext>
            </a:extLst>
          </p:cNvPr>
          <p:cNvSpPr txBox="1">
            <a:spLocks/>
          </p:cNvSpPr>
          <p:nvPr/>
        </p:nvSpPr>
        <p:spPr>
          <a:xfrm>
            <a:off x="490538" y="2061358"/>
            <a:ext cx="11210924" cy="336052"/>
          </a:xfrm>
          <a:prstGeom prst="rect">
            <a:avLst/>
          </a:prstGeom>
        </p:spPr>
        <p:txBody>
          <a:bodyPr vert="horz" lIns="0" tIns="0" rIns="0" bIns="0" rtlCol="0">
            <a:noAutofit/>
          </a:bodyPr>
          <a:lstStyle>
            <a:lvl1pPr marL="0" indent="0" algn="l" defTabSz="914400" rtl="0" eaLnBrk="1" latinLnBrk="0" hangingPunct="1">
              <a:lnSpc>
                <a:spcPct val="9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9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9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9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lgn="r" rtl="1">
              <a:buClr>
                <a:srgbClr val="960A55"/>
              </a:buClr>
              <a:buSzPct val="90000"/>
            </a:pPr>
            <a:r>
              <a:rPr lang="ar-SY" sz="2000" dirty="0">
                <a:solidFill>
                  <a:srgbClr val="230050"/>
                </a:solidFill>
              </a:rPr>
              <a:t>يستهدف ال</a:t>
            </a:r>
            <a:r>
              <a:rPr lang="ar-EG" sz="2000" dirty="0">
                <a:solidFill>
                  <a:srgbClr val="230050"/>
                </a:solidFill>
              </a:rPr>
              <a:t>ن</a:t>
            </a:r>
            <a:r>
              <a:rPr lang="ar-SY" sz="2000" dirty="0">
                <a:solidFill>
                  <a:srgbClr val="230050"/>
                </a:solidFill>
              </a:rPr>
              <a:t>داء أربعة مجالات رئيسية:</a:t>
            </a:r>
            <a:endParaRPr lang="en-GB" sz="2000" dirty="0">
              <a:solidFill>
                <a:srgbClr val="230050"/>
              </a:solidFill>
            </a:endParaRPr>
          </a:p>
          <a:p>
            <a:pPr marL="0" lvl="2" indent="0" algn="r" rtl="1">
              <a:buClr>
                <a:srgbClr val="960A55"/>
              </a:buClr>
              <a:buSzPct val="90000"/>
              <a:buNone/>
            </a:pPr>
            <a:endParaRPr lang="en-GB" sz="2000" dirty="0">
              <a:solidFill>
                <a:srgbClr val="230050"/>
              </a:solidFill>
            </a:endParaRPr>
          </a:p>
        </p:txBody>
      </p:sp>
    </p:spTree>
    <p:extLst>
      <p:ext uri="{BB962C8B-B14F-4D97-AF65-F5344CB8AC3E}">
        <p14:creationId xmlns:p14="http://schemas.microsoft.com/office/powerpoint/2010/main" val="24887009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7186F-D495-4047-91A3-E889C0505C18}"/>
              </a:ext>
            </a:extLst>
          </p:cNvPr>
          <p:cNvSpPr>
            <a:spLocks noGrp="1"/>
          </p:cNvSpPr>
          <p:nvPr>
            <p:ph type="title"/>
          </p:nvPr>
        </p:nvSpPr>
        <p:spPr/>
        <p:txBody>
          <a:bodyPr/>
          <a:lstStyle/>
          <a:p>
            <a:pPr algn="r" rtl="1"/>
            <a:r>
              <a:rPr lang="ar-SY" dirty="0"/>
              <a:t>شكراً لكم</a:t>
            </a:r>
            <a:endParaRPr lang="en-GB" dirty="0"/>
          </a:p>
        </p:txBody>
      </p:sp>
      <p:sp>
        <p:nvSpPr>
          <p:cNvPr id="3" name="Text Placeholder 2">
            <a:extLst>
              <a:ext uri="{FF2B5EF4-FFF2-40B4-BE49-F238E27FC236}">
                <a16:creationId xmlns:a16="http://schemas.microsoft.com/office/drawing/2014/main" id="{2D607305-DF17-4193-9894-5180C9E535D7}"/>
              </a:ext>
            </a:extLst>
          </p:cNvPr>
          <p:cNvSpPr>
            <a:spLocks noGrp="1"/>
          </p:cNvSpPr>
          <p:nvPr>
            <p:ph type="body" idx="1"/>
          </p:nvPr>
        </p:nvSpPr>
        <p:spPr>
          <a:xfrm>
            <a:off x="490538" y="4644189"/>
            <a:ext cx="7200000" cy="493134"/>
          </a:xfrm>
        </p:spPr>
        <p:txBody>
          <a:bodyPr/>
          <a:lstStyle/>
          <a:p>
            <a:pPr algn="r" rtl="1"/>
            <a:r>
              <a:rPr lang="en-GB" sz="1800" dirty="0">
                <a:hlinkClick r:id="rId2"/>
              </a:rPr>
              <a:t>www.ilo.org/safeday</a:t>
            </a:r>
            <a:endParaRPr lang="en-GB" sz="1800" dirty="0"/>
          </a:p>
          <a:p>
            <a:endParaRPr lang="en-GB" sz="1800" dirty="0"/>
          </a:p>
        </p:txBody>
      </p:sp>
      <p:sp>
        <p:nvSpPr>
          <p:cNvPr id="4" name="Date Placeholder 3">
            <a:extLst>
              <a:ext uri="{FF2B5EF4-FFF2-40B4-BE49-F238E27FC236}">
                <a16:creationId xmlns:a16="http://schemas.microsoft.com/office/drawing/2014/main" id="{403A3E7F-B0D8-4D49-8C4B-6D8C770D3025}"/>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D57097CB-39F4-456E-A8FC-82AB634E49A6}"/>
              </a:ext>
            </a:extLst>
          </p:cNvPr>
          <p:cNvSpPr>
            <a:spLocks noGrp="1"/>
          </p:cNvSpPr>
          <p:nvPr>
            <p:ph type="ftr" sz="quarter" idx="11"/>
          </p:nvPr>
        </p:nvSpPr>
        <p:spPr/>
        <p:txBody>
          <a:bodyPr/>
          <a:lstStyle/>
          <a:p>
            <a:r>
              <a:rPr lang="en-GB" dirty="0"/>
              <a:t>Advancing social justice, promoting decent work</a:t>
            </a:r>
          </a:p>
        </p:txBody>
      </p:sp>
      <p:sp>
        <p:nvSpPr>
          <p:cNvPr id="6" name="Slide Number Placeholder 5">
            <a:extLst>
              <a:ext uri="{FF2B5EF4-FFF2-40B4-BE49-F238E27FC236}">
                <a16:creationId xmlns:a16="http://schemas.microsoft.com/office/drawing/2014/main" id="{E4B2F180-1096-4A2E-9AD3-1CA275607B26}"/>
              </a:ext>
            </a:extLst>
          </p:cNvPr>
          <p:cNvSpPr>
            <a:spLocks noGrp="1"/>
          </p:cNvSpPr>
          <p:nvPr>
            <p:ph type="sldNum" sz="quarter" idx="12"/>
          </p:nvPr>
        </p:nvSpPr>
        <p:spPr/>
        <p:txBody>
          <a:bodyPr/>
          <a:lstStyle/>
          <a:p>
            <a:fld id="{856227C0-AD57-4F9B-BAE3-EEFB0D0EE427}" type="slidenum">
              <a:rPr lang="en-GB" smtClean="0"/>
              <a:pPr/>
              <a:t>44</a:t>
            </a:fld>
            <a:endParaRPr lang="en-GB" dirty="0"/>
          </a:p>
        </p:txBody>
      </p:sp>
    </p:spTree>
    <p:extLst>
      <p:ext uri="{BB962C8B-B14F-4D97-AF65-F5344CB8AC3E}">
        <p14:creationId xmlns:p14="http://schemas.microsoft.com/office/powerpoint/2010/main" val="927320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A183C-E0A2-4AE4-8E29-E90704C6D3C1}"/>
              </a:ext>
            </a:extLst>
          </p:cNvPr>
          <p:cNvSpPr>
            <a:spLocks noGrp="1"/>
          </p:cNvSpPr>
          <p:nvPr>
            <p:ph type="title"/>
          </p:nvPr>
        </p:nvSpPr>
        <p:spPr>
          <a:xfrm>
            <a:off x="536258" y="1392715"/>
            <a:ext cx="11210924" cy="480217"/>
          </a:xfrm>
        </p:spPr>
        <p:txBody>
          <a:bodyPr/>
          <a:lstStyle/>
          <a:p>
            <a:pPr algn="r" rtl="1"/>
            <a:r>
              <a:rPr lang="ar-SY" dirty="0"/>
              <a:t>على مستوى مكان العمل ...</a:t>
            </a:r>
            <a:endParaRPr lang="en-GB" dirty="0"/>
          </a:p>
        </p:txBody>
      </p:sp>
      <p:sp>
        <p:nvSpPr>
          <p:cNvPr id="3" name="Content Placeholder 2">
            <a:extLst>
              <a:ext uri="{FF2B5EF4-FFF2-40B4-BE49-F238E27FC236}">
                <a16:creationId xmlns:a16="http://schemas.microsoft.com/office/drawing/2014/main" id="{61A111C0-1626-4FB6-B417-4A131AF80565}"/>
              </a:ext>
            </a:extLst>
          </p:cNvPr>
          <p:cNvSpPr>
            <a:spLocks noGrp="1"/>
          </p:cNvSpPr>
          <p:nvPr>
            <p:ph idx="1"/>
          </p:nvPr>
        </p:nvSpPr>
        <p:spPr/>
        <p:txBody>
          <a:bodyPr/>
          <a:lstStyle/>
          <a:p>
            <a:pPr lvl="2" algn="r" rtl="1">
              <a:spcAft>
                <a:spcPts val="600"/>
              </a:spcAft>
            </a:pPr>
            <a:r>
              <a:rPr lang="ar-SY" sz="2000" b="1" dirty="0">
                <a:solidFill>
                  <a:schemeClr val="accent4"/>
                </a:solidFill>
                <a:latin typeface="Arial" panose="020B0604020202020204" pitchFamily="34" charset="0"/>
                <a:ea typeface="Calibri" panose="020F0502020204030204" pitchFamily="34" charset="0"/>
              </a:rPr>
              <a:t>الامتثال</a:t>
            </a:r>
            <a:r>
              <a:rPr lang="ar-SY" sz="2000" dirty="0">
                <a:solidFill>
                  <a:schemeClr val="accent4"/>
                </a:solidFill>
                <a:latin typeface="Arial" panose="020B0604020202020204" pitchFamily="34" charset="0"/>
                <a:ea typeface="Calibri" panose="020F0502020204030204" pitchFamily="34" charset="0"/>
              </a:rPr>
              <a:t> </a:t>
            </a:r>
            <a:r>
              <a:rPr lang="ar-SY" sz="2000" dirty="0">
                <a:latin typeface="Arial" panose="020B0604020202020204" pitchFamily="34" charset="0"/>
                <a:ea typeface="Calibri" panose="020F0502020204030204" pitchFamily="34" charset="0"/>
              </a:rPr>
              <a:t>للوائح السلامة والصحة المهنيتين</a:t>
            </a:r>
            <a:r>
              <a:rPr lang="en-GB" sz="2000" dirty="0">
                <a:latin typeface="Arial" panose="020B0604020202020204" pitchFamily="34" charset="0"/>
                <a:ea typeface="Calibri" panose="020F0502020204030204" pitchFamily="34" charset="0"/>
              </a:rPr>
              <a:t> </a:t>
            </a:r>
          </a:p>
          <a:p>
            <a:pPr lvl="2" algn="r" rtl="1">
              <a:spcAft>
                <a:spcPts val="600"/>
              </a:spcAft>
            </a:pPr>
            <a:r>
              <a:rPr lang="ar-SY" sz="2000" dirty="0">
                <a:latin typeface="Arial" panose="020B0604020202020204" pitchFamily="34" charset="0"/>
                <a:ea typeface="Calibri" panose="020F0502020204030204" pitchFamily="34" charset="0"/>
              </a:rPr>
              <a:t>دمج </a:t>
            </a:r>
            <a:r>
              <a:rPr lang="ar-SY" sz="2000" b="1" dirty="0">
                <a:latin typeface="Arial" panose="020B0604020202020204" pitchFamily="34" charset="0"/>
                <a:ea typeface="Calibri" panose="020F0502020204030204" pitchFamily="34" charset="0"/>
              </a:rPr>
              <a:t>نُظُم إدارة السلامة والصحة المهنيتين </a:t>
            </a:r>
            <a:r>
              <a:rPr lang="ar-SY" sz="2000" dirty="0">
                <a:latin typeface="Arial" panose="020B0604020202020204" pitchFamily="34" charset="0"/>
                <a:ea typeface="Calibri" panose="020F0502020204030204" pitchFamily="34" charset="0"/>
              </a:rPr>
              <a:t>في هيكل الإدارة العامة للأعمال</a:t>
            </a:r>
            <a:endParaRPr lang="en-GB" sz="2000" dirty="0">
              <a:latin typeface="Arial" panose="020B0604020202020204" pitchFamily="34" charset="0"/>
              <a:ea typeface="Calibri" panose="020F0502020204030204" pitchFamily="34" charset="0"/>
            </a:endParaRPr>
          </a:p>
          <a:p>
            <a:pPr lvl="2" algn="r" rtl="1">
              <a:spcAft>
                <a:spcPts val="600"/>
              </a:spcAft>
            </a:pPr>
            <a:r>
              <a:rPr lang="ar-SY" sz="2000" dirty="0">
                <a:latin typeface="Arial" panose="020B0604020202020204" pitchFamily="34" charset="0"/>
                <a:ea typeface="Calibri" panose="020F0502020204030204" pitchFamily="34" charset="0"/>
              </a:rPr>
              <a:t>تغيير الثقافة لتحقيق </a:t>
            </a:r>
            <a:r>
              <a:rPr lang="ar-SY" sz="2000" b="1" dirty="0">
                <a:solidFill>
                  <a:schemeClr val="accent4"/>
                </a:solidFill>
                <a:latin typeface="Arial" panose="020B0604020202020204" pitchFamily="34" charset="0"/>
                <a:ea typeface="Calibri" panose="020F0502020204030204" pitchFamily="34" charset="0"/>
              </a:rPr>
              <a:t>ثقافة إيجابية للسلامة والصحة المهنيتين</a:t>
            </a:r>
            <a:endParaRPr lang="en-GB" sz="2000" b="1" dirty="0">
              <a:solidFill>
                <a:schemeClr val="accent4"/>
              </a:solidFill>
              <a:latin typeface="Arial" panose="020B0604020202020204" pitchFamily="34" charset="0"/>
              <a:ea typeface="Calibri" panose="020F0502020204030204" pitchFamily="34" charset="0"/>
            </a:endParaRPr>
          </a:p>
          <a:p>
            <a:pPr marL="540000" lvl="1" indent="-252000" algn="r" rtl="1">
              <a:spcBef>
                <a:spcPts val="0"/>
              </a:spcBef>
              <a:buClr>
                <a:schemeClr val="accent1"/>
              </a:buClr>
              <a:buSzPct val="80000"/>
              <a:buFont typeface="Wingdings 3" panose="05040102010807070707" pitchFamily="18" charset="2"/>
              <a:buChar char=""/>
            </a:pPr>
            <a:r>
              <a:rPr lang="ar-SY" sz="2000" dirty="0">
                <a:latin typeface="Arial" panose="020B0604020202020204" pitchFamily="34" charset="0"/>
                <a:ea typeface="Calibri" panose="020F0502020204030204" pitchFamily="34" charset="0"/>
              </a:rPr>
              <a:t>تُعتبَر السلامةُ والصحة المهنيتان قيمةً أساسية للمنشأة، مُدمَجة في كل جانب من جوانب تعاملات المنشأة</a:t>
            </a:r>
            <a:endParaRPr lang="en-GB" sz="2000" dirty="0">
              <a:latin typeface="Arial" panose="020B0604020202020204" pitchFamily="34" charset="0"/>
              <a:ea typeface="Calibri" panose="020F0502020204030204" pitchFamily="34" charset="0"/>
            </a:endParaRPr>
          </a:p>
          <a:p>
            <a:pPr marL="540000" lvl="1" indent="-252000" algn="r" rtl="1">
              <a:spcBef>
                <a:spcPts val="0"/>
              </a:spcBef>
              <a:buClr>
                <a:schemeClr val="accent1"/>
              </a:buClr>
              <a:buSzPct val="80000"/>
              <a:buFont typeface="Wingdings 3" panose="05040102010807070707" pitchFamily="18" charset="2"/>
              <a:buChar char=""/>
            </a:pPr>
            <a:r>
              <a:rPr lang="ar-SY" sz="2000" dirty="0">
                <a:latin typeface="Arial" panose="020B0604020202020204" pitchFamily="34" charset="0"/>
                <a:ea typeface="Calibri" panose="020F0502020204030204" pitchFamily="34" charset="0"/>
              </a:rPr>
              <a:t>تواصل وحوار مفتوحان مبنيان على الثقة والاحترام المتبادل</a:t>
            </a:r>
            <a:endParaRPr lang="en-GB" sz="2000" dirty="0">
              <a:latin typeface="Arial" panose="020B0604020202020204" pitchFamily="34" charset="0"/>
              <a:ea typeface="Calibri" panose="020F0502020204030204" pitchFamily="34" charset="0"/>
            </a:endParaRPr>
          </a:p>
          <a:p>
            <a:pPr marL="540000" lvl="1" indent="-252000" algn="r" rtl="1">
              <a:spcBef>
                <a:spcPts val="0"/>
              </a:spcBef>
              <a:buClr>
                <a:schemeClr val="accent1"/>
              </a:buClr>
              <a:buSzPct val="80000"/>
              <a:buFont typeface="Wingdings 3" panose="05040102010807070707" pitchFamily="18" charset="2"/>
              <a:buChar char=""/>
            </a:pPr>
            <a:r>
              <a:rPr lang="ar-SY" sz="2000" dirty="0">
                <a:latin typeface="Arial" panose="020B0604020202020204" pitchFamily="34" charset="0"/>
                <a:ea typeface="Calibri" panose="020F0502020204030204" pitchFamily="34" charset="0"/>
              </a:rPr>
              <a:t>القيادة الإيجابية للسلامة والصحة المهنيتين من قِبَل أصحاب العمل والإدارة العليا</a:t>
            </a:r>
            <a:r>
              <a:rPr lang="en-GB" sz="2000" dirty="0">
                <a:latin typeface="Arial" panose="020B0604020202020204" pitchFamily="34" charset="0"/>
                <a:ea typeface="Calibri" panose="020F0502020204030204" pitchFamily="34" charset="0"/>
              </a:rPr>
              <a:t> </a:t>
            </a:r>
          </a:p>
          <a:p>
            <a:pPr marL="540000" lvl="1" indent="-252000" algn="r" rtl="1">
              <a:spcBef>
                <a:spcPts val="0"/>
              </a:spcBef>
              <a:buClr>
                <a:schemeClr val="accent1"/>
              </a:buClr>
              <a:buSzPct val="80000"/>
              <a:buFont typeface="Wingdings 3" panose="05040102010807070707" pitchFamily="18" charset="2"/>
              <a:buChar char=""/>
            </a:pPr>
            <a:r>
              <a:rPr lang="ar-SY" sz="2000" dirty="0">
                <a:latin typeface="Arial" panose="020B0604020202020204" pitchFamily="34" charset="0"/>
                <a:ea typeface="Calibri" panose="020F0502020204030204" pitchFamily="34" charset="0"/>
              </a:rPr>
              <a:t>إتاحة التدريب والمعلومات لجميع العمال لضمان قدرتهم على المشاركة بفاعلية في إجراءات تحسين السلامة والصحة المهنيتين</a:t>
            </a:r>
            <a:endParaRPr lang="en-GB" sz="2000" dirty="0">
              <a:solidFill>
                <a:schemeClr val="tx1"/>
              </a:solidFill>
            </a:endParaRPr>
          </a:p>
        </p:txBody>
      </p:sp>
      <p:sp>
        <p:nvSpPr>
          <p:cNvPr id="4" name="Date Placeholder 3">
            <a:extLst>
              <a:ext uri="{FF2B5EF4-FFF2-40B4-BE49-F238E27FC236}">
                <a16:creationId xmlns:a16="http://schemas.microsoft.com/office/drawing/2014/main" id="{5BDF0B7E-9025-4FDF-BE1A-459337673269}"/>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093C858B-6109-4694-8E4E-CFE76258A11F}"/>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6" name="Slide Number Placeholder 5">
            <a:extLst>
              <a:ext uri="{FF2B5EF4-FFF2-40B4-BE49-F238E27FC236}">
                <a16:creationId xmlns:a16="http://schemas.microsoft.com/office/drawing/2014/main" id="{5021149A-C6E1-4187-B897-4F561548697E}"/>
              </a:ext>
            </a:extLst>
          </p:cNvPr>
          <p:cNvSpPr>
            <a:spLocks noGrp="1"/>
          </p:cNvSpPr>
          <p:nvPr>
            <p:ph type="sldNum" sz="quarter" idx="12"/>
          </p:nvPr>
        </p:nvSpPr>
        <p:spPr/>
        <p:txBody>
          <a:bodyPr/>
          <a:lstStyle/>
          <a:p>
            <a:fld id="{856227C0-AD57-4F9B-BAE3-EEFB0D0EE427}" type="slidenum">
              <a:rPr lang="en-GB" smtClean="0"/>
              <a:t>5</a:t>
            </a:fld>
            <a:endParaRPr lang="en-GB" dirty="0"/>
          </a:p>
        </p:txBody>
      </p:sp>
    </p:spTree>
    <p:extLst>
      <p:ext uri="{BB962C8B-B14F-4D97-AF65-F5344CB8AC3E}">
        <p14:creationId xmlns:p14="http://schemas.microsoft.com/office/powerpoint/2010/main" val="2026931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4177F-24F0-4BED-8553-3754FFC209C2}"/>
              </a:ext>
            </a:extLst>
          </p:cNvPr>
          <p:cNvSpPr>
            <a:spLocks noGrp="1"/>
          </p:cNvSpPr>
          <p:nvPr>
            <p:ph type="title"/>
          </p:nvPr>
        </p:nvSpPr>
        <p:spPr/>
        <p:txBody>
          <a:bodyPr/>
          <a:lstStyle/>
          <a:p>
            <a:pPr algn="r" rtl="1"/>
            <a:r>
              <a:rPr lang="ar-SY" dirty="0"/>
              <a:t>الدور الرئيسي للحوار الاجتماعي خلال أزمة كوفيد-19</a:t>
            </a:r>
            <a:endParaRPr lang="en-GB" dirty="0"/>
          </a:p>
        </p:txBody>
      </p:sp>
      <p:sp>
        <p:nvSpPr>
          <p:cNvPr id="3" name="Content Placeholder 2">
            <a:extLst>
              <a:ext uri="{FF2B5EF4-FFF2-40B4-BE49-F238E27FC236}">
                <a16:creationId xmlns:a16="http://schemas.microsoft.com/office/drawing/2014/main" id="{42653E3C-933F-4D36-B348-1B99F629F754}"/>
              </a:ext>
            </a:extLst>
          </p:cNvPr>
          <p:cNvSpPr>
            <a:spLocks noGrp="1"/>
          </p:cNvSpPr>
          <p:nvPr>
            <p:ph idx="1"/>
          </p:nvPr>
        </p:nvSpPr>
        <p:spPr/>
        <p:txBody>
          <a:bodyPr/>
          <a:lstStyle/>
          <a:p>
            <a:pPr algn="r" rtl="1"/>
            <a:r>
              <a:rPr lang="ar-SY" sz="2000" b="0" dirty="0">
                <a:solidFill>
                  <a:schemeClr val="tx1"/>
                </a:solidFill>
              </a:rPr>
              <a:t>على </a:t>
            </a:r>
            <a:r>
              <a:rPr lang="ar-SY" sz="2000" dirty="0"/>
              <a:t>المستوى الوطني</a:t>
            </a:r>
            <a:r>
              <a:rPr lang="ar-SY" sz="2000" b="0" dirty="0">
                <a:solidFill>
                  <a:schemeClr val="tx1"/>
                </a:solidFill>
              </a:rPr>
              <a:t>، تمكنت الحكومات التي أعطت الأولوية للمشاركة النَّشِطة لمنظمات أصحاب العمل والعمال في حَوكَمَة السلامة والصحة المهنيتين، من تطوير وتنفيذ القوانين والسياسات والتدخلات الطارئة بشكل جماعي.</a:t>
            </a:r>
            <a:endParaRPr lang="en-GB" sz="2000" b="0" dirty="0">
              <a:solidFill>
                <a:schemeClr val="tx1"/>
              </a:solidFill>
            </a:endParaRPr>
          </a:p>
          <a:p>
            <a:pPr algn="r" rtl="1"/>
            <a:r>
              <a:rPr lang="ar-SY" sz="2000" b="0" dirty="0">
                <a:solidFill>
                  <a:schemeClr val="tx1"/>
                </a:solidFill>
              </a:rPr>
              <a:t>على </a:t>
            </a:r>
            <a:r>
              <a:rPr lang="ar-SY" sz="2000" dirty="0"/>
              <a:t>مستوى مكان العمل</a:t>
            </a:r>
            <a:r>
              <a:rPr lang="ar-SY" sz="2000" b="0" dirty="0">
                <a:solidFill>
                  <a:schemeClr val="tx1"/>
                </a:solidFill>
              </a:rPr>
              <a:t>، كانت مشاركةُ العمال وإشراكهم، من خلال اللجان المشتركة للسلامة والصحة المهنيتين وممثلي العمال لشؤون السلامة والصحة المهنيتين، أساسيين في تعزيز الامتثال وتصميم تدابير مناسبة وفعالة وتطبيقها، لإزالة المخاطر أو تقليل الأخطار، تلك التدابير التي تتكيف مع مكان العمل واحتياجات العمال.</a:t>
            </a:r>
            <a:endParaRPr lang="en-GB" sz="2000" b="0" dirty="0">
              <a:solidFill>
                <a:schemeClr val="tx1"/>
              </a:solidFill>
            </a:endParaRPr>
          </a:p>
        </p:txBody>
      </p:sp>
      <p:sp>
        <p:nvSpPr>
          <p:cNvPr id="4" name="Date Placeholder 3">
            <a:extLst>
              <a:ext uri="{FF2B5EF4-FFF2-40B4-BE49-F238E27FC236}">
                <a16:creationId xmlns:a16="http://schemas.microsoft.com/office/drawing/2014/main" id="{C9E810EB-D8A1-4793-AA03-670A014464A2}"/>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50D9280D-E79F-4BAC-956D-4436D595B640}"/>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6" name="Slide Number Placeholder 5">
            <a:extLst>
              <a:ext uri="{FF2B5EF4-FFF2-40B4-BE49-F238E27FC236}">
                <a16:creationId xmlns:a16="http://schemas.microsoft.com/office/drawing/2014/main" id="{E68A0A0E-EBDD-45E4-89E6-8BFE1CCDB5D1}"/>
              </a:ext>
            </a:extLst>
          </p:cNvPr>
          <p:cNvSpPr>
            <a:spLocks noGrp="1"/>
          </p:cNvSpPr>
          <p:nvPr>
            <p:ph type="sldNum" sz="quarter" idx="12"/>
          </p:nvPr>
        </p:nvSpPr>
        <p:spPr/>
        <p:txBody>
          <a:bodyPr/>
          <a:lstStyle/>
          <a:p>
            <a:fld id="{856227C0-AD57-4F9B-BAE3-EEFB0D0EE427}" type="slidenum">
              <a:rPr lang="en-GB" smtClean="0"/>
              <a:t>6</a:t>
            </a:fld>
            <a:endParaRPr lang="en-GB" dirty="0"/>
          </a:p>
        </p:txBody>
      </p:sp>
    </p:spTree>
    <p:extLst>
      <p:ext uri="{BB962C8B-B14F-4D97-AF65-F5344CB8AC3E}">
        <p14:creationId xmlns:p14="http://schemas.microsoft.com/office/powerpoint/2010/main" val="295916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3D7F9-A942-4323-B0B5-22B855656F9B}"/>
              </a:ext>
            </a:extLst>
          </p:cNvPr>
          <p:cNvSpPr>
            <a:spLocks noGrp="1"/>
          </p:cNvSpPr>
          <p:nvPr>
            <p:ph type="title"/>
          </p:nvPr>
        </p:nvSpPr>
        <p:spPr>
          <a:xfrm>
            <a:off x="490538" y="2872800"/>
            <a:ext cx="6718336" cy="2156400"/>
          </a:xfrm>
        </p:spPr>
        <p:txBody>
          <a:bodyPr/>
          <a:lstStyle/>
          <a:p>
            <a:pPr algn="r" rtl="1"/>
            <a:r>
              <a:rPr lang="ar-SY" sz="4400" b="0" kern="0" dirty="0">
                <a:solidFill>
                  <a:schemeClr val="accent4"/>
                </a:solidFill>
                <a:latin typeface="Arial" panose="020B0604020202020204" pitchFamily="34" charset="0"/>
              </a:rPr>
              <a:t>لماذا يُعدّ التعبير</a:t>
            </a:r>
            <a:br>
              <a:rPr lang="ar-SY" sz="4400" b="0" kern="0" dirty="0">
                <a:solidFill>
                  <a:schemeClr val="accent4"/>
                </a:solidFill>
                <a:latin typeface="Arial" panose="020B0604020202020204" pitchFamily="34" charset="0"/>
              </a:rPr>
            </a:br>
            <a:r>
              <a:rPr lang="ar-SY" sz="4400" b="0" kern="0" dirty="0">
                <a:solidFill>
                  <a:schemeClr val="accent4"/>
                </a:solidFill>
                <a:latin typeface="Arial" panose="020B0604020202020204" pitchFamily="34" charset="0"/>
              </a:rPr>
              <a:t>عن المخاوف بشأن</a:t>
            </a:r>
            <a:br>
              <a:rPr lang="ar-SY" sz="4400" b="0" kern="0" dirty="0">
                <a:solidFill>
                  <a:schemeClr val="accent4"/>
                </a:solidFill>
                <a:latin typeface="Arial" panose="020B0604020202020204" pitchFamily="34" charset="0"/>
              </a:rPr>
            </a:br>
            <a:r>
              <a:rPr lang="ar-SY" sz="4400" b="0" kern="0" dirty="0">
                <a:solidFill>
                  <a:schemeClr val="accent4"/>
                </a:solidFill>
                <a:latin typeface="Arial" panose="020B0604020202020204" pitchFamily="34" charset="0"/>
              </a:rPr>
              <a:t>السلامة والصحة في العمل مهماً؟</a:t>
            </a:r>
            <a:endParaRPr lang="en-GB" sz="4400" b="0" dirty="0">
              <a:solidFill>
                <a:schemeClr val="accent4"/>
              </a:solidFill>
            </a:endParaRPr>
          </a:p>
        </p:txBody>
      </p:sp>
      <p:sp>
        <p:nvSpPr>
          <p:cNvPr id="4" name="Date Placeholder 3">
            <a:extLst>
              <a:ext uri="{FF2B5EF4-FFF2-40B4-BE49-F238E27FC236}">
                <a16:creationId xmlns:a16="http://schemas.microsoft.com/office/drawing/2014/main" id="{ED723796-4414-48CB-B036-3CEA95A75DCE}"/>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3AF5D7A9-E57A-416F-96F3-10AF7779075E}"/>
              </a:ext>
            </a:extLst>
          </p:cNvPr>
          <p:cNvSpPr>
            <a:spLocks noGrp="1"/>
          </p:cNvSpPr>
          <p:nvPr>
            <p:ph type="ftr" sz="quarter" idx="11"/>
          </p:nvPr>
        </p:nvSpPr>
        <p:spPr/>
        <p:txBody>
          <a:bodyPr/>
          <a:lstStyle/>
          <a:p>
            <a:r>
              <a:rPr lang="en-GB" dirty="0"/>
              <a:t>Advancing social justice, promoting decent work</a:t>
            </a:r>
          </a:p>
        </p:txBody>
      </p:sp>
      <p:sp>
        <p:nvSpPr>
          <p:cNvPr id="6" name="Slide Number Placeholder 5">
            <a:extLst>
              <a:ext uri="{FF2B5EF4-FFF2-40B4-BE49-F238E27FC236}">
                <a16:creationId xmlns:a16="http://schemas.microsoft.com/office/drawing/2014/main" id="{7AE572A5-935D-487A-8A43-BFED46268B9F}"/>
              </a:ext>
            </a:extLst>
          </p:cNvPr>
          <p:cNvSpPr>
            <a:spLocks noGrp="1"/>
          </p:cNvSpPr>
          <p:nvPr>
            <p:ph type="sldNum" sz="quarter" idx="12"/>
          </p:nvPr>
        </p:nvSpPr>
        <p:spPr/>
        <p:txBody>
          <a:bodyPr/>
          <a:lstStyle/>
          <a:p>
            <a:fld id="{856227C0-AD57-4F9B-BAE3-EEFB0D0EE427}" type="slidenum">
              <a:rPr lang="en-GB" smtClean="0"/>
              <a:pPr/>
              <a:t>7</a:t>
            </a:fld>
            <a:endParaRPr lang="en-GB" dirty="0"/>
          </a:p>
        </p:txBody>
      </p:sp>
    </p:spTree>
    <p:extLst>
      <p:ext uri="{BB962C8B-B14F-4D97-AF65-F5344CB8AC3E}">
        <p14:creationId xmlns:p14="http://schemas.microsoft.com/office/powerpoint/2010/main" val="2719127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CF009-8FA2-4B68-B3C4-1503EA033B99}"/>
              </a:ext>
            </a:extLst>
          </p:cNvPr>
          <p:cNvSpPr>
            <a:spLocks noGrp="1"/>
          </p:cNvSpPr>
          <p:nvPr>
            <p:ph type="title"/>
          </p:nvPr>
        </p:nvSpPr>
        <p:spPr/>
        <p:txBody>
          <a:bodyPr/>
          <a:lstStyle/>
          <a:p>
            <a:pPr algn="r" rtl="1"/>
            <a:r>
              <a:rPr lang="ar-SY" dirty="0"/>
              <a:t>ما هو الحوار الاجتماعي؟</a:t>
            </a:r>
            <a:endParaRPr lang="en-GB" dirty="0"/>
          </a:p>
        </p:txBody>
      </p:sp>
      <p:sp>
        <p:nvSpPr>
          <p:cNvPr id="3" name="Content Placeholder 2">
            <a:extLst>
              <a:ext uri="{FF2B5EF4-FFF2-40B4-BE49-F238E27FC236}">
                <a16:creationId xmlns:a16="http://schemas.microsoft.com/office/drawing/2014/main" id="{0D7281DF-012B-43F4-A876-AA72B18D7751}"/>
              </a:ext>
            </a:extLst>
          </p:cNvPr>
          <p:cNvSpPr>
            <a:spLocks noGrp="1"/>
          </p:cNvSpPr>
          <p:nvPr>
            <p:ph idx="1"/>
          </p:nvPr>
        </p:nvSpPr>
        <p:spPr/>
        <p:txBody>
          <a:bodyPr/>
          <a:lstStyle/>
          <a:p>
            <a:pPr lvl="1" algn="r" rtl="1"/>
            <a:r>
              <a:rPr lang="ar-SY" sz="2000" dirty="0"/>
              <a:t>يشير الحوار الاجتماعي إلى جميع أنواع التفاوض والتشاور، أو ببساطة تبادل المعلومات بين ممثلي الحكومات وأصحاب العمل والعمال حول القضايا ذات الاهتمام المشترك المتعلقة بالسياسة الاقتصادية والاجتماعية.</a:t>
            </a:r>
            <a:endParaRPr lang="en-GB" sz="2000" dirty="0"/>
          </a:p>
          <a:p>
            <a:pPr lvl="1" algn="r" rtl="1"/>
            <a:r>
              <a:rPr lang="ar-SY" sz="2000" dirty="0"/>
              <a:t>الحوار الاجتماعي يمكن أن:</a:t>
            </a:r>
            <a:endParaRPr lang="en-GB" sz="2000" dirty="0"/>
          </a:p>
          <a:p>
            <a:pPr lvl="2" algn="r" rtl="1">
              <a:spcAft>
                <a:spcPts val="600"/>
              </a:spcAft>
            </a:pPr>
            <a:r>
              <a:rPr lang="ar-SY" sz="2000" dirty="0"/>
              <a:t>يكون غير رسمي أو مؤسسي، وغالباً ما يشتمل على الاثنين؛</a:t>
            </a:r>
            <a:endParaRPr lang="en-GB" sz="2000" dirty="0"/>
          </a:p>
          <a:p>
            <a:pPr lvl="2" algn="r" rtl="1">
              <a:spcAft>
                <a:spcPts val="600"/>
              </a:spcAft>
            </a:pPr>
            <a:r>
              <a:rPr lang="ar-SY" sz="2000" dirty="0"/>
              <a:t>يُجرى على مستويات مختلفة (دولية، أو وطنية، أو إقليمية، أو محلية، أو على مستوى مكان العمل)؛</a:t>
            </a:r>
            <a:endParaRPr lang="en-GB" sz="2000" dirty="0"/>
          </a:p>
          <a:p>
            <a:pPr lvl="2" algn="r" rtl="1">
              <a:spcAft>
                <a:spcPts val="600"/>
              </a:spcAft>
            </a:pPr>
            <a:r>
              <a:rPr lang="ar-SY" sz="2000" dirty="0"/>
              <a:t>يشمل الشركاءَ الاجتماعيين في القطاعات الاقتصادية المختلفة، ضمن قطاع واحد أو في شركة واحدة أو مجموعة شركات.</a:t>
            </a:r>
            <a:endParaRPr lang="en-GB" dirty="0"/>
          </a:p>
        </p:txBody>
      </p:sp>
      <p:sp>
        <p:nvSpPr>
          <p:cNvPr id="4" name="Date Placeholder 3">
            <a:extLst>
              <a:ext uri="{FF2B5EF4-FFF2-40B4-BE49-F238E27FC236}">
                <a16:creationId xmlns:a16="http://schemas.microsoft.com/office/drawing/2014/main" id="{151B234B-891D-4ABF-94F8-1E04F4A05BCE}"/>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4BD73E4C-DDA1-4282-94F2-F64788526C39}"/>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6" name="Slide Number Placeholder 5">
            <a:extLst>
              <a:ext uri="{FF2B5EF4-FFF2-40B4-BE49-F238E27FC236}">
                <a16:creationId xmlns:a16="http://schemas.microsoft.com/office/drawing/2014/main" id="{73366548-53D7-4EFA-BE43-7418F4449A3D}"/>
              </a:ext>
            </a:extLst>
          </p:cNvPr>
          <p:cNvSpPr>
            <a:spLocks noGrp="1"/>
          </p:cNvSpPr>
          <p:nvPr>
            <p:ph type="sldNum" sz="quarter" idx="12"/>
          </p:nvPr>
        </p:nvSpPr>
        <p:spPr/>
        <p:txBody>
          <a:bodyPr/>
          <a:lstStyle/>
          <a:p>
            <a:fld id="{856227C0-AD57-4F9B-BAE3-EEFB0D0EE427}" type="slidenum">
              <a:rPr lang="en-GB" smtClean="0"/>
              <a:t>8</a:t>
            </a:fld>
            <a:endParaRPr lang="en-GB" dirty="0"/>
          </a:p>
        </p:txBody>
      </p:sp>
    </p:spTree>
    <p:extLst>
      <p:ext uri="{BB962C8B-B14F-4D97-AF65-F5344CB8AC3E}">
        <p14:creationId xmlns:p14="http://schemas.microsoft.com/office/powerpoint/2010/main" val="3686982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C4C4B-6962-4822-8B96-89718C99BB53}"/>
              </a:ext>
            </a:extLst>
          </p:cNvPr>
          <p:cNvSpPr>
            <a:spLocks noGrp="1"/>
          </p:cNvSpPr>
          <p:nvPr>
            <p:ph type="title"/>
          </p:nvPr>
        </p:nvSpPr>
        <p:spPr/>
        <p:txBody>
          <a:bodyPr/>
          <a:lstStyle/>
          <a:p>
            <a:pPr algn="r" rtl="1"/>
            <a:r>
              <a:rPr lang="ar-SY" dirty="0">
                <a:latin typeface="Arial" panose="020B0604020202020204" pitchFamily="34" charset="0"/>
                <a:ea typeface="Calibri" panose="020F0502020204030204" pitchFamily="34" charset="0"/>
              </a:rPr>
              <a:t>أشكال الحوار الاجتماعي المختلفة</a:t>
            </a:r>
            <a:endParaRPr lang="en-GB" dirty="0"/>
          </a:p>
        </p:txBody>
      </p:sp>
      <p:sp>
        <p:nvSpPr>
          <p:cNvPr id="3" name="Content Placeholder 2">
            <a:extLst>
              <a:ext uri="{FF2B5EF4-FFF2-40B4-BE49-F238E27FC236}">
                <a16:creationId xmlns:a16="http://schemas.microsoft.com/office/drawing/2014/main" id="{EE9D9B86-58C8-4279-ADE8-5495731A8296}"/>
              </a:ext>
            </a:extLst>
          </p:cNvPr>
          <p:cNvSpPr>
            <a:spLocks noGrp="1"/>
          </p:cNvSpPr>
          <p:nvPr>
            <p:ph idx="1"/>
          </p:nvPr>
        </p:nvSpPr>
        <p:spPr/>
        <p:txBody>
          <a:bodyPr/>
          <a:lstStyle/>
          <a:p>
            <a:pPr lvl="2" algn="r" rtl="1"/>
            <a:r>
              <a:rPr lang="ar-SY" sz="2000" dirty="0">
                <a:latin typeface="Arial" panose="020B0604020202020204" pitchFamily="34" charset="0"/>
                <a:ea typeface="Calibri" panose="020F0502020204030204" pitchFamily="34" charset="0"/>
              </a:rPr>
              <a:t>نهج </a:t>
            </a:r>
            <a:r>
              <a:rPr lang="ar-SY" sz="2000" b="1" dirty="0">
                <a:solidFill>
                  <a:schemeClr val="accent4"/>
                </a:solidFill>
                <a:latin typeface="Arial" panose="020B0604020202020204" pitchFamily="34" charset="0"/>
                <a:ea typeface="Calibri" panose="020F0502020204030204" pitchFamily="34" charset="0"/>
              </a:rPr>
              <a:t>ثلاثي الأطراف</a:t>
            </a:r>
            <a:r>
              <a:rPr lang="ar-SY" sz="2000" dirty="0">
                <a:latin typeface="Arial" panose="020B0604020202020204" pitchFamily="34" charset="0"/>
                <a:ea typeface="Calibri" panose="020F0502020204030204" pitchFamily="34" charset="0"/>
              </a:rPr>
              <a:t>، مع الحكومة (وزارة العمل و/أو الوزارات الأخرى المعنية) كطرف رسمي في الحوار.</a:t>
            </a:r>
            <a:endParaRPr lang="en-GB" sz="2000" dirty="0">
              <a:effectLst/>
              <a:latin typeface="Arial" panose="020B0604020202020204" pitchFamily="34" charset="0"/>
              <a:ea typeface="Calibri" panose="020F0502020204030204" pitchFamily="34" charset="0"/>
            </a:endParaRPr>
          </a:p>
          <a:p>
            <a:pPr lvl="2" algn="r" rtl="1"/>
            <a:r>
              <a:rPr lang="ar-SY" sz="2000" dirty="0">
                <a:latin typeface="Arial" panose="020B0604020202020204" pitchFamily="34" charset="0"/>
                <a:ea typeface="Calibri" panose="020F0502020204030204" pitchFamily="34" charset="0"/>
              </a:rPr>
              <a:t>إضافة إلى النهج </a:t>
            </a:r>
            <a:r>
              <a:rPr lang="ar-SY" sz="2000" b="1" dirty="0">
                <a:solidFill>
                  <a:schemeClr val="accent4"/>
                </a:solidFill>
                <a:latin typeface="Arial" panose="020B0604020202020204" pitchFamily="34" charset="0"/>
                <a:ea typeface="Calibri" panose="020F0502020204030204" pitchFamily="34" charset="0"/>
              </a:rPr>
              <a:t>الثلاثي الأطراف </a:t>
            </a:r>
            <a:r>
              <a:rPr lang="ar-SY" sz="2000" dirty="0">
                <a:latin typeface="Arial" panose="020B0604020202020204" pitchFamily="34" charset="0"/>
                <a:ea typeface="Calibri" panose="020F0502020204030204" pitchFamily="34" charset="0"/>
              </a:rPr>
              <a:t>(عند التعامل مع قضايا تتجاوز عالم العمل)، مع الجهات الفاعلة التي تمثل اهتمامات ومصالح مُحدَّدة للمجتمع المدني.</a:t>
            </a:r>
            <a:endParaRPr lang="en-GB" sz="2000" dirty="0">
              <a:effectLst/>
              <a:latin typeface="Arial" panose="020B0604020202020204" pitchFamily="34" charset="0"/>
              <a:ea typeface="Calibri" panose="020F0502020204030204" pitchFamily="34" charset="0"/>
            </a:endParaRPr>
          </a:p>
          <a:p>
            <a:pPr lvl="2" algn="r" rtl="1">
              <a:spcAft>
                <a:spcPts val="600"/>
              </a:spcAft>
            </a:pPr>
            <a:r>
              <a:rPr lang="ar-SY" sz="2000" dirty="0">
                <a:latin typeface="Arial" panose="020B0604020202020204" pitchFamily="34" charset="0"/>
                <a:ea typeface="Calibri" panose="020F0502020204030204" pitchFamily="34" charset="0"/>
              </a:rPr>
              <a:t>العلاقات </a:t>
            </a:r>
            <a:r>
              <a:rPr lang="ar-SY" sz="2000" b="1" dirty="0">
                <a:solidFill>
                  <a:schemeClr val="accent4"/>
                </a:solidFill>
                <a:latin typeface="Arial" panose="020B0604020202020204" pitchFamily="34" charset="0"/>
                <a:ea typeface="Calibri" panose="020F0502020204030204" pitchFamily="34" charset="0"/>
              </a:rPr>
              <a:t>الثنائية</a:t>
            </a:r>
            <a:r>
              <a:rPr lang="ar-SY" sz="2000" dirty="0">
                <a:latin typeface="Arial" panose="020B0604020202020204" pitchFamily="34" charset="0"/>
                <a:ea typeface="Calibri" panose="020F0502020204030204" pitchFamily="34" charset="0"/>
              </a:rPr>
              <a:t>، بين العمل والإدارة (أو منظمات أصحاب العمل والعمال)</a:t>
            </a:r>
          </a:p>
          <a:p>
            <a:pPr marL="540000" lvl="1" indent="-252000" algn="r" rtl="1">
              <a:spcBef>
                <a:spcPts val="0"/>
              </a:spcBef>
              <a:buClr>
                <a:schemeClr val="accent1"/>
              </a:buClr>
              <a:buSzPct val="80000"/>
              <a:buFont typeface="Wingdings 3" panose="05040102010807070707" pitchFamily="18" charset="2"/>
              <a:buChar char=""/>
            </a:pPr>
            <a:r>
              <a:rPr lang="ar-SY" b="1" dirty="0">
                <a:latin typeface="Arial" panose="020B0604020202020204" pitchFamily="34" charset="0"/>
                <a:ea typeface="Calibri" panose="020F0502020204030204" pitchFamily="34" charset="0"/>
              </a:rPr>
              <a:t>المفاوضة الجماعية</a:t>
            </a:r>
            <a:r>
              <a:rPr lang="ar-SY" dirty="0">
                <a:latin typeface="Arial" panose="020B0604020202020204" pitchFamily="34" charset="0"/>
                <a:ea typeface="Calibri" panose="020F0502020204030204" pitchFamily="34" charset="0"/>
              </a:rPr>
              <a:t>: تتكون من: </a:t>
            </a:r>
            <a:r>
              <a:rPr lang="ar-SY" i="1" dirty="0">
                <a:latin typeface="Arial" panose="020B0604020202020204" pitchFamily="34" charset="0"/>
                <a:ea typeface="Calibri" panose="020F0502020204030204" pitchFamily="34" charset="0"/>
              </a:rPr>
              <a:t>جميع المفاوضات التي تجري بين صاحب العمل أو مجموعة من أصحاب العمل أو منظمة أو أكثر من منظمات أصحاب العمل، من ناحية، وبين واحدة أو أكثر من منظمات العمال، من ناحية أخرى، من أجل: (أ) تحديد ظروف العمل وشروط التوظيف؛ و/أو (ب) تنظيم العلاقات بين أصحاب العمل والعمال؛ و/أو (ج) تنظيم العلاقات بين أصحاب العمل أو منظماتهم ومنظمة العمال أو منظماتهم.</a:t>
            </a:r>
            <a:endParaRPr lang="en-GB" i="1" dirty="0">
              <a:effectLst/>
              <a:latin typeface="Arial" panose="020B0604020202020204" pitchFamily="34" charset="0"/>
              <a:ea typeface="Calibri" panose="020F0502020204030204" pitchFamily="34" charset="0"/>
            </a:endParaRPr>
          </a:p>
          <a:p>
            <a:pPr marL="540000" lvl="1" indent="-252000" algn="r" rtl="1">
              <a:spcBef>
                <a:spcPts val="0"/>
              </a:spcBef>
              <a:buClr>
                <a:schemeClr val="accent1"/>
              </a:buClr>
              <a:buSzPct val="80000"/>
              <a:buFont typeface="Wingdings 3" panose="05040102010807070707" pitchFamily="18" charset="2"/>
              <a:buChar char=""/>
            </a:pPr>
            <a:r>
              <a:rPr lang="ar-SY" b="1" dirty="0">
                <a:latin typeface="Arial" panose="020B0604020202020204" pitchFamily="34" charset="0"/>
                <a:ea typeface="Calibri" panose="020F0502020204030204" pitchFamily="34" charset="0"/>
              </a:rPr>
              <a:t>التعاون في مكان العمل</a:t>
            </a:r>
            <a:r>
              <a:rPr lang="ar-SY" dirty="0">
                <a:latin typeface="Arial" panose="020B0604020202020204" pitchFamily="34" charset="0"/>
                <a:ea typeface="Calibri" panose="020F0502020204030204" pitchFamily="34" charset="0"/>
              </a:rPr>
              <a:t>: يتراوح بدءاً من تشارك المعلومات إلى التشاور أو اتخاذ القرار المشترك.</a:t>
            </a:r>
            <a:endParaRPr lang="en-GB" dirty="0"/>
          </a:p>
        </p:txBody>
      </p:sp>
      <p:sp>
        <p:nvSpPr>
          <p:cNvPr id="4" name="Date Placeholder 3">
            <a:extLst>
              <a:ext uri="{FF2B5EF4-FFF2-40B4-BE49-F238E27FC236}">
                <a16:creationId xmlns:a16="http://schemas.microsoft.com/office/drawing/2014/main" id="{A1F5960A-DD86-4033-83A6-67105F6FF872}"/>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C5C36AB9-E17E-4775-8FFC-BFD1BC0753B4}"/>
              </a:ext>
            </a:extLst>
          </p:cNvPr>
          <p:cNvSpPr>
            <a:spLocks noGrp="1"/>
          </p:cNvSpPr>
          <p:nvPr>
            <p:ph type="ftr" sz="quarter" idx="11"/>
          </p:nvPr>
        </p:nvSpPr>
        <p:spPr/>
        <p:txBody>
          <a:bodyPr/>
          <a:lstStyle/>
          <a:p>
            <a:r>
              <a:rPr lang="ar-SY" dirty="0"/>
              <a:t>الدفع قدماً بالعدالة الاجتماعية، تعزيز العمل اللائق</a:t>
            </a:r>
          </a:p>
        </p:txBody>
      </p:sp>
      <p:sp>
        <p:nvSpPr>
          <p:cNvPr id="6" name="Slide Number Placeholder 5">
            <a:extLst>
              <a:ext uri="{FF2B5EF4-FFF2-40B4-BE49-F238E27FC236}">
                <a16:creationId xmlns:a16="http://schemas.microsoft.com/office/drawing/2014/main" id="{EF453255-9FC3-4DD7-93A5-083541328606}"/>
              </a:ext>
            </a:extLst>
          </p:cNvPr>
          <p:cNvSpPr>
            <a:spLocks noGrp="1"/>
          </p:cNvSpPr>
          <p:nvPr>
            <p:ph type="sldNum" sz="quarter" idx="12"/>
          </p:nvPr>
        </p:nvSpPr>
        <p:spPr/>
        <p:txBody>
          <a:bodyPr/>
          <a:lstStyle/>
          <a:p>
            <a:fld id="{856227C0-AD57-4F9B-BAE3-EEFB0D0EE427}" type="slidenum">
              <a:rPr lang="en-GB" smtClean="0"/>
              <a:t>9</a:t>
            </a:fld>
            <a:endParaRPr lang="en-GB" dirty="0"/>
          </a:p>
        </p:txBody>
      </p:sp>
    </p:spTree>
    <p:extLst>
      <p:ext uri="{BB962C8B-B14F-4D97-AF65-F5344CB8AC3E}">
        <p14:creationId xmlns:p14="http://schemas.microsoft.com/office/powerpoint/2010/main" val="1660544509"/>
      </p:ext>
    </p:extLst>
  </p:cSld>
  <p:clrMapOvr>
    <a:masterClrMapping/>
  </p:clrMapOvr>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1_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3.xml><?xml version="1.0" encoding="utf-8"?>
<a:theme xmlns:a="http://schemas.openxmlformats.org/drawingml/2006/main" name="2_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23908A712D7AA418D95BFCC0ECE245F" ma:contentTypeVersion="13" ma:contentTypeDescription="Create a new document." ma:contentTypeScope="" ma:versionID="24b8e75f8b9f498b9319491a85ae649b">
  <xsd:schema xmlns:xsd="http://www.w3.org/2001/XMLSchema" xmlns:xs="http://www.w3.org/2001/XMLSchema" xmlns:p="http://schemas.microsoft.com/office/2006/metadata/properties" xmlns:ns2="18f9ac08-cad0-4069-9cc9-ad6597f5f3a5" xmlns:ns3="8f68b5b3-e33a-4795-8620-9e287973ee67" targetNamespace="http://schemas.microsoft.com/office/2006/metadata/properties" ma:root="true" ma:fieldsID="62acb6b2ec90eda1090535215575f5e0" ns2:_="" ns3:_="">
    <xsd:import namespace="18f9ac08-cad0-4069-9cc9-ad6597f5f3a5"/>
    <xsd:import namespace="8f68b5b3-e33a-4795-8620-9e287973ee6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f9ac08-cad0-4069-9cc9-ad6597f5f3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f68b5b3-e33a-4795-8620-9e287973ee67"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BC94BD6-5AE5-4AEE-B1BB-73D664E8FC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f9ac08-cad0-4069-9cc9-ad6597f5f3a5"/>
    <ds:schemaRef ds:uri="8f68b5b3-e33a-4795-8620-9e287973ee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084F41F-0337-4782-B596-993D7FB798B7}">
  <ds:schemaRefs>
    <ds:schemaRef ds:uri="http://schemas.microsoft.com/sharepoint/v3/contenttype/forms"/>
  </ds:schemaRefs>
</ds:datastoreItem>
</file>

<file path=customXml/itemProps3.xml><?xml version="1.0" encoding="utf-8"?>
<ds:datastoreItem xmlns:ds="http://schemas.openxmlformats.org/officeDocument/2006/customXml" ds:itemID="{4942BA9F-BDE8-4365-AA58-D0F78E70F1C9}">
  <ds:schemaRefs>
    <ds:schemaRef ds:uri="http://purl.org/dc/dcmitype/"/>
    <ds:schemaRef ds:uri="http://schemas.microsoft.com/office/infopath/2007/PartnerControls"/>
    <ds:schemaRef ds:uri="http://purl.org/dc/elements/1.1/"/>
    <ds:schemaRef ds:uri="18f9ac08-cad0-4069-9cc9-ad6597f5f3a5"/>
    <ds:schemaRef ds:uri="http://purl.org/dc/terms/"/>
    <ds:schemaRef ds:uri="8f68b5b3-e33a-4795-8620-9e287973ee67"/>
    <ds:schemaRef ds:uri="http://www.w3.org/XML/1998/namespace"/>
    <ds:schemaRef ds:uri="http://schemas.openxmlformats.org/package/2006/metadata/core-properties"/>
    <ds:schemaRef ds:uri="http://schemas.microsoft.com/office/2006/documentManagement/typ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English+PowerPoint+Presentation</Template>
  <TotalTime>1768</TotalTime>
  <Words>5991</Words>
  <Application>Microsoft Office PowerPoint</Application>
  <PresentationFormat>Widescreen</PresentationFormat>
  <Paragraphs>459</Paragraphs>
  <Slides>44</Slides>
  <Notes>10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44</vt:i4>
      </vt:variant>
    </vt:vector>
  </HeadingPairs>
  <TitlesOfParts>
    <vt:vector size="52" baseType="lpstr">
      <vt:lpstr>Arial</vt:lpstr>
      <vt:lpstr>Calibri</vt:lpstr>
      <vt:lpstr>Segoe Fluent Icons</vt:lpstr>
      <vt:lpstr>Webdings</vt:lpstr>
      <vt:lpstr>Wingdings 3</vt:lpstr>
      <vt:lpstr>ILO 2020</vt:lpstr>
      <vt:lpstr>1_ILO 2020</vt:lpstr>
      <vt:lpstr>2_ILO 2020</vt:lpstr>
      <vt:lpstr>تعزيز الحوار الاجتماعي من أجل ثقافة السلامة والصحة</vt:lpstr>
      <vt:lpstr>PowerPoint Presentation</vt:lpstr>
      <vt:lpstr>بناء ثقافة وقائية للسلامة والصحة والحفاظ عليها</vt:lpstr>
      <vt:lpstr>على المستوى الوطني ...</vt:lpstr>
      <vt:lpstr>على مستوى مكان العمل ...</vt:lpstr>
      <vt:lpstr>الدور الرئيسي للحوار الاجتماعي خلال أزمة كوفيد-19</vt:lpstr>
      <vt:lpstr>لماذا يُعدّ التعبير عن المخاوف بشأن السلامة والصحة في العمل مهماً؟</vt:lpstr>
      <vt:lpstr>ما هو الحوار الاجتماعي؟</vt:lpstr>
      <vt:lpstr>أشكال الحوار الاجتماعي المختلفة</vt:lpstr>
      <vt:lpstr>الحوار الاجتماعي: في قلب منظمة العمل الدولية</vt:lpstr>
      <vt:lpstr>المشاركة والتشاور في صميم معايير منظمة العمل الدولية بشأن السلامة والصحة المهنيتين</vt:lpstr>
      <vt:lpstr>PowerPoint Presentation</vt:lpstr>
      <vt:lpstr>PowerPoint Presentation</vt:lpstr>
      <vt:lpstr>على الصعيد الوطني: دور الشركاء الاجتماعيين في بناء ثقافة وقائية للسلامة والصحة</vt:lpstr>
      <vt:lpstr>مشاركة الشركاء الاجتماعيين في حَوكَمَة السلامة والصحة المهنيتين</vt:lpstr>
      <vt:lpstr>اعتماد سياسات سليمة للسلامة والصحة المهنيتين من خلال الحوار الاجتماعي</vt:lpstr>
      <vt:lpstr>تنفيذ أطر تنظيمية فعالة للسلامة والصحة المهنيتين</vt:lpstr>
      <vt:lpstr>PowerPoint Presentation</vt:lpstr>
      <vt:lpstr>PowerPoint Presentation</vt:lpstr>
      <vt:lpstr>PowerPoint Presentation</vt:lpstr>
      <vt:lpstr>تعزيز الامتثال</vt:lpstr>
      <vt:lpstr>هيئة ثلاثية فاعلة ذات مهام ضمان التشاور والتعاون</vt:lpstr>
      <vt:lpstr>PowerPoint Presentation</vt:lpstr>
      <vt:lpstr>PowerPoint Presentation</vt:lpstr>
      <vt:lpstr>الأنشطة الأخرى ذات الصلة بالشركاء الاجتماعيين في مجالي السلامة والصحة المهنيتين</vt:lpstr>
      <vt:lpstr>PowerPoint Presentation</vt:lpstr>
      <vt:lpstr>PowerPoint Presentation</vt:lpstr>
      <vt:lpstr>على مستوى مكان العمل: تعاون صاحب العمل والعامل من أجل إدارة فعالة للسلامة والصحة المهنيتين </vt:lpstr>
      <vt:lpstr>أدوار أصحاب العمل والعمال: الحقوق والمسؤوليات الأساسية المتعلقة بالسلامة والصحة المهنيتين</vt:lpstr>
      <vt:lpstr>ضمان تعاون العامل وصاحب العمل في مجالي السلامة والصحة المهنيتين</vt:lpstr>
      <vt:lpstr>ممثلو العمال لشؤون السلامة والصحة المهنيتين</vt:lpstr>
      <vt:lpstr>اللجان المشتركة للسلامة والصحة المهنيتين</vt:lpstr>
      <vt:lpstr>تعزيز نُظُم إدارة السلامة والصحة المهنيتين - المبنية على الحوار الاجتماعي</vt:lpstr>
      <vt:lpstr>PowerPoint Presentation</vt:lpstr>
      <vt:lpstr>إيجاد ثقافة إيجابية للسلامة والصحة المهنيتين</vt:lpstr>
      <vt:lpstr>ثقافة إيجابية للسلامة والصحة المهنيتين</vt:lpstr>
      <vt:lpstr>إشراك العمال في عملية تقييم الخطر</vt:lpstr>
      <vt:lpstr>PowerPoint Presentation</vt:lpstr>
      <vt:lpstr>PowerPoint Presentation</vt:lpstr>
      <vt:lpstr>PowerPoint Presentation</vt:lpstr>
      <vt:lpstr>تقوية الحوار الاجتماعي لتعزيز السلامة والصحة المهنيتين أثناء الأزمات وما بعدها</vt:lpstr>
      <vt:lpstr>PowerPoint Presentation</vt:lpstr>
      <vt:lpstr>PowerPoint Presentation</vt:lpstr>
      <vt:lpstr>شكراً لكم</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Dafne Papandrea</dc:creator>
  <cp:lastModifiedBy>Rania Rushdieh</cp:lastModifiedBy>
  <cp:revision>176</cp:revision>
  <dcterms:created xsi:type="dcterms:W3CDTF">2022-03-22T09:08:30Z</dcterms:created>
  <dcterms:modified xsi:type="dcterms:W3CDTF">2022-05-04T18:31:48Z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0x010100B23908A712D7AA418D95BFCC0ECE245F</vt:lpwstr>
  </property>
</Properties>
</file>